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7.  </a:t>
            </a:r>
            <a:r>
              <a:rPr lang="zh-CN" altLang="en-US" b="1" smtClean="0"/>
              <a:t>竞争优势</a:t>
            </a:r>
            <a:endParaRPr lang="en-US" smtClean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idx="1"/>
          </p:nvPr>
        </p:nvSpPr>
        <p:spPr>
          <a:xfrm>
            <a:off x="468313" y="765175"/>
            <a:ext cx="8207375" cy="547211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CN" altLang="en-US" sz="2800" smtClean="0"/>
              <a:t>   本项目功能丰富，内容多，产品性能、品牌、销售渠道优于竞争对手产品。</a:t>
            </a:r>
            <a:endParaRPr lang="en-US" altLang="zh-CN" sz="2800" smtClean="0"/>
          </a:p>
          <a:p>
            <a:pPr fontAlgn="auto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zh-CN" altLang="en-US" sz="2800" smtClean="0">
                <a:solidFill>
                  <a:srgbClr val="FFFF00"/>
                </a:solidFill>
              </a:rPr>
              <a:t>研发优势</a:t>
            </a:r>
            <a:r>
              <a:rPr lang="zh-CN" altLang="en-US" sz="2800" smtClean="0"/>
              <a:t>：在澳洲、美国、中国拥有研发团队。</a:t>
            </a:r>
            <a:endParaRPr lang="en-US" altLang="zh-CN" sz="2800" smtClean="0"/>
          </a:p>
          <a:p>
            <a:pPr fontAlgn="auto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zh-CN" altLang="en-US" sz="2800" smtClean="0">
                <a:solidFill>
                  <a:srgbClr val="FFFF00"/>
                </a:solidFill>
              </a:rPr>
              <a:t>产品优势</a:t>
            </a:r>
            <a:r>
              <a:rPr lang="zh-CN" altLang="en-US" sz="2800" smtClean="0"/>
              <a:t>：在线软件</a:t>
            </a:r>
            <a:r>
              <a:rPr lang="en-US" sz="2800" smtClean="0"/>
              <a:t>,</a:t>
            </a:r>
            <a:r>
              <a:rPr lang="zh-CN" altLang="en-US" sz="2800" smtClean="0"/>
              <a:t>不要下载安装</a:t>
            </a:r>
            <a:r>
              <a:rPr lang="en-US" sz="2800" smtClean="0"/>
              <a:t>,</a:t>
            </a:r>
            <a:r>
              <a:rPr lang="zh-CN" altLang="en-US" sz="2800" smtClean="0"/>
              <a:t>就在手机上</a:t>
            </a:r>
            <a:r>
              <a:rPr lang="en-US" altLang="zh-CN" sz="2800" smtClean="0"/>
              <a:t>,</a:t>
            </a:r>
            <a:r>
              <a:rPr lang="zh-CN" altLang="en-US" sz="2800" smtClean="0"/>
              <a:t>随时随地计算</a:t>
            </a:r>
            <a:r>
              <a:rPr lang="en-US" altLang="zh-CN" sz="2800" smtClean="0"/>
              <a:t>,</a:t>
            </a:r>
            <a:r>
              <a:rPr lang="en-US" sz="2800" smtClean="0"/>
              <a:t> </a:t>
            </a:r>
            <a:r>
              <a:rPr lang="ar-SA" sz="2800" smtClean="0"/>
              <a:t>在线计算任意分数阶微积分的功能</a:t>
            </a:r>
            <a:r>
              <a:rPr lang="en-US" sz="2800" smtClean="0"/>
              <a:t>,</a:t>
            </a:r>
            <a:r>
              <a:rPr lang="ar-SA" sz="2800" smtClean="0"/>
              <a:t>世上独一无二</a:t>
            </a:r>
            <a:r>
              <a:rPr lang="zh-CN" altLang="en-US" sz="2800" smtClean="0"/>
              <a:t>。</a:t>
            </a:r>
          </a:p>
          <a:p>
            <a:pPr fontAlgn="auto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zh-CN" altLang="en-US" sz="2800" smtClean="0">
                <a:solidFill>
                  <a:srgbClr val="FFFF00"/>
                </a:solidFill>
              </a:rPr>
              <a:t>操作优势</a:t>
            </a:r>
            <a:r>
              <a:rPr lang="zh-CN" altLang="en-US" sz="2800" smtClean="0"/>
              <a:t>：用户按数学公式符号输入，按键即可计算</a:t>
            </a:r>
            <a:r>
              <a:rPr lang="en-US" sz="2800" smtClean="0"/>
              <a:t>, </a:t>
            </a:r>
            <a:r>
              <a:rPr lang="zh-CN" altLang="en-US" sz="2800" smtClean="0"/>
              <a:t>象计算器一样操作方便。</a:t>
            </a:r>
          </a:p>
          <a:p>
            <a:pPr fontAlgn="auto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zh-CN" altLang="en-US" sz="2800" smtClean="0">
                <a:solidFill>
                  <a:srgbClr val="FFFF00"/>
                </a:solidFill>
              </a:rPr>
              <a:t>技术优势</a:t>
            </a:r>
            <a:r>
              <a:rPr lang="zh-CN" altLang="en-US" sz="2800" smtClean="0"/>
              <a:t>：</a:t>
            </a:r>
            <a:r>
              <a:rPr lang="en-US" sz="2800" smtClean="0"/>
              <a:t>Java </a:t>
            </a:r>
            <a:r>
              <a:rPr lang="zh-CN" altLang="en-US" sz="2800" smtClean="0"/>
              <a:t>技术</a:t>
            </a:r>
            <a:r>
              <a:rPr lang="en-US" altLang="zh-CN" sz="2800" smtClean="0">
                <a:latin typeface="Times New Roman" pitchFamily="18" charset="0"/>
                <a:ea typeface="MS Song"/>
                <a:cs typeface="MS Song"/>
              </a:rPr>
              <a:t>“</a:t>
            </a:r>
            <a:r>
              <a:rPr lang="zh-CN" altLang="en-US" sz="2800" smtClean="0">
                <a:latin typeface="Times New Roman" pitchFamily="18" charset="0"/>
                <a:ea typeface="MS Song"/>
                <a:cs typeface="MS Song"/>
              </a:rPr>
              <a:t>编写一次，任何地方都可使用”</a:t>
            </a:r>
            <a:r>
              <a:rPr lang="zh-CN" altLang="en-US" sz="2800" smtClean="0"/>
              <a:t>，减少了软件研究、开发、应用的花费。</a:t>
            </a:r>
            <a:endParaRPr lang="en-US" altLang="zh-CN" sz="2800" smtClean="0"/>
          </a:p>
          <a:p>
            <a:pPr fontAlgn="auto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zh-CN" altLang="en-US" sz="2800" smtClean="0">
                <a:solidFill>
                  <a:srgbClr val="FFFF00"/>
                </a:solidFill>
              </a:rPr>
              <a:t>营销优势</a:t>
            </a:r>
            <a:r>
              <a:rPr lang="zh-CN" altLang="en-US" sz="2800" smtClean="0"/>
              <a:t>：有国内外客户基础。</a:t>
            </a:r>
            <a:endParaRPr lang="en-US" altLang="zh-CN" sz="2800" smtClean="0"/>
          </a:p>
          <a:p>
            <a:pPr fontAlgn="auto">
              <a:spcAft>
                <a:spcPts val="0"/>
              </a:spcAft>
              <a:buFont typeface="Times New Roman" pitchFamily="18" charset="0"/>
              <a:buAutoNum type="arabicPeriod"/>
              <a:defRPr/>
            </a:pPr>
            <a:r>
              <a:rPr lang="zh-CN" altLang="en-US" sz="2800" smtClean="0">
                <a:solidFill>
                  <a:srgbClr val="FFFF00"/>
                </a:solidFill>
              </a:rPr>
              <a:t>成本优势</a:t>
            </a:r>
            <a:r>
              <a:rPr lang="zh-CN" altLang="en-US" sz="2800" smtClean="0"/>
              <a:t>：云计算低成本。</a:t>
            </a:r>
            <a:endParaRPr lang="en-US" sz="2800" smtClean="0">
              <a:ea typeface="SimSun" pitchFamily="2" charset="-122"/>
            </a:endParaRPr>
          </a:p>
        </p:txBody>
      </p:sp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9794C07-4D16-4AC7-B456-522125E8928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A1F9F-BA6B-49C6-845B-9C3738337F5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9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9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198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7.  竞争优势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7.  竞争优势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7.  竞争优势</vt:lpwstr>
  </property>
</Properties>
</file>