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11.  </a:t>
            </a:r>
            <a:r>
              <a:rPr lang="zh-CN" altLang="en-US" b="1" smtClean="0"/>
              <a:t>获利方式</a:t>
            </a:r>
            <a:endParaRPr lang="en-US" b="1" smtClean="0">
              <a:ea typeface="SimSun" pitchFamily="2" charset="-122"/>
            </a:endParaRPr>
          </a:p>
        </p:txBody>
      </p:sp>
      <p:sp>
        <p:nvSpPr>
          <p:cNvPr id="10247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341438"/>
            <a:ext cx="7772400" cy="4754562"/>
          </a:xfrm>
        </p:spPr>
        <p:txBody>
          <a:bodyPr/>
          <a:lstStyle/>
          <a:p>
            <a:r>
              <a:rPr lang="zh-CN" altLang="en-US" smtClean="0">
                <a:solidFill>
                  <a:srgbClr val="FFFF00"/>
                </a:solidFill>
              </a:rPr>
              <a:t>销售模式：</a:t>
            </a:r>
            <a:r>
              <a:rPr lang="zh-CN" altLang="en-US" smtClean="0"/>
              <a:t>与高等院校合作，通过申请学院科研经费等方式收益。</a:t>
            </a:r>
            <a:endParaRPr lang="en-US" altLang="zh-CN" smtClean="0"/>
          </a:p>
          <a:p>
            <a:r>
              <a:rPr lang="zh-CN" altLang="en-US" smtClean="0"/>
              <a:t>以手机套餐收费销售模式，</a:t>
            </a:r>
            <a:r>
              <a:rPr lang="zh-CN" altLang="en-US" smtClean="0">
                <a:solidFill>
                  <a:srgbClr val="FFFF00"/>
                </a:solidFill>
              </a:rPr>
              <a:t>按套餐收费</a:t>
            </a:r>
            <a:r>
              <a:rPr lang="zh-CN" altLang="en-US" smtClean="0">
                <a:latin typeface="Times New Roman" pitchFamily="18" charset="0"/>
              </a:rPr>
              <a:t> :</a:t>
            </a:r>
            <a:endParaRPr lang="en-US" altLang="zh-CN" smtClean="0">
              <a:latin typeface="Times New Roman" pitchFamily="18" charset="0"/>
            </a:endParaRPr>
          </a:p>
          <a:p>
            <a:r>
              <a:rPr lang="zh-CN" altLang="en-US" smtClean="0"/>
              <a:t>分为每月</a:t>
            </a:r>
            <a:r>
              <a:rPr lang="en-US" smtClean="0"/>
              <a:t>10</a:t>
            </a:r>
            <a:r>
              <a:rPr lang="zh-CN" altLang="en-US" smtClean="0"/>
              <a:t>、</a:t>
            </a:r>
            <a:r>
              <a:rPr lang="en-US" smtClean="0"/>
              <a:t>20</a:t>
            </a:r>
            <a:r>
              <a:rPr lang="zh-CN" altLang="en-US" smtClean="0"/>
              <a:t>、</a:t>
            </a:r>
            <a:r>
              <a:rPr lang="en-US" smtClean="0"/>
              <a:t>50</a:t>
            </a:r>
            <a:r>
              <a:rPr lang="zh-CN" altLang="en-US" smtClean="0"/>
              <a:t>、</a:t>
            </a:r>
            <a:r>
              <a:rPr lang="en-US" smtClean="0"/>
              <a:t>100</a:t>
            </a:r>
            <a:r>
              <a:rPr lang="zh-CN" altLang="en-US" smtClean="0"/>
              <a:t>、</a:t>
            </a:r>
            <a:r>
              <a:rPr lang="en-US" smtClean="0"/>
              <a:t>200</a:t>
            </a:r>
            <a:r>
              <a:rPr lang="zh-CN" altLang="en-US" smtClean="0"/>
              <a:t>元套餐。</a:t>
            </a:r>
          </a:p>
          <a:p>
            <a:r>
              <a:rPr lang="zh-CN" altLang="en-US" smtClean="0"/>
              <a:t>以</a:t>
            </a:r>
            <a:r>
              <a:rPr lang="en-US" smtClean="0"/>
              <a:t>10</a:t>
            </a:r>
            <a:r>
              <a:rPr lang="zh-CN" altLang="en-US" smtClean="0"/>
              <a:t>元套餐为例，用户每月付款</a:t>
            </a:r>
            <a:r>
              <a:rPr lang="en-US" smtClean="0"/>
              <a:t>10</a:t>
            </a:r>
            <a:r>
              <a:rPr lang="zh-CN" altLang="en-US" smtClean="0"/>
              <a:t>元，每月使用</a:t>
            </a:r>
            <a:r>
              <a:rPr lang="en-US" smtClean="0"/>
              <a:t>10x30=300</a:t>
            </a:r>
            <a:r>
              <a:rPr lang="zh-CN" altLang="en-US" smtClean="0"/>
              <a:t>分钟。</a:t>
            </a:r>
            <a:endParaRPr lang="en-US" altLang="zh-CN" smtClean="0"/>
          </a:p>
          <a:p>
            <a:r>
              <a:rPr lang="zh-CN" altLang="en-US" smtClean="0">
                <a:solidFill>
                  <a:srgbClr val="FFFF00"/>
                </a:solidFill>
              </a:rPr>
              <a:t>定价依据</a:t>
            </a:r>
            <a:r>
              <a:rPr lang="zh-CN" altLang="en-US" smtClean="0"/>
              <a:t>：计时收费。 </a:t>
            </a:r>
          </a:p>
          <a:p>
            <a:r>
              <a:rPr lang="zh-CN" altLang="en-US" smtClean="0">
                <a:solidFill>
                  <a:srgbClr val="FFFF00"/>
                </a:solidFill>
              </a:rPr>
              <a:t>付款方法：</a:t>
            </a:r>
            <a:r>
              <a:rPr lang="zh-CN" altLang="en-US" smtClean="0"/>
              <a:t>同手机充值模式。</a:t>
            </a:r>
            <a:r>
              <a:rPr lang="zh-CN" altLang="en-US" smtClean="0">
                <a:latin typeface="SimSun" pitchFamily="2" charset="-122"/>
              </a:rPr>
              <a:t> </a:t>
            </a:r>
            <a:endParaRPr lang="en-US" altLang="zh-CN" smtClean="0">
              <a:latin typeface="SimSun" pitchFamily="2" charset="-122"/>
            </a:endParaRPr>
          </a:p>
          <a:p>
            <a:pPr>
              <a:buFont typeface="Wingdings" pitchFamily="2" charset="2"/>
              <a:buNone/>
            </a:pPr>
            <a:endParaRPr lang="zh-CN" altLang="en-US" smtClean="0"/>
          </a:p>
          <a:p>
            <a:endParaRPr lang="en-US" smtClean="0"/>
          </a:p>
        </p:txBody>
      </p:sp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1C4A804-6091-4232-82EC-4EC39164B0D5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F8D5A-5602-41BC-80A2-30921DD3EB1D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120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11.  获利方式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11.  获利方式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11.  获利方式</vt:lpwstr>
  </property>
</Properties>
</file>