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8.  </a:t>
            </a:r>
            <a:r>
              <a:rPr lang="zh-CN" altLang="en-US" b="1" smtClean="0"/>
              <a:t>投资计划</a:t>
            </a:r>
            <a:endParaRPr lang="en-US" smtClean="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72400" cy="3240087"/>
          </a:xfrm>
        </p:spPr>
        <p:txBody>
          <a:bodyPr/>
          <a:lstStyle/>
          <a:p>
            <a:r>
              <a:rPr lang="zh-CN" altLang="en-US" smtClean="0">
                <a:latin typeface="SimSun" pitchFamily="2" charset="-122"/>
              </a:rPr>
              <a:t>三年</a:t>
            </a:r>
            <a:r>
              <a:rPr lang="en-US" altLang="zh-CN" smtClean="0">
                <a:latin typeface="Times New Roman" pitchFamily="18" charset="0"/>
              </a:rPr>
              <a:t>30</a:t>
            </a:r>
            <a:r>
              <a:rPr lang="zh-CN" altLang="en-US" smtClean="0">
                <a:latin typeface="Times New Roman" pitchFamily="18" charset="0"/>
              </a:rPr>
              <a:t>0</a:t>
            </a:r>
            <a:r>
              <a:rPr lang="zh-CN" altLang="en-US" smtClean="0">
                <a:latin typeface="SimSun" pitchFamily="2" charset="-122"/>
              </a:rPr>
              <a:t>万元</a:t>
            </a:r>
            <a:r>
              <a:rPr lang="zh-CN" altLang="en-US" smtClean="0">
                <a:latin typeface="Times New Roman" pitchFamily="18" charset="0"/>
              </a:rPr>
              <a:t>.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77B16-0D1F-46DA-9D1A-8C17FFB56EB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" y="3789363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en-US" sz="3200" b="1">
                <a:solidFill>
                  <a:srgbClr val="FFFF00"/>
                </a:solidFill>
              </a:rPr>
              <a:t>资金用途</a:t>
            </a:r>
            <a:endParaRPr lang="en-US" altLang="zh-CN" sz="3200" b="1">
              <a:solidFill>
                <a:srgbClr val="FFFF00"/>
              </a:solidFill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zh-CN" sz="2800" b="1">
              <a:solidFill>
                <a:srgbClr val="FFFF00"/>
              </a:solidFill>
              <a:latin typeface="SimSun" pitchFamily="2" charset="-12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2000" b="1">
              <a:latin typeface="Arial" pitchFamily="3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31913" y="1628775"/>
            <a:ext cx="6477000" cy="2232025"/>
            <a:chOff x="912" y="2976"/>
            <a:chExt cx="4080" cy="994"/>
          </a:xfrm>
        </p:grpSpPr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912" y="3552"/>
              <a:ext cx="4080" cy="418"/>
              <a:chOff x="912" y="3552"/>
              <a:chExt cx="4080" cy="418"/>
            </a:xfrm>
          </p:grpSpPr>
          <p:sp>
            <p:nvSpPr>
              <p:cNvPr id="12304" name="AutoShape 16"/>
              <p:cNvSpPr>
                <a:spLocks noChangeArrowheads="1"/>
              </p:cNvSpPr>
              <p:nvPr/>
            </p:nvSpPr>
            <p:spPr bwMode="auto">
              <a:xfrm>
                <a:off x="96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kumimoji="1" lang="en-US" sz="1000">
                  <a:cs typeface="+mn-cs"/>
                </a:endParaRPr>
              </a:p>
            </p:txBody>
          </p:sp>
          <p:sp>
            <p:nvSpPr>
              <p:cNvPr id="35884" name="Text Box 17"/>
              <p:cNvSpPr txBox="1">
                <a:spLocks noChangeArrowheads="1"/>
              </p:cNvSpPr>
              <p:nvPr/>
            </p:nvSpPr>
            <p:spPr bwMode="auto">
              <a:xfrm>
                <a:off x="912" y="3776"/>
                <a:ext cx="36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>
                    <a:latin typeface="Arial" pitchFamily="34" charset="0"/>
                    <a:ea typeface="Arial_Unicode_MS"/>
                    <a:cs typeface="Arial_Unicode_MS"/>
                  </a:rPr>
                  <a:t>2014</a:t>
                </a:r>
              </a:p>
            </p:txBody>
          </p:sp>
          <p:sp>
            <p:nvSpPr>
              <p:cNvPr id="35885" name="Text Box 18"/>
              <p:cNvSpPr txBox="1">
                <a:spLocks noChangeArrowheads="1"/>
              </p:cNvSpPr>
              <p:nvPr/>
            </p:nvSpPr>
            <p:spPr bwMode="auto">
              <a:xfrm>
                <a:off x="1244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86" name="Text Box 19"/>
              <p:cNvSpPr txBox="1">
                <a:spLocks noChangeArrowheads="1"/>
              </p:cNvSpPr>
              <p:nvPr/>
            </p:nvSpPr>
            <p:spPr bwMode="auto">
              <a:xfrm>
                <a:off x="1597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87" name="Text Box 20"/>
              <p:cNvSpPr txBox="1">
                <a:spLocks noChangeArrowheads="1"/>
              </p:cNvSpPr>
              <p:nvPr/>
            </p:nvSpPr>
            <p:spPr bwMode="auto">
              <a:xfrm>
                <a:off x="1972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88" name="Text Box 21"/>
              <p:cNvSpPr txBox="1">
                <a:spLocks noChangeArrowheads="1"/>
              </p:cNvSpPr>
              <p:nvPr/>
            </p:nvSpPr>
            <p:spPr bwMode="auto">
              <a:xfrm>
                <a:off x="2332" y="3776"/>
                <a:ext cx="36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>
                    <a:latin typeface="Arial" pitchFamily="34" charset="0"/>
                    <a:ea typeface="Arial_Unicode_MS"/>
                    <a:cs typeface="Arial_Unicode_MS"/>
                  </a:rPr>
                  <a:t>2015</a:t>
                </a:r>
              </a:p>
            </p:txBody>
          </p:sp>
          <p:sp>
            <p:nvSpPr>
              <p:cNvPr id="35889" name="Text Box 22"/>
              <p:cNvSpPr txBox="1">
                <a:spLocks noChangeArrowheads="1"/>
              </p:cNvSpPr>
              <p:nvPr/>
            </p:nvSpPr>
            <p:spPr bwMode="auto">
              <a:xfrm>
                <a:off x="2729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90" name="Text Box 23"/>
              <p:cNvSpPr txBox="1">
                <a:spLocks noChangeArrowheads="1"/>
              </p:cNvSpPr>
              <p:nvPr/>
            </p:nvSpPr>
            <p:spPr bwMode="auto">
              <a:xfrm>
                <a:off x="3068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91" name="Text Box 24"/>
              <p:cNvSpPr txBox="1">
                <a:spLocks noChangeArrowheads="1"/>
              </p:cNvSpPr>
              <p:nvPr/>
            </p:nvSpPr>
            <p:spPr bwMode="auto">
              <a:xfrm>
                <a:off x="3443" y="3776"/>
                <a:ext cx="36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>
                    <a:latin typeface="Arial" pitchFamily="34" charset="0"/>
                    <a:ea typeface="Arial_Unicode_MS"/>
                    <a:cs typeface="Arial_Unicode_MS"/>
                  </a:rPr>
                  <a:t>2016</a:t>
                </a:r>
              </a:p>
            </p:txBody>
          </p:sp>
          <p:sp>
            <p:nvSpPr>
              <p:cNvPr id="35892" name="Text Box 25"/>
              <p:cNvSpPr txBox="1">
                <a:spLocks noChangeArrowheads="1"/>
              </p:cNvSpPr>
              <p:nvPr/>
            </p:nvSpPr>
            <p:spPr bwMode="auto">
              <a:xfrm>
                <a:off x="3796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93" name="Text Box 26"/>
              <p:cNvSpPr txBox="1">
                <a:spLocks noChangeArrowheads="1"/>
              </p:cNvSpPr>
              <p:nvPr/>
            </p:nvSpPr>
            <p:spPr bwMode="auto">
              <a:xfrm>
                <a:off x="4142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35894" name="Text Box 27"/>
              <p:cNvSpPr txBox="1">
                <a:spLocks noChangeArrowheads="1"/>
              </p:cNvSpPr>
              <p:nvPr/>
            </p:nvSpPr>
            <p:spPr bwMode="auto">
              <a:xfrm>
                <a:off x="4524" y="3776"/>
                <a:ext cx="36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>
                    <a:latin typeface="Arial" pitchFamily="34" charset="0"/>
                    <a:ea typeface="Arial_Unicode_MS"/>
                    <a:cs typeface="Arial_Unicode_MS"/>
                  </a:rPr>
                  <a:t>2017</a:t>
                </a:r>
              </a:p>
            </p:txBody>
          </p:sp>
        </p:grpSp>
        <p:sp>
          <p:nvSpPr>
            <p:cNvPr id="12316" name="AutoShape 28"/>
            <p:cNvSpPr>
              <a:spLocks noChangeArrowheads="1"/>
            </p:cNvSpPr>
            <p:nvPr/>
          </p:nvSpPr>
          <p:spPr bwMode="auto">
            <a:xfrm>
              <a:off x="1008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  <a:endParaRPr kumimoji="1" lang="en-US" sz="1000" b="1" dirty="0">
                <a:latin typeface="Arial" pitchFamily="34" charset="0"/>
                <a:cs typeface="+mn-cs"/>
              </a:endParaRPr>
            </a:p>
          </p:txBody>
        </p:sp>
        <p:sp>
          <p:nvSpPr>
            <p:cNvPr id="12317" name="AutoShape 29"/>
            <p:cNvSpPr>
              <a:spLocks noChangeArrowheads="1"/>
            </p:cNvSpPr>
            <p:nvPr/>
          </p:nvSpPr>
          <p:spPr bwMode="auto">
            <a:xfrm>
              <a:off x="2544" y="3168"/>
              <a:ext cx="1200" cy="95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</a:p>
          </p:txBody>
        </p:sp>
        <p:sp>
          <p:nvSpPr>
            <p:cNvPr id="12318" name="AutoShape 30"/>
            <p:cNvSpPr>
              <a:spLocks noChangeArrowheads="1"/>
            </p:cNvSpPr>
            <p:nvPr/>
          </p:nvSpPr>
          <p:spPr bwMode="auto">
            <a:xfrm>
              <a:off x="374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68313" y="4437063"/>
          <a:ext cx="8064500" cy="1558926"/>
        </p:xfrm>
        <a:graphic>
          <a:graphicData uri="http://schemas.openxmlformats.org/drawingml/2006/table">
            <a:tbl>
              <a:tblPr/>
              <a:tblGrid>
                <a:gridCol w="790575"/>
                <a:gridCol w="649287"/>
                <a:gridCol w="647700"/>
                <a:gridCol w="936625"/>
                <a:gridCol w="1366838"/>
                <a:gridCol w="1152525"/>
                <a:gridCol w="936625"/>
                <a:gridCol w="936625"/>
                <a:gridCol w="6477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支出项目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办公场所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设备费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人员费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研发运营费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市场推广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管理费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差旅费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其他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金额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(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万元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build="p"/>
      <p:bldP spid="1229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70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8.  投资计划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8.  投资计划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8.  投资计划</vt:lpwstr>
  </property>
</Properties>
</file>