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smtClean="0"/>
              <a:t>6. </a:t>
            </a:r>
            <a:r>
              <a:rPr lang="zh-CN" altLang="en-US" b="1" smtClean="0"/>
              <a:t>市 场</a:t>
            </a:r>
            <a:endParaRPr lang="en-US" b="1" smtClean="0">
              <a:ea typeface="仿宋体"/>
              <a:cs typeface="仿宋体"/>
            </a:endParaRP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idx="1"/>
          </p:nvPr>
        </p:nvSpPr>
        <p:spPr>
          <a:xfrm>
            <a:off x="468313" y="1196975"/>
            <a:ext cx="8142287" cy="4899025"/>
          </a:xfrm>
        </p:spPr>
        <p:txBody>
          <a:bodyPr/>
          <a:lstStyle/>
          <a:p>
            <a:r>
              <a:rPr lang="zh-CN" altLang="en-US" smtClean="0">
                <a:solidFill>
                  <a:srgbClr val="FFFF00"/>
                </a:solidFill>
              </a:rPr>
              <a:t>市场</a:t>
            </a:r>
            <a:r>
              <a:rPr lang="zh-CN" altLang="en-US" smtClean="0"/>
              <a:t>：从制造飞机到汽车工业、从建筑工程到工程计算、从大学到小学、从设计院到研究所、从数学教育到智慧教育。</a:t>
            </a:r>
            <a:endParaRPr lang="en-US" altLang="zh-CN" smtClean="0"/>
          </a:p>
          <a:p>
            <a:r>
              <a:rPr lang="zh-CN" altLang="en-US" smtClean="0">
                <a:solidFill>
                  <a:srgbClr val="FFFF00"/>
                </a:solidFill>
              </a:rPr>
              <a:t>用户</a:t>
            </a:r>
            <a:r>
              <a:rPr lang="zh-CN" altLang="en-US" smtClean="0"/>
              <a:t>：工业、工程、科技人员、学生教师</a:t>
            </a:r>
            <a:r>
              <a:rPr lang="zh-CN" altLang="en-US" smtClean="0">
                <a:ea typeface="MS Song"/>
                <a:cs typeface="MS Song"/>
              </a:rPr>
              <a:t>。</a:t>
            </a:r>
            <a:r>
              <a:rPr lang="zh-CN" altLang="en-US" smtClean="0">
                <a:latin typeface="Times New Roman" pitchFamily="18" charset="0"/>
                <a:ea typeface="MS Song"/>
                <a:cs typeface="MS Song"/>
              </a:rPr>
              <a:t> </a:t>
            </a:r>
          </a:p>
          <a:p>
            <a:r>
              <a:rPr lang="zh-CN" altLang="en-US" smtClean="0">
                <a:solidFill>
                  <a:srgbClr val="FFFF00"/>
                </a:solidFill>
              </a:rPr>
              <a:t>市场容量</a:t>
            </a:r>
            <a:r>
              <a:rPr lang="zh-CN" altLang="en-US" smtClean="0"/>
              <a:t>：全国有</a:t>
            </a:r>
            <a:r>
              <a:rPr lang="en-US" smtClean="0"/>
              <a:t>60</a:t>
            </a:r>
            <a:r>
              <a:rPr lang="zh-CN" altLang="en-US" smtClean="0"/>
              <a:t>多万所学校，学生总数为</a:t>
            </a:r>
            <a:r>
              <a:rPr lang="en-US" smtClean="0"/>
              <a:t>2</a:t>
            </a:r>
            <a:r>
              <a:rPr lang="zh-CN" altLang="en-US" smtClean="0"/>
              <a:t>亿。仅以学生</a:t>
            </a:r>
            <a:r>
              <a:rPr lang="en-US" smtClean="0"/>
              <a:t>2</a:t>
            </a:r>
            <a:r>
              <a:rPr lang="zh-CN" altLang="en-US" smtClean="0"/>
              <a:t>亿人最低每月</a:t>
            </a:r>
            <a:r>
              <a:rPr lang="en-US" smtClean="0"/>
              <a:t>10</a:t>
            </a:r>
            <a:r>
              <a:rPr lang="zh-CN" altLang="en-US" smtClean="0"/>
              <a:t>元套餐推算，每年会员费是</a:t>
            </a:r>
            <a:r>
              <a:rPr lang="en-US" smtClean="0"/>
              <a:t>240</a:t>
            </a:r>
            <a:r>
              <a:rPr lang="zh-CN" altLang="en-US" smtClean="0"/>
              <a:t>亿元</a:t>
            </a:r>
            <a:r>
              <a:rPr lang="zh-CN" altLang="en-US" smtClean="0">
                <a:ea typeface="MS Song"/>
                <a:cs typeface="MS Song"/>
              </a:rPr>
              <a:t>。</a:t>
            </a:r>
            <a:r>
              <a:rPr lang="zh-CN" altLang="en-US" smtClean="0">
                <a:latin typeface="Times New Roman" pitchFamily="18" charset="0"/>
                <a:ea typeface="MS Song"/>
                <a:cs typeface="MS Song"/>
              </a:rPr>
              <a:t> </a:t>
            </a:r>
          </a:p>
          <a:p>
            <a:r>
              <a:rPr lang="zh-CN" altLang="en-US" smtClean="0">
                <a:solidFill>
                  <a:srgbClr val="FFFF00"/>
                </a:solidFill>
              </a:rPr>
              <a:t>竞争</a:t>
            </a:r>
            <a:r>
              <a:rPr lang="en-US" smtClean="0"/>
              <a:t>: </a:t>
            </a:r>
            <a:r>
              <a:rPr lang="zh-CN" altLang="en-US" smtClean="0"/>
              <a:t>张景中院士的</a:t>
            </a:r>
            <a:r>
              <a:rPr lang="en-US" smtClean="0"/>
              <a:t>Z+Z </a:t>
            </a:r>
            <a:r>
              <a:rPr lang="zh-CN" altLang="en-US" smtClean="0"/>
              <a:t>数学教育软件，</a:t>
            </a:r>
            <a:endParaRPr lang="en-US" smtClean="0"/>
          </a:p>
          <a:p>
            <a:r>
              <a:rPr lang="en-US" altLang="zh-CN" sz="2800" smtClean="0"/>
              <a:t>matlab</a:t>
            </a:r>
            <a:r>
              <a:rPr lang="zh-CN" altLang="en-US" sz="2800" smtClean="0"/>
              <a:t>，</a:t>
            </a:r>
            <a:r>
              <a:rPr lang="en-US" sz="2800" smtClean="0"/>
              <a:t>Symbolic calculator, pocketCAS</a:t>
            </a:r>
            <a:r>
              <a:rPr lang="zh-CN" altLang="en-US" smtClean="0">
                <a:ea typeface="MS Song"/>
                <a:cs typeface="MS Song"/>
              </a:rPr>
              <a:t>。</a:t>
            </a:r>
            <a:endParaRPr lang="zh-CN" altLang="en-US" smtClean="0">
              <a:latin typeface="Times New Roman" pitchFamily="18" charset="0"/>
              <a:ea typeface="MS Song"/>
              <a:cs typeface="MS Song"/>
            </a:endParaRPr>
          </a:p>
          <a:p>
            <a:endParaRPr lang="en-US" smtClean="0">
              <a:ea typeface="MS Song"/>
              <a:cs typeface="MS Song"/>
            </a:endParaRPr>
          </a:p>
        </p:txBody>
      </p:sp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6A5B45E-338D-4C4A-8E03-A0E8F531263A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54C749-DEF7-4BED-ACB3-6BD1E87ABED4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152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6. 市 场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6. 市 场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6. 市 场</vt:lpwstr>
  </property>
</Properties>
</file>