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b="1" smtClean="0">
                <a:latin typeface="Arial" pitchFamily="34" charset="0"/>
                <a:ea typeface="MS Song"/>
                <a:cs typeface="MS Song"/>
              </a:rPr>
              <a:t>16. </a:t>
            </a:r>
            <a:r>
              <a:rPr lang="en-US" sz="4800" b="1" smtClean="0">
                <a:latin typeface="Arial" pitchFamily="34" charset="0"/>
                <a:ea typeface="MS Song"/>
                <a:cs typeface="MS Song"/>
              </a:rPr>
              <a:t>总 结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305800" cy="5327650"/>
          </a:xfrm>
        </p:spPr>
        <p:txBody>
          <a:bodyPr rtlCol="0">
            <a:normAutofit lnSpcReduction="10000"/>
          </a:bodyPr>
          <a:lstStyle/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FF00"/>
                </a:solidFill>
              </a:rPr>
              <a:t>申报人</a:t>
            </a:r>
            <a:r>
              <a:rPr lang="en-US" altLang="zh-CN" smtClean="0"/>
              <a:t>: </a:t>
            </a:r>
            <a:r>
              <a:rPr lang="zh-CN" altLang="en-US" smtClean="0">
                <a:latin typeface="SimSun" pitchFamily="2" charset="-122"/>
              </a:rPr>
              <a:t>博士后</a:t>
            </a:r>
            <a:r>
              <a:rPr lang="en-US" altLang="zh-CN" smtClean="0">
                <a:latin typeface="SimSun" pitchFamily="2" charset="-122"/>
              </a:rPr>
              <a:t>,</a:t>
            </a:r>
            <a:r>
              <a:rPr lang="zh-CN" altLang="en-US" smtClean="0"/>
              <a:t>有丰富的</a:t>
            </a:r>
            <a:r>
              <a:rPr lang="en-US" smtClean="0"/>
              <a:t>28</a:t>
            </a:r>
            <a:r>
              <a:rPr lang="zh-CN" altLang="en-US" smtClean="0"/>
              <a:t>年澳洲公司实践经验</a:t>
            </a:r>
            <a:r>
              <a:rPr lang="en-US" altLang="zh-CN" smtClean="0"/>
              <a:t>,</a:t>
            </a:r>
            <a:r>
              <a:rPr lang="zh-CN" altLang="en-US" smtClean="0"/>
              <a:t>和多次成功创业的经验</a:t>
            </a:r>
            <a:r>
              <a:rPr lang="zh-CN" altLang="en-US" smtClean="0">
                <a:latin typeface="SimSun" pitchFamily="2" charset="-122"/>
              </a:rPr>
              <a:t>。</a:t>
            </a:r>
            <a:r>
              <a:rPr lang="zh-CN" altLang="en-US" smtClean="0">
                <a:latin typeface="Times New Roman" pitchFamily="18" charset="0"/>
              </a:rPr>
              <a:t> </a:t>
            </a: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0000"/>
                </a:solidFill>
              </a:rPr>
              <a:t>项目</a:t>
            </a:r>
            <a:r>
              <a:rPr lang="zh-CN" altLang="en-US" smtClean="0">
                <a:solidFill>
                  <a:srgbClr val="FF0000"/>
                </a:solidFill>
                <a:ea typeface="MS Song"/>
                <a:cs typeface="MS Song"/>
              </a:rPr>
              <a:t>:</a:t>
            </a:r>
            <a:r>
              <a:rPr lang="zh-CN" altLang="en-US" smtClean="0">
                <a:ea typeface="MS Song"/>
                <a:cs typeface="MS Song"/>
              </a:rPr>
              <a:t> </a:t>
            </a:r>
            <a:r>
              <a:rPr lang="zh-CN" altLang="en-US" smtClean="0">
                <a:solidFill>
                  <a:srgbClr val="FFFF00"/>
                </a:solidFill>
              </a:rPr>
              <a:t>数学教育云计算平台</a:t>
            </a:r>
            <a:r>
              <a:rPr lang="zh-CN" altLang="en-US" smtClean="0"/>
              <a:t>是集科研、教学、工业应用于一身的数学解决方案</a:t>
            </a:r>
            <a:r>
              <a:rPr lang="zh-CN" altLang="en-US" smtClean="0">
                <a:latin typeface="SimSun" pitchFamily="2" charset="-122"/>
              </a:rPr>
              <a:t>。</a:t>
            </a:r>
            <a:endParaRPr lang="en-US" altLang="zh-CN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mtClean="0">
                <a:solidFill>
                  <a:srgbClr val="FFFF00"/>
                </a:solidFill>
              </a:rPr>
              <a:t>创新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en-US" altLang="zh-CN" smtClean="0">
                <a:solidFill>
                  <a:srgbClr val="FF0000"/>
                </a:solidFill>
              </a:rPr>
              <a:t> </a:t>
            </a:r>
            <a:r>
              <a:rPr lang="ar-SA" smtClean="0"/>
              <a:t>在线计算任意分数阶微积分的功能</a:t>
            </a:r>
            <a:r>
              <a:rPr lang="en-US" smtClean="0"/>
              <a:t>,</a:t>
            </a:r>
            <a:r>
              <a:rPr lang="ar-SA" smtClean="0"/>
              <a:t>世上独一无二</a:t>
            </a:r>
            <a:r>
              <a:rPr lang="zh-CN" altLang="en-US" smtClean="0"/>
              <a:t>。</a:t>
            </a:r>
            <a:endParaRPr lang="zh-CN" altLang="en-US" smtClean="0">
              <a:latin typeface="Times New Roman" pitchFamily="18" charset="0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0000"/>
                </a:solidFill>
                <a:ea typeface="MS Song"/>
                <a:cs typeface="MS Song"/>
              </a:rPr>
              <a:t>技术:</a:t>
            </a:r>
            <a:r>
              <a:rPr lang="zh-CN" altLang="en-US" smtClean="0">
                <a:ea typeface="MS Song"/>
                <a:cs typeface="MS Song"/>
              </a:rPr>
              <a:t>  </a:t>
            </a:r>
            <a:r>
              <a:rPr lang="zh-CN" altLang="en-US" smtClean="0"/>
              <a:t>国际上最先进的软件工程技术</a:t>
            </a:r>
            <a:r>
              <a:rPr lang="en-US" altLang="zh-CN" smtClean="0">
                <a:ea typeface="MS Song"/>
                <a:cs typeface="MS Song"/>
              </a:rPr>
              <a:t>Java.</a:t>
            </a:r>
            <a:endParaRPr lang="en-US" altLang="zh-CN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0000"/>
                </a:solidFill>
                <a:latin typeface="SimSun" pitchFamily="2" charset="-122"/>
              </a:rPr>
              <a:t>运行:</a:t>
            </a:r>
            <a:r>
              <a:rPr lang="zh-CN" altLang="en-US" smtClean="0">
                <a:latin typeface="SimSun" pitchFamily="2" charset="-122"/>
              </a:rPr>
              <a:t> </a:t>
            </a:r>
            <a:r>
              <a:rPr lang="zh-CN" altLang="en-US" smtClean="0"/>
              <a:t>网络、计算机、手机</a:t>
            </a:r>
            <a:r>
              <a:rPr lang="en-US" altLang="zh-CN" smtClean="0"/>
              <a:t>, </a:t>
            </a:r>
            <a:r>
              <a:rPr lang="zh-CN" altLang="en-US" smtClean="0"/>
              <a:t>在线和离线</a:t>
            </a:r>
            <a:r>
              <a:rPr lang="zh-CN" altLang="en-US" smtClean="0">
                <a:latin typeface="SimSun" pitchFamily="2" charset="-122"/>
              </a:rPr>
              <a:t>。</a:t>
            </a:r>
            <a:endParaRPr lang="en-US" altLang="zh-CN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0000"/>
                </a:solidFill>
                <a:latin typeface="SimSun" pitchFamily="2" charset="-122"/>
              </a:rPr>
              <a:t>应用: </a:t>
            </a:r>
            <a:r>
              <a:rPr lang="zh-CN" altLang="en-US" smtClean="0"/>
              <a:t>工业</a:t>
            </a:r>
            <a:r>
              <a:rPr lang="zh-CN" altLang="en-US" smtClean="0">
                <a:latin typeface="SimSun" pitchFamily="2" charset="-122"/>
              </a:rPr>
              <a:t>、工程、技术、科研、教育。</a:t>
            </a:r>
            <a:endParaRPr lang="en-US" altLang="zh-CN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FF00"/>
                </a:solidFill>
                <a:ea typeface="MS Song"/>
                <a:cs typeface="MS Song"/>
              </a:rPr>
              <a:t>市场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en-US" altLang="zh-CN" smtClean="0"/>
              <a:t>  </a:t>
            </a:r>
            <a:r>
              <a:rPr lang="zh-CN" altLang="en-US" smtClean="0"/>
              <a:t>每年会员费是</a:t>
            </a:r>
            <a:r>
              <a:rPr lang="en-US" smtClean="0"/>
              <a:t>240</a:t>
            </a:r>
            <a:r>
              <a:rPr lang="zh-CN" altLang="en-US" smtClean="0"/>
              <a:t>亿元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r>
              <a:rPr lang="zh-CN" altLang="en-US" smtClean="0">
                <a:latin typeface="Times New Roman" pitchFamily="18" charset="0"/>
                <a:ea typeface="MS Song"/>
                <a:cs typeface="MS Song"/>
              </a:rPr>
              <a:t> </a:t>
            </a:r>
            <a:endParaRPr lang="zh-CN" altLang="en-US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mtClean="0">
                <a:solidFill>
                  <a:srgbClr val="FF0000"/>
                </a:solidFill>
              </a:rPr>
              <a:t>商业：</a:t>
            </a:r>
            <a:r>
              <a:rPr lang="zh-CN" altLang="en-US" smtClean="0"/>
              <a:t>以手机套餐收费销售模式。</a:t>
            </a:r>
            <a:endParaRPr lang="zh-CN" altLang="en-US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zh-CN" altLang="en-US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endParaRPr lang="zh-CN" altLang="en-US" smtClean="0">
              <a:latin typeface="SimSun" pitchFamily="2" charset="-122"/>
            </a:endParaRPr>
          </a:p>
          <a:p>
            <a:pPr marL="609600" indent="-609600" algn="just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sz="2400" smtClean="0"/>
          </a:p>
          <a:p>
            <a:pPr marL="609600" indent="-609600" fontAlgn="auto">
              <a:spcAft>
                <a:spcPts val="0"/>
              </a:spcAft>
              <a:defRPr/>
            </a:pPr>
            <a:endParaRPr lang="en-US" smtClean="0"/>
          </a:p>
          <a:p>
            <a:pPr marL="609600" indent="-609600"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95B7CB1-4514-4450-92E1-4C4094030AC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C11C5-381A-42EA-83E5-56409A1CB998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165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16. 总 结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16. 总 结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16. 总 结</vt:lpwstr>
  </property>
</Properties>
</file>