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9.  </a:t>
            </a:r>
            <a:r>
              <a:rPr lang="zh-CN" altLang="en-US" b="1" smtClean="0"/>
              <a:t>经济效益</a:t>
            </a:r>
            <a:endParaRPr lang="en-US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9750" y="908050"/>
          <a:ext cx="791641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7"/>
                <a:gridCol w="1152128"/>
                <a:gridCol w="1224136"/>
                <a:gridCol w="1152128"/>
                <a:gridCol w="1080120"/>
                <a:gridCol w="1003648"/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内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容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\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年</a:t>
                      </a: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度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2015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2016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2017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2018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2019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销售数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量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(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台</a:t>
                      </a: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/</a:t>
                      </a: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套）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1100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1.32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2.64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5.28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10.56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服务用户数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量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家</a:t>
                      </a: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）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zh-CN" sz="1800" kern="100" dirty="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12</a:t>
                      </a:r>
                      <a:r>
                        <a:rPr lang="zh-CN" sz="1800" kern="100" dirty="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24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48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96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年销售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收入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(</a:t>
                      </a:r>
                      <a:r>
                        <a:rPr lang="zh-CN" altLang="en-US" sz="1800" b="1" kern="100" dirty="0" smtClean="0">
                          <a:latin typeface="SimSun"/>
                          <a:ea typeface="SimSun"/>
                          <a:cs typeface="Times New Roman"/>
                        </a:rPr>
                        <a:t>万元）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24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288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576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1152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2304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总成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本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(</a:t>
                      </a:r>
                      <a:r>
                        <a:rPr lang="zh-CN" altLang="en-US" sz="1800" b="1" kern="100" dirty="0" smtClean="0">
                          <a:latin typeface="SimSun"/>
                          <a:ea typeface="SimSun"/>
                          <a:cs typeface="Times New Roman"/>
                        </a:rPr>
                        <a:t>万元）</a:t>
                      </a:r>
                      <a:endParaRPr lang="en-US" sz="1800" b="1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140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160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340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600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毛利润率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-483%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44%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65%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70%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74%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企业人数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5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7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10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20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30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05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EA5B1-4E2C-451D-8C64-0875245E44B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3933825"/>
            <a:ext cx="80645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000" b="1">
                <a:solidFill>
                  <a:srgbClr val="FFFF00"/>
                </a:solidFill>
              </a:rPr>
              <a:t>投资静态分析</a:t>
            </a:r>
            <a:endParaRPr lang="en-US" altLang="zh-CN" b="1"/>
          </a:p>
          <a:p>
            <a:r>
              <a:rPr lang="zh-CN" altLang="en-US" b="1"/>
              <a:t>投资回收期</a:t>
            </a:r>
            <a:r>
              <a:rPr lang="en-US" altLang="zh-CN" b="1"/>
              <a:t> </a:t>
            </a:r>
            <a:r>
              <a:rPr lang="en-US"/>
              <a:t>= 2</a:t>
            </a:r>
            <a:r>
              <a:rPr lang="zh-CN" altLang="en-US"/>
              <a:t>年：收入</a:t>
            </a:r>
            <a:r>
              <a:rPr lang="en-US"/>
              <a:t>312</a:t>
            </a:r>
            <a:r>
              <a:rPr lang="zh-CN" altLang="en-US"/>
              <a:t>万元</a:t>
            </a:r>
            <a:r>
              <a:rPr lang="en-US"/>
              <a:t> - </a:t>
            </a:r>
            <a:r>
              <a:rPr lang="zh-CN" altLang="en-US"/>
              <a:t>投资</a:t>
            </a:r>
            <a:r>
              <a:rPr lang="en-US"/>
              <a:t>300</a:t>
            </a:r>
            <a:r>
              <a:rPr lang="zh-CN" altLang="en-US"/>
              <a:t>万元 </a:t>
            </a:r>
            <a:r>
              <a:rPr lang="en-US"/>
              <a:t>= 12</a:t>
            </a:r>
            <a:r>
              <a:rPr lang="zh-CN" altLang="en-US"/>
              <a:t>万元</a:t>
            </a:r>
            <a:endParaRPr lang="en-US" altLang="zh-CN"/>
          </a:p>
          <a:p>
            <a:r>
              <a:rPr lang="en-US"/>
              <a:t>   5</a:t>
            </a:r>
            <a:r>
              <a:rPr lang="zh-CN" altLang="en-US"/>
              <a:t>年总收入</a:t>
            </a:r>
            <a:r>
              <a:rPr lang="en-US"/>
              <a:t>4344</a:t>
            </a:r>
            <a:r>
              <a:rPr lang="zh-CN" altLang="en-US"/>
              <a:t>万元</a:t>
            </a:r>
            <a:r>
              <a:rPr lang="en-US"/>
              <a:t> - </a:t>
            </a:r>
            <a:r>
              <a:rPr lang="zh-CN" altLang="en-US"/>
              <a:t>总成本</a:t>
            </a:r>
            <a:r>
              <a:rPr lang="en-US"/>
              <a:t>1440</a:t>
            </a:r>
            <a:r>
              <a:rPr lang="zh-CN" altLang="en-US"/>
              <a:t>万元</a:t>
            </a:r>
            <a:r>
              <a:rPr lang="en-US"/>
              <a:t> = </a:t>
            </a:r>
            <a:r>
              <a:rPr lang="zh-CN" altLang="en-US"/>
              <a:t>盈利</a:t>
            </a:r>
            <a:r>
              <a:rPr lang="en-US"/>
              <a:t>2904</a:t>
            </a:r>
            <a:r>
              <a:rPr lang="zh-CN" altLang="en-US"/>
              <a:t>万元</a:t>
            </a:r>
            <a:r>
              <a:rPr lang="en-US" b="1"/>
              <a:t>.</a:t>
            </a:r>
            <a:endParaRPr lang="en-US"/>
          </a:p>
          <a:p>
            <a:r>
              <a:rPr lang="en-US"/>
              <a:t>   5</a:t>
            </a:r>
            <a:r>
              <a:rPr lang="zh-CN" altLang="en-US"/>
              <a:t>年投资利润率</a:t>
            </a:r>
            <a:r>
              <a:rPr lang="en-US"/>
              <a:t> = </a:t>
            </a:r>
            <a:r>
              <a:rPr lang="zh-CN" altLang="en-US"/>
              <a:t>利润</a:t>
            </a:r>
            <a:r>
              <a:rPr lang="en-US"/>
              <a:t>/</a:t>
            </a:r>
            <a:r>
              <a:rPr lang="zh-CN" altLang="en-US"/>
              <a:t>投资</a:t>
            </a:r>
            <a:r>
              <a:rPr lang="en-US"/>
              <a:t> = 2904</a:t>
            </a:r>
            <a:r>
              <a:rPr lang="zh-CN" altLang="en-US"/>
              <a:t>万元</a:t>
            </a:r>
            <a:r>
              <a:rPr lang="en-US"/>
              <a:t>/300</a:t>
            </a:r>
            <a:r>
              <a:rPr lang="zh-CN" altLang="en-US"/>
              <a:t>万元 </a:t>
            </a:r>
            <a:r>
              <a:rPr lang="en-US"/>
              <a:t>= 968%</a:t>
            </a:r>
          </a:p>
          <a:p>
            <a:r>
              <a:rPr lang="en-US"/>
              <a:t>   </a:t>
            </a:r>
            <a:r>
              <a:rPr lang="zh-CN" altLang="en-US"/>
              <a:t>五年</a:t>
            </a:r>
            <a:r>
              <a:rPr lang="zh-CN" altLang="en-US" b="1">
                <a:solidFill>
                  <a:srgbClr val="FFFF00"/>
                </a:solidFill>
              </a:rPr>
              <a:t>平均投资利润率</a:t>
            </a:r>
            <a:r>
              <a:rPr lang="en-US"/>
              <a:t> = 968%/5 = 193%</a:t>
            </a:r>
          </a:p>
          <a:p>
            <a:r>
              <a:rPr lang="zh-CN" altLang="en-US"/>
              <a:t>有很高的投资价值，是一项具有很高的发展潜力的投资项目。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226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9.  经济效益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9.  经济效益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9.  经济效益</vt:lpwstr>
  </property>
</Properties>
</file>