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13.  </a:t>
            </a:r>
            <a:r>
              <a:rPr lang="zh-CN" altLang="en-US" b="1" smtClean="0"/>
              <a:t>发展计划</a:t>
            </a:r>
            <a:endParaRPr lang="en-US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1188" y="1341438"/>
          <a:ext cx="799326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488"/>
                <a:gridCol w="1638140"/>
                <a:gridCol w="1152128"/>
                <a:gridCol w="4536505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年度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具体进度安排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阶段目标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主要工作内容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</a:t>
                      </a:r>
                      <a:r>
                        <a:rPr lang="en-US" altLang="zh-CN" sz="1800" kern="100" dirty="0" smtClean="0">
                          <a:latin typeface="SimSun"/>
                          <a:ea typeface="SimSun"/>
                          <a:cs typeface="Times New Roman"/>
                        </a:rPr>
                        <a:t>5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公司注册成立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设置公司，建立销售团队，产品试销、试用。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</a:t>
                      </a:r>
                      <a:r>
                        <a:rPr lang="en-US" altLang="zh-CN" sz="1800" kern="100" dirty="0" smtClean="0">
                          <a:latin typeface="SimSun"/>
                          <a:ea typeface="SimSun"/>
                          <a:cs typeface="Times New Roman"/>
                        </a:rPr>
                        <a:t>6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公司</a:t>
                      </a:r>
                      <a:r>
                        <a:rPr lang="zh-CN" sz="1800" kern="100" dirty="0">
                          <a:solidFill>
                            <a:schemeClr val="bg2"/>
                          </a:solidFill>
                          <a:latin typeface="Times New Roman"/>
                          <a:ea typeface="SimSun"/>
                          <a:cs typeface="SimSun"/>
                        </a:rPr>
                        <a:t>起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SimSun"/>
                        </a:rPr>
                        <a:t>步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12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产品定型</a:t>
                      </a: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建立自己的品牌</a:t>
                      </a: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,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开发</a:t>
                      </a: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</a:t>
                      </a:r>
                      <a:r>
                        <a:rPr lang="en-US" altLang="zh-CN" sz="1800" kern="100" dirty="0" smtClean="0">
                          <a:latin typeface="SimSun"/>
                          <a:ea typeface="SimSun"/>
                          <a:cs typeface="Times New Roman"/>
                        </a:rPr>
                        <a:t>7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公司成长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25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发展客户，扩展国内市场。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</a:t>
                      </a:r>
                      <a:r>
                        <a:rPr lang="en-US" altLang="zh-CN" sz="1800" kern="100" dirty="0" smtClean="0">
                          <a:latin typeface="SimSun"/>
                          <a:ea typeface="SimSun"/>
                          <a:cs typeface="Times New Roman"/>
                        </a:rPr>
                        <a:t>8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公司高成长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50</a:t>
                      </a:r>
                      <a:r>
                        <a:rPr lang="zh-CN" sz="1800" kern="100">
                          <a:latin typeface="SimSu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产能继续提高，占领并主导国内市场。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latin typeface="SimSun"/>
                          <a:ea typeface="SimSun"/>
                          <a:cs typeface="Times New Roman"/>
                        </a:rPr>
                        <a:t>201</a:t>
                      </a:r>
                      <a:r>
                        <a:rPr lang="en-US" altLang="zh-CN" sz="1800" kern="100" dirty="0" smtClean="0">
                          <a:latin typeface="SimSun"/>
                          <a:ea typeface="SimSun"/>
                          <a:cs typeface="Times New Roman"/>
                        </a:rPr>
                        <a:t>9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公司成熟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latin typeface="SimSun"/>
                          <a:ea typeface="SimSun"/>
                          <a:cs typeface="Times New Roman"/>
                        </a:rPr>
                        <a:t>99</a:t>
                      </a:r>
                      <a:r>
                        <a:rPr lang="zh-CN" sz="1800" kern="100">
                          <a:latin typeface="Times New Roman"/>
                          <a:ea typeface="SimSun"/>
                          <a:cs typeface="Times New Roman"/>
                        </a:rPr>
                        <a:t>万会员</a:t>
                      </a:r>
                      <a:endParaRPr lang="en-US" sz="1800" kern="10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线上推广，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扩展</a:t>
                      </a:r>
                      <a:r>
                        <a:rPr lang="zh-CN" sz="1800" kern="0" dirty="0">
                          <a:latin typeface="Times New Roman"/>
                          <a:ea typeface="SimSun"/>
                          <a:cs typeface="F1"/>
                        </a:rPr>
                        <a:t>海外</a:t>
                      </a:r>
                      <a:r>
                        <a:rPr lang="zh-CN" sz="1800" kern="100" dirty="0">
                          <a:latin typeface="Times New Roman"/>
                          <a:ea typeface="SimSun"/>
                          <a:cs typeface="Times New Roman"/>
                        </a:rPr>
                        <a:t>市场。</a:t>
                      </a:r>
                      <a:endParaRPr lang="en-US" sz="1800" kern="10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59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17913E-5200-4A23-801C-307C17316666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2359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83990-E32A-4C88-A987-8C8FB34E233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155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13.  发展计划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13.  发展计划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13.  发展计划</vt:lpwstr>
  </property>
</Properties>
</file>