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4.  </a:t>
            </a:r>
            <a:r>
              <a:rPr lang="zh-CN" altLang="en-US" b="1" smtClean="0"/>
              <a:t>成熟性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r>
              <a:rPr lang="zh-CN" altLang="en-US" smtClean="0">
                <a:solidFill>
                  <a:srgbClr val="FFFF00"/>
                </a:solidFill>
              </a:rPr>
              <a:t>理论依据</a:t>
            </a:r>
            <a:r>
              <a:rPr lang="en-US" smtClean="0"/>
              <a:t>: </a:t>
            </a:r>
            <a:r>
              <a:rPr lang="zh-CN" altLang="en-US" smtClean="0"/>
              <a:t>从</a:t>
            </a:r>
            <a:r>
              <a:rPr lang="en-US" smtClean="0"/>
              <a:t>1990</a:t>
            </a:r>
            <a:r>
              <a:rPr lang="zh-CN" altLang="en-US" smtClean="0"/>
              <a:t>年开始研发数学软件</a:t>
            </a:r>
            <a:r>
              <a:rPr lang="en-US" altLang="zh-CN" smtClean="0"/>
              <a:t>,</a:t>
            </a:r>
          </a:p>
          <a:p>
            <a:r>
              <a:rPr lang="zh-CN" altLang="en-US" smtClean="0"/>
              <a:t>累计投入研发</a:t>
            </a:r>
            <a:r>
              <a:rPr lang="en-US" smtClean="0"/>
              <a:t>25</a:t>
            </a:r>
            <a:r>
              <a:rPr lang="zh-CN" altLang="en-US" smtClean="0"/>
              <a:t>年</a:t>
            </a:r>
            <a:r>
              <a:rPr lang="en-US" smtClean="0"/>
              <a:t>, </a:t>
            </a:r>
            <a:r>
              <a:rPr lang="zh-CN" altLang="en-US" smtClean="0"/>
              <a:t>价值超过</a:t>
            </a:r>
            <a:r>
              <a:rPr lang="en-US" smtClean="0"/>
              <a:t>140</a:t>
            </a:r>
            <a:r>
              <a:rPr lang="zh-CN" altLang="en-US" smtClean="0"/>
              <a:t>万元</a:t>
            </a:r>
            <a:r>
              <a:rPr lang="en-US" altLang="zh-CN" smtClean="0"/>
              <a:t>.</a:t>
            </a:r>
          </a:p>
          <a:p>
            <a:r>
              <a:rPr lang="zh-CN" altLang="en-US" smtClean="0"/>
              <a:t>在国内外学术刊物发表了</a:t>
            </a:r>
            <a:r>
              <a:rPr lang="en-US" smtClean="0"/>
              <a:t>65</a:t>
            </a:r>
            <a:r>
              <a:rPr lang="zh-CN" altLang="en-US" smtClean="0"/>
              <a:t>篇论文</a:t>
            </a:r>
            <a:r>
              <a:rPr lang="en-US" altLang="zh-CN" smtClean="0"/>
              <a:t>.</a:t>
            </a:r>
          </a:p>
          <a:p>
            <a:r>
              <a:rPr lang="zh-CN" altLang="en-US" smtClean="0">
                <a:solidFill>
                  <a:srgbClr val="FFFF00"/>
                </a:solidFill>
              </a:rPr>
              <a:t>实验依据</a:t>
            </a:r>
            <a:r>
              <a:rPr lang="en-US" smtClean="0"/>
              <a:t>: 1991</a:t>
            </a:r>
            <a:r>
              <a:rPr lang="zh-CN" altLang="en-US" smtClean="0"/>
              <a:t>年已经成功开发了</a:t>
            </a:r>
            <a:r>
              <a:rPr lang="en-US" smtClean="0"/>
              <a:t>PC </a:t>
            </a:r>
            <a:r>
              <a:rPr lang="zh-CN" altLang="en-US" smtClean="0"/>
              <a:t>计算机</a:t>
            </a:r>
            <a:r>
              <a:rPr lang="en-US" smtClean="0"/>
              <a:t>DOS </a:t>
            </a:r>
            <a:r>
              <a:rPr lang="zh-CN" altLang="en-US" smtClean="0"/>
              <a:t>版本数学软件</a:t>
            </a:r>
            <a:r>
              <a:rPr lang="en-US" smtClean="0"/>
              <a:t>SymbMath.</a:t>
            </a:r>
          </a:p>
          <a:p>
            <a:r>
              <a:rPr lang="en-US" smtClean="0"/>
              <a:t>1991</a:t>
            </a:r>
            <a:r>
              <a:rPr lang="zh-CN" altLang="en-US" smtClean="0"/>
              <a:t>年至今</a:t>
            </a:r>
            <a:r>
              <a:rPr lang="en-US" smtClean="0"/>
              <a:t>, </a:t>
            </a:r>
            <a:r>
              <a:rPr lang="zh-CN" altLang="en-US" smtClean="0"/>
              <a:t>在世界各国软件下载网站</a:t>
            </a:r>
            <a:r>
              <a:rPr lang="en-US" smtClean="0"/>
              <a:t>(</a:t>
            </a:r>
            <a:r>
              <a:rPr lang="zh-CN" altLang="en-US" smtClean="0"/>
              <a:t>例如</a:t>
            </a:r>
            <a:r>
              <a:rPr lang="en-US" smtClean="0"/>
              <a:t>: download.com) </a:t>
            </a:r>
            <a:r>
              <a:rPr lang="zh-CN" altLang="en-US" smtClean="0"/>
              <a:t>都有</a:t>
            </a:r>
            <a:r>
              <a:rPr lang="en-US" smtClean="0"/>
              <a:t>Symbmath</a:t>
            </a:r>
          </a:p>
          <a:p>
            <a:r>
              <a:rPr lang="en-US" smtClean="0"/>
              <a:t>1996</a:t>
            </a:r>
            <a:r>
              <a:rPr lang="zh-CN" altLang="en-US" smtClean="0"/>
              <a:t>年开发</a:t>
            </a:r>
            <a:r>
              <a:rPr lang="en-US" smtClean="0"/>
              <a:t>Java </a:t>
            </a:r>
            <a:r>
              <a:rPr lang="zh-CN" altLang="en-US" smtClean="0"/>
              <a:t>版本软件</a:t>
            </a:r>
            <a:r>
              <a:rPr lang="en-US" smtClean="0"/>
              <a:t>, </a:t>
            </a:r>
            <a:r>
              <a:rPr lang="zh-CN" altLang="en-US" smtClean="0"/>
              <a:t>已在网络上运行</a:t>
            </a:r>
            <a:r>
              <a:rPr lang="en-US" smtClean="0"/>
              <a:t>10</a:t>
            </a:r>
            <a:r>
              <a:rPr lang="zh-CN" altLang="en-US" smtClean="0"/>
              <a:t>多年，稳定性和关键技术已成熟</a:t>
            </a:r>
            <a:endParaRPr lang="en-US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FAF8FC-7EB7-47EA-84FF-9C68428EA58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BB57-F1DC-421C-A0B8-3480811523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141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4.  成熟性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4.  成熟性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4.  成熟性</vt:lpwstr>
  </property>
</Properties>
</file>