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EC4D7-3DC9-495F-B6D2-59B134331373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8988B-65CE-42C3-B39C-2A3389A98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041393E-5BEB-4409-9039-2541260060CD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06B27A-2DD0-4A3E-AAC6-8CD552145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zh.wikipedia.org/wiki/%E9%98%B6%E4%B9%98" TargetMode="External"/><Relationship Id="rId2" Type="http://schemas.openxmlformats.org/officeDocument/2006/relationships/hyperlink" Target="http://zh.wikipedia.org/wiki/%E4%BC%BD%E7%91%AA%E5%87%BD%E6%95%B8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CN" altLang="en-US" b="1" dirty="0" smtClean="0"/>
              <a:t>分数阶微分</a:t>
            </a:r>
            <a:endParaRPr lang="en-US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CN" altLang="en-US" dirty="0" smtClean="0"/>
              <a:t>假设有一个幂函数 </a:t>
            </a:r>
            <a:r>
              <a:rPr lang="en-US" altLang="zh-CN" dirty="0" smtClean="0"/>
              <a:t>f(x) = </a:t>
            </a:r>
            <a:r>
              <a:rPr lang="en-US" altLang="zh-CN" dirty="0" err="1" smtClean="0"/>
              <a:t>x</a:t>
            </a:r>
            <a:r>
              <a:rPr lang="en-US" altLang="zh-CN" baseline="30000" dirty="0" err="1" smtClean="0"/>
              <a:t>k</a:t>
            </a:r>
            <a:endParaRPr lang="zh-CN" altLang="en-US" baseline="30000" dirty="0" smtClean="0"/>
          </a:p>
          <a:p>
            <a:pPr fontAlgn="auto">
              <a:spcAft>
                <a:spcPts val="0"/>
              </a:spcAft>
              <a:defRPr/>
            </a:pPr>
            <a:r>
              <a:rPr lang="zh-CN" altLang="en-US" dirty="0" smtClean="0"/>
              <a:t>它的一阶导数是：</a:t>
            </a:r>
            <a:r>
              <a:rPr lang="en-US" altLang="zh-CN" dirty="0" smtClean="0"/>
              <a:t>f’(x)=k*x</a:t>
            </a:r>
            <a:r>
              <a:rPr lang="en-US" altLang="zh-CN" baseline="30000" dirty="0" smtClean="0"/>
              <a:t>k-1</a:t>
            </a:r>
          </a:p>
          <a:p>
            <a:pPr fontAlgn="auto">
              <a:spcAft>
                <a:spcPts val="0"/>
              </a:spcAft>
              <a:defRPr/>
            </a:pPr>
            <a:r>
              <a:rPr lang="zh-CN" altLang="en-US" dirty="0" smtClean="0"/>
              <a:t>它的二阶导数是：</a:t>
            </a:r>
            <a:r>
              <a:rPr lang="en-US" altLang="zh-CN" dirty="0" smtClean="0"/>
              <a:t>f’’(x)=k*(k-1)*x</a:t>
            </a:r>
            <a:r>
              <a:rPr lang="en-US" altLang="zh-CN" baseline="30000" dirty="0" smtClean="0"/>
              <a:t>k-2</a:t>
            </a:r>
          </a:p>
          <a:p>
            <a:pPr fontAlgn="auto">
              <a:spcAft>
                <a:spcPts val="0"/>
              </a:spcAft>
              <a:defRPr/>
            </a:pPr>
            <a:r>
              <a:rPr lang="zh-CN" altLang="en-US" dirty="0" smtClean="0"/>
              <a:t>重复这一过程，得到更一般的 </a:t>
            </a:r>
            <a:r>
              <a:rPr lang="en-US" altLang="zh-CN" dirty="0" smtClean="0"/>
              <a:t>n </a:t>
            </a:r>
            <a:r>
              <a:rPr lang="zh-CN" altLang="en-US" dirty="0" smtClean="0"/>
              <a:t>阶导数：</a:t>
            </a:r>
            <a:r>
              <a:rPr lang="en-US" altLang="zh-CN" dirty="0" err="1" smtClean="0"/>
              <a:t>d</a:t>
            </a:r>
            <a:r>
              <a:rPr lang="en-US" altLang="zh-CN" baseline="30000" dirty="0" err="1" smtClean="0"/>
              <a:t>n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dx</a:t>
            </a:r>
            <a:r>
              <a:rPr lang="en-US" altLang="zh-CN" baseline="30000" dirty="0" err="1" smtClean="0"/>
              <a:t>n</a:t>
            </a:r>
            <a:r>
              <a:rPr lang="en-US" altLang="zh-CN" dirty="0" smtClean="0"/>
              <a:t> f(x) = k!/(k-n)! </a:t>
            </a:r>
            <a:r>
              <a:rPr lang="en-US" altLang="zh-CN" dirty="0" err="1" smtClean="0"/>
              <a:t>x</a:t>
            </a:r>
            <a:r>
              <a:rPr lang="en-US" altLang="zh-CN" baseline="30000" dirty="0" err="1" smtClean="0"/>
              <a:t>k</a:t>
            </a:r>
            <a:r>
              <a:rPr lang="en-US" altLang="zh-CN" baseline="30000" dirty="0" smtClean="0"/>
              <a:t>-n</a:t>
            </a:r>
          </a:p>
          <a:p>
            <a:pPr fontAlgn="auto">
              <a:spcAft>
                <a:spcPts val="0"/>
              </a:spcAft>
              <a:defRPr/>
            </a:pPr>
            <a:r>
              <a:rPr lang="zh-CN" altLang="en-US" dirty="0" smtClean="0"/>
              <a:t>用</a:t>
            </a:r>
            <a:r>
              <a:rPr lang="zh-CN" altLang="en-US" dirty="0" smtClean="0">
                <a:hlinkClick r:id="rId2" tooltip="伽玛函数"/>
              </a:rPr>
              <a:t>伽玛函数</a:t>
            </a:r>
            <a:r>
              <a:rPr lang="zh-CN" altLang="en-US" dirty="0" smtClean="0"/>
              <a:t>替换</a:t>
            </a:r>
            <a:r>
              <a:rPr lang="zh-CN" altLang="en-US" dirty="0" smtClean="0">
                <a:hlinkClick r:id="rId3" tooltip="阶乘"/>
              </a:rPr>
              <a:t>阶乘</a:t>
            </a:r>
            <a:r>
              <a:rPr lang="zh-CN" altLang="en-US" dirty="0" smtClean="0"/>
              <a:t>，可得</a:t>
            </a:r>
            <a:r>
              <a:rPr lang="en-US" altLang="zh-CN" dirty="0" smtClean="0"/>
              <a:t>a </a:t>
            </a:r>
            <a:r>
              <a:rPr lang="zh-CN" altLang="en-US" dirty="0" smtClean="0"/>
              <a:t>阶导数：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d</a:t>
            </a:r>
            <a:r>
              <a:rPr lang="en-US" altLang="zh-CN" baseline="30000" dirty="0" err="1" smtClean="0"/>
              <a:t>a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dx</a:t>
            </a:r>
            <a:r>
              <a:rPr lang="en-US" altLang="zh-CN" baseline="30000" dirty="0" err="1" smtClean="0"/>
              <a:t>a</a:t>
            </a:r>
            <a:r>
              <a:rPr lang="en-US" altLang="zh-CN" dirty="0" smtClean="0"/>
              <a:t> f(x) = </a:t>
            </a:r>
            <a:r>
              <a:rPr lang="en-US" dirty="0" smtClean="0">
                <a:latin typeface="Symbol" pitchFamily="18" charset="2"/>
              </a:rPr>
              <a:t>G(</a:t>
            </a:r>
            <a:r>
              <a:rPr lang="en-US" dirty="0" smtClean="0"/>
              <a:t>k+1</a:t>
            </a:r>
            <a:r>
              <a:rPr lang="en-US" dirty="0" smtClean="0">
                <a:latin typeface="Symbol" pitchFamily="18" charset="2"/>
              </a:rPr>
              <a:t>)</a:t>
            </a:r>
            <a:r>
              <a:rPr lang="en-US" altLang="zh-CN" dirty="0" smtClean="0"/>
              <a:t>/</a:t>
            </a:r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G</a:t>
            </a:r>
            <a:r>
              <a:rPr lang="en-US" altLang="zh-CN" dirty="0" smtClean="0"/>
              <a:t>(k-a+1) </a:t>
            </a:r>
            <a:r>
              <a:rPr lang="en-US" altLang="zh-CN" dirty="0" err="1" smtClean="0"/>
              <a:t>x</a:t>
            </a:r>
            <a:r>
              <a:rPr lang="en-US" altLang="zh-CN" baseline="30000" dirty="0" err="1" smtClean="0"/>
              <a:t>k</a:t>
            </a:r>
            <a:r>
              <a:rPr lang="en-US" altLang="zh-CN" baseline="30000" dirty="0" smtClean="0"/>
              <a:t>-a </a:t>
            </a:r>
            <a:endParaRPr lang="en-US" altLang="zh-CN" dirty="0" smtClean="0"/>
          </a:p>
          <a:p>
            <a:pPr fontAlgn="auto">
              <a:spcAft>
                <a:spcPts val="0"/>
              </a:spcAft>
              <a:defRPr/>
            </a:pPr>
            <a:r>
              <a:rPr lang="zh-CN" altLang="en-US" dirty="0" smtClean="0"/>
              <a:t>当</a:t>
            </a:r>
            <a:r>
              <a:rPr lang="en-US" altLang="zh-CN" dirty="0" smtClean="0"/>
              <a:t>k = 1,</a:t>
            </a:r>
            <a:r>
              <a:rPr lang="zh-CN" altLang="en-US" dirty="0" smtClean="0"/>
              <a:t>并且</a:t>
            </a:r>
            <a:r>
              <a:rPr lang="en-US" altLang="zh-CN" dirty="0" smtClean="0"/>
              <a:t>a = 1/2</a:t>
            </a:r>
            <a:r>
              <a:rPr lang="zh-CN" altLang="en-US" dirty="0" smtClean="0"/>
              <a:t>时</a:t>
            </a:r>
            <a:r>
              <a:rPr lang="en-US" altLang="zh-CN" dirty="0" smtClean="0"/>
              <a:t>,</a:t>
            </a:r>
            <a:r>
              <a:rPr lang="zh-CN" altLang="en-US" dirty="0" smtClean="0"/>
              <a:t>可以得到</a:t>
            </a:r>
            <a:r>
              <a:rPr lang="en-US" altLang="zh-CN" dirty="0" smtClean="0"/>
              <a:t>x</a:t>
            </a:r>
            <a:r>
              <a:rPr lang="zh-CN" altLang="en-US" dirty="0" smtClean="0"/>
              <a:t>函数的半导数：</a:t>
            </a:r>
            <a:r>
              <a:rPr lang="en-US" altLang="zh-CN" dirty="0" smtClean="0"/>
              <a:t> d</a:t>
            </a:r>
            <a:r>
              <a:rPr lang="en-US" altLang="zh-CN" baseline="30000" dirty="0" smtClean="0"/>
              <a:t>0.5</a:t>
            </a:r>
            <a:r>
              <a:rPr lang="en-US" altLang="zh-CN" dirty="0" smtClean="0"/>
              <a:t>/dx</a:t>
            </a:r>
            <a:r>
              <a:rPr lang="en-US" altLang="zh-CN" baseline="30000" dirty="0" smtClean="0"/>
              <a:t>0.5</a:t>
            </a:r>
            <a:r>
              <a:rPr lang="en-US" altLang="zh-CN" dirty="0" smtClean="0"/>
              <a:t> x = </a:t>
            </a:r>
            <a:r>
              <a:rPr lang="en-US" dirty="0" smtClean="0">
                <a:latin typeface="Symbol" pitchFamily="18" charset="2"/>
              </a:rPr>
              <a:t>G(</a:t>
            </a:r>
            <a:r>
              <a:rPr lang="en-US" dirty="0" smtClean="0"/>
              <a:t>1+1</a:t>
            </a:r>
            <a:r>
              <a:rPr lang="en-US" dirty="0" smtClean="0">
                <a:latin typeface="Symbol" pitchFamily="18" charset="2"/>
              </a:rPr>
              <a:t>)</a:t>
            </a:r>
            <a:r>
              <a:rPr lang="en-US" altLang="zh-CN" dirty="0" smtClean="0"/>
              <a:t>/</a:t>
            </a:r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G</a:t>
            </a:r>
            <a:r>
              <a:rPr lang="en-US" altLang="zh-CN" dirty="0" smtClean="0"/>
              <a:t>(1-0.5+1) x</a:t>
            </a:r>
            <a:r>
              <a:rPr lang="en-US" altLang="zh-CN" baseline="30000" dirty="0" smtClean="0"/>
              <a:t>1-0.5 </a:t>
            </a:r>
            <a:r>
              <a:rPr lang="en-US" altLang="zh-CN" dirty="0" smtClean="0"/>
              <a:t>= 2</a:t>
            </a:r>
            <a:r>
              <a:rPr lang="en-US" dirty="0" smtClean="0">
                <a:latin typeface="Symbol" pitchFamily="18" charset="2"/>
              </a:rPr>
              <a:t>Ö</a:t>
            </a:r>
            <a:r>
              <a:rPr lang="en-US" altLang="zh-CN" dirty="0" smtClean="0"/>
              <a:t>(x/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altLang="zh-CN" dirty="0" smtClean="0"/>
              <a:t>)</a:t>
            </a:r>
          </a:p>
          <a:p>
            <a:pPr fontAlgn="auto">
              <a:spcAft>
                <a:spcPts val="0"/>
              </a:spcAft>
              <a:defRPr/>
            </a:pPr>
            <a:r>
              <a:rPr lang="zh-CN" altLang="en-US" dirty="0" smtClean="0"/>
              <a:t>重复这一过程，得一阶导数：</a:t>
            </a:r>
            <a:r>
              <a:rPr lang="en-US" altLang="zh-CN" dirty="0" smtClean="0"/>
              <a:t> (d</a:t>
            </a:r>
            <a:r>
              <a:rPr lang="en-US" altLang="zh-CN" baseline="30000" dirty="0" smtClean="0"/>
              <a:t>0.5</a:t>
            </a:r>
            <a:r>
              <a:rPr lang="en-US" altLang="zh-CN" dirty="0" smtClean="0"/>
              <a:t>/dx</a:t>
            </a:r>
            <a:r>
              <a:rPr lang="en-US" altLang="zh-CN" baseline="30000" dirty="0" smtClean="0"/>
              <a:t>0.5</a:t>
            </a:r>
            <a:r>
              <a:rPr lang="en-US" altLang="zh-CN" dirty="0" smtClean="0"/>
              <a:t> (d</a:t>
            </a:r>
            <a:r>
              <a:rPr lang="en-US" altLang="zh-CN" baseline="30000" dirty="0" smtClean="0"/>
              <a:t>0.5</a:t>
            </a:r>
            <a:r>
              <a:rPr lang="en-US" altLang="zh-CN" dirty="0" smtClean="0"/>
              <a:t>/dx</a:t>
            </a:r>
            <a:r>
              <a:rPr lang="en-US" altLang="zh-CN" baseline="30000" dirty="0" smtClean="0"/>
              <a:t>0.5</a:t>
            </a:r>
            <a:r>
              <a:rPr lang="en-US" altLang="zh-CN" dirty="0" smtClean="0"/>
              <a:t>  )) x = d/</a:t>
            </a:r>
            <a:r>
              <a:rPr lang="en-US" altLang="zh-CN" dirty="0" err="1" smtClean="0"/>
              <a:t>dx</a:t>
            </a:r>
            <a:r>
              <a:rPr lang="en-US" altLang="zh-CN" dirty="0" smtClean="0"/>
              <a:t> = 1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026B04E-4814-4670-99C8-F33549676667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F80D82-1B96-457E-AB0B-EB8623732861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5441</TotalTime>
  <Words>160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分数阶微分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fractional</dc:title>
  <dc:creator>w huang</dc:creator>
  <dc:description>分数阶微分</dc:description>
  <cp:lastModifiedBy>w huang</cp:lastModifiedBy>
  <cp:revision>322</cp:revision>
  <cp:lastPrinted>1601-01-01T00:00:00Z</cp:lastPrinted>
  <dcterms:created xsi:type="dcterms:W3CDTF">1601-01-01T00:00:00Z</dcterms:created>
  <dcterms:modified xsi:type="dcterms:W3CDTF">2015-01-11T08:29:18Z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fractional</vt:lpwstr>
  </property>
  <property fmtid="{D5CDD505-2E9C-101B-9397-08002B2CF9AE}" pid="3" name="SlideDescription">
    <vt:lpwstr>分数阶微分</vt:lpwstr>
  </property>
</Properties>
</file>