
<file path=[Content_Types].xml><?xml version="1.0" encoding="utf-8"?>
<Types xmlns="http://schemas.openxmlformats.org/package/2006/content-types">
  <Default Extension="jpeg" ContentType="image/jpeg"/>
  <Default Extension="wav" ContentType="audio/x-wav"/>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72" r:id="rId6"/>
    <p:sldId id="274" r:id="rId7"/>
    <p:sldId id="273" r:id="rId8"/>
    <p:sldId id="258" r:id="rId9"/>
    <p:sldId id="259" r:id="rId10"/>
    <p:sldId id="260" r:id="rId11"/>
    <p:sldId id="263" r:id="rId12"/>
    <p:sldId id="264" r:id="rId13"/>
    <p:sldId id="265" r:id="rId14"/>
    <p:sldId id="275" r:id="rId15"/>
    <p:sldId id="266" r:id="rId16"/>
    <p:sldId id="276" r:id="rId17"/>
    <p:sldId id="267" r:id="rId18"/>
    <p:sldId id="297" r:id="rId19"/>
    <p:sldId id="298" r:id="rId20"/>
    <p:sldId id="299" r:id="rId21"/>
    <p:sldId id="268" r:id="rId22"/>
    <p:sldId id="302" r:id="rId23"/>
    <p:sldId id="269" r:id="rId24"/>
    <p:sldId id="270" r:id="rId25"/>
    <p:sldId id="280" r:id="rId26"/>
    <p:sldId id="279" r:id="rId27"/>
    <p:sldId id="284" r:id="rId28"/>
    <p:sldId id="301" r:id="rId29"/>
    <p:sldId id="300" r:id="rId30"/>
    <p:sldId id="285" r:id="rId31"/>
    <p:sldId id="303" r:id="rId32"/>
    <p:sldId id="271" r:id="rId3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48" d="100"/>
          <a:sy n="48" d="100"/>
        </p:scale>
        <p:origin x="-582" y="-96"/>
      </p:cViewPr>
      <p:guideLst>
        <p:guide orient="horz" pos="2121"/>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8194" name="标题 8193"/>
          <p:cNvSpPr>
            <a:spLocks noGrp="1" noRot="1"/>
          </p:cNvSpPr>
          <p:nvPr>
            <p:ph type="ctrTitle"/>
          </p:nvPr>
        </p:nvSpPr>
        <p:spPr>
          <a:xfrm>
            <a:off x="3962400" y="1066800"/>
            <a:ext cx="4648200" cy="198120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8195" name="副标题 8194"/>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8196" name="日期占位符 8195"/>
          <p:cNvSpPr>
            <a:spLocks noGrp="1"/>
          </p:cNvSpPr>
          <p:nvPr>
            <p:ph type="dt" sz="half" idx="2"/>
          </p:nvPr>
        </p:nvSpPr>
        <p:spPr>
          <a:xfrm>
            <a:off x="301625" y="6076950"/>
            <a:ext cx="2289175"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8197" name="页脚占位符 8196"/>
          <p:cNvSpPr>
            <a:spLocks noGrp="1"/>
          </p:cNvSpPr>
          <p:nvPr>
            <p:ph type="ftr" sz="quarter" idx="3"/>
          </p:nvPr>
        </p:nvSpPr>
        <p:spPr>
          <a:xfrm>
            <a:off x="3124200" y="6076950"/>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8198" name="灯片编号占位符 8197"/>
          <p:cNvSpPr>
            <a:spLocks noGrp="1"/>
          </p:cNvSpPr>
          <p:nvPr>
            <p:ph type="sldNum" sz="quarter" idx="4"/>
          </p:nvPr>
        </p:nvSpPr>
        <p:spPr>
          <a:xfrm>
            <a:off x="6553200" y="6076950"/>
            <a:ext cx="2289175" cy="476250"/>
          </a:xfrm>
          <a:prstGeom prst="rect">
            <a:avLst/>
          </a:prstGeom>
          <a:noFill/>
          <a:ln w="9525">
            <a:noFill/>
          </a:ln>
        </p:spPr>
        <p:txBody>
          <a:bodyPr anchor="t"/>
          <a:lstStyle>
            <a:lvl1pPr algn="r">
              <a:defRPr sz="14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8194" name="标题 8193"/>
          <p:cNvSpPr>
            <a:spLocks noGrp="1" noRot="1"/>
          </p:cNvSpPr>
          <p:nvPr>
            <p:ph type="ctrTitle"/>
          </p:nvPr>
        </p:nvSpPr>
        <p:spPr>
          <a:xfrm>
            <a:off x="3962400" y="1066800"/>
            <a:ext cx="4648200" cy="198120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8195" name="副标题 8194"/>
          <p:cNvSpPr>
            <a:spLocks noGrp="1" noRot="1"/>
          </p:cNvSpPr>
          <p:nvPr>
            <p:ph type="subTitle" idx="1"/>
          </p:nvPr>
        </p:nvSpPr>
        <p:spPr>
          <a:xfrm>
            <a:off x="3962400" y="3657600"/>
            <a:ext cx="4572000" cy="16764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8196" name="日期占位符 8195"/>
          <p:cNvSpPr>
            <a:spLocks noGrp="1"/>
          </p:cNvSpPr>
          <p:nvPr>
            <p:ph type="dt" sz="half" idx="2"/>
          </p:nvPr>
        </p:nvSpPr>
        <p:spPr>
          <a:xfrm>
            <a:off x="301625" y="6076950"/>
            <a:ext cx="2289175"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8197" name="页脚占位符 8196"/>
          <p:cNvSpPr>
            <a:spLocks noGrp="1"/>
          </p:cNvSpPr>
          <p:nvPr>
            <p:ph type="ftr" sz="quarter" idx="3"/>
          </p:nvPr>
        </p:nvSpPr>
        <p:spPr>
          <a:xfrm>
            <a:off x="3124200" y="6076950"/>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8198" name="灯片编号占位符 8197"/>
          <p:cNvSpPr>
            <a:spLocks noGrp="1"/>
          </p:cNvSpPr>
          <p:nvPr>
            <p:ph type="sldNum" sz="quarter" idx="4"/>
          </p:nvPr>
        </p:nvSpPr>
        <p:spPr>
          <a:xfrm>
            <a:off x="6553200" y="6076950"/>
            <a:ext cx="2289175" cy="476250"/>
          </a:xfrm>
          <a:prstGeom prst="rect">
            <a:avLst/>
          </a:prstGeom>
          <a:noFill/>
          <a:ln w="9525">
            <a:noFill/>
          </a:ln>
        </p:spPr>
        <p:txBody>
          <a:bodyPr anchor="t"/>
          <a:lstStyle>
            <a:lvl1pPr algn="r">
              <a:defRPr sz="1400"/>
            </a:lvl1pPr>
          </a:lstStyle>
          <a:p>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9569" y="685800"/>
            <a:ext cx="2135981" cy="51816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85800"/>
            <a:ext cx="6284119" cy="51816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0583" y="1981200"/>
            <a:ext cx="4184968" cy="3886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7170" name="标题 7169"/>
          <p:cNvSpPr>
            <a:spLocks noGrp="1" noRot="1"/>
          </p:cNvSpPr>
          <p:nvPr>
            <p:ph type="title"/>
          </p:nvPr>
        </p:nvSpPr>
        <p:spPr>
          <a:xfrm>
            <a:off x="301625" y="6858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7171" name="文本占位符 7170"/>
          <p:cNvSpPr>
            <a:spLocks noGrp="1" noRot="1"/>
          </p:cNvSpPr>
          <p:nvPr>
            <p:ph type="body" idx="1"/>
          </p:nvPr>
        </p:nvSpPr>
        <p:spPr>
          <a:xfrm>
            <a:off x="304800" y="1981200"/>
            <a:ext cx="8540750" cy="38862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172" name="日期占位符 7171"/>
          <p:cNvSpPr>
            <a:spLocks noGrp="1"/>
          </p:cNvSpPr>
          <p:nvPr>
            <p:ph type="dt" sz="half" idx="2"/>
          </p:nvPr>
        </p:nvSpPr>
        <p:spPr>
          <a:xfrm>
            <a:off x="301625" y="6019800"/>
            <a:ext cx="2289175"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7173" name="页脚占位符 7172"/>
          <p:cNvSpPr>
            <a:spLocks noGrp="1"/>
          </p:cNvSpPr>
          <p:nvPr>
            <p:ph type="ftr" sz="quarter" idx="3"/>
          </p:nvPr>
        </p:nvSpPr>
        <p:spPr>
          <a:xfrm>
            <a:off x="3124200" y="6019800"/>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7174" name="灯片编号占位符 7173"/>
          <p:cNvSpPr>
            <a:spLocks noGrp="1"/>
          </p:cNvSpPr>
          <p:nvPr>
            <p:ph type="sldNum" sz="quarter" idx="4"/>
          </p:nvPr>
        </p:nvSpPr>
        <p:spPr>
          <a:xfrm>
            <a:off x="6553200" y="60198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7170" name="标题 7169"/>
          <p:cNvSpPr>
            <a:spLocks noGrp="1" noRot="1"/>
          </p:cNvSpPr>
          <p:nvPr>
            <p:ph type="title"/>
          </p:nvPr>
        </p:nvSpPr>
        <p:spPr>
          <a:xfrm>
            <a:off x="301625" y="6858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7171" name="文本占位符 7170"/>
          <p:cNvSpPr>
            <a:spLocks noGrp="1" noRot="1"/>
          </p:cNvSpPr>
          <p:nvPr>
            <p:ph type="body" idx="1"/>
          </p:nvPr>
        </p:nvSpPr>
        <p:spPr>
          <a:xfrm>
            <a:off x="304800" y="1981200"/>
            <a:ext cx="8540750" cy="38862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172" name="日期占位符 7171"/>
          <p:cNvSpPr>
            <a:spLocks noGrp="1"/>
          </p:cNvSpPr>
          <p:nvPr>
            <p:ph type="dt" sz="half" idx="2"/>
          </p:nvPr>
        </p:nvSpPr>
        <p:spPr>
          <a:xfrm>
            <a:off x="301625" y="6019800"/>
            <a:ext cx="2289175"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7173" name="页脚占位符 7172"/>
          <p:cNvSpPr>
            <a:spLocks noGrp="1"/>
          </p:cNvSpPr>
          <p:nvPr>
            <p:ph type="ftr" sz="quarter" idx="3"/>
          </p:nvPr>
        </p:nvSpPr>
        <p:spPr>
          <a:xfrm>
            <a:off x="3124200" y="6019800"/>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7174" name="灯片编号占位符 7173"/>
          <p:cNvSpPr>
            <a:spLocks noGrp="1"/>
          </p:cNvSpPr>
          <p:nvPr>
            <p:ph type="sldNum" sz="quarter" idx="4"/>
          </p:nvPr>
        </p:nvSpPr>
        <p:spPr>
          <a:xfrm>
            <a:off x="6553200" y="6019800"/>
            <a:ext cx="2289175"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8.png"/><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image" Target="../media/image10.png"/><Relationship Id="rId1"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2.png"/><Relationship Id="rId1"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标题 4097"/>
          <p:cNvSpPr>
            <a:spLocks noGrp="1" noRot="1"/>
          </p:cNvSpPr>
          <p:nvPr>
            <p:ph type="ctrTitle"/>
          </p:nvPr>
        </p:nvSpPr>
        <p:spPr>
          <a:xfrm>
            <a:off x="3733800" y="2209800"/>
            <a:ext cx="2590800" cy="1981200"/>
          </a:xfrm>
          <a:ln/>
        </p:spPr>
        <p:txBody>
          <a:bodyPr anchor="ctr"/>
          <a:p>
            <a:pPr defTabSz="914400">
              <a:buSzPct val="100000"/>
            </a:pPr>
            <a:r>
              <a:rPr lang="zh-CN" altLang="en-US" b="1" kern="1200" baseline="0" dirty="0">
                <a:solidFill>
                  <a:schemeClr val="tx1"/>
                </a:solidFill>
                <a:latin typeface="Arial" panose="020B0604020202020204" pitchFamily="34" charset="0"/>
                <a:ea typeface="宋体" panose="02010600030101010101" pitchFamily="2" charset="-122"/>
              </a:rPr>
              <a:t>总体设计</a:t>
            </a:r>
            <a:endParaRPr lang="zh-CN" altLang="en-US" b="1" kern="1200" baseline="0">
              <a:solidFill>
                <a:schemeClr val="tx1"/>
              </a:solidFill>
              <a:latin typeface="Arial" panose="020B0604020202020204" pitchFamily="34" charset="0"/>
              <a:ea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7" name="文本占位符 16386"/>
          <p:cNvSpPr>
            <a:spLocks noGrp="1" noRot="1"/>
          </p:cNvSpPr>
          <p:nvPr>
            <p:ph type="body" idx="1"/>
          </p:nvPr>
        </p:nvSpPr>
        <p:spPr>
          <a:xfrm>
            <a:off x="304800" y="1981200"/>
            <a:ext cx="8540750" cy="2362200"/>
          </a:xfrm>
          <a:ln/>
        </p:spPr>
        <p:txBody>
          <a:bodyPr/>
          <a:p>
            <a:pPr>
              <a:lnSpc>
                <a:spcPct val="120000"/>
              </a:lnSpc>
              <a:buNone/>
            </a:pPr>
            <a:r>
              <a:rPr lang="zh-CN" altLang="en-US" dirty="0">
                <a:solidFill>
                  <a:srgbClr val="800000"/>
                </a:solidFill>
              </a:rPr>
              <a:t>耦合</a:t>
            </a:r>
            <a:endParaRPr lang="zh-CN" altLang="en-US" dirty="0">
              <a:solidFill>
                <a:srgbClr val="800000"/>
              </a:solidFill>
            </a:endParaRPr>
          </a:p>
          <a:p>
            <a:pPr>
              <a:lnSpc>
                <a:spcPct val="120000"/>
              </a:lnSpc>
            </a:pPr>
            <a:r>
              <a:rPr lang="zh-CN" altLang="en-US" sz="2800" b="1" dirty="0"/>
              <a:t>耦合是对一个软件结构内不同模块之间互连程度的度量。</a:t>
            </a:r>
            <a:endParaRPr lang="zh-CN" alt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1" name="文本占位符 17410"/>
          <p:cNvSpPr>
            <a:spLocks noGrp="1" noRot="1"/>
          </p:cNvSpPr>
          <p:nvPr>
            <p:ph type="body" idx="1"/>
          </p:nvPr>
        </p:nvSpPr>
        <p:spPr>
          <a:xfrm>
            <a:off x="304800" y="1219200"/>
            <a:ext cx="8540750" cy="4191000"/>
          </a:xfrm>
          <a:ln/>
        </p:spPr>
        <p:txBody>
          <a:bodyPr/>
          <a:p>
            <a:pPr>
              <a:lnSpc>
                <a:spcPct val="120000"/>
              </a:lnSpc>
            </a:pPr>
            <a:r>
              <a:rPr lang="zh-CN" altLang="en-US" sz="2800" b="1" dirty="0"/>
              <a:t>如果两个模块中的每一个都能独立地工作而不需要另一个模块的存在，那么它们彼此完全独立，这意味着模块间无任何连接，耦合程度最低。</a:t>
            </a:r>
            <a:endParaRPr lang="zh-CN" altLang="en-US" sz="2800" b="1" dirty="0"/>
          </a:p>
          <a:p>
            <a:pPr>
              <a:lnSpc>
                <a:spcPct val="120000"/>
              </a:lnSpc>
            </a:pPr>
            <a:r>
              <a:rPr lang="zh-CN" altLang="en-US" sz="2800" b="1" dirty="0"/>
              <a:t>如果两个模块彼此间通过参数交换信息，而且交换的信息仅仅是数据，那么这种耦合称为数据耦合。</a:t>
            </a:r>
            <a:endParaRPr lang="zh-CN" altLang="en-US" sz="2800" b="1" dirty="0"/>
          </a:p>
          <a:p>
            <a:pPr>
              <a:lnSpc>
                <a:spcPct val="120000"/>
              </a:lnSpc>
            </a:pPr>
            <a:r>
              <a:rPr lang="zh-CN" altLang="en-US" sz="2800" b="1" dirty="0"/>
              <a:t>如果传递的信息中有控制信息</a:t>
            </a:r>
            <a:r>
              <a:rPr lang="en-US" altLang="zh-CN" sz="2800" b="1" dirty="0"/>
              <a:t>(</a:t>
            </a:r>
            <a:r>
              <a:rPr lang="zh-CN" altLang="en-US" sz="2800" b="1" dirty="0"/>
              <a:t>尽管有时这种控制信息以数据的形式出现</a:t>
            </a:r>
            <a:r>
              <a:rPr lang="en-US" altLang="zh-CN" sz="2800" b="1" dirty="0"/>
              <a:t>)</a:t>
            </a:r>
            <a:r>
              <a:rPr lang="zh-CN" altLang="en-US" sz="2800" b="1" dirty="0"/>
              <a:t>，则这种耦合称为控制耦合。</a:t>
            </a:r>
            <a:endParaRPr lang="zh-CN" altLang="en-US"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7652" name="组合 27651"/>
          <p:cNvGrpSpPr/>
          <p:nvPr/>
        </p:nvGrpSpPr>
        <p:grpSpPr>
          <a:xfrm>
            <a:off x="1295400" y="1676400"/>
            <a:ext cx="5607050" cy="2382838"/>
            <a:chOff x="2495" y="5786"/>
            <a:chExt cx="4417" cy="1875"/>
          </a:xfrm>
        </p:grpSpPr>
        <p:sp>
          <p:nvSpPr>
            <p:cNvPr id="27653" name="文本框 27652"/>
            <p:cNvSpPr txBox="1"/>
            <p:nvPr/>
          </p:nvSpPr>
          <p:spPr>
            <a:xfrm>
              <a:off x="2495" y="6608"/>
              <a:ext cx="624" cy="624"/>
            </a:xfrm>
            <a:prstGeom prst="rect">
              <a:avLst/>
            </a:prstGeom>
            <a:solidFill>
              <a:srgbClr val="FFFFFF"/>
            </a:solidFill>
            <a:ln w="15875" cap="flat" cmpd="sng">
              <a:solidFill>
                <a:srgbClr val="000000"/>
              </a:solidFill>
              <a:prstDash val="solid"/>
              <a:miter/>
              <a:headEnd type="none" w="med" len="med"/>
              <a:tailEnd type="none" w="med" len="med"/>
            </a:ln>
          </p:spPr>
          <p:txBody>
            <a:bodyPr tIns="10800"/>
            <a:p>
              <a:pPr algn="ctr">
                <a:lnSpc>
                  <a:spcPct val="200000"/>
                </a:lnSpc>
                <a:buClr>
                  <a:schemeClr val="bg1"/>
                </a:buClr>
              </a:pPr>
              <a:r>
                <a:rPr lang="en-US" altLang="zh-CN" sz="2000" b="1">
                  <a:latin typeface="Times New Roman" panose="02020603050405020304" pitchFamily="18" charset="0"/>
                </a:rPr>
                <a:t>A</a:t>
              </a:r>
              <a:endParaRPr lang="en-US" altLang="zh-CN" sz="1400" b="1">
                <a:latin typeface="Times New Roman" panose="02020603050405020304" pitchFamily="18" charset="0"/>
              </a:endParaRPr>
            </a:p>
          </p:txBody>
        </p:sp>
        <p:grpSp>
          <p:nvGrpSpPr>
            <p:cNvPr id="27654" name="组合 27653"/>
            <p:cNvGrpSpPr/>
            <p:nvPr/>
          </p:nvGrpSpPr>
          <p:grpSpPr>
            <a:xfrm>
              <a:off x="4082" y="5786"/>
              <a:ext cx="2830" cy="1875"/>
              <a:chOff x="4077" y="5814"/>
              <a:chExt cx="2830" cy="1875"/>
            </a:xfrm>
          </p:grpSpPr>
          <p:sp>
            <p:nvSpPr>
              <p:cNvPr id="27655" name="文本框 27654"/>
              <p:cNvSpPr txBox="1"/>
              <p:nvPr/>
            </p:nvSpPr>
            <p:spPr>
              <a:xfrm>
                <a:off x="4082" y="5814"/>
                <a:ext cx="510" cy="567"/>
              </a:xfrm>
              <a:prstGeom prst="rect">
                <a:avLst/>
              </a:prstGeom>
              <a:noFill/>
              <a:ln w="9525">
                <a:noFill/>
              </a:ln>
            </p:spPr>
            <p:txBody>
              <a:bodyPr lIns="18000" tIns="10800" rIns="18000" bIns="10800"/>
              <a:p>
                <a:pPr algn="ctr">
                  <a:lnSpc>
                    <a:spcPct val="220000"/>
                  </a:lnSpc>
                  <a:buClr>
                    <a:schemeClr val="bg1"/>
                  </a:buClr>
                </a:pPr>
                <a:r>
                  <a:rPr lang="en-US" altLang="zh-CN" sz="2000" b="1">
                    <a:latin typeface="Times New Roman" panose="02020603050405020304" pitchFamily="18" charset="0"/>
                  </a:rPr>
                  <a:t>B</a:t>
                </a:r>
                <a:endParaRPr lang="en-US" altLang="zh-CN" sz="1400" b="1">
                  <a:latin typeface="Times New Roman" panose="02020603050405020304" pitchFamily="18" charset="0"/>
                </a:endParaRPr>
              </a:p>
            </p:txBody>
          </p:sp>
          <p:grpSp>
            <p:nvGrpSpPr>
              <p:cNvPr id="27656" name="组合 27655"/>
              <p:cNvGrpSpPr/>
              <p:nvPr/>
            </p:nvGrpSpPr>
            <p:grpSpPr>
              <a:xfrm>
                <a:off x="4253" y="6182"/>
                <a:ext cx="1757" cy="1361"/>
                <a:chOff x="4253" y="6182"/>
                <a:chExt cx="1757" cy="1361"/>
              </a:xfrm>
            </p:grpSpPr>
            <p:grpSp>
              <p:nvGrpSpPr>
                <p:cNvPr id="27657" name="组合 27656"/>
                <p:cNvGrpSpPr/>
                <p:nvPr/>
              </p:nvGrpSpPr>
              <p:grpSpPr>
                <a:xfrm>
                  <a:off x="4253" y="6409"/>
                  <a:ext cx="624" cy="1077"/>
                  <a:chOff x="4287" y="6438"/>
                  <a:chExt cx="630" cy="1092"/>
                </a:xfrm>
              </p:grpSpPr>
              <p:sp>
                <p:nvSpPr>
                  <p:cNvPr id="27658" name="菱形 27657"/>
                  <p:cNvSpPr/>
                  <p:nvPr/>
                </p:nvSpPr>
                <p:spPr>
                  <a:xfrm>
                    <a:off x="4287" y="6438"/>
                    <a:ext cx="630" cy="1092"/>
                  </a:xfrm>
                  <a:prstGeom prst="diamond">
                    <a:avLst/>
                  </a:prstGeom>
                  <a:noFill/>
                  <a:ln w="15875" cap="flat" cmpd="sng">
                    <a:solidFill>
                      <a:srgbClr val="000000"/>
                    </a:solidFill>
                    <a:prstDash val="solid"/>
                    <a:miter/>
                    <a:headEnd type="none" w="med" len="med"/>
                    <a:tailEnd type="none" w="med" len="med"/>
                  </a:ln>
                </p:spPr>
                <p:txBody>
                  <a:bodyPr/>
                  <a:p>
                    <a:endParaRPr lang="zh-CN" altLang="en-US"/>
                  </a:p>
                </p:txBody>
              </p:sp>
              <p:sp>
                <p:nvSpPr>
                  <p:cNvPr id="27659" name="文本框 27658"/>
                  <p:cNvSpPr txBox="1"/>
                  <p:nvPr/>
                </p:nvSpPr>
                <p:spPr>
                  <a:xfrm>
                    <a:off x="4287" y="6806"/>
                    <a:ext cx="630" cy="414"/>
                  </a:xfrm>
                  <a:prstGeom prst="rect">
                    <a:avLst/>
                  </a:prstGeom>
                  <a:noFill/>
                  <a:ln w="9525">
                    <a:noFill/>
                  </a:ln>
                </p:spPr>
                <p:txBody>
                  <a:bodyPr lIns="54000" tIns="10800" rIns="54000" bIns="10800"/>
                  <a:p>
                    <a:pPr algn="ctr">
                      <a:lnSpc>
                        <a:spcPct val="130000"/>
                      </a:lnSpc>
                      <a:buClr>
                        <a:schemeClr val="bg1"/>
                      </a:buClr>
                    </a:pPr>
                    <a:r>
                      <a:rPr lang="en-US" altLang="zh-CN" sz="2000" b="1">
                        <a:latin typeface="Times New Roman" panose="02020603050405020304" pitchFamily="18" charset="0"/>
                      </a:rPr>
                      <a:t>Flag</a:t>
                    </a:r>
                    <a:endParaRPr lang="en-US" altLang="zh-CN" sz="1000" b="1">
                      <a:latin typeface="Times New Roman" panose="02020603050405020304" pitchFamily="18" charset="0"/>
                    </a:endParaRPr>
                  </a:p>
                </p:txBody>
              </p:sp>
            </p:grpSp>
            <p:sp>
              <p:nvSpPr>
                <p:cNvPr id="27660" name="直接连接符 27659"/>
                <p:cNvSpPr/>
                <p:nvPr/>
              </p:nvSpPr>
              <p:spPr>
                <a:xfrm>
                  <a:off x="4876" y="6948"/>
                  <a:ext cx="567" cy="0"/>
                </a:xfrm>
                <a:prstGeom prst="line">
                  <a:avLst/>
                </a:prstGeom>
                <a:ln w="15875" cap="flat" cmpd="sng">
                  <a:solidFill>
                    <a:srgbClr val="000000"/>
                  </a:solidFill>
                  <a:prstDash val="solid"/>
                  <a:headEnd type="none" w="med" len="med"/>
                  <a:tailEnd type="arrow" w="sm" len="sm"/>
                </a:ln>
              </p:spPr>
            </p:sp>
            <p:sp>
              <p:nvSpPr>
                <p:cNvPr id="27661" name="文本框 27660"/>
                <p:cNvSpPr txBox="1"/>
                <p:nvPr/>
              </p:nvSpPr>
              <p:spPr>
                <a:xfrm>
                  <a:off x="5439" y="6750"/>
                  <a:ext cx="567" cy="340"/>
                </a:xfrm>
                <a:prstGeom prst="rect">
                  <a:avLst/>
                </a:prstGeom>
                <a:solidFill>
                  <a:srgbClr val="FFFFFF"/>
                </a:solidFill>
                <a:ln w="15875" cap="flat" cmpd="sng">
                  <a:solidFill>
                    <a:srgbClr val="000000"/>
                  </a:solidFill>
                  <a:prstDash val="solid"/>
                  <a:miter/>
                  <a:headEnd type="none" w="med" len="med"/>
                  <a:tailEnd type="none" w="med" len="med"/>
                </a:ln>
              </p:spPr>
              <p:txBody>
                <a:bodyPr tIns="10800" bIns="10800"/>
                <a:p>
                  <a:pPr algn="ctr">
                    <a:lnSpc>
                      <a:spcPct val="120000"/>
                    </a:lnSpc>
                    <a:buClr>
                      <a:schemeClr val="bg1"/>
                    </a:buClr>
                  </a:pPr>
                  <a:r>
                    <a:rPr lang="en-US" altLang="zh-CN" sz="2000" b="1">
                      <a:latin typeface="Times New Roman" panose="02020603050405020304" pitchFamily="18" charset="0"/>
                    </a:rPr>
                    <a:t>F2</a:t>
                  </a:r>
                  <a:endParaRPr lang="en-US" altLang="zh-CN" sz="1000" b="1">
                    <a:latin typeface="Times New Roman" panose="02020603050405020304" pitchFamily="18" charset="0"/>
                  </a:endParaRPr>
                </a:p>
              </p:txBody>
            </p:sp>
            <p:sp>
              <p:nvSpPr>
                <p:cNvPr id="27662" name="文本框 27661"/>
                <p:cNvSpPr txBox="1"/>
                <p:nvPr/>
              </p:nvSpPr>
              <p:spPr>
                <a:xfrm>
                  <a:off x="5439" y="7203"/>
                  <a:ext cx="567" cy="340"/>
                </a:xfrm>
                <a:prstGeom prst="rect">
                  <a:avLst/>
                </a:prstGeom>
                <a:solidFill>
                  <a:srgbClr val="FFFFFF"/>
                </a:solidFill>
                <a:ln w="15875" cap="flat" cmpd="sng">
                  <a:solidFill>
                    <a:srgbClr val="000000"/>
                  </a:solidFill>
                  <a:prstDash val="solid"/>
                  <a:miter/>
                  <a:headEnd type="none" w="med" len="med"/>
                  <a:tailEnd type="none" w="med" len="med"/>
                </a:ln>
              </p:spPr>
              <p:txBody>
                <a:bodyPr tIns="10800" bIns="10800"/>
                <a:p>
                  <a:pPr algn="ctr">
                    <a:lnSpc>
                      <a:spcPct val="120000"/>
                    </a:lnSpc>
                    <a:buClr>
                      <a:schemeClr val="bg1"/>
                    </a:buClr>
                  </a:pPr>
                  <a:r>
                    <a:rPr lang="en-US" altLang="zh-CN" sz="2000" b="1">
                      <a:latin typeface="Times New Roman" panose="02020603050405020304" pitchFamily="18" charset="0"/>
                    </a:rPr>
                    <a:t>F1</a:t>
                  </a:r>
                  <a:endParaRPr lang="en-US" altLang="zh-CN" sz="1000" b="1">
                    <a:latin typeface="Times New Roman" panose="02020603050405020304" pitchFamily="18" charset="0"/>
                  </a:endParaRPr>
                </a:p>
              </p:txBody>
            </p:sp>
            <p:sp>
              <p:nvSpPr>
                <p:cNvPr id="27663" name="文本框 27662"/>
                <p:cNvSpPr txBox="1"/>
                <p:nvPr/>
              </p:nvSpPr>
              <p:spPr>
                <a:xfrm>
                  <a:off x="5439" y="6182"/>
                  <a:ext cx="567" cy="340"/>
                </a:xfrm>
                <a:prstGeom prst="rect">
                  <a:avLst/>
                </a:prstGeom>
                <a:solidFill>
                  <a:srgbClr val="FFFFFF"/>
                </a:solidFill>
                <a:ln w="15875" cap="flat" cmpd="sng">
                  <a:solidFill>
                    <a:srgbClr val="000000"/>
                  </a:solidFill>
                  <a:prstDash val="solid"/>
                  <a:miter/>
                  <a:headEnd type="none" w="med" len="med"/>
                  <a:tailEnd type="none" w="med" len="med"/>
                </a:ln>
              </p:spPr>
              <p:txBody>
                <a:bodyPr tIns="10800" bIns="10800"/>
                <a:p>
                  <a:pPr algn="ctr">
                    <a:lnSpc>
                      <a:spcPct val="120000"/>
                    </a:lnSpc>
                    <a:buClr>
                      <a:schemeClr val="bg1"/>
                    </a:buClr>
                  </a:pPr>
                  <a:r>
                    <a:rPr lang="en-US" altLang="zh-CN" sz="2000" b="1">
                      <a:latin typeface="Times New Roman" panose="02020603050405020304" pitchFamily="18" charset="0"/>
                    </a:rPr>
                    <a:t>Fn</a:t>
                  </a:r>
                  <a:endParaRPr lang="en-US" altLang="zh-CN" sz="1000" b="1">
                    <a:latin typeface="Times New Roman" panose="02020603050405020304" pitchFamily="18" charset="0"/>
                  </a:endParaRPr>
                </a:p>
              </p:txBody>
            </p:sp>
            <p:sp>
              <p:nvSpPr>
                <p:cNvPr id="27664" name="文本框 27663"/>
                <p:cNvSpPr txBox="1"/>
                <p:nvPr/>
              </p:nvSpPr>
              <p:spPr>
                <a:xfrm>
                  <a:off x="5443" y="6466"/>
                  <a:ext cx="567" cy="312"/>
                </a:xfrm>
                <a:prstGeom prst="rect">
                  <a:avLst/>
                </a:prstGeom>
                <a:noFill/>
                <a:ln w="9525">
                  <a:noFill/>
                </a:ln>
              </p:spPr>
              <p:txBody>
                <a:bodyPr lIns="18000" tIns="10800" rIns="18000" bIns="10800"/>
                <a:p>
                  <a:pPr algn="ctr">
                    <a:buClr>
                      <a:schemeClr val="bg1"/>
                    </a:buClr>
                  </a:pPr>
                  <a:r>
                    <a:rPr lang="en-US" altLang="zh-CN" sz="2000" b="1">
                      <a:latin typeface="Times New Roman" panose="02020603050405020304" pitchFamily="18" charset="0"/>
                    </a:rPr>
                    <a:t>……</a:t>
                  </a:r>
                  <a:endParaRPr lang="en-US" altLang="zh-CN" sz="1000" b="1">
                    <a:latin typeface="Times New Roman" panose="02020603050405020304" pitchFamily="18" charset="0"/>
                  </a:endParaRPr>
                </a:p>
              </p:txBody>
            </p:sp>
            <p:sp>
              <p:nvSpPr>
                <p:cNvPr id="27665" name="直接连接符 27664"/>
                <p:cNvSpPr/>
                <p:nvPr/>
              </p:nvSpPr>
              <p:spPr>
                <a:xfrm>
                  <a:off x="5160" y="6353"/>
                  <a:ext cx="283" cy="0"/>
                </a:xfrm>
                <a:prstGeom prst="line">
                  <a:avLst/>
                </a:prstGeom>
                <a:ln w="15875" cap="flat" cmpd="sng">
                  <a:solidFill>
                    <a:srgbClr val="000000"/>
                  </a:solidFill>
                  <a:prstDash val="solid"/>
                  <a:headEnd type="none" w="med" len="med"/>
                  <a:tailEnd type="arrow" w="sm" len="sm"/>
                </a:ln>
              </p:spPr>
            </p:sp>
            <p:sp>
              <p:nvSpPr>
                <p:cNvPr id="27666" name="直接连接符 27665"/>
                <p:cNvSpPr/>
                <p:nvPr/>
              </p:nvSpPr>
              <p:spPr>
                <a:xfrm>
                  <a:off x="5160" y="7374"/>
                  <a:ext cx="283" cy="0"/>
                </a:xfrm>
                <a:prstGeom prst="line">
                  <a:avLst/>
                </a:prstGeom>
                <a:ln w="15875" cap="flat" cmpd="sng">
                  <a:solidFill>
                    <a:srgbClr val="000000"/>
                  </a:solidFill>
                  <a:prstDash val="solid"/>
                  <a:headEnd type="none" w="med" len="med"/>
                  <a:tailEnd type="arrow" w="sm" len="sm"/>
                </a:ln>
              </p:spPr>
            </p:sp>
            <p:sp>
              <p:nvSpPr>
                <p:cNvPr id="27667" name="直接连接符 27666"/>
                <p:cNvSpPr/>
                <p:nvPr/>
              </p:nvSpPr>
              <p:spPr>
                <a:xfrm>
                  <a:off x="5160" y="6347"/>
                  <a:ext cx="0" cy="1032"/>
                </a:xfrm>
                <a:prstGeom prst="line">
                  <a:avLst/>
                </a:prstGeom>
                <a:ln w="15875" cap="flat" cmpd="sng">
                  <a:solidFill>
                    <a:srgbClr val="000000"/>
                  </a:solidFill>
                  <a:prstDash val="solid"/>
                  <a:headEnd type="none" w="med" len="med"/>
                  <a:tailEnd type="none" w="med" len="med"/>
                </a:ln>
              </p:spPr>
            </p:sp>
          </p:grpSp>
          <p:sp>
            <p:nvSpPr>
              <p:cNvPr id="27668" name="文本框 27667"/>
              <p:cNvSpPr txBox="1"/>
              <p:nvPr/>
            </p:nvSpPr>
            <p:spPr>
              <a:xfrm>
                <a:off x="6067" y="6750"/>
                <a:ext cx="840" cy="468"/>
              </a:xfrm>
              <a:prstGeom prst="rect">
                <a:avLst/>
              </a:prstGeom>
              <a:noFill/>
              <a:ln w="9525">
                <a:noFill/>
              </a:ln>
            </p:spPr>
            <p:txBody>
              <a:bodyPr/>
              <a:p>
                <a:pPr algn="just">
                  <a:buClr>
                    <a:schemeClr val="bg1"/>
                  </a:buClr>
                </a:pPr>
                <a:r>
                  <a:rPr lang="en-US" altLang="zh-CN" sz="2000" b="1">
                    <a:latin typeface="Times New Roman" panose="02020603050405020304" pitchFamily="18" charset="0"/>
                  </a:rPr>
                  <a:t>……</a:t>
                </a:r>
                <a:endParaRPr lang="en-US" altLang="zh-CN" sz="1000" b="1">
                  <a:latin typeface="Times New Roman" panose="02020603050405020304" pitchFamily="18" charset="0"/>
                </a:endParaRPr>
              </a:p>
            </p:txBody>
          </p:sp>
          <p:sp>
            <p:nvSpPr>
              <p:cNvPr id="27669" name="矩形 27668"/>
              <p:cNvSpPr/>
              <p:nvPr/>
            </p:nvSpPr>
            <p:spPr>
              <a:xfrm>
                <a:off x="4077" y="5973"/>
                <a:ext cx="2625" cy="1716"/>
              </a:xfrm>
              <a:prstGeom prst="rect">
                <a:avLst/>
              </a:prstGeom>
              <a:noFill/>
              <a:ln w="15875" cap="flat" cmpd="sng">
                <a:solidFill>
                  <a:srgbClr val="000000"/>
                </a:solidFill>
                <a:prstDash val="solid"/>
                <a:miter/>
                <a:headEnd type="none" w="med" len="med"/>
                <a:tailEnd type="none" w="med" len="med"/>
              </a:ln>
            </p:spPr>
            <p:txBody>
              <a:bodyPr/>
              <a:p>
                <a:endParaRPr lang="zh-CN" altLang="en-US"/>
              </a:p>
            </p:txBody>
          </p:sp>
        </p:grpSp>
        <p:sp>
          <p:nvSpPr>
            <p:cNvPr id="27670" name="直接连接符 27669"/>
            <p:cNvSpPr/>
            <p:nvPr/>
          </p:nvSpPr>
          <p:spPr>
            <a:xfrm>
              <a:off x="3119" y="6920"/>
              <a:ext cx="1134" cy="0"/>
            </a:xfrm>
            <a:prstGeom prst="line">
              <a:avLst/>
            </a:prstGeom>
            <a:ln w="15875" cap="flat" cmpd="sng">
              <a:solidFill>
                <a:srgbClr val="000000"/>
              </a:solidFill>
              <a:prstDash val="solid"/>
              <a:headEnd type="none" w="med" len="med"/>
              <a:tailEnd type="arrow" w="sm" len="sm"/>
            </a:ln>
          </p:spPr>
        </p:sp>
        <p:sp>
          <p:nvSpPr>
            <p:cNvPr id="27671" name="文本框 27670"/>
            <p:cNvSpPr txBox="1"/>
            <p:nvPr/>
          </p:nvSpPr>
          <p:spPr>
            <a:xfrm>
              <a:off x="3339" y="6523"/>
              <a:ext cx="510" cy="397"/>
            </a:xfrm>
            <a:prstGeom prst="rect">
              <a:avLst/>
            </a:prstGeom>
            <a:noFill/>
            <a:ln w="9525">
              <a:noFill/>
            </a:ln>
          </p:spPr>
          <p:txBody>
            <a:bodyPr lIns="18000" tIns="10800" rIns="18000" bIns="10800"/>
            <a:p>
              <a:pPr algn="just">
                <a:lnSpc>
                  <a:spcPct val="140000"/>
                </a:lnSpc>
                <a:buClr>
                  <a:schemeClr val="bg1"/>
                </a:buClr>
              </a:pPr>
              <a:r>
                <a:rPr lang="en-US" altLang="zh-CN" sz="2000" b="1">
                  <a:latin typeface="Times New Roman" panose="02020603050405020304" pitchFamily="18" charset="0"/>
                </a:rPr>
                <a:t>Flag</a:t>
              </a:r>
              <a:endParaRPr lang="en-US" altLang="zh-CN" sz="1000" b="1">
                <a:latin typeface="Times New Roman" panose="02020603050405020304" pitchFamily="18" charset="0"/>
              </a:endParaRPr>
            </a:p>
          </p:txBody>
        </p:sp>
      </p:grpSp>
      <p:sp>
        <p:nvSpPr>
          <p:cNvPr id="27672" name="矩形 27671"/>
          <p:cNvSpPr/>
          <p:nvPr/>
        </p:nvSpPr>
        <p:spPr>
          <a:xfrm>
            <a:off x="1295400" y="4724400"/>
            <a:ext cx="5257800" cy="946150"/>
          </a:xfrm>
          <a:prstGeom prst="rect">
            <a:avLst/>
          </a:prstGeom>
          <a:noFill/>
          <a:ln w="9525">
            <a:noFill/>
          </a:ln>
        </p:spPr>
        <p:txBody>
          <a:bodyPr>
            <a:spAutoFit/>
          </a:bodyPr>
          <a:p>
            <a:pPr algn="ctr"/>
            <a:r>
              <a:rPr lang="zh-CN" altLang="en-US" sz="2800" b="1" dirty="0">
                <a:solidFill>
                  <a:srgbClr val="FF3300"/>
                </a:solidFill>
                <a:latin typeface="Arial" panose="020B0604020202020204" pitchFamily="34" charset="0"/>
              </a:rPr>
              <a:t>特点：</a:t>
            </a:r>
            <a:r>
              <a:rPr lang="zh-CN" altLang="en-US" sz="2800" b="1" dirty="0">
                <a:latin typeface="Arial" panose="020B0604020202020204" pitchFamily="34" charset="0"/>
              </a:rPr>
              <a:t>接口单一，但仍然影响被控模块的内部逻辑。</a:t>
            </a:r>
            <a:endParaRPr lang="zh-CN" altLang="en-US" sz="28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checkerboard(across)">
                                      <p:cBhvr>
                                        <p:cTn id="7" dur="500"/>
                                        <p:tgtEl>
                                          <p:spTgt spid="27652"/>
                                        </p:tgtEl>
                                      </p:cBhvr>
                                    </p:animEffect>
                                  </p:childTnLst>
                                  <p:subTnLst>
                                    <p:audio>
                                      <p:cMediaNode>
                                        <p:cTn display="0" masterRel="sameClick">
                                          <p:stCondLst>
                                            <p:cond evt="begin" delay="0">
                                              <p:tn val="5"/>
                                            </p:cond>
                                          </p:stCondLst>
                                          <p:endCondLst>
                                            <p:cond evt="onStopAudio" delay="0">
                                              <p:tgtEl>
                                                <p:sldTgt/>
                                              </p:tgtEl>
                                            </p:cond>
                                          </p:endCondLst>
                                        </p:cTn>
                                        <p:tgtEl>
                                          <p:sndTgt r:embed="rId1"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5" name="文本占位符 18434"/>
          <p:cNvSpPr>
            <a:spLocks noGrp="1" noRot="1"/>
          </p:cNvSpPr>
          <p:nvPr>
            <p:ph type="body" idx="1"/>
          </p:nvPr>
        </p:nvSpPr>
        <p:spPr>
          <a:xfrm>
            <a:off x="304800" y="1295400"/>
            <a:ext cx="8540750" cy="3962400"/>
          </a:xfrm>
          <a:ln/>
        </p:spPr>
        <p:txBody>
          <a:bodyPr/>
          <a:p>
            <a:pPr>
              <a:lnSpc>
                <a:spcPct val="120000"/>
              </a:lnSpc>
            </a:pPr>
            <a:r>
              <a:rPr lang="zh-CN" altLang="en-US" sz="2800" b="1" dirty="0"/>
              <a:t>如果被调用的模块需要使用作为参数传递进来的数据结构中的所有元素，那么，把整个数据结构作为参数传递就是完全正确的。但是，当把整个数据结构作为参数传递而被调用的模块只需要使用其中一部分数据元素时，就出现了特征耦合。</a:t>
            </a:r>
            <a:endParaRPr lang="zh-CN" altLang="en-US" sz="2800" b="1" dirty="0"/>
          </a:p>
          <a:p>
            <a:pPr>
              <a:lnSpc>
                <a:spcPct val="120000"/>
              </a:lnSpc>
            </a:pPr>
            <a:r>
              <a:rPr lang="zh-CN" altLang="en-US" sz="2800" b="1" dirty="0"/>
              <a:t>当两个或多个模块通过一个公共数据环境相互作用时，它们之间的耦合称为公共环境耦合。</a:t>
            </a:r>
            <a:endParaRPr lang="zh-CN" altLang="en-US" sz="2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8676" name="组合 28675"/>
          <p:cNvGrpSpPr/>
          <p:nvPr/>
        </p:nvGrpSpPr>
        <p:grpSpPr>
          <a:xfrm>
            <a:off x="304800" y="1752600"/>
            <a:ext cx="8382000" cy="3581400"/>
            <a:chOff x="480" y="1077"/>
            <a:chExt cx="4897" cy="2244"/>
          </a:xfrm>
        </p:grpSpPr>
        <p:grpSp>
          <p:nvGrpSpPr>
            <p:cNvPr id="28677" name="组合 28676"/>
            <p:cNvGrpSpPr/>
            <p:nvPr/>
          </p:nvGrpSpPr>
          <p:grpSpPr>
            <a:xfrm>
              <a:off x="480" y="1104"/>
              <a:ext cx="2349" cy="2208"/>
              <a:chOff x="1452" y="1134"/>
              <a:chExt cx="2937" cy="2805"/>
            </a:xfrm>
          </p:grpSpPr>
          <p:sp>
            <p:nvSpPr>
              <p:cNvPr id="28678" name="文本框 28677"/>
              <p:cNvSpPr txBox="1"/>
              <p:nvPr/>
            </p:nvSpPr>
            <p:spPr>
              <a:xfrm>
                <a:off x="2184" y="1134"/>
                <a:ext cx="1575" cy="669"/>
              </a:xfrm>
              <a:prstGeom prst="rect">
                <a:avLst/>
              </a:prstGeom>
              <a:solidFill>
                <a:srgbClr val="FFFFFF"/>
              </a:solidFill>
              <a:ln w="15875" cap="flat" cmpd="sng">
                <a:solidFill>
                  <a:srgbClr val="000000"/>
                </a:solidFill>
                <a:prstDash val="solid"/>
                <a:miter/>
                <a:headEnd type="none" w="med" len="med"/>
                <a:tailEnd type="none" w="med" len="med"/>
              </a:ln>
            </p:spPr>
            <p:txBody>
              <a:bodyPr/>
              <a:p>
                <a:pPr algn="just">
                  <a:lnSpc>
                    <a:spcPct val="120000"/>
                  </a:lnSpc>
                  <a:buClr>
                    <a:schemeClr val="bg1"/>
                  </a:buClr>
                </a:pPr>
                <a:r>
                  <a:rPr lang="en-US" altLang="zh-CN" sz="2000" b="1">
                    <a:latin typeface="Times New Roman" panose="02020603050405020304" pitchFamily="18" charset="0"/>
                  </a:rPr>
                  <a:t>Global :  V1</a:t>
                </a:r>
                <a:endParaRPr lang="en-US" altLang="zh-CN" sz="2000" b="1">
                  <a:latin typeface="Times New Roman" panose="02020603050405020304" pitchFamily="18" charset="0"/>
                </a:endParaRPr>
              </a:p>
              <a:p>
                <a:pPr algn="just">
                  <a:lnSpc>
                    <a:spcPct val="120000"/>
                  </a:lnSpc>
                  <a:buClr>
                    <a:schemeClr val="bg1"/>
                  </a:buClr>
                </a:pPr>
                <a:r>
                  <a:rPr lang="en-US" altLang="zh-CN" sz="2000" b="1">
                    <a:latin typeface="Times New Roman" panose="02020603050405020304" pitchFamily="18" charset="0"/>
                  </a:rPr>
                  <a:t>                V2</a:t>
                </a:r>
                <a:endParaRPr lang="en-US" altLang="zh-CN" sz="1000" b="1">
                  <a:latin typeface="Times New Roman" panose="02020603050405020304" pitchFamily="18" charset="0"/>
                </a:endParaRPr>
              </a:p>
            </p:txBody>
          </p:sp>
          <p:sp>
            <p:nvSpPr>
              <p:cNvPr id="28679" name="文本框 28678"/>
              <p:cNvSpPr txBox="1"/>
              <p:nvPr/>
            </p:nvSpPr>
            <p:spPr>
              <a:xfrm>
                <a:off x="1452" y="2223"/>
                <a:ext cx="1257" cy="1716"/>
              </a:xfrm>
              <a:prstGeom prst="rect">
                <a:avLst/>
              </a:prstGeom>
              <a:solidFill>
                <a:srgbClr val="FFFFFF"/>
              </a:solidFill>
              <a:ln w="15875" cap="flat" cmpd="sng">
                <a:solidFill>
                  <a:srgbClr val="000000"/>
                </a:solidFill>
                <a:prstDash val="solid"/>
                <a:miter/>
                <a:headEnd type="none" w="med" len="med"/>
                <a:tailEnd type="none" w="med" len="med"/>
              </a:ln>
            </p:spPr>
            <p:txBody>
              <a:bodyPr lIns="54000" rIns="18000"/>
              <a:p>
                <a:pPr algn="just">
                  <a:lnSpc>
                    <a:spcPct val="115000"/>
                  </a:lnSpc>
                  <a:buClr>
                    <a:schemeClr val="bg1"/>
                  </a:buClr>
                </a:pPr>
                <a:r>
                  <a:rPr lang="en-US" altLang="zh-CN" sz="2000" b="1">
                    <a:latin typeface="Times New Roman" panose="02020603050405020304" pitchFamily="18" charset="0"/>
                  </a:rPr>
                  <a:t>A:</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A1=V1+V2</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1000" b="1">
                  <a:latin typeface="Times New Roman" panose="02020603050405020304" pitchFamily="18" charset="0"/>
                </a:endParaRPr>
              </a:p>
            </p:txBody>
          </p:sp>
          <p:sp>
            <p:nvSpPr>
              <p:cNvPr id="28680" name="文本框 28679"/>
              <p:cNvSpPr txBox="1"/>
              <p:nvPr/>
            </p:nvSpPr>
            <p:spPr>
              <a:xfrm>
                <a:off x="3129" y="2223"/>
                <a:ext cx="1260" cy="1716"/>
              </a:xfrm>
              <a:prstGeom prst="rect">
                <a:avLst/>
              </a:prstGeom>
              <a:solidFill>
                <a:srgbClr val="FFFFFF"/>
              </a:solidFill>
              <a:ln w="15875" cap="flat" cmpd="sng">
                <a:solidFill>
                  <a:srgbClr val="000000"/>
                </a:solidFill>
                <a:prstDash val="solid"/>
                <a:miter/>
                <a:headEnd type="none" w="med" len="med"/>
                <a:tailEnd type="none" w="med" len="med"/>
              </a:ln>
            </p:spPr>
            <p:txBody>
              <a:bodyPr/>
              <a:p>
                <a:pPr algn="just">
                  <a:lnSpc>
                    <a:spcPct val="115000"/>
                  </a:lnSpc>
                  <a:buClr>
                    <a:schemeClr val="bg1"/>
                  </a:buClr>
                </a:pPr>
                <a:r>
                  <a:rPr lang="en-US" altLang="zh-CN" sz="2000" b="1">
                    <a:latin typeface="Times New Roman" panose="02020603050405020304" pitchFamily="18" charset="0"/>
                  </a:rPr>
                  <a:t>B:</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V1=B1</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p:txBody>
          </p:sp>
          <p:sp>
            <p:nvSpPr>
              <p:cNvPr id="28681" name="直接连接符 28680"/>
              <p:cNvSpPr/>
              <p:nvPr/>
            </p:nvSpPr>
            <p:spPr>
              <a:xfrm>
                <a:off x="2356" y="1797"/>
                <a:ext cx="0" cy="425"/>
              </a:xfrm>
              <a:prstGeom prst="line">
                <a:avLst/>
              </a:prstGeom>
              <a:ln w="15875" cap="flat" cmpd="sng">
                <a:solidFill>
                  <a:srgbClr val="000000"/>
                </a:solidFill>
                <a:prstDash val="solid"/>
                <a:headEnd type="none" w="med" len="med"/>
                <a:tailEnd type="arrow" w="sm" len="med"/>
              </a:ln>
            </p:spPr>
          </p:sp>
          <p:sp>
            <p:nvSpPr>
              <p:cNvPr id="28682" name="直接连接符 28681"/>
              <p:cNvSpPr/>
              <p:nvPr/>
            </p:nvSpPr>
            <p:spPr>
              <a:xfrm flipV="1">
                <a:off x="3444" y="1797"/>
                <a:ext cx="0" cy="425"/>
              </a:xfrm>
              <a:prstGeom prst="line">
                <a:avLst/>
              </a:prstGeom>
              <a:ln w="15875" cap="flat" cmpd="sng">
                <a:solidFill>
                  <a:srgbClr val="000000"/>
                </a:solidFill>
                <a:prstDash val="solid"/>
                <a:headEnd type="none" w="med" len="med"/>
                <a:tailEnd type="arrow" w="sm" len="med"/>
              </a:ln>
            </p:spPr>
          </p:sp>
        </p:grpSp>
        <p:grpSp>
          <p:nvGrpSpPr>
            <p:cNvPr id="28683" name="组合 28682"/>
            <p:cNvGrpSpPr/>
            <p:nvPr/>
          </p:nvGrpSpPr>
          <p:grpSpPr>
            <a:xfrm>
              <a:off x="3024" y="1077"/>
              <a:ext cx="2353" cy="2244"/>
              <a:chOff x="5334" y="1134"/>
              <a:chExt cx="2940" cy="2805"/>
            </a:xfrm>
          </p:grpSpPr>
          <p:sp>
            <p:nvSpPr>
              <p:cNvPr id="28684" name="文本框 28683"/>
              <p:cNvSpPr txBox="1"/>
              <p:nvPr/>
            </p:nvSpPr>
            <p:spPr>
              <a:xfrm>
                <a:off x="6066" y="1134"/>
                <a:ext cx="1575" cy="669"/>
              </a:xfrm>
              <a:prstGeom prst="rect">
                <a:avLst/>
              </a:prstGeom>
              <a:solidFill>
                <a:srgbClr val="FFFFFF"/>
              </a:solidFill>
              <a:ln w="15875" cap="flat" cmpd="sng">
                <a:solidFill>
                  <a:srgbClr val="000000"/>
                </a:solidFill>
                <a:prstDash val="solid"/>
                <a:miter/>
                <a:headEnd type="none" w="med" len="med"/>
                <a:tailEnd type="none" w="med" len="med"/>
              </a:ln>
            </p:spPr>
            <p:txBody>
              <a:bodyPr/>
              <a:p>
                <a:pPr algn="just">
                  <a:lnSpc>
                    <a:spcPct val="120000"/>
                  </a:lnSpc>
                  <a:buClr>
                    <a:schemeClr val="bg1"/>
                  </a:buClr>
                </a:pPr>
                <a:r>
                  <a:rPr lang="en-US" altLang="zh-CN" sz="2000" b="1">
                    <a:latin typeface="Times New Roman" panose="02020603050405020304" pitchFamily="18" charset="0"/>
                  </a:rPr>
                  <a:t>Global :  V1</a:t>
                </a:r>
                <a:endParaRPr lang="en-US" altLang="zh-CN" sz="2000" b="1">
                  <a:latin typeface="Times New Roman" panose="02020603050405020304" pitchFamily="18" charset="0"/>
                </a:endParaRPr>
              </a:p>
              <a:p>
                <a:pPr algn="just">
                  <a:lnSpc>
                    <a:spcPct val="120000"/>
                  </a:lnSpc>
                  <a:buClr>
                    <a:schemeClr val="bg1"/>
                  </a:buClr>
                </a:pPr>
                <a:r>
                  <a:rPr lang="en-US" altLang="zh-CN" sz="2000" b="1">
                    <a:latin typeface="Times New Roman" panose="02020603050405020304" pitchFamily="18" charset="0"/>
                  </a:rPr>
                  <a:t>                V2</a:t>
                </a:r>
                <a:endParaRPr lang="en-US" altLang="zh-CN" sz="2000" b="1">
                  <a:latin typeface="Times New Roman" panose="02020603050405020304" pitchFamily="18" charset="0"/>
                </a:endParaRPr>
              </a:p>
            </p:txBody>
          </p:sp>
          <p:sp>
            <p:nvSpPr>
              <p:cNvPr id="28685" name="文本框 28684"/>
              <p:cNvSpPr txBox="1"/>
              <p:nvPr/>
            </p:nvSpPr>
            <p:spPr>
              <a:xfrm>
                <a:off x="5334" y="2223"/>
                <a:ext cx="1257" cy="1716"/>
              </a:xfrm>
              <a:prstGeom prst="rect">
                <a:avLst/>
              </a:prstGeom>
              <a:solidFill>
                <a:srgbClr val="FFFFFF"/>
              </a:solidFill>
              <a:ln w="15875" cap="flat" cmpd="sng">
                <a:solidFill>
                  <a:srgbClr val="000000"/>
                </a:solidFill>
                <a:prstDash val="solid"/>
                <a:miter/>
                <a:headEnd type="none" w="med" len="med"/>
                <a:tailEnd type="none" w="med" len="med"/>
              </a:ln>
            </p:spPr>
            <p:txBody>
              <a:bodyPr lIns="54000" rIns="18000"/>
              <a:p>
                <a:pPr algn="just">
                  <a:lnSpc>
                    <a:spcPct val="115000"/>
                  </a:lnSpc>
                  <a:buClr>
                    <a:schemeClr val="bg1"/>
                  </a:buClr>
                </a:pPr>
                <a:r>
                  <a:rPr lang="en-US" altLang="zh-CN" sz="2000" b="1">
                    <a:latin typeface="Times New Roman" panose="02020603050405020304" pitchFamily="18" charset="0"/>
                  </a:rPr>
                  <a:t>A:</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V1++</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p:txBody>
          </p:sp>
          <p:sp>
            <p:nvSpPr>
              <p:cNvPr id="28686" name="文本框 28685"/>
              <p:cNvSpPr txBox="1"/>
              <p:nvPr/>
            </p:nvSpPr>
            <p:spPr>
              <a:xfrm>
                <a:off x="7014" y="2223"/>
                <a:ext cx="1260" cy="1716"/>
              </a:xfrm>
              <a:prstGeom prst="rect">
                <a:avLst/>
              </a:prstGeom>
              <a:solidFill>
                <a:srgbClr val="FFFFFF"/>
              </a:solidFill>
              <a:ln w="15875" cap="flat" cmpd="sng">
                <a:solidFill>
                  <a:srgbClr val="000000"/>
                </a:solidFill>
                <a:prstDash val="solid"/>
                <a:miter/>
                <a:headEnd type="none" w="med" len="med"/>
                <a:tailEnd type="none" w="med" len="med"/>
              </a:ln>
            </p:spPr>
            <p:txBody>
              <a:bodyPr lIns="54000" rIns="18000"/>
              <a:p>
                <a:pPr algn="just">
                  <a:lnSpc>
                    <a:spcPct val="115000"/>
                  </a:lnSpc>
                  <a:buClr>
                    <a:schemeClr val="bg1"/>
                  </a:buClr>
                </a:pPr>
                <a:r>
                  <a:rPr lang="en-US" altLang="zh-CN" sz="2000" b="1">
                    <a:latin typeface="Times New Roman" panose="02020603050405020304" pitchFamily="18" charset="0"/>
                  </a:rPr>
                  <a:t>B:</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V2=B1+V1</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2000" b="1">
                  <a:latin typeface="Times New Roman" panose="02020603050405020304" pitchFamily="18" charset="0"/>
                </a:endParaRPr>
              </a:p>
              <a:p>
                <a:pPr algn="just">
                  <a:lnSpc>
                    <a:spcPct val="115000"/>
                  </a:lnSpc>
                  <a:buClr>
                    <a:schemeClr val="bg1"/>
                  </a:buClr>
                </a:pPr>
                <a:r>
                  <a:rPr lang="en-US" altLang="zh-CN" sz="2000" b="1">
                    <a:latin typeface="Times New Roman" panose="02020603050405020304" pitchFamily="18" charset="0"/>
                  </a:rPr>
                  <a:t>…………</a:t>
                </a:r>
                <a:endParaRPr lang="en-US" altLang="zh-CN" sz="1000" b="1">
                  <a:latin typeface="Times New Roman" panose="02020603050405020304" pitchFamily="18" charset="0"/>
                </a:endParaRPr>
              </a:p>
            </p:txBody>
          </p:sp>
          <p:sp>
            <p:nvSpPr>
              <p:cNvPr id="28687" name="直接连接符 28686"/>
              <p:cNvSpPr/>
              <p:nvPr/>
            </p:nvSpPr>
            <p:spPr>
              <a:xfrm>
                <a:off x="6238" y="1797"/>
                <a:ext cx="0" cy="425"/>
              </a:xfrm>
              <a:prstGeom prst="line">
                <a:avLst/>
              </a:prstGeom>
              <a:ln w="15875" cap="flat" cmpd="sng">
                <a:solidFill>
                  <a:srgbClr val="000000"/>
                </a:solidFill>
                <a:prstDash val="solid"/>
                <a:headEnd type="none" w="med" len="med"/>
                <a:tailEnd type="arrow" w="sm" len="med"/>
              </a:ln>
            </p:spPr>
          </p:sp>
          <p:sp>
            <p:nvSpPr>
              <p:cNvPr id="28688" name="直接连接符 28687"/>
              <p:cNvSpPr/>
              <p:nvPr/>
            </p:nvSpPr>
            <p:spPr>
              <a:xfrm flipV="1">
                <a:off x="7326" y="1797"/>
                <a:ext cx="0" cy="425"/>
              </a:xfrm>
              <a:prstGeom prst="line">
                <a:avLst/>
              </a:prstGeom>
              <a:ln w="15875" cap="flat" cmpd="sng">
                <a:solidFill>
                  <a:srgbClr val="000000"/>
                </a:solidFill>
                <a:prstDash val="solid"/>
                <a:headEnd type="none" w="med" len="med"/>
                <a:tailEnd type="arrow" w="sm" len="med"/>
              </a:ln>
            </p:spPr>
          </p:sp>
          <p:sp>
            <p:nvSpPr>
              <p:cNvPr id="28689" name="直接连接符 28688"/>
              <p:cNvSpPr/>
              <p:nvPr/>
            </p:nvSpPr>
            <p:spPr>
              <a:xfrm flipV="1">
                <a:off x="6384" y="1803"/>
                <a:ext cx="0" cy="425"/>
              </a:xfrm>
              <a:prstGeom prst="line">
                <a:avLst/>
              </a:prstGeom>
              <a:ln w="15875" cap="flat" cmpd="sng">
                <a:solidFill>
                  <a:srgbClr val="000000"/>
                </a:solidFill>
                <a:prstDash val="solid"/>
                <a:headEnd type="none" w="med" len="med"/>
                <a:tailEnd type="arrow" w="sm" len="med"/>
              </a:ln>
            </p:spPr>
          </p:sp>
          <p:sp>
            <p:nvSpPr>
              <p:cNvPr id="28690" name="直接连接符 28689"/>
              <p:cNvSpPr/>
              <p:nvPr/>
            </p:nvSpPr>
            <p:spPr>
              <a:xfrm>
                <a:off x="7144" y="1803"/>
                <a:ext cx="0" cy="425"/>
              </a:xfrm>
              <a:prstGeom prst="line">
                <a:avLst/>
              </a:prstGeom>
              <a:ln w="15875" cap="flat" cmpd="sng">
                <a:solidFill>
                  <a:srgbClr val="000000"/>
                </a:solidFill>
                <a:prstDash val="solid"/>
                <a:headEnd type="none" w="med" len="med"/>
                <a:tailEnd type="arrow" w="sm" len="med"/>
              </a:ln>
            </p:spPr>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9" name="文本占位符 19458"/>
          <p:cNvSpPr>
            <a:spLocks noGrp="1" noRot="1"/>
          </p:cNvSpPr>
          <p:nvPr>
            <p:ph type="body" idx="1"/>
          </p:nvPr>
        </p:nvSpPr>
        <p:spPr>
          <a:xfrm>
            <a:off x="304800" y="1143000"/>
            <a:ext cx="8540750" cy="5105400"/>
          </a:xfrm>
          <a:ln/>
        </p:spPr>
        <p:txBody>
          <a:bodyPr/>
          <a:p>
            <a:pPr>
              <a:lnSpc>
                <a:spcPct val="120000"/>
              </a:lnSpc>
            </a:pPr>
            <a:r>
              <a:rPr lang="zh-CN" altLang="en-US" sz="2800" b="1" dirty="0"/>
              <a:t>最高程度的耦合是内容耦合。如果出现下列情况之一，两个模块间就发生了内容耦合：</a:t>
            </a:r>
            <a:endParaRPr lang="zh-CN" altLang="en-US" sz="2800" b="1" dirty="0"/>
          </a:p>
          <a:p>
            <a:pPr>
              <a:lnSpc>
                <a:spcPct val="120000"/>
              </a:lnSpc>
            </a:pPr>
            <a:r>
              <a:rPr lang="zh-CN" altLang="en-US" sz="2800" b="1" dirty="0"/>
              <a:t>一个模块访问另一个模块的内部数据；</a:t>
            </a:r>
            <a:endParaRPr lang="zh-CN" altLang="en-US" sz="2800" b="1" dirty="0"/>
          </a:p>
          <a:p>
            <a:pPr>
              <a:lnSpc>
                <a:spcPct val="120000"/>
              </a:lnSpc>
            </a:pPr>
            <a:r>
              <a:rPr lang="zh-CN" altLang="en-US" sz="2800" b="1" dirty="0"/>
              <a:t>一个模块不通过正常入口而转到另一个模块的内部；</a:t>
            </a:r>
            <a:endParaRPr lang="zh-CN" altLang="en-US" sz="2800" b="1" dirty="0"/>
          </a:p>
          <a:p>
            <a:pPr>
              <a:lnSpc>
                <a:spcPct val="120000"/>
              </a:lnSpc>
            </a:pPr>
            <a:r>
              <a:rPr lang="zh-CN" altLang="en-US" sz="2800" b="1" dirty="0"/>
              <a:t>两个模块有一部分程序代码重叠</a:t>
            </a:r>
            <a:r>
              <a:rPr lang="en-US" altLang="zh-CN" sz="2800" b="1" dirty="0"/>
              <a:t>(</a:t>
            </a:r>
            <a:r>
              <a:rPr lang="zh-CN" altLang="en-US" sz="2800" b="1" dirty="0"/>
              <a:t>只可能出现在汇编程序中</a:t>
            </a:r>
            <a:r>
              <a:rPr lang="en-US" altLang="zh-CN" sz="2800" b="1" dirty="0"/>
              <a:t>)</a:t>
            </a:r>
            <a:r>
              <a:rPr lang="zh-CN" altLang="en-US" sz="2800" b="1" dirty="0"/>
              <a:t>；</a:t>
            </a:r>
            <a:endParaRPr lang="zh-CN" altLang="en-US" sz="2800" b="1" dirty="0"/>
          </a:p>
          <a:p>
            <a:pPr>
              <a:lnSpc>
                <a:spcPct val="120000"/>
              </a:lnSpc>
            </a:pPr>
            <a:r>
              <a:rPr lang="zh-CN" altLang="en-US" sz="2800" b="1" dirty="0"/>
              <a:t>一个模块有多个入口</a:t>
            </a:r>
            <a:r>
              <a:rPr lang="en-US" altLang="zh-CN" sz="2800" b="1" dirty="0"/>
              <a:t>(</a:t>
            </a:r>
            <a:r>
              <a:rPr lang="zh-CN" altLang="en-US" sz="2800" b="1" dirty="0"/>
              <a:t>这意味着一个模块有几种功能</a:t>
            </a:r>
            <a:r>
              <a:rPr lang="en-US" altLang="zh-CN" sz="2800" b="1" dirty="0"/>
              <a:t>)</a:t>
            </a:r>
            <a:r>
              <a:rPr lang="zh-CN" altLang="en-US" sz="2800" b="1" dirty="0"/>
              <a:t>。</a:t>
            </a:r>
            <a:endParaRPr lang="zh-CN" altLang="en-US"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177290" y="644207"/>
            <a:ext cx="5080000" cy="645160"/>
          </a:xfrm>
          <a:prstGeom prst="rect">
            <a:avLst/>
          </a:prstGeom>
          <a:noFill/>
          <a:ln w="9525">
            <a:noFill/>
          </a:ln>
        </p:spPr>
        <p:txBody>
          <a:bodyPr>
            <a:spAutoFit/>
          </a:bodyPr>
          <a:p>
            <a:r>
              <a:rPr lang="zh-CN" altLang="en-US" sz="1800">
                <a:latin typeface="宋体" panose="02010600030101010101" pitchFamily="2" charset="-122"/>
                <a:ea typeface="宋体" panose="02010600030101010101" pitchFamily="2" charset="-122"/>
                <a:cs typeface="宋体" panose="02010600030101010101" pitchFamily="2" charset="-122"/>
              </a:rPr>
              <a:t>低                                   耦合性                                 高</a:t>
            </a:r>
            <a:endParaRPr lang="zh-CN" altLang="en-US" sz="1800"/>
          </a:p>
        </p:txBody>
      </p:sp>
      <p:pic>
        <p:nvPicPr>
          <p:cNvPr id="2" name="图片 1"/>
          <p:cNvPicPr/>
          <p:nvPr/>
        </p:nvPicPr>
        <p:blipFill>
          <a:blip r:embed="rId1"/>
          <a:stretch>
            <a:fillRect/>
          </a:stretch>
        </p:blipFill>
        <p:spPr>
          <a:xfrm>
            <a:off x="1177290" y="874078"/>
            <a:ext cx="5286375" cy="57150"/>
          </a:xfrm>
          <a:prstGeom prst="rect">
            <a:avLst/>
          </a:prstGeom>
          <a:noFill/>
          <a:ln w="9525">
            <a:noFill/>
          </a:ln>
        </p:spPr>
      </p:pic>
      <p:sp>
        <p:nvSpPr>
          <p:cNvPr id="101" name="文本框 100"/>
          <p:cNvSpPr txBox="1"/>
          <p:nvPr/>
        </p:nvSpPr>
        <p:spPr>
          <a:xfrm>
            <a:off x="1177290" y="931228"/>
            <a:ext cx="5080000" cy="368300"/>
          </a:xfrm>
          <a:prstGeom prst="rect">
            <a:avLst/>
          </a:prstGeom>
          <a:noFill/>
          <a:ln w="9525">
            <a:noFill/>
          </a:ln>
        </p:spPr>
        <p:txBody>
          <a:bodyPr>
            <a:spAutoFit/>
          </a:bodyPr>
          <a:p>
            <a:r>
              <a:rPr lang="en-US" altLang="zh-CN" sz="900">
                <a:latin typeface="Times New Roman" panose="02020603050405020304" pitchFamily="18" charset="0"/>
                <a:cs typeface="Times New Roman" panose="02020603050405020304" pitchFamily="18" charset="0"/>
              </a:rPr>
              <a:t> </a:t>
            </a:r>
            <a:endParaRPr lang="zh-CN" altLang="en-US"/>
          </a:p>
        </p:txBody>
      </p:sp>
      <p:graphicFrame>
        <p:nvGraphicFramePr>
          <p:cNvPr id="3" name="表格 2"/>
          <p:cNvGraphicFramePr/>
          <p:nvPr/>
        </p:nvGraphicFramePr>
        <p:xfrm>
          <a:off x="681355" y="1299845"/>
          <a:ext cx="7213600" cy="243840"/>
        </p:xfrm>
        <a:graphic>
          <a:graphicData uri="http://schemas.openxmlformats.org/drawingml/2006/table">
            <a:tbl>
              <a:tblPr firstRow="1" bandRow="1">
                <a:tableStyleId>{5940675A-B579-460E-94D1-54222C63F5DA}</a:tableStyleId>
              </a:tblPr>
              <a:tblGrid>
                <a:gridCol w="1162685"/>
                <a:gridCol w="1015365"/>
                <a:gridCol w="1014095"/>
                <a:gridCol w="1012825"/>
                <a:gridCol w="1019175"/>
                <a:gridCol w="1016000"/>
                <a:gridCol w="973455"/>
              </a:tblGrid>
              <a:tr h="0">
                <a:tc>
                  <a:txBody>
                    <a:bodyPr/>
                    <a:p>
                      <a:pPr>
                        <a:buNone/>
                      </a:pPr>
                      <a:r>
                        <a:rPr lang="zh-CN" altLang="en-US" sz="1600">
                          <a:latin typeface="宋体" panose="02010600030101010101" pitchFamily="2" charset="-122"/>
                          <a:ea typeface="宋体" panose="02010600030101010101" pitchFamily="2" charset="-122"/>
                          <a:cs typeface="宋体" panose="02010600030101010101" pitchFamily="2" charset="-122"/>
                        </a:rPr>
                        <a:t>非直接耦合</a:t>
                      </a:r>
                      <a:endParaRPr lang="zh-CN" altLang="en-US" sz="16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zh-CN" altLang="en-US" sz="1600">
                          <a:latin typeface="宋体" panose="02010600030101010101" pitchFamily="2" charset="-122"/>
                          <a:ea typeface="宋体" panose="02010600030101010101" pitchFamily="2" charset="-122"/>
                          <a:cs typeface="宋体" panose="02010600030101010101" pitchFamily="2" charset="-122"/>
                        </a:rPr>
                        <a:t>数据耦合</a:t>
                      </a:r>
                      <a:endParaRPr lang="zh-CN" altLang="en-US" sz="16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12700" cap="flat" cmpd="sng">
                      <a:solidFill>
                        <a:srgbClr val="08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zh-CN" altLang="en-US" sz="1600">
                          <a:latin typeface="宋体" panose="02010600030101010101" pitchFamily="2" charset="-122"/>
                          <a:ea typeface="宋体" panose="02010600030101010101" pitchFamily="2" charset="-122"/>
                          <a:cs typeface="宋体" panose="02010600030101010101" pitchFamily="2" charset="-122"/>
                        </a:rPr>
                        <a:t>特征耦合</a:t>
                      </a:r>
                      <a:endParaRPr lang="zh-CN" altLang="en-US" sz="16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zh-CN" altLang="en-US" sz="1600">
                          <a:latin typeface="宋体" panose="02010600030101010101" pitchFamily="2" charset="-122"/>
                          <a:ea typeface="宋体" panose="02010600030101010101" pitchFamily="2" charset="-122"/>
                          <a:cs typeface="宋体" panose="02010600030101010101" pitchFamily="2" charset="-122"/>
                        </a:rPr>
                        <a:t>控制耦合</a:t>
                      </a:r>
                      <a:endParaRPr lang="zh-CN" altLang="en-US" sz="16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zh-CN" altLang="en-US" sz="1600">
                          <a:latin typeface="宋体" panose="02010600030101010101" pitchFamily="2" charset="-122"/>
                          <a:ea typeface="宋体" panose="02010600030101010101" pitchFamily="2" charset="-122"/>
                          <a:cs typeface="宋体" panose="02010600030101010101" pitchFamily="2" charset="-122"/>
                        </a:rPr>
                        <a:t>外部耦合</a:t>
                      </a:r>
                      <a:endParaRPr lang="zh-CN" altLang="en-US" sz="16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zh-CN" altLang="en-US" sz="1600">
                          <a:latin typeface="宋体" panose="02010600030101010101" pitchFamily="2" charset="-122"/>
                          <a:ea typeface="宋体" panose="02010600030101010101" pitchFamily="2" charset="-122"/>
                          <a:cs typeface="宋体" panose="02010600030101010101" pitchFamily="2" charset="-122"/>
                        </a:rPr>
                        <a:t>公共耦合</a:t>
                      </a:r>
                      <a:endParaRPr lang="zh-CN" altLang="en-US" sz="16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a:buNone/>
                      </a:pPr>
                      <a:r>
                        <a:rPr lang="zh-CN" altLang="en-US" sz="1600">
                          <a:latin typeface="宋体" panose="02010600030101010101" pitchFamily="2" charset="-122"/>
                          <a:ea typeface="宋体" panose="02010600030101010101" pitchFamily="2" charset="-122"/>
                          <a:cs typeface="宋体" panose="02010600030101010101" pitchFamily="2" charset="-122"/>
                        </a:rPr>
                        <a:t>内容耦合</a:t>
                      </a:r>
                      <a:endParaRPr lang="zh-CN" altLang="en-US" sz="1600">
                        <a:latin typeface="宋体" panose="02010600030101010101" pitchFamily="2" charset="-122"/>
                        <a:ea typeface="宋体" panose="02010600030101010101" pitchFamily="2" charset="-122"/>
                        <a:cs typeface="宋体" panose="02010600030101010101" pitchFamily="2" charset="-122"/>
                      </a:endParaRPr>
                    </a:p>
                  </a:txBody>
                  <a:tcPr marL="0" marR="0" marT="0" marB="1"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p:pic>
        <p:nvPicPr>
          <p:cNvPr id="4" name="图片 3"/>
          <p:cNvPicPr/>
          <p:nvPr/>
        </p:nvPicPr>
        <p:blipFill>
          <a:blip r:embed="rId2"/>
          <a:stretch>
            <a:fillRect/>
          </a:stretch>
        </p:blipFill>
        <p:spPr>
          <a:xfrm>
            <a:off x="1177290" y="1436687"/>
            <a:ext cx="5381625" cy="47625"/>
          </a:xfrm>
          <a:prstGeom prst="rect">
            <a:avLst/>
          </a:prstGeom>
          <a:noFill/>
          <a:ln w="9525">
            <a:noFill/>
          </a:ln>
        </p:spPr>
      </p:pic>
      <p:sp>
        <p:nvSpPr>
          <p:cNvPr id="5" name="文本框 4"/>
          <p:cNvSpPr txBox="1"/>
          <p:nvPr/>
        </p:nvSpPr>
        <p:spPr>
          <a:xfrm>
            <a:off x="1478915" y="1833245"/>
            <a:ext cx="5080000" cy="583565"/>
          </a:xfrm>
          <a:prstGeom prst="rect">
            <a:avLst/>
          </a:prstGeom>
          <a:noFill/>
          <a:ln w="9525">
            <a:noFill/>
          </a:ln>
        </p:spPr>
        <p:txBody>
          <a:bodyPr>
            <a:spAutoFit/>
          </a:bodyPr>
          <a:p>
            <a:pPr marL="228600" indent="-228600"/>
            <a:r>
              <a:rPr lang="en-US" altLang="zh-CN" sz="1600">
                <a:latin typeface="Times New Roman" panose="02020603050405020304" pitchFamily="18" charset="0"/>
                <a:cs typeface="Times New Roman" panose="02020603050405020304" pitchFamily="18" charset="0"/>
              </a:rPr>
              <a:t>A</a:t>
            </a:r>
            <a:r>
              <a:rPr lang="zh-CN" altLang="en-US" sz="1600">
                <a:latin typeface="Times New Roman" panose="02020603050405020304" pitchFamily="18" charset="0"/>
                <a:cs typeface="Times New Roman" panose="02020603050405020304" pitchFamily="18" charset="0"/>
              </a:rPr>
              <a:t>． </a:t>
            </a:r>
            <a:r>
              <a:rPr lang="zh-CN" altLang="en-US" sz="1600">
                <a:latin typeface="宋体" panose="02010600030101010101" pitchFamily="2" charset="-122"/>
                <a:ea typeface="宋体" panose="02010600030101010101" pitchFamily="2" charset="-122"/>
                <a:cs typeface="宋体" panose="02010600030101010101" pitchFamily="2" charset="-122"/>
              </a:rPr>
              <a:t>非直接耦合：两个模块没有直接的关系（模块</a:t>
            </a:r>
            <a:r>
              <a:rPr lang="en-US" altLang="zh-CN" sz="1600">
                <a:latin typeface="宋体" panose="02010600030101010101" pitchFamily="2" charset="-122"/>
                <a:ea typeface="宋体" panose="02010600030101010101" pitchFamily="2" charset="-122"/>
                <a:cs typeface="宋体" panose="02010600030101010101" pitchFamily="2" charset="-122"/>
              </a:rPr>
              <a:t>1</a:t>
            </a:r>
            <a:r>
              <a:rPr lang="zh-CN" altLang="en-US" sz="1600">
                <a:latin typeface="宋体" panose="02010600030101010101" pitchFamily="2" charset="-122"/>
                <a:ea typeface="宋体" panose="02010600030101010101" pitchFamily="2" charset="-122"/>
                <a:cs typeface="宋体" panose="02010600030101010101" pitchFamily="2" charset="-122"/>
              </a:rPr>
              <a:t>和模块</a:t>
            </a:r>
            <a:r>
              <a:rPr lang="en-US" altLang="zh-CN" sz="1600">
                <a:latin typeface="Times New Roman" panose="02020603050405020304" pitchFamily="18" charset="0"/>
                <a:cs typeface="Times New Roman" panose="02020603050405020304" pitchFamily="18" charset="0"/>
              </a:rPr>
              <a:t>2</a:t>
            </a:r>
            <a:r>
              <a:rPr lang="zh-CN" altLang="en-US" sz="1600">
                <a:latin typeface="宋体" panose="02010600030101010101" pitchFamily="2" charset="-122"/>
                <a:ea typeface="宋体" panose="02010600030101010101" pitchFamily="2" charset="-122"/>
                <a:cs typeface="宋体" panose="02010600030101010101" pitchFamily="2" charset="-122"/>
              </a:rPr>
              <a:t>），独立性最强</a:t>
            </a:r>
            <a:endParaRPr lang="zh-CN" altLang="en-US" sz="1600"/>
          </a:p>
        </p:txBody>
      </p:sp>
      <p:sp>
        <p:nvSpPr>
          <p:cNvPr id="1073743478" name="文本框 12"/>
          <p:cNvSpPr/>
          <p:nvPr/>
        </p:nvSpPr>
        <p:spPr>
          <a:xfrm>
            <a:off x="3745230" y="2810510"/>
            <a:ext cx="741045" cy="561340"/>
          </a:xfrm>
          <a:prstGeom prst="rect">
            <a:avLst/>
          </a:prstGeom>
          <a:solidFill>
            <a:srgbClr val="FFFF00"/>
          </a:solidFill>
          <a:ln w="6350" cap="flat" cmpd="sng">
            <a:solidFill>
              <a:srgbClr val="000000"/>
            </a:solidFill>
            <a:prstDash val="solid"/>
            <a:miter/>
            <a:headEnd type="none" w="med" len="med"/>
            <a:tailEnd type="none" w="med" len="med"/>
          </a:ln>
        </p:spPr>
        <p:txBody>
          <a:bodyPr/>
          <a:p>
            <a:r>
              <a:rPr lang="zh-CN" altLang="en-US"/>
              <a:t>模块1</a:t>
            </a:r>
            <a:endParaRPr lang="zh-CN" altLang="en-US"/>
          </a:p>
          <a:p>
            <a:endParaRPr lang="zh-CN" altLang="en-US"/>
          </a:p>
        </p:txBody>
      </p:sp>
      <p:sp>
        <p:nvSpPr>
          <p:cNvPr id="1073743477" name="直接连接符 17"/>
          <p:cNvSpPr/>
          <p:nvPr/>
        </p:nvSpPr>
        <p:spPr>
          <a:xfrm>
            <a:off x="4152900" y="3371850"/>
            <a:ext cx="409575" cy="371475"/>
          </a:xfrm>
          <a:prstGeom prst="line">
            <a:avLst/>
          </a:prstGeom>
          <a:ln w="9525" cap="flat" cmpd="sng">
            <a:solidFill>
              <a:srgbClr val="908210"/>
            </a:solidFill>
            <a:prstDash val="solid"/>
            <a:headEnd type="none" w="med" len="med"/>
            <a:tailEnd type="none" w="med" len="med"/>
          </a:ln>
        </p:spPr>
      </p:sp>
      <p:sp>
        <p:nvSpPr>
          <p:cNvPr id="1073743476" name="文本框 15"/>
          <p:cNvSpPr/>
          <p:nvPr/>
        </p:nvSpPr>
        <p:spPr>
          <a:xfrm>
            <a:off x="5106035" y="3067050"/>
            <a:ext cx="675640" cy="579120"/>
          </a:xfrm>
          <a:prstGeom prst="rect">
            <a:avLst/>
          </a:prstGeom>
          <a:solidFill>
            <a:srgbClr val="FFFF00"/>
          </a:solidFill>
          <a:ln w="6350" cap="flat" cmpd="sng">
            <a:solidFill>
              <a:srgbClr val="000000"/>
            </a:solidFill>
            <a:prstDash val="solid"/>
            <a:miter/>
            <a:headEnd type="none" w="med" len="med"/>
            <a:tailEnd type="none" w="med" len="med"/>
          </a:ln>
        </p:spPr>
        <p:txBody>
          <a:bodyPr/>
          <a:p>
            <a:r>
              <a:rPr lang="zh-CN" altLang="en-US"/>
              <a:t>模块2</a:t>
            </a:r>
            <a:endParaRPr lang="zh-CN" altLang="en-US"/>
          </a:p>
          <a:p>
            <a:endParaRPr lang="zh-CN" altLang="en-US"/>
          </a:p>
        </p:txBody>
      </p:sp>
      <p:sp>
        <p:nvSpPr>
          <p:cNvPr id="1073743475" name="直接连接符 18"/>
          <p:cNvSpPr/>
          <p:nvPr/>
        </p:nvSpPr>
        <p:spPr>
          <a:xfrm flipV="1">
            <a:off x="4486275" y="2609850"/>
            <a:ext cx="200025" cy="257175"/>
          </a:xfrm>
          <a:prstGeom prst="line">
            <a:avLst/>
          </a:prstGeom>
          <a:ln w="9525" cap="flat" cmpd="sng">
            <a:solidFill>
              <a:srgbClr val="908210"/>
            </a:solidFill>
            <a:prstDash val="solid"/>
            <a:headEnd type="none" w="med" len="med"/>
            <a:tailEnd type="none" w="med" len="med"/>
          </a:ln>
        </p:spPr>
      </p:sp>
      <p:sp>
        <p:nvSpPr>
          <p:cNvPr id="1073743474" name="直接连接符 19"/>
          <p:cNvSpPr/>
          <p:nvPr/>
        </p:nvSpPr>
        <p:spPr>
          <a:xfrm flipH="1" flipV="1">
            <a:off x="5324475" y="2867025"/>
            <a:ext cx="142875" cy="200025"/>
          </a:xfrm>
          <a:prstGeom prst="line">
            <a:avLst/>
          </a:prstGeom>
          <a:ln w="9525" cap="flat" cmpd="sng">
            <a:solidFill>
              <a:srgbClr val="908210"/>
            </a:solidFill>
            <a:prstDash val="solid"/>
            <a:headEnd type="none" w="med" len="med"/>
            <a:tailEnd type="none" w="med" len="med"/>
          </a:ln>
        </p:spPr>
      </p:sp>
      <p:sp>
        <p:nvSpPr>
          <p:cNvPr id="1073743304" name="直接连接符 16"/>
          <p:cNvSpPr/>
          <p:nvPr/>
        </p:nvSpPr>
        <p:spPr>
          <a:xfrm flipH="1">
            <a:off x="3810000" y="3381375"/>
            <a:ext cx="342900" cy="371475"/>
          </a:xfrm>
          <a:prstGeom prst="line">
            <a:avLst/>
          </a:prstGeom>
          <a:ln w="9525" cap="flat" cmpd="sng">
            <a:solidFill>
              <a:srgbClr val="000000"/>
            </a:solidFill>
            <a:prstDash val="solid"/>
            <a:headEnd type="none" w="med" len="med"/>
            <a:tailEnd type="none" w="med" len="med"/>
          </a:ln>
        </p:spPr>
      </p:sp>
      <p:sp>
        <p:nvSpPr>
          <p:cNvPr id="1073743301" name="文本框 13"/>
          <p:cNvSpPr/>
          <p:nvPr/>
        </p:nvSpPr>
        <p:spPr>
          <a:xfrm>
            <a:off x="3354070" y="3752850"/>
            <a:ext cx="627380" cy="603885"/>
          </a:xfrm>
          <a:prstGeom prst="rect">
            <a:avLst/>
          </a:prstGeom>
          <a:solidFill>
            <a:srgbClr val="FFFF00"/>
          </a:solidFill>
          <a:ln w="6350" cap="flat" cmpd="sng">
            <a:solidFill>
              <a:srgbClr val="000000"/>
            </a:solidFill>
            <a:prstDash val="solid"/>
            <a:miter/>
            <a:headEnd type="none" w="med" len="med"/>
            <a:tailEnd type="none" w="med" len="med"/>
          </a:ln>
        </p:spPr>
        <p:txBody>
          <a:bodyPr wrap="square"/>
          <a:p>
            <a:r>
              <a:rPr lang="zh-CN" altLang="en-US"/>
              <a:t>模块3</a:t>
            </a:r>
            <a:endParaRPr lang="zh-CN" altLang="en-US"/>
          </a:p>
          <a:p>
            <a:endParaRPr lang="zh-CN" altLang="en-US"/>
          </a:p>
        </p:txBody>
      </p:sp>
      <p:sp>
        <p:nvSpPr>
          <p:cNvPr id="1073743302" name="文本框 14"/>
          <p:cNvSpPr/>
          <p:nvPr/>
        </p:nvSpPr>
        <p:spPr>
          <a:xfrm>
            <a:off x="4410075" y="3752850"/>
            <a:ext cx="619125" cy="603885"/>
          </a:xfrm>
          <a:prstGeom prst="rect">
            <a:avLst/>
          </a:prstGeom>
          <a:solidFill>
            <a:srgbClr val="FFFF00"/>
          </a:solidFill>
          <a:ln w="6350" cap="flat" cmpd="sng">
            <a:solidFill>
              <a:srgbClr val="000000"/>
            </a:solidFill>
            <a:prstDash val="solid"/>
            <a:miter/>
            <a:headEnd type="none" w="med" len="med"/>
            <a:tailEnd type="none" w="med" len="med"/>
          </a:ln>
        </p:spPr>
        <p:txBody>
          <a:bodyPr wrap="square"/>
          <a:p>
            <a:r>
              <a:rPr lang="zh-CN" altLang="en-US"/>
              <a:t>模块4</a:t>
            </a:r>
            <a:endParaRPr lang="zh-CN" altLang="en-US"/>
          </a:p>
          <a:p>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4" name="文本框 153"/>
          <p:cNvSpPr txBox="1"/>
          <p:nvPr/>
        </p:nvSpPr>
        <p:spPr>
          <a:xfrm>
            <a:off x="1293813" y="246380"/>
            <a:ext cx="5080000" cy="1198880"/>
          </a:xfrm>
          <a:prstGeom prst="rect">
            <a:avLst/>
          </a:prstGeom>
          <a:noFill/>
          <a:ln w="9525">
            <a:noFill/>
          </a:ln>
        </p:spPr>
        <p:txBody>
          <a:bodyPr>
            <a:spAutoFit/>
          </a:bodyPr>
          <a:p>
            <a:r>
              <a:rPr lang="en-US" altLang="zh-CN" sz="1800">
                <a:latin typeface="宋体" panose="02010600030101010101" pitchFamily="2" charset="-122"/>
                <a:ea typeface="宋体" panose="02010600030101010101" pitchFamily="2" charset="-122"/>
                <a:cs typeface="宋体" panose="02010600030101010101" pitchFamily="2" charset="-122"/>
              </a:rPr>
              <a:t>B.</a:t>
            </a:r>
            <a:r>
              <a:rPr lang="zh-CN" altLang="en-US" sz="1800">
                <a:latin typeface="宋体" panose="02010600030101010101" pitchFamily="2" charset="-122"/>
                <a:ea typeface="宋体" panose="02010600030101010101" pitchFamily="2" charset="-122"/>
                <a:cs typeface="宋体" panose="02010600030101010101" pitchFamily="2" charset="-122"/>
              </a:rPr>
              <a:t>数据耦合：即一个模块访问另一个模块的时候，彼此之间是通过数据参数来交换输入、输出信息的，这种耦合为数据耦合。这种耦合较为松散，模块间独立性较强。</a:t>
            </a:r>
            <a:endParaRPr lang="zh-CN" altLang="en-US" sz="1800"/>
          </a:p>
        </p:txBody>
      </p:sp>
      <p:sp>
        <p:nvSpPr>
          <p:cNvPr id="1073743879" name="文本框 21"/>
          <p:cNvSpPr/>
          <p:nvPr/>
        </p:nvSpPr>
        <p:spPr>
          <a:xfrm>
            <a:off x="7025640" y="2816860"/>
            <a:ext cx="1311910" cy="549910"/>
          </a:xfrm>
          <a:prstGeom prst="rect">
            <a:avLst/>
          </a:prstGeom>
          <a:solidFill>
            <a:srgbClr val="FFFF00"/>
          </a:solidFill>
          <a:ln w="6350" cap="flat" cmpd="sng">
            <a:solidFill>
              <a:srgbClr val="000000"/>
            </a:solidFill>
            <a:prstDash val="solid"/>
            <a:miter/>
            <a:headEnd type="none" w="med" len="med"/>
            <a:tailEnd type="none" w="med" len="med"/>
          </a:ln>
        </p:spPr>
        <p:txBody>
          <a:bodyPr/>
          <a:p>
            <a:r>
              <a:rPr lang="zh-CN" altLang="en-US"/>
              <a:t>交房费</a:t>
            </a:r>
            <a:endParaRPr lang="zh-CN" altLang="en-US"/>
          </a:p>
          <a:p>
            <a:endParaRPr lang="zh-CN" altLang="en-US"/>
          </a:p>
        </p:txBody>
      </p:sp>
      <p:cxnSp>
        <p:nvCxnSpPr>
          <p:cNvPr id="1073743878" name="直接箭头连接符 23"/>
          <p:cNvCxnSpPr/>
          <p:nvPr/>
        </p:nvCxnSpPr>
        <p:spPr>
          <a:xfrm>
            <a:off x="7863523" y="1248093"/>
            <a:ext cx="142875" cy="1568450"/>
          </a:xfrm>
          <a:prstGeom prst="straightConnector1">
            <a:avLst/>
          </a:prstGeom>
          <a:ln w="9525" cap="flat" cmpd="sng">
            <a:solidFill>
              <a:srgbClr val="908210"/>
            </a:solidFill>
            <a:prstDash val="solid"/>
            <a:headEnd type="none" w="med" len="med"/>
            <a:tailEnd type="arrow" w="med" len="med"/>
          </a:ln>
        </p:spPr>
      </p:cxnSp>
      <p:sp>
        <p:nvSpPr>
          <p:cNvPr id="1073743876" name="文本框 20"/>
          <p:cNvSpPr/>
          <p:nvPr/>
        </p:nvSpPr>
        <p:spPr>
          <a:xfrm>
            <a:off x="6852285" y="620395"/>
            <a:ext cx="1311910" cy="549910"/>
          </a:xfrm>
          <a:prstGeom prst="rect">
            <a:avLst/>
          </a:prstGeom>
          <a:solidFill>
            <a:srgbClr val="FFFF00"/>
          </a:solidFill>
          <a:ln w="6350" cap="flat" cmpd="sng">
            <a:solidFill>
              <a:srgbClr val="000000"/>
            </a:solidFill>
            <a:prstDash val="solid"/>
            <a:miter/>
            <a:headEnd type="none" w="med" len="med"/>
            <a:tailEnd type="none" w="med" len="med"/>
          </a:ln>
        </p:spPr>
        <p:txBody>
          <a:bodyPr/>
          <a:p>
            <a:r>
              <a:rPr lang="zh-CN" altLang="en-US"/>
              <a:t>开发票</a:t>
            </a:r>
            <a:endParaRPr lang="zh-CN" altLang="en-US"/>
          </a:p>
          <a:p>
            <a:endParaRPr lang="zh-CN" altLang="en-US"/>
          </a:p>
        </p:txBody>
      </p:sp>
      <p:cxnSp>
        <p:nvCxnSpPr>
          <p:cNvPr id="1073743877" name="直接箭头连接符 22"/>
          <p:cNvCxnSpPr/>
          <p:nvPr/>
        </p:nvCxnSpPr>
        <p:spPr>
          <a:xfrm>
            <a:off x="7116128" y="1248093"/>
            <a:ext cx="142875" cy="1568450"/>
          </a:xfrm>
          <a:prstGeom prst="straightConnector1">
            <a:avLst/>
          </a:prstGeom>
          <a:ln w="9525" cap="flat" cmpd="sng">
            <a:solidFill>
              <a:srgbClr val="908210"/>
            </a:solidFill>
            <a:prstDash val="solid"/>
            <a:headEnd type="none" w="med" len="med"/>
            <a:tailEnd type="arrow" w="med" len="med"/>
          </a:ln>
        </p:spPr>
      </p:cxnSp>
      <p:sp>
        <p:nvSpPr>
          <p:cNvPr id="7" name="文本框 6"/>
          <p:cNvSpPr txBox="1"/>
          <p:nvPr/>
        </p:nvSpPr>
        <p:spPr>
          <a:xfrm>
            <a:off x="6057265" y="1544955"/>
            <a:ext cx="968375" cy="583565"/>
          </a:xfrm>
          <a:prstGeom prst="rect">
            <a:avLst/>
          </a:prstGeom>
          <a:noFill/>
          <a:ln w="9525">
            <a:noFill/>
          </a:ln>
        </p:spPr>
        <p:txBody>
          <a:bodyPr wrap="square">
            <a:spAutoFit/>
          </a:bodyPr>
          <a:p>
            <a:r>
              <a:rPr lang="zh-CN" altLang="en-US" sz="1600">
                <a:latin typeface="宋体" panose="02010600030101010101" pitchFamily="2" charset="-122"/>
                <a:ea typeface="宋体" panose="02010600030101010101" pitchFamily="2" charset="-122"/>
                <a:cs typeface="宋体" panose="02010600030101010101" pitchFamily="2" charset="-122"/>
              </a:rPr>
              <a:t>单价数量</a:t>
            </a:r>
            <a:endParaRPr lang="zh-CN" altLang="en-US" sz="1600"/>
          </a:p>
        </p:txBody>
      </p:sp>
      <p:sp>
        <p:nvSpPr>
          <p:cNvPr id="8" name="文本框 7"/>
          <p:cNvSpPr txBox="1"/>
          <p:nvPr/>
        </p:nvSpPr>
        <p:spPr>
          <a:xfrm>
            <a:off x="8099425" y="1652905"/>
            <a:ext cx="640080" cy="368300"/>
          </a:xfrm>
          <a:prstGeom prst="rect">
            <a:avLst/>
          </a:prstGeom>
          <a:noFill/>
        </p:spPr>
        <p:txBody>
          <a:bodyPr wrap="none" rtlCol="0">
            <a:spAutoFit/>
          </a:bodyPr>
          <a:p>
            <a:r>
              <a:rPr lang="zh-CN" altLang="en-US"/>
              <a:t>金额</a:t>
            </a:r>
            <a:endParaRPr lang="zh-CN" altLang="en-US"/>
          </a:p>
        </p:txBody>
      </p:sp>
      <p:sp>
        <p:nvSpPr>
          <p:cNvPr id="158" name="文本框 157"/>
          <p:cNvSpPr txBox="1"/>
          <p:nvPr/>
        </p:nvSpPr>
        <p:spPr>
          <a:xfrm>
            <a:off x="941070" y="3226118"/>
            <a:ext cx="5080000" cy="1076325"/>
          </a:xfrm>
          <a:prstGeom prst="rect">
            <a:avLst/>
          </a:prstGeom>
          <a:noFill/>
          <a:ln w="9525">
            <a:noFill/>
          </a:ln>
        </p:spPr>
        <p:txBody>
          <a:bodyPr>
            <a:spAutoFit/>
          </a:bodyPr>
          <a:p>
            <a:r>
              <a:rPr lang="en-US" altLang="zh-CN" sz="1600">
                <a:latin typeface="宋体" panose="02010600030101010101" pitchFamily="2" charset="-122"/>
                <a:ea typeface="宋体" panose="02010600030101010101" pitchFamily="2" charset="-122"/>
                <a:cs typeface="宋体" panose="02010600030101010101" pitchFamily="2" charset="-122"/>
              </a:rPr>
              <a:t>C.</a:t>
            </a:r>
            <a:r>
              <a:rPr lang="zh-CN" altLang="en-US" sz="1600">
                <a:latin typeface="宋体" panose="02010600030101010101" pitchFamily="2" charset="-122"/>
                <a:ea typeface="宋体" panose="02010600030101010101" pitchFamily="2" charset="-122"/>
                <a:cs typeface="宋体" panose="02010600030101010101" pitchFamily="2" charset="-122"/>
              </a:rPr>
              <a:t>特征耦合：即一组模块通过参数传递记录信息，用户情况是个数据结构，图中模块都与此有关，“计算水费”和“计算电费”本没有关系，由于引用了此数据结构产生了依赖关系</a:t>
            </a:r>
            <a:endParaRPr lang="zh-CN" altLang="en-US" sz="1600"/>
          </a:p>
        </p:txBody>
      </p:sp>
      <p:sp>
        <p:nvSpPr>
          <p:cNvPr id="1073743314" name="文本框 26"/>
          <p:cNvSpPr/>
          <p:nvPr/>
        </p:nvSpPr>
        <p:spPr>
          <a:xfrm>
            <a:off x="6255385" y="4107180"/>
            <a:ext cx="1487170" cy="657225"/>
          </a:xfrm>
          <a:prstGeom prst="rect">
            <a:avLst/>
          </a:prstGeom>
          <a:solidFill>
            <a:srgbClr val="F9F900"/>
          </a:solidFill>
          <a:ln w="6350" cap="flat" cmpd="sng">
            <a:solidFill>
              <a:srgbClr val="000000"/>
            </a:solidFill>
            <a:prstDash val="solid"/>
            <a:miter/>
            <a:headEnd type="none" w="med" len="med"/>
            <a:tailEnd type="none" w="med" len="med"/>
          </a:ln>
        </p:spPr>
        <p:txBody>
          <a:bodyPr wrap="square"/>
          <a:p>
            <a:r>
              <a:rPr lang="zh-CN" altLang="en-US"/>
              <a:t>计算水电费</a:t>
            </a:r>
            <a:endParaRPr lang="zh-CN" altLang="en-US"/>
          </a:p>
          <a:p>
            <a:endParaRPr lang="zh-CN" altLang="en-US"/>
          </a:p>
        </p:txBody>
      </p:sp>
      <p:cxnSp>
        <p:nvCxnSpPr>
          <p:cNvPr id="1073743318" name="直接箭头连接符 30"/>
          <p:cNvCxnSpPr/>
          <p:nvPr/>
        </p:nvCxnSpPr>
        <p:spPr>
          <a:xfrm flipV="1">
            <a:off x="6154103" y="4783455"/>
            <a:ext cx="495300" cy="647700"/>
          </a:xfrm>
          <a:prstGeom prst="straightConnector1">
            <a:avLst/>
          </a:prstGeom>
          <a:ln w="9525" cap="flat" cmpd="sng">
            <a:solidFill>
              <a:srgbClr val="908210"/>
            </a:solidFill>
            <a:prstDash val="solid"/>
            <a:headEnd type="none" w="med" len="med"/>
            <a:tailEnd type="arrow" w="med" len="med"/>
          </a:ln>
        </p:spPr>
      </p:cxnSp>
      <p:cxnSp>
        <p:nvCxnSpPr>
          <p:cNvPr id="1073743317" name="直接箭头连接符 29"/>
          <p:cNvCxnSpPr/>
          <p:nvPr/>
        </p:nvCxnSpPr>
        <p:spPr>
          <a:xfrm flipH="1">
            <a:off x="6020753" y="4773930"/>
            <a:ext cx="485775" cy="647700"/>
          </a:xfrm>
          <a:prstGeom prst="straightConnector1">
            <a:avLst/>
          </a:prstGeom>
          <a:ln w="9525" cap="flat" cmpd="sng">
            <a:solidFill>
              <a:srgbClr val="908210"/>
            </a:solidFill>
            <a:prstDash val="solid"/>
            <a:headEnd type="none" w="med" len="med"/>
            <a:tailEnd type="arrow" w="med" len="med"/>
          </a:ln>
        </p:spPr>
      </p:cxnSp>
      <p:sp>
        <p:nvSpPr>
          <p:cNvPr id="1073743323" name="文本框 292"/>
          <p:cNvSpPr/>
          <p:nvPr/>
        </p:nvSpPr>
        <p:spPr>
          <a:xfrm>
            <a:off x="6982778" y="5012055"/>
            <a:ext cx="409575" cy="285750"/>
          </a:xfrm>
          <a:prstGeom prst="rect">
            <a:avLst/>
          </a:prstGeom>
          <a:noFill/>
          <a:ln w="9525">
            <a:noFill/>
          </a:ln>
        </p:spPr>
        <p:txBody>
          <a:bodyPr wrap="square"/>
          <a:p>
            <a:r>
              <a:rPr lang="zh-CN" altLang="en-US"/>
              <a:t>电费</a:t>
            </a:r>
            <a:endParaRPr lang="zh-CN" altLang="en-US"/>
          </a:p>
          <a:p>
            <a:endParaRPr lang="zh-CN" altLang="en-US"/>
          </a:p>
        </p:txBody>
      </p:sp>
      <p:cxnSp>
        <p:nvCxnSpPr>
          <p:cNvPr id="1073743320" name="直接箭头连接符 289"/>
          <p:cNvCxnSpPr/>
          <p:nvPr/>
        </p:nvCxnSpPr>
        <p:spPr>
          <a:xfrm>
            <a:off x="7259003" y="4764405"/>
            <a:ext cx="400050" cy="657225"/>
          </a:xfrm>
          <a:prstGeom prst="straightConnector1">
            <a:avLst/>
          </a:prstGeom>
          <a:ln w="9525" cap="flat" cmpd="sng">
            <a:solidFill>
              <a:srgbClr val="908210"/>
            </a:solidFill>
            <a:prstDash val="solid"/>
            <a:headEnd type="none" w="med" len="med"/>
            <a:tailEnd type="arrow" w="med" len="med"/>
          </a:ln>
        </p:spPr>
      </p:cxnSp>
      <p:cxnSp>
        <p:nvCxnSpPr>
          <p:cNvPr id="1073743319" name="直接箭头连接符 288"/>
          <p:cNvCxnSpPr/>
          <p:nvPr/>
        </p:nvCxnSpPr>
        <p:spPr>
          <a:xfrm flipH="1" flipV="1">
            <a:off x="7116128" y="4764405"/>
            <a:ext cx="419100" cy="657225"/>
          </a:xfrm>
          <a:prstGeom prst="straightConnector1">
            <a:avLst/>
          </a:prstGeom>
          <a:ln w="9525" cap="flat" cmpd="sng">
            <a:solidFill>
              <a:srgbClr val="908210"/>
            </a:solidFill>
            <a:prstDash val="solid"/>
            <a:headEnd type="none" w="med" len="med"/>
            <a:tailEnd type="arrow" w="med" len="med"/>
          </a:ln>
        </p:spPr>
      </p:cxnSp>
      <p:sp>
        <p:nvSpPr>
          <p:cNvPr id="1073743316" name="文本框 28"/>
          <p:cNvSpPr/>
          <p:nvPr/>
        </p:nvSpPr>
        <p:spPr>
          <a:xfrm>
            <a:off x="7259320" y="5552440"/>
            <a:ext cx="1411605" cy="419735"/>
          </a:xfrm>
          <a:prstGeom prst="rect">
            <a:avLst/>
          </a:prstGeom>
          <a:solidFill>
            <a:srgbClr val="F9F900"/>
          </a:solidFill>
          <a:ln w="6350" cap="flat" cmpd="sng">
            <a:solidFill>
              <a:srgbClr val="000000"/>
            </a:solidFill>
            <a:prstDash val="solid"/>
            <a:miter/>
            <a:headEnd type="none" w="med" len="med"/>
            <a:tailEnd type="none" w="med" len="med"/>
          </a:ln>
        </p:spPr>
        <p:txBody>
          <a:bodyPr wrap="square"/>
          <a:p>
            <a:r>
              <a:rPr lang="zh-CN" altLang="en-US"/>
              <a:t>计算电费</a:t>
            </a:r>
            <a:endParaRPr lang="zh-CN" altLang="en-US"/>
          </a:p>
          <a:p>
            <a:endParaRPr lang="zh-CN" altLang="en-US"/>
          </a:p>
        </p:txBody>
      </p:sp>
      <p:sp>
        <p:nvSpPr>
          <p:cNvPr id="1073743315" name="文本框 27"/>
          <p:cNvSpPr/>
          <p:nvPr/>
        </p:nvSpPr>
        <p:spPr>
          <a:xfrm>
            <a:off x="5100955" y="5430520"/>
            <a:ext cx="1396365" cy="476885"/>
          </a:xfrm>
          <a:prstGeom prst="rect">
            <a:avLst/>
          </a:prstGeom>
          <a:solidFill>
            <a:srgbClr val="F9F900"/>
          </a:solidFill>
          <a:ln w="6350" cap="flat" cmpd="sng">
            <a:solidFill>
              <a:srgbClr val="000000"/>
            </a:solidFill>
            <a:prstDash val="solid"/>
            <a:miter/>
            <a:headEnd type="none" w="med" len="med"/>
            <a:tailEnd type="none" w="med" len="med"/>
          </a:ln>
        </p:spPr>
        <p:txBody>
          <a:bodyPr wrap="square"/>
          <a:p>
            <a:r>
              <a:rPr lang="zh-CN" altLang="en-US"/>
              <a:t>计算水费</a:t>
            </a:r>
            <a:endParaRPr lang="zh-CN" altLang="en-US"/>
          </a:p>
          <a:p>
            <a:endParaRPr lang="zh-CN" altLang="en-US"/>
          </a:p>
        </p:txBody>
      </p:sp>
      <p:sp>
        <p:nvSpPr>
          <p:cNvPr id="1073743321" name="文本框 290"/>
          <p:cNvSpPr/>
          <p:nvPr/>
        </p:nvSpPr>
        <p:spPr>
          <a:xfrm>
            <a:off x="7659370" y="4902835"/>
            <a:ext cx="954405" cy="236220"/>
          </a:xfrm>
          <a:prstGeom prst="rect">
            <a:avLst/>
          </a:prstGeom>
          <a:solidFill>
            <a:srgbClr val="FFFFFF"/>
          </a:solidFill>
          <a:ln w="9525">
            <a:noFill/>
          </a:ln>
        </p:spPr>
        <p:txBody>
          <a:bodyPr wrap="square"/>
          <a:p>
            <a:r>
              <a:rPr lang="zh-CN" altLang="en-US" sz="1000"/>
              <a:t>用户情况</a:t>
            </a:r>
            <a:endParaRPr lang="zh-CN" altLang="en-US" sz="1000"/>
          </a:p>
          <a:p>
            <a:endParaRPr lang="zh-CN" altLang="en-US" sz="1000"/>
          </a:p>
        </p:txBody>
      </p:sp>
      <p:sp>
        <p:nvSpPr>
          <p:cNvPr id="18" name="文本框 17"/>
          <p:cNvSpPr txBox="1"/>
          <p:nvPr/>
        </p:nvSpPr>
        <p:spPr>
          <a:xfrm>
            <a:off x="6255385" y="5062855"/>
            <a:ext cx="640080" cy="368300"/>
          </a:xfrm>
          <a:prstGeom prst="rect">
            <a:avLst/>
          </a:prstGeom>
          <a:noFill/>
        </p:spPr>
        <p:txBody>
          <a:bodyPr wrap="none" rtlCol="0">
            <a:spAutoFit/>
          </a:bodyPr>
          <a:p>
            <a:r>
              <a:rPr lang="zh-CN" altLang="en-US"/>
              <a:t>水费</a:t>
            </a:r>
            <a:endParaRPr lang="zh-CN" altLang="en-US"/>
          </a:p>
        </p:txBody>
      </p:sp>
      <p:sp>
        <p:nvSpPr>
          <p:cNvPr id="19" name="文本框 290"/>
          <p:cNvSpPr/>
          <p:nvPr/>
        </p:nvSpPr>
        <p:spPr>
          <a:xfrm>
            <a:off x="5229860" y="4902835"/>
            <a:ext cx="954405" cy="236220"/>
          </a:xfrm>
          <a:prstGeom prst="rect">
            <a:avLst/>
          </a:prstGeom>
          <a:solidFill>
            <a:srgbClr val="FFFFFF"/>
          </a:solidFill>
          <a:ln w="9525">
            <a:noFill/>
          </a:ln>
        </p:spPr>
        <p:txBody>
          <a:bodyPr wrap="square"/>
          <a:p>
            <a:r>
              <a:rPr lang="zh-CN" altLang="en-US" sz="1000"/>
              <a:t>用户情况</a:t>
            </a:r>
            <a:endParaRPr lang="zh-CN" altLang="en-US" sz="1000"/>
          </a:p>
          <a:p>
            <a:endParaRPr lang="zh-CN" altLang="en-US" sz="1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p:nvPr/>
        </p:nvPicPr>
        <p:blipFill>
          <a:blip r:embed="rId1"/>
          <a:stretch>
            <a:fillRect/>
          </a:stretch>
        </p:blipFill>
        <p:spPr>
          <a:xfrm>
            <a:off x="4548188" y="239713"/>
            <a:ext cx="47625" cy="295275"/>
          </a:xfrm>
          <a:prstGeom prst="rect">
            <a:avLst/>
          </a:prstGeom>
          <a:noFill/>
          <a:ln w="9525">
            <a:noFill/>
          </a:ln>
        </p:spPr>
      </p:pic>
      <p:sp>
        <p:nvSpPr>
          <p:cNvPr id="222" name="文本框 221"/>
          <p:cNvSpPr txBox="1"/>
          <p:nvPr/>
        </p:nvSpPr>
        <p:spPr>
          <a:xfrm>
            <a:off x="1075373" y="239713"/>
            <a:ext cx="5080000" cy="829945"/>
          </a:xfrm>
          <a:prstGeom prst="rect">
            <a:avLst/>
          </a:prstGeom>
          <a:noFill/>
          <a:ln w="9525">
            <a:noFill/>
          </a:ln>
        </p:spPr>
        <p:txBody>
          <a:bodyPr>
            <a:spAutoFit/>
          </a:bodyPr>
          <a:p>
            <a:r>
              <a:rPr lang="en-US" altLang="zh-CN" sz="1600">
                <a:latin typeface="宋体" panose="02010600030101010101" pitchFamily="2" charset="-122"/>
                <a:ea typeface="宋体" panose="02010600030101010101" pitchFamily="2" charset="-122"/>
                <a:cs typeface="宋体" panose="02010600030101010101" pitchFamily="2" charset="-122"/>
              </a:rPr>
              <a:t>E.</a:t>
            </a:r>
            <a:r>
              <a:rPr lang="zh-CN" altLang="en-US" sz="1600">
                <a:latin typeface="宋体" panose="02010600030101010101" pitchFamily="2" charset="-122"/>
                <a:ea typeface="宋体" panose="02010600030101010101" pitchFamily="2" charset="-122"/>
                <a:cs typeface="宋体" panose="02010600030101010101" pitchFamily="2" charset="-122"/>
              </a:rPr>
              <a:t>外部耦合：</a:t>
            </a:r>
            <a:r>
              <a:rPr lang="zh-CN" altLang="en-US" sz="1600">
                <a:solidFill>
                  <a:srgbClr val="333333"/>
                </a:solidFill>
                <a:latin typeface="宋体" panose="02010600030101010101" pitchFamily="2" charset="-122"/>
                <a:ea typeface="宋体" panose="02010600030101010101" pitchFamily="2" charset="-122"/>
                <a:cs typeface="宋体" panose="02010600030101010101" pitchFamily="2" charset="-122"/>
              </a:rPr>
              <a:t>一组模块都访问同一全局简单变量而不是同一全局数据结构，而且不是通过参数表传递该全局变量的信息，则称之为外部耦合。</a:t>
            </a:r>
            <a:endParaRPr lang="zh-CN" altLang="en-US" sz="1600"/>
          </a:p>
        </p:txBody>
      </p:sp>
      <p:sp>
        <p:nvSpPr>
          <p:cNvPr id="17" name="文本框 317"/>
          <p:cNvSpPr/>
          <p:nvPr/>
        </p:nvSpPr>
        <p:spPr>
          <a:xfrm>
            <a:off x="6435725" y="657860"/>
            <a:ext cx="733425" cy="505460"/>
          </a:xfrm>
          <a:prstGeom prst="rect">
            <a:avLst/>
          </a:prstGeom>
          <a:solidFill>
            <a:srgbClr val="F9F900"/>
          </a:solidFill>
          <a:ln w="25400" cap="flat" cmpd="sng">
            <a:solidFill>
              <a:srgbClr val="000000"/>
            </a:solidFill>
            <a:prstDash val="solid"/>
            <a:miter/>
            <a:headEnd type="none" w="med" len="med"/>
            <a:tailEnd type="none" w="med" len="med"/>
          </a:ln>
        </p:spPr>
        <p:txBody>
          <a:bodyPr wrap="square"/>
          <a:p>
            <a:r>
              <a:rPr lang="zh-CN" altLang="en-US"/>
              <a:t>A模块</a:t>
            </a:r>
            <a:endParaRPr lang="zh-CN" altLang="en-US"/>
          </a:p>
          <a:p>
            <a:endParaRPr lang="zh-CN" altLang="en-US"/>
          </a:p>
        </p:txBody>
      </p:sp>
      <p:sp>
        <p:nvSpPr>
          <p:cNvPr id="18" name="文本框 318"/>
          <p:cNvSpPr/>
          <p:nvPr/>
        </p:nvSpPr>
        <p:spPr>
          <a:xfrm>
            <a:off x="7661910" y="657860"/>
            <a:ext cx="733425" cy="570865"/>
          </a:xfrm>
          <a:prstGeom prst="rect">
            <a:avLst/>
          </a:prstGeom>
          <a:solidFill>
            <a:srgbClr val="F9F900"/>
          </a:solidFill>
          <a:ln w="25400" cap="flat" cmpd="sng">
            <a:solidFill>
              <a:srgbClr val="000000"/>
            </a:solidFill>
            <a:prstDash val="solid"/>
            <a:miter/>
            <a:headEnd type="none" w="med" len="med"/>
            <a:tailEnd type="none" w="med" len="med"/>
          </a:ln>
        </p:spPr>
        <p:txBody>
          <a:bodyPr wrap="square"/>
          <a:p>
            <a:r>
              <a:rPr lang="zh-CN" altLang="en-US"/>
              <a:t>B模块</a:t>
            </a:r>
            <a:endParaRPr lang="zh-CN" altLang="en-US"/>
          </a:p>
          <a:p>
            <a:endParaRPr lang="zh-CN" altLang="en-US"/>
          </a:p>
        </p:txBody>
      </p:sp>
      <p:cxnSp>
        <p:nvCxnSpPr>
          <p:cNvPr id="19" name="直接箭头连接符 328"/>
          <p:cNvCxnSpPr/>
          <p:nvPr/>
        </p:nvCxnSpPr>
        <p:spPr>
          <a:xfrm flipH="1">
            <a:off x="7371715" y="1228408"/>
            <a:ext cx="495300" cy="676275"/>
          </a:xfrm>
          <a:prstGeom prst="straightConnector1">
            <a:avLst/>
          </a:prstGeom>
          <a:ln w="9525" cap="flat" cmpd="sng">
            <a:solidFill>
              <a:srgbClr val="908210"/>
            </a:solidFill>
            <a:prstDash val="solid"/>
            <a:headEnd type="none" w="med" len="med"/>
            <a:tailEnd type="arrow" w="med" len="med"/>
          </a:ln>
        </p:spPr>
      </p:cxnSp>
      <p:cxnSp>
        <p:nvCxnSpPr>
          <p:cNvPr id="20" name="直接箭头连接符 327"/>
          <p:cNvCxnSpPr/>
          <p:nvPr/>
        </p:nvCxnSpPr>
        <p:spPr>
          <a:xfrm>
            <a:off x="6823710" y="1228408"/>
            <a:ext cx="466725" cy="676275"/>
          </a:xfrm>
          <a:prstGeom prst="straightConnector1">
            <a:avLst/>
          </a:prstGeom>
          <a:ln w="9525" cap="flat" cmpd="sng">
            <a:solidFill>
              <a:srgbClr val="908210"/>
            </a:solidFill>
            <a:prstDash val="solid"/>
            <a:headEnd type="none" w="med" len="med"/>
            <a:tailEnd type="arrow" w="med" len="med"/>
          </a:ln>
        </p:spPr>
      </p:cxnSp>
      <p:sp>
        <p:nvSpPr>
          <p:cNvPr id="21" name="文本框 324"/>
          <p:cNvSpPr/>
          <p:nvPr/>
        </p:nvSpPr>
        <p:spPr>
          <a:xfrm>
            <a:off x="6928485" y="1905000"/>
            <a:ext cx="937895" cy="603250"/>
          </a:xfrm>
          <a:prstGeom prst="rect">
            <a:avLst/>
          </a:prstGeom>
          <a:solidFill>
            <a:srgbClr val="F9F900"/>
          </a:solidFill>
          <a:ln w="25400" cap="flat" cmpd="sng">
            <a:solidFill>
              <a:srgbClr val="000000"/>
            </a:solidFill>
            <a:prstDash val="solid"/>
            <a:miter/>
            <a:headEnd type="none" w="med" len="med"/>
            <a:tailEnd type="none" w="med" len="med"/>
          </a:ln>
        </p:spPr>
        <p:txBody>
          <a:bodyPr wrap="square"/>
          <a:p>
            <a:r>
              <a:rPr lang="zh-CN" altLang="en-US"/>
              <a:t>打印机 </a:t>
            </a:r>
            <a:endParaRPr lang="zh-CN" altLang="en-US"/>
          </a:p>
          <a:p>
            <a:endParaRPr lang="zh-CN" altLang="en-US"/>
          </a:p>
        </p:txBody>
      </p:sp>
      <p:sp>
        <p:nvSpPr>
          <p:cNvPr id="22" name="文本框 21"/>
          <p:cNvSpPr txBox="1"/>
          <p:nvPr/>
        </p:nvSpPr>
        <p:spPr>
          <a:xfrm>
            <a:off x="5946140" y="1520825"/>
            <a:ext cx="819785" cy="368300"/>
          </a:xfrm>
          <a:prstGeom prst="rect">
            <a:avLst/>
          </a:prstGeom>
          <a:noFill/>
        </p:spPr>
        <p:txBody>
          <a:bodyPr wrap="square" rtlCol="0">
            <a:spAutoFit/>
          </a:bodyPr>
          <a:p>
            <a:r>
              <a:rPr lang="zh-CN" altLang="en-US"/>
              <a:t>使用</a:t>
            </a:r>
            <a:endParaRPr lang="zh-CN" altLang="en-US"/>
          </a:p>
        </p:txBody>
      </p:sp>
      <p:sp>
        <p:nvSpPr>
          <p:cNvPr id="23" name="文本框 22"/>
          <p:cNvSpPr txBox="1"/>
          <p:nvPr/>
        </p:nvSpPr>
        <p:spPr>
          <a:xfrm>
            <a:off x="7968615" y="1536700"/>
            <a:ext cx="819785" cy="368300"/>
          </a:xfrm>
          <a:prstGeom prst="rect">
            <a:avLst/>
          </a:prstGeom>
          <a:noFill/>
        </p:spPr>
        <p:txBody>
          <a:bodyPr wrap="square" rtlCol="0">
            <a:spAutoFit/>
          </a:bodyPr>
          <a:p>
            <a:r>
              <a:rPr lang="zh-CN" altLang="en-US"/>
              <a:t>使用</a:t>
            </a:r>
            <a:endParaRPr lang="zh-CN" altLang="en-US"/>
          </a:p>
        </p:txBody>
      </p:sp>
      <p:pic>
        <p:nvPicPr>
          <p:cNvPr id="232" name="图片 231"/>
          <p:cNvPicPr/>
          <p:nvPr/>
        </p:nvPicPr>
        <p:blipFill>
          <a:blip r:embed="rId2"/>
          <a:stretch>
            <a:fillRect/>
          </a:stretch>
        </p:blipFill>
        <p:spPr>
          <a:xfrm>
            <a:off x="4186238" y="2192020"/>
            <a:ext cx="19050" cy="19050"/>
          </a:xfrm>
          <a:prstGeom prst="rect">
            <a:avLst/>
          </a:prstGeom>
          <a:noFill/>
          <a:ln w="9525">
            <a:noFill/>
          </a:ln>
        </p:spPr>
      </p:pic>
      <p:sp>
        <p:nvSpPr>
          <p:cNvPr id="237" name="文本框 236"/>
          <p:cNvSpPr txBox="1"/>
          <p:nvPr/>
        </p:nvSpPr>
        <p:spPr>
          <a:xfrm>
            <a:off x="4186238" y="3820795"/>
            <a:ext cx="5080000" cy="229870"/>
          </a:xfrm>
          <a:prstGeom prst="rect">
            <a:avLst/>
          </a:prstGeom>
          <a:noFill/>
          <a:ln w="9525">
            <a:noFill/>
          </a:ln>
        </p:spPr>
        <p:txBody>
          <a:bodyPr>
            <a:spAutoFit/>
          </a:bodyPr>
          <a:p>
            <a:r>
              <a:rPr lang="en-US" altLang="zh-CN" sz="900">
                <a:latin typeface="宋体" panose="02010600030101010101" pitchFamily="2" charset="-122"/>
                <a:ea typeface="宋体" panose="02010600030101010101" pitchFamily="2" charset="-122"/>
                <a:cs typeface="宋体" panose="02010600030101010101" pitchFamily="2" charset="-122"/>
              </a:rPr>
              <a:t>ub</a:t>
            </a:r>
            <a:endParaRPr lang="zh-CN" altLang="en-US"/>
          </a:p>
        </p:txBody>
      </p:sp>
      <p:sp>
        <p:nvSpPr>
          <p:cNvPr id="27" name="文本框 26"/>
          <p:cNvSpPr txBox="1"/>
          <p:nvPr/>
        </p:nvSpPr>
        <p:spPr>
          <a:xfrm>
            <a:off x="852805" y="2211070"/>
            <a:ext cx="6075680" cy="4276725"/>
          </a:xfrm>
          <a:prstGeom prst="rect">
            <a:avLst/>
          </a:prstGeom>
          <a:noFill/>
        </p:spPr>
        <p:txBody>
          <a:bodyPr wrap="none" rtlCol="0">
            <a:spAutoFit/>
          </a:bodyPr>
          <a:p>
            <a:pPr algn="l"/>
            <a:r>
              <a:rPr lang="en-US" altLang="zh-CN" sz="1600">
                <a:latin typeface="宋体" panose="02010600030101010101" pitchFamily="2" charset="-122"/>
                <a:cs typeface="宋体" panose="02010600030101010101" pitchFamily="2" charset="-122"/>
                <a:sym typeface="+mn-ea"/>
              </a:rPr>
              <a:t>G.</a:t>
            </a:r>
            <a:r>
              <a:rPr lang="zh-CN" altLang="en-US" sz="1600">
                <a:latin typeface="宋体" panose="02010600030101010101" pitchFamily="2" charset="-122"/>
                <a:cs typeface="宋体" panose="02010600030101010101" pitchFamily="2" charset="-122"/>
                <a:sym typeface="+mn-ea"/>
              </a:rPr>
              <a:t>内容耦合：如果出现以下情况之一，两个模块就发生了内容耦合</a:t>
            </a:r>
            <a:endParaRPr lang="zh-CN" altLang="en-US" sz="1600">
              <a:latin typeface="Times New Roman" panose="02020603050405020304" pitchFamily="18" charset="0"/>
              <a:cs typeface="Times New Roman" panose="02020603050405020304" pitchFamily="18" charset="0"/>
              <a:sym typeface="+mn-ea"/>
            </a:endParaRPr>
          </a:p>
          <a:p>
            <a:pPr algn="l"/>
            <a:r>
              <a:rPr lang="en-US" altLang="zh-CN" sz="1600">
                <a:latin typeface="Times New Roman" panose="02020603050405020304" pitchFamily="18" charset="0"/>
                <a:cs typeface="Times New Roman" panose="02020603050405020304" pitchFamily="18" charset="0"/>
                <a:sym typeface="+mn-ea"/>
              </a:rPr>
              <a:t>① </a:t>
            </a:r>
            <a:r>
              <a:rPr lang="zh-CN" altLang="en-US" sz="1600">
                <a:latin typeface="宋体" panose="02010600030101010101" pitchFamily="2" charset="-122"/>
                <a:cs typeface="宋体" panose="02010600030101010101" pitchFamily="2" charset="-122"/>
                <a:sym typeface="+mn-ea"/>
              </a:rPr>
              <a:t>一个模块访问另一个模块的内部数据。</a:t>
            </a:r>
            <a:endParaRPr lang="zh-CN" altLang="en-US" sz="1600">
              <a:latin typeface="Times New Roman" panose="02020603050405020304" pitchFamily="18" charset="0"/>
              <a:cs typeface="Times New Roman" panose="02020603050405020304" pitchFamily="18" charset="0"/>
              <a:sym typeface="+mn-ea"/>
            </a:endParaRPr>
          </a:p>
          <a:p>
            <a:pPr algn="l"/>
            <a:r>
              <a:rPr lang="en-US" altLang="zh-CN" sz="1600">
                <a:latin typeface="Times New Roman" panose="02020603050405020304" pitchFamily="18" charset="0"/>
                <a:cs typeface="Times New Roman" panose="02020603050405020304" pitchFamily="18" charset="0"/>
                <a:sym typeface="+mn-ea"/>
              </a:rPr>
              <a:t>② </a:t>
            </a:r>
            <a:r>
              <a:rPr lang="zh-CN" altLang="en-US" sz="1600">
                <a:latin typeface="宋体" panose="02010600030101010101" pitchFamily="2" charset="-122"/>
                <a:cs typeface="宋体" panose="02010600030101010101" pitchFamily="2" charset="-122"/>
                <a:sym typeface="+mn-ea"/>
              </a:rPr>
              <a:t>一个模块不通过正常入口儿转到另一个模块的内部</a:t>
            </a:r>
            <a:endParaRPr lang="zh-CN" altLang="en-US" sz="1600">
              <a:latin typeface="Times New Roman" panose="02020603050405020304" pitchFamily="18" charset="0"/>
              <a:cs typeface="Times New Roman" panose="02020603050405020304" pitchFamily="18" charset="0"/>
              <a:sym typeface="+mn-ea"/>
            </a:endParaRPr>
          </a:p>
          <a:p>
            <a:pPr algn="l"/>
            <a:r>
              <a:rPr lang="en-US" altLang="zh-CN" sz="1600">
                <a:latin typeface="Times New Roman" panose="02020603050405020304" pitchFamily="18" charset="0"/>
                <a:cs typeface="Times New Roman" panose="02020603050405020304" pitchFamily="18" charset="0"/>
                <a:sym typeface="+mn-ea"/>
              </a:rPr>
              <a:t>③ </a:t>
            </a:r>
            <a:r>
              <a:rPr lang="zh-CN" altLang="en-US" sz="1600">
                <a:latin typeface="宋体" panose="02010600030101010101" pitchFamily="2" charset="-122"/>
                <a:cs typeface="宋体" panose="02010600030101010101" pitchFamily="2" charset="-122"/>
                <a:sym typeface="+mn-ea"/>
              </a:rPr>
              <a:t>两个模块有一部分程序代码重叠（只可能发生在汇编程序中）</a:t>
            </a:r>
            <a:endParaRPr lang="zh-CN" altLang="en-US" sz="1600">
              <a:latin typeface="Times New Roman" panose="02020603050405020304" pitchFamily="18" charset="0"/>
              <a:cs typeface="Times New Roman" panose="02020603050405020304" pitchFamily="18" charset="0"/>
              <a:sym typeface="+mn-ea"/>
            </a:endParaRPr>
          </a:p>
          <a:p>
            <a:pPr algn="l"/>
            <a:r>
              <a:rPr lang="en-US" altLang="zh-CN" sz="1600">
                <a:latin typeface="Times New Roman" panose="02020603050405020304" pitchFamily="18" charset="0"/>
                <a:cs typeface="Times New Roman" panose="02020603050405020304" pitchFamily="18" charset="0"/>
                <a:sym typeface="+mn-ea"/>
              </a:rPr>
              <a:t>④ </a:t>
            </a:r>
            <a:r>
              <a:rPr lang="zh-CN" altLang="en-US" sz="1600">
                <a:latin typeface="宋体" panose="02010600030101010101" pitchFamily="2" charset="-122"/>
                <a:cs typeface="宋体" panose="02010600030101010101" pitchFamily="2" charset="-122"/>
                <a:sym typeface="+mn-ea"/>
              </a:rPr>
              <a:t>一个模块有多个入口（这意味着一个模块有几种功能）</a:t>
            </a:r>
            <a:endParaRPr lang="zh-CN" altLang="en-US" sz="1600">
              <a:latin typeface="宋体" panose="02010600030101010101" pitchFamily="2" charset="-122"/>
              <a:cs typeface="宋体" panose="02010600030101010101" pitchFamily="2" charset="-122"/>
              <a:sym typeface="+mn-ea"/>
            </a:endParaRPr>
          </a:p>
          <a:p>
            <a:pPr algn="l"/>
            <a:r>
              <a:rPr lang="en-US" altLang="zh-CN" sz="1600">
                <a:latin typeface="宋体" panose="02010600030101010101" pitchFamily="2" charset="-122"/>
                <a:cs typeface="宋体" panose="02010600030101010101" pitchFamily="2" charset="-122"/>
                <a:sym typeface="+mn-ea"/>
              </a:rPr>
              <a:t>Sub   AA(</a:t>
            </a:r>
            <a:r>
              <a:rPr lang="en-US" altLang="zh-CN" sz="1600">
                <a:ea typeface="Times New Roman" panose="02020603050405020304" pitchFamily="18" charset="0"/>
                <a:cs typeface="Times New Roman" panose="02020603050405020304" pitchFamily="18" charset="0"/>
                <a:sym typeface="+mn-ea"/>
              </a:rPr>
              <a:t>…</a:t>
            </a:r>
            <a:r>
              <a:rPr lang="en-US" altLang="zh-CN" sz="1600">
                <a:latin typeface="宋体" panose="02010600030101010101" pitchFamily="2" charset="-122"/>
                <a:cs typeface="宋体" panose="02010600030101010101" pitchFamily="2" charset="-122"/>
                <a:sym typeface="+mn-ea"/>
              </a:rPr>
              <a:t>.)</a:t>
            </a:r>
            <a:endParaRPr lang="en-US" altLang="zh-CN" sz="1600">
              <a:latin typeface="Times New Roman" panose="02020603050405020304" pitchFamily="18" charset="0"/>
              <a:cs typeface="Times New Roman" panose="02020603050405020304" pitchFamily="18" charset="0"/>
              <a:sym typeface="+mn-ea"/>
            </a:endParaRPr>
          </a:p>
          <a:p>
            <a:pPr algn="l"/>
            <a:r>
              <a:rPr lang="en-US" altLang="zh-CN" sz="1600">
                <a:ea typeface="Times New Roman" panose="02020603050405020304" pitchFamily="18" charset="0"/>
                <a:cs typeface="Times New Roman" panose="02020603050405020304" pitchFamily="18" charset="0"/>
                <a:sym typeface="+mn-ea"/>
              </a:rPr>
              <a:t>…</a:t>
            </a:r>
            <a:endParaRPr lang="en-US" altLang="zh-CN" sz="1600">
              <a:latin typeface="Times New Roman" panose="02020603050405020304" pitchFamily="18" charset="0"/>
              <a:cs typeface="Times New Roman" panose="02020603050405020304" pitchFamily="18" charset="0"/>
              <a:sym typeface="+mn-ea"/>
            </a:endParaRPr>
          </a:p>
          <a:p>
            <a:pPr algn="l"/>
            <a:r>
              <a:rPr lang="en-US" altLang="zh-CN" sz="1600">
                <a:ea typeface="Times New Roman" panose="02020603050405020304" pitchFamily="18" charset="0"/>
                <a:cs typeface="Times New Roman" panose="02020603050405020304" pitchFamily="18" charset="0"/>
                <a:sym typeface="+mn-ea"/>
              </a:rPr>
              <a:t>…</a:t>
            </a:r>
            <a:r>
              <a:rPr lang="en-US" altLang="zh-CN" sz="1600">
                <a:latin typeface="Times New Roman" panose="02020603050405020304" pitchFamily="18" charset="0"/>
                <a:cs typeface="Times New Roman" panose="02020603050405020304" pitchFamily="18" charset="0"/>
                <a:sym typeface="+mn-ea"/>
              </a:rPr>
              <a:t>G</a:t>
            </a:r>
            <a:r>
              <a:rPr lang="en-US" altLang="zh-CN" sz="1600">
                <a:latin typeface="宋体" panose="02010600030101010101" pitchFamily="2" charset="-122"/>
                <a:cs typeface="宋体" panose="02010600030101010101" pitchFamily="2" charset="-122"/>
                <a:sym typeface="+mn-ea"/>
              </a:rPr>
              <a:t>oto L </a:t>
            </a:r>
            <a:endParaRPr lang="en-US" altLang="zh-CN" sz="1600">
              <a:latin typeface="Times New Roman" panose="02020603050405020304" pitchFamily="18" charset="0"/>
              <a:cs typeface="Times New Roman" panose="02020603050405020304" pitchFamily="18" charset="0"/>
              <a:sym typeface="+mn-ea"/>
            </a:endParaRPr>
          </a:p>
          <a:p>
            <a:pPr algn="l"/>
            <a:r>
              <a:rPr lang="en-US" altLang="zh-CN" sz="1600">
                <a:ea typeface="Times New Roman" panose="02020603050405020304" pitchFamily="18" charset="0"/>
                <a:cs typeface="Times New Roman" panose="02020603050405020304" pitchFamily="18" charset="0"/>
                <a:sym typeface="+mn-ea"/>
              </a:rPr>
              <a:t>…</a:t>
            </a:r>
            <a:r>
              <a:rPr lang="en-US" altLang="zh-CN" sz="1600">
                <a:latin typeface="Times New Roman" panose="02020603050405020304" pitchFamily="18" charset="0"/>
                <a:cs typeface="Times New Roman" panose="02020603050405020304" pitchFamily="18" charset="0"/>
                <a:sym typeface="+mn-ea"/>
              </a:rPr>
              <a:t>E</a:t>
            </a:r>
            <a:r>
              <a:rPr lang="en-US" altLang="zh-CN" sz="1600">
                <a:latin typeface="宋体" panose="02010600030101010101" pitchFamily="2" charset="-122"/>
                <a:cs typeface="宋体" panose="02010600030101010101" pitchFamily="2" charset="-122"/>
                <a:sym typeface="+mn-ea"/>
              </a:rPr>
              <a:t>nd sub</a:t>
            </a:r>
            <a:r>
              <a:rPr lang="en-US" altLang="zh-CN" sz="1600">
                <a:latin typeface="Times New Roman" panose="02020603050405020304" pitchFamily="18" charset="0"/>
                <a:cs typeface="Times New Roman" panose="02020603050405020304" pitchFamily="18" charset="0"/>
                <a:sym typeface="+mn-ea"/>
              </a:rPr>
              <a:t>S</a:t>
            </a:r>
            <a:r>
              <a:rPr lang="en-US" altLang="zh-CN" sz="1600">
                <a:latin typeface="宋体" panose="02010600030101010101" pitchFamily="2" charset="-122"/>
                <a:cs typeface="宋体" panose="02010600030101010101" pitchFamily="2" charset="-122"/>
                <a:sym typeface="+mn-ea"/>
              </a:rPr>
              <a:t>ub  BB(..)</a:t>
            </a:r>
            <a:endParaRPr lang="en-US" altLang="zh-CN" sz="1600">
              <a:latin typeface="Times New Roman" panose="02020603050405020304" pitchFamily="18" charset="0"/>
              <a:cs typeface="Times New Roman" panose="02020603050405020304" pitchFamily="18" charset="0"/>
              <a:sym typeface="+mn-ea"/>
            </a:endParaRPr>
          </a:p>
          <a:p>
            <a:pPr algn="l"/>
            <a:r>
              <a:rPr lang="en-US" altLang="zh-CN" sz="1600">
                <a:ea typeface="Times New Roman" panose="02020603050405020304" pitchFamily="18" charset="0"/>
                <a:cs typeface="Times New Roman" panose="02020603050405020304" pitchFamily="18" charset="0"/>
                <a:sym typeface="+mn-ea"/>
              </a:rPr>
              <a:t>…</a:t>
            </a:r>
            <a:endParaRPr lang="en-US" altLang="zh-CN" sz="1600">
              <a:latin typeface="Times New Roman" panose="02020603050405020304" pitchFamily="18" charset="0"/>
              <a:cs typeface="Times New Roman" panose="02020603050405020304" pitchFamily="18" charset="0"/>
              <a:sym typeface="+mn-ea"/>
            </a:endParaRPr>
          </a:p>
          <a:p>
            <a:pPr algn="l"/>
            <a:r>
              <a:rPr lang="en-US" altLang="zh-CN" sz="1600">
                <a:ea typeface="Times New Roman" panose="02020603050405020304" pitchFamily="18" charset="0"/>
                <a:cs typeface="Times New Roman" panose="02020603050405020304" pitchFamily="18" charset="0"/>
                <a:sym typeface="+mn-ea"/>
              </a:rPr>
              <a:t>…</a:t>
            </a:r>
            <a:r>
              <a:rPr lang="en-US" altLang="zh-CN" sz="1600">
                <a:latin typeface="宋体" panose="02010600030101010101" pitchFamily="2" charset="-122"/>
                <a:cs typeface="宋体" panose="02010600030101010101" pitchFamily="2" charset="-122"/>
                <a:sym typeface="+mn-ea"/>
              </a:rPr>
              <a:t>L: </a:t>
            </a:r>
            <a:r>
              <a:rPr lang="en-US" altLang="zh-CN" sz="1600">
                <a:ea typeface="Times New Roman" panose="02020603050405020304" pitchFamily="18" charset="0"/>
                <a:cs typeface="Times New Roman" panose="02020603050405020304" pitchFamily="18" charset="0"/>
                <a:sym typeface="+mn-ea"/>
              </a:rPr>
              <a:t>…</a:t>
            </a:r>
            <a:endParaRPr lang="en-US" altLang="zh-CN" sz="1600">
              <a:latin typeface="Times New Roman" panose="02020603050405020304" pitchFamily="18" charset="0"/>
              <a:cs typeface="Times New Roman" panose="02020603050405020304" pitchFamily="18" charset="0"/>
              <a:sym typeface="+mn-ea"/>
            </a:endParaRPr>
          </a:p>
          <a:p>
            <a:pPr algn="l"/>
            <a:r>
              <a:rPr lang="en-US" altLang="zh-CN" sz="1600">
                <a:ea typeface="Times New Roman" panose="02020603050405020304" pitchFamily="18" charset="0"/>
                <a:cs typeface="Times New Roman" panose="02020603050405020304" pitchFamily="18" charset="0"/>
                <a:sym typeface="+mn-ea"/>
              </a:rPr>
              <a:t>…</a:t>
            </a:r>
            <a:r>
              <a:rPr lang="en-US" altLang="zh-CN" sz="1600">
                <a:latin typeface="宋体" panose="02010600030101010101" pitchFamily="2" charset="-122"/>
                <a:cs typeface="宋体" panose="02010600030101010101" pitchFamily="2" charset="-122"/>
                <a:sym typeface="+mn-ea"/>
              </a:rPr>
              <a:t>End  s</a:t>
            </a:r>
            <a:endParaRPr lang="zh-CN" altLang="en-US" sz="1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3" name="文本占位符 20482"/>
          <p:cNvSpPr>
            <a:spLocks noGrp="1" noRot="1"/>
          </p:cNvSpPr>
          <p:nvPr>
            <p:ph type="body" idx="1"/>
          </p:nvPr>
        </p:nvSpPr>
        <p:spPr>
          <a:xfrm>
            <a:off x="304800" y="1143000"/>
            <a:ext cx="8540750" cy="4724400"/>
          </a:xfrm>
          <a:ln/>
        </p:spPr>
        <p:txBody>
          <a:bodyPr/>
          <a:p>
            <a:pPr>
              <a:lnSpc>
                <a:spcPct val="120000"/>
              </a:lnSpc>
              <a:buNone/>
            </a:pPr>
            <a:r>
              <a:rPr lang="zh-CN" altLang="en-US" dirty="0">
                <a:solidFill>
                  <a:srgbClr val="800000"/>
                </a:solidFill>
              </a:rPr>
              <a:t>内聚</a:t>
            </a:r>
            <a:endParaRPr lang="zh-CN" altLang="en-US" dirty="0">
              <a:solidFill>
                <a:srgbClr val="800000"/>
              </a:solidFill>
            </a:endParaRPr>
          </a:p>
          <a:p>
            <a:pPr>
              <a:lnSpc>
                <a:spcPct val="120000"/>
              </a:lnSpc>
            </a:pPr>
            <a:r>
              <a:rPr lang="zh-CN" altLang="en-US" sz="2800" b="1" dirty="0"/>
              <a:t>内聚标志一个模块内各个元素彼此结合的紧密程度，它是信息隐藏和局部化概念的自然扩展。</a:t>
            </a:r>
            <a:endParaRPr lang="zh-CN" alt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文本占位符 5122"/>
          <p:cNvSpPr>
            <a:spLocks noGrp="1" noRot="1"/>
          </p:cNvSpPr>
          <p:nvPr>
            <p:ph type="body" idx="1"/>
          </p:nvPr>
        </p:nvSpPr>
        <p:spPr>
          <a:xfrm>
            <a:off x="381000" y="1524000"/>
            <a:ext cx="8229600" cy="2362200"/>
          </a:xfrm>
          <a:ln/>
        </p:spPr>
        <p:txBody>
          <a:bodyPr/>
          <a:p>
            <a:pPr>
              <a:lnSpc>
                <a:spcPct val="120000"/>
              </a:lnSpc>
            </a:pPr>
            <a:r>
              <a:rPr lang="zh-CN" altLang="en-US" b="1" dirty="0"/>
              <a:t>总体设计的基本目的就是回答“概括地说，系统应该如何实现</a:t>
            </a:r>
            <a:r>
              <a:rPr lang="en-US" altLang="zh-CN" b="1" dirty="0"/>
              <a:t>?”</a:t>
            </a:r>
            <a:r>
              <a:rPr lang="zh-CN" altLang="en-US" b="1" dirty="0"/>
              <a:t>这个问题，因此，总体设计又称为概要设计或初步设计。</a:t>
            </a:r>
            <a:endParaRPr lang="zh-CN" alt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sz="2800"/>
              <a:t>设计原则</a:t>
            </a:r>
            <a:endParaRPr lang="zh-CN" altLang="en-US" sz="2800"/>
          </a:p>
        </p:txBody>
      </p:sp>
      <p:sp>
        <p:nvSpPr>
          <p:cNvPr id="3" name="内容占位符 2"/>
          <p:cNvSpPr>
            <a:spLocks noGrp="1"/>
          </p:cNvSpPr>
          <p:nvPr>
            <p:ph idx="1"/>
          </p:nvPr>
        </p:nvSpPr>
        <p:spPr/>
        <p:txBody>
          <a:bodyPr/>
          <a:p>
            <a:r>
              <a:rPr lang="zh-CN" altLang="en-US" sz="2400"/>
              <a:t>尽量使用数据耦合，少用控制耦合和特征耦合，限制公共环境耦合，完全不用内容耦合。 </a:t>
            </a: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7" name="文本占位符 21506"/>
          <p:cNvSpPr>
            <a:spLocks noGrp="1" noRot="1"/>
          </p:cNvSpPr>
          <p:nvPr>
            <p:ph type="body" idx="1"/>
          </p:nvPr>
        </p:nvSpPr>
        <p:spPr>
          <a:xfrm>
            <a:off x="304800" y="1371600"/>
            <a:ext cx="8540750" cy="4495800"/>
          </a:xfrm>
          <a:ln/>
        </p:spPr>
        <p:txBody>
          <a:bodyPr/>
          <a:p>
            <a:pPr>
              <a:lnSpc>
                <a:spcPct val="120000"/>
              </a:lnSpc>
            </a:pPr>
            <a:r>
              <a:rPr lang="zh-CN" altLang="en-US" sz="2800" b="1" dirty="0"/>
              <a:t>如果一个模块完成一组任务，这些任务彼此间即使有关系，关系也是很松散的，就叫做偶然内聚。</a:t>
            </a:r>
            <a:endParaRPr lang="zh-CN" altLang="en-US" sz="2800" b="1" dirty="0"/>
          </a:p>
          <a:p>
            <a:pPr>
              <a:lnSpc>
                <a:spcPct val="120000"/>
              </a:lnSpc>
            </a:pPr>
            <a:r>
              <a:rPr lang="zh-CN" altLang="en-US" sz="2800" b="1" dirty="0"/>
              <a:t>如果一个模块完成的任务在逻辑上属于相同或相似的一类，则称为逻辑内聚。</a:t>
            </a:r>
            <a:endParaRPr lang="zh-CN" altLang="en-US" sz="2800" b="1" dirty="0"/>
          </a:p>
          <a:p>
            <a:pPr>
              <a:lnSpc>
                <a:spcPct val="120000"/>
              </a:lnSpc>
            </a:pPr>
            <a:r>
              <a:rPr lang="zh-CN" altLang="en-US" sz="2800" b="1" dirty="0"/>
              <a:t>如果一个模块包含的任务必须在同一段时间内执行，就叫时间内聚。</a:t>
            </a:r>
            <a:endParaRPr lang="zh-CN" altLang="en-US" sz="28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1" name="文本占位符 22530"/>
          <p:cNvSpPr>
            <a:spLocks noGrp="1" noRot="1"/>
          </p:cNvSpPr>
          <p:nvPr>
            <p:ph type="body" idx="1"/>
          </p:nvPr>
        </p:nvSpPr>
        <p:spPr>
          <a:xfrm>
            <a:off x="304800" y="685800"/>
            <a:ext cx="8540750" cy="3657600"/>
          </a:xfrm>
          <a:ln/>
        </p:spPr>
        <p:txBody>
          <a:bodyPr/>
          <a:p>
            <a:pPr>
              <a:lnSpc>
                <a:spcPct val="120000"/>
              </a:lnSpc>
            </a:pPr>
            <a:r>
              <a:rPr lang="zh-CN" altLang="en-US" sz="2800" b="1" dirty="0"/>
              <a:t>如果一个模块内的处理元素是相关的，而且必须以特定次序执行，则称为过程内聚。</a:t>
            </a:r>
            <a:endParaRPr lang="zh-CN" altLang="en-US" sz="2800" b="1" dirty="0"/>
          </a:p>
          <a:p>
            <a:pPr>
              <a:lnSpc>
                <a:spcPct val="120000"/>
              </a:lnSpc>
            </a:pPr>
            <a:endParaRPr lang="zh-CN" altLang="en-US" b="1" dirty="0"/>
          </a:p>
          <a:p>
            <a:pPr>
              <a:lnSpc>
                <a:spcPct val="120000"/>
              </a:lnSpc>
            </a:pPr>
            <a:r>
              <a:rPr lang="zh-CN" altLang="en-US" sz="2800" b="1" dirty="0"/>
              <a:t>如果将流程图中完成同一处理的循环部分、判定部分、计算部分分成三个模块，则这三个模块就是过程内聚模块。</a:t>
            </a:r>
            <a:endParaRPr lang="zh-CN" altLang="en-US" sz="28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文本占位符 32770"/>
          <p:cNvSpPr>
            <a:spLocks noGrp="1" noRot="1"/>
          </p:cNvSpPr>
          <p:nvPr>
            <p:ph type="body" idx="1"/>
          </p:nvPr>
        </p:nvSpPr>
        <p:spPr>
          <a:xfrm>
            <a:off x="304800" y="381000"/>
            <a:ext cx="8540750" cy="4343400"/>
          </a:xfrm>
          <a:ln/>
        </p:spPr>
        <p:txBody>
          <a:bodyPr/>
          <a:p>
            <a:r>
              <a:rPr lang="zh-CN" altLang="en-US" sz="2800" b="1" dirty="0"/>
              <a:t>如果模块中所有元素都使用同一个输入数据和</a:t>
            </a:r>
            <a:r>
              <a:rPr lang="en-US" altLang="zh-CN" sz="2800" b="1" dirty="0"/>
              <a:t>(</a:t>
            </a:r>
            <a:r>
              <a:rPr lang="zh-CN" altLang="en-US" sz="2800" b="1" dirty="0"/>
              <a:t>或</a:t>
            </a:r>
            <a:r>
              <a:rPr lang="en-US" altLang="zh-CN" sz="2800" b="1" dirty="0"/>
              <a:t>)</a:t>
            </a:r>
            <a:r>
              <a:rPr lang="zh-CN" altLang="en-US" sz="2800" b="1" dirty="0"/>
              <a:t>产生同一个输出数据，则称为通信内聚。</a:t>
            </a:r>
            <a:endParaRPr lang="zh-CN" altLang="en-US" sz="2800" b="1" dirty="0"/>
          </a:p>
          <a:p>
            <a:pPr>
              <a:lnSpc>
                <a:spcPct val="120000"/>
              </a:lnSpc>
            </a:pPr>
            <a:r>
              <a:rPr lang="zh-CN" altLang="en-US" sz="2800" b="1" dirty="0"/>
              <a:t>如果一个模块内的处理元素和同一个功能密切相关，而且这些处理必须顺序执行</a:t>
            </a:r>
            <a:r>
              <a:rPr lang="en-US" altLang="zh-CN" sz="2800" b="1" dirty="0"/>
              <a:t>(</a:t>
            </a:r>
            <a:r>
              <a:rPr lang="zh-CN" altLang="en-US" sz="2800" b="1" dirty="0"/>
              <a:t>通常一个处理元素的输出数据作为下一个处理元素的输入数据</a:t>
            </a:r>
            <a:r>
              <a:rPr lang="en-US" altLang="zh-CN" sz="2800" b="1" dirty="0"/>
              <a:t>)</a:t>
            </a:r>
            <a:r>
              <a:rPr lang="zh-CN" altLang="en-US" sz="2800" b="1" dirty="0"/>
              <a:t>，则称为顺序内聚。</a:t>
            </a:r>
            <a:endParaRPr lang="zh-CN" altLang="en-US" sz="2800" b="1" dirty="0"/>
          </a:p>
          <a:p>
            <a:pPr>
              <a:lnSpc>
                <a:spcPct val="120000"/>
              </a:lnSpc>
            </a:pPr>
            <a:r>
              <a:rPr lang="zh-CN" altLang="en-US" sz="2800" b="1" dirty="0"/>
              <a:t>如果模块内所有处理元素属于一个整体，完成一个单一的功能，则称为功能内聚。</a:t>
            </a:r>
            <a:endParaRPr lang="zh-CN" altLang="en-US" sz="2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1748" name="图片 31747"/>
          <p:cNvPicPr>
            <a:picLocks noChangeAspect="1"/>
          </p:cNvPicPr>
          <p:nvPr/>
        </p:nvPicPr>
        <p:blipFill>
          <a:blip r:embed="rId1"/>
          <a:stretch>
            <a:fillRect/>
          </a:stretch>
        </p:blipFill>
        <p:spPr>
          <a:xfrm>
            <a:off x="914400" y="1226820"/>
            <a:ext cx="7162800" cy="1920875"/>
          </a:xfrm>
          <a:prstGeom prst="rect">
            <a:avLst/>
          </a:prstGeom>
          <a:noFill/>
          <a:ln w="9525">
            <a:noFill/>
          </a:ln>
        </p:spPr>
      </p:pic>
      <p:pic>
        <p:nvPicPr>
          <p:cNvPr id="31749" name="图片 31748"/>
          <p:cNvPicPr>
            <a:picLocks noChangeAspect="1"/>
          </p:cNvPicPr>
          <p:nvPr/>
        </p:nvPicPr>
        <p:blipFill>
          <a:blip r:embed="rId2"/>
          <a:stretch>
            <a:fillRect/>
          </a:stretch>
        </p:blipFill>
        <p:spPr>
          <a:xfrm>
            <a:off x="914400" y="3962400"/>
            <a:ext cx="7162800" cy="2005013"/>
          </a:xfrm>
          <a:prstGeom prst="rect">
            <a:avLst/>
          </a:prstGeom>
          <a:noFill/>
          <a:ln w="9525">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7" name="文本占位符 36866"/>
          <p:cNvSpPr>
            <a:spLocks noGrp="1" noRot="1"/>
          </p:cNvSpPr>
          <p:nvPr>
            <p:ph type="body" idx="1"/>
          </p:nvPr>
        </p:nvSpPr>
        <p:spPr>
          <a:xfrm>
            <a:off x="304800" y="381000"/>
            <a:ext cx="8540750" cy="6096000"/>
          </a:xfrm>
          <a:ln/>
        </p:spPr>
        <p:txBody>
          <a:bodyPr/>
          <a:p>
            <a:pPr>
              <a:lnSpc>
                <a:spcPct val="120000"/>
              </a:lnSpc>
            </a:pPr>
            <a:r>
              <a:rPr lang="en-US" sz="2800" b="1" dirty="0"/>
              <a:t> </a:t>
            </a:r>
            <a:endParaRPr lang="en-US" sz="2800" b="1"/>
          </a:p>
        </p:txBody>
      </p:sp>
      <p:sp>
        <p:nvSpPr>
          <p:cNvPr id="237" name="文本框 236"/>
          <p:cNvSpPr txBox="1"/>
          <p:nvPr/>
        </p:nvSpPr>
        <p:spPr>
          <a:xfrm>
            <a:off x="1023620" y="432753"/>
            <a:ext cx="5080000" cy="4769485"/>
          </a:xfrm>
          <a:prstGeom prst="rect">
            <a:avLst/>
          </a:prstGeom>
          <a:noFill/>
          <a:ln w="9525">
            <a:noFill/>
          </a:ln>
        </p:spPr>
        <p:txBody>
          <a:bodyPr>
            <a:spAutoFit/>
          </a:bodyPr>
          <a:p>
            <a:pPr marL="228600" indent="-228600"/>
            <a:r>
              <a:rPr lang="en-US" altLang="zh-CN" sz="1600">
                <a:latin typeface="Times New Roman" panose="02020603050405020304" pitchFamily="18" charset="0"/>
                <a:cs typeface="Times New Roman" panose="02020603050405020304" pitchFamily="18" charset="0"/>
              </a:rPr>
              <a:t>A</a:t>
            </a:r>
            <a:r>
              <a:rPr lang="zh-CN" altLang="en-US" sz="1600">
                <a:latin typeface="Times New Roman" panose="02020603050405020304" pitchFamily="18" charset="0"/>
                <a:cs typeface="Times New Roman" panose="02020603050405020304" pitchFamily="18" charset="0"/>
              </a:rPr>
              <a:t>． </a:t>
            </a:r>
            <a:r>
              <a:rPr lang="zh-CN" altLang="en-US" sz="1600">
                <a:latin typeface="宋体" panose="02010600030101010101" pitchFamily="2" charset="-122"/>
                <a:ea typeface="宋体" panose="02010600030101010101" pitchFamily="2" charset="-122"/>
                <a:cs typeface="宋体" panose="02010600030101010101" pitchFamily="2" charset="-122"/>
              </a:rPr>
              <a:t>偶然内聚：如果一个模块完成一组任务，这些任务彼此间即使有关系，关系也是很松散的。这就叫做偶然内聚偶然内聚的例子：在模块</a:t>
            </a:r>
            <a:r>
              <a:rPr lang="en-US" altLang="zh-CN" sz="1600">
                <a:latin typeface="宋体" panose="02010600030101010101" pitchFamily="2" charset="-122"/>
                <a:ea typeface="宋体" panose="02010600030101010101" pitchFamily="2" charset="-122"/>
                <a:cs typeface="宋体" panose="02010600030101010101" pitchFamily="2" charset="-122"/>
              </a:rPr>
              <a:t>T </a:t>
            </a:r>
            <a:r>
              <a:rPr lang="zh-CN" altLang="en-US" sz="1600">
                <a:latin typeface="宋体" panose="02010600030101010101" pitchFamily="2" charset="-122"/>
                <a:ea typeface="宋体" panose="02010600030101010101" pitchFamily="2" charset="-122"/>
                <a:cs typeface="宋体" panose="02010600030101010101" pitchFamily="2" charset="-122"/>
              </a:rPr>
              <a:t>中有</a:t>
            </a:r>
            <a:r>
              <a:rPr lang="en-US" altLang="zh-CN" sz="1600">
                <a:latin typeface="Times New Roman" panose="02020603050405020304" pitchFamily="18" charset="0"/>
                <a:cs typeface="Times New Roman" panose="02020603050405020304" pitchFamily="18" charset="0"/>
              </a:rPr>
              <a:t>A,B,C</a:t>
            </a:r>
            <a:r>
              <a:rPr lang="zh-CN" altLang="en-US" sz="1600">
                <a:latin typeface="宋体" panose="02010600030101010101" pitchFamily="2" charset="-122"/>
                <a:ea typeface="宋体" panose="02010600030101010101" pitchFamily="2" charset="-122"/>
                <a:cs typeface="宋体" panose="02010600030101010101" pitchFamily="2" charset="-122"/>
              </a:rPr>
              <a:t>三条语句，至少从表面上看来这三条语句没什么联系，只是因为</a:t>
            </a:r>
            <a:r>
              <a:rPr lang="en-US" altLang="zh-CN" sz="1600">
                <a:latin typeface="Times New Roman" panose="02020603050405020304" pitchFamily="18" charset="0"/>
                <a:cs typeface="Times New Roman" panose="02020603050405020304" pitchFamily="18" charset="0"/>
              </a:rPr>
              <a:t>D,E,F,G</a:t>
            </a:r>
            <a:r>
              <a:rPr lang="zh-CN" altLang="en-US" sz="1600">
                <a:latin typeface="宋体" panose="02010600030101010101" pitchFamily="2" charset="-122"/>
                <a:ea typeface="宋体" panose="02010600030101010101" pitchFamily="2" charset="-122"/>
                <a:cs typeface="宋体" panose="02010600030101010101" pitchFamily="2" charset="-122"/>
              </a:rPr>
              <a:t>中都有这三条语句，为了节省空间才把这三条语句作为一个模板放在一起。</a:t>
            </a:r>
            <a:endParaRPr lang="zh-CN" altLang="en-US" sz="1600">
              <a:latin typeface="Times New Roman" panose="02020603050405020304" pitchFamily="18" charset="0"/>
              <a:ea typeface="宋体" panose="02010600030101010101" pitchFamily="2" charset="-122"/>
              <a:cs typeface="Times New Roman" panose="02020603050405020304" pitchFamily="18" charset="0"/>
            </a:endParaRPr>
          </a:p>
          <a:p>
            <a:pPr marL="228600" indent="-228600"/>
            <a:endParaRPr lang="zh-CN" altLang="en-US" sz="1600">
              <a:latin typeface="Times New Roman" panose="02020603050405020304" pitchFamily="18" charset="0"/>
              <a:ea typeface="宋体" panose="02010600030101010101" pitchFamily="2" charset="-122"/>
              <a:cs typeface="Times New Roman" panose="02020603050405020304" pitchFamily="18" charset="0"/>
            </a:endParaRPr>
          </a:p>
          <a:p>
            <a:pPr marL="228600" indent="-228600"/>
            <a:r>
              <a:rPr lang="en-US" altLang="zh-CN" sz="1600">
                <a:latin typeface="Times New Roman" panose="02020603050405020304" pitchFamily="18" charset="0"/>
                <a:cs typeface="Times New Roman" panose="02020603050405020304" pitchFamily="18" charset="0"/>
              </a:rPr>
              <a:t>B</a:t>
            </a:r>
            <a:r>
              <a:rPr lang="zh-CN" altLang="en-US" sz="1600">
                <a:latin typeface="Times New Roman" panose="02020603050405020304" pitchFamily="18" charset="0"/>
                <a:cs typeface="Times New Roman" panose="02020603050405020304" pitchFamily="18" charset="0"/>
              </a:rPr>
              <a:t>． </a:t>
            </a:r>
            <a:r>
              <a:rPr lang="zh-CN" altLang="en-US" sz="1600">
                <a:latin typeface="宋体" panose="02010600030101010101" pitchFamily="2" charset="-122"/>
                <a:ea typeface="宋体" panose="02010600030101010101" pitchFamily="2" charset="-122"/>
                <a:cs typeface="宋体" panose="02010600030101010101" pitchFamily="2" charset="-122"/>
              </a:rPr>
              <a:t>逻辑内聚：如果一个模块完成的任务在逻辑上属于相同或相似的一类</a:t>
            </a:r>
            <a:r>
              <a:rPr lang="en-US" altLang="zh-CN" sz="1600">
                <a:latin typeface="宋体" panose="02010600030101010101" pitchFamily="2" charset="-122"/>
                <a:ea typeface="宋体" panose="02010600030101010101" pitchFamily="2" charset="-122"/>
                <a:cs typeface="宋体" panose="02010600030101010101" pitchFamily="2" charset="-122"/>
              </a:rPr>
              <a:t>(</a:t>
            </a:r>
            <a:r>
              <a:rPr lang="zh-CN" altLang="en-US" sz="1600">
                <a:latin typeface="宋体" panose="02010600030101010101" pitchFamily="2" charset="-122"/>
                <a:ea typeface="宋体" panose="02010600030101010101" pitchFamily="2" charset="-122"/>
                <a:cs typeface="宋体" panose="02010600030101010101" pitchFamily="2" charset="-122"/>
              </a:rPr>
              <a:t>例如一个模块产生各种类型的全部输出</a:t>
            </a:r>
            <a:r>
              <a:rPr lang="en-US" altLang="zh-CN" sz="1600">
                <a:latin typeface="Times New Roman" panose="02020603050405020304" pitchFamily="18" charset="0"/>
                <a:cs typeface="Times New Roman" panose="02020603050405020304" pitchFamily="18" charset="0"/>
              </a:rPr>
              <a:t>)</a:t>
            </a:r>
            <a:r>
              <a:rPr lang="zh-CN" altLang="en-US" sz="1600">
                <a:latin typeface="宋体" panose="02010600030101010101" pitchFamily="2" charset="-122"/>
                <a:ea typeface="宋体" panose="02010600030101010101" pitchFamily="2" charset="-122"/>
                <a:cs typeface="宋体" panose="02010600030101010101" pitchFamily="2" charset="-122"/>
              </a:rPr>
              <a:t>，称为逻辑内聚逻辑内聚的例子：某一个模块将打印，年，月，日，具体打印什么，将由传入的控制标志所决定。</a:t>
            </a:r>
            <a:endParaRPr lang="zh-CN" altLang="en-US" sz="1600">
              <a:latin typeface="宋体" panose="02010600030101010101" pitchFamily="2" charset="-122"/>
              <a:ea typeface="宋体" panose="02010600030101010101" pitchFamily="2" charset="-122"/>
              <a:cs typeface="宋体" panose="02010600030101010101" pitchFamily="2" charset="-122"/>
            </a:endParaRPr>
          </a:p>
          <a:p>
            <a:pPr marL="228600" indent="-228600"/>
            <a:endParaRPr lang="zh-CN" altLang="en-US" sz="1600">
              <a:latin typeface="宋体" panose="02010600030101010101" pitchFamily="2" charset="-122"/>
              <a:ea typeface="宋体" panose="02010600030101010101" pitchFamily="2" charset="-122"/>
              <a:cs typeface="宋体" panose="02010600030101010101" pitchFamily="2" charset="-122"/>
            </a:endParaRPr>
          </a:p>
          <a:p>
            <a:pPr marL="228600" indent="-228600"/>
            <a:r>
              <a:rPr lang="en-US" altLang="zh-CN" sz="1600">
                <a:latin typeface="Times New Roman" panose="02020603050405020304" pitchFamily="18" charset="0"/>
                <a:cs typeface="Times New Roman" panose="02020603050405020304" pitchFamily="18" charset="0"/>
              </a:rPr>
              <a:t>C</a:t>
            </a:r>
            <a:r>
              <a:rPr lang="zh-CN" altLang="en-US" sz="1600">
                <a:latin typeface="Times New Roman" panose="02020603050405020304" pitchFamily="18" charset="0"/>
                <a:cs typeface="Times New Roman" panose="02020603050405020304" pitchFamily="18" charset="0"/>
              </a:rPr>
              <a:t>． </a:t>
            </a:r>
            <a:r>
              <a:rPr lang="zh-CN" altLang="en-US" sz="1600">
                <a:latin typeface="宋体" panose="02010600030101010101" pitchFamily="2" charset="-122"/>
                <a:ea typeface="宋体" panose="02010600030101010101" pitchFamily="2" charset="-122"/>
                <a:cs typeface="宋体" panose="02010600030101010101" pitchFamily="2" charset="-122"/>
              </a:rPr>
              <a:t>时间内聚：一个模块包含的任务必须在同一段时间内执行（例如，模块完成各种初始化工作），称为时间内聚时间内聚的例子：将多个变量的初始化放在同一个模块中实现。</a:t>
            </a:r>
            <a:endParaRPr lang="zh-CN" altLang="en-US" sz="1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47750" y="1145540"/>
            <a:ext cx="5080000" cy="4061460"/>
          </a:xfrm>
          <a:prstGeom prst="rect">
            <a:avLst/>
          </a:prstGeom>
          <a:noFill/>
          <a:ln w="9525">
            <a:noFill/>
          </a:ln>
        </p:spPr>
        <p:txBody>
          <a:bodyPr>
            <a:spAutoFit/>
          </a:bodyPr>
          <a:p>
            <a:r>
              <a:rPr lang="zh-CN" altLang="en-US" sz="2400">
                <a:latin typeface="宋体" panose="02010600030101010101" pitchFamily="2" charset="-122"/>
                <a:ea typeface="宋体" panose="02010600030101010101" pitchFamily="2" charset="-122"/>
                <a:cs typeface="宋体" panose="02010600030101010101" pitchFamily="2" charset="-122"/>
              </a:rPr>
              <a:t>中内聚：</a:t>
            </a:r>
            <a:r>
              <a:rPr lang="zh-CN" altLang="en-US" sz="1800">
                <a:latin typeface="Times New Roman" panose="02020603050405020304" pitchFamily="18" charset="0"/>
                <a:cs typeface="Times New Roman" panose="02020603050405020304" pitchFamily="18" charset="0"/>
              </a:rPr>
              <a:t></a:t>
            </a:r>
            <a:r>
              <a:rPr lang="en-US" altLang="zh-CN" sz="1800">
                <a:latin typeface="Times New Roman" panose="02020603050405020304" pitchFamily="18" charset="0"/>
                <a:cs typeface="Times New Roman" panose="02020603050405020304" pitchFamily="18" charset="0"/>
              </a:rPr>
              <a:t>A</a:t>
            </a:r>
            <a:r>
              <a:rPr lang="zh-CN" altLang="en-US" sz="1800">
                <a:latin typeface="Times New Roman" panose="02020603050405020304" pitchFamily="18" charset="0"/>
                <a:cs typeface="Times New Roman" panose="02020603050405020304" pitchFamily="18" charset="0"/>
              </a:rPr>
              <a:t>． </a:t>
            </a:r>
            <a:r>
              <a:rPr lang="zh-CN" altLang="en-US" sz="1800">
                <a:latin typeface="宋体" panose="02010600030101010101" pitchFamily="2" charset="-122"/>
                <a:ea typeface="宋体" panose="02010600030101010101" pitchFamily="2" charset="-122"/>
                <a:cs typeface="宋体" panose="02010600030101010101" pitchFamily="2" charset="-122"/>
              </a:rPr>
              <a:t>过程内聚：如果一个模块内的处理元素是相关的，而且必须以特定次序执行，称为过程内聚过程内聚的例子：一个子程序，将开始读取学生的学号，然后是姓名，最后将读取分数，是由于特定的顺序而将这些操作组合在一起的</a:t>
            </a:r>
            <a:endParaRPr lang="zh-CN" altLang="en-US" sz="1800">
              <a:latin typeface="宋体" panose="02010600030101010101" pitchFamily="2" charset="-122"/>
              <a:ea typeface="宋体" panose="02010600030101010101" pitchFamily="2" charset="-122"/>
              <a:cs typeface="宋体" panose="02010600030101010101" pitchFamily="2" charset="-122"/>
            </a:endParaRPr>
          </a:p>
          <a:p>
            <a:r>
              <a:rPr lang="zh-CN" altLang="en-US" sz="1800">
                <a:latin typeface="Times New Roman" panose="02020603050405020304" pitchFamily="18" charset="0"/>
                <a:cs typeface="Times New Roman" panose="02020603050405020304" pitchFamily="18" charset="0"/>
              </a:rPr>
              <a:t></a:t>
            </a:r>
            <a:r>
              <a:rPr lang="en-US" altLang="zh-CN" sz="1800">
                <a:latin typeface="Times New Roman" panose="02020603050405020304" pitchFamily="18" charset="0"/>
                <a:cs typeface="Times New Roman" panose="02020603050405020304" pitchFamily="18" charset="0"/>
              </a:rPr>
              <a:t>B</a:t>
            </a:r>
            <a:r>
              <a:rPr lang="zh-CN" altLang="en-US" sz="1800">
                <a:latin typeface="Times New Roman" panose="02020603050405020304" pitchFamily="18" charset="0"/>
                <a:cs typeface="Times New Roman" panose="02020603050405020304" pitchFamily="18" charset="0"/>
              </a:rPr>
              <a:t>． </a:t>
            </a:r>
            <a:r>
              <a:rPr lang="zh-CN" altLang="en-US" sz="1800">
                <a:latin typeface="宋体" panose="02010600030101010101" pitchFamily="2" charset="-122"/>
                <a:ea typeface="宋体" panose="02010600030101010101" pitchFamily="2" charset="-122"/>
                <a:cs typeface="宋体" panose="02010600030101010101" pitchFamily="2" charset="-122"/>
              </a:rPr>
              <a:t>通讯内聚：如果模块中所有的元素都使用同一个输入数据和（或）产生同一个输出数据，则称为通讯内聚通讯内聚的例子：有一个子程序，它将打印实验报告，并且在完成后重新初始化传进来的实验数据。这个程序具有通讯内聚性。因为这两个操作由于使用同一个数据源联系在了一起。</a:t>
            </a:r>
            <a:endParaRPr lang="zh-CN" alt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7" name="文本框 236"/>
          <p:cNvSpPr txBox="1"/>
          <p:nvPr/>
        </p:nvSpPr>
        <p:spPr>
          <a:xfrm>
            <a:off x="1364615" y="775970"/>
            <a:ext cx="5080000" cy="460375"/>
          </a:xfrm>
          <a:prstGeom prst="rect">
            <a:avLst/>
          </a:prstGeom>
          <a:noFill/>
          <a:ln w="9525">
            <a:noFill/>
          </a:ln>
        </p:spPr>
        <p:txBody>
          <a:bodyPr>
            <a:spAutoFit/>
          </a:bodyPr>
          <a:p>
            <a:r>
              <a:rPr lang="zh-CN" altLang="en-US" sz="2400">
                <a:latin typeface="宋体" panose="02010600030101010101" pitchFamily="2" charset="-122"/>
                <a:ea typeface="宋体" panose="02010600030101010101" pitchFamily="2" charset="-122"/>
                <a:cs typeface="宋体" panose="02010600030101010101" pitchFamily="2" charset="-122"/>
              </a:rPr>
              <a:t>高内聚：</a:t>
            </a:r>
            <a:endParaRPr lang="zh-CN" altLang="en-US" sz="2400"/>
          </a:p>
        </p:txBody>
      </p:sp>
      <p:sp>
        <p:nvSpPr>
          <p:cNvPr id="4" name="文本框 3"/>
          <p:cNvSpPr txBox="1"/>
          <p:nvPr/>
        </p:nvSpPr>
        <p:spPr>
          <a:xfrm>
            <a:off x="982345" y="1658620"/>
            <a:ext cx="5080000" cy="3692525"/>
          </a:xfrm>
          <a:prstGeom prst="rect">
            <a:avLst/>
          </a:prstGeom>
          <a:noFill/>
          <a:ln w="9525">
            <a:noFill/>
          </a:ln>
        </p:spPr>
        <p:txBody>
          <a:bodyPr>
            <a:spAutoFit/>
          </a:bodyPr>
          <a:p>
            <a:pPr marL="228600" indent="-228600"/>
            <a:r>
              <a:rPr lang="en-US" altLang="zh-CN" sz="1800">
                <a:latin typeface="Times New Roman" panose="02020603050405020304" pitchFamily="18" charset="0"/>
                <a:cs typeface="Times New Roman" panose="02020603050405020304" pitchFamily="18" charset="0"/>
              </a:rPr>
              <a:t>A</a:t>
            </a:r>
            <a:r>
              <a:rPr lang="zh-CN" altLang="en-US" sz="1800">
                <a:latin typeface="Times New Roman" panose="02020603050405020304" pitchFamily="18" charset="0"/>
                <a:cs typeface="Times New Roman" panose="02020603050405020304" pitchFamily="18" charset="0"/>
              </a:rPr>
              <a:t>． </a:t>
            </a:r>
            <a:r>
              <a:rPr lang="zh-CN" altLang="en-US" sz="1800">
                <a:latin typeface="宋体" panose="02010600030101010101" pitchFamily="2" charset="-122"/>
                <a:ea typeface="宋体" panose="02010600030101010101" pitchFamily="2" charset="-122"/>
                <a:cs typeface="宋体" panose="02010600030101010101" pitchFamily="2" charset="-122"/>
              </a:rPr>
              <a:t>顺序内聚：如果一个模块内的处理元素和同一个功能密切相关，而且这些处理必须顺序执行（通常一个处理元素的输出数据作为下一个处理元素的输入数据），则称为顺序内聚。顺序内聚的例子：有一个子程序，通过给出的生日，先计算出年龄。再根据年龄算出退休的时间，则这个程序具有顺序内聚性。</a:t>
            </a:r>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228600" indent="-228600"/>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228600" indent="-228600"/>
            <a:endParaRPr lang="zh-CN" altLang="en-US" sz="1800">
              <a:latin typeface="宋体" panose="02010600030101010101" pitchFamily="2" charset="-122"/>
              <a:ea typeface="宋体" panose="02010600030101010101" pitchFamily="2" charset="-122"/>
              <a:cs typeface="宋体" panose="02010600030101010101" pitchFamily="2" charset="-122"/>
            </a:endParaRPr>
          </a:p>
          <a:p>
            <a:pPr marL="228600" indent="-228600"/>
            <a:r>
              <a:rPr lang="en-US" altLang="zh-CN" sz="1800">
                <a:latin typeface="Times New Roman" panose="02020603050405020304" pitchFamily="18" charset="0"/>
                <a:cs typeface="Times New Roman" panose="02020603050405020304" pitchFamily="18" charset="0"/>
              </a:rPr>
              <a:t>B</a:t>
            </a:r>
            <a:r>
              <a:rPr lang="zh-CN" altLang="en-US" sz="1800">
                <a:latin typeface="Times New Roman" panose="02020603050405020304" pitchFamily="18" charset="0"/>
                <a:cs typeface="Times New Roman" panose="02020603050405020304" pitchFamily="18" charset="0"/>
              </a:rPr>
              <a:t>． </a:t>
            </a:r>
            <a:r>
              <a:rPr lang="zh-CN" altLang="en-US" sz="1800">
                <a:latin typeface="宋体" panose="02010600030101010101" pitchFamily="2" charset="-122"/>
                <a:ea typeface="宋体" panose="02010600030101010101" pitchFamily="2" charset="-122"/>
                <a:cs typeface="宋体" panose="02010600030101010101" pitchFamily="2" charset="-122"/>
              </a:rPr>
              <a:t>功能内聚：如果模块内所有的元素属于一个整体完成一个单一的功能，则成为功能内聚。功能内聚的例子：一个程序中所有的操作都是为了算出一个人的年龄</a:t>
            </a:r>
            <a:endParaRPr lang="zh-CN" altLang="en-US" sz="1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1" name="文本占位符 37890"/>
          <p:cNvSpPr>
            <a:spLocks noGrp="1" noRot="1"/>
          </p:cNvSpPr>
          <p:nvPr>
            <p:ph type="body" idx="1"/>
          </p:nvPr>
        </p:nvSpPr>
        <p:spPr>
          <a:xfrm>
            <a:off x="304800" y="838200"/>
            <a:ext cx="8540750" cy="3962400"/>
          </a:xfrm>
          <a:ln/>
        </p:spPr>
        <p:txBody>
          <a:bodyPr/>
          <a:p>
            <a:pPr>
              <a:lnSpc>
                <a:spcPct val="120000"/>
              </a:lnSpc>
            </a:pPr>
            <a:r>
              <a:rPr lang="zh-CN" altLang="en-US" sz="2800" b="1" dirty="0"/>
              <a:t>一个子程序将传入的数据打印成季度开支报告、月份开支报告和日开支报告．具体打印哪一个，将由传入的控制标志决定，它属于什么内聚性？</a:t>
            </a:r>
            <a:endParaRPr lang="zh-CN" altLang="en-US" sz="2800" b="1" dirty="0"/>
          </a:p>
          <a:p>
            <a:pPr>
              <a:lnSpc>
                <a:spcPct val="120000"/>
              </a:lnSpc>
            </a:pPr>
            <a:r>
              <a:rPr lang="zh-CN" altLang="en-US" sz="2800" b="1" dirty="0"/>
              <a:t>假设有一个程序，它有读取雇员名字，然后是地址，最后是电话号码这三个子模块。这种顺序之所以重要，仅仅是因为它符合用户的要求，用户希望按这种顺序进行屏幕输入。它属于什么内聚性？</a:t>
            </a:r>
            <a:endParaRPr lang="zh-CN" altLang="en-US" sz="2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设计原则</a:t>
            </a:r>
            <a:endParaRPr lang="zh-CN" altLang="en-US"/>
          </a:p>
        </p:txBody>
      </p:sp>
      <p:sp>
        <p:nvSpPr>
          <p:cNvPr id="3" name="内容占位符 2"/>
          <p:cNvSpPr>
            <a:spLocks noGrp="1"/>
          </p:cNvSpPr>
          <p:nvPr>
            <p:ph idx="1"/>
          </p:nvPr>
        </p:nvSpPr>
        <p:spPr/>
        <p:txBody>
          <a:bodyPr/>
          <a:p>
            <a:r>
              <a:rPr lang="zh-CN" altLang="en-US"/>
              <a:t>低耦合，高内聚。获得模块独立性</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4580" name="图片 24579" descr="rj19"/>
          <p:cNvPicPr>
            <a:picLocks noChangeAspect="1"/>
          </p:cNvPicPr>
          <p:nvPr/>
        </p:nvPicPr>
        <p:blipFill>
          <a:blip r:embed="rId1"/>
          <a:stretch>
            <a:fillRect/>
          </a:stretch>
        </p:blipFill>
        <p:spPr>
          <a:xfrm>
            <a:off x="990600" y="1066800"/>
            <a:ext cx="7239000" cy="4981575"/>
          </a:xfrm>
          <a:prstGeom prst="rect">
            <a:avLst/>
          </a:prstGeom>
          <a:noFill/>
          <a:ln w="9525">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5" name="文本占位符 23554"/>
          <p:cNvSpPr>
            <a:spLocks noGrp="1" noRot="1"/>
          </p:cNvSpPr>
          <p:nvPr>
            <p:ph type="body" idx="1"/>
          </p:nvPr>
        </p:nvSpPr>
        <p:spPr>
          <a:xfrm>
            <a:off x="304800" y="990600"/>
            <a:ext cx="8540750" cy="4876800"/>
          </a:xfrm>
          <a:ln/>
        </p:spPr>
        <p:txBody>
          <a:bodyPr/>
          <a:p>
            <a:pPr>
              <a:lnSpc>
                <a:spcPct val="120000"/>
              </a:lnSpc>
            </a:pPr>
            <a:r>
              <a:rPr lang="zh-CN" altLang="en-US" sz="2800" b="1" dirty="0"/>
              <a:t>深度表示软件结构中控制的层数，它往往能粗略地标志一个系统的大小和复杂程度。</a:t>
            </a:r>
            <a:endParaRPr lang="zh-CN" altLang="en-US" sz="2800" b="1" dirty="0"/>
          </a:p>
          <a:p>
            <a:pPr>
              <a:lnSpc>
                <a:spcPct val="120000"/>
              </a:lnSpc>
            </a:pPr>
            <a:r>
              <a:rPr lang="zh-CN" altLang="en-US" sz="2800" b="1" dirty="0"/>
              <a:t>宽度是软件结构内同一个层次上的模块总数的最大值。</a:t>
            </a:r>
            <a:endParaRPr lang="zh-CN" altLang="en-US" sz="2800" b="1" dirty="0"/>
          </a:p>
          <a:p>
            <a:pPr>
              <a:lnSpc>
                <a:spcPct val="120000"/>
              </a:lnSpc>
            </a:pPr>
            <a:r>
              <a:rPr lang="zh-CN" altLang="en-US" sz="2800" b="1" dirty="0"/>
              <a:t>扇出是一个模块直接控制</a:t>
            </a:r>
            <a:r>
              <a:rPr lang="en-US" altLang="zh-CN" sz="2800" b="1" dirty="0"/>
              <a:t>(</a:t>
            </a:r>
            <a:r>
              <a:rPr lang="zh-CN" altLang="en-US" sz="2800" b="1" dirty="0"/>
              <a:t>调用</a:t>
            </a:r>
            <a:r>
              <a:rPr lang="en-US" altLang="zh-CN" sz="2800" b="1" dirty="0"/>
              <a:t>)</a:t>
            </a:r>
            <a:r>
              <a:rPr lang="zh-CN" altLang="en-US" sz="2800" b="1" dirty="0"/>
              <a:t>的模块数目。</a:t>
            </a:r>
            <a:endParaRPr lang="zh-CN" altLang="en-US" sz="2800" b="1" dirty="0"/>
          </a:p>
          <a:p>
            <a:pPr>
              <a:lnSpc>
                <a:spcPct val="120000"/>
              </a:lnSpc>
            </a:pPr>
            <a:r>
              <a:rPr lang="zh-CN" altLang="en-US" sz="2800" b="1" dirty="0"/>
              <a:t>一个模块的扇入表明有多少个上级模块直接调用它。</a:t>
            </a:r>
            <a:endParaRPr lang="zh-CN" alt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6628" name="图片 26627"/>
          <p:cNvPicPr>
            <a:picLocks noChangeAspect="1"/>
          </p:cNvPicPr>
          <p:nvPr/>
        </p:nvPicPr>
        <p:blipFill>
          <a:blip r:embed="rId1"/>
          <a:stretch>
            <a:fillRect/>
          </a:stretch>
        </p:blipFill>
        <p:spPr>
          <a:xfrm>
            <a:off x="0" y="304800"/>
            <a:ext cx="9144000" cy="6248400"/>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5604" name="图片 25603" descr="SQL_gif"/>
          <p:cNvPicPr>
            <a:picLocks noChangeAspect="1"/>
          </p:cNvPicPr>
          <p:nvPr/>
        </p:nvPicPr>
        <p:blipFill>
          <a:blip r:embed="rId1"/>
          <a:stretch>
            <a:fillRect/>
          </a:stretch>
        </p:blipFill>
        <p:spPr>
          <a:xfrm>
            <a:off x="0" y="0"/>
            <a:ext cx="9144000" cy="6529388"/>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文本占位符 10242"/>
          <p:cNvSpPr>
            <a:spLocks noGrp="1" noRot="1"/>
          </p:cNvSpPr>
          <p:nvPr>
            <p:ph type="body" idx="1"/>
          </p:nvPr>
        </p:nvSpPr>
        <p:spPr>
          <a:xfrm>
            <a:off x="381000" y="1600200"/>
            <a:ext cx="8540750" cy="3048000"/>
          </a:xfrm>
          <a:ln/>
        </p:spPr>
        <p:txBody>
          <a:bodyPr/>
          <a:p>
            <a:pPr>
              <a:lnSpc>
                <a:spcPct val="120000"/>
              </a:lnSpc>
              <a:buNone/>
            </a:pPr>
            <a:r>
              <a:rPr lang="zh-CN" altLang="en-US" sz="3800" b="1" dirty="0"/>
              <a:t>模块化</a:t>
            </a:r>
            <a:endParaRPr lang="zh-CN" altLang="en-US" sz="3800" b="1" dirty="0"/>
          </a:p>
          <a:p>
            <a:pPr>
              <a:lnSpc>
                <a:spcPct val="120000"/>
              </a:lnSpc>
            </a:pPr>
            <a:r>
              <a:rPr lang="zh-CN" altLang="en-US" b="1" dirty="0"/>
              <a:t>模块是由边界元素限定的相邻程序元素（例如，数据说明，可执行的语句）的序列，而且有一个总体标识符代表它。</a:t>
            </a:r>
            <a:endParaRPr lang="zh-CN" alt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文本占位符 11266"/>
          <p:cNvSpPr>
            <a:spLocks noGrp="1" noRot="1"/>
          </p:cNvSpPr>
          <p:nvPr>
            <p:ph type="body" idx="1"/>
          </p:nvPr>
        </p:nvSpPr>
        <p:spPr>
          <a:xfrm>
            <a:off x="304800" y="914400"/>
            <a:ext cx="8540750" cy="5410200"/>
          </a:xfrm>
          <a:ln/>
        </p:spPr>
        <p:txBody>
          <a:bodyPr/>
          <a:p>
            <a:pPr>
              <a:lnSpc>
                <a:spcPct val="120000"/>
              </a:lnSpc>
            </a:pPr>
            <a:r>
              <a:rPr lang="zh-CN" altLang="en-US" sz="2800" b="1" dirty="0"/>
              <a:t>设函数</a:t>
            </a:r>
            <a:r>
              <a:rPr lang="en-US" altLang="zh-CN" sz="2800" b="1" dirty="0" err="1"/>
              <a:t>C(x</a:t>
            </a:r>
            <a:r>
              <a:rPr lang="en-US" altLang="zh-CN" sz="2800" b="1" dirty="0"/>
              <a:t>)</a:t>
            </a:r>
            <a:r>
              <a:rPr lang="zh-CN" altLang="en-US" sz="2800" b="1" dirty="0"/>
              <a:t>定义问题</a:t>
            </a:r>
            <a:r>
              <a:rPr lang="en-US" altLang="zh-CN" sz="2800" b="1" dirty="0"/>
              <a:t>x</a:t>
            </a:r>
            <a:r>
              <a:rPr lang="zh-CN" altLang="en-US" sz="2800" b="1" dirty="0"/>
              <a:t>的复杂程度，函数</a:t>
            </a:r>
            <a:r>
              <a:rPr lang="en-US" altLang="zh-CN" sz="2800" b="1" dirty="0" err="1"/>
              <a:t>E(x</a:t>
            </a:r>
            <a:r>
              <a:rPr lang="en-US" altLang="zh-CN" sz="2800" b="1" dirty="0"/>
              <a:t>)</a:t>
            </a:r>
            <a:r>
              <a:rPr lang="zh-CN" altLang="en-US" sz="2800" b="1" dirty="0"/>
              <a:t>确定解决问题</a:t>
            </a:r>
            <a:r>
              <a:rPr lang="en-US" altLang="zh-CN" sz="2800" b="1" dirty="0"/>
              <a:t>x</a:t>
            </a:r>
            <a:r>
              <a:rPr lang="zh-CN" altLang="en-US" sz="2800" b="1" dirty="0"/>
              <a:t>需要的工作量</a:t>
            </a:r>
            <a:r>
              <a:rPr lang="en-US" altLang="zh-CN" sz="2800" b="1" dirty="0"/>
              <a:t>(</a:t>
            </a:r>
            <a:r>
              <a:rPr lang="zh-CN" altLang="en-US" sz="2800" b="1" dirty="0"/>
              <a:t>时间</a:t>
            </a:r>
            <a:r>
              <a:rPr lang="en-US" altLang="zh-CN" sz="2800" b="1" dirty="0"/>
              <a:t>)</a:t>
            </a:r>
            <a:r>
              <a:rPr lang="zh-CN" altLang="en-US" sz="2800" b="1" dirty="0"/>
              <a:t>。对于两个问题</a:t>
            </a:r>
            <a:r>
              <a:rPr lang="en-US" altLang="zh-CN" sz="2800" b="1" dirty="0"/>
              <a:t>P1</a:t>
            </a:r>
            <a:r>
              <a:rPr lang="zh-CN" altLang="en-US" sz="2800" b="1" dirty="0"/>
              <a:t>和</a:t>
            </a:r>
            <a:r>
              <a:rPr lang="en-US" altLang="zh-CN" sz="2800" b="1" dirty="0"/>
              <a:t>P2</a:t>
            </a:r>
            <a:r>
              <a:rPr lang="zh-CN" altLang="en-US" sz="2800" b="1" dirty="0"/>
              <a:t>，如果</a:t>
            </a:r>
            <a:endParaRPr lang="zh-CN" altLang="en-US" sz="2800" b="1" dirty="0"/>
          </a:p>
          <a:p>
            <a:pPr algn="ctr">
              <a:lnSpc>
                <a:spcPct val="120000"/>
              </a:lnSpc>
              <a:buNone/>
            </a:pPr>
            <a:r>
              <a:rPr lang="en-US" altLang="zh-CN" sz="2800" b="1"/>
              <a:t>C(P1)&gt;C(P2)</a:t>
            </a:r>
            <a:endParaRPr lang="en-US" altLang="zh-CN" sz="2800" b="1"/>
          </a:p>
          <a:p>
            <a:pPr>
              <a:lnSpc>
                <a:spcPct val="120000"/>
              </a:lnSpc>
            </a:pPr>
            <a:r>
              <a:rPr lang="zh-CN" altLang="en-US" sz="2800" b="1" dirty="0"/>
              <a:t>显然</a:t>
            </a:r>
            <a:endParaRPr lang="zh-CN" altLang="en-US" sz="2800" b="1" dirty="0"/>
          </a:p>
          <a:p>
            <a:pPr algn="ctr">
              <a:lnSpc>
                <a:spcPct val="120000"/>
              </a:lnSpc>
              <a:buNone/>
            </a:pPr>
            <a:r>
              <a:rPr lang="en-US" altLang="zh-CN" sz="2800" b="1"/>
              <a:t>E(P1)&gt;E(P2)</a:t>
            </a:r>
            <a:endParaRPr lang="en-US" altLang="zh-CN" sz="2800" b="1"/>
          </a:p>
          <a:p>
            <a:pPr>
              <a:lnSpc>
                <a:spcPct val="120000"/>
              </a:lnSpc>
            </a:pPr>
            <a:r>
              <a:rPr lang="zh-CN" altLang="en-US" sz="2800" b="1" dirty="0"/>
              <a:t>根据人类解决问题的经验，另一个有趣的规律是</a:t>
            </a:r>
            <a:endParaRPr lang="zh-CN" altLang="en-US" sz="2800" b="1" dirty="0"/>
          </a:p>
          <a:p>
            <a:pPr algn="ctr">
              <a:lnSpc>
                <a:spcPct val="120000"/>
              </a:lnSpc>
              <a:buNone/>
            </a:pPr>
            <a:r>
              <a:rPr lang="en-US" altLang="zh-CN" sz="2800" b="1"/>
              <a:t>C(P1+P2)&gt;C(P1)+C(P2)</a:t>
            </a:r>
            <a:endParaRPr lang="en-US" altLang="zh-CN" sz="2800" b="1"/>
          </a:p>
          <a:p>
            <a:pPr algn="ctr">
              <a:lnSpc>
                <a:spcPct val="120000"/>
              </a:lnSpc>
              <a:buNone/>
            </a:pPr>
            <a:r>
              <a:rPr lang="en-US" altLang="zh-CN" sz="2800" b="1"/>
              <a:t>E(P1+P2)&gt;E(P1)+E(P2)</a:t>
            </a:r>
            <a:endParaRPr lang="en-US" altLang="zh-CN" sz="2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2" name="图片 12291" descr="rj38"/>
          <p:cNvPicPr>
            <a:picLocks noChangeAspect="1"/>
          </p:cNvPicPr>
          <p:nvPr/>
        </p:nvPicPr>
        <p:blipFill>
          <a:blip r:embed="rId1"/>
          <a:stretch>
            <a:fillRect/>
          </a:stretch>
        </p:blipFill>
        <p:spPr>
          <a:xfrm>
            <a:off x="1371600" y="1295400"/>
            <a:ext cx="6048375" cy="4051300"/>
          </a:xfrm>
          <a:prstGeom prst="rect">
            <a:avLst/>
          </a:prstGeom>
          <a:noFill/>
          <a:ln w="9525">
            <a:noFill/>
          </a:ln>
        </p:spPr>
      </p:pic>
      <p:sp>
        <p:nvSpPr>
          <p:cNvPr id="12293" name="矩形 12292"/>
          <p:cNvSpPr/>
          <p:nvPr/>
        </p:nvSpPr>
        <p:spPr>
          <a:xfrm>
            <a:off x="2667000" y="5638800"/>
            <a:ext cx="3581400" cy="519113"/>
          </a:xfrm>
          <a:prstGeom prst="rect">
            <a:avLst/>
          </a:prstGeom>
          <a:noFill/>
          <a:ln w="9525">
            <a:noFill/>
          </a:ln>
        </p:spPr>
        <p:txBody>
          <a:bodyPr>
            <a:spAutoFit/>
          </a:bodyPr>
          <a:p>
            <a:pPr algn="ctr"/>
            <a:r>
              <a:rPr lang="zh-CN" altLang="en-US" sz="2800" b="1" dirty="0">
                <a:latin typeface="Arial" panose="020B0604020202020204" pitchFamily="34" charset="0"/>
              </a:rPr>
              <a:t>模块化和软件成本</a:t>
            </a:r>
            <a:endParaRPr lang="zh-CN" altLang="en-US" sz="2800" b="1" dirty="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3" name="文本占位符 15362"/>
          <p:cNvSpPr>
            <a:spLocks noGrp="1" noRot="1"/>
          </p:cNvSpPr>
          <p:nvPr>
            <p:ph type="body" idx="1"/>
          </p:nvPr>
        </p:nvSpPr>
        <p:spPr>
          <a:xfrm>
            <a:off x="304800" y="1295400"/>
            <a:ext cx="8540750" cy="4572000"/>
          </a:xfrm>
          <a:ln/>
        </p:spPr>
        <p:txBody>
          <a:bodyPr/>
          <a:p>
            <a:pPr>
              <a:lnSpc>
                <a:spcPct val="120000"/>
              </a:lnSpc>
            </a:pPr>
            <a:r>
              <a:rPr lang="zh-CN" altLang="en-US" sz="2800" b="1" dirty="0"/>
              <a:t>开发具有独立功能而且和其他模块之间没有过多的相互作用的模块，就可以做到模块独立。</a:t>
            </a:r>
            <a:endParaRPr lang="zh-CN" altLang="en-US" sz="2800" b="1" dirty="0"/>
          </a:p>
          <a:p>
            <a:pPr>
              <a:lnSpc>
                <a:spcPct val="120000"/>
              </a:lnSpc>
            </a:pPr>
            <a:r>
              <a:rPr lang="zh-CN" altLang="en-US" sz="2800" b="1" dirty="0"/>
              <a:t>希望这样设计软件结构，使得每个模块完成一个相对独立的特定子功能，并且和其他模块之间的关系很简单。</a:t>
            </a:r>
            <a:endParaRPr lang="zh-CN" altLang="en-US" sz="2800" b="1" dirty="0"/>
          </a:p>
          <a:p>
            <a:pPr>
              <a:lnSpc>
                <a:spcPct val="120000"/>
              </a:lnSpc>
            </a:pPr>
            <a:r>
              <a:rPr lang="zh-CN" altLang="en-US" sz="2800" b="1" dirty="0"/>
              <a:t>模块的独立程度可以由两个定性标准度量，这两个标准分别称为内聚和耦合。</a:t>
            </a:r>
            <a:endParaRPr lang="zh-CN" altLang="en-US" sz="2800" b="1" dirty="0"/>
          </a:p>
        </p:txBody>
      </p:sp>
    </p:spTree>
  </p:cSld>
  <p:clrMapOvr>
    <a:masterClrMapping/>
  </p:clrMapOvr>
</p:sld>
</file>

<file path=ppt/theme/theme1.xml><?xml version="1.0" encoding="utf-8"?>
<a:theme xmlns:a="http://schemas.openxmlformats.org/drawingml/2006/main" name="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古瓶荷花">
  <a:themeElements>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CC"/>
        </a:dk1>
        <a:lt1>
          <a:srgbClr val="FFFFFF"/>
        </a:lt1>
        <a:dk2>
          <a:srgbClr val="007572"/>
        </a:dk2>
        <a:lt2>
          <a:srgbClr val="C0C0C0"/>
        </a:lt2>
        <a:accent1>
          <a:srgbClr val="CCECFF"/>
        </a:accent1>
        <a:accent2>
          <a:srgbClr val="3399FF"/>
        </a:accent2>
        <a:accent3>
          <a:srgbClr val="FFFFFF"/>
        </a:accent3>
        <a:accent4>
          <a:srgbClr val="002AAF"/>
        </a:accent4>
        <a:accent5>
          <a:srgbClr val="E2F4FF"/>
        </a:accent5>
        <a:accent6>
          <a:srgbClr val="2D89E5"/>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
        <a:dk1>
          <a:srgbClr val="007A77"/>
        </a:dk1>
        <a:lt1>
          <a:srgbClr val="EFF6EE"/>
        </a:lt1>
        <a:dk2>
          <a:srgbClr val="0066CC"/>
        </a:dk2>
        <a:lt2>
          <a:srgbClr val="C0C0C0"/>
        </a:lt2>
        <a:accent1>
          <a:srgbClr val="E7EEE6"/>
        </a:accent1>
        <a:accent2>
          <a:srgbClr val="FF9933"/>
        </a:accent2>
        <a:accent3>
          <a:srgbClr val="F5FAF5"/>
        </a:accent3>
        <a:accent4>
          <a:srgbClr val="006866"/>
        </a:accent4>
        <a:accent5>
          <a:srgbClr val="F1F5F0"/>
        </a:accent5>
        <a:accent6>
          <a:srgbClr val="E589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B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9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
        <a:dk1>
          <a:srgbClr val="636395"/>
        </a:dk1>
        <a:lt1>
          <a:srgbClr val="FFE2C5"/>
        </a:lt1>
        <a:dk2>
          <a:srgbClr val="000000"/>
        </a:dk2>
        <a:lt2>
          <a:srgbClr val="C0C0C0"/>
        </a:lt2>
        <a:accent1>
          <a:srgbClr val="FFE1E1"/>
        </a:accent1>
        <a:accent2>
          <a:srgbClr val="FF9933"/>
        </a:accent2>
        <a:accent3>
          <a:srgbClr val="FFEEDE"/>
        </a:accent3>
        <a:accent4>
          <a:srgbClr val="545480"/>
        </a:accent4>
        <a:accent5>
          <a:srgbClr val="FFEDED"/>
        </a:accent5>
        <a:accent6>
          <a:srgbClr val="E589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
        <a:dk1>
          <a:srgbClr val="626292"/>
        </a:dk1>
        <a:lt1>
          <a:srgbClr val="CCECFF"/>
        </a:lt1>
        <a:dk2>
          <a:srgbClr val="3333CC"/>
        </a:dk2>
        <a:lt2>
          <a:srgbClr val="C0C0C0"/>
        </a:lt2>
        <a:accent1>
          <a:srgbClr val="D9F1FF"/>
        </a:accent1>
        <a:accent2>
          <a:srgbClr val="FF9900"/>
        </a:accent2>
        <a:accent3>
          <a:srgbClr val="E2F4FF"/>
        </a:accent3>
        <a:accent4>
          <a:srgbClr val="53537D"/>
        </a:accent4>
        <a:accent5>
          <a:srgbClr val="E9F7FF"/>
        </a:accent5>
        <a:accent6>
          <a:srgbClr val="E589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
        <a:dk1>
          <a:srgbClr val="0066CC"/>
        </a:dk1>
        <a:lt1>
          <a:srgbClr val="FFE1E1"/>
        </a:lt1>
        <a:dk2>
          <a:srgbClr val="006600"/>
        </a:dk2>
        <a:lt2>
          <a:srgbClr val="C0C0C0"/>
        </a:lt2>
        <a:accent1>
          <a:srgbClr val="FFFFCC"/>
        </a:accent1>
        <a:accent2>
          <a:srgbClr val="009999"/>
        </a:accent2>
        <a:accent3>
          <a:srgbClr val="FFEDED"/>
        </a:accent3>
        <a:accent4>
          <a:srgbClr val="0057AF"/>
        </a:accent4>
        <a:accent5>
          <a:srgbClr val="FFFFE2"/>
        </a:accent5>
        <a:accent6>
          <a:srgbClr val="008989"/>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
        <a:dk1>
          <a:srgbClr val="292929"/>
        </a:dk1>
        <a:lt1>
          <a:srgbClr val="DDDDDD"/>
        </a:lt1>
        <a:dk2>
          <a:srgbClr val="0066CC"/>
        </a:dk2>
        <a:lt2>
          <a:srgbClr val="B2B2B2"/>
        </a:lt2>
        <a:accent1>
          <a:srgbClr val="CACADC"/>
        </a:accent1>
        <a:accent2>
          <a:srgbClr val="FFCC00"/>
        </a:accent2>
        <a:accent3>
          <a:srgbClr val="EBEBEB"/>
        </a:accent3>
        <a:accent4>
          <a:srgbClr val="222222"/>
        </a:accent4>
        <a:accent5>
          <a:srgbClr val="E1E1EA"/>
        </a:accent5>
        <a:accent6>
          <a:srgbClr val="E5B7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CDESIGNK</Template>
  <TotalTime>0</TotalTime>
  <Words>3113</Words>
  <Application>WPS 演示</Application>
  <PresentationFormat>在屏幕上显示</PresentationFormat>
  <Paragraphs>250</Paragraphs>
  <Slides>30</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30</vt:i4>
      </vt:variant>
    </vt:vector>
  </HeadingPairs>
  <TitlesOfParts>
    <vt:vector size="39" baseType="lpstr">
      <vt:lpstr>Arial</vt:lpstr>
      <vt:lpstr>宋体</vt:lpstr>
      <vt:lpstr>Wingdings</vt:lpstr>
      <vt:lpstr>Times New Roman</vt:lpstr>
      <vt:lpstr>微软雅黑</vt:lpstr>
      <vt:lpstr>Arial Unicode MS</vt:lpstr>
      <vt:lpstr>Calibri</vt:lpstr>
      <vt:lpstr>古瓶荷花</vt:lpstr>
      <vt:lpstr>1_古瓶荷花</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Administrator</cp:lastModifiedBy>
  <cp:revision>18</cp:revision>
  <dcterms:created xsi:type="dcterms:W3CDTF">2017-09-18T04:26:06Z</dcterms:created>
  <dcterms:modified xsi:type="dcterms:W3CDTF">2017-09-18T05:22:04Z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2052-10.1.0.6749</vt:lpwstr>
  </property>
</Properties>
</file>