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256" r:id="rId2"/>
    <p:sldId id="257" r:id="rId3"/>
    <p:sldId id="258" r:id="rId4"/>
    <p:sldId id="259" r:id="rId5"/>
    <p:sldId id="260" r:id="rId6"/>
    <p:sldId id="261" r:id="rId7"/>
    <p:sldId id="304" r:id="rId8"/>
    <p:sldId id="262" r:id="rId9"/>
    <p:sldId id="266" r:id="rId10"/>
    <p:sldId id="263" r:id="rId11"/>
    <p:sldId id="267" r:id="rId12"/>
    <p:sldId id="268" r:id="rId13"/>
    <p:sldId id="269" r:id="rId14"/>
    <p:sldId id="264" r:id="rId15"/>
    <p:sldId id="265" r:id="rId16"/>
    <p:sldId id="270" r:id="rId17"/>
    <p:sldId id="271" r:id="rId18"/>
    <p:sldId id="272" r:id="rId19"/>
    <p:sldId id="273" r:id="rId20"/>
    <p:sldId id="274" r:id="rId21"/>
    <p:sldId id="275" r:id="rId22"/>
    <p:sldId id="282" r:id="rId23"/>
    <p:sldId id="276" r:id="rId24"/>
    <p:sldId id="277" r:id="rId25"/>
    <p:sldId id="278" r:id="rId26"/>
    <p:sldId id="279" r:id="rId27"/>
    <p:sldId id="280" r:id="rId28"/>
    <p:sldId id="281" r:id="rId29"/>
    <p:sldId id="288" r:id="rId30"/>
    <p:sldId id="284" r:id="rId31"/>
    <p:sldId id="285" r:id="rId32"/>
    <p:sldId id="286" r:id="rId33"/>
    <p:sldId id="287" r:id="rId34"/>
    <p:sldId id="283" r:id="rId35"/>
    <p:sldId id="289" r:id="rId36"/>
    <p:sldId id="291" r:id="rId37"/>
    <p:sldId id="290" r:id="rId38"/>
    <p:sldId id="292" r:id="rId39"/>
    <p:sldId id="293" r:id="rId40"/>
    <p:sldId id="294" r:id="rId41"/>
    <p:sldId id="296" r:id="rId42"/>
    <p:sldId id="295" r:id="rId43"/>
    <p:sldId id="297" r:id="rId44"/>
    <p:sldId id="299" r:id="rId45"/>
    <p:sldId id="300" r:id="rId46"/>
    <p:sldId id="301" r:id="rId47"/>
    <p:sldId id="302" r:id="rId48"/>
    <p:sldId id="305" r:id="rId49"/>
    <p:sldId id="306" r:id="rId50"/>
    <p:sldId id="307" r:id="rId51"/>
    <p:sldId id="308" r:id="rId52"/>
    <p:sldId id="309" r:id="rId53"/>
    <p:sldId id="314" r:id="rId54"/>
    <p:sldId id="313" r:id="rId55"/>
    <p:sldId id="310" r:id="rId56"/>
    <p:sldId id="311" r:id="rId57"/>
    <p:sldId id="312"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42" r:id="rId83"/>
    <p:sldId id="339" r:id="rId84"/>
    <p:sldId id="340" r:id="rId85"/>
    <p:sldId id="341" r:id="rId86"/>
    <p:sldId id="343" r:id="rId87"/>
    <p:sldId id="344" r:id="rId88"/>
    <p:sldId id="345" r:id="rId89"/>
    <p:sldId id="346" r:id="rId90"/>
    <p:sldId id="347" r:id="rId91"/>
    <p:sldId id="348" r:id="rId92"/>
    <p:sldId id="349" r:id="rId93"/>
    <p:sldId id="350" r:id="rId94"/>
    <p:sldId id="303" r:id="rId9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600"/>
    <a:srgbClr val="00CC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19" autoAdjust="0"/>
    <p:restoredTop sz="94414" autoAdjust="0"/>
  </p:normalViewPr>
  <p:slideViewPr>
    <p:cSldViewPr snapToGrid="0">
      <p:cViewPr varScale="1">
        <p:scale>
          <a:sx n="81" d="100"/>
          <a:sy n="81" d="100"/>
        </p:scale>
        <p:origin x="102" y="42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078947-8D9C-4992-A9BE-90235517EFE9}" type="datetimeFigureOut">
              <a:rPr lang="zh-CN" altLang="en-US" smtClean="0"/>
              <a:t>2019/4/2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1A2150-A70D-4800-A812-5A174867E9A3}" type="slidenum">
              <a:rPr lang="zh-CN" altLang="en-US" smtClean="0"/>
              <a:t>‹#›</a:t>
            </a:fld>
            <a:endParaRPr lang="zh-CN" altLang="en-US"/>
          </a:p>
        </p:txBody>
      </p:sp>
    </p:spTree>
    <p:extLst>
      <p:ext uri="{BB962C8B-B14F-4D97-AF65-F5344CB8AC3E}">
        <p14:creationId xmlns:p14="http://schemas.microsoft.com/office/powerpoint/2010/main" val="146378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61A2150-A70D-4800-A812-5A174867E9A3}" type="slidenum">
              <a:rPr lang="zh-CN" altLang="en-US" smtClean="0"/>
              <a:t>48</a:t>
            </a:fld>
            <a:endParaRPr lang="zh-CN" altLang="en-US"/>
          </a:p>
        </p:txBody>
      </p:sp>
    </p:spTree>
    <p:extLst>
      <p:ext uri="{BB962C8B-B14F-4D97-AF65-F5344CB8AC3E}">
        <p14:creationId xmlns:p14="http://schemas.microsoft.com/office/powerpoint/2010/main" val="4292897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61A2150-A70D-4800-A812-5A174867E9A3}" type="slidenum">
              <a:rPr lang="zh-CN" altLang="en-US" smtClean="0"/>
              <a:t>49</a:t>
            </a:fld>
            <a:endParaRPr lang="zh-CN" altLang="en-US"/>
          </a:p>
        </p:txBody>
      </p:sp>
    </p:spTree>
    <p:extLst>
      <p:ext uri="{BB962C8B-B14F-4D97-AF65-F5344CB8AC3E}">
        <p14:creationId xmlns:p14="http://schemas.microsoft.com/office/powerpoint/2010/main" val="1582891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r>
              <a:rPr lang="zh-CN" altLang="en-US" dirty="0"/>
              <a:t>静脉血回流的因素：静脉瓣顺血流开放，逆血流关闭，是保证静脉血回流的重要装置；心舒张时心室吸引心房和大静脉的血液。如果心收缩力显著减弱，心室排空不完全，静脉血回流减少；吸气时，胸膜腔负压加大，胸腔内大静脉内压降低，从而促进静脉血回流；脏器运动和动脉搏动有助于静脉血回流。体位改变也对静脉血回流产生影响。</a:t>
            </a:r>
          </a:p>
          <a:p>
            <a:pPr eaLnBrk="1" hangingPunct="1"/>
            <a:r>
              <a:rPr lang="zh-CN" altLang="en-US" dirty="0"/>
              <a:t>全身的静脉分为肺循环的静脉和体循环的静脉</a:t>
            </a:r>
          </a:p>
        </p:txBody>
      </p:sp>
      <p:sp>
        <p:nvSpPr>
          <p:cNvPr id="4" name="灯片编号占位符 3"/>
          <p:cNvSpPr>
            <a:spLocks noGrp="1"/>
          </p:cNvSpPr>
          <p:nvPr>
            <p:ph type="sldNum" sz="quarter" idx="10"/>
          </p:nvPr>
        </p:nvSpPr>
        <p:spPr/>
        <p:txBody>
          <a:bodyPr/>
          <a:lstStyle/>
          <a:p>
            <a:fld id="{561A2150-A70D-4800-A812-5A174867E9A3}" type="slidenum">
              <a:rPr lang="zh-CN" altLang="en-US" smtClean="0"/>
              <a:t>55</a:t>
            </a:fld>
            <a:endParaRPr lang="zh-CN" altLang="en-US"/>
          </a:p>
        </p:txBody>
      </p:sp>
    </p:spTree>
    <p:extLst>
      <p:ext uri="{BB962C8B-B14F-4D97-AF65-F5344CB8AC3E}">
        <p14:creationId xmlns:p14="http://schemas.microsoft.com/office/powerpoint/2010/main" val="2244022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r>
              <a:rPr lang="zh-CN" altLang="en-US" dirty="0"/>
              <a:t>肺循环的静脉</a:t>
            </a:r>
            <a:endParaRPr lang="zh-CN" altLang="en-US" b="1" dirty="0"/>
          </a:p>
          <a:p>
            <a:pPr eaLnBrk="1" hangingPunct="1"/>
            <a:r>
              <a:rPr lang="zh-CN" altLang="en-US" dirty="0"/>
              <a:t>肺静脉每侧两条，分别为左上、左下肺静脉和右上、右下肺静脉。肺静脉起自肺门，向内穿过纤维心包，注入左心房后部。肺静脉将含氧量高的血液输送到左心房。上、下左肺静脉分别收集左肺上、下叶的血液，右上肺静脉收集右肺上、中叶的血液，右下肺静脉收集右肺下叶的血液。</a:t>
            </a:r>
          </a:p>
        </p:txBody>
      </p:sp>
      <p:sp>
        <p:nvSpPr>
          <p:cNvPr id="4" name="灯片编号占位符 3"/>
          <p:cNvSpPr>
            <a:spLocks noGrp="1"/>
          </p:cNvSpPr>
          <p:nvPr>
            <p:ph type="sldNum" sz="quarter" idx="10"/>
          </p:nvPr>
        </p:nvSpPr>
        <p:spPr/>
        <p:txBody>
          <a:bodyPr/>
          <a:lstStyle/>
          <a:p>
            <a:fld id="{561A2150-A70D-4800-A812-5A174867E9A3}" type="slidenum">
              <a:rPr lang="zh-CN" altLang="en-US" smtClean="0"/>
              <a:t>56</a:t>
            </a:fld>
            <a:endParaRPr lang="zh-CN" altLang="en-US"/>
          </a:p>
        </p:txBody>
      </p:sp>
    </p:spTree>
    <p:extLst>
      <p:ext uri="{BB962C8B-B14F-4D97-AF65-F5344CB8AC3E}">
        <p14:creationId xmlns:p14="http://schemas.microsoft.com/office/powerpoint/2010/main" val="3064503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Arial" panose="020B0604020202020204" pitchFamily="34" charset="0"/>
              </a:rPr>
              <a:t>我们在前面的授课中有没有提到过另外的门呢？有，象肝门、肾门等都是肝脏或肾脏血管或神经进出的结构，对不对？</a:t>
            </a:r>
          </a:p>
          <a:p>
            <a:endParaRPr lang="zh-CN" altLang="en-US" dirty="0"/>
          </a:p>
        </p:txBody>
      </p:sp>
      <p:sp>
        <p:nvSpPr>
          <p:cNvPr id="4" name="灯片编号占位符 3"/>
          <p:cNvSpPr>
            <a:spLocks noGrp="1"/>
          </p:cNvSpPr>
          <p:nvPr>
            <p:ph type="sldNum" sz="quarter" idx="10"/>
          </p:nvPr>
        </p:nvSpPr>
        <p:spPr/>
        <p:txBody>
          <a:bodyPr/>
          <a:lstStyle/>
          <a:p>
            <a:fld id="{561A2150-A70D-4800-A812-5A174867E9A3}" type="slidenum">
              <a:rPr lang="zh-CN" altLang="en-US" smtClean="0"/>
              <a:t>57</a:t>
            </a:fld>
            <a:endParaRPr lang="zh-CN" altLang="en-US"/>
          </a:p>
        </p:txBody>
      </p:sp>
    </p:spTree>
    <p:extLst>
      <p:ext uri="{BB962C8B-B14F-4D97-AF65-F5344CB8AC3E}">
        <p14:creationId xmlns:p14="http://schemas.microsoft.com/office/powerpoint/2010/main" val="4201823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994CBE9-A8F2-4FA8-83F6-CB6F1D50BF37}" type="datetime1">
              <a:rPr lang="zh-CN" altLang="en-US" smtClean="0"/>
              <a:t>2019/4/2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D10B3D-3140-43A0-86F0-B7C648D6A1E4}" type="slidenum">
              <a:rPr lang="zh-CN" altLang="en-US" smtClean="0"/>
              <a:t>‹#›</a:t>
            </a:fld>
            <a:endParaRPr lang="zh-CN" altLang="en-US"/>
          </a:p>
        </p:txBody>
      </p:sp>
    </p:spTree>
    <p:extLst>
      <p:ext uri="{BB962C8B-B14F-4D97-AF65-F5344CB8AC3E}">
        <p14:creationId xmlns:p14="http://schemas.microsoft.com/office/powerpoint/2010/main" val="2367105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C74E4A2-8ED4-41FD-A643-1A567A646592}" type="datetime1">
              <a:rPr lang="zh-CN" altLang="en-US" smtClean="0"/>
              <a:t>2019/4/2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D10B3D-3140-43A0-86F0-B7C648D6A1E4}" type="slidenum">
              <a:rPr lang="zh-CN" altLang="en-US" smtClean="0"/>
              <a:t>‹#›</a:t>
            </a:fld>
            <a:endParaRPr lang="zh-CN" altLang="en-US"/>
          </a:p>
        </p:txBody>
      </p:sp>
    </p:spTree>
    <p:extLst>
      <p:ext uri="{BB962C8B-B14F-4D97-AF65-F5344CB8AC3E}">
        <p14:creationId xmlns:p14="http://schemas.microsoft.com/office/powerpoint/2010/main" val="4146484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D006860-4FBF-4369-89F2-425BC2F71C60}" type="datetime1">
              <a:rPr lang="zh-CN" altLang="en-US" smtClean="0"/>
              <a:t>2019/4/2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D10B3D-3140-43A0-86F0-B7C648D6A1E4}" type="slidenum">
              <a:rPr lang="zh-CN" altLang="en-US" smtClean="0"/>
              <a:t>‹#›</a:t>
            </a:fld>
            <a:endParaRPr lang="zh-CN" altLang="en-US"/>
          </a:p>
        </p:txBody>
      </p:sp>
    </p:spTree>
    <p:extLst>
      <p:ext uri="{BB962C8B-B14F-4D97-AF65-F5344CB8AC3E}">
        <p14:creationId xmlns:p14="http://schemas.microsoft.com/office/powerpoint/2010/main" val="404279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753D539-1ECA-4829-B0CB-4A22A61A2EBC}" type="datetime1">
              <a:rPr lang="zh-CN" altLang="en-US" smtClean="0"/>
              <a:t>2019/4/2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D10B3D-3140-43A0-86F0-B7C648D6A1E4}" type="slidenum">
              <a:rPr lang="zh-CN" altLang="en-US" smtClean="0"/>
              <a:t>‹#›</a:t>
            </a:fld>
            <a:endParaRPr lang="zh-CN" altLang="en-US"/>
          </a:p>
        </p:txBody>
      </p:sp>
    </p:spTree>
    <p:extLst>
      <p:ext uri="{BB962C8B-B14F-4D97-AF65-F5344CB8AC3E}">
        <p14:creationId xmlns:p14="http://schemas.microsoft.com/office/powerpoint/2010/main" val="1214454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B295F63-AB37-4053-B77A-CCDFBC359C81}" type="datetime1">
              <a:rPr lang="zh-CN" altLang="en-US" smtClean="0"/>
              <a:t>2019/4/2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D10B3D-3140-43A0-86F0-B7C648D6A1E4}" type="slidenum">
              <a:rPr lang="zh-CN" altLang="en-US" smtClean="0"/>
              <a:t>‹#›</a:t>
            </a:fld>
            <a:endParaRPr lang="zh-CN" altLang="en-US"/>
          </a:p>
        </p:txBody>
      </p:sp>
    </p:spTree>
    <p:extLst>
      <p:ext uri="{BB962C8B-B14F-4D97-AF65-F5344CB8AC3E}">
        <p14:creationId xmlns:p14="http://schemas.microsoft.com/office/powerpoint/2010/main" val="15286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AED429F-DC2F-4C0A-AD72-FAC8DDCADE35}" type="datetime1">
              <a:rPr lang="zh-CN" altLang="en-US" smtClean="0"/>
              <a:t>2019/4/2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6D10B3D-3140-43A0-86F0-B7C648D6A1E4}" type="slidenum">
              <a:rPr lang="zh-CN" altLang="en-US" smtClean="0"/>
              <a:t>‹#›</a:t>
            </a:fld>
            <a:endParaRPr lang="zh-CN" altLang="en-US"/>
          </a:p>
        </p:txBody>
      </p:sp>
    </p:spTree>
    <p:extLst>
      <p:ext uri="{BB962C8B-B14F-4D97-AF65-F5344CB8AC3E}">
        <p14:creationId xmlns:p14="http://schemas.microsoft.com/office/powerpoint/2010/main" val="3542870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52E7AB3-27F0-4D03-AE85-8BB737691CC4}" type="datetime1">
              <a:rPr lang="zh-CN" altLang="en-US" smtClean="0"/>
              <a:t>2019/4/2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6D10B3D-3140-43A0-86F0-B7C648D6A1E4}" type="slidenum">
              <a:rPr lang="zh-CN" altLang="en-US" smtClean="0"/>
              <a:t>‹#›</a:t>
            </a:fld>
            <a:endParaRPr lang="zh-CN" altLang="en-US"/>
          </a:p>
        </p:txBody>
      </p:sp>
    </p:spTree>
    <p:extLst>
      <p:ext uri="{BB962C8B-B14F-4D97-AF65-F5344CB8AC3E}">
        <p14:creationId xmlns:p14="http://schemas.microsoft.com/office/powerpoint/2010/main" val="3454675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E58DC-6F63-4835-BC82-9368382691C5}" type="datetime1">
              <a:rPr lang="zh-CN" altLang="en-US" smtClean="0"/>
              <a:t>2019/4/2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6D10B3D-3140-43A0-86F0-B7C648D6A1E4}" type="slidenum">
              <a:rPr lang="zh-CN" altLang="en-US" smtClean="0"/>
              <a:t>‹#›</a:t>
            </a:fld>
            <a:endParaRPr lang="zh-CN" altLang="en-US"/>
          </a:p>
        </p:txBody>
      </p:sp>
    </p:spTree>
    <p:extLst>
      <p:ext uri="{BB962C8B-B14F-4D97-AF65-F5344CB8AC3E}">
        <p14:creationId xmlns:p14="http://schemas.microsoft.com/office/powerpoint/2010/main" val="480837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88364AB-428C-4F07-A2BF-F155A9B152A1}" type="datetime1">
              <a:rPr lang="zh-CN" altLang="en-US" smtClean="0"/>
              <a:t>2019/4/2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6D10B3D-3140-43A0-86F0-B7C648D6A1E4}" type="slidenum">
              <a:rPr lang="zh-CN" altLang="en-US" smtClean="0"/>
              <a:t>‹#›</a:t>
            </a:fld>
            <a:endParaRPr lang="zh-CN" altLang="en-US"/>
          </a:p>
        </p:txBody>
      </p:sp>
    </p:spTree>
    <p:extLst>
      <p:ext uri="{BB962C8B-B14F-4D97-AF65-F5344CB8AC3E}">
        <p14:creationId xmlns:p14="http://schemas.microsoft.com/office/powerpoint/2010/main" val="352486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0C07CCF-F666-475C-91DD-9E94D971E4B9}" type="datetime1">
              <a:rPr lang="zh-CN" altLang="en-US" smtClean="0"/>
              <a:t>2019/4/2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6D10B3D-3140-43A0-86F0-B7C648D6A1E4}" type="slidenum">
              <a:rPr lang="zh-CN" altLang="en-US" smtClean="0"/>
              <a:t>‹#›</a:t>
            </a:fld>
            <a:endParaRPr lang="zh-CN" altLang="en-US"/>
          </a:p>
        </p:txBody>
      </p:sp>
    </p:spTree>
    <p:extLst>
      <p:ext uri="{BB962C8B-B14F-4D97-AF65-F5344CB8AC3E}">
        <p14:creationId xmlns:p14="http://schemas.microsoft.com/office/powerpoint/2010/main" val="1921602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D14EFB9-C6AE-4B7F-88BE-F9433FFD289F}" type="datetime1">
              <a:rPr lang="zh-CN" altLang="en-US" smtClean="0"/>
              <a:t>2019/4/2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6D10B3D-3140-43A0-86F0-B7C648D6A1E4}" type="slidenum">
              <a:rPr lang="zh-CN" altLang="en-US" smtClean="0"/>
              <a:t>‹#›</a:t>
            </a:fld>
            <a:endParaRPr lang="zh-CN" altLang="en-US"/>
          </a:p>
        </p:txBody>
      </p:sp>
    </p:spTree>
    <p:extLst>
      <p:ext uri="{BB962C8B-B14F-4D97-AF65-F5344CB8AC3E}">
        <p14:creationId xmlns:p14="http://schemas.microsoft.com/office/powerpoint/2010/main" val="801148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88B8A1-9E7D-4355-9FCC-532436CDFC20}" type="datetime1">
              <a:rPr lang="zh-CN" altLang="en-US" smtClean="0"/>
              <a:t>2019/4/2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10B3D-3140-43A0-86F0-B7C648D6A1E4}" type="slidenum">
              <a:rPr lang="zh-CN" altLang="en-US" smtClean="0"/>
              <a:t>‹#›</a:t>
            </a:fld>
            <a:endParaRPr lang="zh-CN" altLang="en-US"/>
          </a:p>
        </p:txBody>
      </p:sp>
      <p:pic>
        <p:nvPicPr>
          <p:cNvPr id="7" name="Picture 2" descr="C:\Documents and Settings\Administrator\桌面\图片1.jpg"/>
          <p:cNvPicPr>
            <a:picLocks noChangeAspect="1" noChangeArrowheads="1"/>
          </p:cNvPicPr>
          <p:nvPr userDrawn="1"/>
        </p:nvPicPr>
        <p:blipFill>
          <a:blip r:embed="rId13">
            <a:lum bright="22000" contrast="-7000"/>
          </a:blip>
          <a:srcRect t="2439" r="6614" b="81708"/>
          <a:stretch>
            <a:fillRect/>
          </a:stretch>
        </p:blipFill>
        <p:spPr bwMode="auto">
          <a:xfrm>
            <a:off x="3048000" y="0"/>
            <a:ext cx="9144000" cy="1285860"/>
          </a:xfrm>
          <a:prstGeom prst="rect">
            <a:avLst/>
          </a:prstGeom>
          <a:gradFill flip="none" rotWithShape="1">
            <a:gsLst>
              <a:gs pos="0">
                <a:schemeClr val="bg1">
                  <a:alpha val="0"/>
                </a:schemeClr>
              </a:gs>
              <a:gs pos="50000">
                <a:schemeClr val="accent1">
                  <a:shade val="67500"/>
                  <a:satMod val="115000"/>
                </a:schemeClr>
              </a:gs>
              <a:gs pos="100000">
                <a:schemeClr val="accent1">
                  <a:shade val="100000"/>
                  <a:satMod val="115000"/>
                </a:schemeClr>
              </a:gs>
            </a:gsLst>
            <a:lin ang="16200000" scaled="1"/>
            <a:tileRect/>
          </a:gradFill>
        </p:spPr>
      </p:pic>
      <p:sp>
        <p:nvSpPr>
          <p:cNvPr id="8" name="矩形 7"/>
          <p:cNvSpPr/>
          <p:nvPr userDrawn="1"/>
        </p:nvSpPr>
        <p:spPr>
          <a:xfrm>
            <a:off x="3048000" y="285728"/>
            <a:ext cx="9144000" cy="4000528"/>
          </a:xfrm>
          <a:prstGeom prst="rect">
            <a:avLst/>
          </a:prstGeom>
          <a:gradFill>
            <a:gsLst>
              <a:gs pos="0">
                <a:schemeClr val="bg1">
                  <a:alpha val="0"/>
                </a:schemeClr>
              </a:gs>
              <a:gs pos="50000">
                <a:schemeClr val="bg1"/>
              </a:gs>
              <a:gs pos="25000">
                <a:schemeClr val="bg1">
                  <a:alpha val="9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Tree>
    <p:extLst>
      <p:ext uri="{BB962C8B-B14F-4D97-AF65-F5344CB8AC3E}">
        <p14:creationId xmlns:p14="http://schemas.microsoft.com/office/powerpoint/2010/main" val="3430931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myjpw.com/tupian/xinzang/2/3_jpg.jp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emerangel.org/wiki/index.php?title=Image:CS002.jpg" TargetMode="Externa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http://www.emerangel.org/wiki/index.php?title=Image:CS003.jpg" TargetMode="Externa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dgemo.gov.cn/upfiles/pcea/0164_0.pn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emerangel.org/wiki/index.php?title=Image:CS005.jpg" TargetMode="Externa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hyperlink" Target="http://www.emerangel.org/wiki/index.php?title=Image:CS004.jpg" TargetMode="Externa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emerangel.org/wiki/index.php?title=Image:CS006.jpg"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file:///E:\&#35299;&#21078;&#24187;&#28783;\&#20154;&#20154;&#36807;&#20851;&#20219;&#21153;-&#26446;&#36745;\A&#35282;\&#24490;&#29615;&#31995;&#32479;-&#21160;&#33033;\&#19979;&#32930;&#30340;~1.EXE" TargetMode="Externa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emerangel.org/wiki/index.php?title=Image:CS008.jpg" TargetMode="Externa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www.dgemo.gov.cn/upfiles/pcea/0166_4.png" TargetMode="Externa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emerangel.org/wiki/index.php?title=Image:CS007.jpg"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myjpw.com/tupian/shangzhi/2/9_jpg.jp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hyperlink" Target="http://www.myjpw.com/tupian/shangzhi/2/5_jpg.jpg" TargetMode="Externa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myjpw.com/tupian/shangzhi/2/5_jpg.jpg" TargetMode="External"/><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jpjpk.jlmc.edu.cn/tk/xunhuanxitong/images/mg016%5b1%5d_jpg.jpg" TargetMode="Externa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hyperlink" Target="http://www.myjpw.com/tupian/jingmai/2/1_jpg.jpg" TargetMode="Externa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73.jpeg"/><Relationship Id="rId4" Type="http://schemas.openxmlformats.org/officeDocument/2006/relationships/hyperlink" Target="http://www.myjpw.com/tupian/jingmai/2/1_jpg.jp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www.myjpw.com/tupian/jingmai/2/1_jpg.jpg"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www.myjpw.com/tupian/jingmai/2/11_JPG.jpg" TargetMode="Externa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66.xml.rels><?xml version="1.0" encoding="UTF-8" standalone="yes"?>
<Relationships xmlns="http://schemas.openxmlformats.org/package/2006/relationships"><Relationship Id="rId3" Type="http://schemas.openxmlformats.org/officeDocument/2006/relationships/hyperlink" Target="http://baike.haosou.com/doc/2104389.html" TargetMode="External"/><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myjpw.com/tupian/shangzhi/2/5_jpg.jpg" TargetMode="Externa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www.myjpw.com/tupian/xinzang/2/15_jpg.jpg" TargetMode="Externa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55.jpeg"/><Relationship Id="rId4" Type="http://schemas.openxmlformats.org/officeDocument/2006/relationships/hyperlink" Target="http://www.myjpw.com/tupian/shangzhi/2/9_jpg.jpg"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jpjpk.jlmc.edu.cn/tk/xunhuanxitong/images/mg017%5b1%5d_jpg.jpg"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jpeg"/></Relationships>
</file>

<file path=ppt/slides/_rels/slide7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hyperlink" Target="http://www.myjpw.com/tupian/jingmai/2/3_jpg.jp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hyperlink" Target="http://www.myjpw.com/tupian/jingmai/2/3_jpg.jpg"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hyperlink" Target="http://www.myjpw.com/tupian/jingmai/2/3_jpg.jpg"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hyperlink" Target="http://www.dxyer.cn/killure/image/7820.htm" TargetMode="External"/><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g"/><Relationship Id="rId4" Type="http://schemas.openxmlformats.org/officeDocument/2006/relationships/image" Target="../media/image115.jpeg"/></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file:///C:\Documents%20and%20Settings\Administrator\&#26700;&#38754;\&#24490;&#29615;\&#28107;&#24052;&#30340;~1.EXE" TargetMode="Externa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21.png"/><Relationship Id="rId4" Type="http://schemas.openxmlformats.org/officeDocument/2006/relationships/oleObject" Target="../embeddings/oleObject4.bin"/></Relationships>
</file>

<file path=ppt/slides/_rels/slide8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27.png"/></Relationships>
</file>

<file path=ppt/slides/_rels/slide8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091684"/>
            <a:ext cx="12192000" cy="830997"/>
          </a:xfrm>
          <a:prstGeom prst="rect">
            <a:avLst/>
          </a:prstGeom>
        </p:spPr>
        <p:txBody>
          <a:bodyPr wrap="square">
            <a:spAutoFit/>
          </a:bodyPr>
          <a:lstStyle/>
          <a:p>
            <a:pPr algn="ctr"/>
            <a:r>
              <a:rPr lang="zh-CN" altLang="en-US" sz="4800" b="1" spc="6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循环系统</a:t>
            </a:r>
            <a:r>
              <a:rPr lang="en-US" altLang="zh-CN" sz="4800" b="1" spc="6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4800" b="1" spc="6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动脉 </a:t>
            </a:r>
            <a:r>
              <a:rPr lang="en-US" altLang="zh-CN" sz="4400" b="1" spc="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a:t>
            </a:r>
            <a:r>
              <a:rPr lang="en-US" altLang="zh-CN" sz="3600" b="1" spc="600" dirty="0">
                <a:latin typeface="Times New Roman" panose="02020603050405020304" pitchFamily="18" charset="0"/>
                <a:ea typeface="微软雅黑" panose="020B0503020204020204" pitchFamily="34" charset="-122"/>
                <a:cs typeface="Times New Roman" panose="02020603050405020304" pitchFamily="18" charset="0"/>
              </a:rPr>
              <a:t>rtery</a:t>
            </a:r>
          </a:p>
        </p:txBody>
      </p:sp>
      <p:sp>
        <p:nvSpPr>
          <p:cNvPr id="2" name="灯片编号占位符 1"/>
          <p:cNvSpPr>
            <a:spLocks noGrp="1"/>
          </p:cNvSpPr>
          <p:nvPr>
            <p:ph type="sldNum" sz="quarter" idx="12"/>
          </p:nvPr>
        </p:nvSpPr>
        <p:spPr/>
        <p:txBody>
          <a:bodyPr/>
          <a:lstStyle/>
          <a:p>
            <a:fld id="{D6D10B3D-3140-43A0-86F0-B7C648D6A1E4}" type="slidenum">
              <a:rPr lang="zh-CN" altLang="en-US" smtClean="0"/>
              <a:t>1</a:t>
            </a:fld>
            <a:endParaRPr lang="zh-CN" altLang="en-US"/>
          </a:p>
        </p:txBody>
      </p:sp>
      <p:pic>
        <p:nvPicPr>
          <p:cNvPr id="9" name="Picture 10" descr="02802"/>
          <p:cNvPicPr>
            <a:picLocks noChangeAspect="1" noChangeArrowheads="1" noCrop="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3674041" y="2022476"/>
            <a:ext cx="4020938" cy="483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1421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10</a:t>
            </a:fld>
            <a:endParaRPr lang="zh-CN" altLang="en-US"/>
          </a:p>
        </p:txBody>
      </p:sp>
      <p:sp>
        <p:nvSpPr>
          <p:cNvPr id="5" name="Rectangle 61"/>
          <p:cNvSpPr>
            <a:spLocks noChangeArrowheads="1"/>
          </p:cNvSpPr>
          <p:nvPr/>
        </p:nvSpPr>
        <p:spPr bwMode="auto">
          <a:xfrm>
            <a:off x="9931474" y="1248459"/>
            <a:ext cx="14223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a:latin typeface="微软雅黑" panose="020B0503020204020204" pitchFamily="34" charset="-122"/>
                <a:ea typeface="微软雅黑" panose="020B0503020204020204" pitchFamily="34" charset="-122"/>
              </a:rPr>
              <a:t>动脉韧带</a:t>
            </a:r>
          </a:p>
        </p:txBody>
      </p:sp>
      <p:pic>
        <p:nvPicPr>
          <p:cNvPr id="7" name="Picture 64" descr="9-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5160" y="714131"/>
            <a:ext cx="4040679" cy="487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接连接符 5"/>
          <p:cNvCxnSpPr/>
          <p:nvPr/>
        </p:nvCxnSpPr>
        <p:spPr bwMode="auto">
          <a:xfrm flipV="1">
            <a:off x="8641460" y="1571625"/>
            <a:ext cx="1308553" cy="406292"/>
          </a:xfrm>
          <a:prstGeom prst="line">
            <a:avLst/>
          </a:prstGeom>
          <a:ln w="38100">
            <a:solidFill>
              <a:srgbClr val="0000CC"/>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矩形 9"/>
          <p:cNvSpPr/>
          <p:nvPr/>
        </p:nvSpPr>
        <p:spPr>
          <a:xfrm>
            <a:off x="1104899" y="1428523"/>
            <a:ext cx="4804435" cy="2677656"/>
          </a:xfrm>
          <a:prstGeom prst="rect">
            <a:avLst/>
          </a:prstGeom>
        </p:spPr>
        <p:txBody>
          <a:bodyPr wrap="square">
            <a:spAutoFit/>
          </a:bodyPr>
          <a:lstStyle/>
          <a:p>
            <a:pPr>
              <a:lnSpc>
                <a:spcPct val="150000"/>
              </a:lnSpc>
            </a:pPr>
            <a:r>
              <a:rPr lang="zh-CN" altLang="en-US" sz="2800" b="1" dirty="0">
                <a:solidFill>
                  <a:srgbClr val="FF0000"/>
                </a:solidFill>
                <a:latin typeface="微软雅黑" panose="020B0503020204020204" pitchFamily="34" charset="-122"/>
                <a:ea typeface="微软雅黑" panose="020B0503020204020204" pitchFamily="34" charset="-122"/>
              </a:rPr>
              <a:t>动脉韧带</a:t>
            </a:r>
            <a:r>
              <a:rPr lang="zh-CN" altLang="en-US" sz="2800" dirty="0">
                <a:latin typeface="微软雅黑" panose="020B0503020204020204" pitchFamily="34" charset="-122"/>
                <a:ea typeface="微软雅黑" panose="020B0503020204020204" pitchFamily="34" charset="-122"/>
              </a:rPr>
              <a:t>：肺动脉干分叉处稍左侧与主动脉弓下缘之间的纤维结缔组织索</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为胚胎时期动脉导管闭锁的遗迹</a:t>
            </a:r>
          </a:p>
        </p:txBody>
      </p:sp>
    </p:spTree>
    <p:extLst>
      <p:ext uri="{BB962C8B-B14F-4D97-AF65-F5344CB8AC3E}">
        <p14:creationId xmlns:p14="http://schemas.microsoft.com/office/powerpoint/2010/main" val="2437906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11</a:t>
            </a:fld>
            <a:endParaRPr lang="zh-CN" altLang="en-US"/>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rcRect t="5264" b="9319"/>
          <a:stretch>
            <a:fillRect/>
          </a:stretch>
        </p:blipFill>
        <p:spPr bwMode="auto">
          <a:xfrm>
            <a:off x="296863" y="247650"/>
            <a:ext cx="4618037" cy="6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4994" y="3634973"/>
            <a:ext cx="5891212" cy="272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3"/>
          <p:cNvSpPr>
            <a:spLocks noChangeArrowheads="1"/>
          </p:cNvSpPr>
          <p:nvPr/>
        </p:nvSpPr>
        <p:spPr bwMode="auto">
          <a:xfrm>
            <a:off x="5542757" y="775405"/>
            <a:ext cx="649684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 typeface="Wingdings" panose="05000000000000000000" pitchFamily="2" charset="2"/>
              <a:buNone/>
            </a:pPr>
            <a:r>
              <a:rPr lang="zh-CN" altLang="en-US" sz="2400" b="1" dirty="0">
                <a:solidFill>
                  <a:srgbClr val="C00000"/>
                </a:solidFill>
                <a:latin typeface="微软雅黑" panose="020B0503020204020204" pitchFamily="34" charset="-122"/>
                <a:ea typeface="微软雅黑" panose="020B0503020204020204" pitchFamily="34" charset="-122"/>
              </a:rPr>
              <a:t>（一）胎儿血液循环特点</a:t>
            </a:r>
          </a:p>
          <a:p>
            <a:pPr eaLnBrk="1" hangingPunct="1">
              <a:lnSpc>
                <a:spcPct val="150000"/>
              </a:lnSpc>
              <a:spcBef>
                <a:spcPct val="0"/>
              </a:spcBef>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胎儿期血液循环与出生后大不相同：</a:t>
            </a:r>
            <a:endParaRPr lang="en-US" altLang="zh-CN" sz="24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①胎儿呼吸系统不工作，肺循环尚未真正建立；</a:t>
            </a:r>
            <a:endParaRPr lang="en-US" altLang="zh-CN" sz="24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②胎儿消化系统不工作，需通过胎盘从母体获取营养和氧气 </a:t>
            </a:r>
          </a:p>
        </p:txBody>
      </p:sp>
      <p:sp>
        <p:nvSpPr>
          <p:cNvPr id="8" name="矩形 7"/>
          <p:cNvSpPr/>
          <p:nvPr/>
        </p:nvSpPr>
        <p:spPr>
          <a:xfrm>
            <a:off x="10706100" y="5316854"/>
            <a:ext cx="731520" cy="2381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2656899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12</a:t>
            </a:fld>
            <a:endParaRPr lang="zh-CN" altLang="en-US"/>
          </a:p>
        </p:txBody>
      </p:sp>
      <p:sp>
        <p:nvSpPr>
          <p:cNvPr id="5" name="矩形 4"/>
          <p:cNvSpPr/>
          <p:nvPr/>
        </p:nvSpPr>
        <p:spPr>
          <a:xfrm>
            <a:off x="250484" y="322110"/>
            <a:ext cx="8360115" cy="1384995"/>
          </a:xfrm>
          <a:prstGeom prst="rect">
            <a:avLst/>
          </a:prstGeom>
        </p:spPr>
        <p:txBody>
          <a:bodyPr wrap="square">
            <a:spAutoFit/>
          </a:bodyPr>
          <a:lstStyle/>
          <a:p>
            <a:pPr>
              <a:lnSpc>
                <a:spcPct val="150000"/>
              </a:lnSpc>
            </a:pPr>
            <a:r>
              <a:rPr lang="zh-CN" altLang="en-US" sz="2800" b="1" dirty="0">
                <a:solidFill>
                  <a:srgbClr val="0000CC"/>
                </a:solidFill>
                <a:latin typeface="微软雅黑" panose="020B0503020204020204" pitchFamily="34" charset="-122"/>
                <a:ea typeface="微软雅黑" panose="020B0503020204020204" pitchFamily="34" charset="-122"/>
              </a:rPr>
              <a:t>动脉导管未闭</a:t>
            </a:r>
            <a:r>
              <a:rPr lang="en-US" altLang="zh-CN" sz="2800" dirty="0">
                <a:solidFill>
                  <a:srgbClr val="333333"/>
                </a:solidFill>
                <a:latin typeface="微软雅黑" panose="020B0503020204020204" pitchFamily="34" charset="-122"/>
                <a:ea typeface="微软雅黑" panose="020B0503020204020204" pitchFamily="34" charset="-122"/>
              </a:rPr>
              <a:t>(patent ductus arteriosus</a:t>
            </a:r>
            <a:r>
              <a:rPr lang="zh-CN" altLang="en-US" sz="2800" dirty="0">
                <a:solidFill>
                  <a:srgbClr val="333333"/>
                </a:solidFill>
                <a:latin typeface="微软雅黑" panose="020B0503020204020204" pitchFamily="34" charset="-122"/>
                <a:ea typeface="微软雅黑" panose="020B0503020204020204" pitchFamily="34" charset="-122"/>
              </a:rPr>
              <a:t>，</a:t>
            </a:r>
            <a:r>
              <a:rPr lang="en-US" altLang="zh-CN" sz="2800" dirty="0">
                <a:solidFill>
                  <a:srgbClr val="333333"/>
                </a:solidFill>
                <a:latin typeface="微软雅黑" panose="020B0503020204020204" pitchFamily="34" charset="-122"/>
                <a:ea typeface="微软雅黑" panose="020B0503020204020204" pitchFamily="34" charset="-122"/>
              </a:rPr>
              <a:t>PDA)</a:t>
            </a:r>
          </a:p>
          <a:p>
            <a:pPr>
              <a:lnSpc>
                <a:spcPct val="150000"/>
              </a:lnSpc>
            </a:pPr>
            <a:r>
              <a:rPr lang="zh-CN" altLang="en-US" sz="2800" dirty="0">
                <a:solidFill>
                  <a:srgbClr val="333333"/>
                </a:solidFill>
                <a:latin typeface="微软雅黑" panose="020B0503020204020204" pitchFamily="34" charset="-122"/>
                <a:ea typeface="微软雅黑" panose="020B0503020204020204" pitchFamily="34" charset="-122"/>
              </a:rPr>
              <a:t>是动脉导管在出生后未闭合而持续开放的病理状态</a:t>
            </a:r>
            <a:endParaRPr lang="zh-CN" altLang="en-US" sz="2800" dirty="0">
              <a:latin typeface="微软雅黑" panose="020B0503020204020204" pitchFamily="34" charset="-122"/>
              <a:ea typeface="微软雅黑" panose="020B0503020204020204" pitchFamily="34" charset="-122"/>
            </a:endParaRPr>
          </a:p>
        </p:txBody>
      </p:sp>
      <p:pic>
        <p:nvPicPr>
          <p:cNvPr id="6" name="图片 2"/>
          <p:cNvPicPr>
            <a:picLocks noChangeAspect="1"/>
          </p:cNvPicPr>
          <p:nvPr/>
        </p:nvPicPr>
        <p:blipFill>
          <a:blip r:embed="rId2">
            <a:extLst>
              <a:ext uri="{28A0092B-C50C-407E-A947-70E740481C1C}">
                <a14:useLocalDpi xmlns:a14="http://schemas.microsoft.com/office/drawing/2010/main" val="0"/>
              </a:ext>
            </a:extLst>
          </a:blip>
          <a:srcRect t="5264" b="9319"/>
          <a:stretch>
            <a:fillRect/>
          </a:stretch>
        </p:blipFill>
        <p:spPr bwMode="auto">
          <a:xfrm>
            <a:off x="7244071" y="1551715"/>
            <a:ext cx="3679825" cy="520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a:spLocks noChangeArrowheads="1"/>
          </p:cNvSpPr>
          <p:nvPr/>
        </p:nvSpPr>
        <p:spPr bwMode="auto">
          <a:xfrm>
            <a:off x="634502" y="2615955"/>
            <a:ext cx="5617256"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lnSpc>
                <a:spcPct val="120000"/>
              </a:lnSpc>
              <a:spcBef>
                <a:spcPts val="600"/>
              </a:spcBef>
              <a:spcAft>
                <a:spcPts val="600"/>
              </a:spcAft>
              <a:buFont typeface="Wingdings" panose="05000000000000000000" pitchFamily="2" charset="2"/>
              <a:buChar char="ü"/>
            </a:pPr>
            <a:r>
              <a:rPr lang="zh-CN" altLang="en-US" sz="2800" dirty="0">
                <a:latin typeface="微软雅黑" panose="020B0503020204020204" pitchFamily="34" charset="-122"/>
                <a:ea typeface="微软雅黑" panose="020B0503020204020204" pitchFamily="34" charset="-122"/>
              </a:rPr>
              <a:t>动静脉血混合，主动脉血液进入肺动脉，肺血流量增加，左心负荷增加，严重时右心负荷也增加</a:t>
            </a:r>
            <a:endParaRPr lang="en-US" altLang="zh-CN" sz="2800" dirty="0">
              <a:latin typeface="微软雅黑" panose="020B0503020204020204" pitchFamily="34" charset="-122"/>
              <a:ea typeface="微软雅黑" panose="020B0503020204020204" pitchFamily="34" charset="-122"/>
            </a:endParaRPr>
          </a:p>
          <a:p>
            <a:pPr fontAlgn="base">
              <a:lnSpc>
                <a:spcPct val="120000"/>
              </a:lnSpc>
              <a:spcBef>
                <a:spcPts val="600"/>
              </a:spcBef>
              <a:spcAft>
                <a:spcPts val="600"/>
              </a:spcAft>
              <a:buFont typeface="Wingdings" panose="05000000000000000000" pitchFamily="2" charset="2"/>
              <a:buChar char="ü"/>
            </a:pPr>
            <a:r>
              <a:rPr lang="zh-CN" altLang="en-US" sz="2800" dirty="0">
                <a:latin typeface="微软雅黑" panose="020B0503020204020204" pitchFamily="34" charset="-122"/>
                <a:ea typeface="微软雅黑" panose="020B0503020204020204" pitchFamily="34" charset="-122"/>
              </a:rPr>
              <a:t>出生后数月内闭塞，如</a:t>
            </a:r>
            <a:r>
              <a:rPr lang="en-US" altLang="zh-CN" sz="2800" dirty="0">
                <a:latin typeface="微软雅黑" panose="020B0503020204020204" pitchFamily="34" charset="-122"/>
                <a:ea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rPr>
              <a:t>岁后仍未闭塞，则为</a:t>
            </a:r>
            <a:r>
              <a:rPr lang="zh-CN" altLang="en-US" sz="2800" b="1" dirty="0">
                <a:solidFill>
                  <a:srgbClr val="0000CC"/>
                </a:solidFill>
                <a:latin typeface="微软雅黑" panose="020B0503020204020204" pitchFamily="34" charset="-122"/>
                <a:ea typeface="微软雅黑" panose="020B0503020204020204" pitchFamily="34" charset="-122"/>
              </a:rPr>
              <a:t>动脉导管未闭</a:t>
            </a:r>
          </a:p>
        </p:txBody>
      </p:sp>
    </p:spTree>
    <p:extLst>
      <p:ext uri="{BB962C8B-B14F-4D97-AF65-F5344CB8AC3E}">
        <p14:creationId xmlns:p14="http://schemas.microsoft.com/office/powerpoint/2010/main" val="2380074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13</a:t>
            </a:fld>
            <a:endParaRPr lang="zh-CN" altLang="en-US"/>
          </a:p>
        </p:txBody>
      </p:sp>
      <p:sp>
        <p:nvSpPr>
          <p:cNvPr id="5" name="矩形 7"/>
          <p:cNvSpPr>
            <a:spLocks noChangeArrowheads="1"/>
          </p:cNvSpPr>
          <p:nvPr/>
        </p:nvSpPr>
        <p:spPr bwMode="auto">
          <a:xfrm>
            <a:off x="989467" y="724039"/>
            <a:ext cx="5464401"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2400" b="1" dirty="0">
                <a:solidFill>
                  <a:srgbClr val="C00000"/>
                </a:solidFill>
                <a:latin typeface="微软雅黑" panose="020B0503020204020204" pitchFamily="34" charset="-122"/>
                <a:ea typeface="微软雅黑" panose="020B0503020204020204" pitchFamily="34" charset="-122"/>
              </a:rPr>
              <a:t>胎儿时期特殊结构及出生后变化</a:t>
            </a:r>
          </a:p>
          <a:p>
            <a:pPr>
              <a:spcBef>
                <a:spcPct val="0"/>
              </a:spcBef>
              <a:buFontTx/>
              <a:buNone/>
            </a:pPr>
            <a:endParaRPr lang="zh-CN" altLang="en-US" sz="2000" dirty="0">
              <a:latin typeface="微软雅黑" panose="020B0503020204020204" pitchFamily="34" charset="-122"/>
              <a:ea typeface="微软雅黑" panose="020B0503020204020204" pitchFamily="34" charset="-122"/>
            </a:endParaRPr>
          </a:p>
          <a:p>
            <a:pPr>
              <a:spcBef>
                <a:spcPct val="0"/>
              </a:spcBef>
              <a:buFontTx/>
              <a:buNone/>
            </a:pPr>
            <a:r>
              <a:rPr lang="en-US" altLang="zh-CN" sz="2000" b="1" dirty="0">
                <a:latin typeface="微软雅黑" panose="020B0503020204020204" pitchFamily="34" charset="-122"/>
                <a:ea typeface="微软雅黑" panose="020B0503020204020204" pitchFamily="34" charset="-122"/>
              </a:rPr>
              <a:t>1</a:t>
            </a:r>
            <a:r>
              <a:rPr lang="zh-CN" altLang="en-US" sz="2000" b="1" dirty="0">
                <a:latin typeface="微软雅黑" panose="020B0503020204020204" pitchFamily="34" charset="-122"/>
                <a:ea typeface="微软雅黑" panose="020B0503020204020204" pitchFamily="34" charset="-122"/>
              </a:rPr>
              <a:t>．</a:t>
            </a:r>
            <a:r>
              <a:rPr lang="zh-CN" altLang="en-US" sz="2000" b="1" dirty="0">
                <a:solidFill>
                  <a:srgbClr val="0000CC"/>
                </a:solidFill>
                <a:latin typeface="微软雅黑" panose="020B0503020204020204" pitchFamily="34" charset="-122"/>
                <a:ea typeface="微软雅黑" panose="020B0503020204020204" pitchFamily="34" charset="-122"/>
              </a:rPr>
              <a:t>卵圆孔</a:t>
            </a:r>
            <a:r>
              <a:rPr lang="zh-CN" altLang="en-US" sz="2000" b="1"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位于房间隔。在胎儿期，右心房的血液由此孔直接流入左心房。出生后一年左右卵圆孔渐闭合，在房间隔右面形成卵圆窝。 </a:t>
            </a:r>
          </a:p>
          <a:p>
            <a:pPr>
              <a:spcBef>
                <a:spcPct val="0"/>
              </a:spcBef>
              <a:buFontTx/>
              <a:buNone/>
            </a:pPr>
            <a:endParaRPr lang="zh-CN" altLang="en-US" sz="2000" dirty="0">
              <a:latin typeface="微软雅黑" panose="020B0503020204020204" pitchFamily="34" charset="-122"/>
              <a:ea typeface="微软雅黑" panose="020B0503020204020204" pitchFamily="34" charset="-122"/>
            </a:endParaRPr>
          </a:p>
          <a:p>
            <a:pPr>
              <a:spcBef>
                <a:spcPct val="0"/>
              </a:spcBef>
              <a:buFontTx/>
              <a:buNone/>
            </a:pPr>
            <a:r>
              <a:rPr lang="en-US" altLang="zh-CN" sz="2000" b="1" dirty="0">
                <a:latin typeface="微软雅黑" panose="020B0503020204020204" pitchFamily="34" charset="-122"/>
                <a:ea typeface="微软雅黑" panose="020B0503020204020204" pitchFamily="34" charset="-122"/>
              </a:rPr>
              <a:t>2</a:t>
            </a:r>
            <a:r>
              <a:rPr lang="zh-CN" altLang="en-US" sz="2000" b="1" dirty="0">
                <a:latin typeface="微软雅黑" panose="020B0503020204020204" pitchFamily="34" charset="-122"/>
                <a:ea typeface="微软雅黑" panose="020B0503020204020204" pitchFamily="34" charset="-122"/>
              </a:rPr>
              <a:t>．</a:t>
            </a:r>
            <a:r>
              <a:rPr lang="zh-CN" altLang="en-US" sz="2000" b="1" dirty="0">
                <a:solidFill>
                  <a:srgbClr val="0000CC"/>
                </a:solidFill>
                <a:latin typeface="微软雅黑" panose="020B0503020204020204" pitchFamily="34" charset="-122"/>
                <a:ea typeface="微软雅黑" panose="020B0503020204020204" pitchFamily="34" charset="-122"/>
              </a:rPr>
              <a:t>动脉导管</a:t>
            </a:r>
            <a:r>
              <a:rPr lang="zh-CN" altLang="en-US" sz="2000" b="1"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是一条通连肺动脉干和主动脉弓的血管。在胎儿期，肺动脉干内的血液直接流入主动脉。出生后三个月左右，动脉导管逐渐闭锁，形成动脉韧带。 </a:t>
            </a:r>
          </a:p>
          <a:p>
            <a:pPr>
              <a:spcBef>
                <a:spcPct val="0"/>
              </a:spcBef>
              <a:buFontTx/>
              <a:buNone/>
            </a:pPr>
            <a:endParaRPr lang="zh-CN" altLang="en-US" sz="2000" dirty="0">
              <a:latin typeface="微软雅黑" panose="020B0503020204020204" pitchFamily="34" charset="-122"/>
              <a:ea typeface="微软雅黑" panose="020B0503020204020204" pitchFamily="34" charset="-122"/>
            </a:endParaRPr>
          </a:p>
          <a:p>
            <a:pPr>
              <a:spcBef>
                <a:spcPct val="0"/>
              </a:spcBef>
              <a:buFontTx/>
              <a:buNone/>
            </a:pPr>
            <a:r>
              <a:rPr lang="en-US" altLang="zh-CN" sz="2000" b="1" dirty="0">
                <a:latin typeface="微软雅黑" panose="020B0503020204020204" pitchFamily="34" charset="-122"/>
                <a:ea typeface="微软雅黑" panose="020B0503020204020204" pitchFamily="34" charset="-122"/>
              </a:rPr>
              <a:t>3</a:t>
            </a:r>
            <a:r>
              <a:rPr lang="zh-CN" altLang="en-US" sz="2000" b="1" dirty="0">
                <a:latin typeface="微软雅黑" panose="020B0503020204020204" pitchFamily="34" charset="-122"/>
                <a:ea typeface="微软雅黑" panose="020B0503020204020204" pitchFamily="34" charset="-122"/>
              </a:rPr>
              <a:t>．</a:t>
            </a:r>
            <a:r>
              <a:rPr lang="zh-CN" altLang="en-US" sz="2000" b="1" dirty="0">
                <a:solidFill>
                  <a:srgbClr val="0000CC"/>
                </a:solidFill>
                <a:latin typeface="微软雅黑" panose="020B0503020204020204" pitchFamily="34" charset="-122"/>
                <a:ea typeface="微软雅黑" panose="020B0503020204020204" pitchFamily="34" charset="-122"/>
              </a:rPr>
              <a:t>脐静脉</a:t>
            </a:r>
            <a:r>
              <a:rPr lang="zh-CN" altLang="en-US" sz="2000" b="1"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经脐带至胎儿肝，大部分血液经静脉导管直接注入下腔静脉。出生后脐静脉闭锁成肝圆韧带，静脉导管闭锁成静脉韧带。 </a:t>
            </a:r>
          </a:p>
          <a:p>
            <a:pPr>
              <a:spcBef>
                <a:spcPct val="0"/>
              </a:spcBef>
              <a:buFontTx/>
              <a:buNone/>
            </a:pPr>
            <a:endParaRPr lang="zh-CN" altLang="en-US" sz="2000" dirty="0">
              <a:latin typeface="微软雅黑" panose="020B0503020204020204" pitchFamily="34" charset="-122"/>
              <a:ea typeface="微软雅黑" panose="020B0503020204020204" pitchFamily="34" charset="-122"/>
            </a:endParaRPr>
          </a:p>
          <a:p>
            <a:pPr>
              <a:spcBef>
                <a:spcPct val="0"/>
              </a:spcBef>
              <a:buFontTx/>
              <a:buNone/>
            </a:pPr>
            <a:r>
              <a:rPr lang="en-US" altLang="zh-CN" sz="2000" b="1" dirty="0">
                <a:latin typeface="微软雅黑" panose="020B0503020204020204" pitchFamily="34" charset="-122"/>
                <a:ea typeface="微软雅黑" panose="020B0503020204020204" pitchFamily="34" charset="-122"/>
              </a:rPr>
              <a:t>4</a:t>
            </a:r>
            <a:r>
              <a:rPr lang="zh-CN" altLang="en-US" sz="2000" b="1" dirty="0">
                <a:latin typeface="微软雅黑" panose="020B0503020204020204" pitchFamily="34" charset="-122"/>
                <a:ea typeface="微软雅黑" panose="020B0503020204020204" pitchFamily="34" charset="-122"/>
              </a:rPr>
              <a:t>．</a:t>
            </a:r>
            <a:r>
              <a:rPr lang="zh-CN" altLang="en-US" sz="2000" b="1" dirty="0">
                <a:solidFill>
                  <a:srgbClr val="0000CC"/>
                </a:solidFill>
                <a:latin typeface="微软雅黑" panose="020B0503020204020204" pitchFamily="34" charset="-122"/>
                <a:ea typeface="微软雅黑" panose="020B0503020204020204" pitchFamily="34" charset="-122"/>
              </a:rPr>
              <a:t>脐动脉</a:t>
            </a:r>
            <a:r>
              <a:rPr lang="zh-CN" altLang="en-US" sz="2000" b="1"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起自髂内动脉，运送血液至胎盘。出生后大部分闭锁成脐外侧韧带，近侧段成为膀胱上动脉。 </a:t>
            </a:r>
          </a:p>
        </p:txBody>
      </p:sp>
      <p:pic>
        <p:nvPicPr>
          <p:cNvPr id="6" name="图片 2"/>
          <p:cNvPicPr>
            <a:picLocks noChangeAspect="1"/>
          </p:cNvPicPr>
          <p:nvPr/>
        </p:nvPicPr>
        <p:blipFill>
          <a:blip r:embed="rId2">
            <a:extLst>
              <a:ext uri="{28A0092B-C50C-407E-A947-70E740481C1C}">
                <a14:useLocalDpi xmlns:a14="http://schemas.microsoft.com/office/drawing/2010/main" val="0"/>
              </a:ext>
            </a:extLst>
          </a:blip>
          <a:srcRect t="5264" b="9319"/>
          <a:stretch>
            <a:fillRect/>
          </a:stretch>
        </p:blipFill>
        <p:spPr bwMode="auto">
          <a:xfrm>
            <a:off x="7069818" y="1219200"/>
            <a:ext cx="3679825"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椭圆 6"/>
          <p:cNvSpPr/>
          <p:nvPr/>
        </p:nvSpPr>
        <p:spPr>
          <a:xfrm>
            <a:off x="9270093" y="2003425"/>
            <a:ext cx="358775" cy="360362"/>
          </a:xfrm>
          <a:prstGeom prst="ellipse">
            <a:avLst/>
          </a:prstGeom>
          <a:no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椭圆 7"/>
          <p:cNvSpPr/>
          <p:nvPr/>
        </p:nvSpPr>
        <p:spPr>
          <a:xfrm>
            <a:off x="9290731" y="2435225"/>
            <a:ext cx="360362" cy="360362"/>
          </a:xfrm>
          <a:prstGeom prst="ellipse">
            <a:avLst/>
          </a:prstGeom>
          <a:no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椭圆 8"/>
          <p:cNvSpPr/>
          <p:nvPr/>
        </p:nvSpPr>
        <p:spPr>
          <a:xfrm>
            <a:off x="8404906" y="3927475"/>
            <a:ext cx="360362" cy="358775"/>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椭圆 9"/>
          <p:cNvSpPr/>
          <p:nvPr/>
        </p:nvSpPr>
        <p:spPr>
          <a:xfrm>
            <a:off x="8549368" y="4668837"/>
            <a:ext cx="360363" cy="358775"/>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2359743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14</a:t>
            </a:fld>
            <a:endParaRPr lang="zh-CN" altLang="en-US"/>
          </a:p>
        </p:txBody>
      </p:sp>
      <p:sp>
        <p:nvSpPr>
          <p:cNvPr id="22" name="Rectangle 5"/>
          <p:cNvSpPr>
            <a:spLocks noChangeArrowheads="1"/>
          </p:cNvSpPr>
          <p:nvPr/>
        </p:nvSpPr>
        <p:spPr bwMode="auto">
          <a:xfrm>
            <a:off x="2771775" y="549275"/>
            <a:ext cx="3924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en-US" altLang="zh-CN" sz="3200" b="1" dirty="0">
                <a:solidFill>
                  <a:srgbClr val="333399"/>
                </a:solidFill>
                <a:latin typeface="微软雅黑" panose="020B0503020204020204" pitchFamily="34" charset="-122"/>
                <a:ea typeface="微软雅黑" panose="020B0503020204020204" pitchFamily="34" charset="-122"/>
              </a:rPr>
              <a:t>  </a:t>
            </a:r>
            <a:r>
              <a:rPr lang="zh-CN" altLang="en-US" sz="3200" b="1" dirty="0">
                <a:solidFill>
                  <a:srgbClr val="C00000"/>
                </a:solidFill>
                <a:latin typeface="微软雅黑" panose="020B0503020204020204" pitchFamily="34" charset="-122"/>
                <a:ea typeface="微软雅黑" panose="020B0503020204020204" pitchFamily="34" charset="-122"/>
              </a:rPr>
              <a:t>四、体循环的动脉  </a:t>
            </a:r>
          </a:p>
        </p:txBody>
      </p:sp>
      <p:grpSp>
        <p:nvGrpSpPr>
          <p:cNvPr id="23" name="组合 16"/>
          <p:cNvGrpSpPr>
            <a:grpSpLocks/>
          </p:cNvGrpSpPr>
          <p:nvPr/>
        </p:nvGrpSpPr>
        <p:grpSpPr bwMode="auto">
          <a:xfrm>
            <a:off x="2900544" y="1587500"/>
            <a:ext cx="5710056" cy="5270500"/>
            <a:chOff x="3608892" y="188913"/>
            <a:chExt cx="4875480" cy="6480175"/>
          </a:xfrm>
        </p:grpSpPr>
        <p:pic>
          <p:nvPicPr>
            <p:cNvPr id="24" name="Picture 4" descr="未标题-1 拷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188913"/>
              <a:ext cx="4322763"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6"/>
            <p:cNvSpPr>
              <a:spLocks noChangeArrowheads="1"/>
            </p:cNvSpPr>
            <p:nvPr/>
          </p:nvSpPr>
          <p:spPr bwMode="auto">
            <a:xfrm>
              <a:off x="3950783" y="1451347"/>
              <a:ext cx="1206499" cy="39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升主动脉</a:t>
              </a:r>
            </a:p>
          </p:txBody>
        </p:sp>
        <p:sp>
          <p:nvSpPr>
            <p:cNvPr id="26" name="Rectangle 7"/>
            <p:cNvSpPr>
              <a:spLocks noChangeArrowheads="1"/>
            </p:cNvSpPr>
            <p:nvPr/>
          </p:nvSpPr>
          <p:spPr bwMode="auto">
            <a:xfrm>
              <a:off x="7198750" y="1283022"/>
              <a:ext cx="1200150" cy="39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主动脉弓</a:t>
              </a:r>
            </a:p>
          </p:txBody>
        </p:sp>
        <p:sp>
          <p:nvSpPr>
            <p:cNvPr id="27" name="Rectangle 8"/>
            <p:cNvSpPr>
              <a:spLocks noChangeArrowheads="1"/>
            </p:cNvSpPr>
            <p:nvPr/>
          </p:nvSpPr>
          <p:spPr bwMode="auto">
            <a:xfrm>
              <a:off x="7198750" y="1703834"/>
              <a:ext cx="1200150" cy="39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胸主动脉</a:t>
              </a:r>
            </a:p>
          </p:txBody>
        </p:sp>
        <p:sp>
          <p:nvSpPr>
            <p:cNvPr id="28" name="Rectangle 9"/>
            <p:cNvSpPr>
              <a:spLocks noChangeArrowheads="1"/>
            </p:cNvSpPr>
            <p:nvPr/>
          </p:nvSpPr>
          <p:spPr bwMode="auto">
            <a:xfrm>
              <a:off x="7284222" y="2377132"/>
              <a:ext cx="1200150" cy="39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腹主动脉</a:t>
              </a:r>
            </a:p>
          </p:txBody>
        </p:sp>
        <p:sp>
          <p:nvSpPr>
            <p:cNvPr id="29" name="Rectangle 10"/>
            <p:cNvSpPr>
              <a:spLocks noChangeArrowheads="1"/>
            </p:cNvSpPr>
            <p:nvPr/>
          </p:nvSpPr>
          <p:spPr bwMode="auto">
            <a:xfrm>
              <a:off x="4378148" y="525562"/>
              <a:ext cx="1206500" cy="39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颈总动脉</a:t>
              </a:r>
            </a:p>
          </p:txBody>
        </p:sp>
        <p:sp>
          <p:nvSpPr>
            <p:cNvPr id="30" name="Rectangle 11"/>
            <p:cNvSpPr>
              <a:spLocks noChangeArrowheads="1"/>
            </p:cNvSpPr>
            <p:nvPr/>
          </p:nvSpPr>
          <p:spPr bwMode="auto">
            <a:xfrm>
              <a:off x="3608892" y="1030536"/>
              <a:ext cx="1462088" cy="39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锁骨下动脉</a:t>
              </a:r>
            </a:p>
          </p:txBody>
        </p:sp>
        <p:sp>
          <p:nvSpPr>
            <p:cNvPr id="31" name="Rectangle 12"/>
            <p:cNvSpPr>
              <a:spLocks noChangeArrowheads="1"/>
            </p:cNvSpPr>
            <p:nvPr/>
          </p:nvSpPr>
          <p:spPr bwMode="auto">
            <a:xfrm>
              <a:off x="7284222" y="3050430"/>
              <a:ext cx="1200150" cy="39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髂外动脉</a:t>
              </a:r>
            </a:p>
          </p:txBody>
        </p:sp>
        <p:sp>
          <p:nvSpPr>
            <p:cNvPr id="32" name="Rectangle 13"/>
            <p:cNvSpPr>
              <a:spLocks noChangeArrowheads="1"/>
            </p:cNvSpPr>
            <p:nvPr/>
          </p:nvSpPr>
          <p:spPr bwMode="auto">
            <a:xfrm>
              <a:off x="3851275" y="3141663"/>
              <a:ext cx="1206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髂内动脉</a:t>
              </a:r>
            </a:p>
          </p:txBody>
        </p:sp>
        <p:sp>
          <p:nvSpPr>
            <p:cNvPr id="33" name="Rectangle 14"/>
            <p:cNvSpPr>
              <a:spLocks noChangeArrowheads="1"/>
            </p:cNvSpPr>
            <p:nvPr/>
          </p:nvSpPr>
          <p:spPr bwMode="auto">
            <a:xfrm>
              <a:off x="3894016" y="2490201"/>
              <a:ext cx="1454150" cy="39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右髂总动脉</a:t>
              </a:r>
            </a:p>
          </p:txBody>
        </p:sp>
        <p:sp>
          <p:nvSpPr>
            <p:cNvPr id="34" name="Line 15"/>
            <p:cNvSpPr>
              <a:spLocks noChangeShapeType="1"/>
            </p:cNvSpPr>
            <p:nvPr/>
          </p:nvSpPr>
          <p:spPr bwMode="auto">
            <a:xfrm>
              <a:off x="6300788" y="2636838"/>
              <a:ext cx="10795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5" name="Line 16"/>
            <p:cNvSpPr>
              <a:spLocks noChangeShapeType="1"/>
            </p:cNvSpPr>
            <p:nvPr/>
          </p:nvSpPr>
          <p:spPr bwMode="auto">
            <a:xfrm flipH="1" flipV="1">
              <a:off x="5292725" y="1268413"/>
              <a:ext cx="647700" cy="730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6" name="Line 17"/>
            <p:cNvSpPr>
              <a:spLocks noChangeShapeType="1"/>
            </p:cNvSpPr>
            <p:nvPr/>
          </p:nvSpPr>
          <p:spPr bwMode="auto">
            <a:xfrm flipH="1" flipV="1">
              <a:off x="5508625" y="908050"/>
              <a:ext cx="576263" cy="2174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7" name="Line 18"/>
            <p:cNvSpPr>
              <a:spLocks noChangeShapeType="1"/>
            </p:cNvSpPr>
            <p:nvPr/>
          </p:nvSpPr>
          <p:spPr bwMode="auto">
            <a:xfrm flipH="1" flipV="1">
              <a:off x="5148263" y="2781300"/>
              <a:ext cx="1008062" cy="2873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grpSp>
      <p:sp>
        <p:nvSpPr>
          <p:cNvPr id="38" name="矩形 17"/>
          <p:cNvSpPr>
            <a:spLocks noChangeArrowheads="1"/>
          </p:cNvSpPr>
          <p:nvPr/>
        </p:nvSpPr>
        <p:spPr bwMode="auto">
          <a:xfrm>
            <a:off x="2484438" y="1125538"/>
            <a:ext cx="45576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(Arteries of systemic circulation</a:t>
            </a:r>
            <a:r>
              <a:rPr kumimoji="0" lang="en-US" altLang="zh-CN" sz="24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endParaRPr kumimoji="0" lang="zh-CN" altLang="en-US" sz="24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330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15</a:t>
            </a:fld>
            <a:endParaRPr lang="zh-CN" altLang="en-US"/>
          </a:p>
        </p:txBody>
      </p:sp>
      <p:sp>
        <p:nvSpPr>
          <p:cNvPr id="12" name="Rectangle 2"/>
          <p:cNvSpPr txBox="1">
            <a:spLocks noChangeArrowheads="1"/>
          </p:cNvSpPr>
          <p:nvPr/>
        </p:nvSpPr>
        <p:spPr>
          <a:xfrm>
            <a:off x="1016000" y="243114"/>
            <a:ext cx="7162800" cy="5867400"/>
          </a:xfrm>
          <a:prstGeom prst="rect">
            <a:avLst/>
          </a:prstGeom>
        </p:spPr>
        <p:txBody>
          <a:bodyPr/>
          <a:lstStyle/>
          <a:p>
            <a:pPr eaLnBrk="0" fontAlgn="base" hangingPunct="0">
              <a:lnSpc>
                <a:spcPct val="150000"/>
              </a:lnSpc>
              <a:spcBef>
                <a:spcPct val="0"/>
              </a:spcBef>
              <a:spcAft>
                <a:spcPct val="0"/>
              </a:spcAft>
              <a:defRPr/>
            </a:pPr>
            <a:br>
              <a:rPr lang="zh-CN" altLang="en-US" sz="4000" b="1" kern="0" dirty="0">
                <a:solidFill>
                  <a:srgbClr val="FF0000"/>
                </a:solidFill>
                <a:latin typeface="宋体" pitchFamily="2" charset="-122"/>
              </a:rPr>
            </a:br>
            <a:r>
              <a:rPr lang="zh-CN" altLang="en-US" sz="2800" b="1" kern="0" dirty="0">
                <a:solidFill>
                  <a:srgbClr val="000000"/>
                </a:solidFill>
                <a:latin typeface="宋体" pitchFamily="2" charset="-122"/>
              </a:rPr>
              <a:t> </a:t>
            </a:r>
            <a:br>
              <a:rPr lang="zh-CN" altLang="en-US" sz="2000" b="1" kern="0" dirty="0">
                <a:solidFill>
                  <a:srgbClr val="FF0000"/>
                </a:solidFill>
                <a:latin typeface="宋体" pitchFamily="2" charset="-122"/>
              </a:rPr>
            </a:br>
            <a:r>
              <a:rPr lang="zh-CN" altLang="en-US" sz="2000" b="1" kern="0" dirty="0">
                <a:solidFill>
                  <a:srgbClr val="FF0000"/>
                </a:solidFill>
                <a:latin typeface="宋体" pitchFamily="2" charset="-122"/>
              </a:rPr>
              <a:t> 升主动脉</a:t>
            </a:r>
            <a:r>
              <a:rPr lang="zh-CN" altLang="en-US" sz="2000" b="1" kern="0" dirty="0">
                <a:solidFill>
                  <a:srgbClr val="000000"/>
                </a:solidFill>
                <a:latin typeface="宋体" pitchFamily="2" charset="-122"/>
              </a:rPr>
              <a:t>          右颈总</a:t>
            </a:r>
            <a:r>
              <a:rPr lang="en-US" altLang="zh-CN" sz="2000" b="1" kern="0" dirty="0">
                <a:solidFill>
                  <a:srgbClr val="000000"/>
                </a:solidFill>
                <a:latin typeface="宋体" pitchFamily="2" charset="-122"/>
              </a:rPr>
              <a:t>A</a:t>
            </a:r>
            <a:br>
              <a:rPr lang="zh-CN" altLang="en-US" sz="2000" b="1" kern="0" dirty="0">
                <a:solidFill>
                  <a:srgbClr val="000000"/>
                </a:solidFill>
                <a:latin typeface="宋体" pitchFamily="2" charset="-122"/>
              </a:rPr>
            </a:br>
            <a:r>
              <a:rPr lang="zh-CN" altLang="en-US" sz="2000" b="1" kern="0" dirty="0">
                <a:solidFill>
                  <a:srgbClr val="000000"/>
                </a:solidFill>
                <a:latin typeface="宋体" pitchFamily="2" charset="-122"/>
              </a:rPr>
              <a:t>           头臂干                  </a:t>
            </a:r>
            <a:br>
              <a:rPr lang="zh-CN" altLang="en-US" sz="2000" b="1" kern="0" dirty="0">
                <a:solidFill>
                  <a:srgbClr val="000000"/>
                </a:solidFill>
                <a:latin typeface="宋体" pitchFamily="2" charset="-122"/>
              </a:rPr>
            </a:br>
            <a:r>
              <a:rPr lang="zh-CN" altLang="en-US" sz="2000" b="1" kern="0" dirty="0">
                <a:solidFill>
                  <a:srgbClr val="000000"/>
                </a:solidFill>
                <a:latin typeface="宋体" pitchFamily="2" charset="-122"/>
              </a:rPr>
              <a:t> </a:t>
            </a:r>
            <a:r>
              <a:rPr lang="zh-CN" altLang="en-US" sz="2000" b="1" kern="0" dirty="0">
                <a:solidFill>
                  <a:srgbClr val="FF0000"/>
                </a:solidFill>
                <a:latin typeface="宋体" pitchFamily="2" charset="-122"/>
              </a:rPr>
              <a:t>主动脉弓</a:t>
            </a:r>
            <a:r>
              <a:rPr lang="zh-CN" altLang="en-US" sz="2000" b="1" kern="0" dirty="0">
                <a:solidFill>
                  <a:srgbClr val="000000"/>
                </a:solidFill>
                <a:latin typeface="宋体" pitchFamily="2" charset="-122"/>
              </a:rPr>
              <a:t>          右锁骨下</a:t>
            </a:r>
            <a:r>
              <a:rPr lang="en-US" altLang="zh-CN" sz="2000" b="1" kern="0" dirty="0">
                <a:solidFill>
                  <a:srgbClr val="000000"/>
                </a:solidFill>
                <a:latin typeface="宋体" pitchFamily="2" charset="-122"/>
              </a:rPr>
              <a:t>A</a:t>
            </a:r>
            <a:br>
              <a:rPr lang="zh-CN" altLang="en-US" sz="2000" b="1" kern="0" dirty="0">
                <a:solidFill>
                  <a:srgbClr val="000000"/>
                </a:solidFill>
                <a:latin typeface="宋体" pitchFamily="2" charset="-122"/>
              </a:rPr>
            </a:br>
            <a:r>
              <a:rPr lang="zh-CN" altLang="en-US" sz="2000" b="1" kern="0" dirty="0">
                <a:solidFill>
                  <a:srgbClr val="000000"/>
                </a:solidFill>
                <a:latin typeface="宋体" pitchFamily="2" charset="-122"/>
              </a:rPr>
              <a:t>           左颈总</a:t>
            </a:r>
            <a:r>
              <a:rPr lang="en-US" altLang="zh-CN" sz="2000" b="1" kern="0" dirty="0">
                <a:solidFill>
                  <a:srgbClr val="000000"/>
                </a:solidFill>
                <a:latin typeface="宋体" pitchFamily="2" charset="-122"/>
              </a:rPr>
              <a:t>A</a:t>
            </a:r>
            <a:br>
              <a:rPr lang="zh-CN" altLang="en-US" sz="2000" b="1" kern="0" dirty="0">
                <a:solidFill>
                  <a:srgbClr val="000000"/>
                </a:solidFill>
                <a:latin typeface="宋体" pitchFamily="2" charset="-122"/>
              </a:rPr>
            </a:br>
            <a:r>
              <a:rPr lang="zh-CN" altLang="en-US" sz="2000" b="1" kern="0" dirty="0">
                <a:solidFill>
                  <a:srgbClr val="000000"/>
                </a:solidFill>
                <a:latin typeface="宋体" pitchFamily="2" charset="-122"/>
              </a:rPr>
              <a:t>           左锁骨下</a:t>
            </a:r>
            <a:r>
              <a:rPr lang="en-US" altLang="zh-CN" sz="2000" b="1" kern="0" dirty="0">
                <a:solidFill>
                  <a:srgbClr val="000000"/>
                </a:solidFill>
                <a:latin typeface="宋体" pitchFamily="2" charset="-122"/>
              </a:rPr>
              <a:t>A</a:t>
            </a:r>
            <a:br>
              <a:rPr lang="zh-CN" altLang="en-US" sz="2000" b="1" kern="0" dirty="0">
                <a:solidFill>
                  <a:srgbClr val="000000"/>
                </a:solidFill>
                <a:latin typeface="宋体" pitchFamily="2" charset="-122"/>
              </a:rPr>
            </a:br>
            <a:r>
              <a:rPr lang="zh-CN" altLang="en-US" sz="2000" b="1" kern="0" dirty="0">
                <a:solidFill>
                  <a:srgbClr val="000000"/>
                </a:solidFill>
                <a:latin typeface="宋体" pitchFamily="2" charset="-122"/>
              </a:rPr>
              <a:t>       主动脉窦  </a:t>
            </a:r>
            <a:r>
              <a:rPr lang="zh-CN" altLang="en-US" sz="2000" b="1" kern="0" dirty="0">
                <a:solidFill>
                  <a:srgbClr val="000000"/>
                </a:solidFill>
                <a:latin typeface="Times New Roman"/>
              </a:rPr>
              <a:t>——</a:t>
            </a:r>
            <a:r>
              <a:rPr lang="zh-CN" altLang="en-US" sz="2000" b="1" kern="0" dirty="0">
                <a:solidFill>
                  <a:srgbClr val="7030A0"/>
                </a:solidFill>
                <a:latin typeface="宋体" pitchFamily="2" charset="-122"/>
              </a:rPr>
              <a:t>压力感受器</a:t>
            </a:r>
            <a:br>
              <a:rPr lang="zh-CN" altLang="en-US" sz="2000" b="1" kern="0" dirty="0">
                <a:solidFill>
                  <a:srgbClr val="000000"/>
                </a:solidFill>
                <a:latin typeface="宋体" pitchFamily="2" charset="-122"/>
              </a:rPr>
            </a:br>
            <a:r>
              <a:rPr lang="zh-CN" altLang="en-US" sz="2000" b="1" kern="0" dirty="0">
                <a:solidFill>
                  <a:srgbClr val="000000"/>
                </a:solidFill>
                <a:latin typeface="宋体" pitchFamily="2" charset="-122"/>
              </a:rPr>
              <a:t>       主动脉小球</a:t>
            </a:r>
            <a:r>
              <a:rPr lang="zh-CN" altLang="en-US" sz="2000" b="1" kern="0" dirty="0">
                <a:solidFill>
                  <a:srgbClr val="000000"/>
                </a:solidFill>
                <a:latin typeface="Times New Roman"/>
              </a:rPr>
              <a:t>——</a:t>
            </a:r>
            <a:r>
              <a:rPr lang="zh-CN" altLang="en-US" sz="2000" b="1" kern="0" dirty="0">
                <a:solidFill>
                  <a:srgbClr val="3C1AE8"/>
                </a:solidFill>
                <a:latin typeface="宋体" pitchFamily="2" charset="-122"/>
              </a:rPr>
              <a:t>化学感受器</a:t>
            </a:r>
            <a:r>
              <a:rPr lang="zh-CN" altLang="en-US" sz="2000" b="1" kern="0" dirty="0">
                <a:solidFill>
                  <a:srgbClr val="F5463D"/>
                </a:solidFill>
                <a:latin typeface="宋体" pitchFamily="2" charset="-122"/>
              </a:rPr>
              <a:t> </a:t>
            </a:r>
            <a:br>
              <a:rPr lang="zh-CN" altLang="en-US" sz="2000" b="1" kern="0" dirty="0">
                <a:solidFill>
                  <a:srgbClr val="F5463D"/>
                </a:solidFill>
                <a:latin typeface="宋体" pitchFamily="2" charset="-122"/>
              </a:rPr>
            </a:br>
            <a:endParaRPr lang="en-US" altLang="zh-CN" sz="2000" b="1" kern="0" dirty="0">
              <a:solidFill>
                <a:srgbClr val="F5463D"/>
              </a:solidFill>
              <a:latin typeface="宋体" pitchFamily="2" charset="-122"/>
            </a:endParaRPr>
          </a:p>
          <a:p>
            <a:pPr eaLnBrk="0" fontAlgn="base" hangingPunct="0">
              <a:lnSpc>
                <a:spcPct val="150000"/>
              </a:lnSpc>
              <a:spcBef>
                <a:spcPct val="0"/>
              </a:spcBef>
              <a:spcAft>
                <a:spcPct val="0"/>
              </a:spcAft>
              <a:defRPr/>
            </a:pPr>
            <a:r>
              <a:rPr lang="zh-CN" altLang="en-US" sz="2000" b="1" kern="0" dirty="0">
                <a:solidFill>
                  <a:srgbClr val="FF0000"/>
                </a:solidFill>
                <a:latin typeface="宋体" pitchFamily="2" charset="-122"/>
              </a:rPr>
              <a:t>降主动脉</a:t>
            </a:r>
            <a:r>
              <a:rPr lang="zh-CN" altLang="en-US" sz="2000" b="1" kern="0" dirty="0">
                <a:solidFill>
                  <a:srgbClr val="F5463D"/>
                </a:solidFill>
                <a:latin typeface="宋体" pitchFamily="2" charset="-122"/>
              </a:rPr>
              <a:t> </a:t>
            </a:r>
            <a:r>
              <a:rPr lang="zh-CN" altLang="en-US" sz="2000" b="1" kern="0" dirty="0">
                <a:solidFill>
                  <a:srgbClr val="FF0000"/>
                </a:solidFill>
                <a:latin typeface="宋体" pitchFamily="2" charset="-122"/>
              </a:rPr>
              <a:t>胸主动脉</a:t>
            </a:r>
            <a:br>
              <a:rPr lang="zh-CN" altLang="en-US" sz="2000" b="1" kern="0" dirty="0">
                <a:solidFill>
                  <a:srgbClr val="FF0000"/>
                </a:solidFill>
                <a:latin typeface="宋体" pitchFamily="2" charset="-122"/>
              </a:rPr>
            </a:br>
            <a:r>
              <a:rPr lang="zh-CN" altLang="en-US" sz="2000" b="1" kern="0" dirty="0">
                <a:solidFill>
                  <a:srgbClr val="FF0000"/>
                </a:solidFill>
                <a:latin typeface="宋体" pitchFamily="2" charset="-122"/>
              </a:rPr>
              <a:t>         腹主动脉</a:t>
            </a:r>
          </a:p>
        </p:txBody>
      </p:sp>
      <p:sp>
        <p:nvSpPr>
          <p:cNvPr id="13" name="TextBox 1"/>
          <p:cNvSpPr txBox="1">
            <a:spLocks noChangeArrowheads="1"/>
          </p:cNvSpPr>
          <p:nvPr/>
        </p:nvSpPr>
        <p:spPr bwMode="auto">
          <a:xfrm>
            <a:off x="3178175" y="563789"/>
            <a:ext cx="38266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主动脉（</a:t>
            </a:r>
            <a:r>
              <a:rPr kumimoji="0" lang="en-US" altLang="zh-CN" sz="3600" b="1" i="0" u="none" strike="noStrike" kern="0" cap="none" spc="0" normalizeH="0" baseline="0" noProof="0" dirty="0">
                <a:ln>
                  <a:noFill/>
                </a:ln>
                <a:solidFill>
                  <a:srgbClr val="C00000"/>
                </a:solidFill>
                <a:effectLst/>
                <a:uLnTx/>
                <a:uFillTx/>
                <a:latin typeface="Arial" panose="020B0604020202020204" pitchFamily="34" charset="0"/>
                <a:ea typeface="宋体" panose="02010600030101010101" pitchFamily="2" charset="-122"/>
              </a:rPr>
              <a:t>Aorta</a:t>
            </a:r>
            <a:r>
              <a:rPr kumimoji="0" lang="zh-CN" altLang="en-US" sz="36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a:t>
            </a:r>
            <a:r>
              <a:rPr kumimoji="0" lang="en-US" altLang="zh-CN" sz="3600" b="1" i="0" u="none" strike="noStrike" kern="0" cap="none" spc="0" normalizeH="0" baseline="0" noProof="0" dirty="0">
                <a:ln>
                  <a:noFill/>
                </a:ln>
                <a:solidFill>
                  <a:srgbClr val="C00000"/>
                </a:solidFill>
                <a:effectLst/>
                <a:uLnTx/>
                <a:uFillTx/>
              </a:rPr>
              <a:t> </a:t>
            </a:r>
            <a:endParaRPr kumimoji="0" lang="zh-CN" altLang="en-US" sz="36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14" name="AutoShape 4"/>
          <p:cNvSpPr>
            <a:spLocks/>
          </p:cNvSpPr>
          <p:nvPr/>
        </p:nvSpPr>
        <p:spPr bwMode="auto">
          <a:xfrm>
            <a:off x="939800" y="2148114"/>
            <a:ext cx="152400" cy="3624036"/>
          </a:xfrm>
          <a:prstGeom prst="leftBrace">
            <a:avLst>
              <a:gd name="adj1" fmla="val 175000"/>
              <a:gd name="adj2" fmla="val 50000"/>
            </a:avLst>
          </a:prstGeom>
          <a:noFill/>
          <a:ln w="25400" cap="flat" cmpd="sng" algn="ctr">
            <a:solidFill>
              <a:srgbClr val="333399"/>
            </a:solidFill>
            <a:prstDash val="solid"/>
            <a:headEnd/>
            <a:tailEnd/>
          </a:ln>
          <a:effectLst>
            <a:outerShdw blurRad="40000" dist="20000" dir="5400000" rotWithShape="0">
              <a:srgbClr val="000000">
                <a:alpha val="38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15" name="AutoShape 5"/>
          <p:cNvSpPr>
            <a:spLocks/>
          </p:cNvSpPr>
          <p:nvPr/>
        </p:nvSpPr>
        <p:spPr bwMode="auto">
          <a:xfrm>
            <a:off x="2311400" y="2605314"/>
            <a:ext cx="152400" cy="1447800"/>
          </a:xfrm>
          <a:prstGeom prst="leftBrace">
            <a:avLst>
              <a:gd name="adj1" fmla="val 79167"/>
              <a:gd name="adj2" fmla="val 50000"/>
            </a:avLst>
          </a:prstGeom>
          <a:noFill/>
          <a:ln w="25400" cap="flat" cmpd="sng" algn="ctr">
            <a:solidFill>
              <a:srgbClr val="333399"/>
            </a:solidFill>
            <a:prstDash val="solid"/>
            <a:headEnd/>
            <a:tailEnd/>
          </a:ln>
          <a:effectLst>
            <a:outerShdw blurRad="40000" dist="20000" dir="5400000" rotWithShape="0">
              <a:srgbClr val="000000">
                <a:alpha val="38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16" name="AutoShape 7"/>
          <p:cNvSpPr>
            <a:spLocks/>
          </p:cNvSpPr>
          <p:nvPr/>
        </p:nvSpPr>
        <p:spPr bwMode="auto">
          <a:xfrm>
            <a:off x="3302000" y="2148114"/>
            <a:ext cx="152400" cy="914400"/>
          </a:xfrm>
          <a:prstGeom prst="leftBrace">
            <a:avLst>
              <a:gd name="adj1" fmla="val 50000"/>
              <a:gd name="adj2" fmla="val 50000"/>
            </a:avLst>
          </a:prstGeom>
          <a:noFill/>
          <a:ln w="25400" cap="flat" cmpd="sng" algn="ctr">
            <a:solidFill>
              <a:srgbClr val="333399"/>
            </a:solidFill>
            <a:prstDash val="solid"/>
            <a:headEnd/>
            <a:tailEnd/>
          </a:ln>
          <a:effectLst>
            <a:outerShdw blurRad="40000" dist="20000" dir="5400000" rotWithShape="0">
              <a:srgbClr val="000000">
                <a:alpha val="38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17" name="AutoShape 8"/>
          <p:cNvSpPr>
            <a:spLocks/>
          </p:cNvSpPr>
          <p:nvPr/>
        </p:nvSpPr>
        <p:spPr bwMode="auto">
          <a:xfrm>
            <a:off x="2144162" y="5631543"/>
            <a:ext cx="76200" cy="609600"/>
          </a:xfrm>
          <a:prstGeom prst="leftBrace">
            <a:avLst>
              <a:gd name="adj1" fmla="val 66667"/>
              <a:gd name="adj2" fmla="val 50000"/>
            </a:avLst>
          </a:prstGeom>
          <a:noFill/>
          <a:ln w="25400" cap="flat" cmpd="sng" algn="ctr">
            <a:solidFill>
              <a:srgbClr val="333399"/>
            </a:solidFill>
            <a:prstDash val="solid"/>
            <a:headEnd/>
            <a:tailEnd/>
          </a:ln>
          <a:effectLst>
            <a:outerShdw blurRad="40000" dist="20000" dir="5400000" rotWithShape="0">
              <a:srgbClr val="000000">
                <a:alpha val="38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pic>
        <p:nvPicPr>
          <p:cNvPr id="18" name="Picture 9" descr="E:\教学\解剖、组织教学\图谱\人体解剖图谱\解剖050628\胸腹动脉\1_jpg.jpg"/>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7081837" y="1364343"/>
            <a:ext cx="427196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647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16</a:t>
            </a:fld>
            <a:endParaRPr lang="zh-CN" altLang="en-US"/>
          </a:p>
        </p:txBody>
      </p:sp>
      <p:pic>
        <p:nvPicPr>
          <p:cNvPr id="12" name="Picture 2" descr="3_jpg">
            <a:hlinkClick r:id="rId2"/>
          </p:cNvPr>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3125324" y="1487487"/>
            <a:ext cx="3562350"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
          <p:cNvSpPr txBox="1">
            <a:spLocks noChangeArrowheads="1"/>
          </p:cNvSpPr>
          <p:nvPr/>
        </p:nvSpPr>
        <p:spPr bwMode="auto">
          <a:xfrm>
            <a:off x="3988924" y="623887"/>
            <a:ext cx="3429000" cy="588963"/>
          </a:xfrm>
          <a:prstGeom prst="rect">
            <a:avLst/>
          </a:prstGeom>
          <a:noFill/>
          <a:ln>
            <a:noFill/>
          </a:ln>
          <a:effectLst>
            <a:prstShdw prst="shdw17" dist="17961" dir="13500000">
              <a:srgbClr val="7A1F00"/>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r>
              <a:rPr lang="zh-CN" altLang="en-US" b="1">
                <a:solidFill>
                  <a:srgbClr val="FF0000"/>
                </a:solidFill>
                <a:latin typeface="黑体" panose="02010609060101010101" pitchFamily="49" charset="-122"/>
                <a:ea typeface="黑体" panose="02010609060101010101" pitchFamily="49" charset="-122"/>
              </a:rPr>
              <a:t>升主动脉</a:t>
            </a:r>
          </a:p>
        </p:txBody>
      </p:sp>
      <p:sp>
        <p:nvSpPr>
          <p:cNvPr id="14" name="Text Box 7"/>
          <p:cNvSpPr txBox="1">
            <a:spLocks noChangeArrowheads="1"/>
          </p:cNvSpPr>
          <p:nvPr/>
        </p:nvSpPr>
        <p:spPr bwMode="auto">
          <a:xfrm>
            <a:off x="2634786" y="3287712"/>
            <a:ext cx="1524000" cy="519113"/>
          </a:xfrm>
          <a:prstGeom prst="rect">
            <a:avLst/>
          </a:prstGeom>
          <a:noFill/>
          <a:ln w="9525">
            <a:noFill/>
            <a:miter lim="800000"/>
            <a:headEnd/>
            <a:tailEnd/>
          </a:ln>
        </p:spPr>
        <p:txBody>
          <a:bodyPr>
            <a:spAutoFit/>
          </a:bodyPr>
          <a:lstStyle/>
          <a:p>
            <a:pPr fontAlgn="base">
              <a:spcBef>
                <a:spcPct val="0"/>
              </a:spcBef>
              <a:spcAft>
                <a:spcPct val="0"/>
              </a:spcAft>
              <a:defRPr/>
            </a:pPr>
            <a:endParaRPr lang="zh-CN" altLang="zh-CN" sz="2800" b="1">
              <a:solidFill>
                <a:srgbClr val="FFFFFF"/>
              </a:solidFill>
              <a:effectLst>
                <a:outerShdw blurRad="38100" dist="38100" dir="2700000" algn="tl">
                  <a:srgbClr val="000000"/>
                </a:outerShdw>
              </a:effectLst>
              <a:latin typeface="隶书" pitchFamily="49" charset="-122"/>
            </a:endParaRPr>
          </a:p>
        </p:txBody>
      </p:sp>
      <p:sp>
        <p:nvSpPr>
          <p:cNvPr id="16" name="Line 12"/>
          <p:cNvSpPr>
            <a:spLocks noChangeShapeType="1"/>
          </p:cNvSpPr>
          <p:nvPr/>
        </p:nvSpPr>
        <p:spPr bwMode="auto">
          <a:xfrm flipH="1">
            <a:off x="2931649" y="4008437"/>
            <a:ext cx="1004887" cy="0"/>
          </a:xfrm>
          <a:prstGeom prst="line">
            <a:avLst/>
          </a:prstGeom>
          <a:noFill/>
          <a:ln w="25400" cap="flat" cmpd="sng" algn="ctr">
            <a:solidFill>
              <a:srgbClr val="333399"/>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17" name="Text Box 13"/>
          <p:cNvSpPr txBox="1">
            <a:spLocks noChangeArrowheads="1"/>
          </p:cNvSpPr>
          <p:nvPr/>
        </p:nvSpPr>
        <p:spPr bwMode="auto">
          <a:xfrm>
            <a:off x="1036174" y="3719512"/>
            <a:ext cx="21177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r>
              <a:rPr lang="zh-CN" altLang="en-US" sz="2800" b="1">
                <a:solidFill>
                  <a:srgbClr val="333399"/>
                </a:solidFill>
                <a:latin typeface="隶书" panose="02010509060101010101" pitchFamily="49" charset="-122"/>
              </a:rPr>
              <a:t>右冠状动脉</a:t>
            </a:r>
          </a:p>
          <a:p>
            <a:pPr fontAlgn="base">
              <a:spcBef>
                <a:spcPct val="0"/>
              </a:spcBef>
              <a:spcAft>
                <a:spcPct val="0"/>
              </a:spcAft>
              <a:buFontTx/>
              <a:buNone/>
            </a:pPr>
            <a:endParaRPr lang="en-US" altLang="zh-CN" sz="2800" b="1">
              <a:solidFill>
                <a:srgbClr val="333399"/>
              </a:solidFill>
              <a:latin typeface="隶书" panose="02010509060101010101" pitchFamily="49" charset="-122"/>
            </a:endParaRPr>
          </a:p>
        </p:txBody>
      </p:sp>
      <p:sp>
        <p:nvSpPr>
          <p:cNvPr id="18" name="Line 14"/>
          <p:cNvSpPr>
            <a:spLocks noChangeShapeType="1"/>
          </p:cNvSpPr>
          <p:nvPr/>
        </p:nvSpPr>
        <p:spPr bwMode="auto">
          <a:xfrm>
            <a:off x="5377986" y="3575050"/>
            <a:ext cx="1371600" cy="0"/>
          </a:xfrm>
          <a:prstGeom prst="line">
            <a:avLst/>
          </a:prstGeom>
          <a:noFill/>
          <a:ln w="25400" cap="flat" cmpd="sng" algn="ctr">
            <a:solidFill>
              <a:srgbClr val="333399"/>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19" name="Text Box 15"/>
          <p:cNvSpPr txBox="1">
            <a:spLocks noChangeArrowheads="1"/>
          </p:cNvSpPr>
          <p:nvPr/>
        </p:nvSpPr>
        <p:spPr bwMode="auto">
          <a:xfrm>
            <a:off x="6725774" y="2351087"/>
            <a:ext cx="8255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r>
              <a:rPr lang="zh-CN" altLang="en-US" sz="2800" b="1">
                <a:solidFill>
                  <a:srgbClr val="333399"/>
                </a:solidFill>
                <a:latin typeface="隶书" panose="02010509060101010101" pitchFamily="49" charset="-122"/>
              </a:rPr>
              <a:t>左冠状动脉</a:t>
            </a:r>
          </a:p>
          <a:p>
            <a:pPr fontAlgn="base">
              <a:spcBef>
                <a:spcPct val="0"/>
              </a:spcBef>
              <a:spcAft>
                <a:spcPct val="0"/>
              </a:spcAft>
              <a:buFontTx/>
              <a:buNone/>
            </a:pPr>
            <a:endParaRPr lang="en-US" altLang="zh-CN" sz="2800" b="1">
              <a:solidFill>
                <a:srgbClr val="333399"/>
              </a:solidFill>
              <a:latin typeface="隶书" panose="02010509060101010101" pitchFamily="49" charset="-122"/>
            </a:endParaRPr>
          </a:p>
        </p:txBody>
      </p:sp>
    </p:spTree>
    <p:extLst>
      <p:ext uri="{BB962C8B-B14F-4D97-AF65-F5344CB8AC3E}">
        <p14:creationId xmlns:p14="http://schemas.microsoft.com/office/powerpoint/2010/main" val="3729546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17</a:t>
            </a:fld>
            <a:endParaRPr lang="zh-CN" altLang="en-US"/>
          </a:p>
        </p:txBody>
      </p:sp>
      <p:pic>
        <p:nvPicPr>
          <p:cNvPr id="22" name="Picture 7" descr="p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100" y="2276474"/>
            <a:ext cx="5798697"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Line 8"/>
          <p:cNvSpPr>
            <a:spLocks noChangeShapeType="1"/>
          </p:cNvSpPr>
          <p:nvPr/>
        </p:nvSpPr>
        <p:spPr bwMode="auto">
          <a:xfrm flipH="1" flipV="1">
            <a:off x="2916238" y="3643313"/>
            <a:ext cx="2092490" cy="363538"/>
          </a:xfrm>
          <a:prstGeom prst="line">
            <a:avLst/>
          </a:prstGeom>
          <a:noFill/>
          <a:ln w="25400" cap="flat" cmpd="sng" algn="ctr">
            <a:solidFill>
              <a:srgbClr val="0099FF"/>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24" name="Text Box 9"/>
          <p:cNvSpPr txBox="1">
            <a:spLocks noChangeArrowheads="1"/>
          </p:cNvSpPr>
          <p:nvPr/>
        </p:nvSpPr>
        <p:spPr bwMode="auto">
          <a:xfrm>
            <a:off x="1692275" y="3427413"/>
            <a:ext cx="1296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a:ln>
                  <a:noFill/>
                </a:ln>
                <a:solidFill>
                  <a:srgbClr val="FF0000"/>
                </a:solidFill>
                <a:effectLst/>
                <a:uLnTx/>
                <a:uFillTx/>
                <a:latin typeface="Arial" panose="020B0604020202020204" pitchFamily="34" charset="0"/>
                <a:ea typeface="宋体" panose="02010600030101010101" pitchFamily="2" charset="-122"/>
              </a:rPr>
              <a:t>头臂干</a:t>
            </a:r>
            <a:r>
              <a:rPr kumimoji="0" lang="zh-CN" altLang="en-US"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 </a:t>
            </a:r>
          </a:p>
        </p:txBody>
      </p:sp>
      <p:sp>
        <p:nvSpPr>
          <p:cNvPr id="25" name="Line 10"/>
          <p:cNvSpPr>
            <a:spLocks noChangeShapeType="1"/>
          </p:cNvSpPr>
          <p:nvPr/>
        </p:nvSpPr>
        <p:spPr bwMode="auto">
          <a:xfrm flipH="1" flipV="1">
            <a:off x="3205162" y="3284537"/>
            <a:ext cx="1201737" cy="201614"/>
          </a:xfrm>
          <a:prstGeom prst="line">
            <a:avLst/>
          </a:prstGeom>
          <a:noFill/>
          <a:ln w="25400" cap="flat" cmpd="sng" algn="ctr">
            <a:solidFill>
              <a:srgbClr val="0099FF"/>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26" name="Text Box 11"/>
          <p:cNvSpPr txBox="1">
            <a:spLocks noChangeArrowheads="1"/>
          </p:cNvSpPr>
          <p:nvPr/>
        </p:nvSpPr>
        <p:spPr bwMode="auto">
          <a:xfrm>
            <a:off x="1547813" y="2995613"/>
            <a:ext cx="1644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右锁骨下</a:t>
            </a:r>
            <a:r>
              <a:rPr kumimoji="0" lang="en-US" altLang="zh-CN"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A</a:t>
            </a:r>
            <a:endPar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endParaRPr>
          </a:p>
        </p:txBody>
      </p:sp>
      <p:sp>
        <p:nvSpPr>
          <p:cNvPr id="27" name="Line 12"/>
          <p:cNvSpPr>
            <a:spLocks noChangeShapeType="1"/>
          </p:cNvSpPr>
          <p:nvPr/>
        </p:nvSpPr>
        <p:spPr bwMode="auto">
          <a:xfrm flipH="1" flipV="1">
            <a:off x="2916236" y="2665413"/>
            <a:ext cx="1833184" cy="431800"/>
          </a:xfrm>
          <a:prstGeom prst="line">
            <a:avLst/>
          </a:prstGeom>
          <a:noFill/>
          <a:ln w="25400" cap="flat" cmpd="sng" algn="ctr">
            <a:solidFill>
              <a:srgbClr val="0099FF"/>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28" name="Text Box 13"/>
          <p:cNvSpPr txBox="1">
            <a:spLocks noChangeArrowheads="1"/>
          </p:cNvSpPr>
          <p:nvPr/>
        </p:nvSpPr>
        <p:spPr bwMode="auto">
          <a:xfrm>
            <a:off x="1652588" y="2437666"/>
            <a:ext cx="1336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右颈总</a:t>
            </a:r>
            <a:r>
              <a:rPr kumimoji="0" lang="en-US" altLang="zh-CN"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A</a:t>
            </a:r>
            <a:endPar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endParaRPr>
          </a:p>
        </p:txBody>
      </p:sp>
      <p:sp>
        <p:nvSpPr>
          <p:cNvPr id="29" name="Line 14"/>
          <p:cNvSpPr>
            <a:spLocks noChangeShapeType="1"/>
          </p:cNvSpPr>
          <p:nvPr/>
        </p:nvSpPr>
        <p:spPr bwMode="auto">
          <a:xfrm flipH="1">
            <a:off x="5554663" y="2779712"/>
            <a:ext cx="2422876" cy="404019"/>
          </a:xfrm>
          <a:prstGeom prst="line">
            <a:avLst/>
          </a:prstGeom>
          <a:noFill/>
          <a:ln w="25400" cap="flat" cmpd="sng" algn="ctr">
            <a:solidFill>
              <a:srgbClr val="0099FF"/>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30" name="Text Box 15"/>
          <p:cNvSpPr txBox="1">
            <a:spLocks noChangeArrowheads="1"/>
          </p:cNvSpPr>
          <p:nvPr/>
        </p:nvSpPr>
        <p:spPr bwMode="auto">
          <a:xfrm>
            <a:off x="7977540" y="2576513"/>
            <a:ext cx="1335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rPr>
              <a:t>左颈总</a:t>
            </a:r>
            <a:r>
              <a:rPr kumimoji="0" lang="en-US" altLang="zh-CN" sz="2400" b="1"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rPr>
              <a:t>A</a:t>
            </a:r>
            <a:endParaRPr kumimoji="0" lang="zh-CN" altLang="en-US" sz="2400" b="1"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endParaRPr>
          </a:p>
        </p:txBody>
      </p:sp>
      <p:sp>
        <p:nvSpPr>
          <p:cNvPr id="31" name="Line 16"/>
          <p:cNvSpPr>
            <a:spLocks noChangeShapeType="1"/>
          </p:cNvSpPr>
          <p:nvPr/>
        </p:nvSpPr>
        <p:spPr bwMode="auto">
          <a:xfrm flipH="1">
            <a:off x="5625747" y="3397250"/>
            <a:ext cx="2441043" cy="434974"/>
          </a:xfrm>
          <a:prstGeom prst="line">
            <a:avLst/>
          </a:prstGeom>
          <a:noFill/>
          <a:ln w="25400" cap="flat" cmpd="sng" algn="ctr">
            <a:solidFill>
              <a:srgbClr val="0099FF"/>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32" name="Text Box 17"/>
          <p:cNvSpPr txBox="1">
            <a:spLocks noChangeArrowheads="1"/>
          </p:cNvSpPr>
          <p:nvPr/>
        </p:nvSpPr>
        <p:spPr bwMode="auto">
          <a:xfrm>
            <a:off x="7989005" y="3183731"/>
            <a:ext cx="1644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rPr>
              <a:t>左锁骨下</a:t>
            </a:r>
            <a:r>
              <a:rPr kumimoji="0" lang="en-US" altLang="zh-CN" sz="2400" b="1"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rPr>
              <a:t>A</a:t>
            </a:r>
            <a:endParaRPr kumimoji="0" lang="zh-CN" altLang="en-US" sz="2400" b="1"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endParaRPr>
          </a:p>
        </p:txBody>
      </p:sp>
      <p:sp>
        <p:nvSpPr>
          <p:cNvPr id="33" name="Line 18"/>
          <p:cNvSpPr>
            <a:spLocks noChangeShapeType="1"/>
          </p:cNvSpPr>
          <p:nvPr/>
        </p:nvSpPr>
        <p:spPr bwMode="auto">
          <a:xfrm flipH="1">
            <a:off x="5349433" y="3922714"/>
            <a:ext cx="2792413" cy="512761"/>
          </a:xfrm>
          <a:prstGeom prst="line">
            <a:avLst/>
          </a:prstGeom>
          <a:noFill/>
          <a:ln w="25400" cap="flat" cmpd="sng" algn="ctr">
            <a:solidFill>
              <a:srgbClr val="0099FF"/>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34" name="Text Box 19"/>
          <p:cNvSpPr txBox="1">
            <a:spLocks noChangeArrowheads="1"/>
          </p:cNvSpPr>
          <p:nvPr/>
        </p:nvSpPr>
        <p:spPr bwMode="auto">
          <a:xfrm>
            <a:off x="7985918" y="3643313"/>
            <a:ext cx="1420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主动脉弓</a:t>
            </a:r>
          </a:p>
        </p:txBody>
      </p:sp>
      <p:sp>
        <p:nvSpPr>
          <p:cNvPr id="35" name="Line 20"/>
          <p:cNvSpPr>
            <a:spLocks noChangeShapeType="1"/>
          </p:cNvSpPr>
          <p:nvPr/>
        </p:nvSpPr>
        <p:spPr bwMode="auto">
          <a:xfrm flipH="1">
            <a:off x="5699124" y="4681538"/>
            <a:ext cx="2442721" cy="431801"/>
          </a:xfrm>
          <a:prstGeom prst="line">
            <a:avLst/>
          </a:prstGeom>
          <a:noFill/>
          <a:ln w="25400" cap="flat" cmpd="sng" algn="ctr">
            <a:solidFill>
              <a:srgbClr val="0099FF"/>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36" name="Text Box 21"/>
          <p:cNvSpPr txBox="1">
            <a:spLocks noChangeArrowheads="1"/>
          </p:cNvSpPr>
          <p:nvPr/>
        </p:nvSpPr>
        <p:spPr bwMode="auto">
          <a:xfrm>
            <a:off x="8066792" y="4422775"/>
            <a:ext cx="1420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支气管支</a:t>
            </a:r>
          </a:p>
        </p:txBody>
      </p:sp>
      <p:sp>
        <p:nvSpPr>
          <p:cNvPr id="37" name="Line 32"/>
          <p:cNvSpPr>
            <a:spLocks noChangeShapeType="1"/>
          </p:cNvSpPr>
          <p:nvPr/>
        </p:nvSpPr>
        <p:spPr bwMode="auto">
          <a:xfrm flipH="1" flipV="1">
            <a:off x="2555874" y="4435474"/>
            <a:ext cx="2330024" cy="449263"/>
          </a:xfrm>
          <a:prstGeom prst="line">
            <a:avLst/>
          </a:prstGeom>
          <a:noFill/>
          <a:ln w="25400" cap="flat" cmpd="sng" algn="ctr">
            <a:solidFill>
              <a:srgbClr val="0099FF"/>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38" name="Text Box 33"/>
          <p:cNvSpPr txBox="1">
            <a:spLocks noChangeArrowheads="1"/>
          </p:cNvSpPr>
          <p:nvPr/>
        </p:nvSpPr>
        <p:spPr bwMode="auto">
          <a:xfrm>
            <a:off x="1187450" y="4219575"/>
            <a:ext cx="1506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升主动脉 </a:t>
            </a:r>
          </a:p>
        </p:txBody>
      </p:sp>
      <p:sp>
        <p:nvSpPr>
          <p:cNvPr id="39" name="矩形 29"/>
          <p:cNvSpPr>
            <a:spLocks noChangeArrowheads="1"/>
          </p:cNvSpPr>
          <p:nvPr/>
        </p:nvSpPr>
        <p:spPr bwMode="auto">
          <a:xfrm>
            <a:off x="3708400" y="836613"/>
            <a:ext cx="2270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r>
              <a:rPr lang="zh-CN" altLang="en-US" sz="3600" b="1">
                <a:solidFill>
                  <a:srgbClr val="FF0000"/>
                </a:solidFill>
                <a:latin typeface="黑体" panose="02010609060101010101" pitchFamily="49" charset="-122"/>
                <a:ea typeface="黑体" panose="02010609060101010101" pitchFamily="49" charset="-122"/>
              </a:rPr>
              <a:t>主动脉弓 </a:t>
            </a:r>
            <a:endParaRPr lang="zh-CN" altLang="en-US" sz="3600">
              <a:solidFill>
                <a:srgbClr val="00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04972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8" grpId="0"/>
      <p:bldP spid="30" grpId="0"/>
      <p:bldP spid="32" grpId="0"/>
      <p:bldP spid="34" grpId="0"/>
      <p:bldP spid="36"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18</a:t>
            </a:fld>
            <a:endParaRPr lang="zh-CN" altLang="en-US"/>
          </a:p>
        </p:txBody>
      </p:sp>
      <p:sp>
        <p:nvSpPr>
          <p:cNvPr id="11" name="Rectangle 5"/>
          <p:cNvSpPr>
            <a:spLocks noChangeArrowheads="1"/>
          </p:cNvSpPr>
          <p:nvPr/>
        </p:nvSpPr>
        <p:spPr bwMode="auto">
          <a:xfrm>
            <a:off x="6174356" y="1117600"/>
            <a:ext cx="4872488" cy="1892826"/>
          </a:xfrm>
          <a:prstGeom prst="rect">
            <a:avLst/>
          </a:prstGeom>
          <a:noFill/>
          <a:ln w="9525">
            <a:noFill/>
            <a:miter lim="800000"/>
            <a:headEnd/>
            <a:tailEnd/>
          </a:ln>
        </p:spPr>
        <p:txBody>
          <a:bodyPr wrap="square">
            <a:spAutoFit/>
          </a:bodyPr>
          <a:lstStyle/>
          <a:p>
            <a:pPr fontAlgn="base">
              <a:lnSpc>
                <a:spcPct val="150000"/>
              </a:lnSpc>
              <a:spcBef>
                <a:spcPct val="0"/>
              </a:spcBef>
              <a:spcAft>
                <a:spcPct val="0"/>
              </a:spcAft>
              <a:defRPr/>
            </a:pPr>
            <a:br>
              <a:rPr lang="zh-CN" altLang="en-US" b="1" dirty="0">
                <a:solidFill>
                  <a:srgbClr val="FFFFFF"/>
                </a:solidFill>
                <a:latin typeface="Arial" charset="0"/>
              </a:rPr>
            </a:br>
            <a:r>
              <a:rPr lang="zh-CN" altLang="en-US" sz="2400" b="1" dirty="0">
                <a:solidFill>
                  <a:srgbClr val="FFFFFF"/>
                </a:solidFill>
                <a:latin typeface="Arial" charset="0"/>
              </a:rPr>
              <a:t>     </a:t>
            </a:r>
            <a:r>
              <a:rPr lang="zh-CN" altLang="en-US" sz="2400" b="1" dirty="0">
                <a:solidFill>
                  <a:srgbClr val="000000"/>
                </a:solidFill>
                <a:latin typeface="楷体_GB2312" pitchFamily="49" charset="-122"/>
                <a:ea typeface="楷体_GB2312" pitchFamily="49" charset="-122"/>
              </a:rPr>
              <a:t>来源于颈总动脉和锁骨下动脉。</a:t>
            </a:r>
            <a:br>
              <a:rPr lang="zh-CN" altLang="en-US" sz="2400" b="1" dirty="0">
                <a:solidFill>
                  <a:srgbClr val="000000"/>
                </a:solidFill>
                <a:latin typeface="楷体_GB2312" pitchFamily="49" charset="-122"/>
                <a:ea typeface="楷体_GB2312" pitchFamily="49" charset="-122"/>
              </a:rPr>
            </a:br>
            <a:r>
              <a:rPr lang="zh-CN" altLang="en-US" sz="2400" b="1" dirty="0">
                <a:solidFill>
                  <a:srgbClr val="000000"/>
                </a:solidFill>
                <a:latin typeface="楷体_GB2312" pitchFamily="49" charset="-122"/>
                <a:ea typeface="楷体_GB2312" pitchFamily="49" charset="-122"/>
              </a:rPr>
              <a:t>   颈总动脉分为：</a:t>
            </a:r>
            <a:r>
              <a:rPr lang="zh-CN" altLang="en-US" sz="2400" b="1" dirty="0">
                <a:solidFill>
                  <a:srgbClr val="333399"/>
                </a:solidFill>
                <a:latin typeface="楷体_GB2312" pitchFamily="49" charset="-122"/>
                <a:ea typeface="楷体_GB2312" pitchFamily="49" charset="-122"/>
              </a:rPr>
              <a:t>颈内</a:t>
            </a:r>
            <a:r>
              <a:rPr lang="en-US" altLang="zh-CN" sz="2400" b="1" dirty="0">
                <a:solidFill>
                  <a:srgbClr val="333399"/>
                </a:solidFill>
                <a:latin typeface="Arial"/>
                <a:ea typeface="楷体_GB2312" pitchFamily="49" charset="-122"/>
              </a:rPr>
              <a:t>A</a:t>
            </a:r>
            <a:r>
              <a:rPr lang="zh-CN" altLang="en-US" sz="2400" b="1" dirty="0">
                <a:solidFill>
                  <a:srgbClr val="333399"/>
                </a:solidFill>
                <a:latin typeface="Arial"/>
                <a:ea typeface="楷体_GB2312" pitchFamily="49" charset="-122"/>
              </a:rPr>
              <a:t>和颈外</a:t>
            </a:r>
            <a:r>
              <a:rPr lang="en-US" altLang="zh-CN" sz="2400" b="1" dirty="0">
                <a:solidFill>
                  <a:srgbClr val="333399"/>
                </a:solidFill>
                <a:latin typeface="Arial"/>
                <a:ea typeface="楷体_GB2312" pitchFamily="49" charset="-122"/>
              </a:rPr>
              <a:t>A</a:t>
            </a:r>
            <a:endParaRPr lang="zh-CN" altLang="en-US" sz="2400" b="1" dirty="0">
              <a:solidFill>
                <a:srgbClr val="000000"/>
              </a:solidFill>
              <a:latin typeface="Arial"/>
              <a:ea typeface="楷体_GB2312" pitchFamily="49" charset="-122"/>
            </a:endParaRPr>
          </a:p>
          <a:p>
            <a:pPr fontAlgn="base">
              <a:spcBef>
                <a:spcPct val="0"/>
              </a:spcBef>
              <a:spcAft>
                <a:spcPct val="0"/>
              </a:spcAft>
              <a:defRPr/>
            </a:pPr>
            <a:r>
              <a:rPr lang="zh-CN" altLang="en-US" b="1" dirty="0">
                <a:solidFill>
                  <a:srgbClr val="000000"/>
                </a:solidFill>
                <a:latin typeface="Arial" charset="0"/>
              </a:rPr>
              <a:t>    </a:t>
            </a:r>
          </a:p>
        </p:txBody>
      </p:sp>
      <p:sp>
        <p:nvSpPr>
          <p:cNvPr id="12" name="Rectangle 6"/>
          <p:cNvSpPr>
            <a:spLocks noChangeArrowheads="1"/>
          </p:cNvSpPr>
          <p:nvPr/>
        </p:nvSpPr>
        <p:spPr bwMode="auto">
          <a:xfrm>
            <a:off x="2916238" y="476250"/>
            <a:ext cx="36718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r>
              <a:rPr lang="en-US" altLang="zh-CN" sz="3600" b="1">
                <a:solidFill>
                  <a:srgbClr val="FF0000"/>
                </a:solidFill>
                <a:latin typeface="微软雅黑" panose="020B0503020204020204" pitchFamily="34" charset="-122"/>
                <a:ea typeface="微软雅黑" panose="020B0503020204020204" pitchFamily="34" charset="-122"/>
              </a:rPr>
              <a:t>1. </a:t>
            </a:r>
            <a:r>
              <a:rPr lang="zh-CN" altLang="en-US" sz="3600" b="1">
                <a:solidFill>
                  <a:srgbClr val="FF0000"/>
                </a:solidFill>
                <a:latin typeface="微软雅黑" panose="020B0503020204020204" pitchFamily="34" charset="-122"/>
                <a:ea typeface="微软雅黑" panose="020B0503020204020204" pitchFamily="34" charset="-122"/>
              </a:rPr>
              <a:t>头颈部的动脉</a:t>
            </a:r>
          </a:p>
        </p:txBody>
      </p:sp>
      <p:pic>
        <p:nvPicPr>
          <p:cNvPr id="13" name="Picture 7" descr="8-21"/>
          <p:cNvPicPr>
            <a:picLocks noChangeAspect="1" noChangeArrowheads="1"/>
          </p:cNvPicPr>
          <p:nvPr/>
        </p:nvPicPr>
        <p:blipFill>
          <a:blip r:embed="rId2" cstate="print">
            <a:lum bright="-6000" contrast="12000"/>
            <a:extLst>
              <a:ext uri="{28A0092B-C50C-407E-A947-70E740481C1C}">
                <a14:useLocalDpi xmlns:a14="http://schemas.microsoft.com/office/drawing/2010/main" val="0"/>
              </a:ext>
            </a:extLst>
          </a:blip>
          <a:srcRect/>
          <a:stretch>
            <a:fillRect/>
          </a:stretch>
        </p:blipFill>
        <p:spPr bwMode="auto">
          <a:xfrm>
            <a:off x="0" y="1293813"/>
            <a:ext cx="6134100" cy="526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1"/>
          <p:cNvSpPr>
            <a:spLocks noChangeArrowheads="1"/>
          </p:cNvSpPr>
          <p:nvPr/>
        </p:nvSpPr>
        <p:spPr bwMode="auto">
          <a:xfrm>
            <a:off x="939800" y="4842668"/>
            <a:ext cx="753268" cy="224631"/>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5" name="Rectangle 13"/>
          <p:cNvSpPr>
            <a:spLocks noChangeArrowheads="1"/>
          </p:cNvSpPr>
          <p:nvPr/>
        </p:nvSpPr>
        <p:spPr bwMode="auto">
          <a:xfrm>
            <a:off x="898526" y="5281613"/>
            <a:ext cx="769142" cy="268287"/>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6" name="Rectangle 13"/>
          <p:cNvSpPr>
            <a:spLocks noChangeArrowheads="1"/>
          </p:cNvSpPr>
          <p:nvPr/>
        </p:nvSpPr>
        <p:spPr bwMode="auto">
          <a:xfrm>
            <a:off x="822326" y="4440237"/>
            <a:ext cx="663575" cy="236538"/>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7" name="矩形 16"/>
          <p:cNvSpPr/>
          <p:nvPr/>
        </p:nvSpPr>
        <p:spPr>
          <a:xfrm>
            <a:off x="6588125" y="3088342"/>
            <a:ext cx="5263676" cy="1661993"/>
          </a:xfrm>
          <a:prstGeom prst="rect">
            <a:avLst/>
          </a:prstGeom>
        </p:spPr>
        <p:txBody>
          <a:bodyPr wrap="square">
            <a:spAutoFit/>
          </a:bodyPr>
          <a:lstStyle/>
          <a:p>
            <a:pPr fontAlgn="base">
              <a:lnSpc>
                <a:spcPct val="150000"/>
              </a:lnSpc>
              <a:spcBef>
                <a:spcPct val="0"/>
              </a:spcBef>
              <a:spcAft>
                <a:spcPct val="0"/>
              </a:spcAft>
              <a:defRPr/>
            </a:pPr>
            <a:r>
              <a:rPr lang="zh-CN" altLang="en-US" sz="2400" b="1" dirty="0">
                <a:solidFill>
                  <a:srgbClr val="FF0000"/>
                </a:solidFill>
                <a:effectLst>
                  <a:outerShdw blurRad="38100" dist="38100" dir="2700000" algn="tl">
                    <a:srgbClr val="FFFFFF"/>
                  </a:outerShdw>
                </a:effectLst>
                <a:latin typeface="微软雅黑" panose="020B0503020204020204" pitchFamily="34" charset="-122"/>
                <a:ea typeface="微软雅黑" panose="020B0503020204020204" pitchFamily="34" charset="-122"/>
              </a:rPr>
              <a:t>颈动脉窦：</a:t>
            </a:r>
            <a:r>
              <a:rPr lang="zh-CN" altLang="en-US" sz="2400" b="1" dirty="0">
                <a:solidFill>
                  <a:srgbClr val="000000"/>
                </a:solidFill>
                <a:effectLst>
                  <a:outerShdw blurRad="38100" dist="38100" dir="2700000" algn="tl">
                    <a:srgbClr val="FFFFFF"/>
                  </a:outerShdw>
                </a:effectLst>
                <a:latin typeface="楷体_GB2312" pitchFamily="49" charset="-122"/>
                <a:ea typeface="楷体_GB2312" pitchFamily="49" charset="-122"/>
              </a:rPr>
              <a:t>颈总动脉末端与颈内</a:t>
            </a:r>
            <a:r>
              <a:rPr lang="en-US" altLang="zh-CN" sz="2400" b="1" dirty="0">
                <a:solidFill>
                  <a:srgbClr val="000000"/>
                </a:solidFill>
                <a:effectLst>
                  <a:outerShdw blurRad="38100" dist="38100" dir="2700000" algn="tl">
                    <a:srgbClr val="FFFFFF"/>
                  </a:outerShdw>
                </a:effectLst>
                <a:latin typeface="Arial" charset="0"/>
                <a:ea typeface="楷体_GB2312" pitchFamily="49" charset="-122"/>
              </a:rPr>
              <a:t>A</a:t>
            </a:r>
            <a:r>
              <a:rPr lang="zh-CN" altLang="en-US" sz="2400" b="1" dirty="0">
                <a:solidFill>
                  <a:srgbClr val="000000"/>
                </a:solidFill>
                <a:effectLst>
                  <a:outerShdw blurRad="38100" dist="38100" dir="2700000" algn="tl">
                    <a:srgbClr val="FFFFFF"/>
                  </a:outerShdw>
                </a:effectLst>
                <a:latin typeface="楷体_GB2312" pitchFamily="49" charset="-122"/>
                <a:ea typeface="楷体_GB2312" pitchFamily="49" charset="-122"/>
              </a:rPr>
              <a:t>起始处的膨大部分，为</a:t>
            </a:r>
            <a:r>
              <a:rPr lang="zh-CN" altLang="en-US" sz="2400" b="1" dirty="0">
                <a:solidFill>
                  <a:srgbClr val="333399"/>
                </a:solidFill>
                <a:latin typeface="楷体_GB2312" pitchFamily="49" charset="-122"/>
                <a:ea typeface="楷体_GB2312" pitchFamily="49" charset="-122"/>
              </a:rPr>
              <a:t>压力感受器，</a:t>
            </a:r>
            <a:r>
              <a:rPr lang="zh-CN" altLang="en-US" sz="2000" dirty="0">
                <a:latin typeface="微软雅黑" panose="020B0503020204020204" pitchFamily="34" charset="-122"/>
                <a:ea typeface="微软雅黑" panose="020B0503020204020204" pitchFamily="34" charset="-122"/>
              </a:rPr>
              <a:t>与血压调节功能有关</a:t>
            </a:r>
            <a:endParaRPr lang="zh-CN" altLang="en-US" sz="2400" b="1" dirty="0">
              <a:solidFill>
                <a:srgbClr val="333399"/>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4416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19</a:t>
            </a:fld>
            <a:endParaRPr lang="zh-CN" altLang="en-US"/>
          </a:p>
        </p:txBody>
      </p:sp>
      <p:sp>
        <p:nvSpPr>
          <p:cNvPr id="22" name="Rectangle 6"/>
          <p:cNvSpPr>
            <a:spLocks noChangeArrowheads="1"/>
          </p:cNvSpPr>
          <p:nvPr/>
        </p:nvSpPr>
        <p:spPr bwMode="auto">
          <a:xfrm>
            <a:off x="2484438" y="549275"/>
            <a:ext cx="4464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3600" b="1" dirty="0">
                <a:solidFill>
                  <a:srgbClr val="FF0000"/>
                </a:solidFill>
                <a:latin typeface="微软雅黑" panose="020B0503020204020204" pitchFamily="34" charset="-122"/>
                <a:ea typeface="微软雅黑" panose="020B0503020204020204" pitchFamily="34" charset="-122"/>
              </a:rPr>
              <a:t>颈外动脉及其分支</a:t>
            </a:r>
          </a:p>
        </p:txBody>
      </p:sp>
      <p:pic>
        <p:nvPicPr>
          <p:cNvPr id="23" name="Picture 12" descr="ldz"/>
          <p:cNvPicPr>
            <a:picLocks noChangeAspect="1" noChangeArrowheads="1"/>
          </p:cNvPicPr>
          <p:nvPr/>
        </p:nvPicPr>
        <p:blipFill>
          <a:blip r:embed="rId2">
            <a:extLst>
              <a:ext uri="{28A0092B-C50C-407E-A947-70E740481C1C}">
                <a14:useLocalDpi xmlns:a14="http://schemas.microsoft.com/office/drawing/2010/main" val="0"/>
              </a:ext>
            </a:extLst>
          </a:blip>
          <a:srcRect l="7790" t="2400" r="8168" b="17458"/>
          <a:stretch>
            <a:fillRect/>
          </a:stretch>
        </p:blipFill>
        <p:spPr bwMode="auto">
          <a:xfrm>
            <a:off x="3024188" y="1484313"/>
            <a:ext cx="3887787"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Line 13"/>
          <p:cNvSpPr>
            <a:spLocks noChangeShapeType="1"/>
          </p:cNvSpPr>
          <p:nvPr/>
        </p:nvSpPr>
        <p:spPr bwMode="auto">
          <a:xfrm flipV="1">
            <a:off x="4949825" y="1917700"/>
            <a:ext cx="1198563" cy="1160463"/>
          </a:xfrm>
          <a:prstGeom prst="line">
            <a:avLst/>
          </a:prstGeom>
          <a:noFill/>
          <a:ln w="25400" cap="flat" cmpd="sng" algn="ctr">
            <a:solidFill>
              <a:srgbClr val="333399"/>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25" name="Text Box 14"/>
          <p:cNvSpPr txBox="1">
            <a:spLocks noChangeArrowheads="1"/>
          </p:cNvSpPr>
          <p:nvPr/>
        </p:nvSpPr>
        <p:spPr bwMode="auto">
          <a:xfrm>
            <a:off x="6102350" y="1628775"/>
            <a:ext cx="1025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颞浅</a:t>
            </a:r>
            <a:r>
              <a:rPr kumimoji="0" lang="en-US" altLang="zh-CN"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A</a:t>
            </a:r>
            <a:endParaRPr kumimoji="0" lang="zh-CN" altLang="en-US"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endParaRPr>
          </a:p>
        </p:txBody>
      </p:sp>
      <p:sp>
        <p:nvSpPr>
          <p:cNvPr id="26" name="Line 15"/>
          <p:cNvSpPr>
            <a:spLocks noChangeShapeType="1"/>
          </p:cNvSpPr>
          <p:nvPr/>
        </p:nvSpPr>
        <p:spPr bwMode="auto">
          <a:xfrm flipV="1">
            <a:off x="5026025" y="2709863"/>
            <a:ext cx="1411288" cy="825500"/>
          </a:xfrm>
          <a:prstGeom prst="line">
            <a:avLst/>
          </a:prstGeom>
          <a:noFill/>
          <a:ln w="25400" cap="flat" cmpd="sng" algn="ctr">
            <a:solidFill>
              <a:srgbClr val="333399"/>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27" name="Text Box 16"/>
          <p:cNvSpPr txBox="1">
            <a:spLocks noChangeArrowheads="1"/>
          </p:cNvSpPr>
          <p:nvPr/>
        </p:nvSpPr>
        <p:spPr bwMode="auto">
          <a:xfrm>
            <a:off x="6372225" y="2452688"/>
            <a:ext cx="1735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脑膜中</a:t>
            </a:r>
            <a:r>
              <a:rPr kumimoji="0" lang="en-US" altLang="zh-CN"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A </a:t>
            </a:r>
            <a:r>
              <a:rPr kumimoji="0" lang="zh-CN" altLang="en-US"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 </a:t>
            </a:r>
          </a:p>
        </p:txBody>
      </p:sp>
      <p:sp>
        <p:nvSpPr>
          <p:cNvPr id="28" name="Line 17"/>
          <p:cNvSpPr>
            <a:spLocks noChangeShapeType="1"/>
          </p:cNvSpPr>
          <p:nvPr/>
        </p:nvSpPr>
        <p:spPr bwMode="auto">
          <a:xfrm flipH="1">
            <a:off x="3167063" y="3916363"/>
            <a:ext cx="715962" cy="15875"/>
          </a:xfrm>
          <a:prstGeom prst="line">
            <a:avLst/>
          </a:prstGeom>
          <a:noFill/>
          <a:ln w="25400" cap="flat" cmpd="sng" algn="ctr">
            <a:solidFill>
              <a:srgbClr val="333399"/>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29" name="Text Box 18"/>
          <p:cNvSpPr txBox="1">
            <a:spLocks noChangeArrowheads="1"/>
          </p:cNvSpPr>
          <p:nvPr/>
        </p:nvSpPr>
        <p:spPr bwMode="auto">
          <a:xfrm>
            <a:off x="2484438" y="3716338"/>
            <a:ext cx="788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枕</a:t>
            </a:r>
            <a:r>
              <a:rPr kumimoji="0" lang="en-US" altLang="zh-CN"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A</a:t>
            </a:r>
            <a:r>
              <a:rPr kumimoji="0" lang="zh-CN" altLang="en-US"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 </a:t>
            </a:r>
          </a:p>
        </p:txBody>
      </p:sp>
      <p:sp>
        <p:nvSpPr>
          <p:cNvPr id="30" name="Line 19"/>
          <p:cNvSpPr>
            <a:spLocks noChangeShapeType="1"/>
          </p:cNvSpPr>
          <p:nvPr/>
        </p:nvSpPr>
        <p:spPr bwMode="auto">
          <a:xfrm flipH="1" flipV="1">
            <a:off x="3024188" y="3571875"/>
            <a:ext cx="1925637" cy="39688"/>
          </a:xfrm>
          <a:prstGeom prst="line">
            <a:avLst/>
          </a:prstGeom>
          <a:noFill/>
          <a:ln w="25400" cap="flat" cmpd="sng" algn="ctr">
            <a:solidFill>
              <a:srgbClr val="333399"/>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31" name="Text Box 20"/>
          <p:cNvSpPr txBox="1">
            <a:spLocks noChangeArrowheads="1"/>
          </p:cNvSpPr>
          <p:nvPr/>
        </p:nvSpPr>
        <p:spPr bwMode="auto">
          <a:xfrm>
            <a:off x="2051050" y="3355975"/>
            <a:ext cx="1027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上颌</a:t>
            </a:r>
            <a:r>
              <a:rPr kumimoji="0" lang="en-US" altLang="zh-CN"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A</a:t>
            </a:r>
            <a:endParaRPr kumimoji="0" lang="zh-CN" altLang="en-US"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endParaRPr>
          </a:p>
        </p:txBody>
      </p:sp>
      <p:sp>
        <p:nvSpPr>
          <p:cNvPr id="32" name="Line 23"/>
          <p:cNvSpPr>
            <a:spLocks noChangeShapeType="1"/>
          </p:cNvSpPr>
          <p:nvPr/>
        </p:nvSpPr>
        <p:spPr bwMode="auto">
          <a:xfrm flipH="1" flipV="1">
            <a:off x="3743325" y="4437063"/>
            <a:ext cx="1435100" cy="12700"/>
          </a:xfrm>
          <a:prstGeom prst="line">
            <a:avLst/>
          </a:prstGeom>
          <a:noFill/>
          <a:ln w="25400" cap="flat" cmpd="sng" algn="ctr">
            <a:solidFill>
              <a:srgbClr val="333399"/>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33" name="Text Box 24"/>
          <p:cNvSpPr txBox="1">
            <a:spLocks noChangeArrowheads="1"/>
          </p:cNvSpPr>
          <p:nvPr/>
        </p:nvSpPr>
        <p:spPr bwMode="auto">
          <a:xfrm>
            <a:off x="2771775" y="4221163"/>
            <a:ext cx="1025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颈外</a:t>
            </a:r>
            <a:r>
              <a:rPr kumimoji="0" lang="en-US" altLang="zh-CN"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A</a:t>
            </a:r>
            <a:endParaRPr kumimoji="0" lang="zh-CN" altLang="en-US"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endParaRPr>
          </a:p>
        </p:txBody>
      </p:sp>
      <p:sp>
        <p:nvSpPr>
          <p:cNvPr id="34" name="Line 45"/>
          <p:cNvSpPr>
            <a:spLocks noChangeShapeType="1"/>
          </p:cNvSpPr>
          <p:nvPr/>
        </p:nvSpPr>
        <p:spPr bwMode="auto">
          <a:xfrm flipH="1" flipV="1">
            <a:off x="5559425" y="5135563"/>
            <a:ext cx="877888" cy="382587"/>
          </a:xfrm>
          <a:prstGeom prst="line">
            <a:avLst/>
          </a:prstGeom>
          <a:noFill/>
          <a:ln w="25400" cap="flat" cmpd="sng" algn="ctr">
            <a:solidFill>
              <a:srgbClr val="333399"/>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35" name="Text Box 46"/>
          <p:cNvSpPr txBox="1">
            <a:spLocks noChangeArrowheads="1"/>
          </p:cNvSpPr>
          <p:nvPr/>
        </p:nvSpPr>
        <p:spPr bwMode="auto">
          <a:xfrm>
            <a:off x="6365875" y="5332413"/>
            <a:ext cx="1735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甲状腺上</a:t>
            </a:r>
            <a:r>
              <a:rPr kumimoji="0" lang="en-US" altLang="zh-CN"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A</a:t>
            </a:r>
            <a:r>
              <a:rPr kumimoji="0" lang="zh-CN" altLang="en-US"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 </a:t>
            </a:r>
          </a:p>
        </p:txBody>
      </p:sp>
      <p:sp>
        <p:nvSpPr>
          <p:cNvPr id="36" name="Line 47"/>
          <p:cNvSpPr>
            <a:spLocks noChangeShapeType="1"/>
          </p:cNvSpPr>
          <p:nvPr/>
        </p:nvSpPr>
        <p:spPr bwMode="auto">
          <a:xfrm flipH="1" flipV="1">
            <a:off x="5711825" y="4449763"/>
            <a:ext cx="725488" cy="419100"/>
          </a:xfrm>
          <a:prstGeom prst="line">
            <a:avLst/>
          </a:prstGeom>
          <a:noFill/>
          <a:ln w="25400" cap="flat" cmpd="sng" algn="ctr">
            <a:solidFill>
              <a:srgbClr val="333399"/>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37" name="Text Box 48"/>
          <p:cNvSpPr txBox="1">
            <a:spLocks noChangeArrowheads="1"/>
          </p:cNvSpPr>
          <p:nvPr/>
        </p:nvSpPr>
        <p:spPr bwMode="auto">
          <a:xfrm>
            <a:off x="6357938" y="4652963"/>
            <a:ext cx="717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面</a:t>
            </a:r>
            <a:r>
              <a:rPr kumimoji="0" lang="en-US" altLang="zh-CN"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A</a:t>
            </a:r>
            <a:endParaRPr kumimoji="0" lang="zh-CN" altLang="en-US"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endParaRPr>
          </a:p>
        </p:txBody>
      </p:sp>
      <p:sp>
        <p:nvSpPr>
          <p:cNvPr id="38" name="Line 51"/>
          <p:cNvSpPr>
            <a:spLocks noChangeShapeType="1"/>
          </p:cNvSpPr>
          <p:nvPr/>
        </p:nvSpPr>
        <p:spPr bwMode="auto">
          <a:xfrm>
            <a:off x="3413125" y="5445125"/>
            <a:ext cx="2070100" cy="376238"/>
          </a:xfrm>
          <a:prstGeom prst="line">
            <a:avLst/>
          </a:prstGeom>
          <a:noFill/>
          <a:ln w="25400" cap="flat" cmpd="sng" algn="ctr">
            <a:solidFill>
              <a:srgbClr val="333399"/>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39" name="Text Box 52"/>
          <p:cNvSpPr txBox="1">
            <a:spLocks noChangeArrowheads="1"/>
          </p:cNvSpPr>
          <p:nvPr/>
        </p:nvSpPr>
        <p:spPr bwMode="auto">
          <a:xfrm>
            <a:off x="2411413" y="5189538"/>
            <a:ext cx="10271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颈总</a:t>
            </a:r>
            <a:r>
              <a:rPr kumimoji="0" lang="en-US" altLang="zh-CN"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A</a:t>
            </a:r>
            <a:endParaRPr kumimoji="0" lang="zh-CN" altLang="en-US"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endParaRPr>
          </a:p>
        </p:txBody>
      </p:sp>
      <p:sp>
        <p:nvSpPr>
          <p:cNvPr id="42" name="Text Box 24"/>
          <p:cNvSpPr txBox="1">
            <a:spLocks noChangeArrowheads="1"/>
          </p:cNvSpPr>
          <p:nvPr/>
        </p:nvSpPr>
        <p:spPr bwMode="auto">
          <a:xfrm>
            <a:off x="2654300" y="4741069"/>
            <a:ext cx="1025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颈外</a:t>
            </a:r>
            <a:r>
              <a:rPr kumimoji="0" lang="en-US" altLang="zh-CN"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A</a:t>
            </a:r>
            <a:endPar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endParaRPr>
          </a:p>
        </p:txBody>
      </p:sp>
      <p:sp>
        <p:nvSpPr>
          <p:cNvPr id="43" name="Line 23"/>
          <p:cNvSpPr>
            <a:spLocks noChangeShapeType="1"/>
          </p:cNvSpPr>
          <p:nvPr/>
        </p:nvSpPr>
        <p:spPr bwMode="auto">
          <a:xfrm flipH="1">
            <a:off x="3608387" y="4868863"/>
            <a:ext cx="1570037" cy="117475"/>
          </a:xfrm>
          <a:prstGeom prst="line">
            <a:avLst/>
          </a:prstGeom>
          <a:noFill/>
          <a:ln w="25400" cap="flat" cmpd="sng" algn="ctr">
            <a:solidFill>
              <a:srgbClr val="333399"/>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Tree>
    <p:extLst>
      <p:ext uri="{BB962C8B-B14F-4D97-AF65-F5344CB8AC3E}">
        <p14:creationId xmlns:p14="http://schemas.microsoft.com/office/powerpoint/2010/main" val="3002614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2</a:t>
            </a:fld>
            <a:endParaRPr lang="zh-CN" altLang="en-US"/>
          </a:p>
        </p:txBody>
      </p:sp>
      <p:sp>
        <p:nvSpPr>
          <p:cNvPr id="8" name="Rectangle 3"/>
          <p:cNvSpPr>
            <a:spLocks noChangeArrowheads="1"/>
          </p:cNvSpPr>
          <p:nvPr/>
        </p:nvSpPr>
        <p:spPr bwMode="auto">
          <a:xfrm>
            <a:off x="3375667" y="3065975"/>
            <a:ext cx="5657428" cy="82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fontAlgn="base" hangingPunct="0">
              <a:lnSpc>
                <a:spcPct val="125000"/>
              </a:lnSpc>
              <a:spcBef>
                <a:spcPct val="20000"/>
              </a:spcBef>
              <a:spcAft>
                <a:spcPct val="0"/>
              </a:spcAft>
              <a:buClr>
                <a:srgbClr val="C00000"/>
              </a:buClr>
              <a:buSzPct val="80000"/>
              <a:defRPr/>
            </a:pPr>
            <a:r>
              <a:rPr lang="zh-CN" altLang="en-US" sz="3200" b="1" spc="50" dirty="0">
                <a:ln w="11430"/>
                <a:latin typeface="微软雅黑" panose="020B0503020204020204" pitchFamily="34" charset="-122"/>
                <a:ea typeface="微软雅黑" panose="020B0503020204020204" pitchFamily="34" charset="-122"/>
              </a:rPr>
              <a:t>一、动脉的定义</a:t>
            </a:r>
            <a:endParaRPr lang="en-US" altLang="zh-CN" sz="3200" b="1" spc="50" dirty="0">
              <a:ln w="11430"/>
              <a:latin typeface="微软雅黑" panose="020B0503020204020204" pitchFamily="34" charset="-122"/>
              <a:ea typeface="微软雅黑" panose="020B0503020204020204" pitchFamily="34" charset="-122"/>
            </a:endParaRPr>
          </a:p>
          <a:p>
            <a:pPr eaLnBrk="0" fontAlgn="base" hangingPunct="0">
              <a:lnSpc>
                <a:spcPct val="125000"/>
              </a:lnSpc>
              <a:spcBef>
                <a:spcPct val="20000"/>
              </a:spcBef>
              <a:spcAft>
                <a:spcPct val="0"/>
              </a:spcAft>
              <a:buClr>
                <a:srgbClr val="C00000"/>
              </a:buClr>
              <a:buSzPct val="80000"/>
              <a:defRPr/>
            </a:pPr>
            <a:r>
              <a:rPr lang="zh-CN" altLang="en-US" sz="3200" b="1" spc="50" dirty="0">
                <a:ln w="11430"/>
                <a:latin typeface="微软雅黑" panose="020B0503020204020204" pitchFamily="34" charset="-122"/>
                <a:ea typeface="微软雅黑" panose="020B0503020204020204" pitchFamily="34" charset="-122"/>
              </a:rPr>
              <a:t>二、动脉分布的基本规律</a:t>
            </a:r>
            <a:endParaRPr lang="en-US" altLang="zh-CN" sz="3200" b="1" spc="50" dirty="0">
              <a:ln w="11430"/>
              <a:latin typeface="微软雅黑" panose="020B0503020204020204" pitchFamily="34" charset="-122"/>
              <a:ea typeface="微软雅黑" panose="020B0503020204020204" pitchFamily="34" charset="-122"/>
            </a:endParaRPr>
          </a:p>
          <a:p>
            <a:pPr eaLnBrk="0" fontAlgn="base" hangingPunct="0">
              <a:lnSpc>
                <a:spcPct val="125000"/>
              </a:lnSpc>
              <a:spcBef>
                <a:spcPct val="20000"/>
              </a:spcBef>
              <a:spcAft>
                <a:spcPct val="0"/>
              </a:spcAft>
              <a:buClr>
                <a:srgbClr val="C00000"/>
              </a:buClr>
              <a:buSzPct val="80000"/>
              <a:defRPr/>
            </a:pPr>
            <a:r>
              <a:rPr lang="zh-CN" altLang="en-US" sz="3200" b="1" spc="50" dirty="0">
                <a:ln w="11430"/>
                <a:latin typeface="微软雅黑" panose="020B0503020204020204" pitchFamily="34" charset="-122"/>
                <a:ea typeface="微软雅黑" panose="020B0503020204020204" pitchFamily="34" charset="-122"/>
              </a:rPr>
              <a:t>三、肺循环的动脉</a:t>
            </a:r>
            <a:endParaRPr lang="en-US" altLang="zh-CN" sz="3200" b="1" spc="50" dirty="0">
              <a:ln w="11430"/>
              <a:latin typeface="微软雅黑" panose="020B0503020204020204" pitchFamily="34" charset="-122"/>
              <a:ea typeface="微软雅黑" panose="020B0503020204020204" pitchFamily="34" charset="-122"/>
            </a:endParaRPr>
          </a:p>
          <a:p>
            <a:pPr eaLnBrk="0" fontAlgn="base" hangingPunct="0">
              <a:lnSpc>
                <a:spcPct val="125000"/>
              </a:lnSpc>
              <a:spcBef>
                <a:spcPct val="20000"/>
              </a:spcBef>
              <a:spcAft>
                <a:spcPct val="0"/>
              </a:spcAft>
              <a:buClr>
                <a:srgbClr val="C00000"/>
              </a:buClr>
              <a:buSzPct val="80000"/>
              <a:defRPr/>
            </a:pPr>
            <a:r>
              <a:rPr lang="zh-CN" altLang="en-US" sz="3200" b="1" spc="50" dirty="0">
                <a:ln w="11430"/>
                <a:latin typeface="微软雅黑" panose="020B0503020204020204" pitchFamily="34" charset="-122"/>
                <a:ea typeface="微软雅黑" panose="020B0503020204020204" pitchFamily="34" charset="-122"/>
              </a:rPr>
              <a:t>四、体循环的动脉</a:t>
            </a:r>
            <a:endParaRPr lang="en-US" altLang="zh-CN" sz="3200" b="1" spc="50" dirty="0">
              <a:ln w="11430"/>
              <a:latin typeface="微软雅黑" panose="020B0503020204020204" pitchFamily="34" charset="-122"/>
              <a:ea typeface="微软雅黑" panose="020B0503020204020204" pitchFamily="34" charset="-122"/>
            </a:endParaRPr>
          </a:p>
        </p:txBody>
      </p:sp>
      <p:sp>
        <p:nvSpPr>
          <p:cNvPr id="9" name="矩形 8"/>
          <p:cNvSpPr/>
          <p:nvPr/>
        </p:nvSpPr>
        <p:spPr>
          <a:xfrm>
            <a:off x="4059122" y="750888"/>
            <a:ext cx="2441694" cy="769441"/>
          </a:xfrm>
          <a:prstGeom prst="rect">
            <a:avLst/>
          </a:prstGeom>
        </p:spPr>
        <p:txBody>
          <a:bodyPr wrap="none">
            <a:spAutoFit/>
          </a:bodyPr>
          <a:lstStyle/>
          <a:p>
            <a:r>
              <a:rPr kumimoji="1" lang="zh-CN" altLang="en-US" sz="4400" b="1" dirty="0">
                <a:solidFill>
                  <a:srgbClr val="C00000"/>
                </a:solidFill>
                <a:latin typeface="微软雅黑" panose="020B0503020204020204" pitchFamily="34" charset="-122"/>
                <a:ea typeface="微软雅黑" panose="020B0503020204020204" pitchFamily="34" charset="-122"/>
              </a:rPr>
              <a:t>授课内容</a:t>
            </a:r>
          </a:p>
        </p:txBody>
      </p:sp>
    </p:spTree>
    <p:extLst>
      <p:ext uri="{BB962C8B-B14F-4D97-AF65-F5344CB8AC3E}">
        <p14:creationId xmlns:p14="http://schemas.microsoft.com/office/powerpoint/2010/main" val="1312655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20</a:t>
            </a:fld>
            <a:endParaRPr lang="zh-CN" altLang="en-US"/>
          </a:p>
        </p:txBody>
      </p:sp>
      <p:sp>
        <p:nvSpPr>
          <p:cNvPr id="3" name="Text Box 9"/>
          <p:cNvSpPr txBox="1">
            <a:spLocks noChangeArrowheads="1"/>
          </p:cNvSpPr>
          <p:nvPr/>
        </p:nvSpPr>
        <p:spPr bwMode="auto">
          <a:xfrm>
            <a:off x="1702594" y="4789023"/>
            <a:ext cx="8077200" cy="1421928"/>
          </a:xfrm>
          <a:prstGeom prst="rect">
            <a:avLst/>
          </a:prstGeom>
          <a:noFill/>
          <a:ln w="9525">
            <a:noFill/>
            <a:miter lim="800000"/>
            <a:headEnd/>
            <a:tailEnd/>
          </a:ln>
          <a:effectLst/>
        </p:spPr>
        <p:txBody>
          <a:bodyPr wrap="square">
            <a:spAutoFit/>
          </a:bodyPr>
          <a:lstStyle/>
          <a:p>
            <a:pPr>
              <a:lnSpc>
                <a:spcPct val="120000"/>
              </a:lnSpc>
              <a:defRPr/>
            </a:pPr>
            <a:r>
              <a:rPr lang="zh-CN" altLang="en-US" sz="2400" b="1" dirty="0">
                <a:solidFill>
                  <a:srgbClr val="FF0000"/>
                </a:solidFill>
                <a:effectLst>
                  <a:outerShdw blurRad="38100" dist="38100" dir="2700000" algn="tl">
                    <a:srgbClr val="FFFFFF"/>
                  </a:outerShdw>
                </a:effectLst>
                <a:latin typeface="楷体_GB2312" pitchFamily="49" charset="-122"/>
                <a:ea typeface="楷体_GB2312" pitchFamily="49" charset="-122"/>
              </a:rPr>
              <a:t>颈动脉小球：</a:t>
            </a:r>
            <a:r>
              <a:rPr lang="zh-CN" altLang="en-US" sz="2400" b="1" dirty="0">
                <a:effectLst>
                  <a:outerShdw blurRad="38100" dist="38100" dir="2700000" algn="tl">
                    <a:srgbClr val="FFFFFF"/>
                  </a:outerShdw>
                </a:effectLst>
                <a:latin typeface="楷体_GB2312" pitchFamily="49" charset="-122"/>
                <a:ea typeface="楷体_GB2312" pitchFamily="49" charset="-122"/>
              </a:rPr>
              <a:t>位颈内、外</a:t>
            </a:r>
            <a:r>
              <a:rPr lang="en-US" altLang="zh-CN" sz="2400" b="1" dirty="0">
                <a:effectLst>
                  <a:outerShdw blurRad="38100" dist="38100" dir="2700000" algn="tl">
                    <a:srgbClr val="FFFFFF"/>
                  </a:outerShdw>
                </a:effectLst>
                <a:latin typeface="Arial" charset="0"/>
                <a:ea typeface="楷体_GB2312" pitchFamily="49" charset="-122"/>
              </a:rPr>
              <a:t>A</a:t>
            </a:r>
            <a:r>
              <a:rPr lang="zh-CN" altLang="en-US" sz="2400" b="1" dirty="0">
                <a:effectLst>
                  <a:outerShdw blurRad="38100" dist="38100" dir="2700000" algn="tl">
                    <a:srgbClr val="FFFFFF"/>
                  </a:outerShdw>
                </a:effectLst>
                <a:latin typeface="楷体_GB2312" pitchFamily="49" charset="-122"/>
                <a:ea typeface="楷体_GB2312" pitchFamily="49" charset="-122"/>
              </a:rPr>
              <a:t>分叉处后方的椭圆形小体 </a:t>
            </a:r>
            <a:r>
              <a:rPr lang="en-US" altLang="zh-CN" sz="2400" b="1" dirty="0">
                <a:solidFill>
                  <a:schemeClr val="accent2"/>
                </a:solidFill>
                <a:latin typeface="Times New Roman"/>
                <a:ea typeface="楷体_GB2312" pitchFamily="49" charset="-122"/>
              </a:rPr>
              <a:t>——</a:t>
            </a:r>
            <a:r>
              <a:rPr lang="zh-CN" altLang="en-US" sz="2400" b="1" dirty="0">
                <a:solidFill>
                  <a:srgbClr val="0000CC"/>
                </a:solidFill>
                <a:latin typeface="楷体_GB2312" pitchFamily="49" charset="-122"/>
                <a:ea typeface="楷体_GB2312" pitchFamily="49" charset="-122"/>
              </a:rPr>
              <a:t>化学感受器</a:t>
            </a:r>
            <a:r>
              <a:rPr lang="zh-CN" altLang="en-US" sz="2400" dirty="0"/>
              <a:t>能感受血液中</a:t>
            </a:r>
            <a:r>
              <a:rPr lang="en-US" altLang="zh-CN" sz="2400" dirty="0"/>
              <a:t>CO</a:t>
            </a:r>
            <a:r>
              <a:rPr lang="en-US" altLang="zh-CN" sz="2400" baseline="-25000" dirty="0"/>
              <a:t>2</a:t>
            </a:r>
            <a:r>
              <a:rPr lang="zh-CN" altLang="en-US" sz="2400" dirty="0"/>
              <a:t>和</a:t>
            </a:r>
            <a:r>
              <a:rPr lang="en-US" altLang="zh-CN" sz="2400" dirty="0"/>
              <a:t>O</a:t>
            </a:r>
            <a:r>
              <a:rPr lang="en-US" altLang="zh-CN" sz="2400" baseline="-25000" dirty="0"/>
              <a:t>2</a:t>
            </a:r>
            <a:r>
              <a:rPr lang="zh-CN" altLang="en-US" sz="2400" dirty="0"/>
              <a:t>浓度的变化，当血液中</a:t>
            </a:r>
            <a:r>
              <a:rPr lang="en-US" altLang="zh-CN" sz="2400" dirty="0"/>
              <a:t>CO</a:t>
            </a:r>
            <a:r>
              <a:rPr lang="en-US" altLang="zh-CN" sz="2400" baseline="-25000" dirty="0"/>
              <a:t>2</a:t>
            </a:r>
            <a:r>
              <a:rPr lang="zh-CN" altLang="en-US" sz="2400" dirty="0"/>
              <a:t>浓度升高时，可反射性地促使呼吸加深加快</a:t>
            </a:r>
            <a:endParaRPr lang="zh-CN" altLang="en-US" sz="2400" b="1" dirty="0">
              <a:latin typeface="楷体_GB2312" pitchFamily="49" charset="-122"/>
              <a:ea typeface="楷体_GB2312" pitchFamily="49" charset="-122"/>
            </a:endParaRPr>
          </a:p>
        </p:txBody>
      </p:sp>
      <p:pic>
        <p:nvPicPr>
          <p:cNvPr id="5" name="Picture 2" descr="http://jpkc.ccnu.edu.cn/sj/2008/rtjdwslx/resource/tea_pro_list/lilun/tea_pro_6_clip_image019.jpg"/>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r="48026"/>
          <a:stretch>
            <a:fillRect/>
          </a:stretch>
        </p:blipFill>
        <p:spPr bwMode="auto">
          <a:xfrm>
            <a:off x="3081338" y="0"/>
            <a:ext cx="5319712" cy="450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695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9137651" y="6205538"/>
            <a:ext cx="2743200" cy="365125"/>
          </a:xfrm>
        </p:spPr>
        <p:txBody>
          <a:bodyPr/>
          <a:lstStyle/>
          <a:p>
            <a:fld id="{D6D10B3D-3140-43A0-86F0-B7C648D6A1E4}" type="slidenum">
              <a:rPr lang="zh-CN" altLang="en-US" smtClean="0"/>
              <a:t>21</a:t>
            </a:fld>
            <a:endParaRPr lang="zh-CN" altLang="en-US"/>
          </a:p>
        </p:txBody>
      </p:sp>
      <p:pic>
        <p:nvPicPr>
          <p:cNvPr id="11" name="Picture 2" descr="http://course.jnu.edu.cn/jnujpx/jpzyk/ziyuan/yjdanatomy/tu/10/图10-25%20.jpg"/>
          <p:cNvPicPr>
            <a:picLocks noChangeAspect="1" noChangeArrowheads="1"/>
          </p:cNvPicPr>
          <p:nvPr/>
        </p:nvPicPr>
        <p:blipFill>
          <a:blip r:embed="rId2">
            <a:lum bright="-10000"/>
            <a:extLst>
              <a:ext uri="{28A0092B-C50C-407E-A947-70E740481C1C}">
                <a14:useLocalDpi xmlns:a14="http://schemas.microsoft.com/office/drawing/2010/main" val="0"/>
              </a:ext>
            </a:extLst>
          </a:blip>
          <a:srcRect b="10622"/>
          <a:stretch>
            <a:fillRect/>
          </a:stretch>
        </p:blipFill>
        <p:spPr bwMode="auto">
          <a:xfrm>
            <a:off x="338535" y="855709"/>
            <a:ext cx="5397500" cy="48244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2"/>
          <p:cNvSpPr>
            <a:spLocks noChangeArrowheads="1"/>
          </p:cNvSpPr>
          <p:nvPr/>
        </p:nvSpPr>
        <p:spPr bwMode="auto">
          <a:xfrm>
            <a:off x="6089651" y="3698081"/>
            <a:ext cx="304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en-US" altLang="zh-CN" sz="2400" b="1" dirty="0">
                <a:solidFill>
                  <a:srgbClr val="333399"/>
                </a:solidFill>
                <a:latin typeface="微软雅黑" panose="020B0503020204020204" pitchFamily="34" charset="-122"/>
                <a:ea typeface="微软雅黑" panose="020B0503020204020204" pitchFamily="34" charset="-122"/>
              </a:rPr>
              <a:t>1) </a:t>
            </a:r>
            <a:r>
              <a:rPr lang="zh-CN" altLang="en-US" sz="2400" b="1" dirty="0">
                <a:solidFill>
                  <a:srgbClr val="333399"/>
                </a:solidFill>
                <a:latin typeface="微软雅黑" panose="020B0503020204020204" pitchFamily="34" charset="-122"/>
                <a:ea typeface="微软雅黑" panose="020B0503020204020204" pitchFamily="34" charset="-122"/>
              </a:rPr>
              <a:t>头顶及颞部的出血</a:t>
            </a:r>
          </a:p>
        </p:txBody>
      </p:sp>
      <p:sp>
        <p:nvSpPr>
          <p:cNvPr id="13" name="矩形 3"/>
          <p:cNvSpPr>
            <a:spLocks noChangeArrowheads="1"/>
          </p:cNvSpPr>
          <p:nvPr/>
        </p:nvSpPr>
        <p:spPr bwMode="auto">
          <a:xfrm>
            <a:off x="6116241" y="4250445"/>
            <a:ext cx="54217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耳屏前稍上方正对下颌关节处用力压</a:t>
            </a:r>
          </a:p>
        </p:txBody>
      </p:sp>
      <p:sp>
        <p:nvSpPr>
          <p:cNvPr id="14" name="矩形 4"/>
          <p:cNvSpPr>
            <a:spLocks noChangeArrowheads="1"/>
          </p:cNvSpPr>
          <p:nvPr/>
        </p:nvSpPr>
        <p:spPr bwMode="auto">
          <a:xfrm>
            <a:off x="6089651" y="4960974"/>
            <a:ext cx="1816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en-US" altLang="zh-CN" sz="2400" b="1" dirty="0">
                <a:solidFill>
                  <a:srgbClr val="333399"/>
                </a:solidFill>
                <a:latin typeface="微软雅黑" panose="020B0503020204020204" pitchFamily="34" charset="-122"/>
                <a:ea typeface="微软雅黑" panose="020B0503020204020204" pitchFamily="34" charset="-122"/>
              </a:rPr>
              <a:t>2) </a:t>
            </a:r>
            <a:r>
              <a:rPr lang="zh-CN" altLang="en-US" sz="2400" b="1" dirty="0">
                <a:solidFill>
                  <a:srgbClr val="333399"/>
                </a:solidFill>
                <a:latin typeface="微软雅黑" panose="020B0503020204020204" pitchFamily="34" charset="-122"/>
                <a:ea typeface="微软雅黑" panose="020B0503020204020204" pitchFamily="34" charset="-122"/>
              </a:rPr>
              <a:t>面部出血</a:t>
            </a:r>
          </a:p>
        </p:txBody>
      </p:sp>
      <p:sp>
        <p:nvSpPr>
          <p:cNvPr id="15" name="矩形 5"/>
          <p:cNvSpPr>
            <a:spLocks noChangeArrowheads="1"/>
          </p:cNvSpPr>
          <p:nvPr/>
        </p:nvSpPr>
        <p:spPr bwMode="auto">
          <a:xfrm>
            <a:off x="6116241" y="5513040"/>
            <a:ext cx="60757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zh-CN" altLang="en-US" sz="2400" kern="0" dirty="0">
                <a:solidFill>
                  <a:srgbClr val="000000"/>
                </a:solidFill>
                <a:latin typeface="微软雅黑" panose="020B0503020204020204" pitchFamily="34" charset="-122"/>
                <a:ea typeface="微软雅黑" panose="020B0503020204020204" pitchFamily="34" charset="-122"/>
              </a:rPr>
              <a:t>下颌角前约半寸处，将面动脉压在下颌骨上</a:t>
            </a:r>
          </a:p>
        </p:txBody>
      </p:sp>
      <p:pic>
        <p:nvPicPr>
          <p:cNvPr id="16" name="Picture 2" descr="Image:CS002.jpg">
            <a:hlinkClick r:id="rId3" tooltip="Image:CS002.jpg"/>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7860" y="1329531"/>
            <a:ext cx="2371790" cy="21644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Image:CS003.jpg">
            <a:hlinkClick r:id="rId5" tooltip="Image:CS003.jpg"/>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6882" y="1329531"/>
            <a:ext cx="2462212" cy="21832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接连接符 4"/>
          <p:cNvCxnSpPr/>
          <p:nvPr/>
        </p:nvCxnSpPr>
        <p:spPr>
          <a:xfrm>
            <a:off x="4762500" y="3340100"/>
            <a:ext cx="863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492125" y="5114925"/>
            <a:ext cx="627063" cy="1587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094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22</a:t>
            </a:fld>
            <a:endParaRPr lang="zh-CN" altLang="en-US"/>
          </a:p>
        </p:txBody>
      </p:sp>
      <p:sp>
        <p:nvSpPr>
          <p:cNvPr id="3" name="矩形 2"/>
          <p:cNvSpPr>
            <a:spLocks noChangeArrowheads="1"/>
          </p:cNvSpPr>
          <p:nvPr/>
        </p:nvSpPr>
        <p:spPr bwMode="auto">
          <a:xfrm>
            <a:off x="2027238" y="439738"/>
            <a:ext cx="40190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600" b="1" dirty="0">
                <a:solidFill>
                  <a:srgbClr val="FF0000"/>
                </a:solidFill>
                <a:latin typeface="微软雅黑" panose="020B0503020204020204" pitchFamily="34" charset="-122"/>
                <a:ea typeface="微软雅黑" panose="020B0503020204020204" pitchFamily="34" charset="-122"/>
              </a:rPr>
              <a:t>3) </a:t>
            </a:r>
            <a:r>
              <a:rPr lang="zh-CN" altLang="en-US" sz="3600" b="1" dirty="0">
                <a:solidFill>
                  <a:srgbClr val="FF0000"/>
                </a:solidFill>
                <a:latin typeface="微软雅黑" panose="020B0503020204020204" pitchFamily="34" charset="-122"/>
                <a:ea typeface="微软雅黑" panose="020B0503020204020204" pitchFamily="34" charset="-122"/>
              </a:rPr>
              <a:t>头、颈部大出血</a:t>
            </a:r>
          </a:p>
        </p:txBody>
      </p:sp>
      <p:pic>
        <p:nvPicPr>
          <p:cNvPr id="5" name="Picture 4" descr="http://www.dgemo.gov.cn/upfiles/pcea/0164_0.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156" y="2906713"/>
            <a:ext cx="9212262" cy="316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a:spLocks noChangeArrowheads="1"/>
          </p:cNvSpPr>
          <p:nvPr/>
        </p:nvSpPr>
        <p:spPr bwMode="auto">
          <a:xfrm>
            <a:off x="1620838" y="1341949"/>
            <a:ext cx="9961562" cy="130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800" dirty="0">
                <a:latin typeface="微软雅黑" panose="020B0503020204020204" pitchFamily="34" charset="-122"/>
                <a:ea typeface="微软雅黑" panose="020B0503020204020204" pitchFamily="34" charset="-122"/>
              </a:rPr>
              <a:t>用拇指在甲状软骨、环状软骨外侧与胸锁乳突肌前缘之间的沟内搏动处，向颈椎方向压迫，其余四指固定在伤者的颈后部</a:t>
            </a:r>
          </a:p>
        </p:txBody>
      </p:sp>
    </p:spTree>
    <p:extLst>
      <p:ext uri="{BB962C8B-B14F-4D97-AF65-F5344CB8AC3E}">
        <p14:creationId xmlns:p14="http://schemas.microsoft.com/office/powerpoint/2010/main" val="2885558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23</a:t>
            </a:fld>
            <a:endParaRPr lang="zh-CN" altLang="en-US"/>
          </a:p>
        </p:txBody>
      </p:sp>
      <p:sp>
        <p:nvSpPr>
          <p:cNvPr id="12" name="Rectangle 4"/>
          <p:cNvSpPr>
            <a:spLocks noChangeArrowheads="1"/>
          </p:cNvSpPr>
          <p:nvPr/>
        </p:nvSpPr>
        <p:spPr bwMode="auto">
          <a:xfrm>
            <a:off x="3059113" y="333375"/>
            <a:ext cx="30241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en-US" altLang="zh-CN" sz="3600" b="1">
                <a:solidFill>
                  <a:srgbClr val="FF0000"/>
                </a:solidFill>
                <a:latin typeface="微软雅黑" panose="020B0503020204020204" pitchFamily="34" charset="-122"/>
                <a:ea typeface="微软雅黑" panose="020B0503020204020204" pitchFamily="34" charset="-122"/>
              </a:rPr>
              <a:t>2. </a:t>
            </a:r>
            <a:r>
              <a:rPr lang="zh-CN" altLang="en-US" sz="3600" b="1">
                <a:solidFill>
                  <a:srgbClr val="FF0000"/>
                </a:solidFill>
                <a:latin typeface="微软雅黑" panose="020B0503020204020204" pitchFamily="34" charset="-122"/>
                <a:ea typeface="微软雅黑" panose="020B0503020204020204" pitchFamily="34" charset="-122"/>
              </a:rPr>
              <a:t>上肢的动脉</a:t>
            </a:r>
            <a:r>
              <a:rPr lang="zh-CN" altLang="en-US" b="1">
                <a:solidFill>
                  <a:srgbClr val="FF0000"/>
                </a:solidFill>
                <a:latin typeface="微软雅黑" panose="020B0503020204020204" pitchFamily="34" charset="-122"/>
                <a:ea typeface="微软雅黑" panose="020B0503020204020204" pitchFamily="34" charset="-122"/>
              </a:rPr>
              <a:t>     </a:t>
            </a:r>
          </a:p>
        </p:txBody>
      </p:sp>
      <p:pic>
        <p:nvPicPr>
          <p:cNvPr id="13" name="Picture 5" descr="上肢动脉"/>
          <p:cNvPicPr>
            <a:picLocks noChangeAspect="1" noChangeArrowheads="1"/>
          </p:cNvPicPr>
          <p:nvPr/>
        </p:nvPicPr>
        <p:blipFill>
          <a:blip r:embed="rId2">
            <a:lum bright="-12000" contrast="36000"/>
            <a:extLst>
              <a:ext uri="{28A0092B-C50C-407E-A947-70E740481C1C}">
                <a14:useLocalDpi xmlns:a14="http://schemas.microsoft.com/office/drawing/2010/main" val="0"/>
              </a:ext>
            </a:extLst>
          </a:blip>
          <a:srcRect/>
          <a:stretch>
            <a:fillRect/>
          </a:stretch>
        </p:blipFill>
        <p:spPr bwMode="auto">
          <a:xfrm>
            <a:off x="4240212" y="800101"/>
            <a:ext cx="4808537"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6"/>
          <p:cNvSpPr txBox="1">
            <a:spLocks noChangeArrowheads="1"/>
          </p:cNvSpPr>
          <p:nvPr/>
        </p:nvSpPr>
        <p:spPr bwMode="auto">
          <a:xfrm>
            <a:off x="5563394" y="974725"/>
            <a:ext cx="1335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锁骨下</a:t>
            </a:r>
            <a:r>
              <a:rPr kumimoji="0" lang="en-US" altLang="zh-CN"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A</a:t>
            </a:r>
          </a:p>
        </p:txBody>
      </p:sp>
      <p:sp>
        <p:nvSpPr>
          <p:cNvPr id="15" name="Text Box 7"/>
          <p:cNvSpPr txBox="1">
            <a:spLocks noChangeArrowheads="1"/>
          </p:cNvSpPr>
          <p:nvPr/>
        </p:nvSpPr>
        <p:spPr bwMode="auto">
          <a:xfrm>
            <a:off x="4571206" y="1788318"/>
            <a:ext cx="717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腋</a:t>
            </a:r>
            <a:r>
              <a:rPr kumimoji="0" lang="en-US" altLang="zh-CN"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A</a:t>
            </a:r>
          </a:p>
        </p:txBody>
      </p:sp>
      <p:sp>
        <p:nvSpPr>
          <p:cNvPr id="16" name="Text Box 8"/>
          <p:cNvSpPr txBox="1">
            <a:spLocks noChangeArrowheads="1"/>
          </p:cNvSpPr>
          <p:nvPr/>
        </p:nvSpPr>
        <p:spPr bwMode="auto">
          <a:xfrm>
            <a:off x="4712494" y="2663032"/>
            <a:ext cx="717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肱</a:t>
            </a:r>
            <a:r>
              <a:rPr kumimoji="0" lang="en-US" altLang="zh-CN"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A</a:t>
            </a:r>
          </a:p>
        </p:txBody>
      </p:sp>
      <p:sp>
        <p:nvSpPr>
          <p:cNvPr id="17" name="Text Box 9"/>
          <p:cNvSpPr txBox="1">
            <a:spLocks noChangeArrowheads="1"/>
          </p:cNvSpPr>
          <p:nvPr/>
        </p:nvSpPr>
        <p:spPr bwMode="auto">
          <a:xfrm>
            <a:off x="4471192" y="4402143"/>
            <a:ext cx="790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桡</a:t>
            </a:r>
            <a:r>
              <a:rPr kumimoji="0" lang="en-US" altLang="zh-CN"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A </a:t>
            </a:r>
          </a:p>
        </p:txBody>
      </p:sp>
      <p:sp>
        <p:nvSpPr>
          <p:cNvPr id="18" name="Text Box 10"/>
          <p:cNvSpPr txBox="1">
            <a:spLocks noChangeArrowheads="1"/>
          </p:cNvSpPr>
          <p:nvPr/>
        </p:nvSpPr>
        <p:spPr bwMode="auto">
          <a:xfrm>
            <a:off x="6364683" y="4583911"/>
            <a:ext cx="790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尺</a:t>
            </a:r>
            <a:r>
              <a:rPr kumimoji="0" lang="en-US" altLang="zh-CN"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A </a:t>
            </a:r>
          </a:p>
        </p:txBody>
      </p:sp>
      <p:sp>
        <p:nvSpPr>
          <p:cNvPr id="19" name="Text Box 11"/>
          <p:cNvSpPr txBox="1">
            <a:spLocks noChangeArrowheads="1"/>
          </p:cNvSpPr>
          <p:nvPr/>
        </p:nvSpPr>
        <p:spPr bwMode="auto">
          <a:xfrm>
            <a:off x="6032500" y="5512599"/>
            <a:ext cx="17319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掌浅、深弓</a:t>
            </a:r>
          </a:p>
        </p:txBody>
      </p:sp>
    </p:spTree>
    <p:extLst>
      <p:ext uri="{BB962C8B-B14F-4D97-AF65-F5344CB8AC3E}">
        <p14:creationId xmlns:p14="http://schemas.microsoft.com/office/powerpoint/2010/main" val="688376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24</a:t>
            </a:fld>
            <a:endParaRPr lang="zh-CN" altLang="en-US"/>
          </a:p>
        </p:txBody>
      </p:sp>
      <p:pic>
        <p:nvPicPr>
          <p:cNvPr id="9" name="Picture 19" descr="9-10-1"/>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0" y="1821081"/>
            <a:ext cx="7213600"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bwMode="auto">
          <a:xfrm>
            <a:off x="1728788" y="1965544"/>
            <a:ext cx="863600" cy="287337"/>
          </a:xfrm>
          <a:prstGeom prst="rect">
            <a:avLst/>
          </a:prstGeom>
          <a:noFill/>
          <a:ln w="25400" cap="flat" cmpd="sng" algn="ctr">
            <a:solidFill>
              <a:srgbClr val="333399"/>
            </a:solidFill>
            <a:prstDash val="solid"/>
            <a:headEnd type="none" w="med" len="med"/>
            <a:tailEnd type="none" w="med" len="me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11" name="矩形 10"/>
          <p:cNvSpPr/>
          <p:nvPr/>
        </p:nvSpPr>
        <p:spPr bwMode="auto">
          <a:xfrm>
            <a:off x="466725" y="4088031"/>
            <a:ext cx="922338" cy="279400"/>
          </a:xfrm>
          <a:prstGeom prst="rect">
            <a:avLst/>
          </a:prstGeom>
          <a:noFill/>
          <a:ln w="25400" cap="flat" cmpd="sng" algn="ctr">
            <a:solidFill>
              <a:srgbClr val="333399"/>
            </a:solidFill>
            <a:prstDash val="solid"/>
            <a:headEnd type="none" w="med" len="med"/>
            <a:tailEnd type="none" w="med" len="me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12" name="矩形 11"/>
          <p:cNvSpPr/>
          <p:nvPr/>
        </p:nvSpPr>
        <p:spPr bwMode="auto">
          <a:xfrm>
            <a:off x="1439863" y="2973606"/>
            <a:ext cx="1152525" cy="287338"/>
          </a:xfrm>
          <a:prstGeom prst="rect">
            <a:avLst/>
          </a:prstGeom>
          <a:noFill/>
          <a:ln w="25400" cap="flat" cmpd="sng" algn="ctr">
            <a:solidFill>
              <a:srgbClr val="333399"/>
            </a:solidFill>
            <a:prstDash val="solid"/>
            <a:headEnd type="none" w="med" len="med"/>
            <a:tailEnd type="none" w="med" len="me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13" name="TextBox 5"/>
          <p:cNvSpPr txBox="1">
            <a:spLocks noChangeArrowheads="1"/>
          </p:cNvSpPr>
          <p:nvPr/>
        </p:nvSpPr>
        <p:spPr bwMode="auto">
          <a:xfrm>
            <a:off x="2555875" y="620713"/>
            <a:ext cx="54345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US" altLang="zh-CN" sz="3600" b="1" dirty="0">
                <a:solidFill>
                  <a:srgbClr val="FF0000"/>
                </a:solidFill>
                <a:latin typeface="微软雅黑" panose="020B0503020204020204" pitchFamily="34" charset="-122"/>
                <a:ea typeface="微软雅黑" panose="020B0503020204020204" pitchFamily="34" charset="-122"/>
              </a:rPr>
              <a:t>1</a:t>
            </a:r>
            <a:r>
              <a:rPr lang="zh-CN" altLang="en-US" sz="3600" b="1" dirty="0">
                <a:solidFill>
                  <a:srgbClr val="FF0000"/>
                </a:solidFill>
                <a:latin typeface="微软雅黑" panose="020B0503020204020204" pitchFamily="34" charset="-122"/>
                <a:ea typeface="微软雅黑" panose="020B0503020204020204" pitchFamily="34" charset="-122"/>
              </a:rPr>
              <a:t>、锁骨下</a:t>
            </a:r>
            <a:r>
              <a:rPr lang="en-US" altLang="zh-CN" sz="3600" b="1" dirty="0">
                <a:solidFill>
                  <a:srgbClr val="FF0000"/>
                </a:solidFill>
                <a:latin typeface="微软雅黑" panose="020B0503020204020204" pitchFamily="34" charset="-122"/>
                <a:ea typeface="微软雅黑" panose="020B0503020204020204" pitchFamily="34" charset="-122"/>
              </a:rPr>
              <a:t>A</a:t>
            </a:r>
            <a:r>
              <a:rPr lang="zh-CN" altLang="en-US" sz="3600" dirty="0">
                <a:latin typeface="微软雅黑" panose="020B0503020204020204" pitchFamily="34" charset="-122"/>
                <a:ea typeface="微软雅黑" panose="020B0503020204020204" pitchFamily="34" charset="-122"/>
              </a:rPr>
              <a:t>的头颈部分支</a:t>
            </a:r>
          </a:p>
        </p:txBody>
      </p:sp>
      <p:sp>
        <p:nvSpPr>
          <p:cNvPr id="14" name="Rectangle 4"/>
          <p:cNvSpPr>
            <a:spLocks noChangeArrowheads="1"/>
          </p:cNvSpPr>
          <p:nvPr/>
        </p:nvSpPr>
        <p:spPr bwMode="auto">
          <a:xfrm>
            <a:off x="5581650" y="1267044"/>
            <a:ext cx="7543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2800" dirty="0">
                <a:solidFill>
                  <a:srgbClr val="FF0000"/>
                </a:solidFill>
                <a:latin typeface="微软雅黑" panose="020B0503020204020204" pitchFamily="34" charset="-122"/>
                <a:ea typeface="微软雅黑" panose="020B0503020204020204" pitchFamily="34" charset="-122"/>
              </a:rPr>
              <a:t>椎</a:t>
            </a:r>
            <a:r>
              <a:rPr lang="en-US" altLang="zh-CN" sz="2800" dirty="0">
                <a:solidFill>
                  <a:srgbClr val="FF0000"/>
                </a:solidFill>
                <a:latin typeface="微软雅黑" panose="020B0503020204020204" pitchFamily="34" charset="-122"/>
                <a:ea typeface="微软雅黑" panose="020B0503020204020204" pitchFamily="34" charset="-122"/>
              </a:rPr>
              <a:t>A</a:t>
            </a:r>
            <a:r>
              <a:rPr lang="zh-CN" altLang="en-US" sz="2800" dirty="0">
                <a:latin typeface="微软雅黑" panose="020B0503020204020204" pitchFamily="34" charset="-122"/>
                <a:ea typeface="微软雅黑" panose="020B0503020204020204" pitchFamily="34" charset="-122"/>
              </a:rPr>
              <a:t>：穿经颈椎横突孔由枕骨大孔入颅</a:t>
            </a:r>
            <a:br>
              <a:rPr lang="zh-CN" altLang="en-US" sz="2800" dirty="0">
                <a:solidFill>
                  <a:srgbClr val="FF0000"/>
                </a:solidFill>
                <a:latin typeface="微软雅黑" panose="020B0503020204020204" pitchFamily="34" charset="-122"/>
                <a:ea typeface="微软雅黑" panose="020B0503020204020204" pitchFamily="34" charset="-122"/>
              </a:rPr>
            </a:br>
            <a:r>
              <a:rPr lang="zh-CN" altLang="en-US" sz="2800" dirty="0">
                <a:solidFill>
                  <a:srgbClr val="FF0000"/>
                </a:solidFill>
                <a:latin typeface="微软雅黑" panose="020B0503020204020204" pitchFamily="34" charset="-122"/>
                <a:ea typeface="微软雅黑" panose="020B0503020204020204" pitchFamily="34" charset="-122"/>
              </a:rPr>
              <a:t>胸廓内</a:t>
            </a:r>
            <a:r>
              <a:rPr lang="en-US" altLang="zh-CN" sz="2800" dirty="0">
                <a:solidFill>
                  <a:srgbClr val="FF0000"/>
                </a:solidFill>
                <a:latin typeface="微软雅黑" panose="020B0503020204020204" pitchFamily="34" charset="-122"/>
                <a:ea typeface="微软雅黑" panose="020B0503020204020204" pitchFamily="34" charset="-122"/>
              </a:rPr>
              <a:t>A</a:t>
            </a:r>
            <a:r>
              <a:rPr lang="zh-CN" altLang="en-US" sz="2800" dirty="0">
                <a:latin typeface="微软雅黑" panose="020B0503020204020204" pitchFamily="34" charset="-122"/>
                <a:ea typeface="微软雅黑" panose="020B0503020204020204" pitchFamily="34" charset="-122"/>
              </a:rPr>
              <a:t>：分布于胸腹腔前壁</a:t>
            </a:r>
            <a:br>
              <a:rPr lang="zh-CN" altLang="en-US" sz="2800" dirty="0">
                <a:solidFill>
                  <a:schemeClr val="bg1"/>
                </a:solidFill>
                <a:latin typeface="微软雅黑" panose="020B0503020204020204" pitchFamily="34" charset="-122"/>
                <a:ea typeface="微软雅黑" panose="020B0503020204020204" pitchFamily="34" charset="-122"/>
              </a:rPr>
            </a:br>
            <a:r>
              <a:rPr lang="zh-CN" altLang="en-US" sz="2800" dirty="0">
                <a:solidFill>
                  <a:srgbClr val="FF0000"/>
                </a:solidFill>
                <a:latin typeface="微软雅黑" panose="020B0503020204020204" pitchFamily="34" charset="-122"/>
                <a:ea typeface="微软雅黑" panose="020B0503020204020204" pitchFamily="34" charset="-122"/>
              </a:rPr>
              <a:t>甲状颈干</a:t>
            </a:r>
            <a:r>
              <a:rPr lang="zh-CN" altLang="en-US" sz="2800" dirty="0">
                <a:latin typeface="微软雅黑" panose="020B0503020204020204" pitchFamily="34" charset="-122"/>
                <a:ea typeface="微软雅黑" panose="020B0503020204020204" pitchFamily="34" charset="-122"/>
              </a:rPr>
              <a:t>：分布于甲状腺等</a:t>
            </a:r>
          </a:p>
        </p:txBody>
      </p:sp>
    </p:spTree>
    <p:extLst>
      <p:ext uri="{BB962C8B-B14F-4D97-AF65-F5344CB8AC3E}">
        <p14:creationId xmlns:p14="http://schemas.microsoft.com/office/powerpoint/2010/main" val="2597064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25</a:t>
            </a:fld>
            <a:endParaRPr lang="zh-CN" altLang="en-US"/>
          </a:p>
        </p:txBody>
      </p:sp>
      <p:sp>
        <p:nvSpPr>
          <p:cNvPr id="3" name="矩形 2"/>
          <p:cNvSpPr/>
          <p:nvPr/>
        </p:nvSpPr>
        <p:spPr>
          <a:xfrm>
            <a:off x="4399546" y="229300"/>
            <a:ext cx="1741182" cy="646331"/>
          </a:xfrm>
          <a:prstGeom prst="rect">
            <a:avLst/>
          </a:prstGeom>
        </p:spPr>
        <p:txBody>
          <a:bodyPr wrap="none">
            <a:spAutoFit/>
          </a:bodyPr>
          <a:lstStyle/>
          <a:p>
            <a:r>
              <a:rPr lang="en-US" altLang="zh-CN" sz="3600" b="1" dirty="0">
                <a:solidFill>
                  <a:srgbClr val="FF0000"/>
                </a:solidFill>
                <a:latin typeface="微软雅黑" panose="020B0503020204020204" pitchFamily="34" charset="-122"/>
                <a:ea typeface="微软雅黑" panose="020B0503020204020204" pitchFamily="34" charset="-122"/>
              </a:rPr>
              <a:t>2</a:t>
            </a:r>
            <a:r>
              <a:rPr lang="zh-CN" altLang="en-US" sz="3600" b="1" dirty="0">
                <a:solidFill>
                  <a:srgbClr val="FF0000"/>
                </a:solidFill>
                <a:latin typeface="微软雅黑" panose="020B0503020204020204" pitchFamily="34" charset="-122"/>
                <a:ea typeface="微软雅黑" panose="020B0503020204020204" pitchFamily="34" charset="-122"/>
              </a:rPr>
              <a:t>、腋</a:t>
            </a:r>
            <a:r>
              <a:rPr lang="en-US" altLang="zh-CN" sz="3600" b="1" dirty="0">
                <a:solidFill>
                  <a:srgbClr val="FF0000"/>
                </a:solidFill>
                <a:latin typeface="微软雅黑" panose="020B0503020204020204" pitchFamily="34" charset="-122"/>
                <a:ea typeface="微软雅黑" panose="020B0503020204020204" pitchFamily="34" charset="-122"/>
              </a:rPr>
              <a:t>A</a:t>
            </a:r>
            <a:endParaRPr lang="zh-CN" altLang="en-US" dirty="0"/>
          </a:p>
        </p:txBody>
      </p:sp>
      <p:pic>
        <p:nvPicPr>
          <p:cNvPr id="5" name="Picture 13" descr="x222"/>
          <p:cNvPicPr>
            <a:picLocks noChangeAspect="1" noChangeArrowheads="1"/>
          </p:cNvPicPr>
          <p:nvPr/>
        </p:nvPicPr>
        <p:blipFill>
          <a:blip r:embed="rId2">
            <a:lum bright="-10000" contrast="40000"/>
            <a:extLst>
              <a:ext uri="{28A0092B-C50C-407E-A947-70E740481C1C}">
                <a14:useLocalDpi xmlns:a14="http://schemas.microsoft.com/office/drawing/2010/main" val="0"/>
              </a:ext>
            </a:extLst>
          </a:blip>
          <a:srcRect t="3932" r="3619" b="44940"/>
          <a:stretch>
            <a:fillRect/>
          </a:stretch>
        </p:blipFill>
        <p:spPr bwMode="auto">
          <a:xfrm>
            <a:off x="5470525" y="1568133"/>
            <a:ext cx="588327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9"/>
          <p:cNvSpPr>
            <a:spLocks noChangeArrowheads="1"/>
          </p:cNvSpPr>
          <p:nvPr/>
        </p:nvSpPr>
        <p:spPr bwMode="auto">
          <a:xfrm>
            <a:off x="788942" y="790591"/>
            <a:ext cx="4481195" cy="635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lnSpc>
                <a:spcPct val="150000"/>
              </a:lnSpc>
              <a:spcBef>
                <a:spcPct val="0"/>
              </a:spcBef>
              <a:spcAft>
                <a:spcPct val="0"/>
              </a:spcAft>
            </a:pPr>
            <a:r>
              <a:rPr lang="zh-CN" altLang="en-US" sz="2800" b="1" dirty="0">
                <a:solidFill>
                  <a:srgbClr val="333399"/>
                </a:solidFill>
                <a:latin typeface="微软雅黑" panose="020B0503020204020204" pitchFamily="34" charset="-122"/>
                <a:ea typeface="微软雅黑" panose="020B0503020204020204" pitchFamily="34" charset="-122"/>
              </a:rPr>
              <a:t>主要分支有：</a:t>
            </a:r>
          </a:p>
          <a:p>
            <a:pPr eaLnBrk="1" fontAlgn="base" hangingPunct="1">
              <a:lnSpc>
                <a:spcPct val="150000"/>
              </a:lnSpc>
              <a:spcBef>
                <a:spcPct val="0"/>
              </a:spcBef>
              <a:spcAft>
                <a:spcPct val="0"/>
              </a:spcAft>
            </a:pPr>
            <a:r>
              <a:rPr lang="zh-CN" altLang="en-US" sz="2800" b="1" dirty="0">
                <a:solidFill>
                  <a:srgbClr val="333399"/>
                </a:solidFill>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①胸肩峰</a:t>
            </a:r>
            <a:r>
              <a:rPr lang="en-US" altLang="zh-CN" sz="2800" dirty="0">
                <a:latin typeface="微软雅黑" panose="020B0503020204020204" pitchFamily="34" charset="-122"/>
                <a:ea typeface="微软雅黑" panose="020B0503020204020204" pitchFamily="34" charset="-122"/>
              </a:rPr>
              <a:t>A</a:t>
            </a:r>
            <a:endParaRPr lang="zh-CN" altLang="en-US" sz="2800" dirty="0">
              <a:latin typeface="微软雅黑" panose="020B0503020204020204" pitchFamily="34" charset="-122"/>
              <a:ea typeface="微软雅黑" panose="020B0503020204020204" pitchFamily="34" charset="-122"/>
            </a:endParaRPr>
          </a:p>
          <a:p>
            <a:pPr eaLnBrk="1" fontAlgn="base" hangingPunct="1">
              <a:lnSpc>
                <a:spcPct val="150000"/>
              </a:lnSpc>
              <a:spcBef>
                <a:spcPct val="0"/>
              </a:spcBef>
              <a:spcAft>
                <a:spcPct val="0"/>
              </a:spcAft>
            </a:pPr>
            <a:r>
              <a:rPr lang="zh-CN" altLang="en-US" sz="2800" dirty="0">
                <a:latin typeface="微软雅黑" panose="020B0503020204020204" pitchFamily="34" charset="-122"/>
                <a:ea typeface="微软雅黑" panose="020B0503020204020204" pitchFamily="34" charset="-122"/>
              </a:rPr>
              <a:t>   ②胸外侧</a:t>
            </a:r>
            <a:r>
              <a:rPr lang="en-US" altLang="zh-CN" sz="2800" dirty="0">
                <a:latin typeface="微软雅黑" panose="020B0503020204020204" pitchFamily="34" charset="-122"/>
                <a:ea typeface="微软雅黑" panose="020B0503020204020204" pitchFamily="34" charset="-122"/>
              </a:rPr>
              <a:t>A</a:t>
            </a:r>
            <a:endParaRPr lang="zh-CN" altLang="en-US" sz="2800" dirty="0">
              <a:latin typeface="微软雅黑" panose="020B0503020204020204" pitchFamily="34" charset="-122"/>
              <a:ea typeface="微软雅黑" panose="020B0503020204020204" pitchFamily="34" charset="-122"/>
            </a:endParaRPr>
          </a:p>
          <a:p>
            <a:pPr eaLnBrk="1" fontAlgn="base" hangingPunct="1">
              <a:lnSpc>
                <a:spcPct val="150000"/>
              </a:lnSpc>
              <a:spcBef>
                <a:spcPct val="0"/>
              </a:spcBef>
              <a:spcAft>
                <a:spcPct val="0"/>
              </a:spcAft>
            </a:pPr>
            <a:r>
              <a:rPr lang="zh-CN" altLang="en-US" sz="2800" dirty="0">
                <a:latin typeface="微软雅黑" panose="020B0503020204020204" pitchFamily="34" charset="-122"/>
                <a:ea typeface="微软雅黑" panose="020B0503020204020204" pitchFamily="34" charset="-122"/>
              </a:rPr>
              <a:t>   ③肩胛下</a:t>
            </a:r>
            <a:r>
              <a:rPr lang="en-US" altLang="zh-CN" sz="2800" dirty="0">
                <a:latin typeface="微软雅黑" panose="020B0503020204020204" pitchFamily="34" charset="-122"/>
                <a:ea typeface="微软雅黑" panose="020B0503020204020204" pitchFamily="34" charset="-122"/>
              </a:rPr>
              <a:t>A</a:t>
            </a:r>
            <a:endParaRPr lang="zh-CN" altLang="en-US" sz="2800" dirty="0">
              <a:latin typeface="微软雅黑" panose="020B0503020204020204" pitchFamily="34" charset="-122"/>
              <a:ea typeface="微软雅黑" panose="020B0503020204020204" pitchFamily="34" charset="-122"/>
            </a:endParaRPr>
          </a:p>
          <a:p>
            <a:pPr eaLnBrk="1" fontAlgn="base" hangingPunct="1">
              <a:lnSpc>
                <a:spcPct val="150000"/>
              </a:lnSpc>
              <a:spcBef>
                <a:spcPct val="0"/>
              </a:spcBef>
              <a:spcAft>
                <a:spcPct val="0"/>
              </a:spcAft>
            </a:pPr>
            <a:r>
              <a:rPr lang="zh-CN" altLang="en-US" sz="28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胸背</a:t>
            </a:r>
            <a:r>
              <a:rPr lang="en-US" altLang="zh-CN" sz="2400" dirty="0">
                <a:latin typeface="微软雅黑" panose="020B0503020204020204" pitchFamily="34" charset="-122"/>
                <a:ea typeface="微软雅黑" panose="020B0503020204020204" pitchFamily="34" charset="-122"/>
              </a:rPr>
              <a:t>A</a:t>
            </a:r>
            <a:endParaRPr lang="zh-CN" altLang="en-US" sz="2400" dirty="0">
              <a:latin typeface="微软雅黑" panose="020B0503020204020204" pitchFamily="34" charset="-122"/>
              <a:ea typeface="微软雅黑" panose="020B0503020204020204" pitchFamily="34" charset="-122"/>
            </a:endParaRPr>
          </a:p>
          <a:p>
            <a:pPr eaLnBrk="1" fontAlgn="base" hangingPunct="1">
              <a:lnSpc>
                <a:spcPct val="150000"/>
              </a:lnSpc>
              <a:spcBef>
                <a:spcPct val="0"/>
              </a:spcBef>
              <a:spcAft>
                <a:spcPct val="0"/>
              </a:spcAft>
            </a:pPr>
            <a:r>
              <a:rPr lang="zh-CN" altLang="en-US" sz="2400" dirty="0">
                <a:latin typeface="微软雅黑" panose="020B0503020204020204" pitchFamily="34" charset="-122"/>
                <a:ea typeface="微软雅黑" panose="020B0503020204020204" pitchFamily="34" charset="-122"/>
              </a:rPr>
              <a:t>            旋肩胛</a:t>
            </a:r>
            <a:r>
              <a:rPr lang="en-US" altLang="zh-CN" sz="2400" dirty="0">
                <a:latin typeface="微软雅黑" panose="020B0503020204020204" pitchFamily="34" charset="-122"/>
                <a:ea typeface="微软雅黑" panose="020B0503020204020204" pitchFamily="34" charset="-122"/>
              </a:rPr>
              <a:t>A</a:t>
            </a:r>
            <a:endParaRPr lang="zh-CN" altLang="en-US" sz="2400" dirty="0">
              <a:latin typeface="微软雅黑" panose="020B0503020204020204" pitchFamily="34" charset="-122"/>
              <a:ea typeface="微软雅黑" panose="020B0503020204020204" pitchFamily="34" charset="-122"/>
            </a:endParaRPr>
          </a:p>
          <a:p>
            <a:pPr eaLnBrk="1" fontAlgn="base" hangingPunct="1">
              <a:lnSpc>
                <a:spcPct val="150000"/>
              </a:lnSpc>
              <a:spcBef>
                <a:spcPct val="0"/>
              </a:spcBef>
              <a:spcAft>
                <a:spcPct val="0"/>
              </a:spcAft>
            </a:pPr>
            <a:r>
              <a:rPr lang="zh-CN" altLang="en-US" sz="2800" dirty="0">
                <a:latin typeface="微软雅黑" panose="020B0503020204020204" pitchFamily="34" charset="-122"/>
                <a:ea typeface="微软雅黑" panose="020B0503020204020204" pitchFamily="34" charset="-122"/>
              </a:rPr>
              <a:t>   ④旋肱后</a:t>
            </a:r>
            <a:r>
              <a:rPr lang="en-US" altLang="zh-CN" sz="2800" dirty="0">
                <a:latin typeface="微软雅黑" panose="020B0503020204020204" pitchFamily="34" charset="-122"/>
                <a:ea typeface="微软雅黑" panose="020B0503020204020204" pitchFamily="34" charset="-122"/>
              </a:rPr>
              <a:t>A</a:t>
            </a:r>
            <a:endParaRPr lang="zh-CN" altLang="en-US" sz="2800" dirty="0">
              <a:latin typeface="微软雅黑" panose="020B0503020204020204" pitchFamily="34" charset="-122"/>
              <a:ea typeface="微软雅黑" panose="020B0503020204020204" pitchFamily="34" charset="-122"/>
            </a:endParaRPr>
          </a:p>
          <a:p>
            <a:pPr eaLnBrk="1" fontAlgn="base" hangingPunct="1">
              <a:lnSpc>
                <a:spcPct val="150000"/>
              </a:lnSpc>
              <a:spcBef>
                <a:spcPct val="0"/>
              </a:spcBef>
              <a:spcAft>
                <a:spcPct val="0"/>
              </a:spcAft>
            </a:pPr>
            <a:r>
              <a:rPr lang="zh-CN" altLang="en-US" sz="2800" dirty="0">
                <a:latin typeface="微软雅黑" panose="020B0503020204020204" pitchFamily="34" charset="-122"/>
                <a:ea typeface="微软雅黑" panose="020B0503020204020204" pitchFamily="34" charset="-122"/>
              </a:rPr>
              <a:t>   ⑤旋肱前</a:t>
            </a:r>
            <a:r>
              <a:rPr lang="en-US" altLang="zh-CN" sz="2800" dirty="0">
                <a:latin typeface="微软雅黑" panose="020B0503020204020204" pitchFamily="34" charset="-122"/>
                <a:ea typeface="微软雅黑" panose="020B0503020204020204" pitchFamily="34" charset="-122"/>
              </a:rPr>
              <a:t>A</a:t>
            </a:r>
            <a:endParaRPr lang="zh-CN" altLang="en-US" sz="2800" dirty="0">
              <a:latin typeface="微软雅黑" panose="020B0503020204020204" pitchFamily="34" charset="-122"/>
              <a:ea typeface="微软雅黑" panose="020B0503020204020204" pitchFamily="34" charset="-122"/>
            </a:endParaRPr>
          </a:p>
          <a:p>
            <a:pPr eaLnBrk="1" fontAlgn="base" hangingPunct="1">
              <a:lnSpc>
                <a:spcPct val="150000"/>
              </a:lnSpc>
              <a:spcBef>
                <a:spcPct val="0"/>
              </a:spcBef>
              <a:spcAft>
                <a:spcPct val="0"/>
              </a:spcAft>
            </a:pPr>
            <a:r>
              <a:rPr lang="zh-CN" altLang="en-US" sz="2800" dirty="0">
                <a:latin typeface="微软雅黑" panose="020B0503020204020204" pitchFamily="34" charset="-122"/>
                <a:ea typeface="微软雅黑" panose="020B0503020204020204" pitchFamily="34" charset="-122"/>
              </a:rPr>
              <a:t>   ⑥胸上</a:t>
            </a:r>
            <a:r>
              <a:rPr lang="en-US" altLang="zh-CN" sz="2800" dirty="0">
                <a:latin typeface="微软雅黑" panose="020B0503020204020204" pitchFamily="34" charset="-122"/>
                <a:ea typeface="微软雅黑" panose="020B0503020204020204" pitchFamily="34" charset="-122"/>
              </a:rPr>
              <a:t>A</a:t>
            </a:r>
            <a:endParaRPr lang="zh-CN" altLang="en-US" sz="2800" dirty="0">
              <a:latin typeface="微软雅黑" panose="020B0503020204020204" pitchFamily="34" charset="-122"/>
              <a:ea typeface="微软雅黑" panose="020B0503020204020204" pitchFamily="34" charset="-122"/>
            </a:endParaRPr>
          </a:p>
          <a:p>
            <a:pPr eaLnBrk="1" fontAlgn="base" hangingPunct="1">
              <a:lnSpc>
                <a:spcPct val="120000"/>
              </a:lnSpc>
              <a:spcBef>
                <a:spcPct val="0"/>
              </a:spcBef>
              <a:spcAft>
                <a:spcPct val="0"/>
              </a:spcAft>
            </a:pPr>
            <a:r>
              <a:rPr lang="zh-CN" altLang="en-US" sz="2400" b="1" dirty="0">
                <a:solidFill>
                  <a:srgbClr val="333399"/>
                </a:solidFill>
                <a:ea typeface="楷体_GB2312" pitchFamily="49" charset="-122"/>
              </a:rPr>
              <a:t>           </a:t>
            </a:r>
          </a:p>
        </p:txBody>
      </p:sp>
    </p:spTree>
    <p:extLst>
      <p:ext uri="{BB962C8B-B14F-4D97-AF65-F5344CB8AC3E}">
        <p14:creationId xmlns:p14="http://schemas.microsoft.com/office/powerpoint/2010/main" val="1776468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26</a:t>
            </a:fld>
            <a:endParaRPr lang="zh-CN" altLang="en-US"/>
          </a:p>
        </p:txBody>
      </p:sp>
      <p:pic>
        <p:nvPicPr>
          <p:cNvPr id="3" name="Picture 2" descr="shangzhidongmai"/>
          <p:cNvPicPr>
            <a:picLocks noChangeAspect="1" noChangeArrowheads="1"/>
          </p:cNvPicPr>
          <p:nvPr/>
        </p:nvPicPr>
        <p:blipFill>
          <a:blip r:embed="rId2">
            <a:lum bright="-12000" contrast="30000"/>
            <a:extLst>
              <a:ext uri="{28A0092B-C50C-407E-A947-70E740481C1C}">
                <a14:useLocalDpi xmlns:a14="http://schemas.microsoft.com/office/drawing/2010/main" val="0"/>
              </a:ext>
            </a:extLst>
          </a:blip>
          <a:srcRect b="4079"/>
          <a:stretch>
            <a:fillRect/>
          </a:stretch>
        </p:blipFill>
        <p:spPr bwMode="auto">
          <a:xfrm>
            <a:off x="1001486" y="835244"/>
            <a:ext cx="6629400"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7630886" y="1784569"/>
            <a:ext cx="41656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r>
              <a:rPr lang="zh-CN" altLang="en-US" sz="2800" dirty="0">
                <a:solidFill>
                  <a:srgbClr val="FF0000"/>
                </a:solidFill>
                <a:latin typeface="微软雅黑" panose="020B0503020204020204" pitchFamily="34" charset="-122"/>
                <a:ea typeface="微软雅黑" panose="020B0503020204020204" pitchFamily="34" charset="-122"/>
              </a:rPr>
              <a:t>肱</a:t>
            </a:r>
            <a:r>
              <a:rPr lang="en-US" altLang="zh-CN" sz="2800" dirty="0">
                <a:solidFill>
                  <a:srgbClr val="FF0000"/>
                </a:solidFill>
                <a:latin typeface="微软雅黑" panose="020B0503020204020204" pitchFamily="34" charset="-122"/>
                <a:ea typeface="微软雅黑" panose="020B0503020204020204" pitchFamily="34" charset="-122"/>
              </a:rPr>
              <a:t>A</a:t>
            </a:r>
            <a:r>
              <a:rPr lang="zh-CN" altLang="en-US" sz="2800" dirty="0">
                <a:latin typeface="微软雅黑" panose="020B0503020204020204" pitchFamily="34" charset="-122"/>
                <a:ea typeface="微软雅黑" panose="020B0503020204020204" pitchFamily="34" charset="-122"/>
              </a:rPr>
              <a:t>沿臂内侧下行，至肘关节前面，分为</a:t>
            </a:r>
            <a:r>
              <a:rPr lang="zh-CN" altLang="en-US" sz="2800" dirty="0">
                <a:solidFill>
                  <a:srgbClr val="FF0000"/>
                </a:solidFill>
                <a:latin typeface="微软雅黑" panose="020B0503020204020204" pitchFamily="34" charset="-122"/>
                <a:ea typeface="微软雅黑" panose="020B0503020204020204" pitchFamily="34" charset="-122"/>
              </a:rPr>
              <a:t>桡</a:t>
            </a:r>
            <a:r>
              <a:rPr lang="en-US" altLang="zh-CN" sz="2800" dirty="0">
                <a:solidFill>
                  <a:srgbClr val="FF0000"/>
                </a:solidFill>
                <a:latin typeface="微软雅黑" panose="020B0503020204020204" pitchFamily="34" charset="-122"/>
                <a:ea typeface="微软雅黑" panose="020B0503020204020204" pitchFamily="34" charset="-122"/>
              </a:rPr>
              <a:t>A</a:t>
            </a:r>
            <a:r>
              <a:rPr lang="zh-CN" altLang="en-US" sz="2800" dirty="0">
                <a:latin typeface="微软雅黑" panose="020B0503020204020204" pitchFamily="34" charset="-122"/>
                <a:ea typeface="微软雅黑" panose="020B0503020204020204" pitchFamily="34" charset="-122"/>
              </a:rPr>
              <a:t>和</a:t>
            </a:r>
            <a:r>
              <a:rPr lang="zh-CN" altLang="en-US" sz="2800" dirty="0">
                <a:solidFill>
                  <a:srgbClr val="FF0000"/>
                </a:solidFill>
                <a:latin typeface="微软雅黑" panose="020B0503020204020204" pitchFamily="34" charset="-122"/>
                <a:ea typeface="微软雅黑" panose="020B0503020204020204" pitchFamily="34" charset="-122"/>
              </a:rPr>
              <a:t>尺</a:t>
            </a:r>
            <a:r>
              <a:rPr lang="en-US" altLang="zh-CN" sz="2800" dirty="0">
                <a:solidFill>
                  <a:srgbClr val="FF0000"/>
                </a:solidFill>
                <a:latin typeface="微软雅黑" panose="020B0503020204020204" pitchFamily="34" charset="-122"/>
                <a:ea typeface="微软雅黑" panose="020B0503020204020204" pitchFamily="34" charset="-122"/>
              </a:rPr>
              <a:t>A</a:t>
            </a:r>
            <a:r>
              <a:rPr lang="zh-CN" altLang="en-US" sz="2800" dirty="0">
                <a:latin typeface="微软雅黑" panose="020B0503020204020204" pitchFamily="34" charset="-122"/>
                <a:ea typeface="微软雅黑" panose="020B0503020204020204" pitchFamily="34" charset="-122"/>
              </a:rPr>
              <a:t>。两动脉的末端和分支在手掌吻合，形成双层的动脉弓即</a:t>
            </a:r>
            <a:r>
              <a:rPr lang="zh-CN" altLang="en-US" sz="2800" dirty="0">
                <a:solidFill>
                  <a:srgbClr val="FF0000"/>
                </a:solidFill>
                <a:latin typeface="微软雅黑" panose="020B0503020204020204" pitchFamily="34" charset="-122"/>
                <a:ea typeface="微软雅黑" panose="020B0503020204020204" pitchFamily="34" charset="-122"/>
              </a:rPr>
              <a:t>掌浅弓</a:t>
            </a:r>
            <a:r>
              <a:rPr lang="zh-CN" altLang="en-US" sz="2800" dirty="0">
                <a:latin typeface="微软雅黑" panose="020B0503020204020204" pitchFamily="34" charset="-122"/>
                <a:ea typeface="微软雅黑" panose="020B0503020204020204" pitchFamily="34" charset="-122"/>
              </a:rPr>
              <a:t>和</a:t>
            </a:r>
            <a:r>
              <a:rPr lang="zh-CN" altLang="en-US" sz="2800" dirty="0">
                <a:solidFill>
                  <a:srgbClr val="FF0000"/>
                </a:solidFill>
                <a:latin typeface="微软雅黑" panose="020B0503020204020204" pitchFamily="34" charset="-122"/>
                <a:ea typeface="微软雅黑" panose="020B0503020204020204" pitchFamily="34" charset="-122"/>
              </a:rPr>
              <a:t>掌深弓</a:t>
            </a:r>
            <a:r>
              <a:rPr lang="zh-CN" altLang="en-US" sz="2800" dirty="0">
                <a:solidFill>
                  <a:schemeClr val="bg1"/>
                </a:solidFill>
                <a:latin typeface="微软雅黑" panose="020B0503020204020204" pitchFamily="34" charset="-122"/>
                <a:ea typeface="微软雅黑" panose="020B0503020204020204" pitchFamily="34" charset="-122"/>
              </a:rPr>
              <a:t>。</a:t>
            </a:r>
          </a:p>
        </p:txBody>
      </p:sp>
      <p:sp>
        <p:nvSpPr>
          <p:cNvPr id="6" name="Rectangle 6"/>
          <p:cNvSpPr>
            <a:spLocks noChangeArrowheads="1"/>
          </p:cNvSpPr>
          <p:nvPr/>
        </p:nvSpPr>
        <p:spPr bwMode="auto">
          <a:xfrm>
            <a:off x="3312886" y="1784569"/>
            <a:ext cx="503238" cy="21590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7" name="Rectangle 7"/>
          <p:cNvSpPr>
            <a:spLocks noChangeArrowheads="1"/>
          </p:cNvSpPr>
          <p:nvPr/>
        </p:nvSpPr>
        <p:spPr bwMode="auto">
          <a:xfrm>
            <a:off x="3371624" y="2951382"/>
            <a:ext cx="503237" cy="21590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8" name="Rectangle 8"/>
          <p:cNvSpPr>
            <a:spLocks noChangeArrowheads="1"/>
          </p:cNvSpPr>
          <p:nvPr/>
        </p:nvSpPr>
        <p:spPr bwMode="auto">
          <a:xfrm>
            <a:off x="1498374" y="3022819"/>
            <a:ext cx="503237" cy="21590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9" name="Rectangle 9"/>
          <p:cNvSpPr>
            <a:spLocks noChangeArrowheads="1"/>
          </p:cNvSpPr>
          <p:nvPr/>
        </p:nvSpPr>
        <p:spPr bwMode="auto">
          <a:xfrm>
            <a:off x="3228749" y="5140544"/>
            <a:ext cx="503237" cy="21590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0" name="Rectangle 10"/>
          <p:cNvSpPr>
            <a:spLocks noChangeArrowheads="1"/>
          </p:cNvSpPr>
          <p:nvPr/>
        </p:nvSpPr>
        <p:spPr bwMode="auto">
          <a:xfrm>
            <a:off x="3243036" y="5413594"/>
            <a:ext cx="503238" cy="21590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1" name="Text Box 11"/>
          <p:cNvSpPr txBox="1">
            <a:spLocks noChangeArrowheads="1"/>
          </p:cNvSpPr>
          <p:nvPr/>
        </p:nvSpPr>
        <p:spPr bwMode="auto">
          <a:xfrm>
            <a:off x="3243036" y="187325"/>
            <a:ext cx="22028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3600" b="1" dirty="0">
                <a:solidFill>
                  <a:srgbClr val="FF0000"/>
                </a:solidFill>
                <a:latin typeface="微软雅黑" panose="020B0503020204020204" pitchFamily="34" charset="-122"/>
                <a:ea typeface="微软雅黑" panose="020B0503020204020204" pitchFamily="34" charset="-122"/>
              </a:rPr>
              <a:t>3</a:t>
            </a:r>
            <a:r>
              <a:rPr lang="zh-CN" altLang="en-US" sz="3600" b="1" dirty="0">
                <a:solidFill>
                  <a:srgbClr val="FF0000"/>
                </a:solidFill>
                <a:latin typeface="微软雅黑" panose="020B0503020204020204" pitchFamily="34" charset="-122"/>
                <a:ea typeface="微软雅黑" panose="020B0503020204020204" pitchFamily="34" charset="-122"/>
              </a:rPr>
              <a:t>、臂部</a:t>
            </a:r>
            <a:r>
              <a:rPr lang="en-US" altLang="zh-CN" sz="3600" b="1" dirty="0">
                <a:solidFill>
                  <a:srgbClr val="FF0000"/>
                </a:solidFill>
                <a:latin typeface="微软雅黑" panose="020B0503020204020204" pitchFamily="34" charset="-122"/>
                <a:ea typeface="微软雅黑" panose="020B0503020204020204" pitchFamily="34" charset="-122"/>
              </a:rPr>
              <a:t>A</a:t>
            </a:r>
            <a:endParaRPr lang="zh-CN" altLang="en-US" sz="36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73426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27</a:t>
            </a:fld>
            <a:endParaRPr lang="zh-CN" altLang="en-US"/>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4857" y="316228"/>
            <a:ext cx="2737830" cy="298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8512" y="3611562"/>
            <a:ext cx="3320576"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096732" y="2325113"/>
            <a:ext cx="5210283" cy="2400657"/>
          </a:xfrm>
          <a:prstGeom prst="rect">
            <a:avLst/>
          </a:prstGeom>
        </p:spPr>
        <p:txBody>
          <a:bodyPr wrap="square">
            <a:spAutoFit/>
          </a:bodyPr>
          <a:lstStyle/>
          <a:p>
            <a:pPr>
              <a:lnSpc>
                <a:spcPct val="150000"/>
              </a:lnSpc>
              <a:spcBef>
                <a:spcPct val="0"/>
              </a:spcBef>
            </a:pPr>
            <a:r>
              <a:rPr lang="zh-CN" altLang="en-US" sz="2800" b="1" dirty="0">
                <a:solidFill>
                  <a:srgbClr val="FF0000"/>
                </a:solidFill>
                <a:latin typeface="微软雅黑" panose="020B0503020204020204" pitchFamily="34" charset="-122"/>
                <a:ea typeface="微软雅黑" panose="020B0503020204020204" pitchFamily="34" charset="-122"/>
              </a:rPr>
              <a:t>掌深弓</a:t>
            </a:r>
          </a:p>
          <a:p>
            <a:pPr>
              <a:lnSpc>
                <a:spcPct val="150000"/>
              </a:lnSpc>
              <a:spcBef>
                <a:spcPct val="0"/>
              </a:spcBef>
            </a:pPr>
            <a:r>
              <a:rPr lang="zh-CN" altLang="en-US" sz="2400" dirty="0">
                <a:solidFill>
                  <a:srgbClr val="0000FF"/>
                </a:solidFill>
                <a:latin typeface="微软雅黑" panose="020B0503020204020204" pitchFamily="34" charset="-122"/>
                <a:ea typeface="微软雅黑" panose="020B0503020204020204" pitchFamily="34" charset="-122"/>
              </a:rPr>
              <a:t>构成：</a:t>
            </a:r>
            <a:r>
              <a:rPr lang="zh-CN" altLang="en-US" sz="2400" dirty="0">
                <a:latin typeface="微软雅黑" panose="020B0503020204020204" pitchFamily="34" charset="-122"/>
                <a:ea typeface="微软雅黑" panose="020B0503020204020204" pitchFamily="34" charset="-122"/>
              </a:rPr>
              <a:t>由</a:t>
            </a:r>
            <a:r>
              <a:rPr lang="zh-CN" altLang="en-US" sz="2400" dirty="0">
                <a:solidFill>
                  <a:srgbClr val="FF0000"/>
                </a:solidFill>
                <a:latin typeface="微软雅黑" panose="020B0503020204020204" pitchFamily="34" charset="-122"/>
                <a:ea typeface="微软雅黑" panose="020B0503020204020204" pitchFamily="34" charset="-122"/>
              </a:rPr>
              <a:t>桡动脉终支</a:t>
            </a:r>
            <a:r>
              <a:rPr lang="zh-CN" altLang="en-US" sz="2400" dirty="0">
                <a:latin typeface="微软雅黑" panose="020B0503020204020204" pitchFamily="34" charset="-122"/>
                <a:ea typeface="微软雅黑" panose="020B0503020204020204" pitchFamily="34" charset="-122"/>
              </a:rPr>
              <a:t>和</a:t>
            </a:r>
            <a:r>
              <a:rPr lang="zh-CN" altLang="en-US" sz="2400" dirty="0">
                <a:solidFill>
                  <a:srgbClr val="FF0000"/>
                </a:solidFill>
                <a:latin typeface="微软雅黑" panose="020B0503020204020204" pitchFamily="34" charset="-122"/>
                <a:ea typeface="微软雅黑" panose="020B0503020204020204" pitchFamily="34" charset="-122"/>
              </a:rPr>
              <a:t>尺动脉掌深支</a:t>
            </a:r>
            <a:r>
              <a:rPr lang="zh-CN" altLang="en-US" sz="2400" dirty="0">
                <a:latin typeface="微软雅黑" panose="020B0503020204020204" pitchFamily="34" charset="-122"/>
                <a:ea typeface="微软雅黑" panose="020B0503020204020204" pitchFamily="34" charset="-122"/>
              </a:rPr>
              <a:t>吻合而成</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分出三支</a:t>
            </a:r>
            <a:r>
              <a:rPr lang="zh-CN" altLang="en-US" sz="2400" dirty="0">
                <a:solidFill>
                  <a:srgbClr val="FF0000"/>
                </a:solidFill>
                <a:latin typeface="微软雅黑" panose="020B0503020204020204" pitchFamily="34" charset="-122"/>
                <a:ea typeface="微软雅黑" panose="020B0503020204020204" pitchFamily="34" charset="-122"/>
              </a:rPr>
              <a:t>掌心动脉</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与指掌侧总动脉吻合</a:t>
            </a:r>
            <a:r>
              <a:rPr lang="en-US" altLang="zh-CN" sz="2400" dirty="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p:txBody>
      </p:sp>
      <p:sp>
        <p:nvSpPr>
          <p:cNvPr id="6" name="矩形 5"/>
          <p:cNvSpPr/>
          <p:nvPr/>
        </p:nvSpPr>
        <p:spPr>
          <a:xfrm>
            <a:off x="1110130" y="316228"/>
            <a:ext cx="5183488" cy="1846659"/>
          </a:xfrm>
          <a:prstGeom prst="rect">
            <a:avLst/>
          </a:prstGeom>
        </p:spPr>
        <p:txBody>
          <a:bodyPr wrap="square">
            <a:spAutoFit/>
          </a:bodyPr>
          <a:lstStyle/>
          <a:p>
            <a:pPr>
              <a:lnSpc>
                <a:spcPct val="150000"/>
              </a:lnSpc>
            </a:pPr>
            <a:r>
              <a:rPr lang="zh-CN" altLang="en-US" sz="2800" b="1" dirty="0">
                <a:solidFill>
                  <a:srgbClr val="FF0000"/>
                </a:solidFill>
                <a:latin typeface="微软雅黑" panose="020B0503020204020204" pitchFamily="34" charset="-122"/>
                <a:ea typeface="微软雅黑" panose="020B0503020204020204" pitchFamily="34" charset="-122"/>
              </a:rPr>
              <a:t>掌浅弓</a:t>
            </a:r>
            <a:endParaRPr lang="en-US" altLang="zh-CN" sz="2800"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2400" dirty="0">
                <a:solidFill>
                  <a:srgbClr val="0000FF"/>
                </a:solidFill>
                <a:latin typeface="微软雅黑" panose="020B0503020204020204" pitchFamily="34" charset="-122"/>
                <a:ea typeface="微软雅黑" panose="020B0503020204020204" pitchFamily="34" charset="-122"/>
              </a:rPr>
              <a:t>构成：</a:t>
            </a:r>
            <a:r>
              <a:rPr lang="zh-CN" altLang="en-US" sz="2400" dirty="0">
                <a:latin typeface="微软雅黑" panose="020B0503020204020204" pitchFamily="34" charset="-122"/>
                <a:ea typeface="微软雅黑" panose="020B0503020204020204" pitchFamily="34" charset="-122"/>
              </a:rPr>
              <a:t>由</a:t>
            </a:r>
            <a:r>
              <a:rPr lang="zh-CN" altLang="en-US" sz="2400" dirty="0">
                <a:solidFill>
                  <a:srgbClr val="FF0000"/>
                </a:solidFill>
                <a:latin typeface="微软雅黑" panose="020B0503020204020204" pitchFamily="34" charset="-122"/>
                <a:ea typeface="微软雅黑" panose="020B0503020204020204" pitchFamily="34" charset="-122"/>
              </a:rPr>
              <a:t>尺动脉终支</a:t>
            </a:r>
            <a:r>
              <a:rPr lang="zh-CN" altLang="en-US" sz="2400" dirty="0">
                <a:latin typeface="微软雅黑" panose="020B0503020204020204" pitchFamily="34" charset="-122"/>
                <a:ea typeface="微软雅黑" panose="020B0503020204020204" pitchFamily="34" charset="-122"/>
              </a:rPr>
              <a:t>和</a:t>
            </a:r>
            <a:r>
              <a:rPr lang="zh-CN" altLang="en-US" sz="2400" dirty="0">
                <a:solidFill>
                  <a:srgbClr val="FF0000"/>
                </a:solidFill>
                <a:latin typeface="微软雅黑" panose="020B0503020204020204" pitchFamily="34" charset="-122"/>
                <a:ea typeface="微软雅黑" panose="020B0503020204020204" pitchFamily="34" charset="-122"/>
              </a:rPr>
              <a:t>桡动脉掌浅支</a:t>
            </a:r>
            <a:r>
              <a:rPr lang="zh-CN" altLang="en-US" sz="2400" dirty="0">
                <a:latin typeface="微软雅黑" panose="020B0503020204020204" pitchFamily="34" charset="-122"/>
                <a:ea typeface="微软雅黑" panose="020B0503020204020204" pitchFamily="34" charset="-122"/>
              </a:rPr>
              <a:t>吻合而成</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分出三支</a:t>
            </a:r>
            <a:r>
              <a:rPr lang="zh-CN" altLang="en-US" sz="2400" dirty="0">
                <a:solidFill>
                  <a:srgbClr val="FF0000"/>
                </a:solidFill>
                <a:latin typeface="微软雅黑" panose="020B0503020204020204" pitchFamily="34" charset="-122"/>
                <a:ea typeface="微软雅黑" panose="020B0503020204020204" pitchFamily="34" charset="-122"/>
              </a:rPr>
              <a:t>指掌侧总动脉</a:t>
            </a:r>
            <a:endParaRPr lang="zh-CN" altLang="en-US" sz="2400" dirty="0">
              <a:latin typeface="微软雅黑" panose="020B0503020204020204" pitchFamily="34" charset="-122"/>
              <a:ea typeface="微软雅黑" panose="020B0503020204020204" pitchFamily="34" charset="-122"/>
            </a:endParaRPr>
          </a:p>
        </p:txBody>
      </p:sp>
      <p:sp>
        <p:nvSpPr>
          <p:cNvPr id="7" name="矩形 6"/>
          <p:cNvSpPr/>
          <p:nvPr/>
        </p:nvSpPr>
        <p:spPr>
          <a:xfrm>
            <a:off x="1110130" y="4887996"/>
            <a:ext cx="5898382" cy="1569660"/>
          </a:xfrm>
          <a:prstGeom prst="rect">
            <a:avLst/>
          </a:prstGeom>
        </p:spPr>
        <p:txBody>
          <a:bodyPr wrap="square">
            <a:spAutoFit/>
          </a:bodyPr>
          <a:lstStyle/>
          <a:p>
            <a:pPr>
              <a:lnSpc>
                <a:spcPct val="150000"/>
              </a:lnSpc>
            </a:pPr>
            <a:r>
              <a:rPr lang="zh-CN" altLang="en-US" sz="2400" dirty="0">
                <a:solidFill>
                  <a:srgbClr val="0000CC"/>
                </a:solidFill>
                <a:latin typeface="微软雅黑" panose="020B0503020204020204" pitchFamily="34" charset="-122"/>
                <a:ea typeface="微软雅黑" panose="020B0503020204020204" pitchFamily="34" charset="-122"/>
              </a:rPr>
              <a:t>意义</a:t>
            </a:r>
            <a:r>
              <a:rPr lang="en-US" altLang="zh-CN" sz="2400" dirty="0">
                <a:solidFill>
                  <a:srgbClr val="0000CC"/>
                </a:solidFill>
                <a:latin typeface="微软雅黑" panose="020B0503020204020204" pitchFamily="34" charset="-122"/>
                <a:ea typeface="微软雅黑" panose="020B0503020204020204" pitchFamily="34" charset="-122"/>
              </a:rPr>
              <a:t>:</a:t>
            </a:r>
            <a:br>
              <a:rPr lang="zh-CN" altLang="en-US" sz="2000" dirty="0">
                <a:latin typeface="微软雅黑" panose="020B0503020204020204" pitchFamily="34" charset="-122"/>
                <a:ea typeface="微软雅黑" panose="020B0503020204020204" pitchFamily="34" charset="-122"/>
              </a:rPr>
            </a:br>
            <a:r>
              <a:rPr lang="zh-CN" altLang="en-US" sz="2000" dirty="0">
                <a:latin typeface="微软雅黑" panose="020B0503020204020204" pitchFamily="34" charset="-122"/>
                <a:ea typeface="微软雅黑" panose="020B0503020204020204" pitchFamily="34" charset="-122"/>
              </a:rPr>
              <a:t>抓握时</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手掌易受压迫</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动脉弓的存在</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可使手掌或指的掌侧面在受压时仍可得到充分的血液供应</a:t>
            </a:r>
          </a:p>
        </p:txBody>
      </p:sp>
    </p:spTree>
    <p:extLst>
      <p:ext uri="{BB962C8B-B14F-4D97-AF65-F5344CB8AC3E}">
        <p14:creationId xmlns:p14="http://schemas.microsoft.com/office/powerpoint/2010/main" val="2906173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28</a:t>
            </a:fld>
            <a:endParaRPr lang="zh-CN" altLang="en-US"/>
          </a:p>
        </p:txBody>
      </p:sp>
      <p:pic>
        <p:nvPicPr>
          <p:cNvPr id="9" name="Picture 2" descr="http://course.jnu.edu.cn/jnujpx/jpzyk/ziyuan/yjdanatomy/tu/10/图10-33.jpg"/>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l="1337" r="1717" b="11459"/>
          <a:stretch>
            <a:fillRect/>
          </a:stretch>
        </p:blipFill>
        <p:spPr bwMode="auto">
          <a:xfrm>
            <a:off x="759960" y="549275"/>
            <a:ext cx="5568269" cy="58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
          <p:cNvSpPr txBox="1">
            <a:spLocks noChangeArrowheads="1"/>
          </p:cNvSpPr>
          <p:nvPr/>
        </p:nvSpPr>
        <p:spPr bwMode="auto">
          <a:xfrm>
            <a:off x="6818767" y="549275"/>
            <a:ext cx="2968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指尖出血如何止血？</a:t>
            </a:r>
          </a:p>
        </p:txBody>
      </p:sp>
      <p:sp>
        <p:nvSpPr>
          <p:cNvPr id="11" name="矩形 3"/>
          <p:cNvSpPr>
            <a:spLocks noChangeArrowheads="1"/>
          </p:cNvSpPr>
          <p:nvPr/>
        </p:nvSpPr>
        <p:spPr bwMode="auto">
          <a:xfrm>
            <a:off x="6629854" y="3409950"/>
            <a:ext cx="3876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手掌和手背出血如何止血？</a:t>
            </a:r>
          </a:p>
        </p:txBody>
      </p:sp>
      <p:pic>
        <p:nvPicPr>
          <p:cNvPr id="12" name="Picture 4" descr="Image:CS005.jpg">
            <a:hlinkClick r:id="rId3" tooltip="Image:CS005.jpg"/>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4529" y="4130675"/>
            <a:ext cx="26574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Image:CS004.jpg">
            <a:hlinkClick r:id="rId5" tooltip="Image:CS004.jpg"/>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0429" y="1196975"/>
            <a:ext cx="18097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367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29</a:t>
            </a:fld>
            <a:endParaRPr lang="zh-CN" altLang="en-US"/>
          </a:p>
        </p:txBody>
      </p:sp>
      <p:sp>
        <p:nvSpPr>
          <p:cNvPr id="10" name="Rectangle 2"/>
          <p:cNvSpPr txBox="1">
            <a:spLocks noChangeArrowheads="1"/>
          </p:cNvSpPr>
          <p:nvPr/>
        </p:nvSpPr>
        <p:spPr bwMode="auto">
          <a:xfrm>
            <a:off x="1639094" y="314326"/>
            <a:ext cx="4114800"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lgn="l" eaLnBrk="1" hangingPunct="1">
              <a:lnSpc>
                <a:spcPct val="180000"/>
              </a:lnSpc>
            </a:pPr>
            <a:r>
              <a:rPr lang="zh-CN" altLang="en-US" sz="3600" b="1" dirty="0">
                <a:solidFill>
                  <a:srgbClr val="FF0000"/>
                </a:solidFill>
                <a:latin typeface="微软雅黑" panose="020B0503020204020204" pitchFamily="34" charset="-122"/>
                <a:ea typeface="微软雅黑" panose="020B0503020204020204" pitchFamily="34" charset="-122"/>
                <a:cs typeface="+mn-cs"/>
              </a:rPr>
              <a:t>肱动脉</a:t>
            </a:r>
            <a:br>
              <a:rPr lang="en-US" altLang="zh-CN" sz="3600" b="1" dirty="0">
                <a:solidFill>
                  <a:srgbClr val="FF0000"/>
                </a:solidFill>
                <a:latin typeface="微软雅黑" panose="020B0503020204020204" pitchFamily="34" charset="-122"/>
                <a:ea typeface="微软雅黑" panose="020B0503020204020204" pitchFamily="34" charset="-122"/>
                <a:cs typeface="+mn-cs"/>
              </a:rPr>
            </a:br>
            <a:endParaRPr lang="zh-CN" altLang="en-US" sz="3600" b="1" dirty="0">
              <a:solidFill>
                <a:srgbClr val="FF0000"/>
              </a:solidFill>
              <a:latin typeface="微软雅黑" panose="020B0503020204020204" pitchFamily="34" charset="-122"/>
              <a:ea typeface="微软雅黑" panose="020B0503020204020204" pitchFamily="34" charset="-122"/>
              <a:cs typeface="+mn-cs"/>
            </a:endParaRPr>
          </a:p>
        </p:txBody>
      </p:sp>
      <p:sp>
        <p:nvSpPr>
          <p:cNvPr id="11" name="Rectangle 3"/>
          <p:cNvSpPr>
            <a:spLocks noChangeArrowheads="1"/>
          </p:cNvSpPr>
          <p:nvPr/>
        </p:nvSpPr>
        <p:spPr bwMode="auto">
          <a:xfrm>
            <a:off x="1412875" y="3049588"/>
            <a:ext cx="1998663"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pic>
        <p:nvPicPr>
          <p:cNvPr id="12" name="Picture 10"/>
          <p:cNvPicPr>
            <a:picLocks noChangeAspect="1" noChangeArrowheads="1"/>
          </p:cNvPicPr>
          <p:nvPr/>
        </p:nvPicPr>
        <p:blipFill>
          <a:blip r:embed="rId4">
            <a:extLst>
              <a:ext uri="{28A0092B-C50C-407E-A947-70E740481C1C}">
                <a14:useLocalDpi xmlns:a14="http://schemas.microsoft.com/office/drawing/2010/main" val="0"/>
              </a:ext>
            </a:extLst>
          </a:blip>
          <a:srcRect b="11111"/>
          <a:stretch>
            <a:fillRect/>
          </a:stretch>
        </p:blipFill>
        <p:spPr bwMode="auto">
          <a:xfrm>
            <a:off x="1065214" y="1739901"/>
            <a:ext cx="4024312"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492125" y="2574925"/>
            <a:ext cx="22939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4" name="Rectangle 13"/>
          <p:cNvSpPr>
            <a:spLocks noChangeArrowheads="1"/>
          </p:cNvSpPr>
          <p:nvPr/>
        </p:nvSpPr>
        <p:spPr bwMode="auto">
          <a:xfrm>
            <a:off x="1425576" y="1035051"/>
            <a:ext cx="515279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8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临床应用：量血压听诊的血管</a:t>
            </a:r>
          </a:p>
        </p:txBody>
      </p:sp>
      <p:pic>
        <p:nvPicPr>
          <p:cNvPr id="2" name="血压原理">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62615" y="1465938"/>
            <a:ext cx="5851683" cy="4388762"/>
          </a:xfrm>
          <a:prstGeom prst="rect">
            <a:avLst/>
          </a:prstGeom>
        </p:spPr>
      </p:pic>
    </p:spTree>
    <p:extLst>
      <p:ext uri="{BB962C8B-B14F-4D97-AF65-F5344CB8AC3E}">
        <p14:creationId xmlns:p14="http://schemas.microsoft.com/office/powerpoint/2010/main" val="789236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3</a:t>
            </a:fld>
            <a:endParaRPr lang="zh-CN" altLang="en-US"/>
          </a:p>
        </p:txBody>
      </p:sp>
      <p:sp>
        <p:nvSpPr>
          <p:cNvPr id="5" name="矩形 40"/>
          <p:cNvSpPr>
            <a:spLocks noChangeArrowheads="1"/>
          </p:cNvSpPr>
          <p:nvPr/>
        </p:nvSpPr>
        <p:spPr bwMode="auto">
          <a:xfrm>
            <a:off x="927100" y="531813"/>
            <a:ext cx="784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b="1" dirty="0">
                <a:latin typeface="微软雅黑" panose="020B0503020204020204" pitchFamily="34" charset="-122"/>
                <a:ea typeface="微软雅黑" panose="020B0503020204020204" pitchFamily="34" charset="-122"/>
              </a:rPr>
              <a:t>一、</a:t>
            </a:r>
            <a:r>
              <a:rPr lang="zh-CN" altLang="en-US" b="1" dirty="0">
                <a:solidFill>
                  <a:srgbClr val="FF0000"/>
                </a:solidFill>
                <a:latin typeface="微软雅黑" panose="020B0503020204020204" pitchFamily="34" charset="-122"/>
                <a:ea typeface="微软雅黑" panose="020B0503020204020204" pitchFamily="34" charset="-122"/>
              </a:rPr>
              <a:t>动脉 </a:t>
            </a:r>
            <a:r>
              <a:rPr lang="en-US" altLang="zh-CN" b="1" dirty="0">
                <a:solidFill>
                  <a:srgbClr val="FF0000"/>
                </a:solidFill>
                <a:latin typeface="微软雅黑" panose="020B0503020204020204" pitchFamily="34" charset="-122"/>
                <a:ea typeface="微软雅黑" panose="020B0503020204020204" pitchFamily="34" charset="-122"/>
              </a:rPr>
              <a:t>A</a:t>
            </a:r>
            <a:r>
              <a:rPr lang="en-US" altLang="zh-CN" sz="2800" dirty="0">
                <a:latin typeface="微软雅黑" panose="020B0503020204020204" pitchFamily="34" charset="-122"/>
                <a:ea typeface="微软雅黑" panose="020B0503020204020204" pitchFamily="34" charset="-122"/>
              </a:rPr>
              <a:t>rtery </a:t>
            </a:r>
            <a:r>
              <a:rPr lang="zh-CN" altLang="en-US" b="1" dirty="0">
                <a:latin typeface="微软雅黑" panose="020B0503020204020204" pitchFamily="34" charset="-122"/>
                <a:ea typeface="微软雅黑" panose="020B0503020204020204" pitchFamily="34" charset="-122"/>
              </a:rPr>
              <a:t>的定义</a:t>
            </a:r>
          </a:p>
        </p:txBody>
      </p:sp>
      <p:sp>
        <p:nvSpPr>
          <p:cNvPr id="8" name="矩形 40"/>
          <p:cNvSpPr>
            <a:spLocks noChangeArrowheads="1"/>
          </p:cNvSpPr>
          <p:nvPr/>
        </p:nvSpPr>
        <p:spPr bwMode="auto">
          <a:xfrm>
            <a:off x="4274169" y="1895664"/>
            <a:ext cx="734853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lnSpc>
                <a:spcPct val="120000"/>
              </a:lnSpc>
              <a:spcBef>
                <a:spcPct val="0"/>
              </a:spcBef>
              <a:spcAft>
                <a:spcPct val="0"/>
              </a:spcAft>
              <a:buFontTx/>
              <a:buNone/>
            </a:pPr>
            <a:r>
              <a:rPr lang="zh-CN" altLang="en-US" sz="2800" b="1" dirty="0">
                <a:latin typeface="微软雅黑" panose="020B0503020204020204" pitchFamily="34" charset="-122"/>
                <a:ea typeface="微软雅黑" panose="020B0503020204020204" pitchFamily="34" charset="-122"/>
              </a:rPr>
              <a:t>解剖学上</a:t>
            </a:r>
            <a:r>
              <a:rPr lang="zh-CN" altLang="en-US" sz="2800" dirty="0">
                <a:latin typeface="微软雅黑" panose="020B0503020204020204" pitchFamily="34" charset="-122"/>
                <a:ea typeface="微软雅黑" panose="020B0503020204020204" pitchFamily="34" charset="-122"/>
              </a:rPr>
              <a:t>：输送血液</a:t>
            </a:r>
            <a:r>
              <a:rPr lang="zh-CN" altLang="en-US" sz="2800" b="1" dirty="0">
                <a:solidFill>
                  <a:srgbClr val="0070C0"/>
                </a:solidFill>
                <a:latin typeface="微软雅黑" panose="020B0503020204020204" pitchFamily="34" charset="-122"/>
                <a:ea typeface="微软雅黑" panose="020B0503020204020204" pitchFamily="34" charset="-122"/>
              </a:rPr>
              <a:t>离开心脏</a:t>
            </a:r>
            <a:r>
              <a:rPr lang="zh-CN" altLang="en-US" sz="2800" dirty="0">
                <a:latin typeface="微软雅黑" panose="020B0503020204020204" pitchFamily="34" charset="-122"/>
                <a:ea typeface="微软雅黑" panose="020B0503020204020204" pitchFamily="34" charset="-122"/>
              </a:rPr>
              <a:t>的血管称为动脉</a:t>
            </a:r>
          </a:p>
        </p:txBody>
      </p:sp>
      <p:sp>
        <p:nvSpPr>
          <p:cNvPr id="9" name="矩形 40"/>
          <p:cNvSpPr>
            <a:spLocks noChangeArrowheads="1"/>
          </p:cNvSpPr>
          <p:nvPr/>
        </p:nvSpPr>
        <p:spPr bwMode="auto">
          <a:xfrm>
            <a:off x="4274169" y="3975406"/>
            <a:ext cx="7367587"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lnSpc>
                <a:spcPct val="120000"/>
              </a:lnSpc>
              <a:spcBef>
                <a:spcPct val="0"/>
              </a:spcBef>
              <a:spcAft>
                <a:spcPct val="0"/>
              </a:spcAft>
              <a:buFontTx/>
              <a:buNone/>
            </a:pPr>
            <a:r>
              <a:rPr lang="zh-CN" altLang="en-US" sz="2800" b="1" dirty="0">
                <a:latin typeface="微软雅黑" panose="020B0503020204020204" pitchFamily="34" charset="-122"/>
                <a:ea typeface="微软雅黑" panose="020B0503020204020204" pitchFamily="34" charset="-122"/>
              </a:rPr>
              <a:t>生理学上</a:t>
            </a:r>
            <a:r>
              <a:rPr lang="zh-CN" altLang="en-US" sz="2800" dirty="0">
                <a:latin typeface="微软雅黑" panose="020B0503020204020204" pitchFamily="34" charset="-122"/>
                <a:ea typeface="微软雅黑" panose="020B0503020204020204" pitchFamily="34" charset="-122"/>
              </a:rPr>
              <a:t>：动脉、毛细血管和静脉三者依次串联，动脉将由心室泵出的血液输送到毛细血管</a:t>
            </a:r>
          </a:p>
        </p:txBody>
      </p:sp>
      <p:grpSp>
        <p:nvGrpSpPr>
          <p:cNvPr id="12" name="Group 3"/>
          <p:cNvGrpSpPr>
            <a:grpSpLocks/>
          </p:cNvGrpSpPr>
          <p:nvPr/>
        </p:nvGrpSpPr>
        <p:grpSpPr bwMode="auto">
          <a:xfrm>
            <a:off x="835024" y="1289447"/>
            <a:ext cx="2835276" cy="5139531"/>
            <a:chOff x="519" y="717"/>
            <a:chExt cx="1301" cy="3367"/>
          </a:xfrm>
        </p:grpSpPr>
        <p:grpSp>
          <p:nvGrpSpPr>
            <p:cNvPr id="13" name="Group 4"/>
            <p:cNvGrpSpPr>
              <a:grpSpLocks/>
            </p:cNvGrpSpPr>
            <p:nvPr/>
          </p:nvGrpSpPr>
          <p:grpSpPr bwMode="auto">
            <a:xfrm>
              <a:off x="519" y="717"/>
              <a:ext cx="1301" cy="3367"/>
              <a:chOff x="519" y="717"/>
              <a:chExt cx="1301" cy="3367"/>
            </a:xfrm>
          </p:grpSpPr>
          <p:sp>
            <p:nvSpPr>
              <p:cNvPr id="226" name="Freeform 5"/>
              <p:cNvSpPr>
                <a:spLocks/>
              </p:cNvSpPr>
              <p:nvPr/>
            </p:nvSpPr>
            <p:spPr bwMode="auto">
              <a:xfrm>
                <a:off x="519" y="717"/>
                <a:ext cx="1301" cy="3367"/>
              </a:xfrm>
              <a:custGeom>
                <a:avLst/>
                <a:gdLst>
                  <a:gd name="T0" fmla="*/ 49021 w 967"/>
                  <a:gd name="T1" fmla="*/ 28591 h 2504"/>
                  <a:gd name="T2" fmla="*/ 55321 w 967"/>
                  <a:gd name="T3" fmla="*/ 23498 h 2504"/>
                  <a:gd name="T4" fmla="*/ 55079 w 967"/>
                  <a:gd name="T5" fmla="*/ 20406 h 2504"/>
                  <a:gd name="T6" fmla="*/ 54355 w 967"/>
                  <a:gd name="T7" fmla="*/ 14085 h 2504"/>
                  <a:gd name="T8" fmla="*/ 53541 w 967"/>
                  <a:gd name="T9" fmla="*/ 7718 h 2504"/>
                  <a:gd name="T10" fmla="*/ 50638 w 967"/>
                  <a:gd name="T11" fmla="*/ 2915 h 2504"/>
                  <a:gd name="T12" fmla="*/ 45948 w 967"/>
                  <a:gd name="T13" fmla="*/ 1045 h 2504"/>
                  <a:gd name="T14" fmla="*/ 41621 w 967"/>
                  <a:gd name="T15" fmla="*/ 177 h 2504"/>
                  <a:gd name="T16" fmla="*/ 29311 w 967"/>
                  <a:gd name="T17" fmla="*/ 14304 h 2504"/>
                  <a:gd name="T18" fmla="*/ 32643 w 967"/>
                  <a:gd name="T19" fmla="*/ 22384 h 2504"/>
                  <a:gd name="T20" fmla="*/ 30449 w 967"/>
                  <a:gd name="T21" fmla="*/ 33026 h 2504"/>
                  <a:gd name="T22" fmla="*/ 12332 w 967"/>
                  <a:gd name="T23" fmla="*/ 56033 h 2504"/>
                  <a:gd name="T24" fmla="*/ 7930 w 967"/>
                  <a:gd name="T25" fmla="*/ 99536 h 2504"/>
                  <a:gd name="T26" fmla="*/ 1516 w 967"/>
                  <a:gd name="T27" fmla="*/ 114666 h 2504"/>
                  <a:gd name="T28" fmla="*/ 5169 w 967"/>
                  <a:gd name="T29" fmla="*/ 114372 h 2504"/>
                  <a:gd name="T30" fmla="*/ 8994 w 967"/>
                  <a:gd name="T31" fmla="*/ 125426 h 2504"/>
                  <a:gd name="T32" fmla="*/ 12721 w 967"/>
                  <a:gd name="T33" fmla="*/ 123683 h 2504"/>
                  <a:gd name="T34" fmla="*/ 15900 w 967"/>
                  <a:gd name="T35" fmla="*/ 114545 h 2504"/>
                  <a:gd name="T36" fmla="*/ 19867 w 967"/>
                  <a:gd name="T37" fmla="*/ 87405 h 2504"/>
                  <a:gd name="T38" fmla="*/ 21810 w 967"/>
                  <a:gd name="T39" fmla="*/ 64093 h 2504"/>
                  <a:gd name="T40" fmla="*/ 24348 w 967"/>
                  <a:gd name="T41" fmla="*/ 90652 h 2504"/>
                  <a:gd name="T42" fmla="*/ 25338 w 967"/>
                  <a:gd name="T43" fmla="*/ 152505 h 2504"/>
                  <a:gd name="T44" fmla="*/ 31181 w 967"/>
                  <a:gd name="T45" fmla="*/ 196974 h 2504"/>
                  <a:gd name="T46" fmla="*/ 25580 w 967"/>
                  <a:gd name="T47" fmla="*/ 207785 h 2504"/>
                  <a:gd name="T48" fmla="*/ 25452 w 967"/>
                  <a:gd name="T49" fmla="*/ 210435 h 2504"/>
                  <a:gd name="T50" fmla="*/ 29689 w 967"/>
                  <a:gd name="T51" fmla="*/ 211754 h 2504"/>
                  <a:gd name="T52" fmla="*/ 38667 w 967"/>
                  <a:gd name="T53" fmla="*/ 209137 h 2504"/>
                  <a:gd name="T54" fmla="*/ 37916 w 967"/>
                  <a:gd name="T55" fmla="*/ 193729 h 2504"/>
                  <a:gd name="T56" fmla="*/ 37764 w 967"/>
                  <a:gd name="T57" fmla="*/ 152280 h 2504"/>
                  <a:gd name="T58" fmla="*/ 42601 w 967"/>
                  <a:gd name="T59" fmla="*/ 133377 h 2504"/>
                  <a:gd name="T60" fmla="*/ 44378 w 967"/>
                  <a:gd name="T61" fmla="*/ 182394 h 2504"/>
                  <a:gd name="T62" fmla="*/ 44073 w 967"/>
                  <a:gd name="T63" fmla="*/ 206702 h 2504"/>
                  <a:gd name="T64" fmla="*/ 50173 w 967"/>
                  <a:gd name="T65" fmla="*/ 211536 h 2504"/>
                  <a:gd name="T66" fmla="*/ 55856 w 967"/>
                  <a:gd name="T67" fmla="*/ 210936 h 2504"/>
                  <a:gd name="T68" fmla="*/ 57658 w 967"/>
                  <a:gd name="T69" fmla="*/ 209651 h 2504"/>
                  <a:gd name="T70" fmla="*/ 51307 w 967"/>
                  <a:gd name="T71" fmla="*/ 199943 h 2504"/>
                  <a:gd name="T72" fmla="*/ 56215 w 967"/>
                  <a:gd name="T73" fmla="*/ 158523 h 2504"/>
                  <a:gd name="T74" fmla="*/ 60803 w 967"/>
                  <a:gd name="T75" fmla="*/ 108875 h 2504"/>
                  <a:gd name="T76" fmla="*/ 60476 w 967"/>
                  <a:gd name="T77" fmla="*/ 69806 h 2504"/>
                  <a:gd name="T78" fmla="*/ 61385 w 967"/>
                  <a:gd name="T79" fmla="*/ 68335 h 2504"/>
                  <a:gd name="T80" fmla="*/ 68411 w 967"/>
                  <a:gd name="T81" fmla="*/ 103986 h 2504"/>
                  <a:gd name="T82" fmla="*/ 68232 w 967"/>
                  <a:gd name="T83" fmla="*/ 121145 h 2504"/>
                  <a:gd name="T84" fmla="*/ 71891 w 967"/>
                  <a:gd name="T85" fmla="*/ 125009 h 2504"/>
                  <a:gd name="T86" fmla="*/ 76345 w 967"/>
                  <a:gd name="T87" fmla="*/ 120771 h 2504"/>
                  <a:gd name="T88" fmla="*/ 81528 w 967"/>
                  <a:gd name="T89" fmla="*/ 119105 h 2504"/>
                  <a:gd name="T90" fmla="*/ 75895 w 967"/>
                  <a:gd name="T91" fmla="*/ 105699 h 2504"/>
                  <a:gd name="T92" fmla="*/ 72840 w 967"/>
                  <a:gd name="T93" fmla="*/ 76820 h 2504"/>
                  <a:gd name="T94" fmla="*/ 63559 w 967"/>
                  <a:gd name="T95" fmla="*/ 37522 h 25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67"/>
                  <a:gd name="T145" fmla="*/ 0 h 2504"/>
                  <a:gd name="T146" fmla="*/ 967 w 967"/>
                  <a:gd name="T147" fmla="*/ 2504 h 25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67" h="2504">
                    <a:moveTo>
                      <a:pt x="557" y="363"/>
                    </a:moveTo>
                    <a:cubicBezTo>
                      <a:pt x="558" y="362"/>
                      <a:pt x="558" y="362"/>
                      <a:pt x="559" y="361"/>
                    </a:cubicBezTo>
                    <a:cubicBezTo>
                      <a:pt x="564" y="356"/>
                      <a:pt x="567" y="346"/>
                      <a:pt x="567" y="346"/>
                    </a:cubicBezTo>
                    <a:cubicBezTo>
                      <a:pt x="567" y="346"/>
                      <a:pt x="568" y="342"/>
                      <a:pt x="572" y="336"/>
                    </a:cubicBezTo>
                    <a:cubicBezTo>
                      <a:pt x="578" y="327"/>
                      <a:pt x="598" y="333"/>
                      <a:pt x="619" y="328"/>
                    </a:cubicBezTo>
                    <a:cubicBezTo>
                      <a:pt x="640" y="323"/>
                      <a:pt x="636" y="304"/>
                      <a:pt x="636" y="297"/>
                    </a:cubicBezTo>
                    <a:cubicBezTo>
                      <a:pt x="636" y="290"/>
                      <a:pt x="637" y="287"/>
                      <a:pt x="643" y="282"/>
                    </a:cubicBezTo>
                    <a:cubicBezTo>
                      <a:pt x="643" y="280"/>
                      <a:pt x="645" y="280"/>
                      <a:pt x="646" y="277"/>
                    </a:cubicBezTo>
                    <a:cubicBezTo>
                      <a:pt x="646" y="273"/>
                      <a:pt x="644" y="271"/>
                      <a:pt x="643" y="269"/>
                    </a:cubicBezTo>
                    <a:cubicBezTo>
                      <a:pt x="646" y="267"/>
                      <a:pt x="646" y="264"/>
                      <a:pt x="644" y="260"/>
                    </a:cubicBezTo>
                    <a:cubicBezTo>
                      <a:pt x="644" y="258"/>
                      <a:pt x="642" y="256"/>
                      <a:pt x="642" y="253"/>
                    </a:cubicBezTo>
                    <a:cubicBezTo>
                      <a:pt x="641" y="248"/>
                      <a:pt x="640" y="241"/>
                      <a:pt x="643" y="240"/>
                    </a:cubicBezTo>
                    <a:cubicBezTo>
                      <a:pt x="649" y="237"/>
                      <a:pt x="652" y="239"/>
                      <a:pt x="658" y="234"/>
                    </a:cubicBezTo>
                    <a:cubicBezTo>
                      <a:pt x="669" y="226"/>
                      <a:pt x="663" y="216"/>
                      <a:pt x="657" y="207"/>
                    </a:cubicBezTo>
                    <a:cubicBezTo>
                      <a:pt x="651" y="198"/>
                      <a:pt x="653" y="204"/>
                      <a:pt x="644" y="189"/>
                    </a:cubicBezTo>
                    <a:cubicBezTo>
                      <a:pt x="640" y="182"/>
                      <a:pt x="635" y="178"/>
                      <a:pt x="634" y="166"/>
                    </a:cubicBezTo>
                    <a:cubicBezTo>
                      <a:pt x="633" y="163"/>
                      <a:pt x="635" y="158"/>
                      <a:pt x="635" y="152"/>
                    </a:cubicBezTo>
                    <a:cubicBezTo>
                      <a:pt x="635" y="141"/>
                      <a:pt x="634" y="132"/>
                      <a:pt x="632" y="123"/>
                    </a:cubicBezTo>
                    <a:cubicBezTo>
                      <a:pt x="629" y="115"/>
                      <a:pt x="628" y="102"/>
                      <a:pt x="625" y="91"/>
                    </a:cubicBezTo>
                    <a:cubicBezTo>
                      <a:pt x="625" y="91"/>
                      <a:pt x="625" y="91"/>
                      <a:pt x="625" y="91"/>
                    </a:cubicBezTo>
                    <a:cubicBezTo>
                      <a:pt x="631" y="87"/>
                      <a:pt x="627" y="77"/>
                      <a:pt x="636" y="75"/>
                    </a:cubicBezTo>
                    <a:cubicBezTo>
                      <a:pt x="628" y="73"/>
                      <a:pt x="620" y="63"/>
                      <a:pt x="616" y="56"/>
                    </a:cubicBezTo>
                    <a:cubicBezTo>
                      <a:pt x="613" y="52"/>
                      <a:pt x="612" y="46"/>
                      <a:pt x="608" y="43"/>
                    </a:cubicBezTo>
                    <a:cubicBezTo>
                      <a:pt x="604" y="39"/>
                      <a:pt x="596" y="37"/>
                      <a:pt x="591" y="34"/>
                    </a:cubicBezTo>
                    <a:cubicBezTo>
                      <a:pt x="586" y="31"/>
                      <a:pt x="582" y="28"/>
                      <a:pt x="576" y="27"/>
                    </a:cubicBezTo>
                    <a:cubicBezTo>
                      <a:pt x="570" y="25"/>
                      <a:pt x="565" y="24"/>
                      <a:pt x="559" y="21"/>
                    </a:cubicBezTo>
                    <a:cubicBezTo>
                      <a:pt x="555" y="18"/>
                      <a:pt x="553" y="15"/>
                      <a:pt x="548" y="14"/>
                    </a:cubicBezTo>
                    <a:cubicBezTo>
                      <a:pt x="544" y="13"/>
                      <a:pt x="540" y="13"/>
                      <a:pt x="537" y="12"/>
                    </a:cubicBezTo>
                    <a:cubicBezTo>
                      <a:pt x="533" y="11"/>
                      <a:pt x="530" y="8"/>
                      <a:pt x="527" y="7"/>
                    </a:cubicBezTo>
                    <a:cubicBezTo>
                      <a:pt x="521" y="5"/>
                      <a:pt x="513" y="8"/>
                      <a:pt x="506" y="6"/>
                    </a:cubicBezTo>
                    <a:cubicBezTo>
                      <a:pt x="506" y="5"/>
                      <a:pt x="506" y="5"/>
                      <a:pt x="506" y="5"/>
                    </a:cubicBezTo>
                    <a:cubicBezTo>
                      <a:pt x="498" y="4"/>
                      <a:pt x="491" y="2"/>
                      <a:pt x="485" y="2"/>
                    </a:cubicBezTo>
                    <a:cubicBezTo>
                      <a:pt x="469" y="0"/>
                      <a:pt x="413" y="14"/>
                      <a:pt x="379" y="51"/>
                    </a:cubicBezTo>
                    <a:cubicBezTo>
                      <a:pt x="363" y="69"/>
                      <a:pt x="352" y="101"/>
                      <a:pt x="345" y="125"/>
                    </a:cubicBezTo>
                    <a:cubicBezTo>
                      <a:pt x="341" y="138"/>
                      <a:pt x="340" y="153"/>
                      <a:pt x="337" y="166"/>
                    </a:cubicBezTo>
                    <a:cubicBezTo>
                      <a:pt x="339" y="167"/>
                      <a:pt x="340" y="168"/>
                      <a:pt x="342" y="169"/>
                    </a:cubicBezTo>
                    <a:cubicBezTo>
                      <a:pt x="337" y="176"/>
                      <a:pt x="336" y="185"/>
                      <a:pt x="335" y="193"/>
                    </a:cubicBezTo>
                    <a:cubicBezTo>
                      <a:pt x="349" y="194"/>
                      <a:pt x="340" y="220"/>
                      <a:pt x="340" y="228"/>
                    </a:cubicBezTo>
                    <a:cubicBezTo>
                      <a:pt x="354" y="220"/>
                      <a:pt x="357" y="249"/>
                      <a:pt x="364" y="256"/>
                    </a:cubicBezTo>
                    <a:cubicBezTo>
                      <a:pt x="368" y="259"/>
                      <a:pt x="376" y="259"/>
                      <a:pt x="381" y="263"/>
                    </a:cubicBezTo>
                    <a:cubicBezTo>
                      <a:pt x="387" y="269"/>
                      <a:pt x="389" y="271"/>
                      <a:pt x="391" y="280"/>
                    </a:cubicBezTo>
                    <a:cubicBezTo>
                      <a:pt x="398" y="271"/>
                      <a:pt x="404" y="279"/>
                      <a:pt x="412" y="282"/>
                    </a:cubicBezTo>
                    <a:cubicBezTo>
                      <a:pt x="412" y="283"/>
                      <a:pt x="412" y="283"/>
                      <a:pt x="412" y="283"/>
                    </a:cubicBezTo>
                    <a:cubicBezTo>
                      <a:pt x="412" y="301"/>
                      <a:pt x="398" y="381"/>
                      <a:pt x="356" y="389"/>
                    </a:cubicBezTo>
                    <a:cubicBezTo>
                      <a:pt x="339" y="391"/>
                      <a:pt x="287" y="417"/>
                      <a:pt x="279" y="425"/>
                    </a:cubicBezTo>
                    <a:cubicBezTo>
                      <a:pt x="268" y="436"/>
                      <a:pt x="242" y="438"/>
                      <a:pt x="225" y="442"/>
                    </a:cubicBezTo>
                    <a:cubicBezTo>
                      <a:pt x="208" y="446"/>
                      <a:pt x="172" y="465"/>
                      <a:pt x="155" y="540"/>
                    </a:cubicBezTo>
                    <a:cubicBezTo>
                      <a:pt x="147" y="574"/>
                      <a:pt x="138" y="618"/>
                      <a:pt x="144" y="660"/>
                    </a:cubicBezTo>
                    <a:cubicBezTo>
                      <a:pt x="146" y="688"/>
                      <a:pt x="125" y="741"/>
                      <a:pt x="123" y="832"/>
                    </a:cubicBezTo>
                    <a:cubicBezTo>
                      <a:pt x="124" y="866"/>
                      <a:pt x="120" y="889"/>
                      <a:pt x="116" y="904"/>
                    </a:cubicBezTo>
                    <a:cubicBezTo>
                      <a:pt x="97" y="950"/>
                      <a:pt x="97" y="1079"/>
                      <a:pt x="96" y="1111"/>
                    </a:cubicBezTo>
                    <a:cubicBezTo>
                      <a:pt x="95" y="1130"/>
                      <a:pt x="95" y="1158"/>
                      <a:pt x="92" y="1172"/>
                    </a:cubicBezTo>
                    <a:cubicBezTo>
                      <a:pt x="88" y="1186"/>
                      <a:pt x="91" y="1199"/>
                      <a:pt x="87" y="1211"/>
                    </a:cubicBezTo>
                    <a:cubicBezTo>
                      <a:pt x="83" y="1222"/>
                      <a:pt x="85" y="1240"/>
                      <a:pt x="83" y="1244"/>
                    </a:cubicBezTo>
                    <a:cubicBezTo>
                      <a:pt x="75" y="1251"/>
                      <a:pt x="45" y="1295"/>
                      <a:pt x="38" y="1305"/>
                    </a:cubicBezTo>
                    <a:cubicBezTo>
                      <a:pt x="30" y="1315"/>
                      <a:pt x="22" y="1345"/>
                      <a:pt x="18" y="1350"/>
                    </a:cubicBezTo>
                    <a:cubicBezTo>
                      <a:pt x="13" y="1356"/>
                      <a:pt x="12" y="1370"/>
                      <a:pt x="8" y="1381"/>
                    </a:cubicBezTo>
                    <a:cubicBezTo>
                      <a:pt x="3" y="1393"/>
                      <a:pt x="0" y="1403"/>
                      <a:pt x="14" y="1402"/>
                    </a:cubicBezTo>
                    <a:cubicBezTo>
                      <a:pt x="26" y="1401"/>
                      <a:pt x="39" y="1381"/>
                      <a:pt x="41" y="1367"/>
                    </a:cubicBezTo>
                    <a:cubicBezTo>
                      <a:pt x="45" y="1365"/>
                      <a:pt x="52" y="1356"/>
                      <a:pt x="60" y="1347"/>
                    </a:cubicBezTo>
                    <a:cubicBezTo>
                      <a:pt x="58" y="1355"/>
                      <a:pt x="64" y="1362"/>
                      <a:pt x="70" y="1386"/>
                    </a:cubicBezTo>
                    <a:cubicBezTo>
                      <a:pt x="70" y="1394"/>
                      <a:pt x="76" y="1413"/>
                      <a:pt x="76" y="1422"/>
                    </a:cubicBezTo>
                    <a:cubicBezTo>
                      <a:pt x="75" y="1431"/>
                      <a:pt x="81" y="1455"/>
                      <a:pt x="84" y="1468"/>
                    </a:cubicBezTo>
                    <a:cubicBezTo>
                      <a:pt x="86" y="1480"/>
                      <a:pt x="97" y="1481"/>
                      <a:pt x="105" y="1477"/>
                    </a:cubicBezTo>
                    <a:cubicBezTo>
                      <a:pt x="105" y="1477"/>
                      <a:pt x="104" y="1488"/>
                      <a:pt x="115" y="1489"/>
                    </a:cubicBezTo>
                    <a:cubicBezTo>
                      <a:pt x="126" y="1491"/>
                      <a:pt x="128" y="1472"/>
                      <a:pt x="128" y="1472"/>
                    </a:cubicBezTo>
                    <a:cubicBezTo>
                      <a:pt x="128" y="1472"/>
                      <a:pt x="128" y="1479"/>
                      <a:pt x="136" y="1480"/>
                    </a:cubicBezTo>
                    <a:cubicBezTo>
                      <a:pt x="147" y="1480"/>
                      <a:pt x="149" y="1456"/>
                      <a:pt x="149" y="1456"/>
                    </a:cubicBezTo>
                    <a:cubicBezTo>
                      <a:pt x="150" y="1459"/>
                      <a:pt x="150" y="1461"/>
                      <a:pt x="156" y="1461"/>
                    </a:cubicBezTo>
                    <a:cubicBezTo>
                      <a:pt x="162" y="1461"/>
                      <a:pt x="167" y="1436"/>
                      <a:pt x="170" y="1426"/>
                    </a:cubicBezTo>
                    <a:cubicBezTo>
                      <a:pt x="172" y="1416"/>
                      <a:pt x="177" y="1406"/>
                      <a:pt x="178" y="1398"/>
                    </a:cubicBezTo>
                    <a:cubicBezTo>
                      <a:pt x="178" y="1390"/>
                      <a:pt x="179" y="1385"/>
                      <a:pt x="186" y="1348"/>
                    </a:cubicBezTo>
                    <a:cubicBezTo>
                      <a:pt x="193" y="1310"/>
                      <a:pt x="171" y="1271"/>
                      <a:pt x="174" y="1259"/>
                    </a:cubicBezTo>
                    <a:cubicBezTo>
                      <a:pt x="178" y="1246"/>
                      <a:pt x="166" y="1227"/>
                      <a:pt x="168" y="1224"/>
                    </a:cubicBezTo>
                    <a:cubicBezTo>
                      <a:pt x="169" y="1220"/>
                      <a:pt x="173" y="1206"/>
                      <a:pt x="175" y="1192"/>
                    </a:cubicBezTo>
                    <a:cubicBezTo>
                      <a:pt x="178" y="1178"/>
                      <a:pt x="228" y="1056"/>
                      <a:pt x="232" y="1029"/>
                    </a:cubicBezTo>
                    <a:cubicBezTo>
                      <a:pt x="243" y="976"/>
                      <a:pt x="242" y="953"/>
                      <a:pt x="236" y="917"/>
                    </a:cubicBezTo>
                    <a:cubicBezTo>
                      <a:pt x="237" y="890"/>
                      <a:pt x="248" y="818"/>
                      <a:pt x="250" y="805"/>
                    </a:cubicBezTo>
                    <a:cubicBezTo>
                      <a:pt x="251" y="802"/>
                      <a:pt x="251" y="789"/>
                      <a:pt x="253" y="780"/>
                    </a:cubicBezTo>
                    <a:cubicBezTo>
                      <a:pt x="253" y="775"/>
                      <a:pt x="254" y="766"/>
                      <a:pt x="255" y="755"/>
                    </a:cubicBezTo>
                    <a:cubicBezTo>
                      <a:pt x="255" y="756"/>
                      <a:pt x="255" y="756"/>
                      <a:pt x="255" y="756"/>
                    </a:cubicBezTo>
                    <a:cubicBezTo>
                      <a:pt x="255" y="768"/>
                      <a:pt x="259" y="789"/>
                      <a:pt x="261" y="822"/>
                    </a:cubicBezTo>
                    <a:cubicBezTo>
                      <a:pt x="259" y="849"/>
                      <a:pt x="272" y="898"/>
                      <a:pt x="274" y="923"/>
                    </a:cubicBezTo>
                    <a:cubicBezTo>
                      <a:pt x="271" y="932"/>
                      <a:pt x="284" y="1067"/>
                      <a:pt x="284" y="1067"/>
                    </a:cubicBezTo>
                    <a:cubicBezTo>
                      <a:pt x="279" y="1075"/>
                      <a:pt x="256" y="1178"/>
                      <a:pt x="255" y="1209"/>
                    </a:cubicBezTo>
                    <a:cubicBezTo>
                      <a:pt x="252" y="1225"/>
                      <a:pt x="258" y="1247"/>
                      <a:pt x="257" y="1282"/>
                    </a:cubicBezTo>
                    <a:cubicBezTo>
                      <a:pt x="255" y="1325"/>
                      <a:pt x="216" y="1497"/>
                      <a:pt x="287" y="1715"/>
                    </a:cubicBezTo>
                    <a:cubicBezTo>
                      <a:pt x="291" y="1727"/>
                      <a:pt x="292" y="1771"/>
                      <a:pt x="296" y="1795"/>
                    </a:cubicBezTo>
                    <a:cubicBezTo>
                      <a:pt x="297" y="1801"/>
                      <a:pt x="310" y="1828"/>
                      <a:pt x="310" y="1866"/>
                    </a:cubicBezTo>
                    <a:cubicBezTo>
                      <a:pt x="312" y="1926"/>
                      <a:pt x="305" y="2004"/>
                      <a:pt x="307" y="2048"/>
                    </a:cubicBezTo>
                    <a:cubicBezTo>
                      <a:pt x="310" y="2118"/>
                      <a:pt x="339" y="2183"/>
                      <a:pt x="351" y="2228"/>
                    </a:cubicBezTo>
                    <a:cubicBezTo>
                      <a:pt x="362" y="2273"/>
                      <a:pt x="366" y="2310"/>
                      <a:pt x="364" y="2319"/>
                    </a:cubicBezTo>
                    <a:cubicBezTo>
                      <a:pt x="362" y="2326"/>
                      <a:pt x="360" y="2341"/>
                      <a:pt x="367" y="2354"/>
                    </a:cubicBezTo>
                    <a:cubicBezTo>
                      <a:pt x="367" y="2355"/>
                      <a:pt x="347" y="2401"/>
                      <a:pt x="335" y="2408"/>
                    </a:cubicBezTo>
                    <a:cubicBezTo>
                      <a:pt x="325" y="2416"/>
                      <a:pt x="322" y="2424"/>
                      <a:pt x="314" y="2428"/>
                    </a:cubicBezTo>
                    <a:cubicBezTo>
                      <a:pt x="305" y="2433"/>
                      <a:pt x="301" y="2437"/>
                      <a:pt x="298" y="2446"/>
                    </a:cubicBezTo>
                    <a:cubicBezTo>
                      <a:pt x="295" y="2453"/>
                      <a:pt x="287" y="2463"/>
                      <a:pt x="293" y="2468"/>
                    </a:cubicBezTo>
                    <a:cubicBezTo>
                      <a:pt x="294" y="2469"/>
                      <a:pt x="295" y="2470"/>
                      <a:pt x="296" y="2470"/>
                    </a:cubicBezTo>
                    <a:cubicBezTo>
                      <a:pt x="296" y="2470"/>
                      <a:pt x="296" y="2470"/>
                      <a:pt x="296" y="2470"/>
                    </a:cubicBezTo>
                    <a:cubicBezTo>
                      <a:pt x="296" y="2473"/>
                      <a:pt x="296" y="2475"/>
                      <a:pt x="297" y="2477"/>
                    </a:cubicBezTo>
                    <a:cubicBezTo>
                      <a:pt x="300" y="2483"/>
                      <a:pt x="307" y="2484"/>
                      <a:pt x="314" y="2483"/>
                    </a:cubicBezTo>
                    <a:cubicBezTo>
                      <a:pt x="315" y="2482"/>
                      <a:pt x="315" y="2482"/>
                      <a:pt x="315" y="2482"/>
                    </a:cubicBezTo>
                    <a:cubicBezTo>
                      <a:pt x="315" y="2484"/>
                      <a:pt x="316" y="2486"/>
                      <a:pt x="318" y="2489"/>
                    </a:cubicBezTo>
                    <a:cubicBezTo>
                      <a:pt x="323" y="2496"/>
                      <a:pt x="340" y="2499"/>
                      <a:pt x="346" y="2493"/>
                    </a:cubicBezTo>
                    <a:cubicBezTo>
                      <a:pt x="355" y="2498"/>
                      <a:pt x="373" y="2499"/>
                      <a:pt x="380" y="2490"/>
                    </a:cubicBezTo>
                    <a:cubicBezTo>
                      <a:pt x="385" y="2504"/>
                      <a:pt x="405" y="2502"/>
                      <a:pt x="417" y="2499"/>
                    </a:cubicBezTo>
                    <a:cubicBezTo>
                      <a:pt x="429" y="2497"/>
                      <a:pt x="434" y="2490"/>
                      <a:pt x="441" y="2484"/>
                    </a:cubicBezTo>
                    <a:cubicBezTo>
                      <a:pt x="448" y="2479"/>
                      <a:pt x="453" y="2474"/>
                      <a:pt x="451" y="2462"/>
                    </a:cubicBezTo>
                    <a:cubicBezTo>
                      <a:pt x="449" y="2449"/>
                      <a:pt x="451" y="2449"/>
                      <a:pt x="452" y="2433"/>
                    </a:cubicBezTo>
                    <a:cubicBezTo>
                      <a:pt x="453" y="2424"/>
                      <a:pt x="461" y="2421"/>
                      <a:pt x="462" y="2406"/>
                    </a:cubicBezTo>
                    <a:cubicBezTo>
                      <a:pt x="463" y="2394"/>
                      <a:pt x="454" y="2343"/>
                      <a:pt x="455" y="2336"/>
                    </a:cubicBezTo>
                    <a:cubicBezTo>
                      <a:pt x="457" y="2320"/>
                      <a:pt x="446" y="2307"/>
                      <a:pt x="442" y="2281"/>
                    </a:cubicBezTo>
                    <a:cubicBezTo>
                      <a:pt x="438" y="2254"/>
                      <a:pt x="449" y="2165"/>
                      <a:pt x="449" y="2148"/>
                    </a:cubicBezTo>
                    <a:cubicBezTo>
                      <a:pt x="449" y="2117"/>
                      <a:pt x="465" y="2067"/>
                      <a:pt x="461" y="2003"/>
                    </a:cubicBezTo>
                    <a:cubicBezTo>
                      <a:pt x="458" y="1967"/>
                      <a:pt x="440" y="1855"/>
                      <a:pt x="440" y="1830"/>
                    </a:cubicBezTo>
                    <a:cubicBezTo>
                      <a:pt x="440" y="1826"/>
                      <a:pt x="439" y="1798"/>
                      <a:pt x="441" y="1793"/>
                    </a:cubicBezTo>
                    <a:cubicBezTo>
                      <a:pt x="446" y="1776"/>
                      <a:pt x="470" y="1572"/>
                      <a:pt x="470" y="1570"/>
                    </a:cubicBezTo>
                    <a:cubicBezTo>
                      <a:pt x="472" y="1546"/>
                      <a:pt x="482" y="1385"/>
                      <a:pt x="482" y="1385"/>
                    </a:cubicBezTo>
                    <a:cubicBezTo>
                      <a:pt x="484" y="1385"/>
                      <a:pt x="484" y="1385"/>
                      <a:pt x="484" y="1385"/>
                    </a:cubicBezTo>
                    <a:cubicBezTo>
                      <a:pt x="484" y="1385"/>
                      <a:pt x="494" y="1546"/>
                      <a:pt x="497" y="1570"/>
                    </a:cubicBezTo>
                    <a:cubicBezTo>
                      <a:pt x="497" y="1572"/>
                      <a:pt x="520" y="1776"/>
                      <a:pt x="525" y="1793"/>
                    </a:cubicBezTo>
                    <a:cubicBezTo>
                      <a:pt x="527" y="1798"/>
                      <a:pt x="526" y="1826"/>
                      <a:pt x="526" y="1830"/>
                    </a:cubicBezTo>
                    <a:cubicBezTo>
                      <a:pt x="526" y="1855"/>
                      <a:pt x="508" y="1967"/>
                      <a:pt x="506" y="2003"/>
                    </a:cubicBezTo>
                    <a:cubicBezTo>
                      <a:pt x="501" y="2067"/>
                      <a:pt x="518" y="2117"/>
                      <a:pt x="518" y="2148"/>
                    </a:cubicBezTo>
                    <a:cubicBezTo>
                      <a:pt x="518" y="2165"/>
                      <a:pt x="528" y="2254"/>
                      <a:pt x="524" y="2281"/>
                    </a:cubicBezTo>
                    <a:cubicBezTo>
                      <a:pt x="520" y="2307"/>
                      <a:pt x="509" y="2320"/>
                      <a:pt x="512" y="2336"/>
                    </a:cubicBezTo>
                    <a:cubicBezTo>
                      <a:pt x="513" y="2343"/>
                      <a:pt x="503" y="2394"/>
                      <a:pt x="504" y="2406"/>
                    </a:cubicBezTo>
                    <a:cubicBezTo>
                      <a:pt x="505" y="2421"/>
                      <a:pt x="513" y="2424"/>
                      <a:pt x="514" y="2433"/>
                    </a:cubicBezTo>
                    <a:cubicBezTo>
                      <a:pt x="516" y="2449"/>
                      <a:pt x="517" y="2449"/>
                      <a:pt x="515" y="2462"/>
                    </a:cubicBezTo>
                    <a:cubicBezTo>
                      <a:pt x="514" y="2474"/>
                      <a:pt x="518" y="2479"/>
                      <a:pt x="525" y="2484"/>
                    </a:cubicBezTo>
                    <a:cubicBezTo>
                      <a:pt x="532" y="2490"/>
                      <a:pt x="537" y="2497"/>
                      <a:pt x="549" y="2499"/>
                    </a:cubicBezTo>
                    <a:cubicBezTo>
                      <a:pt x="561" y="2502"/>
                      <a:pt x="582" y="2504"/>
                      <a:pt x="586" y="2490"/>
                    </a:cubicBezTo>
                    <a:cubicBezTo>
                      <a:pt x="593" y="2499"/>
                      <a:pt x="611" y="2498"/>
                      <a:pt x="620" y="2493"/>
                    </a:cubicBezTo>
                    <a:cubicBezTo>
                      <a:pt x="627" y="2499"/>
                      <a:pt x="644" y="2496"/>
                      <a:pt x="649" y="2489"/>
                    </a:cubicBezTo>
                    <a:cubicBezTo>
                      <a:pt x="651" y="2486"/>
                      <a:pt x="651" y="2484"/>
                      <a:pt x="651" y="2482"/>
                    </a:cubicBezTo>
                    <a:cubicBezTo>
                      <a:pt x="652" y="2483"/>
                      <a:pt x="652" y="2483"/>
                      <a:pt x="652" y="2483"/>
                    </a:cubicBezTo>
                    <a:cubicBezTo>
                      <a:pt x="660" y="2484"/>
                      <a:pt x="668" y="2481"/>
                      <a:pt x="669" y="2477"/>
                    </a:cubicBezTo>
                    <a:cubicBezTo>
                      <a:pt x="671" y="2475"/>
                      <a:pt x="671" y="2473"/>
                      <a:pt x="670" y="2470"/>
                    </a:cubicBezTo>
                    <a:cubicBezTo>
                      <a:pt x="670" y="2470"/>
                      <a:pt x="670" y="2470"/>
                      <a:pt x="670" y="2470"/>
                    </a:cubicBezTo>
                    <a:cubicBezTo>
                      <a:pt x="671" y="2470"/>
                      <a:pt x="672" y="2469"/>
                      <a:pt x="673" y="2468"/>
                    </a:cubicBezTo>
                    <a:cubicBezTo>
                      <a:pt x="679" y="2463"/>
                      <a:pt x="671" y="2453"/>
                      <a:pt x="668" y="2446"/>
                    </a:cubicBezTo>
                    <a:cubicBezTo>
                      <a:pt x="665" y="2437"/>
                      <a:pt x="661" y="2433"/>
                      <a:pt x="653" y="2428"/>
                    </a:cubicBezTo>
                    <a:cubicBezTo>
                      <a:pt x="644" y="2424"/>
                      <a:pt x="641" y="2416"/>
                      <a:pt x="631" y="2408"/>
                    </a:cubicBezTo>
                    <a:cubicBezTo>
                      <a:pt x="619" y="2401"/>
                      <a:pt x="599" y="2355"/>
                      <a:pt x="599" y="2354"/>
                    </a:cubicBezTo>
                    <a:cubicBezTo>
                      <a:pt x="606" y="2341"/>
                      <a:pt x="604" y="2326"/>
                      <a:pt x="602" y="2319"/>
                    </a:cubicBezTo>
                    <a:cubicBezTo>
                      <a:pt x="600" y="2310"/>
                      <a:pt x="604" y="2273"/>
                      <a:pt x="616" y="2228"/>
                    </a:cubicBezTo>
                    <a:cubicBezTo>
                      <a:pt x="627" y="2183"/>
                      <a:pt x="656" y="2118"/>
                      <a:pt x="659" y="2048"/>
                    </a:cubicBezTo>
                    <a:cubicBezTo>
                      <a:pt x="661" y="2004"/>
                      <a:pt x="655" y="1926"/>
                      <a:pt x="656" y="1866"/>
                    </a:cubicBezTo>
                    <a:cubicBezTo>
                      <a:pt x="657" y="1828"/>
                      <a:pt x="669" y="1801"/>
                      <a:pt x="670" y="1795"/>
                    </a:cubicBezTo>
                    <a:cubicBezTo>
                      <a:pt x="675" y="1771"/>
                      <a:pt x="675" y="1727"/>
                      <a:pt x="679" y="1715"/>
                    </a:cubicBezTo>
                    <a:cubicBezTo>
                      <a:pt x="750" y="1497"/>
                      <a:pt x="712" y="1325"/>
                      <a:pt x="710" y="1282"/>
                    </a:cubicBezTo>
                    <a:cubicBezTo>
                      <a:pt x="710" y="1282"/>
                      <a:pt x="710" y="1282"/>
                      <a:pt x="710" y="1282"/>
                    </a:cubicBezTo>
                    <a:cubicBezTo>
                      <a:pt x="708" y="1247"/>
                      <a:pt x="715" y="1225"/>
                      <a:pt x="712" y="1209"/>
                    </a:cubicBezTo>
                    <a:cubicBezTo>
                      <a:pt x="711" y="1178"/>
                      <a:pt x="688" y="1075"/>
                      <a:pt x="683" y="1067"/>
                    </a:cubicBezTo>
                    <a:cubicBezTo>
                      <a:pt x="683" y="1067"/>
                      <a:pt x="696" y="932"/>
                      <a:pt x="693" y="923"/>
                    </a:cubicBezTo>
                    <a:cubicBezTo>
                      <a:pt x="694" y="898"/>
                      <a:pt x="708" y="849"/>
                      <a:pt x="706" y="822"/>
                    </a:cubicBezTo>
                    <a:cubicBezTo>
                      <a:pt x="708" y="789"/>
                      <a:pt x="712" y="768"/>
                      <a:pt x="712" y="756"/>
                    </a:cubicBezTo>
                    <a:cubicBezTo>
                      <a:pt x="712" y="755"/>
                      <a:pt x="712" y="755"/>
                      <a:pt x="712" y="755"/>
                    </a:cubicBezTo>
                    <a:cubicBezTo>
                      <a:pt x="713" y="766"/>
                      <a:pt x="713" y="775"/>
                      <a:pt x="714" y="780"/>
                    </a:cubicBezTo>
                    <a:cubicBezTo>
                      <a:pt x="716" y="789"/>
                      <a:pt x="715" y="802"/>
                      <a:pt x="717" y="805"/>
                    </a:cubicBezTo>
                    <a:cubicBezTo>
                      <a:pt x="719" y="818"/>
                      <a:pt x="729" y="890"/>
                      <a:pt x="730" y="917"/>
                    </a:cubicBezTo>
                    <a:cubicBezTo>
                      <a:pt x="725" y="953"/>
                      <a:pt x="724" y="976"/>
                      <a:pt x="734" y="1029"/>
                    </a:cubicBezTo>
                    <a:cubicBezTo>
                      <a:pt x="739" y="1056"/>
                      <a:pt x="789" y="1178"/>
                      <a:pt x="791" y="1192"/>
                    </a:cubicBezTo>
                    <a:cubicBezTo>
                      <a:pt x="794" y="1206"/>
                      <a:pt x="797" y="1220"/>
                      <a:pt x="799" y="1224"/>
                    </a:cubicBezTo>
                    <a:cubicBezTo>
                      <a:pt x="800" y="1227"/>
                      <a:pt x="789" y="1246"/>
                      <a:pt x="792" y="1259"/>
                    </a:cubicBezTo>
                    <a:cubicBezTo>
                      <a:pt x="796" y="1271"/>
                      <a:pt x="774" y="1310"/>
                      <a:pt x="781" y="1348"/>
                    </a:cubicBezTo>
                    <a:cubicBezTo>
                      <a:pt x="787" y="1385"/>
                      <a:pt x="788" y="1390"/>
                      <a:pt x="789" y="1398"/>
                    </a:cubicBezTo>
                    <a:cubicBezTo>
                      <a:pt x="790" y="1406"/>
                      <a:pt x="794" y="1416"/>
                      <a:pt x="797" y="1426"/>
                    </a:cubicBezTo>
                    <a:cubicBezTo>
                      <a:pt x="800" y="1436"/>
                      <a:pt x="804" y="1461"/>
                      <a:pt x="811" y="1461"/>
                    </a:cubicBezTo>
                    <a:cubicBezTo>
                      <a:pt x="817" y="1461"/>
                      <a:pt x="817" y="1459"/>
                      <a:pt x="817" y="1456"/>
                    </a:cubicBezTo>
                    <a:cubicBezTo>
                      <a:pt x="817" y="1456"/>
                      <a:pt x="819" y="1480"/>
                      <a:pt x="831" y="1480"/>
                    </a:cubicBezTo>
                    <a:cubicBezTo>
                      <a:pt x="839" y="1479"/>
                      <a:pt x="839" y="1472"/>
                      <a:pt x="839" y="1472"/>
                    </a:cubicBezTo>
                    <a:cubicBezTo>
                      <a:pt x="839" y="1472"/>
                      <a:pt x="841" y="1491"/>
                      <a:pt x="852" y="1489"/>
                    </a:cubicBezTo>
                    <a:cubicBezTo>
                      <a:pt x="862" y="1488"/>
                      <a:pt x="862" y="1477"/>
                      <a:pt x="862" y="1477"/>
                    </a:cubicBezTo>
                    <a:cubicBezTo>
                      <a:pt x="870" y="1481"/>
                      <a:pt x="880" y="1480"/>
                      <a:pt x="883" y="1468"/>
                    </a:cubicBezTo>
                    <a:cubicBezTo>
                      <a:pt x="886" y="1455"/>
                      <a:pt x="892" y="1431"/>
                      <a:pt x="891" y="1422"/>
                    </a:cubicBezTo>
                    <a:cubicBezTo>
                      <a:pt x="890" y="1413"/>
                      <a:pt x="897" y="1394"/>
                      <a:pt x="897" y="1386"/>
                    </a:cubicBezTo>
                    <a:cubicBezTo>
                      <a:pt x="903" y="1362"/>
                      <a:pt x="909" y="1355"/>
                      <a:pt x="907" y="1347"/>
                    </a:cubicBezTo>
                    <a:cubicBezTo>
                      <a:pt x="914" y="1356"/>
                      <a:pt x="921" y="1365"/>
                      <a:pt x="925" y="1367"/>
                    </a:cubicBezTo>
                    <a:cubicBezTo>
                      <a:pt x="927" y="1381"/>
                      <a:pt x="941" y="1401"/>
                      <a:pt x="952" y="1402"/>
                    </a:cubicBezTo>
                    <a:cubicBezTo>
                      <a:pt x="967" y="1403"/>
                      <a:pt x="963" y="1393"/>
                      <a:pt x="959" y="1381"/>
                    </a:cubicBezTo>
                    <a:cubicBezTo>
                      <a:pt x="954" y="1370"/>
                      <a:pt x="953" y="1356"/>
                      <a:pt x="949" y="1350"/>
                    </a:cubicBezTo>
                    <a:cubicBezTo>
                      <a:pt x="945" y="1345"/>
                      <a:pt x="938" y="1315"/>
                      <a:pt x="931" y="1305"/>
                    </a:cubicBezTo>
                    <a:cubicBezTo>
                      <a:pt x="923" y="1295"/>
                      <a:pt x="893" y="1251"/>
                      <a:pt x="886" y="1244"/>
                    </a:cubicBezTo>
                    <a:cubicBezTo>
                      <a:pt x="883" y="1240"/>
                      <a:pt x="885" y="1222"/>
                      <a:pt x="881" y="1211"/>
                    </a:cubicBezTo>
                    <a:cubicBezTo>
                      <a:pt x="878" y="1199"/>
                      <a:pt x="878" y="1186"/>
                      <a:pt x="875" y="1172"/>
                    </a:cubicBezTo>
                    <a:cubicBezTo>
                      <a:pt x="872" y="1158"/>
                      <a:pt x="871" y="1130"/>
                      <a:pt x="871" y="1111"/>
                    </a:cubicBezTo>
                    <a:cubicBezTo>
                      <a:pt x="869" y="1079"/>
                      <a:pt x="869" y="950"/>
                      <a:pt x="850" y="904"/>
                    </a:cubicBezTo>
                    <a:cubicBezTo>
                      <a:pt x="846" y="889"/>
                      <a:pt x="843" y="866"/>
                      <a:pt x="843" y="832"/>
                    </a:cubicBezTo>
                    <a:cubicBezTo>
                      <a:pt x="841" y="741"/>
                      <a:pt x="821" y="688"/>
                      <a:pt x="823" y="660"/>
                    </a:cubicBezTo>
                    <a:cubicBezTo>
                      <a:pt x="828" y="618"/>
                      <a:pt x="819" y="574"/>
                      <a:pt x="812" y="540"/>
                    </a:cubicBezTo>
                    <a:cubicBezTo>
                      <a:pt x="795" y="465"/>
                      <a:pt x="759" y="446"/>
                      <a:pt x="742" y="442"/>
                    </a:cubicBezTo>
                    <a:cubicBezTo>
                      <a:pt x="725" y="438"/>
                      <a:pt x="686" y="427"/>
                      <a:pt x="672" y="421"/>
                    </a:cubicBezTo>
                    <a:cubicBezTo>
                      <a:pt x="655" y="414"/>
                      <a:pt x="614" y="390"/>
                      <a:pt x="598" y="384"/>
                    </a:cubicBezTo>
                    <a:cubicBezTo>
                      <a:pt x="584" y="379"/>
                      <a:pt x="558" y="363"/>
                      <a:pt x="558" y="363"/>
                    </a:cubicBezTo>
                  </a:path>
                </a:pathLst>
              </a:custGeom>
              <a:solidFill>
                <a:srgbClr val="FEF6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27" name="Freeform 6"/>
              <p:cNvSpPr>
                <a:spLocks/>
              </p:cNvSpPr>
              <p:nvPr/>
            </p:nvSpPr>
            <p:spPr bwMode="auto">
              <a:xfrm>
                <a:off x="1342" y="947"/>
                <a:ext cx="11" cy="16"/>
              </a:xfrm>
              <a:custGeom>
                <a:avLst/>
                <a:gdLst>
                  <a:gd name="T0" fmla="*/ 272 w 8"/>
                  <a:gd name="T1" fmla="*/ 0 h 12"/>
                  <a:gd name="T2" fmla="*/ 619 w 8"/>
                  <a:gd name="T3" fmla="*/ 873 h 12"/>
                  <a:gd name="T4" fmla="*/ 969 w 8"/>
                  <a:gd name="T5" fmla="*/ 476 h 12"/>
                  <a:gd name="T6" fmla="*/ 851 w 8"/>
                  <a:gd name="T7" fmla="*/ 0 h 12"/>
                  <a:gd name="T8" fmla="*/ 0 60000 65536"/>
                  <a:gd name="T9" fmla="*/ 0 60000 65536"/>
                  <a:gd name="T10" fmla="*/ 0 60000 65536"/>
                  <a:gd name="T11" fmla="*/ 0 60000 65536"/>
                  <a:gd name="T12" fmla="*/ 0 w 8"/>
                  <a:gd name="T13" fmla="*/ 0 h 12"/>
                  <a:gd name="T14" fmla="*/ 8 w 8"/>
                  <a:gd name="T15" fmla="*/ 12 h 12"/>
                </a:gdLst>
                <a:ahLst/>
                <a:cxnLst>
                  <a:cxn ang="T8">
                    <a:pos x="T0" y="T1"/>
                  </a:cxn>
                  <a:cxn ang="T9">
                    <a:pos x="T2" y="T3"/>
                  </a:cxn>
                  <a:cxn ang="T10">
                    <a:pos x="T4" y="T5"/>
                  </a:cxn>
                  <a:cxn ang="T11">
                    <a:pos x="T6" y="T7"/>
                  </a:cxn>
                </a:cxnLst>
                <a:rect l="T12" t="T13" r="T14" b="T15"/>
                <a:pathLst>
                  <a:path w="8" h="12">
                    <a:moveTo>
                      <a:pt x="2" y="0"/>
                    </a:moveTo>
                    <a:cubicBezTo>
                      <a:pt x="0" y="6"/>
                      <a:pt x="1" y="12"/>
                      <a:pt x="5" y="12"/>
                    </a:cubicBezTo>
                    <a:cubicBezTo>
                      <a:pt x="7" y="12"/>
                      <a:pt x="7" y="9"/>
                      <a:pt x="8" y="6"/>
                    </a:cubicBezTo>
                    <a:cubicBezTo>
                      <a:pt x="8" y="3"/>
                      <a:pt x="7" y="0"/>
                      <a:pt x="7" y="0"/>
                    </a:cubicBezTo>
                  </a:path>
                </a:pathLst>
              </a:custGeom>
              <a:solidFill>
                <a:srgbClr val="B492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28" name="Freeform 7"/>
              <p:cNvSpPr>
                <a:spLocks/>
              </p:cNvSpPr>
              <p:nvPr/>
            </p:nvSpPr>
            <p:spPr bwMode="auto">
              <a:xfrm>
                <a:off x="994" y="3096"/>
                <a:ext cx="76" cy="81"/>
              </a:xfrm>
              <a:custGeom>
                <a:avLst/>
                <a:gdLst>
                  <a:gd name="T0" fmla="*/ 0 w 57"/>
                  <a:gd name="T1" fmla="*/ 3789 h 60"/>
                  <a:gd name="T2" fmla="*/ 3889 w 57"/>
                  <a:gd name="T3" fmla="*/ 0 h 60"/>
                  <a:gd name="T4" fmla="*/ 3527 w 57"/>
                  <a:gd name="T5" fmla="*/ 3078 h 60"/>
                  <a:gd name="T6" fmla="*/ 724 w 57"/>
                  <a:gd name="T7" fmla="*/ 4203 h 60"/>
                  <a:gd name="T8" fmla="*/ 0 60000 65536"/>
                  <a:gd name="T9" fmla="*/ 0 60000 65536"/>
                  <a:gd name="T10" fmla="*/ 0 60000 65536"/>
                  <a:gd name="T11" fmla="*/ 0 60000 65536"/>
                  <a:gd name="T12" fmla="*/ 0 w 57"/>
                  <a:gd name="T13" fmla="*/ 0 h 60"/>
                  <a:gd name="T14" fmla="*/ 57 w 57"/>
                  <a:gd name="T15" fmla="*/ 60 h 60"/>
                </a:gdLst>
                <a:ahLst/>
                <a:cxnLst>
                  <a:cxn ang="T8">
                    <a:pos x="T0" y="T1"/>
                  </a:cxn>
                  <a:cxn ang="T9">
                    <a:pos x="T2" y="T3"/>
                  </a:cxn>
                  <a:cxn ang="T10">
                    <a:pos x="T4" y="T5"/>
                  </a:cxn>
                  <a:cxn ang="T11">
                    <a:pos x="T6" y="T7"/>
                  </a:cxn>
                </a:cxnLst>
                <a:rect l="T12" t="T13" r="T14" b="T15"/>
                <a:pathLst>
                  <a:path w="57" h="60">
                    <a:moveTo>
                      <a:pt x="0" y="42"/>
                    </a:moveTo>
                    <a:cubicBezTo>
                      <a:pt x="23" y="60"/>
                      <a:pt x="46" y="15"/>
                      <a:pt x="52" y="0"/>
                    </a:cubicBezTo>
                    <a:cubicBezTo>
                      <a:pt x="53" y="12"/>
                      <a:pt x="57" y="24"/>
                      <a:pt x="47" y="34"/>
                    </a:cubicBezTo>
                    <a:cubicBezTo>
                      <a:pt x="39" y="43"/>
                      <a:pt x="22" y="47"/>
                      <a:pt x="10" y="47"/>
                    </a:cubicBezTo>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29" name="Freeform 8"/>
              <p:cNvSpPr>
                <a:spLocks/>
              </p:cNvSpPr>
              <p:nvPr/>
            </p:nvSpPr>
            <p:spPr bwMode="auto">
              <a:xfrm>
                <a:off x="1327" y="3093"/>
                <a:ext cx="56" cy="80"/>
              </a:xfrm>
              <a:custGeom>
                <a:avLst/>
                <a:gdLst>
                  <a:gd name="T0" fmla="*/ 0 w 41"/>
                  <a:gd name="T1" fmla="*/ 4405 h 59"/>
                  <a:gd name="T2" fmla="*/ 3300 w 41"/>
                  <a:gd name="T3" fmla="*/ 0 h 59"/>
                  <a:gd name="T4" fmla="*/ 438 w 41"/>
                  <a:gd name="T5" fmla="*/ 4663 h 59"/>
                  <a:gd name="T6" fmla="*/ 0 60000 65536"/>
                  <a:gd name="T7" fmla="*/ 0 60000 65536"/>
                  <a:gd name="T8" fmla="*/ 0 60000 65536"/>
                  <a:gd name="T9" fmla="*/ 0 w 41"/>
                  <a:gd name="T10" fmla="*/ 0 h 59"/>
                  <a:gd name="T11" fmla="*/ 41 w 41"/>
                  <a:gd name="T12" fmla="*/ 59 h 59"/>
                </a:gdLst>
                <a:ahLst/>
                <a:cxnLst>
                  <a:cxn ang="T6">
                    <a:pos x="T0" y="T1"/>
                  </a:cxn>
                  <a:cxn ang="T7">
                    <a:pos x="T2" y="T3"/>
                  </a:cxn>
                  <a:cxn ang="T8">
                    <a:pos x="T4" y="T5"/>
                  </a:cxn>
                </a:cxnLst>
                <a:rect l="T9" t="T10" r="T11" b="T12"/>
                <a:pathLst>
                  <a:path w="41" h="59">
                    <a:moveTo>
                      <a:pt x="0" y="46"/>
                    </a:moveTo>
                    <a:cubicBezTo>
                      <a:pt x="24" y="57"/>
                      <a:pt x="32" y="13"/>
                      <a:pt x="31" y="0"/>
                    </a:cubicBezTo>
                    <a:cubicBezTo>
                      <a:pt x="41" y="19"/>
                      <a:pt x="32" y="59"/>
                      <a:pt x="4" y="49"/>
                    </a:cubicBezTo>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0" name="Freeform 9"/>
              <p:cNvSpPr>
                <a:spLocks/>
              </p:cNvSpPr>
              <p:nvPr/>
            </p:nvSpPr>
            <p:spPr bwMode="auto">
              <a:xfrm>
                <a:off x="917" y="1308"/>
                <a:ext cx="213" cy="44"/>
              </a:xfrm>
              <a:custGeom>
                <a:avLst/>
                <a:gdLst>
                  <a:gd name="T0" fmla="*/ 3006 w 158"/>
                  <a:gd name="T1" fmla="*/ 965 h 33"/>
                  <a:gd name="T2" fmla="*/ 8672 w 158"/>
                  <a:gd name="T3" fmla="*/ 1799 h 33"/>
                  <a:gd name="T4" fmla="*/ 13950 w 158"/>
                  <a:gd name="T5" fmla="*/ 1716 h 33"/>
                  <a:gd name="T6" fmla="*/ 7001 w 158"/>
                  <a:gd name="T7" fmla="*/ 491 h 33"/>
                  <a:gd name="T8" fmla="*/ 0 w 158"/>
                  <a:gd name="T9" fmla="*/ 724 h 33"/>
                  <a:gd name="T10" fmla="*/ 0 60000 65536"/>
                  <a:gd name="T11" fmla="*/ 0 60000 65536"/>
                  <a:gd name="T12" fmla="*/ 0 60000 65536"/>
                  <a:gd name="T13" fmla="*/ 0 60000 65536"/>
                  <a:gd name="T14" fmla="*/ 0 60000 65536"/>
                  <a:gd name="T15" fmla="*/ 0 w 158"/>
                  <a:gd name="T16" fmla="*/ 0 h 33"/>
                  <a:gd name="T17" fmla="*/ 158 w 158"/>
                  <a:gd name="T18" fmla="*/ 33 h 33"/>
                </a:gdLst>
                <a:ahLst/>
                <a:cxnLst>
                  <a:cxn ang="T10">
                    <a:pos x="T0" y="T1"/>
                  </a:cxn>
                  <a:cxn ang="T11">
                    <a:pos x="T2" y="T3"/>
                  </a:cxn>
                  <a:cxn ang="T12">
                    <a:pos x="T4" y="T5"/>
                  </a:cxn>
                  <a:cxn ang="T13">
                    <a:pos x="T6" y="T7"/>
                  </a:cxn>
                  <a:cxn ang="T14">
                    <a:pos x="T8" y="T9"/>
                  </a:cxn>
                </a:cxnLst>
                <a:rect l="T15" t="T16" r="T17" b="T18"/>
                <a:pathLst>
                  <a:path w="158" h="33">
                    <a:moveTo>
                      <a:pt x="34" y="13"/>
                    </a:moveTo>
                    <a:cubicBezTo>
                      <a:pt x="57" y="14"/>
                      <a:pt x="78" y="21"/>
                      <a:pt x="99" y="24"/>
                    </a:cubicBezTo>
                    <a:cubicBezTo>
                      <a:pt x="117" y="27"/>
                      <a:pt x="145" y="33"/>
                      <a:pt x="158" y="23"/>
                    </a:cubicBezTo>
                    <a:cubicBezTo>
                      <a:pt x="134" y="24"/>
                      <a:pt x="104" y="11"/>
                      <a:pt x="79" y="7"/>
                    </a:cubicBezTo>
                    <a:cubicBezTo>
                      <a:pt x="52" y="1"/>
                      <a:pt x="23" y="0"/>
                      <a:pt x="0" y="10"/>
                    </a:cubicBezTo>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1" name="Freeform 10"/>
              <p:cNvSpPr>
                <a:spLocks/>
              </p:cNvSpPr>
              <p:nvPr/>
            </p:nvSpPr>
            <p:spPr bwMode="auto">
              <a:xfrm>
                <a:off x="1349" y="1579"/>
                <a:ext cx="128" cy="335"/>
              </a:xfrm>
              <a:custGeom>
                <a:avLst/>
                <a:gdLst>
                  <a:gd name="T0" fmla="*/ 7815 w 95"/>
                  <a:gd name="T1" fmla="*/ 178 h 249"/>
                  <a:gd name="T2" fmla="*/ 7874 w 95"/>
                  <a:gd name="T3" fmla="*/ 10451 h 249"/>
                  <a:gd name="T4" fmla="*/ 7284 w 95"/>
                  <a:gd name="T5" fmla="*/ 15228 h 249"/>
                  <a:gd name="T6" fmla="*/ 6815 w 95"/>
                  <a:gd name="T7" fmla="*/ 17907 h 249"/>
                  <a:gd name="T8" fmla="*/ 6012 w 95"/>
                  <a:gd name="T9" fmla="*/ 21362 h 249"/>
                  <a:gd name="T10" fmla="*/ 6516 w 95"/>
                  <a:gd name="T11" fmla="*/ 16885 h 249"/>
                  <a:gd name="T12" fmla="*/ 6338 w 95"/>
                  <a:gd name="T13" fmla="*/ 10873 h 249"/>
                  <a:gd name="T14" fmla="*/ 3414 w 95"/>
                  <a:gd name="T15" fmla="*/ 9632 h 249"/>
                  <a:gd name="T16" fmla="*/ 0 w 95"/>
                  <a:gd name="T17" fmla="*/ 8616 h 249"/>
                  <a:gd name="T18" fmla="*/ 2603 w 95"/>
                  <a:gd name="T19" fmla="*/ 8111 h 249"/>
                  <a:gd name="T20" fmla="*/ 5562 w 95"/>
                  <a:gd name="T21" fmla="*/ 6430 h 249"/>
                  <a:gd name="T22" fmla="*/ 2274 w 95"/>
                  <a:gd name="T23" fmla="*/ 4760 h 249"/>
                  <a:gd name="T24" fmla="*/ 5058 w 95"/>
                  <a:gd name="T25" fmla="*/ 784 h 249"/>
                  <a:gd name="T26" fmla="*/ 7494 w 95"/>
                  <a:gd name="T27" fmla="*/ 0 h 2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5"/>
                  <a:gd name="T43" fmla="*/ 0 h 249"/>
                  <a:gd name="T44" fmla="*/ 95 w 95"/>
                  <a:gd name="T45" fmla="*/ 249 h 2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5" h="249">
                    <a:moveTo>
                      <a:pt x="89" y="2"/>
                    </a:moveTo>
                    <a:cubicBezTo>
                      <a:pt x="77" y="41"/>
                      <a:pt x="95" y="83"/>
                      <a:pt x="90" y="122"/>
                    </a:cubicBezTo>
                    <a:cubicBezTo>
                      <a:pt x="88" y="141"/>
                      <a:pt x="85" y="159"/>
                      <a:pt x="83" y="178"/>
                    </a:cubicBezTo>
                    <a:cubicBezTo>
                      <a:pt x="82" y="188"/>
                      <a:pt x="79" y="198"/>
                      <a:pt x="78" y="209"/>
                    </a:cubicBezTo>
                    <a:cubicBezTo>
                      <a:pt x="77" y="222"/>
                      <a:pt x="77" y="238"/>
                      <a:pt x="69" y="249"/>
                    </a:cubicBezTo>
                    <a:cubicBezTo>
                      <a:pt x="77" y="233"/>
                      <a:pt x="73" y="214"/>
                      <a:pt x="74" y="197"/>
                    </a:cubicBezTo>
                    <a:cubicBezTo>
                      <a:pt x="75" y="175"/>
                      <a:pt x="82" y="148"/>
                      <a:pt x="72" y="127"/>
                    </a:cubicBezTo>
                    <a:cubicBezTo>
                      <a:pt x="66" y="115"/>
                      <a:pt x="52" y="116"/>
                      <a:pt x="39" y="113"/>
                    </a:cubicBezTo>
                    <a:cubicBezTo>
                      <a:pt x="26" y="109"/>
                      <a:pt x="13" y="104"/>
                      <a:pt x="0" y="100"/>
                    </a:cubicBezTo>
                    <a:cubicBezTo>
                      <a:pt x="8" y="95"/>
                      <a:pt x="20" y="98"/>
                      <a:pt x="30" y="95"/>
                    </a:cubicBezTo>
                    <a:cubicBezTo>
                      <a:pt x="42" y="92"/>
                      <a:pt x="55" y="86"/>
                      <a:pt x="63" y="75"/>
                    </a:cubicBezTo>
                    <a:cubicBezTo>
                      <a:pt x="85" y="43"/>
                      <a:pt x="46" y="47"/>
                      <a:pt x="26" y="55"/>
                    </a:cubicBezTo>
                    <a:cubicBezTo>
                      <a:pt x="36" y="42"/>
                      <a:pt x="42" y="17"/>
                      <a:pt x="58" y="9"/>
                    </a:cubicBezTo>
                    <a:cubicBezTo>
                      <a:pt x="66" y="6"/>
                      <a:pt x="82" y="10"/>
                      <a:pt x="85" y="0"/>
                    </a:cubicBezTo>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2" name="Freeform 11"/>
              <p:cNvSpPr>
                <a:spLocks/>
              </p:cNvSpPr>
              <p:nvPr/>
            </p:nvSpPr>
            <p:spPr bwMode="auto">
              <a:xfrm>
                <a:off x="1381" y="1938"/>
                <a:ext cx="69" cy="269"/>
              </a:xfrm>
              <a:custGeom>
                <a:avLst/>
                <a:gdLst>
                  <a:gd name="T0" fmla="*/ 3921 w 51"/>
                  <a:gd name="T1" fmla="*/ 3435 h 200"/>
                  <a:gd name="T2" fmla="*/ 3967 w 51"/>
                  <a:gd name="T3" fmla="*/ 7633 h 200"/>
                  <a:gd name="T4" fmla="*/ 3626 w 51"/>
                  <a:gd name="T5" fmla="*/ 10486 h 200"/>
                  <a:gd name="T6" fmla="*/ 3131 w 51"/>
                  <a:gd name="T7" fmla="*/ 13575 h 200"/>
                  <a:gd name="T8" fmla="*/ 0 w 51"/>
                  <a:gd name="T9" fmla="*/ 17073 h 200"/>
                  <a:gd name="T10" fmla="*/ 2167 w 51"/>
                  <a:gd name="T11" fmla="*/ 12067 h 200"/>
                  <a:gd name="T12" fmla="*/ 759 w 51"/>
                  <a:gd name="T13" fmla="*/ 11052 h 200"/>
                  <a:gd name="T14" fmla="*/ 2420 w 51"/>
                  <a:gd name="T15" fmla="*/ 9056 h 200"/>
                  <a:gd name="T16" fmla="*/ 3626 w 51"/>
                  <a:gd name="T17" fmla="*/ 4620 h 200"/>
                  <a:gd name="T18" fmla="*/ 4139 w 51"/>
                  <a:gd name="T19" fmla="*/ 2426 h 200"/>
                  <a:gd name="T20" fmla="*/ 4729 w 51"/>
                  <a:gd name="T21" fmla="*/ 0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200"/>
                  <a:gd name="T35" fmla="*/ 51 w 51"/>
                  <a:gd name="T36" fmla="*/ 200 h 2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200">
                    <a:moveTo>
                      <a:pt x="42" y="40"/>
                    </a:moveTo>
                    <a:cubicBezTo>
                      <a:pt x="46" y="53"/>
                      <a:pt x="44" y="75"/>
                      <a:pt x="43" y="89"/>
                    </a:cubicBezTo>
                    <a:cubicBezTo>
                      <a:pt x="43" y="101"/>
                      <a:pt x="41" y="112"/>
                      <a:pt x="39" y="123"/>
                    </a:cubicBezTo>
                    <a:cubicBezTo>
                      <a:pt x="37" y="135"/>
                      <a:pt x="36" y="147"/>
                      <a:pt x="33" y="159"/>
                    </a:cubicBezTo>
                    <a:cubicBezTo>
                      <a:pt x="28" y="180"/>
                      <a:pt x="17" y="188"/>
                      <a:pt x="0" y="200"/>
                    </a:cubicBezTo>
                    <a:cubicBezTo>
                      <a:pt x="13" y="192"/>
                      <a:pt x="38" y="156"/>
                      <a:pt x="24" y="141"/>
                    </a:cubicBezTo>
                    <a:cubicBezTo>
                      <a:pt x="20" y="136"/>
                      <a:pt x="8" y="139"/>
                      <a:pt x="8" y="129"/>
                    </a:cubicBezTo>
                    <a:cubicBezTo>
                      <a:pt x="8" y="124"/>
                      <a:pt x="22" y="111"/>
                      <a:pt x="26" y="106"/>
                    </a:cubicBezTo>
                    <a:cubicBezTo>
                      <a:pt x="39" y="89"/>
                      <a:pt x="36" y="74"/>
                      <a:pt x="39" y="54"/>
                    </a:cubicBezTo>
                    <a:cubicBezTo>
                      <a:pt x="40" y="45"/>
                      <a:pt x="43" y="37"/>
                      <a:pt x="44" y="29"/>
                    </a:cubicBezTo>
                    <a:cubicBezTo>
                      <a:pt x="46" y="18"/>
                      <a:pt x="41" y="7"/>
                      <a:pt x="51" y="0"/>
                    </a:cubicBezTo>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3" name="Freeform 12"/>
              <p:cNvSpPr>
                <a:spLocks/>
              </p:cNvSpPr>
              <p:nvPr/>
            </p:nvSpPr>
            <p:spPr bwMode="auto">
              <a:xfrm>
                <a:off x="1296" y="1613"/>
                <a:ext cx="173" cy="72"/>
              </a:xfrm>
              <a:custGeom>
                <a:avLst/>
                <a:gdLst>
                  <a:gd name="T0" fmla="*/ 541 w 128"/>
                  <a:gd name="T1" fmla="*/ 3412 h 54"/>
                  <a:gd name="T2" fmla="*/ 7102 w 128"/>
                  <a:gd name="T3" fmla="*/ 3321 h 54"/>
                  <a:gd name="T4" fmla="*/ 9087 w 128"/>
                  <a:gd name="T5" fmla="*/ 491 h 54"/>
                  <a:gd name="T6" fmla="*/ 6427 w 128"/>
                  <a:gd name="T7" fmla="*/ 1716 h 54"/>
                  <a:gd name="T8" fmla="*/ 0 w 128"/>
                  <a:gd name="T9" fmla="*/ 3199 h 54"/>
                  <a:gd name="T10" fmla="*/ 0 60000 65536"/>
                  <a:gd name="T11" fmla="*/ 0 60000 65536"/>
                  <a:gd name="T12" fmla="*/ 0 60000 65536"/>
                  <a:gd name="T13" fmla="*/ 0 60000 65536"/>
                  <a:gd name="T14" fmla="*/ 0 60000 65536"/>
                  <a:gd name="T15" fmla="*/ 0 w 128"/>
                  <a:gd name="T16" fmla="*/ 0 h 54"/>
                  <a:gd name="T17" fmla="*/ 128 w 128"/>
                  <a:gd name="T18" fmla="*/ 54 h 54"/>
                </a:gdLst>
                <a:ahLst/>
                <a:cxnLst>
                  <a:cxn ang="T10">
                    <a:pos x="T0" y="T1"/>
                  </a:cxn>
                  <a:cxn ang="T11">
                    <a:pos x="T2" y="T3"/>
                  </a:cxn>
                  <a:cxn ang="T12">
                    <a:pos x="T4" y="T5"/>
                  </a:cxn>
                  <a:cxn ang="T13">
                    <a:pos x="T6" y="T7"/>
                  </a:cxn>
                  <a:cxn ang="T14">
                    <a:pos x="T8" y="T9"/>
                  </a:cxn>
                </a:cxnLst>
                <a:rect l="T15" t="T16" r="T17" b="T18"/>
                <a:pathLst>
                  <a:path w="128" h="54">
                    <a:moveTo>
                      <a:pt x="6" y="46"/>
                    </a:moveTo>
                    <a:cubicBezTo>
                      <a:pt x="28" y="51"/>
                      <a:pt x="56" y="49"/>
                      <a:pt x="77" y="44"/>
                    </a:cubicBezTo>
                    <a:cubicBezTo>
                      <a:pt x="91" y="41"/>
                      <a:pt x="128" y="19"/>
                      <a:pt x="99" y="7"/>
                    </a:cubicBezTo>
                    <a:cubicBezTo>
                      <a:pt x="85" y="0"/>
                      <a:pt x="80" y="14"/>
                      <a:pt x="70" y="23"/>
                    </a:cubicBezTo>
                    <a:cubicBezTo>
                      <a:pt x="58" y="34"/>
                      <a:pt x="16" y="54"/>
                      <a:pt x="0" y="43"/>
                    </a:cubicBezTo>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4" name="Freeform 13"/>
              <p:cNvSpPr>
                <a:spLocks/>
              </p:cNvSpPr>
              <p:nvPr/>
            </p:nvSpPr>
            <p:spPr bwMode="auto">
              <a:xfrm>
                <a:off x="1527" y="1328"/>
                <a:ext cx="101" cy="392"/>
              </a:xfrm>
              <a:custGeom>
                <a:avLst/>
                <a:gdLst>
                  <a:gd name="T0" fmla="*/ 0 w 75"/>
                  <a:gd name="T1" fmla="*/ 0 h 292"/>
                  <a:gd name="T2" fmla="*/ 4514 w 75"/>
                  <a:gd name="T3" fmla="*/ 7730 h 292"/>
                  <a:gd name="T4" fmla="*/ 5368 w 75"/>
                  <a:gd name="T5" fmla="*/ 17162 h 292"/>
                  <a:gd name="T6" fmla="*/ 6498 w 75"/>
                  <a:gd name="T7" fmla="*/ 24203 h 292"/>
                  <a:gd name="T8" fmla="*/ 3986 w 75"/>
                  <a:gd name="T9" fmla="*/ 16205 h 292"/>
                  <a:gd name="T10" fmla="*/ 0 w 75"/>
                  <a:gd name="T11" fmla="*/ 0 h 292"/>
                  <a:gd name="T12" fmla="*/ 0 60000 65536"/>
                  <a:gd name="T13" fmla="*/ 0 60000 65536"/>
                  <a:gd name="T14" fmla="*/ 0 60000 65536"/>
                  <a:gd name="T15" fmla="*/ 0 60000 65536"/>
                  <a:gd name="T16" fmla="*/ 0 60000 65536"/>
                  <a:gd name="T17" fmla="*/ 0 60000 65536"/>
                  <a:gd name="T18" fmla="*/ 0 w 75"/>
                  <a:gd name="T19" fmla="*/ 0 h 292"/>
                  <a:gd name="T20" fmla="*/ 75 w 75"/>
                  <a:gd name="T21" fmla="*/ 292 h 292"/>
                </a:gdLst>
                <a:ahLst/>
                <a:cxnLst>
                  <a:cxn ang="T12">
                    <a:pos x="T0" y="T1"/>
                  </a:cxn>
                  <a:cxn ang="T13">
                    <a:pos x="T2" y="T3"/>
                  </a:cxn>
                  <a:cxn ang="T14">
                    <a:pos x="T4" y="T5"/>
                  </a:cxn>
                  <a:cxn ang="T15">
                    <a:pos x="T6" y="T7"/>
                  </a:cxn>
                  <a:cxn ang="T16">
                    <a:pos x="T8" y="T9"/>
                  </a:cxn>
                  <a:cxn ang="T17">
                    <a:pos x="T10" y="T11"/>
                  </a:cxn>
                </a:cxnLst>
                <a:rect l="T18" t="T19" r="T20" b="T21"/>
                <a:pathLst>
                  <a:path w="75" h="292">
                    <a:moveTo>
                      <a:pt x="0" y="0"/>
                    </a:moveTo>
                    <a:cubicBezTo>
                      <a:pt x="17" y="6"/>
                      <a:pt x="37" y="27"/>
                      <a:pt x="52" y="93"/>
                    </a:cubicBezTo>
                    <a:cubicBezTo>
                      <a:pt x="68" y="160"/>
                      <a:pt x="63" y="187"/>
                      <a:pt x="62" y="207"/>
                    </a:cubicBezTo>
                    <a:cubicBezTo>
                      <a:pt x="61" y="227"/>
                      <a:pt x="71" y="262"/>
                      <a:pt x="75" y="292"/>
                    </a:cubicBezTo>
                    <a:cubicBezTo>
                      <a:pt x="70" y="258"/>
                      <a:pt x="50" y="222"/>
                      <a:pt x="46" y="195"/>
                    </a:cubicBezTo>
                    <a:cubicBezTo>
                      <a:pt x="43" y="168"/>
                      <a:pt x="38" y="27"/>
                      <a:pt x="0" y="0"/>
                    </a:cubicBezTo>
                    <a:close/>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5" name="Freeform 14"/>
              <p:cNvSpPr>
                <a:spLocks/>
              </p:cNvSpPr>
              <p:nvPr/>
            </p:nvSpPr>
            <p:spPr bwMode="auto">
              <a:xfrm>
                <a:off x="1657" y="1957"/>
                <a:ext cx="32" cy="354"/>
              </a:xfrm>
              <a:custGeom>
                <a:avLst/>
                <a:gdLst>
                  <a:gd name="T0" fmla="*/ 276 w 24"/>
                  <a:gd name="T1" fmla="*/ 9932 h 263"/>
                  <a:gd name="T2" fmla="*/ 1799 w 24"/>
                  <a:gd name="T3" fmla="*/ 22673 h 263"/>
                  <a:gd name="T4" fmla="*/ 1051 w 24"/>
                  <a:gd name="T5" fmla="*/ 11021 h 263"/>
                  <a:gd name="T6" fmla="*/ 1 w 24"/>
                  <a:gd name="T7" fmla="*/ 0 h 263"/>
                  <a:gd name="T8" fmla="*/ 276 w 24"/>
                  <a:gd name="T9" fmla="*/ 9932 h 263"/>
                  <a:gd name="T10" fmla="*/ 0 60000 65536"/>
                  <a:gd name="T11" fmla="*/ 0 60000 65536"/>
                  <a:gd name="T12" fmla="*/ 0 60000 65536"/>
                  <a:gd name="T13" fmla="*/ 0 60000 65536"/>
                  <a:gd name="T14" fmla="*/ 0 60000 65536"/>
                  <a:gd name="T15" fmla="*/ 0 w 24"/>
                  <a:gd name="T16" fmla="*/ 0 h 263"/>
                  <a:gd name="T17" fmla="*/ 24 w 24"/>
                  <a:gd name="T18" fmla="*/ 263 h 263"/>
                </a:gdLst>
                <a:ahLst/>
                <a:cxnLst>
                  <a:cxn ang="T10">
                    <a:pos x="T0" y="T1"/>
                  </a:cxn>
                  <a:cxn ang="T11">
                    <a:pos x="T2" y="T3"/>
                  </a:cxn>
                  <a:cxn ang="T12">
                    <a:pos x="T4" y="T5"/>
                  </a:cxn>
                  <a:cxn ang="T13">
                    <a:pos x="T6" y="T7"/>
                  </a:cxn>
                  <a:cxn ang="T14">
                    <a:pos x="T8" y="T9"/>
                  </a:cxn>
                </a:cxnLst>
                <a:rect l="T15" t="T16" r="T17" b="T18"/>
                <a:pathLst>
                  <a:path w="24" h="263">
                    <a:moveTo>
                      <a:pt x="4" y="115"/>
                    </a:moveTo>
                    <a:cubicBezTo>
                      <a:pt x="5" y="138"/>
                      <a:pt x="16" y="231"/>
                      <a:pt x="24" y="263"/>
                    </a:cubicBezTo>
                    <a:cubicBezTo>
                      <a:pt x="22" y="244"/>
                      <a:pt x="16" y="189"/>
                      <a:pt x="14" y="128"/>
                    </a:cubicBezTo>
                    <a:cubicBezTo>
                      <a:pt x="13" y="68"/>
                      <a:pt x="7" y="27"/>
                      <a:pt x="1" y="0"/>
                    </a:cubicBezTo>
                    <a:cubicBezTo>
                      <a:pt x="0" y="28"/>
                      <a:pt x="3" y="89"/>
                      <a:pt x="4" y="115"/>
                    </a:cubicBezTo>
                    <a:close/>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6" name="Freeform 15"/>
              <p:cNvSpPr>
                <a:spLocks/>
              </p:cNvSpPr>
              <p:nvPr/>
            </p:nvSpPr>
            <p:spPr bwMode="auto">
              <a:xfrm>
                <a:off x="1637" y="2453"/>
                <a:ext cx="92" cy="182"/>
              </a:xfrm>
              <a:custGeom>
                <a:avLst/>
                <a:gdLst>
                  <a:gd name="T0" fmla="*/ 2167 w 68"/>
                  <a:gd name="T1" fmla="*/ 847 h 135"/>
                  <a:gd name="T2" fmla="*/ 3776 w 68"/>
                  <a:gd name="T3" fmla="*/ 3350 h 135"/>
                  <a:gd name="T4" fmla="*/ 5731 w 68"/>
                  <a:gd name="T5" fmla="*/ 4574 h 135"/>
                  <a:gd name="T6" fmla="*/ 5731 w 68"/>
                  <a:gd name="T7" fmla="*/ 7277 h 135"/>
                  <a:gd name="T8" fmla="*/ 4430 w 68"/>
                  <a:gd name="T9" fmla="*/ 11907 h 135"/>
                  <a:gd name="T10" fmla="*/ 5109 w 68"/>
                  <a:gd name="T11" fmla="*/ 6858 h 135"/>
                  <a:gd name="T12" fmla="*/ 3274 w 68"/>
                  <a:gd name="T13" fmla="*/ 5398 h 135"/>
                  <a:gd name="T14" fmla="*/ 1184 w 68"/>
                  <a:gd name="T15" fmla="*/ 2799 h 135"/>
                  <a:gd name="T16" fmla="*/ 1322 w 68"/>
                  <a:gd name="T17" fmla="*/ 0 h 135"/>
                  <a:gd name="T18" fmla="*/ 1879 w 68"/>
                  <a:gd name="T19" fmla="*/ 534 h 1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135"/>
                  <a:gd name="T32" fmla="*/ 68 w 68"/>
                  <a:gd name="T33" fmla="*/ 135 h 1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135">
                    <a:moveTo>
                      <a:pt x="24" y="10"/>
                    </a:moveTo>
                    <a:cubicBezTo>
                      <a:pt x="28" y="19"/>
                      <a:pt x="34" y="30"/>
                      <a:pt x="41" y="38"/>
                    </a:cubicBezTo>
                    <a:cubicBezTo>
                      <a:pt x="47" y="44"/>
                      <a:pt x="56" y="46"/>
                      <a:pt x="61" y="52"/>
                    </a:cubicBezTo>
                    <a:cubicBezTo>
                      <a:pt x="68" y="60"/>
                      <a:pt x="64" y="72"/>
                      <a:pt x="61" y="82"/>
                    </a:cubicBezTo>
                    <a:cubicBezTo>
                      <a:pt x="57" y="99"/>
                      <a:pt x="52" y="117"/>
                      <a:pt x="47" y="135"/>
                    </a:cubicBezTo>
                    <a:cubicBezTo>
                      <a:pt x="51" y="120"/>
                      <a:pt x="60" y="93"/>
                      <a:pt x="55" y="78"/>
                    </a:cubicBezTo>
                    <a:cubicBezTo>
                      <a:pt x="52" y="69"/>
                      <a:pt x="43" y="65"/>
                      <a:pt x="35" y="61"/>
                    </a:cubicBezTo>
                    <a:cubicBezTo>
                      <a:pt x="19" y="53"/>
                      <a:pt x="19" y="51"/>
                      <a:pt x="13" y="32"/>
                    </a:cubicBezTo>
                    <a:cubicBezTo>
                      <a:pt x="9" y="19"/>
                      <a:pt x="0" y="9"/>
                      <a:pt x="14" y="0"/>
                    </a:cubicBezTo>
                    <a:cubicBezTo>
                      <a:pt x="16" y="1"/>
                      <a:pt x="20" y="6"/>
                      <a:pt x="20" y="6"/>
                    </a:cubicBezTo>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7" name="Freeform 16"/>
              <p:cNvSpPr>
                <a:spLocks/>
              </p:cNvSpPr>
              <p:nvPr/>
            </p:nvSpPr>
            <p:spPr bwMode="auto">
              <a:xfrm>
                <a:off x="1587" y="2448"/>
                <a:ext cx="78" cy="82"/>
              </a:xfrm>
              <a:custGeom>
                <a:avLst/>
                <a:gdLst>
                  <a:gd name="T0" fmla="*/ 4960 w 58"/>
                  <a:gd name="T1" fmla="*/ 1249 h 61"/>
                  <a:gd name="T2" fmla="*/ 1899 w 58"/>
                  <a:gd name="T3" fmla="*/ 1044 h 61"/>
                  <a:gd name="T4" fmla="*/ 514 w 58"/>
                  <a:gd name="T5" fmla="*/ 5163 h 61"/>
                  <a:gd name="T6" fmla="*/ 1955 w 58"/>
                  <a:gd name="T7" fmla="*/ 2024 h 61"/>
                  <a:gd name="T8" fmla="*/ 4755 w 58"/>
                  <a:gd name="T9" fmla="*/ 2420 h 61"/>
                  <a:gd name="T10" fmla="*/ 0 60000 65536"/>
                  <a:gd name="T11" fmla="*/ 0 60000 65536"/>
                  <a:gd name="T12" fmla="*/ 0 60000 65536"/>
                  <a:gd name="T13" fmla="*/ 0 60000 65536"/>
                  <a:gd name="T14" fmla="*/ 0 60000 65536"/>
                  <a:gd name="T15" fmla="*/ 0 w 58"/>
                  <a:gd name="T16" fmla="*/ 0 h 61"/>
                  <a:gd name="T17" fmla="*/ 58 w 58"/>
                  <a:gd name="T18" fmla="*/ 61 h 61"/>
                </a:gdLst>
                <a:ahLst/>
                <a:cxnLst>
                  <a:cxn ang="T10">
                    <a:pos x="T0" y="T1"/>
                  </a:cxn>
                  <a:cxn ang="T11">
                    <a:pos x="T2" y="T3"/>
                  </a:cxn>
                  <a:cxn ang="T12">
                    <a:pos x="T4" y="T5"/>
                  </a:cxn>
                  <a:cxn ang="T13">
                    <a:pos x="T6" y="T7"/>
                  </a:cxn>
                  <a:cxn ang="T14">
                    <a:pos x="T8" y="T9"/>
                  </a:cxn>
                </a:cxnLst>
                <a:rect l="T15" t="T16" r="T17" b="T18"/>
                <a:pathLst>
                  <a:path w="58" h="61">
                    <a:moveTo>
                      <a:pt x="58" y="15"/>
                    </a:moveTo>
                    <a:cubicBezTo>
                      <a:pt x="49" y="0"/>
                      <a:pt x="35" y="3"/>
                      <a:pt x="22" y="12"/>
                    </a:cubicBezTo>
                    <a:cubicBezTo>
                      <a:pt x="6" y="24"/>
                      <a:pt x="0" y="42"/>
                      <a:pt x="6" y="61"/>
                    </a:cubicBezTo>
                    <a:cubicBezTo>
                      <a:pt x="13" y="48"/>
                      <a:pt x="7" y="33"/>
                      <a:pt x="23" y="24"/>
                    </a:cubicBezTo>
                    <a:cubicBezTo>
                      <a:pt x="35" y="18"/>
                      <a:pt x="46" y="23"/>
                      <a:pt x="56" y="29"/>
                    </a:cubicBezTo>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8" name="Freeform 17"/>
              <p:cNvSpPr>
                <a:spLocks/>
              </p:cNvSpPr>
              <p:nvPr/>
            </p:nvSpPr>
            <p:spPr bwMode="auto">
              <a:xfrm>
                <a:off x="1723" y="2420"/>
                <a:ext cx="84" cy="165"/>
              </a:xfrm>
              <a:custGeom>
                <a:avLst/>
                <a:gdLst>
                  <a:gd name="T0" fmla="*/ 0 w 62"/>
                  <a:gd name="T1" fmla="*/ 0 h 123"/>
                  <a:gd name="T2" fmla="*/ 3332 w 62"/>
                  <a:gd name="T3" fmla="*/ 4812 h 123"/>
                  <a:gd name="T4" fmla="*/ 5404 w 62"/>
                  <a:gd name="T5" fmla="*/ 10052 h 123"/>
                  <a:gd name="T6" fmla="*/ 4514 w 62"/>
                  <a:gd name="T7" fmla="*/ 7864 h 123"/>
                  <a:gd name="T8" fmla="*/ 2769 w 62"/>
                  <a:gd name="T9" fmla="*/ 6667 h 123"/>
                  <a:gd name="T10" fmla="*/ 2769 w 62"/>
                  <a:gd name="T11" fmla="*/ 4659 h 123"/>
                  <a:gd name="T12" fmla="*/ 2150 w 62"/>
                  <a:gd name="T13" fmla="*/ 3280 h 123"/>
                  <a:gd name="T14" fmla="*/ 190 w 62"/>
                  <a:gd name="T15" fmla="*/ 396 h 123"/>
                  <a:gd name="T16" fmla="*/ 0 60000 65536"/>
                  <a:gd name="T17" fmla="*/ 0 60000 65536"/>
                  <a:gd name="T18" fmla="*/ 0 60000 65536"/>
                  <a:gd name="T19" fmla="*/ 0 60000 65536"/>
                  <a:gd name="T20" fmla="*/ 0 60000 65536"/>
                  <a:gd name="T21" fmla="*/ 0 60000 65536"/>
                  <a:gd name="T22" fmla="*/ 0 60000 65536"/>
                  <a:gd name="T23" fmla="*/ 0 60000 65536"/>
                  <a:gd name="T24" fmla="*/ 0 w 62"/>
                  <a:gd name="T25" fmla="*/ 0 h 123"/>
                  <a:gd name="T26" fmla="*/ 62 w 62"/>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 h="123">
                    <a:moveTo>
                      <a:pt x="0" y="0"/>
                    </a:moveTo>
                    <a:cubicBezTo>
                      <a:pt x="12" y="20"/>
                      <a:pt x="24" y="39"/>
                      <a:pt x="35" y="59"/>
                    </a:cubicBezTo>
                    <a:cubicBezTo>
                      <a:pt x="44" y="76"/>
                      <a:pt x="62" y="102"/>
                      <a:pt x="57" y="123"/>
                    </a:cubicBezTo>
                    <a:cubicBezTo>
                      <a:pt x="48" y="121"/>
                      <a:pt x="51" y="103"/>
                      <a:pt x="47" y="96"/>
                    </a:cubicBezTo>
                    <a:cubicBezTo>
                      <a:pt x="42" y="86"/>
                      <a:pt x="34" y="88"/>
                      <a:pt x="29" y="81"/>
                    </a:cubicBezTo>
                    <a:cubicBezTo>
                      <a:pt x="25" y="75"/>
                      <a:pt x="30" y="64"/>
                      <a:pt x="29" y="57"/>
                    </a:cubicBezTo>
                    <a:cubicBezTo>
                      <a:pt x="28" y="51"/>
                      <a:pt x="26" y="46"/>
                      <a:pt x="22" y="40"/>
                    </a:cubicBezTo>
                    <a:cubicBezTo>
                      <a:pt x="15" y="30"/>
                      <a:pt x="10" y="15"/>
                      <a:pt x="2" y="5"/>
                    </a:cubicBezTo>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9" name="Freeform 18"/>
              <p:cNvSpPr>
                <a:spLocks/>
              </p:cNvSpPr>
              <p:nvPr/>
            </p:nvSpPr>
            <p:spPr bwMode="auto">
              <a:xfrm>
                <a:off x="1509" y="1937"/>
                <a:ext cx="101" cy="85"/>
              </a:xfrm>
              <a:custGeom>
                <a:avLst/>
                <a:gdLst>
                  <a:gd name="T0" fmla="*/ 1432 w 75"/>
                  <a:gd name="T1" fmla="*/ 978 h 63"/>
                  <a:gd name="T2" fmla="*/ 6498 w 75"/>
                  <a:gd name="T3" fmla="*/ 1538 h 63"/>
                  <a:gd name="T4" fmla="*/ 3713 w 75"/>
                  <a:gd name="T5" fmla="*/ 1538 h 63"/>
                  <a:gd name="T6" fmla="*/ 0 w 75"/>
                  <a:gd name="T7" fmla="*/ 725 h 63"/>
                  <a:gd name="T8" fmla="*/ 0 60000 65536"/>
                  <a:gd name="T9" fmla="*/ 0 60000 65536"/>
                  <a:gd name="T10" fmla="*/ 0 60000 65536"/>
                  <a:gd name="T11" fmla="*/ 0 60000 65536"/>
                  <a:gd name="T12" fmla="*/ 0 w 75"/>
                  <a:gd name="T13" fmla="*/ 0 h 63"/>
                  <a:gd name="T14" fmla="*/ 75 w 75"/>
                  <a:gd name="T15" fmla="*/ 63 h 63"/>
                </a:gdLst>
                <a:ahLst/>
                <a:cxnLst>
                  <a:cxn ang="T8">
                    <a:pos x="T0" y="T1"/>
                  </a:cxn>
                  <a:cxn ang="T9">
                    <a:pos x="T2" y="T3"/>
                  </a:cxn>
                  <a:cxn ang="T10">
                    <a:pos x="T4" y="T5"/>
                  </a:cxn>
                  <a:cxn ang="T11">
                    <a:pos x="T6" y="T7"/>
                  </a:cxn>
                </a:cxnLst>
                <a:rect l="T12" t="T13" r="T14" b="T15"/>
                <a:pathLst>
                  <a:path w="75" h="63">
                    <a:moveTo>
                      <a:pt x="16" y="11"/>
                    </a:moveTo>
                    <a:cubicBezTo>
                      <a:pt x="33" y="12"/>
                      <a:pt x="67" y="63"/>
                      <a:pt x="75" y="17"/>
                    </a:cubicBezTo>
                    <a:cubicBezTo>
                      <a:pt x="66" y="32"/>
                      <a:pt x="52" y="24"/>
                      <a:pt x="42" y="17"/>
                    </a:cubicBezTo>
                    <a:cubicBezTo>
                      <a:pt x="30" y="8"/>
                      <a:pt x="15" y="0"/>
                      <a:pt x="0" y="8"/>
                    </a:cubicBezTo>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40" name="Freeform 19"/>
              <p:cNvSpPr>
                <a:spLocks/>
              </p:cNvSpPr>
              <p:nvPr/>
            </p:nvSpPr>
            <p:spPr bwMode="auto">
              <a:xfrm>
                <a:off x="731" y="1942"/>
                <a:ext cx="86" cy="72"/>
              </a:xfrm>
              <a:custGeom>
                <a:avLst/>
                <a:gdLst>
                  <a:gd name="T0" fmla="*/ 238 w 64"/>
                  <a:gd name="T1" fmla="*/ 2452 h 53"/>
                  <a:gd name="T2" fmla="*/ 5414 w 64"/>
                  <a:gd name="T3" fmla="*/ 1023 h 53"/>
                  <a:gd name="T4" fmla="*/ 0 w 64"/>
                  <a:gd name="T5" fmla="*/ 2197 h 53"/>
                  <a:gd name="T6" fmla="*/ 0 60000 65536"/>
                  <a:gd name="T7" fmla="*/ 0 60000 65536"/>
                  <a:gd name="T8" fmla="*/ 0 60000 65536"/>
                  <a:gd name="T9" fmla="*/ 0 w 64"/>
                  <a:gd name="T10" fmla="*/ 0 h 53"/>
                  <a:gd name="T11" fmla="*/ 64 w 64"/>
                  <a:gd name="T12" fmla="*/ 53 h 53"/>
                </a:gdLst>
                <a:ahLst/>
                <a:cxnLst>
                  <a:cxn ang="T6">
                    <a:pos x="T0" y="T1"/>
                  </a:cxn>
                  <a:cxn ang="T7">
                    <a:pos x="T2" y="T3"/>
                  </a:cxn>
                  <a:cxn ang="T8">
                    <a:pos x="T4" y="T5"/>
                  </a:cxn>
                </a:cxnLst>
                <a:rect l="T9" t="T10" r="T11" b="T12"/>
                <a:pathLst>
                  <a:path w="64" h="53">
                    <a:moveTo>
                      <a:pt x="3" y="25"/>
                    </a:moveTo>
                    <a:cubicBezTo>
                      <a:pt x="13" y="53"/>
                      <a:pt x="51" y="8"/>
                      <a:pt x="64" y="10"/>
                    </a:cubicBezTo>
                    <a:cubicBezTo>
                      <a:pt x="38" y="0"/>
                      <a:pt x="24" y="31"/>
                      <a:pt x="0" y="22"/>
                    </a:cubicBezTo>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41" name="Freeform 20"/>
              <p:cNvSpPr>
                <a:spLocks/>
              </p:cNvSpPr>
              <p:nvPr/>
            </p:nvSpPr>
            <p:spPr bwMode="auto">
              <a:xfrm>
                <a:off x="817" y="1562"/>
                <a:ext cx="41" cy="387"/>
              </a:xfrm>
              <a:custGeom>
                <a:avLst/>
                <a:gdLst>
                  <a:gd name="T0" fmla="*/ 2986 w 30"/>
                  <a:gd name="T1" fmla="*/ 0 h 288"/>
                  <a:gd name="T2" fmla="*/ 2986 w 30"/>
                  <a:gd name="T3" fmla="*/ 10264 h 288"/>
                  <a:gd name="T4" fmla="*/ 1259 w 30"/>
                  <a:gd name="T5" fmla="*/ 21247 h 288"/>
                  <a:gd name="T6" fmla="*/ 820 w 30"/>
                  <a:gd name="T7" fmla="*/ 24226 h 288"/>
                  <a:gd name="T8" fmla="*/ 939 w 30"/>
                  <a:gd name="T9" fmla="*/ 14199 h 288"/>
                  <a:gd name="T10" fmla="*/ 2986 w 30"/>
                  <a:gd name="T11" fmla="*/ 0 h 288"/>
                  <a:gd name="T12" fmla="*/ 0 60000 65536"/>
                  <a:gd name="T13" fmla="*/ 0 60000 65536"/>
                  <a:gd name="T14" fmla="*/ 0 60000 65536"/>
                  <a:gd name="T15" fmla="*/ 0 60000 65536"/>
                  <a:gd name="T16" fmla="*/ 0 60000 65536"/>
                  <a:gd name="T17" fmla="*/ 0 60000 65536"/>
                  <a:gd name="T18" fmla="*/ 0 w 30"/>
                  <a:gd name="T19" fmla="*/ 0 h 288"/>
                  <a:gd name="T20" fmla="*/ 30 w 30"/>
                  <a:gd name="T21" fmla="*/ 288 h 288"/>
                </a:gdLst>
                <a:ahLst/>
                <a:cxnLst>
                  <a:cxn ang="T12">
                    <a:pos x="T0" y="T1"/>
                  </a:cxn>
                  <a:cxn ang="T13">
                    <a:pos x="T2" y="T3"/>
                  </a:cxn>
                  <a:cxn ang="T14">
                    <a:pos x="T4" y="T5"/>
                  </a:cxn>
                  <a:cxn ang="T15">
                    <a:pos x="T6" y="T7"/>
                  </a:cxn>
                  <a:cxn ang="T16">
                    <a:pos x="T8" y="T9"/>
                  </a:cxn>
                  <a:cxn ang="T17">
                    <a:pos x="T10" y="T11"/>
                  </a:cxn>
                </a:cxnLst>
                <a:rect l="T18" t="T19" r="T20" b="T21"/>
                <a:pathLst>
                  <a:path w="30" h="288">
                    <a:moveTo>
                      <a:pt x="27" y="0"/>
                    </a:moveTo>
                    <a:cubicBezTo>
                      <a:pt x="29" y="21"/>
                      <a:pt x="29" y="84"/>
                      <a:pt x="27" y="122"/>
                    </a:cubicBezTo>
                    <a:cubicBezTo>
                      <a:pt x="24" y="161"/>
                      <a:pt x="16" y="231"/>
                      <a:pt x="11" y="252"/>
                    </a:cubicBezTo>
                    <a:cubicBezTo>
                      <a:pt x="7" y="274"/>
                      <a:pt x="7" y="288"/>
                      <a:pt x="7" y="288"/>
                    </a:cubicBezTo>
                    <a:cubicBezTo>
                      <a:pt x="0" y="257"/>
                      <a:pt x="8" y="189"/>
                      <a:pt x="9" y="169"/>
                    </a:cubicBezTo>
                    <a:cubicBezTo>
                      <a:pt x="10" y="148"/>
                      <a:pt x="30" y="27"/>
                      <a:pt x="27" y="0"/>
                    </a:cubicBezTo>
                    <a:close/>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42" name="Freeform 21"/>
              <p:cNvSpPr>
                <a:spLocks/>
              </p:cNvSpPr>
              <p:nvPr/>
            </p:nvSpPr>
            <p:spPr bwMode="auto">
              <a:xfrm>
                <a:off x="741" y="1972"/>
                <a:ext cx="97" cy="374"/>
              </a:xfrm>
              <a:custGeom>
                <a:avLst/>
                <a:gdLst>
                  <a:gd name="T0" fmla="*/ 5843 w 72"/>
                  <a:gd name="T1" fmla="*/ 0 h 278"/>
                  <a:gd name="T2" fmla="*/ 3915 w 72"/>
                  <a:gd name="T3" fmla="*/ 12494 h 278"/>
                  <a:gd name="T4" fmla="*/ 0 w 72"/>
                  <a:gd name="T5" fmla="*/ 23799 h 278"/>
                  <a:gd name="T6" fmla="*/ 2451 w 72"/>
                  <a:gd name="T7" fmla="*/ 13117 h 278"/>
                  <a:gd name="T8" fmla="*/ 5843 w 72"/>
                  <a:gd name="T9" fmla="*/ 0 h 278"/>
                  <a:gd name="T10" fmla="*/ 0 60000 65536"/>
                  <a:gd name="T11" fmla="*/ 0 60000 65536"/>
                  <a:gd name="T12" fmla="*/ 0 60000 65536"/>
                  <a:gd name="T13" fmla="*/ 0 60000 65536"/>
                  <a:gd name="T14" fmla="*/ 0 60000 65536"/>
                  <a:gd name="T15" fmla="*/ 0 w 72"/>
                  <a:gd name="T16" fmla="*/ 0 h 278"/>
                  <a:gd name="T17" fmla="*/ 72 w 72"/>
                  <a:gd name="T18" fmla="*/ 278 h 278"/>
                </a:gdLst>
                <a:ahLst/>
                <a:cxnLst>
                  <a:cxn ang="T10">
                    <a:pos x="T0" y="T1"/>
                  </a:cxn>
                  <a:cxn ang="T11">
                    <a:pos x="T2" y="T3"/>
                  </a:cxn>
                  <a:cxn ang="T12">
                    <a:pos x="T4" y="T5"/>
                  </a:cxn>
                  <a:cxn ang="T13">
                    <a:pos x="T6" y="T7"/>
                  </a:cxn>
                  <a:cxn ang="T14">
                    <a:pos x="T8" y="T9"/>
                  </a:cxn>
                </a:cxnLst>
                <a:rect l="T15" t="T16" r="T17" b="T18"/>
                <a:pathLst>
                  <a:path w="72" h="278">
                    <a:moveTo>
                      <a:pt x="67" y="0"/>
                    </a:moveTo>
                    <a:cubicBezTo>
                      <a:pt x="68" y="31"/>
                      <a:pt x="72" y="78"/>
                      <a:pt x="45" y="146"/>
                    </a:cubicBezTo>
                    <a:cubicBezTo>
                      <a:pt x="18" y="213"/>
                      <a:pt x="3" y="259"/>
                      <a:pt x="0" y="278"/>
                    </a:cubicBezTo>
                    <a:cubicBezTo>
                      <a:pt x="2" y="250"/>
                      <a:pt x="16" y="188"/>
                      <a:pt x="28" y="153"/>
                    </a:cubicBezTo>
                    <a:cubicBezTo>
                      <a:pt x="40" y="117"/>
                      <a:pt x="72" y="25"/>
                      <a:pt x="67" y="0"/>
                    </a:cubicBezTo>
                    <a:close/>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43" name="Freeform 22"/>
              <p:cNvSpPr>
                <a:spLocks/>
              </p:cNvSpPr>
              <p:nvPr/>
            </p:nvSpPr>
            <p:spPr bwMode="auto">
              <a:xfrm>
                <a:off x="606" y="2479"/>
                <a:ext cx="84" cy="145"/>
              </a:xfrm>
              <a:custGeom>
                <a:avLst/>
                <a:gdLst>
                  <a:gd name="T0" fmla="*/ 0 w 62"/>
                  <a:gd name="T1" fmla="*/ 2840 h 108"/>
                  <a:gd name="T2" fmla="*/ 3521 w 62"/>
                  <a:gd name="T3" fmla="*/ 0 h 108"/>
                  <a:gd name="T4" fmla="*/ 3208 w 62"/>
                  <a:gd name="T5" fmla="*/ 2938 h 108"/>
                  <a:gd name="T6" fmla="*/ 3947 w 62"/>
                  <a:gd name="T7" fmla="*/ 3898 h 108"/>
                  <a:gd name="T8" fmla="*/ 5283 w 62"/>
                  <a:gd name="T9" fmla="*/ 4397 h 108"/>
                  <a:gd name="T10" fmla="*/ 4092 w 62"/>
                  <a:gd name="T11" fmla="*/ 6287 h 108"/>
                  <a:gd name="T12" fmla="*/ 2769 w 62"/>
                  <a:gd name="T13" fmla="*/ 7282 h 108"/>
                  <a:gd name="T14" fmla="*/ 2173 w 62"/>
                  <a:gd name="T15" fmla="*/ 9002 h 108"/>
                  <a:gd name="T16" fmla="*/ 471 w 62"/>
                  <a:gd name="T17" fmla="*/ 3214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108"/>
                  <a:gd name="T29" fmla="*/ 62 w 62"/>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108">
                    <a:moveTo>
                      <a:pt x="0" y="34"/>
                    </a:moveTo>
                    <a:cubicBezTo>
                      <a:pt x="21" y="32"/>
                      <a:pt x="23" y="11"/>
                      <a:pt x="37" y="0"/>
                    </a:cubicBezTo>
                    <a:cubicBezTo>
                      <a:pt x="43" y="12"/>
                      <a:pt x="30" y="23"/>
                      <a:pt x="34" y="36"/>
                    </a:cubicBezTo>
                    <a:cubicBezTo>
                      <a:pt x="35" y="40"/>
                      <a:pt x="37" y="44"/>
                      <a:pt x="41" y="47"/>
                    </a:cubicBezTo>
                    <a:cubicBezTo>
                      <a:pt x="44" y="51"/>
                      <a:pt x="52" y="50"/>
                      <a:pt x="55" y="53"/>
                    </a:cubicBezTo>
                    <a:cubicBezTo>
                      <a:pt x="62" y="61"/>
                      <a:pt x="49" y="69"/>
                      <a:pt x="43" y="75"/>
                    </a:cubicBezTo>
                    <a:cubicBezTo>
                      <a:pt x="39" y="79"/>
                      <a:pt x="32" y="82"/>
                      <a:pt x="29" y="88"/>
                    </a:cubicBezTo>
                    <a:cubicBezTo>
                      <a:pt x="25" y="94"/>
                      <a:pt x="26" y="102"/>
                      <a:pt x="23" y="108"/>
                    </a:cubicBezTo>
                    <a:cubicBezTo>
                      <a:pt x="16" y="89"/>
                      <a:pt x="5" y="59"/>
                      <a:pt x="5" y="39"/>
                    </a:cubicBezTo>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44" name="Freeform 23"/>
              <p:cNvSpPr>
                <a:spLocks/>
              </p:cNvSpPr>
              <p:nvPr/>
            </p:nvSpPr>
            <p:spPr bwMode="auto">
              <a:xfrm>
                <a:off x="729" y="2369"/>
                <a:ext cx="33" cy="194"/>
              </a:xfrm>
              <a:custGeom>
                <a:avLst/>
                <a:gdLst>
                  <a:gd name="T0" fmla="*/ 721 w 25"/>
                  <a:gd name="T1" fmla="*/ 1951 h 145"/>
                  <a:gd name="T2" fmla="*/ 1257 w 25"/>
                  <a:gd name="T3" fmla="*/ 5823 h 145"/>
                  <a:gd name="T4" fmla="*/ 952 w 25"/>
                  <a:gd name="T5" fmla="*/ 11458 h 145"/>
                  <a:gd name="T6" fmla="*/ 150 w 25"/>
                  <a:gd name="T7" fmla="*/ 4706 h 145"/>
                  <a:gd name="T8" fmla="*/ 198 w 25"/>
                  <a:gd name="T9" fmla="*/ 2559 h 145"/>
                  <a:gd name="T10" fmla="*/ 261 w 25"/>
                  <a:gd name="T11" fmla="*/ 0 h 145"/>
                  <a:gd name="T12" fmla="*/ 721 w 25"/>
                  <a:gd name="T13" fmla="*/ 1430 h 145"/>
                  <a:gd name="T14" fmla="*/ 793 w 25"/>
                  <a:gd name="T15" fmla="*/ 2610 h 145"/>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45"/>
                  <a:gd name="T26" fmla="*/ 25 w 25"/>
                  <a:gd name="T27" fmla="*/ 145 h 1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45">
                    <a:moveTo>
                      <a:pt x="11" y="25"/>
                    </a:moveTo>
                    <a:cubicBezTo>
                      <a:pt x="10" y="45"/>
                      <a:pt x="17" y="55"/>
                      <a:pt x="20" y="74"/>
                    </a:cubicBezTo>
                    <a:cubicBezTo>
                      <a:pt x="25" y="97"/>
                      <a:pt x="23" y="124"/>
                      <a:pt x="15" y="145"/>
                    </a:cubicBezTo>
                    <a:cubicBezTo>
                      <a:pt x="22" y="116"/>
                      <a:pt x="8" y="88"/>
                      <a:pt x="2" y="60"/>
                    </a:cubicBezTo>
                    <a:cubicBezTo>
                      <a:pt x="0" y="48"/>
                      <a:pt x="2" y="43"/>
                      <a:pt x="3" y="32"/>
                    </a:cubicBezTo>
                    <a:cubicBezTo>
                      <a:pt x="4" y="21"/>
                      <a:pt x="2" y="11"/>
                      <a:pt x="4" y="0"/>
                    </a:cubicBezTo>
                    <a:cubicBezTo>
                      <a:pt x="6" y="6"/>
                      <a:pt x="10" y="13"/>
                      <a:pt x="11" y="18"/>
                    </a:cubicBezTo>
                    <a:cubicBezTo>
                      <a:pt x="13" y="23"/>
                      <a:pt x="11" y="28"/>
                      <a:pt x="12" y="33"/>
                    </a:cubicBezTo>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45" name="Freeform 24"/>
              <p:cNvSpPr>
                <a:spLocks/>
              </p:cNvSpPr>
              <p:nvPr/>
            </p:nvSpPr>
            <p:spPr bwMode="auto">
              <a:xfrm>
                <a:off x="571" y="2468"/>
                <a:ext cx="71" cy="74"/>
              </a:xfrm>
              <a:custGeom>
                <a:avLst/>
                <a:gdLst>
                  <a:gd name="T0" fmla="*/ 1041 w 53"/>
                  <a:gd name="T1" fmla="*/ 3302 h 55"/>
                  <a:gd name="T2" fmla="*/ 2583 w 53"/>
                  <a:gd name="T3" fmla="*/ 2710 h 55"/>
                  <a:gd name="T4" fmla="*/ 4241 w 53"/>
                  <a:gd name="T5" fmla="*/ 0 h 55"/>
                  <a:gd name="T6" fmla="*/ 0 w 53"/>
                  <a:gd name="T7" fmla="*/ 4762 h 55"/>
                  <a:gd name="T8" fmla="*/ 0 60000 65536"/>
                  <a:gd name="T9" fmla="*/ 0 60000 65536"/>
                  <a:gd name="T10" fmla="*/ 0 60000 65536"/>
                  <a:gd name="T11" fmla="*/ 0 60000 65536"/>
                  <a:gd name="T12" fmla="*/ 0 w 53"/>
                  <a:gd name="T13" fmla="*/ 0 h 55"/>
                  <a:gd name="T14" fmla="*/ 53 w 53"/>
                  <a:gd name="T15" fmla="*/ 55 h 55"/>
                </a:gdLst>
                <a:ahLst/>
                <a:cxnLst>
                  <a:cxn ang="T8">
                    <a:pos x="T0" y="T1"/>
                  </a:cxn>
                  <a:cxn ang="T9">
                    <a:pos x="T2" y="T3"/>
                  </a:cxn>
                  <a:cxn ang="T10">
                    <a:pos x="T4" y="T5"/>
                  </a:cxn>
                  <a:cxn ang="T11">
                    <a:pos x="T6" y="T7"/>
                  </a:cxn>
                </a:cxnLst>
                <a:rect l="T12" t="T13" r="T14" b="T15"/>
                <a:pathLst>
                  <a:path w="53" h="55">
                    <a:moveTo>
                      <a:pt x="13" y="39"/>
                    </a:moveTo>
                    <a:cubicBezTo>
                      <a:pt x="19" y="33"/>
                      <a:pt x="25" y="34"/>
                      <a:pt x="32" y="31"/>
                    </a:cubicBezTo>
                    <a:cubicBezTo>
                      <a:pt x="46" y="25"/>
                      <a:pt x="48" y="13"/>
                      <a:pt x="53" y="0"/>
                    </a:cubicBezTo>
                    <a:cubicBezTo>
                      <a:pt x="35" y="20"/>
                      <a:pt x="6" y="28"/>
                      <a:pt x="0" y="55"/>
                    </a:cubicBezTo>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46" name="Freeform 25"/>
              <p:cNvSpPr>
                <a:spLocks/>
              </p:cNvSpPr>
              <p:nvPr/>
            </p:nvSpPr>
            <p:spPr bwMode="auto">
              <a:xfrm>
                <a:off x="718" y="1320"/>
                <a:ext cx="121" cy="320"/>
              </a:xfrm>
              <a:custGeom>
                <a:avLst/>
                <a:gdLst>
                  <a:gd name="T0" fmla="*/ 7626 w 90"/>
                  <a:gd name="T1" fmla="*/ 0 h 238"/>
                  <a:gd name="T2" fmla="*/ 1632 w 90"/>
                  <a:gd name="T3" fmla="*/ 6622 h 238"/>
                  <a:gd name="T4" fmla="*/ 177 w 90"/>
                  <a:gd name="T5" fmla="*/ 16210 h 238"/>
                  <a:gd name="T6" fmla="*/ 238 w 90"/>
                  <a:gd name="T7" fmla="*/ 20176 h 238"/>
                  <a:gd name="T8" fmla="*/ 1889 w 90"/>
                  <a:gd name="T9" fmla="*/ 11134 h 238"/>
                  <a:gd name="T10" fmla="*/ 7626 w 90"/>
                  <a:gd name="T11" fmla="*/ 0 h 238"/>
                  <a:gd name="T12" fmla="*/ 0 60000 65536"/>
                  <a:gd name="T13" fmla="*/ 0 60000 65536"/>
                  <a:gd name="T14" fmla="*/ 0 60000 65536"/>
                  <a:gd name="T15" fmla="*/ 0 60000 65536"/>
                  <a:gd name="T16" fmla="*/ 0 60000 65536"/>
                  <a:gd name="T17" fmla="*/ 0 60000 65536"/>
                  <a:gd name="T18" fmla="*/ 0 w 90"/>
                  <a:gd name="T19" fmla="*/ 0 h 238"/>
                  <a:gd name="T20" fmla="*/ 90 w 90"/>
                  <a:gd name="T21" fmla="*/ 238 h 238"/>
                </a:gdLst>
                <a:ahLst/>
                <a:cxnLst>
                  <a:cxn ang="T12">
                    <a:pos x="T0" y="T1"/>
                  </a:cxn>
                  <a:cxn ang="T13">
                    <a:pos x="T2" y="T3"/>
                  </a:cxn>
                  <a:cxn ang="T14">
                    <a:pos x="T4" y="T5"/>
                  </a:cxn>
                  <a:cxn ang="T15">
                    <a:pos x="T6" y="T7"/>
                  </a:cxn>
                  <a:cxn ang="T16">
                    <a:pos x="T8" y="T9"/>
                  </a:cxn>
                  <a:cxn ang="T17">
                    <a:pos x="T10" y="T11"/>
                  </a:cxn>
                </a:cxnLst>
                <a:rect l="T18" t="T19" r="T20" b="T21"/>
                <a:pathLst>
                  <a:path w="90" h="238">
                    <a:moveTo>
                      <a:pt x="90" y="0"/>
                    </a:moveTo>
                    <a:cubicBezTo>
                      <a:pt x="68" y="0"/>
                      <a:pt x="35" y="26"/>
                      <a:pt x="19" y="78"/>
                    </a:cubicBezTo>
                    <a:cubicBezTo>
                      <a:pt x="4" y="130"/>
                      <a:pt x="3" y="173"/>
                      <a:pt x="2" y="191"/>
                    </a:cubicBezTo>
                    <a:cubicBezTo>
                      <a:pt x="0" y="210"/>
                      <a:pt x="6" y="225"/>
                      <a:pt x="3" y="238"/>
                    </a:cubicBezTo>
                    <a:cubicBezTo>
                      <a:pt x="7" y="219"/>
                      <a:pt x="15" y="154"/>
                      <a:pt x="22" y="131"/>
                    </a:cubicBezTo>
                    <a:cubicBezTo>
                      <a:pt x="29" y="109"/>
                      <a:pt x="41" y="8"/>
                      <a:pt x="9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47" name="Freeform 26"/>
              <p:cNvSpPr>
                <a:spLocks/>
              </p:cNvSpPr>
              <p:nvPr/>
            </p:nvSpPr>
            <p:spPr bwMode="auto">
              <a:xfrm>
                <a:off x="653" y="1972"/>
                <a:ext cx="27" cy="324"/>
              </a:xfrm>
              <a:custGeom>
                <a:avLst/>
                <a:gdLst>
                  <a:gd name="T0" fmla="*/ 0 w 20"/>
                  <a:gd name="T1" fmla="*/ 20420 h 241"/>
                  <a:gd name="T2" fmla="*/ 599 w 20"/>
                  <a:gd name="T3" fmla="*/ 11156 h 241"/>
                  <a:gd name="T4" fmla="*/ 1567 w 20"/>
                  <a:gd name="T5" fmla="*/ 0 h 241"/>
                  <a:gd name="T6" fmla="*/ 1708 w 20"/>
                  <a:gd name="T7" fmla="*/ 8404 h 241"/>
                  <a:gd name="T8" fmla="*/ 0 w 20"/>
                  <a:gd name="T9" fmla="*/ 20420 h 241"/>
                  <a:gd name="T10" fmla="*/ 0 60000 65536"/>
                  <a:gd name="T11" fmla="*/ 0 60000 65536"/>
                  <a:gd name="T12" fmla="*/ 0 60000 65536"/>
                  <a:gd name="T13" fmla="*/ 0 60000 65536"/>
                  <a:gd name="T14" fmla="*/ 0 60000 65536"/>
                  <a:gd name="T15" fmla="*/ 0 w 20"/>
                  <a:gd name="T16" fmla="*/ 0 h 241"/>
                  <a:gd name="T17" fmla="*/ 20 w 20"/>
                  <a:gd name="T18" fmla="*/ 241 h 241"/>
                </a:gdLst>
                <a:ahLst/>
                <a:cxnLst>
                  <a:cxn ang="T10">
                    <a:pos x="T0" y="T1"/>
                  </a:cxn>
                  <a:cxn ang="T11">
                    <a:pos x="T2" y="T3"/>
                  </a:cxn>
                  <a:cxn ang="T12">
                    <a:pos x="T4" y="T5"/>
                  </a:cxn>
                  <a:cxn ang="T13">
                    <a:pos x="T6" y="T7"/>
                  </a:cxn>
                  <a:cxn ang="T14">
                    <a:pos x="T8" y="T9"/>
                  </a:cxn>
                </a:cxnLst>
                <a:rect l="T15" t="T16" r="T17" b="T18"/>
                <a:pathLst>
                  <a:path w="20" h="241">
                    <a:moveTo>
                      <a:pt x="0" y="241"/>
                    </a:moveTo>
                    <a:cubicBezTo>
                      <a:pt x="0" y="234"/>
                      <a:pt x="7" y="176"/>
                      <a:pt x="7" y="132"/>
                    </a:cubicBezTo>
                    <a:cubicBezTo>
                      <a:pt x="7" y="83"/>
                      <a:pt x="11" y="35"/>
                      <a:pt x="18" y="0"/>
                    </a:cubicBezTo>
                    <a:cubicBezTo>
                      <a:pt x="14" y="22"/>
                      <a:pt x="18" y="67"/>
                      <a:pt x="19" y="99"/>
                    </a:cubicBezTo>
                    <a:cubicBezTo>
                      <a:pt x="20" y="130"/>
                      <a:pt x="11" y="212"/>
                      <a:pt x="0" y="2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48" name="Freeform 27"/>
              <p:cNvSpPr>
                <a:spLocks/>
              </p:cNvSpPr>
              <p:nvPr/>
            </p:nvSpPr>
            <p:spPr bwMode="auto">
              <a:xfrm>
                <a:off x="883" y="1809"/>
                <a:ext cx="42" cy="346"/>
              </a:xfrm>
              <a:custGeom>
                <a:avLst/>
                <a:gdLst>
                  <a:gd name="T0" fmla="*/ 1 w 31"/>
                  <a:gd name="T1" fmla="*/ 0 h 257"/>
                  <a:gd name="T2" fmla="*/ 1171 w 31"/>
                  <a:gd name="T3" fmla="*/ 7192 h 257"/>
                  <a:gd name="T4" fmla="*/ 1726 w 31"/>
                  <a:gd name="T5" fmla="*/ 15274 h 257"/>
                  <a:gd name="T6" fmla="*/ 2944 w 31"/>
                  <a:gd name="T7" fmla="*/ 22217 h 257"/>
                  <a:gd name="T8" fmla="*/ 2913 w 31"/>
                  <a:gd name="T9" fmla="*/ 14649 h 257"/>
                  <a:gd name="T10" fmla="*/ 2338 w 31"/>
                  <a:gd name="T11" fmla="*/ 6326 h 257"/>
                  <a:gd name="T12" fmla="*/ 1 w 31"/>
                  <a:gd name="T13" fmla="*/ 0 h 257"/>
                  <a:gd name="T14" fmla="*/ 0 60000 65536"/>
                  <a:gd name="T15" fmla="*/ 0 60000 65536"/>
                  <a:gd name="T16" fmla="*/ 0 60000 65536"/>
                  <a:gd name="T17" fmla="*/ 0 60000 65536"/>
                  <a:gd name="T18" fmla="*/ 0 60000 65536"/>
                  <a:gd name="T19" fmla="*/ 0 60000 65536"/>
                  <a:gd name="T20" fmla="*/ 0 60000 65536"/>
                  <a:gd name="T21" fmla="*/ 0 w 31"/>
                  <a:gd name="T22" fmla="*/ 0 h 257"/>
                  <a:gd name="T23" fmla="*/ 31 w 31"/>
                  <a:gd name="T24" fmla="*/ 257 h 2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57">
                    <a:moveTo>
                      <a:pt x="1" y="0"/>
                    </a:moveTo>
                    <a:cubicBezTo>
                      <a:pt x="6" y="36"/>
                      <a:pt x="6" y="51"/>
                      <a:pt x="12" y="83"/>
                    </a:cubicBezTo>
                    <a:cubicBezTo>
                      <a:pt x="18" y="114"/>
                      <a:pt x="14" y="133"/>
                      <a:pt x="18" y="177"/>
                    </a:cubicBezTo>
                    <a:cubicBezTo>
                      <a:pt x="21" y="221"/>
                      <a:pt x="23" y="242"/>
                      <a:pt x="31" y="257"/>
                    </a:cubicBezTo>
                    <a:cubicBezTo>
                      <a:pt x="29" y="231"/>
                      <a:pt x="29" y="192"/>
                      <a:pt x="30" y="169"/>
                    </a:cubicBezTo>
                    <a:cubicBezTo>
                      <a:pt x="31" y="145"/>
                      <a:pt x="30" y="93"/>
                      <a:pt x="24" y="73"/>
                    </a:cubicBezTo>
                    <a:cubicBezTo>
                      <a:pt x="18" y="53"/>
                      <a:pt x="0" y="8"/>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49" name="Freeform 28"/>
              <p:cNvSpPr>
                <a:spLocks/>
              </p:cNvSpPr>
              <p:nvPr/>
            </p:nvSpPr>
            <p:spPr bwMode="auto">
              <a:xfrm>
                <a:off x="1426" y="2498"/>
                <a:ext cx="55" cy="481"/>
              </a:xfrm>
              <a:custGeom>
                <a:avLst/>
                <a:gdLst>
                  <a:gd name="T0" fmla="*/ 1985 w 41"/>
                  <a:gd name="T1" fmla="*/ 14224 h 358"/>
                  <a:gd name="T2" fmla="*/ 0 w 41"/>
                  <a:gd name="T3" fmla="*/ 30037 h 358"/>
                  <a:gd name="T4" fmla="*/ 2545 w 41"/>
                  <a:gd name="T5" fmla="*/ 18848 h 358"/>
                  <a:gd name="T6" fmla="*/ 2150 w 41"/>
                  <a:gd name="T7" fmla="*/ 0 h 358"/>
                  <a:gd name="T8" fmla="*/ 1985 w 41"/>
                  <a:gd name="T9" fmla="*/ 14224 h 358"/>
                  <a:gd name="T10" fmla="*/ 0 60000 65536"/>
                  <a:gd name="T11" fmla="*/ 0 60000 65536"/>
                  <a:gd name="T12" fmla="*/ 0 60000 65536"/>
                  <a:gd name="T13" fmla="*/ 0 60000 65536"/>
                  <a:gd name="T14" fmla="*/ 0 60000 65536"/>
                  <a:gd name="T15" fmla="*/ 0 w 41"/>
                  <a:gd name="T16" fmla="*/ 0 h 358"/>
                  <a:gd name="T17" fmla="*/ 41 w 41"/>
                  <a:gd name="T18" fmla="*/ 358 h 358"/>
                </a:gdLst>
                <a:ahLst/>
                <a:cxnLst>
                  <a:cxn ang="T10">
                    <a:pos x="T0" y="T1"/>
                  </a:cxn>
                  <a:cxn ang="T11">
                    <a:pos x="T2" y="T3"/>
                  </a:cxn>
                  <a:cxn ang="T12">
                    <a:pos x="T4" y="T5"/>
                  </a:cxn>
                  <a:cxn ang="T13">
                    <a:pos x="T6" y="T7"/>
                  </a:cxn>
                  <a:cxn ang="T14">
                    <a:pos x="T8" y="T9"/>
                  </a:cxn>
                </a:cxnLst>
                <a:rect l="T15" t="T16" r="T17" b="T18"/>
                <a:pathLst>
                  <a:path w="41" h="358">
                    <a:moveTo>
                      <a:pt x="24" y="170"/>
                    </a:moveTo>
                    <a:cubicBezTo>
                      <a:pt x="26" y="212"/>
                      <a:pt x="5" y="333"/>
                      <a:pt x="0" y="358"/>
                    </a:cubicBezTo>
                    <a:cubicBezTo>
                      <a:pt x="10" y="331"/>
                      <a:pt x="22" y="296"/>
                      <a:pt x="31" y="225"/>
                    </a:cubicBezTo>
                    <a:cubicBezTo>
                      <a:pt x="41" y="154"/>
                      <a:pt x="37" y="52"/>
                      <a:pt x="26" y="0"/>
                    </a:cubicBezTo>
                    <a:cubicBezTo>
                      <a:pt x="28" y="42"/>
                      <a:pt x="21" y="137"/>
                      <a:pt x="24" y="170"/>
                    </a:cubicBezTo>
                    <a:close/>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0" name="Freeform 29"/>
              <p:cNvSpPr>
                <a:spLocks/>
              </p:cNvSpPr>
              <p:nvPr/>
            </p:nvSpPr>
            <p:spPr bwMode="auto">
              <a:xfrm>
                <a:off x="932" y="3304"/>
                <a:ext cx="82" cy="445"/>
              </a:xfrm>
              <a:custGeom>
                <a:avLst/>
                <a:gdLst>
                  <a:gd name="T0" fmla="*/ 1214 w 61"/>
                  <a:gd name="T1" fmla="*/ 0 h 331"/>
                  <a:gd name="T2" fmla="*/ 1403 w 61"/>
                  <a:gd name="T3" fmla="*/ 14751 h 331"/>
                  <a:gd name="T4" fmla="*/ 5163 w 61"/>
                  <a:gd name="T5" fmla="*/ 28026 h 331"/>
                  <a:gd name="T6" fmla="*/ 2413 w 61"/>
                  <a:gd name="T7" fmla="*/ 14259 h 331"/>
                  <a:gd name="T8" fmla="*/ 1214 w 61"/>
                  <a:gd name="T9" fmla="*/ 0 h 331"/>
                  <a:gd name="T10" fmla="*/ 0 60000 65536"/>
                  <a:gd name="T11" fmla="*/ 0 60000 65536"/>
                  <a:gd name="T12" fmla="*/ 0 60000 65536"/>
                  <a:gd name="T13" fmla="*/ 0 60000 65536"/>
                  <a:gd name="T14" fmla="*/ 0 60000 65536"/>
                  <a:gd name="T15" fmla="*/ 0 w 61"/>
                  <a:gd name="T16" fmla="*/ 0 h 331"/>
                  <a:gd name="T17" fmla="*/ 61 w 61"/>
                  <a:gd name="T18" fmla="*/ 331 h 331"/>
                </a:gdLst>
                <a:ahLst/>
                <a:cxnLst>
                  <a:cxn ang="T10">
                    <a:pos x="T0" y="T1"/>
                  </a:cxn>
                  <a:cxn ang="T11">
                    <a:pos x="T2" y="T3"/>
                  </a:cxn>
                  <a:cxn ang="T12">
                    <a:pos x="T4" y="T5"/>
                  </a:cxn>
                  <a:cxn ang="T13">
                    <a:pos x="T6" y="T7"/>
                  </a:cxn>
                  <a:cxn ang="T14">
                    <a:pos x="T8" y="T9"/>
                  </a:cxn>
                </a:cxnLst>
                <a:rect l="T15" t="T16" r="T17" b="T18"/>
                <a:pathLst>
                  <a:path w="61" h="331">
                    <a:moveTo>
                      <a:pt x="14" y="0"/>
                    </a:moveTo>
                    <a:cubicBezTo>
                      <a:pt x="13" y="40"/>
                      <a:pt x="0" y="96"/>
                      <a:pt x="16" y="174"/>
                    </a:cubicBezTo>
                    <a:cubicBezTo>
                      <a:pt x="33" y="252"/>
                      <a:pt x="55" y="305"/>
                      <a:pt x="61" y="331"/>
                    </a:cubicBezTo>
                    <a:cubicBezTo>
                      <a:pt x="54" y="297"/>
                      <a:pt x="33" y="199"/>
                      <a:pt x="28" y="168"/>
                    </a:cubicBezTo>
                    <a:cubicBezTo>
                      <a:pt x="23" y="137"/>
                      <a:pt x="11" y="44"/>
                      <a:pt x="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1" name="Freeform 30"/>
              <p:cNvSpPr>
                <a:spLocks/>
              </p:cNvSpPr>
              <p:nvPr/>
            </p:nvSpPr>
            <p:spPr bwMode="auto">
              <a:xfrm>
                <a:off x="1096" y="2598"/>
                <a:ext cx="58" cy="585"/>
              </a:xfrm>
              <a:custGeom>
                <a:avLst/>
                <a:gdLst>
                  <a:gd name="T0" fmla="*/ 857 w 43"/>
                  <a:gd name="T1" fmla="*/ 20701 h 435"/>
                  <a:gd name="T2" fmla="*/ 324 w 43"/>
                  <a:gd name="T3" fmla="*/ 37043 h 435"/>
                  <a:gd name="T4" fmla="*/ 1559 w 43"/>
                  <a:gd name="T5" fmla="*/ 24452 h 435"/>
                  <a:gd name="T6" fmla="*/ 3827 w 43"/>
                  <a:gd name="T7" fmla="*/ 0 h 435"/>
                  <a:gd name="T8" fmla="*/ 857 w 43"/>
                  <a:gd name="T9" fmla="*/ 20701 h 435"/>
                  <a:gd name="T10" fmla="*/ 0 60000 65536"/>
                  <a:gd name="T11" fmla="*/ 0 60000 65536"/>
                  <a:gd name="T12" fmla="*/ 0 60000 65536"/>
                  <a:gd name="T13" fmla="*/ 0 60000 65536"/>
                  <a:gd name="T14" fmla="*/ 0 60000 65536"/>
                  <a:gd name="T15" fmla="*/ 0 w 43"/>
                  <a:gd name="T16" fmla="*/ 0 h 435"/>
                  <a:gd name="T17" fmla="*/ 43 w 43"/>
                  <a:gd name="T18" fmla="*/ 435 h 435"/>
                </a:gdLst>
                <a:ahLst/>
                <a:cxnLst>
                  <a:cxn ang="T10">
                    <a:pos x="T0" y="T1"/>
                  </a:cxn>
                  <a:cxn ang="T11">
                    <a:pos x="T2" y="T3"/>
                  </a:cxn>
                  <a:cxn ang="T12">
                    <a:pos x="T4" y="T5"/>
                  </a:cxn>
                  <a:cxn ang="T13">
                    <a:pos x="T6" y="T7"/>
                  </a:cxn>
                  <a:cxn ang="T14">
                    <a:pos x="T8" y="T9"/>
                  </a:cxn>
                </a:cxnLst>
                <a:rect l="T15" t="T16" r="T17" b="T18"/>
                <a:pathLst>
                  <a:path w="43" h="435">
                    <a:moveTo>
                      <a:pt x="10" y="243"/>
                    </a:moveTo>
                    <a:cubicBezTo>
                      <a:pt x="0" y="302"/>
                      <a:pt x="5" y="396"/>
                      <a:pt x="4" y="435"/>
                    </a:cubicBezTo>
                    <a:cubicBezTo>
                      <a:pt x="2" y="406"/>
                      <a:pt x="6" y="382"/>
                      <a:pt x="18" y="287"/>
                    </a:cubicBezTo>
                    <a:cubicBezTo>
                      <a:pt x="30" y="191"/>
                      <a:pt x="43" y="35"/>
                      <a:pt x="43" y="0"/>
                    </a:cubicBezTo>
                    <a:cubicBezTo>
                      <a:pt x="39" y="16"/>
                      <a:pt x="16" y="170"/>
                      <a:pt x="10" y="243"/>
                    </a:cubicBezTo>
                    <a:close/>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2" name="Freeform 31"/>
              <p:cNvSpPr>
                <a:spLocks/>
              </p:cNvSpPr>
              <p:nvPr/>
            </p:nvSpPr>
            <p:spPr bwMode="auto">
              <a:xfrm>
                <a:off x="1096" y="3248"/>
                <a:ext cx="35" cy="414"/>
              </a:xfrm>
              <a:custGeom>
                <a:avLst/>
                <a:gdLst>
                  <a:gd name="T0" fmla="*/ 789 w 26"/>
                  <a:gd name="T1" fmla="*/ 0 h 308"/>
                  <a:gd name="T2" fmla="*/ 2189 w 26"/>
                  <a:gd name="T3" fmla="*/ 12721 h 308"/>
                  <a:gd name="T4" fmla="*/ 841 w 26"/>
                  <a:gd name="T5" fmla="*/ 26001 h 308"/>
                  <a:gd name="T6" fmla="*/ 1132 w 26"/>
                  <a:gd name="T7" fmla="*/ 9627 h 308"/>
                  <a:gd name="T8" fmla="*/ 789 w 26"/>
                  <a:gd name="T9" fmla="*/ 0 h 308"/>
                  <a:gd name="T10" fmla="*/ 0 60000 65536"/>
                  <a:gd name="T11" fmla="*/ 0 60000 65536"/>
                  <a:gd name="T12" fmla="*/ 0 60000 65536"/>
                  <a:gd name="T13" fmla="*/ 0 60000 65536"/>
                  <a:gd name="T14" fmla="*/ 0 60000 65536"/>
                  <a:gd name="T15" fmla="*/ 0 w 26"/>
                  <a:gd name="T16" fmla="*/ 0 h 308"/>
                  <a:gd name="T17" fmla="*/ 26 w 26"/>
                  <a:gd name="T18" fmla="*/ 308 h 308"/>
                </a:gdLst>
                <a:ahLst/>
                <a:cxnLst>
                  <a:cxn ang="T10">
                    <a:pos x="T0" y="T1"/>
                  </a:cxn>
                  <a:cxn ang="T11">
                    <a:pos x="T2" y="T3"/>
                  </a:cxn>
                  <a:cxn ang="T12">
                    <a:pos x="T4" y="T5"/>
                  </a:cxn>
                  <a:cxn ang="T13">
                    <a:pos x="T6" y="T7"/>
                  </a:cxn>
                  <a:cxn ang="T14">
                    <a:pos x="T8" y="T9"/>
                  </a:cxn>
                </a:cxnLst>
                <a:rect l="T15" t="T16" r="T17" b="T18"/>
                <a:pathLst>
                  <a:path w="26" h="308">
                    <a:moveTo>
                      <a:pt x="9" y="0"/>
                    </a:moveTo>
                    <a:cubicBezTo>
                      <a:pt x="15" y="28"/>
                      <a:pt x="26" y="108"/>
                      <a:pt x="25" y="150"/>
                    </a:cubicBezTo>
                    <a:cubicBezTo>
                      <a:pt x="24" y="191"/>
                      <a:pt x="13" y="241"/>
                      <a:pt x="10" y="308"/>
                    </a:cubicBezTo>
                    <a:cubicBezTo>
                      <a:pt x="4" y="277"/>
                      <a:pt x="15" y="150"/>
                      <a:pt x="13" y="114"/>
                    </a:cubicBezTo>
                    <a:cubicBezTo>
                      <a:pt x="12" y="79"/>
                      <a:pt x="0" y="8"/>
                      <a:pt x="9" y="0"/>
                    </a:cubicBezTo>
                    <a:close/>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3" name="Freeform 32"/>
              <p:cNvSpPr>
                <a:spLocks/>
              </p:cNvSpPr>
              <p:nvPr/>
            </p:nvSpPr>
            <p:spPr bwMode="auto">
              <a:xfrm>
                <a:off x="1097" y="3819"/>
                <a:ext cx="38" cy="184"/>
              </a:xfrm>
              <a:custGeom>
                <a:avLst/>
                <a:gdLst>
                  <a:gd name="T0" fmla="*/ 1443 w 28"/>
                  <a:gd name="T1" fmla="*/ 1073 h 137"/>
                  <a:gd name="T2" fmla="*/ 1367 w 28"/>
                  <a:gd name="T3" fmla="*/ 3649 h 137"/>
                  <a:gd name="T4" fmla="*/ 2233 w 28"/>
                  <a:gd name="T5" fmla="*/ 5633 h 137"/>
                  <a:gd name="T6" fmla="*/ 1007 w 28"/>
                  <a:gd name="T7" fmla="*/ 11440 h 137"/>
                  <a:gd name="T8" fmla="*/ 1612 w 28"/>
                  <a:gd name="T9" fmla="*/ 8213 h 137"/>
                  <a:gd name="T10" fmla="*/ 1612 w 28"/>
                  <a:gd name="T11" fmla="*/ 7047 h 137"/>
                  <a:gd name="T12" fmla="*/ 406 w 28"/>
                  <a:gd name="T13" fmla="*/ 6506 h 137"/>
                  <a:gd name="T14" fmla="*/ 742 w 28"/>
                  <a:gd name="T15" fmla="*/ 4189 h 137"/>
                  <a:gd name="T16" fmla="*/ 1188 w 28"/>
                  <a:gd name="T17" fmla="*/ 0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137"/>
                  <a:gd name="T29" fmla="*/ 28 w 28"/>
                  <a:gd name="T30" fmla="*/ 137 h 1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137">
                    <a:moveTo>
                      <a:pt x="15" y="13"/>
                    </a:moveTo>
                    <a:cubicBezTo>
                      <a:pt x="18" y="23"/>
                      <a:pt x="12" y="33"/>
                      <a:pt x="14" y="44"/>
                    </a:cubicBezTo>
                    <a:cubicBezTo>
                      <a:pt x="16" y="52"/>
                      <a:pt x="21" y="60"/>
                      <a:pt x="23" y="68"/>
                    </a:cubicBezTo>
                    <a:cubicBezTo>
                      <a:pt x="28" y="95"/>
                      <a:pt x="19" y="112"/>
                      <a:pt x="10" y="137"/>
                    </a:cubicBezTo>
                    <a:cubicBezTo>
                      <a:pt x="9" y="124"/>
                      <a:pt x="15" y="110"/>
                      <a:pt x="16" y="98"/>
                    </a:cubicBezTo>
                    <a:cubicBezTo>
                      <a:pt x="16" y="93"/>
                      <a:pt x="18" y="89"/>
                      <a:pt x="16" y="85"/>
                    </a:cubicBezTo>
                    <a:cubicBezTo>
                      <a:pt x="13" y="78"/>
                      <a:pt x="7" y="82"/>
                      <a:pt x="4" y="78"/>
                    </a:cubicBezTo>
                    <a:cubicBezTo>
                      <a:pt x="0" y="72"/>
                      <a:pt x="6" y="58"/>
                      <a:pt x="7" y="50"/>
                    </a:cubicBezTo>
                    <a:cubicBezTo>
                      <a:pt x="10" y="34"/>
                      <a:pt x="12" y="16"/>
                      <a:pt x="12" y="0"/>
                    </a:cubicBezTo>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4" name="Freeform 33"/>
              <p:cNvSpPr>
                <a:spLocks/>
              </p:cNvSpPr>
              <p:nvPr/>
            </p:nvSpPr>
            <p:spPr bwMode="auto">
              <a:xfrm>
                <a:off x="1046" y="3987"/>
                <a:ext cx="76" cy="86"/>
              </a:xfrm>
              <a:custGeom>
                <a:avLst/>
                <a:gdLst>
                  <a:gd name="T0" fmla="*/ 1007 w 56"/>
                  <a:gd name="T1" fmla="*/ 5414 h 64"/>
                  <a:gd name="T2" fmla="*/ 4409 w 56"/>
                  <a:gd name="T3" fmla="*/ 3870 h 64"/>
                  <a:gd name="T4" fmla="*/ 5216 w 56"/>
                  <a:gd name="T5" fmla="*/ 0 h 64"/>
                  <a:gd name="T6" fmla="*/ 2969 w 56"/>
                  <a:gd name="T7" fmla="*/ 2694 h 64"/>
                  <a:gd name="T8" fmla="*/ 0 w 56"/>
                  <a:gd name="T9" fmla="*/ 4932 h 64"/>
                  <a:gd name="T10" fmla="*/ 0 60000 65536"/>
                  <a:gd name="T11" fmla="*/ 0 60000 65536"/>
                  <a:gd name="T12" fmla="*/ 0 60000 65536"/>
                  <a:gd name="T13" fmla="*/ 0 60000 65536"/>
                  <a:gd name="T14" fmla="*/ 0 60000 65536"/>
                  <a:gd name="T15" fmla="*/ 0 w 56"/>
                  <a:gd name="T16" fmla="*/ 0 h 64"/>
                  <a:gd name="T17" fmla="*/ 56 w 56"/>
                  <a:gd name="T18" fmla="*/ 64 h 64"/>
                </a:gdLst>
                <a:ahLst/>
                <a:cxnLst>
                  <a:cxn ang="T10">
                    <a:pos x="T0" y="T1"/>
                  </a:cxn>
                  <a:cxn ang="T11">
                    <a:pos x="T2" y="T3"/>
                  </a:cxn>
                  <a:cxn ang="T12">
                    <a:pos x="T4" y="T5"/>
                  </a:cxn>
                  <a:cxn ang="T13">
                    <a:pos x="T6" y="T7"/>
                  </a:cxn>
                  <a:cxn ang="T14">
                    <a:pos x="T8" y="T9"/>
                  </a:cxn>
                </a:cxnLst>
                <a:rect l="T15" t="T16" r="T17" b="T18"/>
                <a:pathLst>
                  <a:path w="56" h="64">
                    <a:moveTo>
                      <a:pt x="10" y="64"/>
                    </a:moveTo>
                    <a:cubicBezTo>
                      <a:pt x="25" y="63"/>
                      <a:pt x="35" y="58"/>
                      <a:pt x="45" y="46"/>
                    </a:cubicBezTo>
                    <a:cubicBezTo>
                      <a:pt x="56" y="31"/>
                      <a:pt x="53" y="18"/>
                      <a:pt x="53" y="0"/>
                    </a:cubicBezTo>
                    <a:cubicBezTo>
                      <a:pt x="45" y="11"/>
                      <a:pt x="50" y="33"/>
                      <a:pt x="30" y="32"/>
                    </a:cubicBezTo>
                    <a:cubicBezTo>
                      <a:pt x="32" y="51"/>
                      <a:pt x="16" y="56"/>
                      <a:pt x="0" y="59"/>
                    </a:cubicBezTo>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5" name="Freeform 34"/>
              <p:cNvSpPr>
                <a:spLocks/>
              </p:cNvSpPr>
              <p:nvPr/>
            </p:nvSpPr>
            <p:spPr bwMode="auto">
              <a:xfrm>
                <a:off x="1218" y="3960"/>
                <a:ext cx="66" cy="109"/>
              </a:xfrm>
              <a:custGeom>
                <a:avLst/>
                <a:gdLst>
                  <a:gd name="T0" fmla="*/ 0 w 49"/>
                  <a:gd name="T1" fmla="*/ 178 h 81"/>
                  <a:gd name="T2" fmla="*/ 586 w 49"/>
                  <a:gd name="T3" fmla="*/ 3053 h 81"/>
                  <a:gd name="T4" fmla="*/ 1290 w 49"/>
                  <a:gd name="T5" fmla="*/ 5186 h 81"/>
                  <a:gd name="T6" fmla="*/ 2442 w 49"/>
                  <a:gd name="T7" fmla="*/ 6627 h 81"/>
                  <a:gd name="T8" fmla="*/ 4287 w 49"/>
                  <a:gd name="T9" fmla="*/ 6422 h 81"/>
                  <a:gd name="T10" fmla="*/ 2059 w 49"/>
                  <a:gd name="T11" fmla="*/ 3699 h 81"/>
                  <a:gd name="T12" fmla="*/ 1290 w 49"/>
                  <a:gd name="T13" fmla="*/ 2021 h 81"/>
                  <a:gd name="T14" fmla="*/ 323 w 49"/>
                  <a:gd name="T15" fmla="*/ 0 h 81"/>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81"/>
                  <a:gd name="T26" fmla="*/ 49 w 49"/>
                  <a:gd name="T27" fmla="*/ 81 h 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81">
                    <a:moveTo>
                      <a:pt x="0" y="2"/>
                    </a:moveTo>
                    <a:cubicBezTo>
                      <a:pt x="8" y="11"/>
                      <a:pt x="7" y="25"/>
                      <a:pt x="7" y="36"/>
                    </a:cubicBezTo>
                    <a:cubicBezTo>
                      <a:pt x="7" y="48"/>
                      <a:pt x="10" y="49"/>
                      <a:pt x="15" y="60"/>
                    </a:cubicBezTo>
                    <a:cubicBezTo>
                      <a:pt x="18" y="70"/>
                      <a:pt x="16" y="74"/>
                      <a:pt x="28" y="77"/>
                    </a:cubicBezTo>
                    <a:cubicBezTo>
                      <a:pt x="35" y="79"/>
                      <a:pt x="46" y="81"/>
                      <a:pt x="49" y="74"/>
                    </a:cubicBezTo>
                    <a:cubicBezTo>
                      <a:pt x="25" y="77"/>
                      <a:pt x="22" y="62"/>
                      <a:pt x="24" y="43"/>
                    </a:cubicBezTo>
                    <a:cubicBezTo>
                      <a:pt x="17" y="40"/>
                      <a:pt x="17" y="30"/>
                      <a:pt x="15" y="23"/>
                    </a:cubicBezTo>
                    <a:cubicBezTo>
                      <a:pt x="12" y="16"/>
                      <a:pt x="2" y="8"/>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6" name="Freeform 35"/>
              <p:cNvSpPr>
                <a:spLocks/>
              </p:cNvSpPr>
              <p:nvPr/>
            </p:nvSpPr>
            <p:spPr bwMode="auto">
              <a:xfrm>
                <a:off x="1208" y="3256"/>
                <a:ext cx="28" cy="452"/>
              </a:xfrm>
              <a:custGeom>
                <a:avLst/>
                <a:gdLst>
                  <a:gd name="T0" fmla="*/ 1505 w 21"/>
                  <a:gd name="T1" fmla="*/ 27776 h 336"/>
                  <a:gd name="T2" fmla="*/ 476 w 21"/>
                  <a:gd name="T3" fmla="*/ 15416 h 336"/>
                  <a:gd name="T4" fmla="*/ 1401 w 21"/>
                  <a:gd name="T5" fmla="*/ 0 h 336"/>
                  <a:gd name="T6" fmla="*/ 1401 w 21"/>
                  <a:gd name="T7" fmla="*/ 11401 h 336"/>
                  <a:gd name="T8" fmla="*/ 1505 w 21"/>
                  <a:gd name="T9" fmla="*/ 27776 h 336"/>
                  <a:gd name="T10" fmla="*/ 0 60000 65536"/>
                  <a:gd name="T11" fmla="*/ 0 60000 65536"/>
                  <a:gd name="T12" fmla="*/ 0 60000 65536"/>
                  <a:gd name="T13" fmla="*/ 0 60000 65536"/>
                  <a:gd name="T14" fmla="*/ 0 60000 65536"/>
                  <a:gd name="T15" fmla="*/ 0 w 21"/>
                  <a:gd name="T16" fmla="*/ 0 h 336"/>
                  <a:gd name="T17" fmla="*/ 21 w 21"/>
                  <a:gd name="T18" fmla="*/ 336 h 336"/>
                </a:gdLst>
                <a:ahLst/>
                <a:cxnLst>
                  <a:cxn ang="T10">
                    <a:pos x="T0" y="T1"/>
                  </a:cxn>
                  <a:cxn ang="T11">
                    <a:pos x="T2" y="T3"/>
                  </a:cxn>
                  <a:cxn ang="T12">
                    <a:pos x="T4" y="T5"/>
                  </a:cxn>
                  <a:cxn ang="T13">
                    <a:pos x="T6" y="T7"/>
                  </a:cxn>
                  <a:cxn ang="T14">
                    <a:pos x="T8" y="T9"/>
                  </a:cxn>
                </a:cxnLst>
                <a:rect l="T15" t="T16" r="T17" b="T18"/>
                <a:pathLst>
                  <a:path w="21" h="336">
                    <a:moveTo>
                      <a:pt x="20" y="325"/>
                    </a:moveTo>
                    <a:cubicBezTo>
                      <a:pt x="19" y="336"/>
                      <a:pt x="12" y="246"/>
                      <a:pt x="6" y="180"/>
                    </a:cubicBezTo>
                    <a:cubicBezTo>
                      <a:pt x="0" y="114"/>
                      <a:pt x="8" y="44"/>
                      <a:pt x="19" y="0"/>
                    </a:cubicBezTo>
                    <a:cubicBezTo>
                      <a:pt x="18" y="15"/>
                      <a:pt x="17" y="102"/>
                      <a:pt x="19" y="133"/>
                    </a:cubicBezTo>
                    <a:cubicBezTo>
                      <a:pt x="21" y="164"/>
                      <a:pt x="21" y="315"/>
                      <a:pt x="20" y="3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7" name="Freeform 36"/>
              <p:cNvSpPr>
                <a:spLocks/>
              </p:cNvSpPr>
              <p:nvPr/>
            </p:nvSpPr>
            <p:spPr bwMode="auto">
              <a:xfrm>
                <a:off x="1341" y="3306"/>
                <a:ext cx="65" cy="404"/>
              </a:xfrm>
              <a:custGeom>
                <a:avLst/>
                <a:gdLst>
                  <a:gd name="T0" fmla="*/ 0 w 48"/>
                  <a:gd name="T1" fmla="*/ 24859 h 301"/>
                  <a:gd name="T2" fmla="*/ 3407 w 48"/>
                  <a:gd name="T3" fmla="*/ 12886 h 301"/>
                  <a:gd name="T4" fmla="*/ 3551 w 48"/>
                  <a:gd name="T5" fmla="*/ 0 h 301"/>
                  <a:gd name="T6" fmla="*/ 2455 w 48"/>
                  <a:gd name="T7" fmla="*/ 12749 h 301"/>
                  <a:gd name="T8" fmla="*/ 0 w 48"/>
                  <a:gd name="T9" fmla="*/ 24859 h 301"/>
                  <a:gd name="T10" fmla="*/ 0 60000 65536"/>
                  <a:gd name="T11" fmla="*/ 0 60000 65536"/>
                  <a:gd name="T12" fmla="*/ 0 60000 65536"/>
                  <a:gd name="T13" fmla="*/ 0 60000 65536"/>
                  <a:gd name="T14" fmla="*/ 0 60000 65536"/>
                  <a:gd name="T15" fmla="*/ 0 w 48"/>
                  <a:gd name="T16" fmla="*/ 0 h 301"/>
                  <a:gd name="T17" fmla="*/ 48 w 48"/>
                  <a:gd name="T18" fmla="*/ 301 h 301"/>
                </a:gdLst>
                <a:ahLst/>
                <a:cxnLst>
                  <a:cxn ang="T10">
                    <a:pos x="T0" y="T1"/>
                  </a:cxn>
                  <a:cxn ang="T11">
                    <a:pos x="T2" y="T3"/>
                  </a:cxn>
                  <a:cxn ang="T12">
                    <a:pos x="T4" y="T5"/>
                  </a:cxn>
                  <a:cxn ang="T13">
                    <a:pos x="T6" y="T7"/>
                  </a:cxn>
                  <a:cxn ang="T14">
                    <a:pos x="T8" y="T9"/>
                  </a:cxn>
                </a:cxnLst>
                <a:rect l="T15" t="T16" r="T17" b="T18"/>
                <a:pathLst>
                  <a:path w="48" h="301">
                    <a:moveTo>
                      <a:pt x="0" y="301"/>
                    </a:moveTo>
                    <a:cubicBezTo>
                      <a:pt x="5" y="278"/>
                      <a:pt x="24" y="202"/>
                      <a:pt x="36" y="156"/>
                    </a:cubicBezTo>
                    <a:cubicBezTo>
                      <a:pt x="48" y="110"/>
                      <a:pt x="39" y="32"/>
                      <a:pt x="38" y="0"/>
                    </a:cubicBezTo>
                    <a:cubicBezTo>
                      <a:pt x="35" y="32"/>
                      <a:pt x="35" y="121"/>
                      <a:pt x="26" y="154"/>
                    </a:cubicBezTo>
                    <a:cubicBezTo>
                      <a:pt x="18" y="187"/>
                      <a:pt x="5" y="277"/>
                      <a:pt x="0" y="301"/>
                    </a:cubicBezTo>
                    <a:close/>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8" name="Freeform 37"/>
              <p:cNvSpPr>
                <a:spLocks/>
              </p:cNvSpPr>
              <p:nvPr/>
            </p:nvSpPr>
            <p:spPr bwMode="auto">
              <a:xfrm>
                <a:off x="1315" y="3986"/>
                <a:ext cx="105" cy="83"/>
              </a:xfrm>
              <a:custGeom>
                <a:avLst/>
                <a:gdLst>
                  <a:gd name="T0" fmla="*/ 2988 w 78"/>
                  <a:gd name="T1" fmla="*/ 4598 h 62"/>
                  <a:gd name="T2" fmla="*/ 4418 w 78"/>
                  <a:gd name="T3" fmla="*/ 3710 h 62"/>
                  <a:gd name="T4" fmla="*/ 6223 w 78"/>
                  <a:gd name="T5" fmla="*/ 2980 h 62"/>
                  <a:gd name="T6" fmla="*/ 5533 w 78"/>
                  <a:gd name="T7" fmla="*/ 0 h 62"/>
                  <a:gd name="T8" fmla="*/ 4278 w 78"/>
                  <a:gd name="T9" fmla="*/ 2123 h 62"/>
                  <a:gd name="T10" fmla="*/ 3178 w 78"/>
                  <a:gd name="T11" fmla="*/ 2123 h 62"/>
                  <a:gd name="T12" fmla="*/ 2988 w 78"/>
                  <a:gd name="T13" fmla="*/ 3131 h 62"/>
                  <a:gd name="T14" fmla="*/ 946 w 78"/>
                  <a:gd name="T15" fmla="*/ 3292 h 62"/>
                  <a:gd name="T16" fmla="*/ 522 w 78"/>
                  <a:gd name="T17" fmla="*/ 4295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
                  <a:gd name="T28" fmla="*/ 0 h 62"/>
                  <a:gd name="T29" fmla="*/ 78 w 78"/>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 h="62">
                    <a:moveTo>
                      <a:pt x="35" y="58"/>
                    </a:moveTo>
                    <a:cubicBezTo>
                      <a:pt x="44" y="62"/>
                      <a:pt x="45" y="51"/>
                      <a:pt x="51" y="47"/>
                    </a:cubicBezTo>
                    <a:cubicBezTo>
                      <a:pt x="58" y="43"/>
                      <a:pt x="66" y="48"/>
                      <a:pt x="72" y="37"/>
                    </a:cubicBezTo>
                    <a:cubicBezTo>
                      <a:pt x="78" y="26"/>
                      <a:pt x="71" y="11"/>
                      <a:pt x="64" y="0"/>
                    </a:cubicBezTo>
                    <a:cubicBezTo>
                      <a:pt x="63" y="18"/>
                      <a:pt x="71" y="26"/>
                      <a:pt x="50" y="27"/>
                    </a:cubicBezTo>
                    <a:cubicBezTo>
                      <a:pt x="48" y="27"/>
                      <a:pt x="39" y="25"/>
                      <a:pt x="37" y="27"/>
                    </a:cubicBezTo>
                    <a:cubicBezTo>
                      <a:pt x="32" y="30"/>
                      <a:pt x="36" y="37"/>
                      <a:pt x="35" y="39"/>
                    </a:cubicBezTo>
                    <a:cubicBezTo>
                      <a:pt x="28" y="46"/>
                      <a:pt x="19" y="39"/>
                      <a:pt x="11" y="41"/>
                    </a:cubicBezTo>
                    <a:cubicBezTo>
                      <a:pt x="0" y="44"/>
                      <a:pt x="5" y="56"/>
                      <a:pt x="6" y="54"/>
                    </a:cubicBezTo>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59" name="Freeform 38"/>
              <p:cNvSpPr>
                <a:spLocks/>
              </p:cNvSpPr>
              <p:nvPr/>
            </p:nvSpPr>
            <p:spPr bwMode="auto">
              <a:xfrm>
                <a:off x="1152" y="1292"/>
                <a:ext cx="65" cy="64"/>
              </a:xfrm>
              <a:custGeom>
                <a:avLst/>
                <a:gdLst>
                  <a:gd name="T0" fmla="*/ 4058 w 48"/>
                  <a:gd name="T1" fmla="*/ 0 h 48"/>
                  <a:gd name="T2" fmla="*/ 0 w 48"/>
                  <a:gd name="T3" fmla="*/ 3321 h 48"/>
                  <a:gd name="T4" fmla="*/ 3201 w 48"/>
                  <a:gd name="T5" fmla="*/ 2544 h 48"/>
                  <a:gd name="T6" fmla="*/ 4271 w 48"/>
                  <a:gd name="T7" fmla="*/ 276 h 48"/>
                  <a:gd name="T8" fmla="*/ 4509 w 48"/>
                  <a:gd name="T9" fmla="*/ 155 h 48"/>
                  <a:gd name="T10" fmla="*/ 0 60000 65536"/>
                  <a:gd name="T11" fmla="*/ 0 60000 65536"/>
                  <a:gd name="T12" fmla="*/ 0 60000 65536"/>
                  <a:gd name="T13" fmla="*/ 0 60000 65536"/>
                  <a:gd name="T14" fmla="*/ 0 60000 65536"/>
                  <a:gd name="T15" fmla="*/ 0 w 48"/>
                  <a:gd name="T16" fmla="*/ 0 h 48"/>
                  <a:gd name="T17" fmla="*/ 48 w 48"/>
                  <a:gd name="T18" fmla="*/ 48 h 48"/>
                </a:gdLst>
                <a:ahLst/>
                <a:cxnLst>
                  <a:cxn ang="T10">
                    <a:pos x="T0" y="T1"/>
                  </a:cxn>
                  <a:cxn ang="T11">
                    <a:pos x="T2" y="T3"/>
                  </a:cxn>
                  <a:cxn ang="T12">
                    <a:pos x="T4" y="T5"/>
                  </a:cxn>
                  <a:cxn ang="T13">
                    <a:pos x="T6" y="T7"/>
                  </a:cxn>
                  <a:cxn ang="T14">
                    <a:pos x="T8" y="T9"/>
                  </a:cxn>
                </a:cxnLst>
                <a:rect l="T15" t="T16" r="T17" b="T18"/>
                <a:pathLst>
                  <a:path w="48" h="48">
                    <a:moveTo>
                      <a:pt x="43" y="0"/>
                    </a:moveTo>
                    <a:cubicBezTo>
                      <a:pt x="32" y="16"/>
                      <a:pt x="26" y="47"/>
                      <a:pt x="0" y="44"/>
                    </a:cubicBezTo>
                    <a:cubicBezTo>
                      <a:pt x="16" y="45"/>
                      <a:pt x="22" y="48"/>
                      <a:pt x="34" y="34"/>
                    </a:cubicBezTo>
                    <a:cubicBezTo>
                      <a:pt x="40" y="26"/>
                      <a:pt x="48" y="15"/>
                      <a:pt x="45" y="4"/>
                    </a:cubicBezTo>
                    <a:cubicBezTo>
                      <a:pt x="46" y="4"/>
                      <a:pt x="47" y="3"/>
                      <a:pt x="48"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60" name="Freeform 39"/>
              <p:cNvSpPr>
                <a:spLocks/>
              </p:cNvSpPr>
              <p:nvPr/>
            </p:nvSpPr>
            <p:spPr bwMode="auto">
              <a:xfrm>
                <a:off x="944" y="1335"/>
                <a:ext cx="161" cy="22"/>
              </a:xfrm>
              <a:custGeom>
                <a:avLst/>
                <a:gdLst>
                  <a:gd name="T0" fmla="*/ 0 w 120"/>
                  <a:gd name="T1" fmla="*/ 0 h 17"/>
                  <a:gd name="T2" fmla="*/ 4151 w 120"/>
                  <a:gd name="T3" fmla="*/ 221 h 17"/>
                  <a:gd name="T4" fmla="*/ 9863 w 120"/>
                  <a:gd name="T5" fmla="*/ 479 h 17"/>
                  <a:gd name="T6" fmla="*/ 6066 w 120"/>
                  <a:gd name="T7" fmla="*/ 661 h 17"/>
                  <a:gd name="T8" fmla="*/ 2175 w 120"/>
                  <a:gd name="T9" fmla="*/ 132 h 17"/>
                  <a:gd name="T10" fmla="*/ 0 60000 65536"/>
                  <a:gd name="T11" fmla="*/ 0 60000 65536"/>
                  <a:gd name="T12" fmla="*/ 0 60000 65536"/>
                  <a:gd name="T13" fmla="*/ 0 60000 65536"/>
                  <a:gd name="T14" fmla="*/ 0 60000 65536"/>
                  <a:gd name="T15" fmla="*/ 0 w 120"/>
                  <a:gd name="T16" fmla="*/ 0 h 17"/>
                  <a:gd name="T17" fmla="*/ 120 w 120"/>
                  <a:gd name="T18" fmla="*/ 17 h 17"/>
                </a:gdLst>
                <a:ahLst/>
                <a:cxnLst>
                  <a:cxn ang="T10">
                    <a:pos x="T0" y="T1"/>
                  </a:cxn>
                  <a:cxn ang="T11">
                    <a:pos x="T2" y="T3"/>
                  </a:cxn>
                  <a:cxn ang="T12">
                    <a:pos x="T4" y="T5"/>
                  </a:cxn>
                  <a:cxn ang="T13">
                    <a:pos x="T6" y="T7"/>
                  </a:cxn>
                  <a:cxn ang="T14">
                    <a:pos x="T8" y="T9"/>
                  </a:cxn>
                </a:cxnLst>
                <a:rect l="T15" t="T16" r="T17" b="T18"/>
                <a:pathLst>
                  <a:path w="120" h="17">
                    <a:moveTo>
                      <a:pt x="0" y="0"/>
                    </a:moveTo>
                    <a:cubicBezTo>
                      <a:pt x="18" y="0"/>
                      <a:pt x="34" y="3"/>
                      <a:pt x="51" y="5"/>
                    </a:cubicBezTo>
                    <a:cubicBezTo>
                      <a:pt x="74" y="7"/>
                      <a:pt x="98" y="7"/>
                      <a:pt x="120" y="10"/>
                    </a:cubicBezTo>
                    <a:cubicBezTo>
                      <a:pt x="105" y="13"/>
                      <a:pt x="89" y="17"/>
                      <a:pt x="74" y="14"/>
                    </a:cubicBezTo>
                    <a:cubicBezTo>
                      <a:pt x="58" y="10"/>
                      <a:pt x="44" y="2"/>
                      <a:pt x="27"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61" name="Freeform 40"/>
              <p:cNvSpPr>
                <a:spLocks/>
              </p:cNvSpPr>
              <p:nvPr/>
            </p:nvSpPr>
            <p:spPr bwMode="auto">
              <a:xfrm>
                <a:off x="1232" y="1308"/>
                <a:ext cx="213" cy="44"/>
              </a:xfrm>
              <a:custGeom>
                <a:avLst/>
                <a:gdLst>
                  <a:gd name="T0" fmla="*/ 10901 w 158"/>
                  <a:gd name="T1" fmla="*/ 965 h 33"/>
                  <a:gd name="T2" fmla="*/ 5278 w 158"/>
                  <a:gd name="T3" fmla="*/ 1799 h 33"/>
                  <a:gd name="T4" fmla="*/ 0 w 158"/>
                  <a:gd name="T5" fmla="*/ 1716 h 33"/>
                  <a:gd name="T6" fmla="*/ 7001 w 158"/>
                  <a:gd name="T7" fmla="*/ 491 h 33"/>
                  <a:gd name="T8" fmla="*/ 13950 w 158"/>
                  <a:gd name="T9" fmla="*/ 724 h 33"/>
                  <a:gd name="T10" fmla="*/ 0 60000 65536"/>
                  <a:gd name="T11" fmla="*/ 0 60000 65536"/>
                  <a:gd name="T12" fmla="*/ 0 60000 65536"/>
                  <a:gd name="T13" fmla="*/ 0 60000 65536"/>
                  <a:gd name="T14" fmla="*/ 0 60000 65536"/>
                  <a:gd name="T15" fmla="*/ 0 w 158"/>
                  <a:gd name="T16" fmla="*/ 0 h 33"/>
                  <a:gd name="T17" fmla="*/ 158 w 158"/>
                  <a:gd name="T18" fmla="*/ 33 h 33"/>
                </a:gdLst>
                <a:ahLst/>
                <a:cxnLst>
                  <a:cxn ang="T10">
                    <a:pos x="T0" y="T1"/>
                  </a:cxn>
                  <a:cxn ang="T11">
                    <a:pos x="T2" y="T3"/>
                  </a:cxn>
                  <a:cxn ang="T12">
                    <a:pos x="T4" y="T5"/>
                  </a:cxn>
                  <a:cxn ang="T13">
                    <a:pos x="T6" y="T7"/>
                  </a:cxn>
                  <a:cxn ang="T14">
                    <a:pos x="T8" y="T9"/>
                  </a:cxn>
                </a:cxnLst>
                <a:rect l="T15" t="T16" r="T17" b="T18"/>
                <a:pathLst>
                  <a:path w="158" h="33">
                    <a:moveTo>
                      <a:pt x="124" y="13"/>
                    </a:moveTo>
                    <a:cubicBezTo>
                      <a:pt x="102" y="14"/>
                      <a:pt x="80" y="21"/>
                      <a:pt x="59" y="24"/>
                    </a:cubicBezTo>
                    <a:cubicBezTo>
                      <a:pt x="42" y="27"/>
                      <a:pt x="14" y="33"/>
                      <a:pt x="0" y="23"/>
                    </a:cubicBezTo>
                    <a:cubicBezTo>
                      <a:pt x="25" y="24"/>
                      <a:pt x="54" y="11"/>
                      <a:pt x="79" y="7"/>
                    </a:cubicBezTo>
                    <a:cubicBezTo>
                      <a:pt x="106" y="1"/>
                      <a:pt x="135" y="0"/>
                      <a:pt x="158" y="10"/>
                    </a:cubicBezTo>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62" name="Freeform 41"/>
              <p:cNvSpPr>
                <a:spLocks/>
              </p:cNvSpPr>
              <p:nvPr/>
            </p:nvSpPr>
            <p:spPr bwMode="auto">
              <a:xfrm>
                <a:off x="1256" y="1335"/>
                <a:ext cx="162" cy="22"/>
              </a:xfrm>
              <a:custGeom>
                <a:avLst/>
                <a:gdLst>
                  <a:gd name="T0" fmla="*/ 10855 w 120"/>
                  <a:gd name="T1" fmla="*/ 0 h 17"/>
                  <a:gd name="T2" fmla="*/ 6255 w 120"/>
                  <a:gd name="T3" fmla="*/ 221 h 17"/>
                  <a:gd name="T4" fmla="*/ 0 w 120"/>
                  <a:gd name="T5" fmla="*/ 479 h 17"/>
                  <a:gd name="T6" fmla="*/ 4203 w 120"/>
                  <a:gd name="T7" fmla="*/ 661 h 17"/>
                  <a:gd name="T8" fmla="*/ 8444 w 120"/>
                  <a:gd name="T9" fmla="*/ 132 h 17"/>
                  <a:gd name="T10" fmla="*/ 0 60000 65536"/>
                  <a:gd name="T11" fmla="*/ 0 60000 65536"/>
                  <a:gd name="T12" fmla="*/ 0 60000 65536"/>
                  <a:gd name="T13" fmla="*/ 0 60000 65536"/>
                  <a:gd name="T14" fmla="*/ 0 60000 65536"/>
                  <a:gd name="T15" fmla="*/ 0 w 120"/>
                  <a:gd name="T16" fmla="*/ 0 h 17"/>
                  <a:gd name="T17" fmla="*/ 120 w 120"/>
                  <a:gd name="T18" fmla="*/ 17 h 17"/>
                </a:gdLst>
                <a:ahLst/>
                <a:cxnLst>
                  <a:cxn ang="T10">
                    <a:pos x="T0" y="T1"/>
                  </a:cxn>
                  <a:cxn ang="T11">
                    <a:pos x="T2" y="T3"/>
                  </a:cxn>
                  <a:cxn ang="T12">
                    <a:pos x="T4" y="T5"/>
                  </a:cxn>
                  <a:cxn ang="T13">
                    <a:pos x="T6" y="T7"/>
                  </a:cxn>
                  <a:cxn ang="T14">
                    <a:pos x="T8" y="T9"/>
                  </a:cxn>
                </a:cxnLst>
                <a:rect l="T15" t="T16" r="T17" b="T18"/>
                <a:pathLst>
                  <a:path w="120" h="17">
                    <a:moveTo>
                      <a:pt x="120" y="0"/>
                    </a:moveTo>
                    <a:cubicBezTo>
                      <a:pt x="102" y="0"/>
                      <a:pt x="86" y="3"/>
                      <a:pt x="69" y="5"/>
                    </a:cubicBezTo>
                    <a:cubicBezTo>
                      <a:pt x="46" y="7"/>
                      <a:pt x="22" y="7"/>
                      <a:pt x="0" y="10"/>
                    </a:cubicBezTo>
                    <a:cubicBezTo>
                      <a:pt x="16" y="13"/>
                      <a:pt x="31" y="17"/>
                      <a:pt x="47" y="14"/>
                    </a:cubicBezTo>
                    <a:cubicBezTo>
                      <a:pt x="62" y="10"/>
                      <a:pt x="76" y="2"/>
                      <a:pt x="93"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63" name="Freeform 42"/>
              <p:cNvSpPr>
                <a:spLocks/>
              </p:cNvSpPr>
              <p:nvPr/>
            </p:nvSpPr>
            <p:spPr bwMode="auto">
              <a:xfrm>
                <a:off x="878" y="1593"/>
                <a:ext cx="130" cy="88"/>
              </a:xfrm>
              <a:custGeom>
                <a:avLst/>
                <a:gdLst>
                  <a:gd name="T0" fmla="*/ 164 w 97"/>
                  <a:gd name="T1" fmla="*/ 655 h 66"/>
                  <a:gd name="T2" fmla="*/ 2788 w 97"/>
                  <a:gd name="T3" fmla="*/ 4068 h 66"/>
                  <a:gd name="T4" fmla="*/ 7813 w 97"/>
                  <a:gd name="T5" fmla="*/ 4673 h 66"/>
                  <a:gd name="T6" fmla="*/ 709 w 97"/>
                  <a:gd name="T7" fmla="*/ 0 h 66"/>
                  <a:gd name="T8" fmla="*/ 0 60000 65536"/>
                  <a:gd name="T9" fmla="*/ 0 60000 65536"/>
                  <a:gd name="T10" fmla="*/ 0 60000 65536"/>
                  <a:gd name="T11" fmla="*/ 0 60000 65536"/>
                  <a:gd name="T12" fmla="*/ 0 w 97"/>
                  <a:gd name="T13" fmla="*/ 0 h 66"/>
                  <a:gd name="T14" fmla="*/ 97 w 97"/>
                  <a:gd name="T15" fmla="*/ 66 h 66"/>
                </a:gdLst>
                <a:ahLst/>
                <a:cxnLst>
                  <a:cxn ang="T8">
                    <a:pos x="T0" y="T1"/>
                  </a:cxn>
                  <a:cxn ang="T9">
                    <a:pos x="T2" y="T3"/>
                  </a:cxn>
                  <a:cxn ang="T10">
                    <a:pos x="T4" y="T5"/>
                  </a:cxn>
                  <a:cxn ang="T11">
                    <a:pos x="T6" y="T7"/>
                  </a:cxn>
                </a:cxnLst>
                <a:rect l="T12" t="T13" r="T14" b="T15"/>
                <a:pathLst>
                  <a:path w="97" h="66">
                    <a:moveTo>
                      <a:pt x="2" y="9"/>
                    </a:moveTo>
                    <a:cubicBezTo>
                      <a:pt x="0" y="26"/>
                      <a:pt x="19" y="47"/>
                      <a:pt x="34" y="55"/>
                    </a:cubicBezTo>
                    <a:cubicBezTo>
                      <a:pt x="56" y="66"/>
                      <a:pt x="74" y="60"/>
                      <a:pt x="97" y="62"/>
                    </a:cubicBezTo>
                    <a:cubicBezTo>
                      <a:pt x="72" y="63"/>
                      <a:pt x="1" y="31"/>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64" name="Freeform 43"/>
              <p:cNvSpPr>
                <a:spLocks/>
              </p:cNvSpPr>
              <p:nvPr/>
            </p:nvSpPr>
            <p:spPr bwMode="auto">
              <a:xfrm>
                <a:off x="965" y="1168"/>
                <a:ext cx="100" cy="91"/>
              </a:xfrm>
              <a:custGeom>
                <a:avLst/>
                <a:gdLst>
                  <a:gd name="T0" fmla="*/ 6720 w 74"/>
                  <a:gd name="T1" fmla="*/ 0 h 68"/>
                  <a:gd name="T2" fmla="*/ 4678 w 74"/>
                  <a:gd name="T3" fmla="*/ 3657 h 68"/>
                  <a:gd name="T4" fmla="*/ 2734 w 74"/>
                  <a:gd name="T5" fmla="*/ 4590 h 68"/>
                  <a:gd name="T6" fmla="*/ 0 w 74"/>
                  <a:gd name="T7" fmla="*/ 5384 h 68"/>
                  <a:gd name="T8" fmla="*/ 4993 w 74"/>
                  <a:gd name="T9" fmla="*/ 4189 h 68"/>
                  <a:gd name="T10" fmla="*/ 6747 w 74"/>
                  <a:gd name="T11" fmla="*/ 922 h 68"/>
                  <a:gd name="T12" fmla="*/ 0 60000 65536"/>
                  <a:gd name="T13" fmla="*/ 0 60000 65536"/>
                  <a:gd name="T14" fmla="*/ 0 60000 65536"/>
                  <a:gd name="T15" fmla="*/ 0 60000 65536"/>
                  <a:gd name="T16" fmla="*/ 0 60000 65536"/>
                  <a:gd name="T17" fmla="*/ 0 60000 65536"/>
                  <a:gd name="T18" fmla="*/ 0 w 74"/>
                  <a:gd name="T19" fmla="*/ 0 h 68"/>
                  <a:gd name="T20" fmla="*/ 74 w 74"/>
                  <a:gd name="T21" fmla="*/ 68 h 68"/>
                </a:gdLst>
                <a:ahLst/>
                <a:cxnLst>
                  <a:cxn ang="T12">
                    <a:pos x="T0" y="T1"/>
                  </a:cxn>
                  <a:cxn ang="T13">
                    <a:pos x="T2" y="T3"/>
                  </a:cxn>
                  <a:cxn ang="T14">
                    <a:pos x="T4" y="T5"/>
                  </a:cxn>
                  <a:cxn ang="T15">
                    <a:pos x="T6" y="T7"/>
                  </a:cxn>
                  <a:cxn ang="T16">
                    <a:pos x="T8" y="T9"/>
                  </a:cxn>
                  <a:cxn ang="T17">
                    <a:pos x="T10" y="T11"/>
                  </a:cxn>
                </a:cxnLst>
                <a:rect l="T18" t="T19" r="T20" b="T21"/>
                <a:pathLst>
                  <a:path w="74" h="68">
                    <a:moveTo>
                      <a:pt x="73" y="0"/>
                    </a:moveTo>
                    <a:cubicBezTo>
                      <a:pt x="69" y="17"/>
                      <a:pt x="67" y="35"/>
                      <a:pt x="51" y="46"/>
                    </a:cubicBezTo>
                    <a:cubicBezTo>
                      <a:pt x="45" y="51"/>
                      <a:pt x="37" y="56"/>
                      <a:pt x="30" y="58"/>
                    </a:cubicBezTo>
                    <a:cubicBezTo>
                      <a:pt x="20" y="61"/>
                      <a:pt x="9" y="64"/>
                      <a:pt x="0" y="68"/>
                    </a:cubicBezTo>
                    <a:cubicBezTo>
                      <a:pt x="16" y="65"/>
                      <a:pt x="40" y="62"/>
                      <a:pt x="55" y="53"/>
                    </a:cubicBezTo>
                    <a:cubicBezTo>
                      <a:pt x="70" y="44"/>
                      <a:pt x="71" y="27"/>
                      <a:pt x="74"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65" name="Freeform 44"/>
              <p:cNvSpPr>
                <a:spLocks/>
              </p:cNvSpPr>
              <p:nvPr/>
            </p:nvSpPr>
            <p:spPr bwMode="auto">
              <a:xfrm>
                <a:off x="1189" y="2687"/>
                <a:ext cx="38" cy="346"/>
              </a:xfrm>
              <a:custGeom>
                <a:avLst/>
                <a:gdLst>
                  <a:gd name="T0" fmla="*/ 0 w 28"/>
                  <a:gd name="T1" fmla="*/ 0 h 257"/>
                  <a:gd name="T2" fmla="*/ 2518 w 28"/>
                  <a:gd name="T3" fmla="*/ 22217 h 257"/>
                  <a:gd name="T4" fmla="*/ 0 w 28"/>
                  <a:gd name="T5" fmla="*/ 0 h 257"/>
                  <a:gd name="T6" fmla="*/ 0 60000 65536"/>
                  <a:gd name="T7" fmla="*/ 0 60000 65536"/>
                  <a:gd name="T8" fmla="*/ 0 60000 65536"/>
                  <a:gd name="T9" fmla="*/ 0 w 28"/>
                  <a:gd name="T10" fmla="*/ 0 h 257"/>
                  <a:gd name="T11" fmla="*/ 28 w 28"/>
                  <a:gd name="T12" fmla="*/ 257 h 257"/>
                </a:gdLst>
                <a:ahLst/>
                <a:cxnLst>
                  <a:cxn ang="T6">
                    <a:pos x="T0" y="T1"/>
                  </a:cxn>
                  <a:cxn ang="T7">
                    <a:pos x="T2" y="T3"/>
                  </a:cxn>
                  <a:cxn ang="T8">
                    <a:pos x="T4" y="T5"/>
                  </a:cxn>
                </a:cxnLst>
                <a:rect l="T9" t="T10" r="T11" b="T12"/>
                <a:pathLst>
                  <a:path w="28" h="257">
                    <a:moveTo>
                      <a:pt x="0" y="0"/>
                    </a:moveTo>
                    <a:cubicBezTo>
                      <a:pt x="0" y="48"/>
                      <a:pt x="13" y="171"/>
                      <a:pt x="26" y="257"/>
                    </a:cubicBezTo>
                    <a:cubicBezTo>
                      <a:pt x="28" y="205"/>
                      <a:pt x="16" y="46"/>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66" name="Freeform 45"/>
              <p:cNvSpPr>
                <a:spLocks/>
              </p:cNvSpPr>
              <p:nvPr/>
            </p:nvSpPr>
            <p:spPr bwMode="auto">
              <a:xfrm>
                <a:off x="1151" y="2174"/>
                <a:ext cx="45" cy="33"/>
              </a:xfrm>
              <a:custGeom>
                <a:avLst/>
                <a:gdLst>
                  <a:gd name="T0" fmla="*/ 0 w 33"/>
                  <a:gd name="T1" fmla="*/ 1063 h 25"/>
                  <a:gd name="T2" fmla="*/ 2693 w 33"/>
                  <a:gd name="T3" fmla="*/ 1639 h 25"/>
                  <a:gd name="T4" fmla="*/ 0 w 33"/>
                  <a:gd name="T5" fmla="*/ 1047 h 25"/>
                  <a:gd name="T6" fmla="*/ 0 60000 65536"/>
                  <a:gd name="T7" fmla="*/ 0 60000 65536"/>
                  <a:gd name="T8" fmla="*/ 0 60000 65536"/>
                  <a:gd name="T9" fmla="*/ 0 w 33"/>
                  <a:gd name="T10" fmla="*/ 0 h 25"/>
                  <a:gd name="T11" fmla="*/ 33 w 33"/>
                  <a:gd name="T12" fmla="*/ 25 h 25"/>
                </a:gdLst>
                <a:ahLst/>
                <a:cxnLst>
                  <a:cxn ang="T6">
                    <a:pos x="T0" y="T1"/>
                  </a:cxn>
                  <a:cxn ang="T7">
                    <a:pos x="T2" y="T3"/>
                  </a:cxn>
                  <a:cxn ang="T8">
                    <a:pos x="T4" y="T5"/>
                  </a:cxn>
                </a:cxnLst>
                <a:rect l="T9" t="T10" r="T11" b="T12"/>
                <a:pathLst>
                  <a:path w="33" h="25">
                    <a:moveTo>
                      <a:pt x="0" y="17"/>
                    </a:moveTo>
                    <a:cubicBezTo>
                      <a:pt x="7" y="10"/>
                      <a:pt x="22" y="14"/>
                      <a:pt x="26" y="25"/>
                    </a:cubicBezTo>
                    <a:cubicBezTo>
                      <a:pt x="33" y="16"/>
                      <a:pt x="6" y="0"/>
                      <a:pt x="0"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67" name="Freeform 46"/>
              <p:cNvSpPr>
                <a:spLocks/>
              </p:cNvSpPr>
              <p:nvPr/>
            </p:nvSpPr>
            <p:spPr bwMode="auto">
              <a:xfrm>
                <a:off x="1255" y="1107"/>
                <a:ext cx="118" cy="104"/>
              </a:xfrm>
              <a:custGeom>
                <a:avLst/>
                <a:gdLst>
                  <a:gd name="T0" fmla="*/ 712 w 88"/>
                  <a:gd name="T1" fmla="*/ 5706 h 77"/>
                  <a:gd name="T2" fmla="*/ 2085 w 88"/>
                  <a:gd name="T3" fmla="*/ 3578 h 77"/>
                  <a:gd name="T4" fmla="*/ 4795 w 88"/>
                  <a:gd name="T5" fmla="*/ 3101 h 77"/>
                  <a:gd name="T6" fmla="*/ 6655 w 88"/>
                  <a:gd name="T7" fmla="*/ 2296 h 77"/>
                  <a:gd name="T8" fmla="*/ 6996 w 88"/>
                  <a:gd name="T9" fmla="*/ 0 h 77"/>
                  <a:gd name="T10" fmla="*/ 5464 w 88"/>
                  <a:gd name="T11" fmla="*/ 1715 h 77"/>
                  <a:gd name="T12" fmla="*/ 3839 w 88"/>
                  <a:gd name="T13" fmla="*/ 2012 h 77"/>
                  <a:gd name="T14" fmla="*/ 2304 w 88"/>
                  <a:gd name="T15" fmla="*/ 2649 h 77"/>
                  <a:gd name="T16" fmla="*/ 1054 w 88"/>
                  <a:gd name="T17" fmla="*/ 3444 h 77"/>
                  <a:gd name="T18" fmla="*/ 670 w 88"/>
                  <a:gd name="T19" fmla="*/ 4652 h 77"/>
                  <a:gd name="T20" fmla="*/ 220 w 88"/>
                  <a:gd name="T21" fmla="*/ 5536 h 77"/>
                  <a:gd name="T22" fmla="*/ 0 w 88"/>
                  <a:gd name="T23" fmla="*/ 6949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8"/>
                  <a:gd name="T37" fmla="*/ 0 h 77"/>
                  <a:gd name="T38" fmla="*/ 88 w 88"/>
                  <a:gd name="T39" fmla="*/ 77 h 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8" h="77">
                    <a:moveTo>
                      <a:pt x="9" y="63"/>
                    </a:moveTo>
                    <a:cubicBezTo>
                      <a:pt x="18" y="59"/>
                      <a:pt x="16" y="44"/>
                      <a:pt x="25" y="39"/>
                    </a:cubicBezTo>
                    <a:cubicBezTo>
                      <a:pt x="35" y="33"/>
                      <a:pt x="48" y="35"/>
                      <a:pt x="59" y="34"/>
                    </a:cubicBezTo>
                    <a:cubicBezTo>
                      <a:pt x="67" y="33"/>
                      <a:pt x="77" y="32"/>
                      <a:pt x="82" y="25"/>
                    </a:cubicBezTo>
                    <a:cubicBezTo>
                      <a:pt x="85" y="20"/>
                      <a:pt x="88" y="6"/>
                      <a:pt x="86" y="0"/>
                    </a:cubicBezTo>
                    <a:cubicBezTo>
                      <a:pt x="83" y="11"/>
                      <a:pt x="77" y="15"/>
                      <a:pt x="67" y="19"/>
                    </a:cubicBezTo>
                    <a:cubicBezTo>
                      <a:pt x="61" y="21"/>
                      <a:pt x="54" y="21"/>
                      <a:pt x="47" y="22"/>
                    </a:cubicBezTo>
                    <a:cubicBezTo>
                      <a:pt x="41" y="24"/>
                      <a:pt x="34" y="27"/>
                      <a:pt x="28" y="29"/>
                    </a:cubicBezTo>
                    <a:cubicBezTo>
                      <a:pt x="23" y="31"/>
                      <a:pt x="17" y="33"/>
                      <a:pt x="13" y="38"/>
                    </a:cubicBezTo>
                    <a:cubicBezTo>
                      <a:pt x="11" y="41"/>
                      <a:pt x="10" y="47"/>
                      <a:pt x="8" y="51"/>
                    </a:cubicBezTo>
                    <a:cubicBezTo>
                      <a:pt x="7" y="55"/>
                      <a:pt x="5" y="58"/>
                      <a:pt x="3" y="61"/>
                    </a:cubicBezTo>
                    <a:cubicBezTo>
                      <a:pt x="1" y="66"/>
                      <a:pt x="1" y="72"/>
                      <a:pt x="0" y="77"/>
                    </a:cubicBezTo>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68" name="Freeform 47"/>
              <p:cNvSpPr>
                <a:spLocks/>
              </p:cNvSpPr>
              <p:nvPr/>
            </p:nvSpPr>
            <p:spPr bwMode="auto">
              <a:xfrm>
                <a:off x="1127" y="955"/>
                <a:ext cx="58" cy="60"/>
              </a:xfrm>
              <a:custGeom>
                <a:avLst/>
                <a:gdLst>
                  <a:gd name="T0" fmla="*/ 2251 w 43"/>
                  <a:gd name="T1" fmla="*/ 1400 h 44"/>
                  <a:gd name="T2" fmla="*/ 437 w 43"/>
                  <a:gd name="T3" fmla="*/ 599 h 44"/>
                  <a:gd name="T4" fmla="*/ 240 w 43"/>
                  <a:gd name="T5" fmla="*/ 2603 h 44"/>
                  <a:gd name="T6" fmla="*/ 1156 w 43"/>
                  <a:gd name="T7" fmla="*/ 3421 h 44"/>
                  <a:gd name="T8" fmla="*/ 2103 w 43"/>
                  <a:gd name="T9" fmla="*/ 4219 h 44"/>
                  <a:gd name="T10" fmla="*/ 3235 w 43"/>
                  <a:gd name="T11" fmla="*/ 4514 h 44"/>
                  <a:gd name="T12" fmla="*/ 3036 w 43"/>
                  <a:gd name="T13" fmla="*/ 3550 h 44"/>
                  <a:gd name="T14" fmla="*/ 2792 w 43"/>
                  <a:gd name="T15" fmla="*/ 2269 h 44"/>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44"/>
                  <a:gd name="T26" fmla="*/ 43 w 43"/>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44">
                    <a:moveTo>
                      <a:pt x="25" y="13"/>
                    </a:moveTo>
                    <a:cubicBezTo>
                      <a:pt x="25" y="3"/>
                      <a:pt x="11" y="0"/>
                      <a:pt x="5" y="6"/>
                    </a:cubicBezTo>
                    <a:cubicBezTo>
                      <a:pt x="2" y="10"/>
                      <a:pt x="0" y="21"/>
                      <a:pt x="3" y="25"/>
                    </a:cubicBezTo>
                    <a:cubicBezTo>
                      <a:pt x="5" y="28"/>
                      <a:pt x="10" y="29"/>
                      <a:pt x="13" y="33"/>
                    </a:cubicBezTo>
                    <a:cubicBezTo>
                      <a:pt x="17" y="39"/>
                      <a:pt x="17" y="39"/>
                      <a:pt x="24" y="40"/>
                    </a:cubicBezTo>
                    <a:cubicBezTo>
                      <a:pt x="28" y="41"/>
                      <a:pt x="32" y="44"/>
                      <a:pt x="36" y="43"/>
                    </a:cubicBezTo>
                    <a:cubicBezTo>
                      <a:pt x="43" y="41"/>
                      <a:pt x="37" y="39"/>
                      <a:pt x="34" y="34"/>
                    </a:cubicBezTo>
                    <a:cubicBezTo>
                      <a:pt x="32" y="31"/>
                      <a:pt x="34" y="22"/>
                      <a:pt x="31" y="21"/>
                    </a:cubicBezTo>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69" name="Freeform 48"/>
              <p:cNvSpPr>
                <a:spLocks/>
              </p:cNvSpPr>
              <p:nvPr/>
            </p:nvSpPr>
            <p:spPr bwMode="auto">
              <a:xfrm>
                <a:off x="1330" y="949"/>
                <a:ext cx="14" cy="16"/>
              </a:xfrm>
              <a:custGeom>
                <a:avLst/>
                <a:gdLst>
                  <a:gd name="T0" fmla="*/ 1586 w 10"/>
                  <a:gd name="T1" fmla="*/ 0 h 12"/>
                  <a:gd name="T2" fmla="*/ 0 w 10"/>
                  <a:gd name="T3" fmla="*/ 476 h 12"/>
                  <a:gd name="T4" fmla="*/ 1586 w 10"/>
                  <a:gd name="T5" fmla="*/ 873 h 12"/>
                  <a:gd name="T6" fmla="*/ 1586 w 10"/>
                  <a:gd name="T7" fmla="*/ 1 h 12"/>
                  <a:gd name="T8" fmla="*/ 0 60000 65536"/>
                  <a:gd name="T9" fmla="*/ 0 60000 65536"/>
                  <a:gd name="T10" fmla="*/ 0 60000 65536"/>
                  <a:gd name="T11" fmla="*/ 0 60000 65536"/>
                  <a:gd name="T12" fmla="*/ 0 w 10"/>
                  <a:gd name="T13" fmla="*/ 0 h 12"/>
                  <a:gd name="T14" fmla="*/ 10 w 10"/>
                  <a:gd name="T15" fmla="*/ 12 h 12"/>
                </a:gdLst>
                <a:ahLst/>
                <a:cxnLst>
                  <a:cxn ang="T8">
                    <a:pos x="T0" y="T1"/>
                  </a:cxn>
                  <a:cxn ang="T9">
                    <a:pos x="T2" y="T3"/>
                  </a:cxn>
                  <a:cxn ang="T10">
                    <a:pos x="T4" y="T5"/>
                  </a:cxn>
                  <a:cxn ang="T11">
                    <a:pos x="T6" y="T7"/>
                  </a:cxn>
                </a:cxnLst>
                <a:rect l="T12" t="T13" r="T14" b="T15"/>
                <a:pathLst>
                  <a:path w="10" h="12">
                    <a:moveTo>
                      <a:pt x="10" y="0"/>
                    </a:moveTo>
                    <a:cubicBezTo>
                      <a:pt x="7" y="1"/>
                      <a:pt x="1" y="2"/>
                      <a:pt x="0" y="6"/>
                    </a:cubicBezTo>
                    <a:cubicBezTo>
                      <a:pt x="3" y="8"/>
                      <a:pt x="6" y="11"/>
                      <a:pt x="10" y="12"/>
                    </a:cubicBezTo>
                    <a:cubicBezTo>
                      <a:pt x="8" y="9"/>
                      <a:pt x="8" y="4"/>
                      <a:pt x="1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0" name="Freeform 49"/>
              <p:cNvSpPr>
                <a:spLocks/>
              </p:cNvSpPr>
              <p:nvPr/>
            </p:nvSpPr>
            <p:spPr bwMode="auto">
              <a:xfrm>
                <a:off x="982" y="756"/>
                <a:ext cx="107" cy="269"/>
              </a:xfrm>
              <a:custGeom>
                <a:avLst/>
                <a:gdLst>
                  <a:gd name="T0" fmla="*/ 6096 w 80"/>
                  <a:gd name="T1" fmla="*/ 0 h 200"/>
                  <a:gd name="T2" fmla="*/ 901 w 80"/>
                  <a:gd name="T3" fmla="*/ 7692 h 200"/>
                  <a:gd name="T4" fmla="*/ 211 w 80"/>
                  <a:gd name="T5" fmla="*/ 12180 h 200"/>
                  <a:gd name="T6" fmla="*/ 158 w 80"/>
                  <a:gd name="T7" fmla="*/ 14152 h 200"/>
                  <a:gd name="T8" fmla="*/ 1182 w 80"/>
                  <a:gd name="T9" fmla="*/ 17073 h 200"/>
                  <a:gd name="T10" fmla="*/ 1581 w 80"/>
                  <a:gd name="T11" fmla="*/ 15423 h 200"/>
                  <a:gd name="T12" fmla="*/ 1205 w 80"/>
                  <a:gd name="T13" fmla="*/ 14498 h 200"/>
                  <a:gd name="T14" fmla="*/ 2311 w 80"/>
                  <a:gd name="T15" fmla="*/ 11395 h 200"/>
                  <a:gd name="T16" fmla="*/ 3488 w 80"/>
                  <a:gd name="T17" fmla="*/ 6585 h 200"/>
                  <a:gd name="T18" fmla="*/ 5159 w 80"/>
                  <a:gd name="T19" fmla="*/ 2767 h 200"/>
                  <a:gd name="T20" fmla="*/ 6243 w 80"/>
                  <a:gd name="T21" fmla="*/ 178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
                  <a:gd name="T34" fmla="*/ 0 h 200"/>
                  <a:gd name="T35" fmla="*/ 80 w 80"/>
                  <a:gd name="T36" fmla="*/ 200 h 2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 h="200">
                    <a:moveTo>
                      <a:pt x="78" y="0"/>
                    </a:moveTo>
                    <a:cubicBezTo>
                      <a:pt x="44" y="28"/>
                      <a:pt x="23" y="47"/>
                      <a:pt x="12" y="90"/>
                    </a:cubicBezTo>
                    <a:cubicBezTo>
                      <a:pt x="9" y="104"/>
                      <a:pt x="2" y="129"/>
                      <a:pt x="3" y="143"/>
                    </a:cubicBezTo>
                    <a:cubicBezTo>
                      <a:pt x="3" y="150"/>
                      <a:pt x="0" y="159"/>
                      <a:pt x="2" y="166"/>
                    </a:cubicBezTo>
                    <a:cubicBezTo>
                      <a:pt x="5" y="178"/>
                      <a:pt x="14" y="184"/>
                      <a:pt x="15" y="200"/>
                    </a:cubicBezTo>
                    <a:cubicBezTo>
                      <a:pt x="17" y="195"/>
                      <a:pt x="20" y="187"/>
                      <a:pt x="20" y="181"/>
                    </a:cubicBezTo>
                    <a:cubicBezTo>
                      <a:pt x="20" y="172"/>
                      <a:pt x="18" y="178"/>
                      <a:pt x="16" y="170"/>
                    </a:cubicBezTo>
                    <a:cubicBezTo>
                      <a:pt x="12" y="151"/>
                      <a:pt x="7" y="143"/>
                      <a:pt x="29" y="134"/>
                    </a:cubicBezTo>
                    <a:cubicBezTo>
                      <a:pt x="9" y="117"/>
                      <a:pt x="25" y="86"/>
                      <a:pt x="44" y="77"/>
                    </a:cubicBezTo>
                    <a:cubicBezTo>
                      <a:pt x="29" y="62"/>
                      <a:pt x="42" y="26"/>
                      <a:pt x="66" y="33"/>
                    </a:cubicBezTo>
                    <a:cubicBezTo>
                      <a:pt x="56" y="15"/>
                      <a:pt x="79" y="13"/>
                      <a:pt x="80"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1" name="Freeform 50"/>
              <p:cNvSpPr>
                <a:spLocks/>
              </p:cNvSpPr>
              <p:nvPr/>
            </p:nvSpPr>
            <p:spPr bwMode="auto">
              <a:xfrm>
                <a:off x="937" y="1859"/>
                <a:ext cx="98" cy="60"/>
              </a:xfrm>
              <a:custGeom>
                <a:avLst/>
                <a:gdLst>
                  <a:gd name="T0" fmla="*/ 501 w 73"/>
                  <a:gd name="T1" fmla="*/ 3392 h 45"/>
                  <a:gd name="T2" fmla="*/ 1846 w 73"/>
                  <a:gd name="T3" fmla="*/ 2544 h 45"/>
                  <a:gd name="T4" fmla="*/ 3115 w 73"/>
                  <a:gd name="T5" fmla="*/ 2188 h 45"/>
                  <a:gd name="T6" fmla="*/ 4182 w 73"/>
                  <a:gd name="T7" fmla="*/ 2399 h 45"/>
                  <a:gd name="T8" fmla="*/ 5093 w 73"/>
                  <a:gd name="T9" fmla="*/ 2399 h 45"/>
                  <a:gd name="T10" fmla="*/ 5892 w 73"/>
                  <a:gd name="T11" fmla="*/ 2188 h 45"/>
                  <a:gd name="T12" fmla="*/ 4873 w 73"/>
                  <a:gd name="T13" fmla="*/ 635 h 45"/>
                  <a:gd name="T14" fmla="*/ 2478 w 73"/>
                  <a:gd name="T15" fmla="*/ 724 h 45"/>
                  <a:gd name="T16" fmla="*/ 799 w 73"/>
                  <a:gd name="T17" fmla="*/ 1984 h 45"/>
                  <a:gd name="T18" fmla="*/ 501 w 73"/>
                  <a:gd name="T19" fmla="*/ 3392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45"/>
                  <a:gd name="T32" fmla="*/ 73 w 73"/>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45">
                    <a:moveTo>
                      <a:pt x="6" y="45"/>
                    </a:moveTo>
                    <a:cubicBezTo>
                      <a:pt x="10" y="39"/>
                      <a:pt x="16" y="34"/>
                      <a:pt x="22" y="34"/>
                    </a:cubicBezTo>
                    <a:cubicBezTo>
                      <a:pt x="29" y="34"/>
                      <a:pt x="37" y="33"/>
                      <a:pt x="38" y="29"/>
                    </a:cubicBezTo>
                    <a:cubicBezTo>
                      <a:pt x="45" y="34"/>
                      <a:pt x="47" y="34"/>
                      <a:pt x="51" y="32"/>
                    </a:cubicBezTo>
                    <a:cubicBezTo>
                      <a:pt x="58" y="35"/>
                      <a:pt x="58" y="33"/>
                      <a:pt x="62" y="32"/>
                    </a:cubicBezTo>
                    <a:cubicBezTo>
                      <a:pt x="66" y="32"/>
                      <a:pt x="73" y="35"/>
                      <a:pt x="71" y="29"/>
                    </a:cubicBezTo>
                    <a:cubicBezTo>
                      <a:pt x="69" y="22"/>
                      <a:pt x="71" y="17"/>
                      <a:pt x="59" y="8"/>
                    </a:cubicBezTo>
                    <a:cubicBezTo>
                      <a:pt x="47" y="0"/>
                      <a:pt x="34" y="7"/>
                      <a:pt x="30" y="10"/>
                    </a:cubicBezTo>
                    <a:cubicBezTo>
                      <a:pt x="26" y="13"/>
                      <a:pt x="15" y="18"/>
                      <a:pt x="10" y="26"/>
                    </a:cubicBezTo>
                    <a:cubicBezTo>
                      <a:pt x="8" y="31"/>
                      <a:pt x="0" y="41"/>
                      <a:pt x="6" y="45"/>
                    </a:cubicBezTo>
                    <a:close/>
                  </a:path>
                </a:pathLst>
              </a:custGeom>
              <a:solidFill>
                <a:srgbClr val="F7C4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2" name="Freeform 51"/>
              <p:cNvSpPr>
                <a:spLocks/>
              </p:cNvSpPr>
              <p:nvPr/>
            </p:nvSpPr>
            <p:spPr bwMode="auto">
              <a:xfrm>
                <a:off x="933" y="1898"/>
                <a:ext cx="110" cy="161"/>
              </a:xfrm>
              <a:custGeom>
                <a:avLst/>
                <a:gdLst>
                  <a:gd name="T0" fmla="*/ 5492 w 82"/>
                  <a:gd name="T1" fmla="*/ 3584 h 120"/>
                  <a:gd name="T2" fmla="*/ 6059 w 82"/>
                  <a:gd name="T3" fmla="*/ 220 h 120"/>
                  <a:gd name="T4" fmla="*/ 5346 w 82"/>
                  <a:gd name="T5" fmla="*/ 220 h 120"/>
                  <a:gd name="T6" fmla="*/ 4400 w 82"/>
                  <a:gd name="T7" fmla="*/ 220 h 120"/>
                  <a:gd name="T8" fmla="*/ 3367 w 82"/>
                  <a:gd name="T9" fmla="*/ 0 h 120"/>
                  <a:gd name="T10" fmla="*/ 2098 w 82"/>
                  <a:gd name="T11" fmla="*/ 396 h 120"/>
                  <a:gd name="T12" fmla="*/ 712 w 82"/>
                  <a:gd name="T13" fmla="*/ 1281 h 120"/>
                  <a:gd name="T14" fmla="*/ 671 w 82"/>
                  <a:gd name="T15" fmla="*/ 1281 h 120"/>
                  <a:gd name="T16" fmla="*/ 0 w 82"/>
                  <a:gd name="T17" fmla="*/ 4809 h 120"/>
                  <a:gd name="T18" fmla="*/ 3572 w 82"/>
                  <a:gd name="T19" fmla="*/ 9782 h 120"/>
                  <a:gd name="T20" fmla="*/ 5346 w 82"/>
                  <a:gd name="T21" fmla="*/ 6298 h 120"/>
                  <a:gd name="T22" fmla="*/ 5492 w 82"/>
                  <a:gd name="T23" fmla="*/ 3584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
                  <a:gd name="T37" fmla="*/ 0 h 120"/>
                  <a:gd name="T38" fmla="*/ 82 w 82"/>
                  <a:gd name="T39" fmla="*/ 120 h 1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 h="120">
                    <a:moveTo>
                      <a:pt x="67" y="43"/>
                    </a:moveTo>
                    <a:cubicBezTo>
                      <a:pt x="82" y="33"/>
                      <a:pt x="82" y="15"/>
                      <a:pt x="74" y="3"/>
                    </a:cubicBezTo>
                    <a:cubicBezTo>
                      <a:pt x="73" y="5"/>
                      <a:pt x="68" y="3"/>
                      <a:pt x="65" y="3"/>
                    </a:cubicBezTo>
                    <a:cubicBezTo>
                      <a:pt x="61" y="4"/>
                      <a:pt x="61" y="6"/>
                      <a:pt x="54" y="3"/>
                    </a:cubicBezTo>
                    <a:cubicBezTo>
                      <a:pt x="50" y="5"/>
                      <a:pt x="48" y="5"/>
                      <a:pt x="41" y="0"/>
                    </a:cubicBezTo>
                    <a:cubicBezTo>
                      <a:pt x="40" y="4"/>
                      <a:pt x="32" y="5"/>
                      <a:pt x="25" y="5"/>
                    </a:cubicBezTo>
                    <a:cubicBezTo>
                      <a:pt x="19" y="5"/>
                      <a:pt x="13" y="10"/>
                      <a:pt x="9" y="16"/>
                    </a:cubicBezTo>
                    <a:cubicBezTo>
                      <a:pt x="9" y="16"/>
                      <a:pt x="8" y="16"/>
                      <a:pt x="8" y="16"/>
                    </a:cubicBezTo>
                    <a:cubicBezTo>
                      <a:pt x="3" y="26"/>
                      <a:pt x="0" y="39"/>
                      <a:pt x="0" y="58"/>
                    </a:cubicBezTo>
                    <a:cubicBezTo>
                      <a:pt x="1" y="102"/>
                      <a:pt x="21" y="117"/>
                      <a:pt x="43" y="119"/>
                    </a:cubicBezTo>
                    <a:cubicBezTo>
                      <a:pt x="58" y="120"/>
                      <a:pt x="82" y="100"/>
                      <a:pt x="65" y="77"/>
                    </a:cubicBezTo>
                    <a:cubicBezTo>
                      <a:pt x="69" y="70"/>
                      <a:pt x="76" y="62"/>
                      <a:pt x="67" y="43"/>
                    </a:cubicBezTo>
                    <a:close/>
                  </a:path>
                </a:pathLst>
              </a:custGeom>
              <a:solidFill>
                <a:srgbClr val="BF89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3" name="Freeform 52"/>
              <p:cNvSpPr>
                <a:spLocks/>
              </p:cNvSpPr>
              <p:nvPr/>
            </p:nvSpPr>
            <p:spPr bwMode="auto">
              <a:xfrm>
                <a:off x="1010" y="1956"/>
                <a:ext cx="13" cy="6"/>
              </a:xfrm>
              <a:custGeom>
                <a:avLst/>
                <a:gdLst>
                  <a:gd name="T0" fmla="*/ 0 w 10"/>
                  <a:gd name="T1" fmla="*/ 72 h 5"/>
                  <a:gd name="T2" fmla="*/ 520 w 10"/>
                  <a:gd name="T3" fmla="*/ 0 h 5"/>
                  <a:gd name="T4" fmla="*/ 0 60000 65536"/>
                  <a:gd name="T5" fmla="*/ 0 60000 65536"/>
                  <a:gd name="T6" fmla="*/ 0 w 10"/>
                  <a:gd name="T7" fmla="*/ 0 h 5"/>
                  <a:gd name="T8" fmla="*/ 10 w 10"/>
                  <a:gd name="T9" fmla="*/ 5 h 5"/>
                </a:gdLst>
                <a:ahLst/>
                <a:cxnLst>
                  <a:cxn ang="T4">
                    <a:pos x="T0" y="T1"/>
                  </a:cxn>
                  <a:cxn ang="T5">
                    <a:pos x="T2" y="T3"/>
                  </a:cxn>
                </a:cxnLst>
                <a:rect l="T6" t="T7" r="T8" b="T9"/>
                <a:pathLst>
                  <a:path w="10" h="5">
                    <a:moveTo>
                      <a:pt x="0" y="5"/>
                    </a:moveTo>
                    <a:cubicBezTo>
                      <a:pt x="5" y="4"/>
                      <a:pt x="10" y="0"/>
                      <a:pt x="10" y="0"/>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74" name="Freeform 53"/>
              <p:cNvSpPr>
                <a:spLocks/>
              </p:cNvSpPr>
              <p:nvPr/>
            </p:nvSpPr>
            <p:spPr bwMode="auto">
              <a:xfrm>
                <a:off x="1014" y="1993"/>
                <a:ext cx="7" cy="8"/>
              </a:xfrm>
              <a:custGeom>
                <a:avLst/>
                <a:gdLst>
                  <a:gd name="T0" fmla="*/ 1 w 5"/>
                  <a:gd name="T1" fmla="*/ 0 h 6"/>
                  <a:gd name="T2" fmla="*/ 809 w 5"/>
                  <a:gd name="T3" fmla="*/ 476 h 6"/>
                  <a:gd name="T4" fmla="*/ 0 60000 65536"/>
                  <a:gd name="T5" fmla="*/ 0 60000 65536"/>
                  <a:gd name="T6" fmla="*/ 0 w 5"/>
                  <a:gd name="T7" fmla="*/ 0 h 6"/>
                  <a:gd name="T8" fmla="*/ 5 w 5"/>
                  <a:gd name="T9" fmla="*/ 6 h 6"/>
                </a:gdLst>
                <a:ahLst/>
                <a:cxnLst>
                  <a:cxn ang="T4">
                    <a:pos x="T0" y="T1"/>
                  </a:cxn>
                  <a:cxn ang="T5">
                    <a:pos x="T2" y="T3"/>
                  </a:cxn>
                </a:cxnLst>
                <a:rect l="T6" t="T7" r="T8" b="T9"/>
                <a:pathLst>
                  <a:path w="5" h="6">
                    <a:moveTo>
                      <a:pt x="1" y="0"/>
                    </a:moveTo>
                    <a:cubicBezTo>
                      <a:pt x="1" y="0"/>
                      <a:pt x="0" y="0"/>
                      <a:pt x="5" y="6"/>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75" name="Freeform 54"/>
              <p:cNvSpPr>
                <a:spLocks/>
              </p:cNvSpPr>
              <p:nvPr/>
            </p:nvSpPr>
            <p:spPr bwMode="auto">
              <a:xfrm>
                <a:off x="933" y="1898"/>
                <a:ext cx="110" cy="161"/>
              </a:xfrm>
              <a:custGeom>
                <a:avLst/>
                <a:gdLst>
                  <a:gd name="T0" fmla="*/ 5492 w 82"/>
                  <a:gd name="T1" fmla="*/ 3584 h 120"/>
                  <a:gd name="T2" fmla="*/ 6059 w 82"/>
                  <a:gd name="T3" fmla="*/ 220 h 120"/>
                  <a:gd name="T4" fmla="*/ 5346 w 82"/>
                  <a:gd name="T5" fmla="*/ 220 h 120"/>
                  <a:gd name="T6" fmla="*/ 4400 w 82"/>
                  <a:gd name="T7" fmla="*/ 220 h 120"/>
                  <a:gd name="T8" fmla="*/ 3367 w 82"/>
                  <a:gd name="T9" fmla="*/ 0 h 120"/>
                  <a:gd name="T10" fmla="*/ 2098 w 82"/>
                  <a:gd name="T11" fmla="*/ 396 h 120"/>
                  <a:gd name="T12" fmla="*/ 712 w 82"/>
                  <a:gd name="T13" fmla="*/ 1281 h 120"/>
                  <a:gd name="T14" fmla="*/ 671 w 82"/>
                  <a:gd name="T15" fmla="*/ 1281 h 120"/>
                  <a:gd name="T16" fmla="*/ 0 w 82"/>
                  <a:gd name="T17" fmla="*/ 4809 h 120"/>
                  <a:gd name="T18" fmla="*/ 3572 w 82"/>
                  <a:gd name="T19" fmla="*/ 9782 h 120"/>
                  <a:gd name="T20" fmla="*/ 5346 w 82"/>
                  <a:gd name="T21" fmla="*/ 6298 h 120"/>
                  <a:gd name="T22" fmla="*/ 5492 w 82"/>
                  <a:gd name="T23" fmla="*/ 3584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
                  <a:gd name="T37" fmla="*/ 0 h 120"/>
                  <a:gd name="T38" fmla="*/ 82 w 82"/>
                  <a:gd name="T39" fmla="*/ 120 h 1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 h="120">
                    <a:moveTo>
                      <a:pt x="67" y="43"/>
                    </a:moveTo>
                    <a:cubicBezTo>
                      <a:pt x="82" y="33"/>
                      <a:pt x="82" y="15"/>
                      <a:pt x="74" y="3"/>
                    </a:cubicBezTo>
                    <a:cubicBezTo>
                      <a:pt x="73" y="5"/>
                      <a:pt x="68" y="3"/>
                      <a:pt x="65" y="3"/>
                    </a:cubicBezTo>
                    <a:cubicBezTo>
                      <a:pt x="61" y="4"/>
                      <a:pt x="61" y="6"/>
                      <a:pt x="54" y="3"/>
                    </a:cubicBezTo>
                    <a:cubicBezTo>
                      <a:pt x="50" y="5"/>
                      <a:pt x="48" y="5"/>
                      <a:pt x="41" y="0"/>
                    </a:cubicBezTo>
                    <a:cubicBezTo>
                      <a:pt x="40" y="4"/>
                      <a:pt x="32" y="5"/>
                      <a:pt x="25" y="5"/>
                    </a:cubicBezTo>
                    <a:cubicBezTo>
                      <a:pt x="19" y="5"/>
                      <a:pt x="13" y="10"/>
                      <a:pt x="9" y="16"/>
                    </a:cubicBezTo>
                    <a:cubicBezTo>
                      <a:pt x="9" y="16"/>
                      <a:pt x="8" y="16"/>
                      <a:pt x="8" y="16"/>
                    </a:cubicBezTo>
                    <a:cubicBezTo>
                      <a:pt x="3" y="26"/>
                      <a:pt x="0" y="39"/>
                      <a:pt x="0" y="58"/>
                    </a:cubicBezTo>
                    <a:cubicBezTo>
                      <a:pt x="1" y="102"/>
                      <a:pt x="21" y="117"/>
                      <a:pt x="43" y="119"/>
                    </a:cubicBezTo>
                    <a:cubicBezTo>
                      <a:pt x="58" y="120"/>
                      <a:pt x="82" y="100"/>
                      <a:pt x="65" y="77"/>
                    </a:cubicBezTo>
                    <a:cubicBezTo>
                      <a:pt x="69" y="70"/>
                      <a:pt x="76" y="62"/>
                      <a:pt x="67" y="43"/>
                    </a:cubicBezTo>
                    <a:close/>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76" name="Freeform 55"/>
              <p:cNvSpPr>
                <a:spLocks/>
              </p:cNvSpPr>
              <p:nvPr/>
            </p:nvSpPr>
            <p:spPr bwMode="auto">
              <a:xfrm>
                <a:off x="975" y="2008"/>
                <a:ext cx="51" cy="45"/>
              </a:xfrm>
              <a:custGeom>
                <a:avLst/>
                <a:gdLst>
                  <a:gd name="T0" fmla="*/ 2390 w 38"/>
                  <a:gd name="T1" fmla="*/ 0 h 33"/>
                  <a:gd name="T2" fmla="*/ 2181 w 38"/>
                  <a:gd name="T3" fmla="*/ 2509 h 33"/>
                  <a:gd name="T4" fmla="*/ 0 w 38"/>
                  <a:gd name="T5" fmla="*/ 2693 h 33"/>
                  <a:gd name="T6" fmla="*/ 2390 w 38"/>
                  <a:gd name="T7" fmla="*/ 0 h 33"/>
                  <a:gd name="T8" fmla="*/ 0 60000 65536"/>
                  <a:gd name="T9" fmla="*/ 0 60000 65536"/>
                  <a:gd name="T10" fmla="*/ 0 60000 65536"/>
                  <a:gd name="T11" fmla="*/ 0 60000 65536"/>
                  <a:gd name="T12" fmla="*/ 0 w 38"/>
                  <a:gd name="T13" fmla="*/ 0 h 33"/>
                  <a:gd name="T14" fmla="*/ 38 w 38"/>
                  <a:gd name="T15" fmla="*/ 33 h 33"/>
                </a:gdLst>
                <a:ahLst/>
                <a:cxnLst>
                  <a:cxn ang="T8">
                    <a:pos x="T0" y="T1"/>
                  </a:cxn>
                  <a:cxn ang="T9">
                    <a:pos x="T2" y="T3"/>
                  </a:cxn>
                  <a:cxn ang="T10">
                    <a:pos x="T4" y="T5"/>
                  </a:cxn>
                  <a:cxn ang="T11">
                    <a:pos x="T6" y="T7"/>
                  </a:cxn>
                </a:cxnLst>
                <a:rect l="T12" t="T13" r="T14" b="T15"/>
                <a:pathLst>
                  <a:path w="38" h="33">
                    <a:moveTo>
                      <a:pt x="29" y="0"/>
                    </a:moveTo>
                    <a:cubicBezTo>
                      <a:pt x="36" y="6"/>
                      <a:pt x="38" y="16"/>
                      <a:pt x="27" y="24"/>
                    </a:cubicBezTo>
                    <a:cubicBezTo>
                      <a:pt x="17" y="33"/>
                      <a:pt x="0" y="26"/>
                      <a:pt x="0" y="26"/>
                    </a:cubicBezTo>
                    <a:cubicBezTo>
                      <a:pt x="10" y="26"/>
                      <a:pt x="35" y="22"/>
                      <a:pt x="29" y="0"/>
                    </a:cubicBezTo>
                    <a:close/>
                  </a:path>
                </a:pathLst>
              </a:custGeom>
              <a:solidFill>
                <a:srgbClr val="AC63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7" name="Freeform 56"/>
              <p:cNvSpPr>
                <a:spLocks/>
              </p:cNvSpPr>
              <p:nvPr/>
            </p:nvSpPr>
            <p:spPr bwMode="auto">
              <a:xfrm>
                <a:off x="1019" y="1966"/>
                <a:ext cx="7" cy="22"/>
              </a:xfrm>
              <a:custGeom>
                <a:avLst/>
                <a:gdLst>
                  <a:gd name="T0" fmla="*/ 0 w 5"/>
                  <a:gd name="T1" fmla="*/ 0 h 16"/>
                  <a:gd name="T2" fmla="*/ 1 w 5"/>
                  <a:gd name="T3" fmla="*/ 1862 h 16"/>
                  <a:gd name="T4" fmla="*/ 0 60000 65536"/>
                  <a:gd name="T5" fmla="*/ 0 60000 65536"/>
                  <a:gd name="T6" fmla="*/ 0 w 5"/>
                  <a:gd name="T7" fmla="*/ 0 h 16"/>
                  <a:gd name="T8" fmla="*/ 5 w 5"/>
                  <a:gd name="T9" fmla="*/ 16 h 16"/>
                </a:gdLst>
                <a:ahLst/>
                <a:cxnLst>
                  <a:cxn ang="T4">
                    <a:pos x="T0" y="T1"/>
                  </a:cxn>
                  <a:cxn ang="T5">
                    <a:pos x="T2" y="T3"/>
                  </a:cxn>
                </a:cxnLst>
                <a:rect l="T6" t="T7" r="T8" b="T9"/>
                <a:pathLst>
                  <a:path w="5" h="16">
                    <a:moveTo>
                      <a:pt x="0" y="0"/>
                    </a:moveTo>
                    <a:cubicBezTo>
                      <a:pt x="5" y="4"/>
                      <a:pt x="4" y="8"/>
                      <a:pt x="1" y="16"/>
                    </a:cubicBezTo>
                  </a:path>
                </a:pathLst>
              </a:custGeom>
              <a:solidFill>
                <a:srgbClr val="AC63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8" name="Freeform 57"/>
              <p:cNvSpPr>
                <a:spLocks/>
              </p:cNvSpPr>
              <p:nvPr/>
            </p:nvSpPr>
            <p:spPr bwMode="auto">
              <a:xfrm>
                <a:off x="1014" y="1911"/>
                <a:ext cx="21" cy="41"/>
              </a:xfrm>
              <a:custGeom>
                <a:avLst/>
                <a:gdLst>
                  <a:gd name="T0" fmla="*/ 768 w 16"/>
                  <a:gd name="T1" fmla="*/ 0 h 30"/>
                  <a:gd name="T2" fmla="*/ 0 w 16"/>
                  <a:gd name="T3" fmla="*/ 3275 h 30"/>
                  <a:gd name="T4" fmla="*/ 768 w 16"/>
                  <a:gd name="T5" fmla="*/ 0 h 30"/>
                  <a:gd name="T6" fmla="*/ 0 60000 65536"/>
                  <a:gd name="T7" fmla="*/ 0 60000 65536"/>
                  <a:gd name="T8" fmla="*/ 0 60000 65536"/>
                  <a:gd name="T9" fmla="*/ 0 w 16"/>
                  <a:gd name="T10" fmla="*/ 0 h 30"/>
                  <a:gd name="T11" fmla="*/ 16 w 16"/>
                  <a:gd name="T12" fmla="*/ 30 h 30"/>
                </a:gdLst>
                <a:ahLst/>
                <a:cxnLst>
                  <a:cxn ang="T6">
                    <a:pos x="T0" y="T1"/>
                  </a:cxn>
                  <a:cxn ang="T7">
                    <a:pos x="T2" y="T3"/>
                  </a:cxn>
                  <a:cxn ang="T8">
                    <a:pos x="T4" y="T5"/>
                  </a:cxn>
                </a:cxnLst>
                <a:rect l="T9" t="T10" r="T11" b="T12"/>
                <a:pathLst>
                  <a:path w="16" h="30">
                    <a:moveTo>
                      <a:pt x="13" y="0"/>
                    </a:moveTo>
                    <a:cubicBezTo>
                      <a:pt x="16" y="18"/>
                      <a:pt x="11" y="25"/>
                      <a:pt x="0" y="30"/>
                    </a:cubicBezTo>
                    <a:cubicBezTo>
                      <a:pt x="5" y="24"/>
                      <a:pt x="12" y="11"/>
                      <a:pt x="13" y="0"/>
                    </a:cubicBezTo>
                    <a:close/>
                  </a:path>
                </a:pathLst>
              </a:custGeom>
              <a:solidFill>
                <a:srgbClr val="AC63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9" name="Freeform 58"/>
              <p:cNvSpPr>
                <a:spLocks/>
              </p:cNvSpPr>
              <p:nvPr/>
            </p:nvSpPr>
            <p:spPr bwMode="auto">
              <a:xfrm>
                <a:off x="959" y="1862"/>
                <a:ext cx="51" cy="33"/>
              </a:xfrm>
              <a:custGeom>
                <a:avLst/>
                <a:gdLst>
                  <a:gd name="T0" fmla="*/ 0 w 38"/>
                  <a:gd name="T1" fmla="*/ 1639 h 25"/>
                  <a:gd name="T2" fmla="*/ 3103 w 38"/>
                  <a:gd name="T3" fmla="*/ 793 h 25"/>
                  <a:gd name="T4" fmla="*/ 2104 w 38"/>
                  <a:gd name="T5" fmla="*/ 1063 h 25"/>
                  <a:gd name="T6" fmla="*/ 1211 w 38"/>
                  <a:gd name="T7" fmla="*/ 1382 h 25"/>
                  <a:gd name="T8" fmla="*/ 531 w 38"/>
                  <a:gd name="T9" fmla="*/ 1403 h 25"/>
                  <a:gd name="T10" fmla="*/ 0 60000 65536"/>
                  <a:gd name="T11" fmla="*/ 0 60000 65536"/>
                  <a:gd name="T12" fmla="*/ 0 60000 65536"/>
                  <a:gd name="T13" fmla="*/ 0 60000 65536"/>
                  <a:gd name="T14" fmla="*/ 0 60000 65536"/>
                  <a:gd name="T15" fmla="*/ 0 w 38"/>
                  <a:gd name="T16" fmla="*/ 0 h 25"/>
                  <a:gd name="T17" fmla="*/ 38 w 38"/>
                  <a:gd name="T18" fmla="*/ 25 h 25"/>
                </a:gdLst>
                <a:ahLst/>
                <a:cxnLst>
                  <a:cxn ang="T10">
                    <a:pos x="T0" y="T1"/>
                  </a:cxn>
                  <a:cxn ang="T11">
                    <a:pos x="T2" y="T3"/>
                  </a:cxn>
                  <a:cxn ang="T12">
                    <a:pos x="T4" y="T5"/>
                  </a:cxn>
                  <a:cxn ang="T13">
                    <a:pos x="T6" y="T7"/>
                  </a:cxn>
                  <a:cxn ang="T14">
                    <a:pos x="T8" y="T9"/>
                  </a:cxn>
                </a:cxnLst>
                <a:rect l="T15" t="T16" r="T17" b="T18"/>
                <a:pathLst>
                  <a:path w="38" h="25">
                    <a:moveTo>
                      <a:pt x="0" y="25"/>
                    </a:moveTo>
                    <a:cubicBezTo>
                      <a:pt x="3" y="19"/>
                      <a:pt x="33" y="0"/>
                      <a:pt x="38" y="12"/>
                    </a:cubicBezTo>
                    <a:cubicBezTo>
                      <a:pt x="33" y="11"/>
                      <a:pt x="25" y="8"/>
                      <a:pt x="25" y="17"/>
                    </a:cubicBezTo>
                    <a:cubicBezTo>
                      <a:pt x="21" y="16"/>
                      <a:pt x="15" y="15"/>
                      <a:pt x="15" y="21"/>
                    </a:cubicBezTo>
                    <a:cubicBezTo>
                      <a:pt x="12" y="19"/>
                      <a:pt x="6" y="18"/>
                      <a:pt x="7" y="22"/>
                    </a:cubicBezTo>
                  </a:path>
                </a:pathLst>
              </a:custGeom>
              <a:solidFill>
                <a:srgbClr val="FDE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0" name="Freeform 59"/>
              <p:cNvSpPr>
                <a:spLocks/>
              </p:cNvSpPr>
              <p:nvPr/>
            </p:nvSpPr>
            <p:spPr bwMode="auto">
              <a:xfrm>
                <a:off x="937" y="1859"/>
                <a:ext cx="98" cy="60"/>
              </a:xfrm>
              <a:custGeom>
                <a:avLst/>
                <a:gdLst>
                  <a:gd name="T0" fmla="*/ 501 w 73"/>
                  <a:gd name="T1" fmla="*/ 3392 h 45"/>
                  <a:gd name="T2" fmla="*/ 1846 w 73"/>
                  <a:gd name="T3" fmla="*/ 2544 h 45"/>
                  <a:gd name="T4" fmla="*/ 3115 w 73"/>
                  <a:gd name="T5" fmla="*/ 2188 h 45"/>
                  <a:gd name="T6" fmla="*/ 4182 w 73"/>
                  <a:gd name="T7" fmla="*/ 2399 h 45"/>
                  <a:gd name="T8" fmla="*/ 5093 w 73"/>
                  <a:gd name="T9" fmla="*/ 2399 h 45"/>
                  <a:gd name="T10" fmla="*/ 5892 w 73"/>
                  <a:gd name="T11" fmla="*/ 2188 h 45"/>
                  <a:gd name="T12" fmla="*/ 4873 w 73"/>
                  <a:gd name="T13" fmla="*/ 635 h 45"/>
                  <a:gd name="T14" fmla="*/ 2478 w 73"/>
                  <a:gd name="T15" fmla="*/ 724 h 45"/>
                  <a:gd name="T16" fmla="*/ 799 w 73"/>
                  <a:gd name="T17" fmla="*/ 1984 h 45"/>
                  <a:gd name="T18" fmla="*/ 501 w 73"/>
                  <a:gd name="T19" fmla="*/ 3392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45"/>
                  <a:gd name="T32" fmla="*/ 73 w 73"/>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45">
                    <a:moveTo>
                      <a:pt x="6" y="45"/>
                    </a:moveTo>
                    <a:cubicBezTo>
                      <a:pt x="10" y="39"/>
                      <a:pt x="16" y="34"/>
                      <a:pt x="22" y="34"/>
                    </a:cubicBezTo>
                    <a:cubicBezTo>
                      <a:pt x="29" y="34"/>
                      <a:pt x="37" y="33"/>
                      <a:pt x="38" y="29"/>
                    </a:cubicBezTo>
                    <a:cubicBezTo>
                      <a:pt x="45" y="34"/>
                      <a:pt x="47" y="34"/>
                      <a:pt x="51" y="32"/>
                    </a:cubicBezTo>
                    <a:cubicBezTo>
                      <a:pt x="58" y="35"/>
                      <a:pt x="58" y="33"/>
                      <a:pt x="62" y="32"/>
                    </a:cubicBezTo>
                    <a:cubicBezTo>
                      <a:pt x="66" y="32"/>
                      <a:pt x="73" y="35"/>
                      <a:pt x="71" y="29"/>
                    </a:cubicBezTo>
                    <a:cubicBezTo>
                      <a:pt x="69" y="22"/>
                      <a:pt x="71" y="17"/>
                      <a:pt x="59" y="8"/>
                    </a:cubicBezTo>
                    <a:cubicBezTo>
                      <a:pt x="47" y="0"/>
                      <a:pt x="34" y="7"/>
                      <a:pt x="30" y="10"/>
                    </a:cubicBezTo>
                    <a:cubicBezTo>
                      <a:pt x="26" y="13"/>
                      <a:pt x="15" y="18"/>
                      <a:pt x="10" y="26"/>
                    </a:cubicBezTo>
                    <a:cubicBezTo>
                      <a:pt x="8" y="31"/>
                      <a:pt x="0" y="41"/>
                      <a:pt x="6" y="45"/>
                    </a:cubicBezTo>
                    <a:close/>
                  </a:path>
                </a:pathLst>
              </a:custGeom>
              <a:noFill/>
              <a:ln w="3175" cap="rnd">
                <a:solidFill>
                  <a:srgbClr val="BA7C46"/>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81" name="Freeform 60"/>
              <p:cNvSpPr>
                <a:spLocks/>
              </p:cNvSpPr>
              <p:nvPr/>
            </p:nvSpPr>
            <p:spPr bwMode="auto">
              <a:xfrm>
                <a:off x="976" y="1870"/>
                <a:ext cx="28" cy="13"/>
              </a:xfrm>
              <a:custGeom>
                <a:avLst/>
                <a:gdLst>
                  <a:gd name="T0" fmla="*/ 0 w 21"/>
                  <a:gd name="T1" fmla="*/ 520 h 10"/>
                  <a:gd name="T2" fmla="*/ 1552 w 21"/>
                  <a:gd name="T3" fmla="*/ 131 h 10"/>
                  <a:gd name="T4" fmla="*/ 0 60000 65536"/>
                  <a:gd name="T5" fmla="*/ 0 60000 65536"/>
                  <a:gd name="T6" fmla="*/ 0 w 21"/>
                  <a:gd name="T7" fmla="*/ 0 h 10"/>
                  <a:gd name="T8" fmla="*/ 21 w 21"/>
                  <a:gd name="T9" fmla="*/ 10 h 10"/>
                </a:gdLst>
                <a:ahLst/>
                <a:cxnLst>
                  <a:cxn ang="T4">
                    <a:pos x="T0" y="T1"/>
                  </a:cxn>
                  <a:cxn ang="T5">
                    <a:pos x="T2" y="T3"/>
                  </a:cxn>
                </a:cxnLst>
                <a:rect l="T6" t="T7" r="T8" b="T9"/>
                <a:pathLst>
                  <a:path w="21" h="10">
                    <a:moveTo>
                      <a:pt x="0" y="10"/>
                    </a:moveTo>
                    <a:cubicBezTo>
                      <a:pt x="9" y="3"/>
                      <a:pt x="17" y="0"/>
                      <a:pt x="21"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2" name="Freeform 61"/>
              <p:cNvSpPr>
                <a:spLocks/>
              </p:cNvSpPr>
              <p:nvPr/>
            </p:nvSpPr>
            <p:spPr bwMode="auto">
              <a:xfrm>
                <a:off x="909" y="2481"/>
                <a:ext cx="36" cy="38"/>
              </a:xfrm>
              <a:custGeom>
                <a:avLst/>
                <a:gdLst>
                  <a:gd name="T0" fmla="*/ 2007 w 27"/>
                  <a:gd name="T1" fmla="*/ 2748 h 28"/>
                  <a:gd name="T2" fmla="*/ 1051 w 27"/>
                  <a:gd name="T3" fmla="*/ 1300 h 28"/>
                  <a:gd name="T4" fmla="*/ 0 w 27"/>
                  <a:gd name="T5" fmla="*/ 0 h 28"/>
                  <a:gd name="T6" fmla="*/ 368 w 27"/>
                  <a:gd name="T7" fmla="*/ 742 h 28"/>
                  <a:gd name="T8" fmla="*/ 873 w 27"/>
                  <a:gd name="T9" fmla="*/ 1300 h 28"/>
                  <a:gd name="T10" fmla="*/ 1799 w 27"/>
                  <a:gd name="T11" fmla="*/ 2518 h 28"/>
                  <a:gd name="T12" fmla="*/ 0 60000 65536"/>
                  <a:gd name="T13" fmla="*/ 0 60000 65536"/>
                  <a:gd name="T14" fmla="*/ 0 60000 65536"/>
                  <a:gd name="T15" fmla="*/ 0 60000 65536"/>
                  <a:gd name="T16" fmla="*/ 0 60000 65536"/>
                  <a:gd name="T17" fmla="*/ 0 60000 65536"/>
                  <a:gd name="T18" fmla="*/ 0 w 27"/>
                  <a:gd name="T19" fmla="*/ 0 h 28"/>
                  <a:gd name="T20" fmla="*/ 27 w 2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7" h="28">
                    <a:moveTo>
                      <a:pt x="27" y="28"/>
                    </a:moveTo>
                    <a:cubicBezTo>
                      <a:pt x="21" y="24"/>
                      <a:pt x="19" y="18"/>
                      <a:pt x="14" y="13"/>
                    </a:cubicBezTo>
                    <a:cubicBezTo>
                      <a:pt x="10" y="8"/>
                      <a:pt x="2" y="6"/>
                      <a:pt x="0" y="0"/>
                    </a:cubicBezTo>
                    <a:cubicBezTo>
                      <a:pt x="1" y="2"/>
                      <a:pt x="3" y="5"/>
                      <a:pt x="5" y="7"/>
                    </a:cubicBezTo>
                    <a:cubicBezTo>
                      <a:pt x="7" y="10"/>
                      <a:pt x="10" y="11"/>
                      <a:pt x="12" y="13"/>
                    </a:cubicBezTo>
                    <a:cubicBezTo>
                      <a:pt x="17" y="16"/>
                      <a:pt x="19" y="23"/>
                      <a:pt x="24"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3" name="Freeform 62"/>
              <p:cNvSpPr>
                <a:spLocks/>
              </p:cNvSpPr>
              <p:nvPr/>
            </p:nvSpPr>
            <p:spPr bwMode="auto">
              <a:xfrm>
                <a:off x="955" y="2531"/>
                <a:ext cx="12" cy="14"/>
              </a:xfrm>
              <a:custGeom>
                <a:avLst/>
                <a:gdLst>
                  <a:gd name="T0" fmla="*/ 655 w 9"/>
                  <a:gd name="T1" fmla="*/ 1586 h 10"/>
                  <a:gd name="T2" fmla="*/ 0 w 9"/>
                  <a:gd name="T3" fmla="*/ 0 h 10"/>
                  <a:gd name="T4" fmla="*/ 276 w 9"/>
                  <a:gd name="T5" fmla="*/ 809 h 10"/>
                  <a:gd name="T6" fmla="*/ 635 w 9"/>
                  <a:gd name="T7" fmla="*/ 1586 h 10"/>
                  <a:gd name="T8" fmla="*/ 0 60000 65536"/>
                  <a:gd name="T9" fmla="*/ 0 60000 65536"/>
                  <a:gd name="T10" fmla="*/ 0 60000 65536"/>
                  <a:gd name="T11" fmla="*/ 0 60000 65536"/>
                  <a:gd name="T12" fmla="*/ 0 w 9"/>
                  <a:gd name="T13" fmla="*/ 0 h 10"/>
                  <a:gd name="T14" fmla="*/ 9 w 9"/>
                  <a:gd name="T15" fmla="*/ 10 h 10"/>
                </a:gdLst>
                <a:ahLst/>
                <a:cxnLst>
                  <a:cxn ang="T8">
                    <a:pos x="T0" y="T1"/>
                  </a:cxn>
                  <a:cxn ang="T9">
                    <a:pos x="T2" y="T3"/>
                  </a:cxn>
                  <a:cxn ang="T10">
                    <a:pos x="T4" y="T5"/>
                  </a:cxn>
                  <a:cxn ang="T11">
                    <a:pos x="T6" y="T7"/>
                  </a:cxn>
                </a:cxnLst>
                <a:rect l="T12" t="T13" r="T14" b="T15"/>
                <a:pathLst>
                  <a:path w="9" h="10">
                    <a:moveTo>
                      <a:pt x="9" y="10"/>
                    </a:moveTo>
                    <a:cubicBezTo>
                      <a:pt x="9" y="4"/>
                      <a:pt x="1" y="5"/>
                      <a:pt x="0" y="0"/>
                    </a:cubicBezTo>
                    <a:cubicBezTo>
                      <a:pt x="1" y="2"/>
                      <a:pt x="2" y="4"/>
                      <a:pt x="4" y="5"/>
                    </a:cubicBezTo>
                    <a:cubicBezTo>
                      <a:pt x="5" y="7"/>
                      <a:pt x="8" y="7"/>
                      <a:pt x="8"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4" name="Freeform 63"/>
              <p:cNvSpPr>
                <a:spLocks/>
              </p:cNvSpPr>
              <p:nvPr/>
            </p:nvSpPr>
            <p:spPr bwMode="auto">
              <a:xfrm>
                <a:off x="957" y="2491"/>
                <a:ext cx="19" cy="33"/>
              </a:xfrm>
              <a:custGeom>
                <a:avLst/>
                <a:gdLst>
                  <a:gd name="T0" fmla="*/ 1367 w 14"/>
                  <a:gd name="T1" fmla="*/ 0 h 25"/>
                  <a:gd name="T2" fmla="*/ 0 w 14"/>
                  <a:gd name="T3" fmla="*/ 1639 h 25"/>
                  <a:gd name="T4" fmla="*/ 1367 w 14"/>
                  <a:gd name="T5" fmla="*/ 0 h 25"/>
                  <a:gd name="T6" fmla="*/ 0 60000 65536"/>
                  <a:gd name="T7" fmla="*/ 0 60000 65536"/>
                  <a:gd name="T8" fmla="*/ 0 60000 65536"/>
                  <a:gd name="T9" fmla="*/ 0 w 14"/>
                  <a:gd name="T10" fmla="*/ 0 h 25"/>
                  <a:gd name="T11" fmla="*/ 14 w 14"/>
                  <a:gd name="T12" fmla="*/ 25 h 25"/>
                </a:gdLst>
                <a:ahLst/>
                <a:cxnLst>
                  <a:cxn ang="T6">
                    <a:pos x="T0" y="T1"/>
                  </a:cxn>
                  <a:cxn ang="T7">
                    <a:pos x="T2" y="T3"/>
                  </a:cxn>
                  <a:cxn ang="T8">
                    <a:pos x="T4" y="T5"/>
                  </a:cxn>
                </a:cxnLst>
                <a:rect l="T9" t="T10" r="T11" b="T12"/>
                <a:pathLst>
                  <a:path w="14" h="25">
                    <a:moveTo>
                      <a:pt x="14" y="0"/>
                    </a:moveTo>
                    <a:cubicBezTo>
                      <a:pt x="11" y="4"/>
                      <a:pt x="1" y="13"/>
                      <a:pt x="0" y="25"/>
                    </a:cubicBezTo>
                    <a:cubicBezTo>
                      <a:pt x="0" y="13"/>
                      <a:pt x="7" y="4"/>
                      <a:pt x="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5" name="Freeform 64"/>
              <p:cNvSpPr>
                <a:spLocks/>
              </p:cNvSpPr>
              <p:nvPr/>
            </p:nvSpPr>
            <p:spPr bwMode="auto">
              <a:xfrm>
                <a:off x="940" y="2510"/>
                <a:ext cx="8" cy="8"/>
              </a:xfrm>
              <a:custGeom>
                <a:avLst/>
                <a:gdLst>
                  <a:gd name="T0" fmla="*/ 476 w 6"/>
                  <a:gd name="T1" fmla="*/ 0 h 6"/>
                  <a:gd name="T2" fmla="*/ 0 w 6"/>
                  <a:gd name="T3" fmla="*/ 476 h 6"/>
                  <a:gd name="T4" fmla="*/ 0 60000 65536"/>
                  <a:gd name="T5" fmla="*/ 0 60000 65536"/>
                  <a:gd name="T6" fmla="*/ 0 w 6"/>
                  <a:gd name="T7" fmla="*/ 0 h 6"/>
                  <a:gd name="T8" fmla="*/ 6 w 6"/>
                  <a:gd name="T9" fmla="*/ 6 h 6"/>
                </a:gdLst>
                <a:ahLst/>
                <a:cxnLst>
                  <a:cxn ang="T4">
                    <a:pos x="T0" y="T1"/>
                  </a:cxn>
                  <a:cxn ang="T5">
                    <a:pos x="T2" y="T3"/>
                  </a:cxn>
                </a:cxnLst>
                <a:rect l="T6" t="T7" r="T8" b="T9"/>
                <a:pathLst>
                  <a:path w="6" h="6">
                    <a:moveTo>
                      <a:pt x="6" y="0"/>
                    </a:moveTo>
                    <a:cubicBezTo>
                      <a:pt x="6" y="0"/>
                      <a:pt x="0" y="6"/>
                      <a:pt x="0" y="6"/>
                    </a:cubicBezTo>
                  </a:path>
                </a:pathLst>
              </a:custGeom>
              <a:noFill/>
              <a:ln w="7938">
                <a:solidFill>
                  <a:srgbClr val="FFECC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86" name="Freeform 65"/>
              <p:cNvSpPr>
                <a:spLocks/>
              </p:cNvSpPr>
              <p:nvPr/>
            </p:nvSpPr>
            <p:spPr bwMode="auto">
              <a:xfrm>
                <a:off x="909" y="1374"/>
                <a:ext cx="19" cy="14"/>
              </a:xfrm>
              <a:custGeom>
                <a:avLst/>
                <a:gdLst>
                  <a:gd name="T0" fmla="*/ 1367 w 14"/>
                  <a:gd name="T1" fmla="*/ 414 h 11"/>
                  <a:gd name="T2" fmla="*/ 0 w 14"/>
                  <a:gd name="T3" fmla="*/ 249 h 11"/>
                  <a:gd name="T4" fmla="*/ 1063 w 14"/>
                  <a:gd name="T5" fmla="*/ 325 h 11"/>
                  <a:gd name="T6" fmla="*/ 0 60000 65536"/>
                  <a:gd name="T7" fmla="*/ 0 60000 65536"/>
                  <a:gd name="T8" fmla="*/ 0 60000 65536"/>
                  <a:gd name="T9" fmla="*/ 0 w 14"/>
                  <a:gd name="T10" fmla="*/ 0 h 11"/>
                  <a:gd name="T11" fmla="*/ 14 w 14"/>
                  <a:gd name="T12" fmla="*/ 11 h 11"/>
                </a:gdLst>
                <a:ahLst/>
                <a:cxnLst>
                  <a:cxn ang="T6">
                    <a:pos x="T0" y="T1"/>
                  </a:cxn>
                  <a:cxn ang="T7">
                    <a:pos x="T2" y="T3"/>
                  </a:cxn>
                  <a:cxn ang="T8">
                    <a:pos x="T4" y="T5"/>
                  </a:cxn>
                </a:cxnLst>
                <a:rect l="T9" t="T10" r="T11" b="T12"/>
                <a:pathLst>
                  <a:path w="14" h="11">
                    <a:moveTo>
                      <a:pt x="14" y="11"/>
                    </a:moveTo>
                    <a:cubicBezTo>
                      <a:pt x="13" y="3"/>
                      <a:pt x="5" y="0"/>
                      <a:pt x="0" y="6"/>
                    </a:cubicBezTo>
                    <a:cubicBezTo>
                      <a:pt x="5" y="3"/>
                      <a:pt x="8" y="5"/>
                      <a:pt x="11"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7" name="Freeform 66"/>
              <p:cNvSpPr>
                <a:spLocks/>
              </p:cNvSpPr>
              <p:nvPr/>
            </p:nvSpPr>
            <p:spPr bwMode="auto">
              <a:xfrm>
                <a:off x="789" y="1394"/>
                <a:ext cx="23" cy="62"/>
              </a:xfrm>
              <a:custGeom>
                <a:avLst/>
                <a:gdLst>
                  <a:gd name="T0" fmla="*/ 1583 w 17"/>
                  <a:gd name="T1" fmla="*/ 240 h 46"/>
                  <a:gd name="T2" fmla="*/ 183 w 17"/>
                  <a:gd name="T3" fmla="*/ 1537 h 46"/>
                  <a:gd name="T4" fmla="*/ 336 w 17"/>
                  <a:gd name="T5" fmla="*/ 4049 h 46"/>
                  <a:gd name="T6" fmla="*/ 1583 w 17"/>
                  <a:gd name="T7" fmla="*/ 240 h 46"/>
                  <a:gd name="T8" fmla="*/ 0 60000 65536"/>
                  <a:gd name="T9" fmla="*/ 0 60000 65536"/>
                  <a:gd name="T10" fmla="*/ 0 60000 65536"/>
                  <a:gd name="T11" fmla="*/ 0 60000 65536"/>
                  <a:gd name="T12" fmla="*/ 0 w 17"/>
                  <a:gd name="T13" fmla="*/ 0 h 46"/>
                  <a:gd name="T14" fmla="*/ 17 w 17"/>
                  <a:gd name="T15" fmla="*/ 46 h 46"/>
                </a:gdLst>
                <a:ahLst/>
                <a:cxnLst>
                  <a:cxn ang="T8">
                    <a:pos x="T0" y="T1"/>
                  </a:cxn>
                  <a:cxn ang="T9">
                    <a:pos x="T2" y="T3"/>
                  </a:cxn>
                  <a:cxn ang="T10">
                    <a:pos x="T4" y="T5"/>
                  </a:cxn>
                  <a:cxn ang="T11">
                    <a:pos x="T6" y="T7"/>
                  </a:cxn>
                </a:cxnLst>
                <a:rect l="T12" t="T13" r="T14" b="T15"/>
                <a:pathLst>
                  <a:path w="17" h="46">
                    <a:moveTo>
                      <a:pt x="17" y="3"/>
                    </a:moveTo>
                    <a:cubicBezTo>
                      <a:pt x="8" y="0"/>
                      <a:pt x="3" y="7"/>
                      <a:pt x="2" y="18"/>
                    </a:cubicBezTo>
                    <a:cubicBezTo>
                      <a:pt x="0" y="30"/>
                      <a:pt x="4" y="39"/>
                      <a:pt x="4" y="46"/>
                    </a:cubicBezTo>
                    <a:cubicBezTo>
                      <a:pt x="3" y="28"/>
                      <a:pt x="5" y="3"/>
                      <a:pt x="1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8" name="Freeform 67"/>
              <p:cNvSpPr>
                <a:spLocks/>
              </p:cNvSpPr>
              <p:nvPr/>
            </p:nvSpPr>
            <p:spPr bwMode="auto">
              <a:xfrm>
                <a:off x="1085" y="1326"/>
                <a:ext cx="43" cy="9"/>
              </a:xfrm>
              <a:custGeom>
                <a:avLst/>
                <a:gdLst>
                  <a:gd name="T0" fmla="*/ 0 w 32"/>
                  <a:gd name="T1" fmla="*/ 1844 h 6"/>
                  <a:gd name="T2" fmla="*/ 2694 w 32"/>
                  <a:gd name="T3" fmla="*/ 2766 h 6"/>
                  <a:gd name="T4" fmla="*/ 0 60000 65536"/>
                  <a:gd name="T5" fmla="*/ 0 60000 65536"/>
                  <a:gd name="T6" fmla="*/ 0 w 32"/>
                  <a:gd name="T7" fmla="*/ 0 h 6"/>
                  <a:gd name="T8" fmla="*/ 32 w 32"/>
                  <a:gd name="T9" fmla="*/ 6 h 6"/>
                </a:gdLst>
                <a:ahLst/>
                <a:cxnLst>
                  <a:cxn ang="T4">
                    <a:pos x="T0" y="T1"/>
                  </a:cxn>
                  <a:cxn ang="T5">
                    <a:pos x="T2" y="T3"/>
                  </a:cxn>
                </a:cxnLst>
                <a:rect l="T6" t="T7" r="T8" b="T9"/>
                <a:pathLst>
                  <a:path w="32" h="6">
                    <a:moveTo>
                      <a:pt x="0" y="4"/>
                    </a:moveTo>
                    <a:cubicBezTo>
                      <a:pt x="13" y="0"/>
                      <a:pt x="22" y="1"/>
                      <a:pt x="32"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9" name="Freeform 68"/>
              <p:cNvSpPr>
                <a:spLocks/>
              </p:cNvSpPr>
              <p:nvPr/>
            </p:nvSpPr>
            <p:spPr bwMode="auto">
              <a:xfrm>
                <a:off x="968" y="1329"/>
                <a:ext cx="74" cy="14"/>
              </a:xfrm>
              <a:custGeom>
                <a:avLst/>
                <a:gdLst>
                  <a:gd name="T0" fmla="*/ 4762 w 55"/>
                  <a:gd name="T1" fmla="*/ 1586 h 10"/>
                  <a:gd name="T2" fmla="*/ 2745 w 55"/>
                  <a:gd name="T3" fmla="*/ 603 h 10"/>
                  <a:gd name="T4" fmla="*/ 0 w 55"/>
                  <a:gd name="T5" fmla="*/ 308 h 10"/>
                  <a:gd name="T6" fmla="*/ 1686 w 55"/>
                  <a:gd name="T7" fmla="*/ 603 h 10"/>
                  <a:gd name="T8" fmla="*/ 2568 w 55"/>
                  <a:gd name="T9" fmla="*/ 844 h 10"/>
                  <a:gd name="T10" fmla="*/ 3455 w 55"/>
                  <a:gd name="T11" fmla="*/ 844 h 10"/>
                  <a:gd name="T12" fmla="*/ 0 60000 65536"/>
                  <a:gd name="T13" fmla="*/ 0 60000 65536"/>
                  <a:gd name="T14" fmla="*/ 0 60000 65536"/>
                  <a:gd name="T15" fmla="*/ 0 60000 65536"/>
                  <a:gd name="T16" fmla="*/ 0 60000 65536"/>
                  <a:gd name="T17" fmla="*/ 0 60000 65536"/>
                  <a:gd name="T18" fmla="*/ 0 w 55"/>
                  <a:gd name="T19" fmla="*/ 0 h 10"/>
                  <a:gd name="T20" fmla="*/ 55 w 5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5" h="10">
                    <a:moveTo>
                      <a:pt x="55" y="10"/>
                    </a:moveTo>
                    <a:cubicBezTo>
                      <a:pt x="48" y="10"/>
                      <a:pt x="39" y="6"/>
                      <a:pt x="32" y="4"/>
                    </a:cubicBezTo>
                    <a:cubicBezTo>
                      <a:pt x="21" y="0"/>
                      <a:pt x="11" y="0"/>
                      <a:pt x="0" y="2"/>
                    </a:cubicBezTo>
                    <a:cubicBezTo>
                      <a:pt x="6" y="1"/>
                      <a:pt x="14" y="2"/>
                      <a:pt x="20" y="4"/>
                    </a:cubicBezTo>
                    <a:cubicBezTo>
                      <a:pt x="24" y="5"/>
                      <a:pt x="27" y="6"/>
                      <a:pt x="30" y="6"/>
                    </a:cubicBezTo>
                    <a:cubicBezTo>
                      <a:pt x="33" y="7"/>
                      <a:pt x="37" y="5"/>
                      <a:pt x="40"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0" name="Line 69"/>
              <p:cNvSpPr>
                <a:spLocks noChangeShapeType="1"/>
              </p:cNvSpPr>
              <p:nvPr/>
            </p:nvSpPr>
            <p:spPr bwMode="auto">
              <a:xfrm>
                <a:off x="947" y="2199"/>
                <a:ext cx="114" cy="113"/>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91" name="Line 70"/>
              <p:cNvSpPr>
                <a:spLocks noChangeShapeType="1"/>
              </p:cNvSpPr>
              <p:nvPr/>
            </p:nvSpPr>
            <p:spPr bwMode="auto">
              <a:xfrm>
                <a:off x="941" y="2207"/>
                <a:ext cx="121" cy="121"/>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92" name="Line 71"/>
              <p:cNvSpPr>
                <a:spLocks noChangeShapeType="1"/>
              </p:cNvSpPr>
              <p:nvPr/>
            </p:nvSpPr>
            <p:spPr bwMode="auto">
              <a:xfrm>
                <a:off x="932" y="2215"/>
                <a:ext cx="128" cy="127"/>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93" name="Line 72"/>
              <p:cNvSpPr>
                <a:spLocks noChangeShapeType="1"/>
              </p:cNvSpPr>
              <p:nvPr/>
            </p:nvSpPr>
            <p:spPr bwMode="auto">
              <a:xfrm>
                <a:off x="1057" y="2295"/>
                <a:ext cx="1" cy="262"/>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94" name="Line 73"/>
              <p:cNvSpPr>
                <a:spLocks noChangeShapeType="1"/>
              </p:cNvSpPr>
              <p:nvPr/>
            </p:nvSpPr>
            <p:spPr bwMode="auto">
              <a:xfrm>
                <a:off x="1046" y="2284"/>
                <a:ext cx="1" cy="262"/>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95" name="Freeform 74"/>
              <p:cNvSpPr>
                <a:spLocks/>
              </p:cNvSpPr>
              <p:nvPr/>
            </p:nvSpPr>
            <p:spPr bwMode="auto">
              <a:xfrm>
                <a:off x="1045" y="2292"/>
                <a:ext cx="29" cy="59"/>
              </a:xfrm>
              <a:custGeom>
                <a:avLst/>
                <a:gdLst>
                  <a:gd name="T0" fmla="*/ 196 w 22"/>
                  <a:gd name="T1" fmla="*/ 0 h 44"/>
                  <a:gd name="T2" fmla="*/ 149 w 22"/>
                  <a:gd name="T3" fmla="*/ 2135 h 44"/>
                  <a:gd name="T4" fmla="*/ 798 w 22"/>
                  <a:gd name="T5" fmla="*/ 1 h 44"/>
                  <a:gd name="T6" fmla="*/ 0 60000 65536"/>
                  <a:gd name="T7" fmla="*/ 0 60000 65536"/>
                  <a:gd name="T8" fmla="*/ 0 60000 65536"/>
                  <a:gd name="T9" fmla="*/ 0 w 22"/>
                  <a:gd name="T10" fmla="*/ 0 h 44"/>
                  <a:gd name="T11" fmla="*/ 22 w 22"/>
                  <a:gd name="T12" fmla="*/ 44 h 44"/>
                </a:gdLst>
                <a:ahLst/>
                <a:cxnLst>
                  <a:cxn ang="T6">
                    <a:pos x="T0" y="T1"/>
                  </a:cxn>
                  <a:cxn ang="T7">
                    <a:pos x="T2" y="T3"/>
                  </a:cxn>
                  <a:cxn ang="T8">
                    <a:pos x="T4" y="T5"/>
                  </a:cxn>
                </a:cxnLst>
                <a:rect l="T9" t="T10" r="T11" b="T12"/>
                <a:pathLst>
                  <a:path w="22" h="44">
                    <a:moveTo>
                      <a:pt x="3" y="0"/>
                    </a:moveTo>
                    <a:cubicBezTo>
                      <a:pt x="2" y="8"/>
                      <a:pt x="0" y="18"/>
                      <a:pt x="2" y="26"/>
                    </a:cubicBezTo>
                    <a:cubicBezTo>
                      <a:pt x="8" y="44"/>
                      <a:pt x="22" y="13"/>
                      <a:pt x="13" y="1"/>
                    </a:cubicBezTo>
                  </a:path>
                </a:pathLst>
              </a:custGeom>
              <a:solidFill>
                <a:srgbClr val="FEF6F2"/>
              </a:solidFill>
              <a:ln w="7938">
                <a:solidFill>
                  <a:srgbClr val="FEF6F2"/>
                </a:solidFill>
                <a:miter lim="800000"/>
                <a:headEnd/>
                <a:tailEnd/>
              </a:ln>
            </p:spPr>
            <p:txBody>
              <a:bodyPr/>
              <a:lstStyle/>
              <a:p>
                <a:endParaRPr lang="zh-CN" altLang="en-US"/>
              </a:p>
            </p:txBody>
          </p:sp>
          <p:sp>
            <p:nvSpPr>
              <p:cNvPr id="296" name="Freeform 75"/>
              <p:cNvSpPr>
                <a:spLocks/>
              </p:cNvSpPr>
              <p:nvPr/>
            </p:nvSpPr>
            <p:spPr bwMode="auto">
              <a:xfrm>
                <a:off x="1045" y="2292"/>
                <a:ext cx="29" cy="59"/>
              </a:xfrm>
              <a:custGeom>
                <a:avLst/>
                <a:gdLst>
                  <a:gd name="T0" fmla="*/ 196 w 22"/>
                  <a:gd name="T1" fmla="*/ 0 h 44"/>
                  <a:gd name="T2" fmla="*/ 149 w 22"/>
                  <a:gd name="T3" fmla="*/ 2135 h 44"/>
                  <a:gd name="T4" fmla="*/ 798 w 22"/>
                  <a:gd name="T5" fmla="*/ 1 h 44"/>
                  <a:gd name="T6" fmla="*/ 0 60000 65536"/>
                  <a:gd name="T7" fmla="*/ 0 60000 65536"/>
                  <a:gd name="T8" fmla="*/ 0 60000 65536"/>
                  <a:gd name="T9" fmla="*/ 0 w 22"/>
                  <a:gd name="T10" fmla="*/ 0 h 44"/>
                  <a:gd name="T11" fmla="*/ 22 w 22"/>
                  <a:gd name="T12" fmla="*/ 44 h 44"/>
                </a:gdLst>
                <a:ahLst/>
                <a:cxnLst>
                  <a:cxn ang="T6">
                    <a:pos x="T0" y="T1"/>
                  </a:cxn>
                  <a:cxn ang="T7">
                    <a:pos x="T2" y="T3"/>
                  </a:cxn>
                  <a:cxn ang="T8">
                    <a:pos x="T4" y="T5"/>
                  </a:cxn>
                </a:cxnLst>
                <a:rect l="T9" t="T10" r="T11" b="T12"/>
                <a:pathLst>
                  <a:path w="22" h="44">
                    <a:moveTo>
                      <a:pt x="3" y="0"/>
                    </a:moveTo>
                    <a:cubicBezTo>
                      <a:pt x="2" y="8"/>
                      <a:pt x="0" y="18"/>
                      <a:pt x="2" y="26"/>
                    </a:cubicBezTo>
                    <a:cubicBezTo>
                      <a:pt x="8" y="44"/>
                      <a:pt x="22" y="13"/>
                      <a:pt x="13" y="1"/>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97" name="Freeform 76"/>
              <p:cNvSpPr>
                <a:spLocks/>
              </p:cNvSpPr>
              <p:nvPr/>
            </p:nvSpPr>
            <p:spPr bwMode="auto">
              <a:xfrm>
                <a:off x="917" y="2654"/>
                <a:ext cx="65" cy="1"/>
              </a:xfrm>
              <a:custGeom>
                <a:avLst/>
                <a:gdLst>
                  <a:gd name="T0" fmla="*/ 0 w 65"/>
                  <a:gd name="T1" fmla="*/ 0 h 1"/>
                  <a:gd name="T2" fmla="*/ 65 w 65"/>
                  <a:gd name="T3" fmla="*/ 0 h 1"/>
                  <a:gd name="T4" fmla="*/ 0 w 65"/>
                  <a:gd name="T5" fmla="*/ 0 h 1"/>
                  <a:gd name="T6" fmla="*/ 0 60000 65536"/>
                  <a:gd name="T7" fmla="*/ 0 60000 65536"/>
                  <a:gd name="T8" fmla="*/ 0 60000 65536"/>
                  <a:gd name="T9" fmla="*/ 0 w 65"/>
                  <a:gd name="T10" fmla="*/ 0 h 1"/>
                  <a:gd name="T11" fmla="*/ 65 w 65"/>
                  <a:gd name="T12" fmla="*/ 1 h 1"/>
                </a:gdLst>
                <a:ahLst/>
                <a:cxnLst>
                  <a:cxn ang="T6">
                    <a:pos x="T0" y="T1"/>
                  </a:cxn>
                  <a:cxn ang="T7">
                    <a:pos x="T2" y="T3"/>
                  </a:cxn>
                  <a:cxn ang="T8">
                    <a:pos x="T4" y="T5"/>
                  </a:cxn>
                </a:cxnLst>
                <a:rect l="T9" t="T10" r="T11" b="T12"/>
                <a:pathLst>
                  <a:path w="65" h="1">
                    <a:moveTo>
                      <a:pt x="0" y="0"/>
                    </a:moveTo>
                    <a:lnTo>
                      <a:pt x="65" y="0"/>
                    </a:lnTo>
                    <a:lnTo>
                      <a:pt x="0" y="0"/>
                    </a:lnTo>
                    <a:close/>
                  </a:path>
                </a:pathLst>
              </a:custGeom>
              <a:solidFill>
                <a:srgbClr val="FEF6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8" name="Line 77"/>
              <p:cNvSpPr>
                <a:spLocks noChangeShapeType="1"/>
              </p:cNvSpPr>
              <p:nvPr/>
            </p:nvSpPr>
            <p:spPr bwMode="auto">
              <a:xfrm>
                <a:off x="917" y="2654"/>
                <a:ext cx="65" cy="1"/>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99" name="Freeform 78"/>
              <p:cNvSpPr>
                <a:spLocks/>
              </p:cNvSpPr>
              <p:nvPr/>
            </p:nvSpPr>
            <p:spPr bwMode="auto">
              <a:xfrm>
                <a:off x="917" y="2641"/>
                <a:ext cx="65" cy="1"/>
              </a:xfrm>
              <a:custGeom>
                <a:avLst/>
                <a:gdLst>
                  <a:gd name="T0" fmla="*/ 0 w 65"/>
                  <a:gd name="T1" fmla="*/ 0 h 1"/>
                  <a:gd name="T2" fmla="*/ 65 w 65"/>
                  <a:gd name="T3" fmla="*/ 0 h 1"/>
                  <a:gd name="T4" fmla="*/ 0 w 65"/>
                  <a:gd name="T5" fmla="*/ 0 h 1"/>
                  <a:gd name="T6" fmla="*/ 0 60000 65536"/>
                  <a:gd name="T7" fmla="*/ 0 60000 65536"/>
                  <a:gd name="T8" fmla="*/ 0 60000 65536"/>
                  <a:gd name="T9" fmla="*/ 0 w 65"/>
                  <a:gd name="T10" fmla="*/ 0 h 1"/>
                  <a:gd name="T11" fmla="*/ 65 w 65"/>
                  <a:gd name="T12" fmla="*/ 1 h 1"/>
                </a:gdLst>
                <a:ahLst/>
                <a:cxnLst>
                  <a:cxn ang="T6">
                    <a:pos x="T0" y="T1"/>
                  </a:cxn>
                  <a:cxn ang="T7">
                    <a:pos x="T2" y="T3"/>
                  </a:cxn>
                  <a:cxn ang="T8">
                    <a:pos x="T4" y="T5"/>
                  </a:cxn>
                </a:cxnLst>
                <a:rect l="T9" t="T10" r="T11" b="T12"/>
                <a:pathLst>
                  <a:path w="65" h="1">
                    <a:moveTo>
                      <a:pt x="0" y="0"/>
                    </a:moveTo>
                    <a:lnTo>
                      <a:pt x="65" y="0"/>
                    </a:lnTo>
                    <a:lnTo>
                      <a:pt x="0" y="0"/>
                    </a:lnTo>
                    <a:close/>
                  </a:path>
                </a:pathLst>
              </a:custGeom>
              <a:solidFill>
                <a:srgbClr val="FEF6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0" name="Line 79"/>
              <p:cNvSpPr>
                <a:spLocks noChangeShapeType="1"/>
              </p:cNvSpPr>
              <p:nvPr/>
            </p:nvSpPr>
            <p:spPr bwMode="auto">
              <a:xfrm>
                <a:off x="917" y="2641"/>
                <a:ext cx="65" cy="1"/>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1" name="Freeform 80"/>
              <p:cNvSpPr>
                <a:spLocks/>
              </p:cNvSpPr>
              <p:nvPr/>
            </p:nvSpPr>
            <p:spPr bwMode="auto">
              <a:xfrm>
                <a:off x="909" y="2625"/>
                <a:ext cx="66" cy="1"/>
              </a:xfrm>
              <a:custGeom>
                <a:avLst/>
                <a:gdLst>
                  <a:gd name="T0" fmla="*/ 0 w 66"/>
                  <a:gd name="T1" fmla="*/ 0 h 1"/>
                  <a:gd name="T2" fmla="*/ 66 w 66"/>
                  <a:gd name="T3" fmla="*/ 0 h 1"/>
                  <a:gd name="T4" fmla="*/ 0 w 66"/>
                  <a:gd name="T5" fmla="*/ 0 h 1"/>
                  <a:gd name="T6" fmla="*/ 0 60000 65536"/>
                  <a:gd name="T7" fmla="*/ 0 60000 65536"/>
                  <a:gd name="T8" fmla="*/ 0 60000 65536"/>
                  <a:gd name="T9" fmla="*/ 0 w 66"/>
                  <a:gd name="T10" fmla="*/ 0 h 1"/>
                  <a:gd name="T11" fmla="*/ 66 w 66"/>
                  <a:gd name="T12" fmla="*/ 1 h 1"/>
                </a:gdLst>
                <a:ahLst/>
                <a:cxnLst>
                  <a:cxn ang="T6">
                    <a:pos x="T0" y="T1"/>
                  </a:cxn>
                  <a:cxn ang="T7">
                    <a:pos x="T2" y="T3"/>
                  </a:cxn>
                  <a:cxn ang="T8">
                    <a:pos x="T4" y="T5"/>
                  </a:cxn>
                </a:cxnLst>
                <a:rect l="T9" t="T10" r="T11" b="T12"/>
                <a:pathLst>
                  <a:path w="66" h="1">
                    <a:moveTo>
                      <a:pt x="0" y="0"/>
                    </a:moveTo>
                    <a:lnTo>
                      <a:pt x="66" y="0"/>
                    </a:lnTo>
                    <a:lnTo>
                      <a:pt x="0" y="0"/>
                    </a:lnTo>
                    <a:close/>
                  </a:path>
                </a:pathLst>
              </a:custGeom>
              <a:solidFill>
                <a:srgbClr val="FEF6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2" name="Line 81"/>
              <p:cNvSpPr>
                <a:spLocks noChangeShapeType="1"/>
              </p:cNvSpPr>
              <p:nvPr/>
            </p:nvSpPr>
            <p:spPr bwMode="auto">
              <a:xfrm>
                <a:off x="909" y="2625"/>
                <a:ext cx="66" cy="1"/>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3" name="Freeform 82"/>
              <p:cNvSpPr>
                <a:spLocks/>
              </p:cNvSpPr>
              <p:nvPr/>
            </p:nvSpPr>
            <p:spPr bwMode="auto">
              <a:xfrm>
                <a:off x="901" y="1384"/>
                <a:ext cx="58" cy="133"/>
              </a:xfrm>
              <a:custGeom>
                <a:avLst/>
                <a:gdLst>
                  <a:gd name="T0" fmla="*/ 58 w 58"/>
                  <a:gd name="T1" fmla="*/ 0 h 133"/>
                  <a:gd name="T2" fmla="*/ 0 w 58"/>
                  <a:gd name="T3" fmla="*/ 133 h 133"/>
                  <a:gd name="T4" fmla="*/ 58 w 58"/>
                  <a:gd name="T5" fmla="*/ 0 h 133"/>
                  <a:gd name="T6" fmla="*/ 0 60000 65536"/>
                  <a:gd name="T7" fmla="*/ 0 60000 65536"/>
                  <a:gd name="T8" fmla="*/ 0 60000 65536"/>
                  <a:gd name="T9" fmla="*/ 0 w 58"/>
                  <a:gd name="T10" fmla="*/ 0 h 133"/>
                  <a:gd name="T11" fmla="*/ 58 w 58"/>
                  <a:gd name="T12" fmla="*/ 133 h 133"/>
                </a:gdLst>
                <a:ahLst/>
                <a:cxnLst>
                  <a:cxn ang="T6">
                    <a:pos x="T0" y="T1"/>
                  </a:cxn>
                  <a:cxn ang="T7">
                    <a:pos x="T2" y="T3"/>
                  </a:cxn>
                  <a:cxn ang="T8">
                    <a:pos x="T4" y="T5"/>
                  </a:cxn>
                </a:cxnLst>
                <a:rect l="T9" t="T10" r="T11" b="T12"/>
                <a:pathLst>
                  <a:path w="58" h="133">
                    <a:moveTo>
                      <a:pt x="58" y="0"/>
                    </a:moveTo>
                    <a:lnTo>
                      <a:pt x="0" y="133"/>
                    </a:lnTo>
                    <a:lnTo>
                      <a:pt x="58" y="0"/>
                    </a:lnTo>
                    <a:close/>
                  </a:path>
                </a:pathLst>
              </a:custGeom>
              <a:solidFill>
                <a:srgbClr val="FEF6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4" name="Line 83"/>
              <p:cNvSpPr>
                <a:spLocks noChangeShapeType="1"/>
              </p:cNvSpPr>
              <p:nvPr/>
            </p:nvSpPr>
            <p:spPr bwMode="auto">
              <a:xfrm flipH="1">
                <a:off x="901" y="1384"/>
                <a:ext cx="58" cy="133"/>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5" name="Freeform 84"/>
              <p:cNvSpPr>
                <a:spLocks/>
              </p:cNvSpPr>
              <p:nvPr/>
            </p:nvSpPr>
            <p:spPr bwMode="auto">
              <a:xfrm>
                <a:off x="891" y="1380"/>
                <a:ext cx="58" cy="133"/>
              </a:xfrm>
              <a:custGeom>
                <a:avLst/>
                <a:gdLst>
                  <a:gd name="T0" fmla="*/ 58 w 58"/>
                  <a:gd name="T1" fmla="*/ 0 h 133"/>
                  <a:gd name="T2" fmla="*/ 0 w 58"/>
                  <a:gd name="T3" fmla="*/ 133 h 133"/>
                  <a:gd name="T4" fmla="*/ 58 w 58"/>
                  <a:gd name="T5" fmla="*/ 0 h 133"/>
                  <a:gd name="T6" fmla="*/ 0 60000 65536"/>
                  <a:gd name="T7" fmla="*/ 0 60000 65536"/>
                  <a:gd name="T8" fmla="*/ 0 60000 65536"/>
                  <a:gd name="T9" fmla="*/ 0 w 58"/>
                  <a:gd name="T10" fmla="*/ 0 h 133"/>
                  <a:gd name="T11" fmla="*/ 58 w 58"/>
                  <a:gd name="T12" fmla="*/ 133 h 133"/>
                </a:gdLst>
                <a:ahLst/>
                <a:cxnLst>
                  <a:cxn ang="T6">
                    <a:pos x="T0" y="T1"/>
                  </a:cxn>
                  <a:cxn ang="T7">
                    <a:pos x="T2" y="T3"/>
                  </a:cxn>
                  <a:cxn ang="T8">
                    <a:pos x="T4" y="T5"/>
                  </a:cxn>
                </a:cxnLst>
                <a:rect l="T9" t="T10" r="T11" b="T12"/>
                <a:pathLst>
                  <a:path w="58" h="133">
                    <a:moveTo>
                      <a:pt x="58" y="0"/>
                    </a:moveTo>
                    <a:lnTo>
                      <a:pt x="0" y="133"/>
                    </a:lnTo>
                    <a:lnTo>
                      <a:pt x="58" y="0"/>
                    </a:lnTo>
                    <a:close/>
                  </a:path>
                </a:pathLst>
              </a:custGeom>
              <a:solidFill>
                <a:srgbClr val="FEF6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6" name="Line 85"/>
              <p:cNvSpPr>
                <a:spLocks noChangeShapeType="1"/>
              </p:cNvSpPr>
              <p:nvPr/>
            </p:nvSpPr>
            <p:spPr bwMode="auto">
              <a:xfrm flipH="1">
                <a:off x="891" y="1380"/>
                <a:ext cx="58" cy="133"/>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7" name="Freeform 86"/>
              <p:cNvSpPr>
                <a:spLocks/>
              </p:cNvSpPr>
              <p:nvPr/>
            </p:nvSpPr>
            <p:spPr bwMode="auto">
              <a:xfrm>
                <a:off x="777" y="1562"/>
                <a:ext cx="54" cy="1"/>
              </a:xfrm>
              <a:custGeom>
                <a:avLst/>
                <a:gdLst>
                  <a:gd name="T0" fmla="*/ 0 w 54"/>
                  <a:gd name="T1" fmla="*/ 0 h 1"/>
                  <a:gd name="T2" fmla="*/ 54 w 54"/>
                  <a:gd name="T3" fmla="*/ 0 h 1"/>
                  <a:gd name="T4" fmla="*/ 0 w 54"/>
                  <a:gd name="T5" fmla="*/ 0 h 1"/>
                  <a:gd name="T6" fmla="*/ 0 60000 65536"/>
                  <a:gd name="T7" fmla="*/ 0 60000 65536"/>
                  <a:gd name="T8" fmla="*/ 0 60000 65536"/>
                  <a:gd name="T9" fmla="*/ 0 w 54"/>
                  <a:gd name="T10" fmla="*/ 0 h 1"/>
                  <a:gd name="T11" fmla="*/ 54 w 54"/>
                  <a:gd name="T12" fmla="*/ 1 h 1"/>
                </a:gdLst>
                <a:ahLst/>
                <a:cxnLst>
                  <a:cxn ang="T6">
                    <a:pos x="T0" y="T1"/>
                  </a:cxn>
                  <a:cxn ang="T7">
                    <a:pos x="T2" y="T3"/>
                  </a:cxn>
                  <a:cxn ang="T8">
                    <a:pos x="T4" y="T5"/>
                  </a:cxn>
                </a:cxnLst>
                <a:rect l="T9" t="T10" r="T11" b="T12"/>
                <a:pathLst>
                  <a:path w="54" h="1">
                    <a:moveTo>
                      <a:pt x="0" y="0"/>
                    </a:moveTo>
                    <a:lnTo>
                      <a:pt x="54" y="0"/>
                    </a:lnTo>
                    <a:lnTo>
                      <a:pt x="0" y="0"/>
                    </a:lnTo>
                    <a:close/>
                  </a:path>
                </a:pathLst>
              </a:custGeom>
              <a:solidFill>
                <a:srgbClr val="FEF6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8" name="Line 87"/>
              <p:cNvSpPr>
                <a:spLocks noChangeShapeType="1"/>
              </p:cNvSpPr>
              <p:nvPr/>
            </p:nvSpPr>
            <p:spPr bwMode="auto">
              <a:xfrm>
                <a:off x="777" y="1562"/>
                <a:ext cx="54" cy="1"/>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9" name="Freeform 88"/>
              <p:cNvSpPr>
                <a:spLocks/>
              </p:cNvSpPr>
              <p:nvPr/>
            </p:nvSpPr>
            <p:spPr bwMode="auto">
              <a:xfrm>
                <a:off x="777" y="1550"/>
                <a:ext cx="54" cy="1"/>
              </a:xfrm>
              <a:custGeom>
                <a:avLst/>
                <a:gdLst>
                  <a:gd name="T0" fmla="*/ 0 w 54"/>
                  <a:gd name="T1" fmla="*/ 0 h 1"/>
                  <a:gd name="T2" fmla="*/ 54 w 54"/>
                  <a:gd name="T3" fmla="*/ 0 h 1"/>
                  <a:gd name="T4" fmla="*/ 0 w 54"/>
                  <a:gd name="T5" fmla="*/ 0 h 1"/>
                  <a:gd name="T6" fmla="*/ 0 60000 65536"/>
                  <a:gd name="T7" fmla="*/ 0 60000 65536"/>
                  <a:gd name="T8" fmla="*/ 0 60000 65536"/>
                  <a:gd name="T9" fmla="*/ 0 w 54"/>
                  <a:gd name="T10" fmla="*/ 0 h 1"/>
                  <a:gd name="T11" fmla="*/ 54 w 54"/>
                  <a:gd name="T12" fmla="*/ 1 h 1"/>
                </a:gdLst>
                <a:ahLst/>
                <a:cxnLst>
                  <a:cxn ang="T6">
                    <a:pos x="T0" y="T1"/>
                  </a:cxn>
                  <a:cxn ang="T7">
                    <a:pos x="T2" y="T3"/>
                  </a:cxn>
                  <a:cxn ang="T8">
                    <a:pos x="T4" y="T5"/>
                  </a:cxn>
                </a:cxnLst>
                <a:rect l="T9" t="T10" r="T11" b="T12"/>
                <a:pathLst>
                  <a:path w="54" h="1">
                    <a:moveTo>
                      <a:pt x="0" y="0"/>
                    </a:moveTo>
                    <a:lnTo>
                      <a:pt x="54" y="0"/>
                    </a:lnTo>
                    <a:lnTo>
                      <a:pt x="0" y="0"/>
                    </a:lnTo>
                    <a:close/>
                  </a:path>
                </a:pathLst>
              </a:custGeom>
              <a:solidFill>
                <a:srgbClr val="FEF6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0" name="Line 89"/>
              <p:cNvSpPr>
                <a:spLocks noChangeShapeType="1"/>
              </p:cNvSpPr>
              <p:nvPr/>
            </p:nvSpPr>
            <p:spPr bwMode="auto">
              <a:xfrm>
                <a:off x="777" y="1550"/>
                <a:ext cx="54" cy="1"/>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1" name="Freeform 90"/>
              <p:cNvSpPr>
                <a:spLocks/>
              </p:cNvSpPr>
              <p:nvPr/>
            </p:nvSpPr>
            <p:spPr bwMode="auto">
              <a:xfrm>
                <a:off x="777" y="1540"/>
                <a:ext cx="54" cy="1"/>
              </a:xfrm>
              <a:custGeom>
                <a:avLst/>
                <a:gdLst>
                  <a:gd name="T0" fmla="*/ 0 w 54"/>
                  <a:gd name="T1" fmla="*/ 0 h 1"/>
                  <a:gd name="T2" fmla="*/ 54 w 54"/>
                  <a:gd name="T3" fmla="*/ 0 h 1"/>
                  <a:gd name="T4" fmla="*/ 0 w 54"/>
                  <a:gd name="T5" fmla="*/ 0 h 1"/>
                  <a:gd name="T6" fmla="*/ 0 60000 65536"/>
                  <a:gd name="T7" fmla="*/ 0 60000 65536"/>
                  <a:gd name="T8" fmla="*/ 0 60000 65536"/>
                  <a:gd name="T9" fmla="*/ 0 w 54"/>
                  <a:gd name="T10" fmla="*/ 0 h 1"/>
                  <a:gd name="T11" fmla="*/ 54 w 54"/>
                  <a:gd name="T12" fmla="*/ 1 h 1"/>
                </a:gdLst>
                <a:ahLst/>
                <a:cxnLst>
                  <a:cxn ang="T6">
                    <a:pos x="T0" y="T1"/>
                  </a:cxn>
                  <a:cxn ang="T7">
                    <a:pos x="T2" y="T3"/>
                  </a:cxn>
                  <a:cxn ang="T8">
                    <a:pos x="T4" y="T5"/>
                  </a:cxn>
                </a:cxnLst>
                <a:rect l="T9" t="T10" r="T11" b="T12"/>
                <a:pathLst>
                  <a:path w="54" h="1">
                    <a:moveTo>
                      <a:pt x="0" y="0"/>
                    </a:moveTo>
                    <a:lnTo>
                      <a:pt x="54" y="0"/>
                    </a:lnTo>
                    <a:lnTo>
                      <a:pt x="0" y="0"/>
                    </a:lnTo>
                    <a:close/>
                  </a:path>
                </a:pathLst>
              </a:custGeom>
              <a:solidFill>
                <a:srgbClr val="FEF6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2" name="Line 91"/>
              <p:cNvSpPr>
                <a:spLocks noChangeShapeType="1"/>
              </p:cNvSpPr>
              <p:nvPr/>
            </p:nvSpPr>
            <p:spPr bwMode="auto">
              <a:xfrm>
                <a:off x="777" y="1540"/>
                <a:ext cx="54" cy="1"/>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3" name="Freeform 92"/>
              <p:cNvSpPr>
                <a:spLocks/>
              </p:cNvSpPr>
              <p:nvPr/>
            </p:nvSpPr>
            <p:spPr bwMode="auto">
              <a:xfrm>
                <a:off x="1395" y="2481"/>
                <a:ext cx="36" cy="38"/>
              </a:xfrm>
              <a:custGeom>
                <a:avLst/>
                <a:gdLst>
                  <a:gd name="T0" fmla="*/ 0 w 27"/>
                  <a:gd name="T1" fmla="*/ 2748 h 28"/>
                  <a:gd name="T2" fmla="*/ 965 w 27"/>
                  <a:gd name="T3" fmla="*/ 1300 h 28"/>
                  <a:gd name="T4" fmla="*/ 2007 w 27"/>
                  <a:gd name="T5" fmla="*/ 0 h 28"/>
                  <a:gd name="T6" fmla="*/ 1641 w 27"/>
                  <a:gd name="T7" fmla="*/ 742 h 28"/>
                  <a:gd name="T8" fmla="*/ 1129 w 27"/>
                  <a:gd name="T9" fmla="*/ 1300 h 28"/>
                  <a:gd name="T10" fmla="*/ 207 w 27"/>
                  <a:gd name="T11" fmla="*/ 2518 h 28"/>
                  <a:gd name="T12" fmla="*/ 0 60000 65536"/>
                  <a:gd name="T13" fmla="*/ 0 60000 65536"/>
                  <a:gd name="T14" fmla="*/ 0 60000 65536"/>
                  <a:gd name="T15" fmla="*/ 0 60000 65536"/>
                  <a:gd name="T16" fmla="*/ 0 60000 65536"/>
                  <a:gd name="T17" fmla="*/ 0 60000 65536"/>
                  <a:gd name="T18" fmla="*/ 0 w 27"/>
                  <a:gd name="T19" fmla="*/ 0 h 28"/>
                  <a:gd name="T20" fmla="*/ 27 w 2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7" h="28">
                    <a:moveTo>
                      <a:pt x="0" y="28"/>
                    </a:moveTo>
                    <a:cubicBezTo>
                      <a:pt x="7" y="24"/>
                      <a:pt x="8" y="18"/>
                      <a:pt x="13" y="13"/>
                    </a:cubicBezTo>
                    <a:cubicBezTo>
                      <a:pt x="17" y="8"/>
                      <a:pt x="25" y="6"/>
                      <a:pt x="27" y="0"/>
                    </a:cubicBezTo>
                    <a:cubicBezTo>
                      <a:pt x="26" y="2"/>
                      <a:pt x="24" y="5"/>
                      <a:pt x="22" y="7"/>
                    </a:cubicBezTo>
                    <a:cubicBezTo>
                      <a:pt x="20" y="10"/>
                      <a:pt x="18" y="11"/>
                      <a:pt x="15" y="13"/>
                    </a:cubicBezTo>
                    <a:cubicBezTo>
                      <a:pt x="10" y="16"/>
                      <a:pt x="8" y="23"/>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4" name="Freeform 93"/>
              <p:cNvSpPr>
                <a:spLocks/>
              </p:cNvSpPr>
              <p:nvPr/>
            </p:nvSpPr>
            <p:spPr bwMode="auto">
              <a:xfrm>
                <a:off x="1375" y="2531"/>
                <a:ext cx="10" cy="14"/>
              </a:xfrm>
              <a:custGeom>
                <a:avLst/>
                <a:gdLst>
                  <a:gd name="T0" fmla="*/ 0 w 8"/>
                  <a:gd name="T1" fmla="*/ 1586 h 10"/>
                  <a:gd name="T2" fmla="*/ 218 w 8"/>
                  <a:gd name="T3" fmla="*/ 0 h 10"/>
                  <a:gd name="T4" fmla="*/ 124 w 8"/>
                  <a:gd name="T5" fmla="*/ 809 h 10"/>
                  <a:gd name="T6" fmla="*/ 0 w 8"/>
                  <a:gd name="T7" fmla="*/ 1586 h 10"/>
                  <a:gd name="T8" fmla="*/ 0 60000 65536"/>
                  <a:gd name="T9" fmla="*/ 0 60000 65536"/>
                  <a:gd name="T10" fmla="*/ 0 60000 65536"/>
                  <a:gd name="T11" fmla="*/ 0 60000 65536"/>
                  <a:gd name="T12" fmla="*/ 0 w 8"/>
                  <a:gd name="T13" fmla="*/ 0 h 10"/>
                  <a:gd name="T14" fmla="*/ 8 w 8"/>
                  <a:gd name="T15" fmla="*/ 10 h 10"/>
                </a:gdLst>
                <a:ahLst/>
                <a:cxnLst>
                  <a:cxn ang="T8">
                    <a:pos x="T0" y="T1"/>
                  </a:cxn>
                  <a:cxn ang="T9">
                    <a:pos x="T2" y="T3"/>
                  </a:cxn>
                  <a:cxn ang="T10">
                    <a:pos x="T4" y="T5"/>
                  </a:cxn>
                  <a:cxn ang="T11">
                    <a:pos x="T6" y="T7"/>
                  </a:cxn>
                </a:cxnLst>
                <a:rect l="T12" t="T13" r="T14" b="T15"/>
                <a:pathLst>
                  <a:path w="8" h="10">
                    <a:moveTo>
                      <a:pt x="0" y="10"/>
                    </a:moveTo>
                    <a:cubicBezTo>
                      <a:pt x="0" y="4"/>
                      <a:pt x="7" y="5"/>
                      <a:pt x="8" y="0"/>
                    </a:cubicBezTo>
                    <a:cubicBezTo>
                      <a:pt x="7" y="2"/>
                      <a:pt x="7" y="4"/>
                      <a:pt x="5" y="5"/>
                    </a:cubicBezTo>
                    <a:cubicBezTo>
                      <a:pt x="3" y="7"/>
                      <a:pt x="0" y="7"/>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5" name="Freeform 94"/>
              <p:cNvSpPr>
                <a:spLocks/>
              </p:cNvSpPr>
              <p:nvPr/>
            </p:nvSpPr>
            <p:spPr bwMode="auto">
              <a:xfrm>
                <a:off x="1364" y="2491"/>
                <a:ext cx="19" cy="33"/>
              </a:xfrm>
              <a:custGeom>
                <a:avLst/>
                <a:gdLst>
                  <a:gd name="T0" fmla="*/ 0 w 14"/>
                  <a:gd name="T1" fmla="*/ 0 h 25"/>
                  <a:gd name="T2" fmla="*/ 1367 w 14"/>
                  <a:gd name="T3" fmla="*/ 1639 h 25"/>
                  <a:gd name="T4" fmla="*/ 0 w 14"/>
                  <a:gd name="T5" fmla="*/ 0 h 25"/>
                  <a:gd name="T6" fmla="*/ 0 60000 65536"/>
                  <a:gd name="T7" fmla="*/ 0 60000 65536"/>
                  <a:gd name="T8" fmla="*/ 0 60000 65536"/>
                  <a:gd name="T9" fmla="*/ 0 w 14"/>
                  <a:gd name="T10" fmla="*/ 0 h 25"/>
                  <a:gd name="T11" fmla="*/ 14 w 14"/>
                  <a:gd name="T12" fmla="*/ 25 h 25"/>
                </a:gdLst>
                <a:ahLst/>
                <a:cxnLst>
                  <a:cxn ang="T6">
                    <a:pos x="T0" y="T1"/>
                  </a:cxn>
                  <a:cxn ang="T7">
                    <a:pos x="T2" y="T3"/>
                  </a:cxn>
                  <a:cxn ang="T8">
                    <a:pos x="T4" y="T5"/>
                  </a:cxn>
                </a:cxnLst>
                <a:rect l="T9" t="T10" r="T11" b="T12"/>
                <a:pathLst>
                  <a:path w="14" h="25">
                    <a:moveTo>
                      <a:pt x="0" y="0"/>
                    </a:moveTo>
                    <a:cubicBezTo>
                      <a:pt x="4" y="4"/>
                      <a:pt x="13" y="13"/>
                      <a:pt x="14" y="25"/>
                    </a:cubicBezTo>
                    <a:cubicBezTo>
                      <a:pt x="14" y="13"/>
                      <a:pt x="7" y="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6" name="Freeform 95"/>
              <p:cNvSpPr>
                <a:spLocks/>
              </p:cNvSpPr>
              <p:nvPr/>
            </p:nvSpPr>
            <p:spPr bwMode="auto">
              <a:xfrm>
                <a:off x="1392" y="2510"/>
                <a:ext cx="8" cy="8"/>
              </a:xfrm>
              <a:custGeom>
                <a:avLst/>
                <a:gdLst>
                  <a:gd name="T0" fmla="*/ 0 w 6"/>
                  <a:gd name="T1" fmla="*/ 0 h 6"/>
                  <a:gd name="T2" fmla="*/ 476 w 6"/>
                  <a:gd name="T3" fmla="*/ 476 h 6"/>
                  <a:gd name="T4" fmla="*/ 0 60000 65536"/>
                  <a:gd name="T5" fmla="*/ 0 60000 65536"/>
                  <a:gd name="T6" fmla="*/ 0 w 6"/>
                  <a:gd name="T7" fmla="*/ 0 h 6"/>
                  <a:gd name="T8" fmla="*/ 6 w 6"/>
                  <a:gd name="T9" fmla="*/ 6 h 6"/>
                </a:gdLst>
                <a:ahLst/>
                <a:cxnLst>
                  <a:cxn ang="T4">
                    <a:pos x="T0" y="T1"/>
                  </a:cxn>
                  <a:cxn ang="T5">
                    <a:pos x="T2" y="T3"/>
                  </a:cxn>
                </a:cxnLst>
                <a:rect l="T6" t="T7" r="T8" b="T9"/>
                <a:pathLst>
                  <a:path w="6" h="6">
                    <a:moveTo>
                      <a:pt x="0" y="0"/>
                    </a:moveTo>
                    <a:cubicBezTo>
                      <a:pt x="1" y="0"/>
                      <a:pt x="6" y="6"/>
                      <a:pt x="6" y="6"/>
                    </a:cubicBezTo>
                  </a:path>
                </a:pathLst>
              </a:custGeom>
              <a:noFill/>
              <a:ln w="7938">
                <a:solidFill>
                  <a:srgbClr val="FFECC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17" name="Freeform 96"/>
              <p:cNvSpPr>
                <a:spLocks/>
              </p:cNvSpPr>
              <p:nvPr/>
            </p:nvSpPr>
            <p:spPr bwMode="auto">
              <a:xfrm>
                <a:off x="1474" y="1394"/>
                <a:ext cx="10" cy="8"/>
              </a:xfrm>
              <a:custGeom>
                <a:avLst/>
                <a:gdLst>
                  <a:gd name="T0" fmla="*/ 0 w 7"/>
                  <a:gd name="T1" fmla="*/ 476 h 6"/>
                  <a:gd name="T2" fmla="*/ 1456 w 7"/>
                  <a:gd name="T3" fmla="*/ 0 h 6"/>
                  <a:gd name="T4" fmla="*/ 0 60000 65536"/>
                  <a:gd name="T5" fmla="*/ 0 60000 65536"/>
                  <a:gd name="T6" fmla="*/ 0 w 7"/>
                  <a:gd name="T7" fmla="*/ 0 h 6"/>
                  <a:gd name="T8" fmla="*/ 7 w 7"/>
                  <a:gd name="T9" fmla="*/ 6 h 6"/>
                </a:gdLst>
                <a:ahLst/>
                <a:cxnLst>
                  <a:cxn ang="T4">
                    <a:pos x="T0" y="T1"/>
                  </a:cxn>
                  <a:cxn ang="T5">
                    <a:pos x="T2" y="T3"/>
                  </a:cxn>
                </a:cxnLst>
                <a:rect l="T6" t="T7" r="T8" b="T9"/>
                <a:pathLst>
                  <a:path w="7" h="6">
                    <a:moveTo>
                      <a:pt x="0" y="6"/>
                    </a:moveTo>
                    <a:cubicBezTo>
                      <a:pt x="1" y="3"/>
                      <a:pt x="4" y="1"/>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8" name="Freeform 97"/>
              <p:cNvSpPr>
                <a:spLocks/>
              </p:cNvSpPr>
              <p:nvPr/>
            </p:nvSpPr>
            <p:spPr bwMode="auto">
              <a:xfrm>
                <a:off x="1412" y="1374"/>
                <a:ext cx="20" cy="14"/>
              </a:xfrm>
              <a:custGeom>
                <a:avLst/>
                <a:gdLst>
                  <a:gd name="T0" fmla="*/ 0 w 15"/>
                  <a:gd name="T1" fmla="*/ 414 h 11"/>
                  <a:gd name="T2" fmla="*/ 1129 w 15"/>
                  <a:gd name="T3" fmla="*/ 249 h 11"/>
                  <a:gd name="T4" fmla="*/ 207 w 15"/>
                  <a:gd name="T5" fmla="*/ 325 h 11"/>
                  <a:gd name="T6" fmla="*/ 0 60000 65536"/>
                  <a:gd name="T7" fmla="*/ 0 60000 65536"/>
                  <a:gd name="T8" fmla="*/ 0 60000 65536"/>
                  <a:gd name="T9" fmla="*/ 0 w 15"/>
                  <a:gd name="T10" fmla="*/ 0 h 11"/>
                  <a:gd name="T11" fmla="*/ 15 w 15"/>
                  <a:gd name="T12" fmla="*/ 11 h 11"/>
                </a:gdLst>
                <a:ahLst/>
                <a:cxnLst>
                  <a:cxn ang="T6">
                    <a:pos x="T0" y="T1"/>
                  </a:cxn>
                  <a:cxn ang="T7">
                    <a:pos x="T2" y="T3"/>
                  </a:cxn>
                  <a:cxn ang="T8">
                    <a:pos x="T4" y="T5"/>
                  </a:cxn>
                </a:cxnLst>
                <a:rect l="T9" t="T10" r="T11" b="T12"/>
                <a:pathLst>
                  <a:path w="15" h="11">
                    <a:moveTo>
                      <a:pt x="0" y="11"/>
                    </a:moveTo>
                    <a:cubicBezTo>
                      <a:pt x="1" y="3"/>
                      <a:pt x="9" y="0"/>
                      <a:pt x="15" y="6"/>
                    </a:cubicBezTo>
                    <a:cubicBezTo>
                      <a:pt x="9" y="3"/>
                      <a:pt x="7" y="5"/>
                      <a:pt x="3"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9" name="Freeform 98"/>
              <p:cNvSpPr>
                <a:spLocks/>
              </p:cNvSpPr>
              <p:nvPr/>
            </p:nvSpPr>
            <p:spPr bwMode="auto">
              <a:xfrm>
                <a:off x="1529" y="1394"/>
                <a:ext cx="22" cy="62"/>
              </a:xfrm>
              <a:custGeom>
                <a:avLst/>
                <a:gdLst>
                  <a:gd name="T0" fmla="*/ 0 w 16"/>
                  <a:gd name="T1" fmla="*/ 240 h 46"/>
                  <a:gd name="T2" fmla="*/ 1832 w 16"/>
                  <a:gd name="T3" fmla="*/ 1537 h 46"/>
                  <a:gd name="T4" fmla="*/ 1562 w 16"/>
                  <a:gd name="T5" fmla="*/ 4049 h 46"/>
                  <a:gd name="T6" fmla="*/ 0 w 16"/>
                  <a:gd name="T7" fmla="*/ 240 h 46"/>
                  <a:gd name="T8" fmla="*/ 0 60000 65536"/>
                  <a:gd name="T9" fmla="*/ 0 60000 65536"/>
                  <a:gd name="T10" fmla="*/ 0 60000 65536"/>
                  <a:gd name="T11" fmla="*/ 0 60000 65536"/>
                  <a:gd name="T12" fmla="*/ 0 w 16"/>
                  <a:gd name="T13" fmla="*/ 0 h 46"/>
                  <a:gd name="T14" fmla="*/ 16 w 16"/>
                  <a:gd name="T15" fmla="*/ 46 h 46"/>
                </a:gdLst>
                <a:ahLst/>
                <a:cxnLst>
                  <a:cxn ang="T8">
                    <a:pos x="T0" y="T1"/>
                  </a:cxn>
                  <a:cxn ang="T9">
                    <a:pos x="T2" y="T3"/>
                  </a:cxn>
                  <a:cxn ang="T10">
                    <a:pos x="T4" y="T5"/>
                  </a:cxn>
                  <a:cxn ang="T11">
                    <a:pos x="T6" y="T7"/>
                  </a:cxn>
                </a:cxnLst>
                <a:rect l="T12" t="T13" r="T14" b="T15"/>
                <a:pathLst>
                  <a:path w="16" h="46">
                    <a:moveTo>
                      <a:pt x="0" y="3"/>
                    </a:moveTo>
                    <a:cubicBezTo>
                      <a:pt x="8" y="0"/>
                      <a:pt x="13" y="7"/>
                      <a:pt x="15" y="18"/>
                    </a:cubicBezTo>
                    <a:cubicBezTo>
                      <a:pt x="16" y="30"/>
                      <a:pt x="12" y="39"/>
                      <a:pt x="13" y="46"/>
                    </a:cubicBezTo>
                    <a:cubicBezTo>
                      <a:pt x="13" y="28"/>
                      <a:pt x="11" y="3"/>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20" name="Freeform 99"/>
              <p:cNvSpPr>
                <a:spLocks/>
              </p:cNvSpPr>
              <p:nvPr/>
            </p:nvSpPr>
            <p:spPr bwMode="auto">
              <a:xfrm>
                <a:off x="1298" y="1329"/>
                <a:ext cx="75" cy="14"/>
              </a:xfrm>
              <a:custGeom>
                <a:avLst/>
                <a:gdLst>
                  <a:gd name="T0" fmla="*/ 0 w 56"/>
                  <a:gd name="T1" fmla="*/ 1586 h 10"/>
                  <a:gd name="T2" fmla="*/ 1921 w 56"/>
                  <a:gd name="T3" fmla="*/ 603 h 10"/>
                  <a:gd name="T4" fmla="*/ 4448 w 56"/>
                  <a:gd name="T5" fmla="*/ 308 h 10"/>
                  <a:gd name="T6" fmla="*/ 2806 w 56"/>
                  <a:gd name="T7" fmla="*/ 603 h 10"/>
                  <a:gd name="T8" fmla="*/ 1961 w 56"/>
                  <a:gd name="T9" fmla="*/ 844 h 10"/>
                  <a:gd name="T10" fmla="*/ 1259 w 56"/>
                  <a:gd name="T11" fmla="*/ 844 h 10"/>
                  <a:gd name="T12" fmla="*/ 0 60000 65536"/>
                  <a:gd name="T13" fmla="*/ 0 60000 65536"/>
                  <a:gd name="T14" fmla="*/ 0 60000 65536"/>
                  <a:gd name="T15" fmla="*/ 0 60000 65536"/>
                  <a:gd name="T16" fmla="*/ 0 60000 65536"/>
                  <a:gd name="T17" fmla="*/ 0 60000 65536"/>
                  <a:gd name="T18" fmla="*/ 0 w 56"/>
                  <a:gd name="T19" fmla="*/ 0 h 10"/>
                  <a:gd name="T20" fmla="*/ 56 w 56"/>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6" h="10">
                    <a:moveTo>
                      <a:pt x="0" y="10"/>
                    </a:moveTo>
                    <a:cubicBezTo>
                      <a:pt x="8" y="10"/>
                      <a:pt x="16" y="6"/>
                      <a:pt x="24" y="4"/>
                    </a:cubicBezTo>
                    <a:cubicBezTo>
                      <a:pt x="34" y="0"/>
                      <a:pt x="44" y="0"/>
                      <a:pt x="56" y="2"/>
                    </a:cubicBezTo>
                    <a:cubicBezTo>
                      <a:pt x="49" y="1"/>
                      <a:pt x="41" y="2"/>
                      <a:pt x="35" y="4"/>
                    </a:cubicBezTo>
                    <a:cubicBezTo>
                      <a:pt x="32" y="5"/>
                      <a:pt x="28" y="6"/>
                      <a:pt x="25" y="6"/>
                    </a:cubicBezTo>
                    <a:cubicBezTo>
                      <a:pt x="22" y="7"/>
                      <a:pt x="19" y="5"/>
                      <a:pt x="16"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21" name="Line 100"/>
              <p:cNvSpPr>
                <a:spLocks noChangeShapeType="1"/>
              </p:cNvSpPr>
              <p:nvPr/>
            </p:nvSpPr>
            <p:spPr bwMode="auto">
              <a:xfrm flipH="1">
                <a:off x="1279" y="2199"/>
                <a:ext cx="116" cy="113"/>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22" name="Line 101"/>
              <p:cNvSpPr>
                <a:spLocks noChangeShapeType="1"/>
              </p:cNvSpPr>
              <p:nvPr/>
            </p:nvSpPr>
            <p:spPr bwMode="auto">
              <a:xfrm flipH="1">
                <a:off x="1278" y="2207"/>
                <a:ext cx="122" cy="121"/>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23" name="Line 102"/>
              <p:cNvSpPr>
                <a:spLocks noChangeShapeType="1"/>
              </p:cNvSpPr>
              <p:nvPr/>
            </p:nvSpPr>
            <p:spPr bwMode="auto">
              <a:xfrm flipH="1">
                <a:off x="1280" y="2215"/>
                <a:ext cx="128" cy="127"/>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24" name="Line 103"/>
              <p:cNvSpPr>
                <a:spLocks noChangeShapeType="1"/>
              </p:cNvSpPr>
              <p:nvPr/>
            </p:nvSpPr>
            <p:spPr bwMode="auto">
              <a:xfrm>
                <a:off x="1284" y="2295"/>
                <a:ext cx="1" cy="262"/>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25" name="Line 104"/>
              <p:cNvSpPr>
                <a:spLocks noChangeShapeType="1"/>
              </p:cNvSpPr>
              <p:nvPr/>
            </p:nvSpPr>
            <p:spPr bwMode="auto">
              <a:xfrm>
                <a:off x="1294" y="2284"/>
                <a:ext cx="1" cy="262"/>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26" name="Freeform 105"/>
              <p:cNvSpPr>
                <a:spLocks/>
              </p:cNvSpPr>
              <p:nvPr/>
            </p:nvSpPr>
            <p:spPr bwMode="auto">
              <a:xfrm>
                <a:off x="1267" y="2292"/>
                <a:ext cx="29" cy="59"/>
              </a:xfrm>
              <a:custGeom>
                <a:avLst/>
                <a:gdLst>
                  <a:gd name="T0" fmla="*/ 1140 w 22"/>
                  <a:gd name="T1" fmla="*/ 0 h 44"/>
                  <a:gd name="T2" fmla="*/ 1202 w 22"/>
                  <a:gd name="T3" fmla="*/ 2135 h 44"/>
                  <a:gd name="T4" fmla="*/ 540 w 22"/>
                  <a:gd name="T5" fmla="*/ 1 h 44"/>
                  <a:gd name="T6" fmla="*/ 0 60000 65536"/>
                  <a:gd name="T7" fmla="*/ 0 60000 65536"/>
                  <a:gd name="T8" fmla="*/ 0 60000 65536"/>
                  <a:gd name="T9" fmla="*/ 0 w 22"/>
                  <a:gd name="T10" fmla="*/ 0 h 44"/>
                  <a:gd name="T11" fmla="*/ 22 w 22"/>
                  <a:gd name="T12" fmla="*/ 44 h 44"/>
                </a:gdLst>
                <a:ahLst/>
                <a:cxnLst>
                  <a:cxn ang="T6">
                    <a:pos x="T0" y="T1"/>
                  </a:cxn>
                  <a:cxn ang="T7">
                    <a:pos x="T2" y="T3"/>
                  </a:cxn>
                  <a:cxn ang="T8">
                    <a:pos x="T4" y="T5"/>
                  </a:cxn>
                </a:cxnLst>
                <a:rect l="T9" t="T10" r="T11" b="T12"/>
                <a:pathLst>
                  <a:path w="22" h="44">
                    <a:moveTo>
                      <a:pt x="18" y="0"/>
                    </a:moveTo>
                    <a:cubicBezTo>
                      <a:pt x="20" y="8"/>
                      <a:pt x="22" y="18"/>
                      <a:pt x="19" y="26"/>
                    </a:cubicBezTo>
                    <a:cubicBezTo>
                      <a:pt x="13" y="44"/>
                      <a:pt x="0" y="13"/>
                      <a:pt x="8" y="1"/>
                    </a:cubicBezTo>
                  </a:path>
                </a:pathLst>
              </a:custGeom>
              <a:solidFill>
                <a:srgbClr val="FEF6F2"/>
              </a:solidFill>
              <a:ln w="7938">
                <a:solidFill>
                  <a:srgbClr val="FEF6F2"/>
                </a:solidFill>
                <a:miter lim="800000"/>
                <a:headEnd/>
                <a:tailEnd/>
              </a:ln>
            </p:spPr>
            <p:txBody>
              <a:bodyPr/>
              <a:lstStyle/>
              <a:p>
                <a:endParaRPr lang="zh-CN" altLang="en-US"/>
              </a:p>
            </p:txBody>
          </p:sp>
          <p:sp>
            <p:nvSpPr>
              <p:cNvPr id="327" name="Freeform 106"/>
              <p:cNvSpPr>
                <a:spLocks/>
              </p:cNvSpPr>
              <p:nvPr/>
            </p:nvSpPr>
            <p:spPr bwMode="auto">
              <a:xfrm>
                <a:off x="1267" y="2292"/>
                <a:ext cx="29" cy="59"/>
              </a:xfrm>
              <a:custGeom>
                <a:avLst/>
                <a:gdLst>
                  <a:gd name="T0" fmla="*/ 1140 w 22"/>
                  <a:gd name="T1" fmla="*/ 0 h 44"/>
                  <a:gd name="T2" fmla="*/ 1202 w 22"/>
                  <a:gd name="T3" fmla="*/ 2135 h 44"/>
                  <a:gd name="T4" fmla="*/ 540 w 22"/>
                  <a:gd name="T5" fmla="*/ 1 h 44"/>
                  <a:gd name="T6" fmla="*/ 0 60000 65536"/>
                  <a:gd name="T7" fmla="*/ 0 60000 65536"/>
                  <a:gd name="T8" fmla="*/ 0 60000 65536"/>
                  <a:gd name="T9" fmla="*/ 0 w 22"/>
                  <a:gd name="T10" fmla="*/ 0 h 44"/>
                  <a:gd name="T11" fmla="*/ 22 w 22"/>
                  <a:gd name="T12" fmla="*/ 44 h 44"/>
                </a:gdLst>
                <a:ahLst/>
                <a:cxnLst>
                  <a:cxn ang="T6">
                    <a:pos x="T0" y="T1"/>
                  </a:cxn>
                  <a:cxn ang="T7">
                    <a:pos x="T2" y="T3"/>
                  </a:cxn>
                  <a:cxn ang="T8">
                    <a:pos x="T4" y="T5"/>
                  </a:cxn>
                </a:cxnLst>
                <a:rect l="T9" t="T10" r="T11" b="T12"/>
                <a:pathLst>
                  <a:path w="22" h="44">
                    <a:moveTo>
                      <a:pt x="18" y="0"/>
                    </a:moveTo>
                    <a:cubicBezTo>
                      <a:pt x="20" y="8"/>
                      <a:pt x="22" y="18"/>
                      <a:pt x="19" y="26"/>
                    </a:cubicBezTo>
                    <a:cubicBezTo>
                      <a:pt x="13" y="44"/>
                      <a:pt x="0" y="13"/>
                      <a:pt x="8" y="1"/>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28" name="Freeform 107"/>
              <p:cNvSpPr>
                <a:spLocks/>
              </p:cNvSpPr>
              <p:nvPr/>
            </p:nvSpPr>
            <p:spPr bwMode="auto">
              <a:xfrm>
                <a:off x="1358" y="2654"/>
                <a:ext cx="66" cy="1"/>
              </a:xfrm>
              <a:custGeom>
                <a:avLst/>
                <a:gdLst>
                  <a:gd name="T0" fmla="*/ 66 w 66"/>
                  <a:gd name="T1" fmla="*/ 0 h 1"/>
                  <a:gd name="T2" fmla="*/ 0 w 66"/>
                  <a:gd name="T3" fmla="*/ 0 h 1"/>
                  <a:gd name="T4" fmla="*/ 66 w 66"/>
                  <a:gd name="T5" fmla="*/ 0 h 1"/>
                  <a:gd name="T6" fmla="*/ 0 60000 65536"/>
                  <a:gd name="T7" fmla="*/ 0 60000 65536"/>
                  <a:gd name="T8" fmla="*/ 0 60000 65536"/>
                  <a:gd name="T9" fmla="*/ 0 w 66"/>
                  <a:gd name="T10" fmla="*/ 0 h 1"/>
                  <a:gd name="T11" fmla="*/ 66 w 66"/>
                  <a:gd name="T12" fmla="*/ 1 h 1"/>
                </a:gdLst>
                <a:ahLst/>
                <a:cxnLst>
                  <a:cxn ang="T6">
                    <a:pos x="T0" y="T1"/>
                  </a:cxn>
                  <a:cxn ang="T7">
                    <a:pos x="T2" y="T3"/>
                  </a:cxn>
                  <a:cxn ang="T8">
                    <a:pos x="T4" y="T5"/>
                  </a:cxn>
                </a:cxnLst>
                <a:rect l="T9" t="T10" r="T11" b="T12"/>
                <a:pathLst>
                  <a:path w="66" h="1">
                    <a:moveTo>
                      <a:pt x="66" y="0"/>
                    </a:moveTo>
                    <a:lnTo>
                      <a:pt x="0" y="0"/>
                    </a:lnTo>
                    <a:lnTo>
                      <a:pt x="66" y="0"/>
                    </a:lnTo>
                    <a:close/>
                  </a:path>
                </a:pathLst>
              </a:custGeom>
              <a:solidFill>
                <a:srgbClr val="FEF6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29" name="Line 108"/>
              <p:cNvSpPr>
                <a:spLocks noChangeShapeType="1"/>
              </p:cNvSpPr>
              <p:nvPr/>
            </p:nvSpPr>
            <p:spPr bwMode="auto">
              <a:xfrm flipH="1">
                <a:off x="1358" y="2654"/>
                <a:ext cx="66" cy="1"/>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30" name="Freeform 109"/>
              <p:cNvSpPr>
                <a:spLocks/>
              </p:cNvSpPr>
              <p:nvPr/>
            </p:nvSpPr>
            <p:spPr bwMode="auto">
              <a:xfrm>
                <a:off x="1358" y="2641"/>
                <a:ext cx="66" cy="1"/>
              </a:xfrm>
              <a:custGeom>
                <a:avLst/>
                <a:gdLst>
                  <a:gd name="T0" fmla="*/ 66 w 66"/>
                  <a:gd name="T1" fmla="*/ 0 h 1"/>
                  <a:gd name="T2" fmla="*/ 0 w 66"/>
                  <a:gd name="T3" fmla="*/ 0 h 1"/>
                  <a:gd name="T4" fmla="*/ 66 w 66"/>
                  <a:gd name="T5" fmla="*/ 0 h 1"/>
                  <a:gd name="T6" fmla="*/ 0 60000 65536"/>
                  <a:gd name="T7" fmla="*/ 0 60000 65536"/>
                  <a:gd name="T8" fmla="*/ 0 60000 65536"/>
                  <a:gd name="T9" fmla="*/ 0 w 66"/>
                  <a:gd name="T10" fmla="*/ 0 h 1"/>
                  <a:gd name="T11" fmla="*/ 66 w 66"/>
                  <a:gd name="T12" fmla="*/ 1 h 1"/>
                </a:gdLst>
                <a:ahLst/>
                <a:cxnLst>
                  <a:cxn ang="T6">
                    <a:pos x="T0" y="T1"/>
                  </a:cxn>
                  <a:cxn ang="T7">
                    <a:pos x="T2" y="T3"/>
                  </a:cxn>
                  <a:cxn ang="T8">
                    <a:pos x="T4" y="T5"/>
                  </a:cxn>
                </a:cxnLst>
                <a:rect l="T9" t="T10" r="T11" b="T12"/>
                <a:pathLst>
                  <a:path w="66" h="1">
                    <a:moveTo>
                      <a:pt x="66" y="0"/>
                    </a:moveTo>
                    <a:lnTo>
                      <a:pt x="0" y="0"/>
                    </a:lnTo>
                    <a:lnTo>
                      <a:pt x="66" y="0"/>
                    </a:lnTo>
                    <a:close/>
                  </a:path>
                </a:pathLst>
              </a:custGeom>
              <a:solidFill>
                <a:srgbClr val="FEF6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31" name="Line 110"/>
              <p:cNvSpPr>
                <a:spLocks noChangeShapeType="1"/>
              </p:cNvSpPr>
              <p:nvPr/>
            </p:nvSpPr>
            <p:spPr bwMode="auto">
              <a:xfrm flipH="1">
                <a:off x="1358" y="2641"/>
                <a:ext cx="66" cy="1"/>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32" name="Freeform 111"/>
              <p:cNvSpPr>
                <a:spLocks/>
              </p:cNvSpPr>
              <p:nvPr/>
            </p:nvSpPr>
            <p:spPr bwMode="auto">
              <a:xfrm>
                <a:off x="1365" y="2625"/>
                <a:ext cx="66" cy="1"/>
              </a:xfrm>
              <a:custGeom>
                <a:avLst/>
                <a:gdLst>
                  <a:gd name="T0" fmla="*/ 66 w 66"/>
                  <a:gd name="T1" fmla="*/ 0 h 1"/>
                  <a:gd name="T2" fmla="*/ 0 w 66"/>
                  <a:gd name="T3" fmla="*/ 0 h 1"/>
                  <a:gd name="T4" fmla="*/ 66 w 66"/>
                  <a:gd name="T5" fmla="*/ 0 h 1"/>
                  <a:gd name="T6" fmla="*/ 0 60000 65536"/>
                  <a:gd name="T7" fmla="*/ 0 60000 65536"/>
                  <a:gd name="T8" fmla="*/ 0 60000 65536"/>
                  <a:gd name="T9" fmla="*/ 0 w 66"/>
                  <a:gd name="T10" fmla="*/ 0 h 1"/>
                  <a:gd name="T11" fmla="*/ 66 w 66"/>
                  <a:gd name="T12" fmla="*/ 1 h 1"/>
                </a:gdLst>
                <a:ahLst/>
                <a:cxnLst>
                  <a:cxn ang="T6">
                    <a:pos x="T0" y="T1"/>
                  </a:cxn>
                  <a:cxn ang="T7">
                    <a:pos x="T2" y="T3"/>
                  </a:cxn>
                  <a:cxn ang="T8">
                    <a:pos x="T4" y="T5"/>
                  </a:cxn>
                </a:cxnLst>
                <a:rect l="T9" t="T10" r="T11" b="T12"/>
                <a:pathLst>
                  <a:path w="66" h="1">
                    <a:moveTo>
                      <a:pt x="66" y="0"/>
                    </a:moveTo>
                    <a:lnTo>
                      <a:pt x="0" y="0"/>
                    </a:lnTo>
                    <a:lnTo>
                      <a:pt x="66" y="0"/>
                    </a:lnTo>
                    <a:close/>
                  </a:path>
                </a:pathLst>
              </a:custGeom>
              <a:solidFill>
                <a:srgbClr val="FEF6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33" name="Line 112"/>
              <p:cNvSpPr>
                <a:spLocks noChangeShapeType="1"/>
              </p:cNvSpPr>
              <p:nvPr/>
            </p:nvSpPr>
            <p:spPr bwMode="auto">
              <a:xfrm flipH="1">
                <a:off x="1365" y="2625"/>
                <a:ext cx="66" cy="1"/>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34" name="Freeform 113"/>
              <p:cNvSpPr>
                <a:spLocks/>
              </p:cNvSpPr>
              <p:nvPr/>
            </p:nvSpPr>
            <p:spPr bwMode="auto">
              <a:xfrm>
                <a:off x="1381" y="1384"/>
                <a:ext cx="58" cy="133"/>
              </a:xfrm>
              <a:custGeom>
                <a:avLst/>
                <a:gdLst>
                  <a:gd name="T0" fmla="*/ 0 w 58"/>
                  <a:gd name="T1" fmla="*/ 0 h 133"/>
                  <a:gd name="T2" fmla="*/ 58 w 58"/>
                  <a:gd name="T3" fmla="*/ 133 h 133"/>
                  <a:gd name="T4" fmla="*/ 0 w 58"/>
                  <a:gd name="T5" fmla="*/ 0 h 133"/>
                  <a:gd name="T6" fmla="*/ 0 60000 65536"/>
                  <a:gd name="T7" fmla="*/ 0 60000 65536"/>
                  <a:gd name="T8" fmla="*/ 0 60000 65536"/>
                  <a:gd name="T9" fmla="*/ 0 w 58"/>
                  <a:gd name="T10" fmla="*/ 0 h 133"/>
                  <a:gd name="T11" fmla="*/ 58 w 58"/>
                  <a:gd name="T12" fmla="*/ 133 h 133"/>
                </a:gdLst>
                <a:ahLst/>
                <a:cxnLst>
                  <a:cxn ang="T6">
                    <a:pos x="T0" y="T1"/>
                  </a:cxn>
                  <a:cxn ang="T7">
                    <a:pos x="T2" y="T3"/>
                  </a:cxn>
                  <a:cxn ang="T8">
                    <a:pos x="T4" y="T5"/>
                  </a:cxn>
                </a:cxnLst>
                <a:rect l="T9" t="T10" r="T11" b="T12"/>
                <a:pathLst>
                  <a:path w="58" h="133">
                    <a:moveTo>
                      <a:pt x="0" y="0"/>
                    </a:moveTo>
                    <a:lnTo>
                      <a:pt x="58" y="133"/>
                    </a:lnTo>
                    <a:lnTo>
                      <a:pt x="0" y="0"/>
                    </a:lnTo>
                    <a:close/>
                  </a:path>
                </a:pathLst>
              </a:custGeom>
              <a:solidFill>
                <a:srgbClr val="FEF6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35" name="Line 114"/>
              <p:cNvSpPr>
                <a:spLocks noChangeShapeType="1"/>
              </p:cNvSpPr>
              <p:nvPr/>
            </p:nvSpPr>
            <p:spPr bwMode="auto">
              <a:xfrm>
                <a:off x="1381" y="1384"/>
                <a:ext cx="58" cy="133"/>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36" name="Freeform 115"/>
              <p:cNvSpPr>
                <a:spLocks/>
              </p:cNvSpPr>
              <p:nvPr/>
            </p:nvSpPr>
            <p:spPr bwMode="auto">
              <a:xfrm>
                <a:off x="1391" y="1380"/>
                <a:ext cx="58" cy="133"/>
              </a:xfrm>
              <a:custGeom>
                <a:avLst/>
                <a:gdLst>
                  <a:gd name="T0" fmla="*/ 0 w 58"/>
                  <a:gd name="T1" fmla="*/ 0 h 133"/>
                  <a:gd name="T2" fmla="*/ 58 w 58"/>
                  <a:gd name="T3" fmla="*/ 133 h 133"/>
                  <a:gd name="T4" fmla="*/ 0 w 58"/>
                  <a:gd name="T5" fmla="*/ 0 h 133"/>
                  <a:gd name="T6" fmla="*/ 0 60000 65536"/>
                  <a:gd name="T7" fmla="*/ 0 60000 65536"/>
                  <a:gd name="T8" fmla="*/ 0 60000 65536"/>
                  <a:gd name="T9" fmla="*/ 0 w 58"/>
                  <a:gd name="T10" fmla="*/ 0 h 133"/>
                  <a:gd name="T11" fmla="*/ 58 w 58"/>
                  <a:gd name="T12" fmla="*/ 133 h 133"/>
                </a:gdLst>
                <a:ahLst/>
                <a:cxnLst>
                  <a:cxn ang="T6">
                    <a:pos x="T0" y="T1"/>
                  </a:cxn>
                  <a:cxn ang="T7">
                    <a:pos x="T2" y="T3"/>
                  </a:cxn>
                  <a:cxn ang="T8">
                    <a:pos x="T4" y="T5"/>
                  </a:cxn>
                </a:cxnLst>
                <a:rect l="T9" t="T10" r="T11" b="T12"/>
                <a:pathLst>
                  <a:path w="58" h="133">
                    <a:moveTo>
                      <a:pt x="0" y="0"/>
                    </a:moveTo>
                    <a:lnTo>
                      <a:pt x="58" y="133"/>
                    </a:lnTo>
                    <a:lnTo>
                      <a:pt x="0" y="0"/>
                    </a:lnTo>
                    <a:close/>
                  </a:path>
                </a:pathLst>
              </a:custGeom>
              <a:solidFill>
                <a:srgbClr val="FEF6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37" name="Line 116"/>
              <p:cNvSpPr>
                <a:spLocks noChangeShapeType="1"/>
              </p:cNvSpPr>
              <p:nvPr/>
            </p:nvSpPr>
            <p:spPr bwMode="auto">
              <a:xfrm>
                <a:off x="1391" y="1380"/>
                <a:ext cx="58" cy="133"/>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38" name="Freeform 117"/>
              <p:cNvSpPr>
                <a:spLocks/>
              </p:cNvSpPr>
              <p:nvPr/>
            </p:nvSpPr>
            <p:spPr bwMode="auto">
              <a:xfrm>
                <a:off x="1509" y="1562"/>
                <a:ext cx="55" cy="1"/>
              </a:xfrm>
              <a:custGeom>
                <a:avLst/>
                <a:gdLst>
                  <a:gd name="T0" fmla="*/ 55 w 55"/>
                  <a:gd name="T1" fmla="*/ 0 h 1"/>
                  <a:gd name="T2" fmla="*/ 0 w 55"/>
                  <a:gd name="T3" fmla="*/ 0 h 1"/>
                  <a:gd name="T4" fmla="*/ 55 w 55"/>
                  <a:gd name="T5" fmla="*/ 0 h 1"/>
                  <a:gd name="T6" fmla="*/ 0 60000 65536"/>
                  <a:gd name="T7" fmla="*/ 0 60000 65536"/>
                  <a:gd name="T8" fmla="*/ 0 60000 65536"/>
                  <a:gd name="T9" fmla="*/ 0 w 55"/>
                  <a:gd name="T10" fmla="*/ 0 h 1"/>
                  <a:gd name="T11" fmla="*/ 55 w 55"/>
                  <a:gd name="T12" fmla="*/ 1 h 1"/>
                </a:gdLst>
                <a:ahLst/>
                <a:cxnLst>
                  <a:cxn ang="T6">
                    <a:pos x="T0" y="T1"/>
                  </a:cxn>
                  <a:cxn ang="T7">
                    <a:pos x="T2" y="T3"/>
                  </a:cxn>
                  <a:cxn ang="T8">
                    <a:pos x="T4" y="T5"/>
                  </a:cxn>
                </a:cxnLst>
                <a:rect l="T9" t="T10" r="T11" b="T12"/>
                <a:pathLst>
                  <a:path w="55" h="1">
                    <a:moveTo>
                      <a:pt x="55" y="0"/>
                    </a:moveTo>
                    <a:lnTo>
                      <a:pt x="0" y="0"/>
                    </a:lnTo>
                    <a:lnTo>
                      <a:pt x="55" y="0"/>
                    </a:lnTo>
                    <a:close/>
                  </a:path>
                </a:pathLst>
              </a:custGeom>
              <a:solidFill>
                <a:srgbClr val="FEF6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39" name="Line 118"/>
              <p:cNvSpPr>
                <a:spLocks noChangeShapeType="1"/>
              </p:cNvSpPr>
              <p:nvPr/>
            </p:nvSpPr>
            <p:spPr bwMode="auto">
              <a:xfrm flipH="1">
                <a:off x="1509" y="1562"/>
                <a:ext cx="55" cy="1"/>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40" name="Freeform 119"/>
              <p:cNvSpPr>
                <a:spLocks/>
              </p:cNvSpPr>
              <p:nvPr/>
            </p:nvSpPr>
            <p:spPr bwMode="auto">
              <a:xfrm>
                <a:off x="1509" y="1550"/>
                <a:ext cx="55" cy="1"/>
              </a:xfrm>
              <a:custGeom>
                <a:avLst/>
                <a:gdLst>
                  <a:gd name="T0" fmla="*/ 55 w 55"/>
                  <a:gd name="T1" fmla="*/ 0 h 1"/>
                  <a:gd name="T2" fmla="*/ 0 w 55"/>
                  <a:gd name="T3" fmla="*/ 0 h 1"/>
                  <a:gd name="T4" fmla="*/ 55 w 55"/>
                  <a:gd name="T5" fmla="*/ 0 h 1"/>
                  <a:gd name="T6" fmla="*/ 0 60000 65536"/>
                  <a:gd name="T7" fmla="*/ 0 60000 65536"/>
                  <a:gd name="T8" fmla="*/ 0 60000 65536"/>
                  <a:gd name="T9" fmla="*/ 0 w 55"/>
                  <a:gd name="T10" fmla="*/ 0 h 1"/>
                  <a:gd name="T11" fmla="*/ 55 w 55"/>
                  <a:gd name="T12" fmla="*/ 1 h 1"/>
                </a:gdLst>
                <a:ahLst/>
                <a:cxnLst>
                  <a:cxn ang="T6">
                    <a:pos x="T0" y="T1"/>
                  </a:cxn>
                  <a:cxn ang="T7">
                    <a:pos x="T2" y="T3"/>
                  </a:cxn>
                  <a:cxn ang="T8">
                    <a:pos x="T4" y="T5"/>
                  </a:cxn>
                </a:cxnLst>
                <a:rect l="T9" t="T10" r="T11" b="T12"/>
                <a:pathLst>
                  <a:path w="55" h="1">
                    <a:moveTo>
                      <a:pt x="55" y="0"/>
                    </a:moveTo>
                    <a:lnTo>
                      <a:pt x="0" y="0"/>
                    </a:lnTo>
                    <a:lnTo>
                      <a:pt x="55" y="0"/>
                    </a:lnTo>
                    <a:close/>
                  </a:path>
                </a:pathLst>
              </a:custGeom>
              <a:solidFill>
                <a:srgbClr val="FEF6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41" name="Line 120"/>
              <p:cNvSpPr>
                <a:spLocks noChangeShapeType="1"/>
              </p:cNvSpPr>
              <p:nvPr/>
            </p:nvSpPr>
            <p:spPr bwMode="auto">
              <a:xfrm flipH="1">
                <a:off x="1509" y="1550"/>
                <a:ext cx="55" cy="1"/>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42" name="Freeform 121"/>
              <p:cNvSpPr>
                <a:spLocks/>
              </p:cNvSpPr>
              <p:nvPr/>
            </p:nvSpPr>
            <p:spPr bwMode="auto">
              <a:xfrm>
                <a:off x="1509" y="1540"/>
                <a:ext cx="55" cy="1"/>
              </a:xfrm>
              <a:custGeom>
                <a:avLst/>
                <a:gdLst>
                  <a:gd name="T0" fmla="*/ 55 w 55"/>
                  <a:gd name="T1" fmla="*/ 0 h 1"/>
                  <a:gd name="T2" fmla="*/ 0 w 55"/>
                  <a:gd name="T3" fmla="*/ 0 h 1"/>
                  <a:gd name="T4" fmla="*/ 55 w 55"/>
                  <a:gd name="T5" fmla="*/ 0 h 1"/>
                  <a:gd name="T6" fmla="*/ 0 60000 65536"/>
                  <a:gd name="T7" fmla="*/ 0 60000 65536"/>
                  <a:gd name="T8" fmla="*/ 0 60000 65536"/>
                  <a:gd name="T9" fmla="*/ 0 w 55"/>
                  <a:gd name="T10" fmla="*/ 0 h 1"/>
                  <a:gd name="T11" fmla="*/ 55 w 55"/>
                  <a:gd name="T12" fmla="*/ 1 h 1"/>
                </a:gdLst>
                <a:ahLst/>
                <a:cxnLst>
                  <a:cxn ang="T6">
                    <a:pos x="T0" y="T1"/>
                  </a:cxn>
                  <a:cxn ang="T7">
                    <a:pos x="T2" y="T3"/>
                  </a:cxn>
                  <a:cxn ang="T8">
                    <a:pos x="T4" y="T5"/>
                  </a:cxn>
                </a:cxnLst>
                <a:rect l="T9" t="T10" r="T11" b="T12"/>
                <a:pathLst>
                  <a:path w="55" h="1">
                    <a:moveTo>
                      <a:pt x="55" y="0"/>
                    </a:moveTo>
                    <a:lnTo>
                      <a:pt x="0" y="0"/>
                    </a:lnTo>
                    <a:lnTo>
                      <a:pt x="55" y="0"/>
                    </a:lnTo>
                    <a:close/>
                  </a:path>
                </a:pathLst>
              </a:custGeom>
              <a:solidFill>
                <a:srgbClr val="FEF6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43" name="Line 122"/>
              <p:cNvSpPr>
                <a:spLocks noChangeShapeType="1"/>
              </p:cNvSpPr>
              <p:nvPr/>
            </p:nvSpPr>
            <p:spPr bwMode="auto">
              <a:xfrm flipH="1">
                <a:off x="1509" y="1540"/>
                <a:ext cx="55" cy="1"/>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44" name="Freeform 123"/>
              <p:cNvSpPr>
                <a:spLocks/>
              </p:cNvSpPr>
              <p:nvPr/>
            </p:nvSpPr>
            <p:spPr bwMode="auto">
              <a:xfrm>
                <a:off x="1257" y="1867"/>
                <a:ext cx="87" cy="43"/>
              </a:xfrm>
              <a:custGeom>
                <a:avLst/>
                <a:gdLst>
                  <a:gd name="T0" fmla="*/ 302 w 64"/>
                  <a:gd name="T1" fmla="*/ 2231 h 32"/>
                  <a:gd name="T2" fmla="*/ 1456 w 64"/>
                  <a:gd name="T3" fmla="*/ 2143 h 32"/>
                  <a:gd name="T4" fmla="*/ 3316 w 64"/>
                  <a:gd name="T5" fmla="*/ 1660 h 32"/>
                  <a:gd name="T6" fmla="*/ 5104 w 64"/>
                  <a:gd name="T7" fmla="*/ 2005 h 32"/>
                  <a:gd name="T8" fmla="*/ 6340 w 64"/>
                  <a:gd name="T9" fmla="*/ 2190 h 32"/>
                  <a:gd name="T10" fmla="*/ 3657 w 64"/>
                  <a:gd name="T11" fmla="*/ 1 h 32"/>
                  <a:gd name="T12" fmla="*/ 1629 w 64"/>
                  <a:gd name="T13" fmla="*/ 238 h 32"/>
                  <a:gd name="T14" fmla="*/ 302 w 64"/>
                  <a:gd name="T15" fmla="*/ 2231 h 32"/>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32"/>
                  <a:gd name="T26" fmla="*/ 64 w 64"/>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32">
                    <a:moveTo>
                      <a:pt x="3" y="27"/>
                    </a:moveTo>
                    <a:cubicBezTo>
                      <a:pt x="7" y="27"/>
                      <a:pt x="12" y="32"/>
                      <a:pt x="15" y="25"/>
                    </a:cubicBezTo>
                    <a:cubicBezTo>
                      <a:pt x="19" y="18"/>
                      <a:pt x="28" y="20"/>
                      <a:pt x="33" y="20"/>
                    </a:cubicBezTo>
                    <a:cubicBezTo>
                      <a:pt x="42" y="23"/>
                      <a:pt x="46" y="26"/>
                      <a:pt x="51" y="24"/>
                    </a:cubicBezTo>
                    <a:cubicBezTo>
                      <a:pt x="60" y="26"/>
                      <a:pt x="62" y="29"/>
                      <a:pt x="63" y="26"/>
                    </a:cubicBezTo>
                    <a:cubicBezTo>
                      <a:pt x="64" y="23"/>
                      <a:pt x="52" y="1"/>
                      <a:pt x="37" y="1"/>
                    </a:cubicBezTo>
                    <a:cubicBezTo>
                      <a:pt x="24" y="0"/>
                      <a:pt x="25" y="0"/>
                      <a:pt x="16" y="3"/>
                    </a:cubicBezTo>
                    <a:cubicBezTo>
                      <a:pt x="8" y="7"/>
                      <a:pt x="0" y="19"/>
                      <a:pt x="3" y="27"/>
                    </a:cubicBezTo>
                    <a:close/>
                  </a:path>
                </a:pathLst>
              </a:custGeom>
              <a:solidFill>
                <a:srgbClr val="F7C4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45" name="Freeform 124"/>
              <p:cNvSpPr>
                <a:spLocks/>
              </p:cNvSpPr>
              <p:nvPr/>
            </p:nvSpPr>
            <p:spPr bwMode="auto">
              <a:xfrm>
                <a:off x="1253" y="1891"/>
                <a:ext cx="111" cy="164"/>
              </a:xfrm>
              <a:custGeom>
                <a:avLst/>
                <a:gdLst>
                  <a:gd name="T0" fmla="*/ 6123 w 82"/>
                  <a:gd name="T1" fmla="*/ 514 h 122"/>
                  <a:gd name="T2" fmla="*/ 6123 w 82"/>
                  <a:gd name="T3" fmla="*/ 691 h 122"/>
                  <a:gd name="T4" fmla="*/ 5063 w 82"/>
                  <a:gd name="T5" fmla="*/ 514 h 122"/>
                  <a:gd name="T6" fmla="*/ 3341 w 82"/>
                  <a:gd name="T7" fmla="*/ 177 h 122"/>
                  <a:gd name="T8" fmla="*/ 1633 w 82"/>
                  <a:gd name="T9" fmla="*/ 578 h 122"/>
                  <a:gd name="T10" fmla="*/ 569 w 82"/>
                  <a:gd name="T11" fmla="*/ 777 h 122"/>
                  <a:gd name="T12" fmla="*/ 1411 w 82"/>
                  <a:gd name="T13" fmla="*/ 3822 h 122"/>
                  <a:gd name="T14" fmla="*/ 1595 w 82"/>
                  <a:gd name="T15" fmla="*/ 6655 h 122"/>
                  <a:gd name="T16" fmla="*/ 3667 w 82"/>
                  <a:gd name="T17" fmla="*/ 10231 h 122"/>
                  <a:gd name="T18" fmla="*/ 7687 w 82"/>
                  <a:gd name="T19" fmla="*/ 5138 h 122"/>
                  <a:gd name="T20" fmla="*/ 6123 w 82"/>
                  <a:gd name="T21" fmla="*/ 514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122"/>
                  <a:gd name="T35" fmla="*/ 82 w 82"/>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122">
                    <a:moveTo>
                      <a:pt x="66" y="6"/>
                    </a:moveTo>
                    <a:cubicBezTo>
                      <a:pt x="66" y="7"/>
                      <a:pt x="66" y="8"/>
                      <a:pt x="66" y="8"/>
                    </a:cubicBezTo>
                    <a:cubicBezTo>
                      <a:pt x="65" y="11"/>
                      <a:pt x="63" y="8"/>
                      <a:pt x="54" y="6"/>
                    </a:cubicBezTo>
                    <a:cubicBezTo>
                      <a:pt x="49" y="8"/>
                      <a:pt x="45" y="5"/>
                      <a:pt x="36" y="2"/>
                    </a:cubicBezTo>
                    <a:cubicBezTo>
                      <a:pt x="31" y="2"/>
                      <a:pt x="22" y="0"/>
                      <a:pt x="18" y="7"/>
                    </a:cubicBezTo>
                    <a:cubicBezTo>
                      <a:pt x="15" y="14"/>
                      <a:pt x="10" y="9"/>
                      <a:pt x="6" y="9"/>
                    </a:cubicBezTo>
                    <a:cubicBezTo>
                      <a:pt x="0" y="21"/>
                      <a:pt x="2" y="36"/>
                      <a:pt x="15" y="45"/>
                    </a:cubicBezTo>
                    <a:cubicBezTo>
                      <a:pt x="6" y="64"/>
                      <a:pt x="13" y="72"/>
                      <a:pt x="17" y="79"/>
                    </a:cubicBezTo>
                    <a:cubicBezTo>
                      <a:pt x="0" y="102"/>
                      <a:pt x="24" y="122"/>
                      <a:pt x="39" y="121"/>
                    </a:cubicBezTo>
                    <a:cubicBezTo>
                      <a:pt x="62" y="119"/>
                      <a:pt x="81" y="104"/>
                      <a:pt x="82" y="60"/>
                    </a:cubicBezTo>
                    <a:cubicBezTo>
                      <a:pt x="82" y="32"/>
                      <a:pt x="75" y="16"/>
                      <a:pt x="66" y="6"/>
                    </a:cubicBezTo>
                    <a:close/>
                  </a:path>
                </a:pathLst>
              </a:custGeom>
              <a:solidFill>
                <a:srgbClr val="BF89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46" name="Freeform 125"/>
              <p:cNvSpPr>
                <a:spLocks/>
              </p:cNvSpPr>
              <p:nvPr/>
            </p:nvSpPr>
            <p:spPr bwMode="auto">
              <a:xfrm>
                <a:off x="1253" y="1891"/>
                <a:ext cx="111" cy="164"/>
              </a:xfrm>
              <a:custGeom>
                <a:avLst/>
                <a:gdLst>
                  <a:gd name="T0" fmla="*/ 6123 w 82"/>
                  <a:gd name="T1" fmla="*/ 514 h 122"/>
                  <a:gd name="T2" fmla="*/ 6123 w 82"/>
                  <a:gd name="T3" fmla="*/ 691 h 122"/>
                  <a:gd name="T4" fmla="*/ 5063 w 82"/>
                  <a:gd name="T5" fmla="*/ 514 h 122"/>
                  <a:gd name="T6" fmla="*/ 3341 w 82"/>
                  <a:gd name="T7" fmla="*/ 177 h 122"/>
                  <a:gd name="T8" fmla="*/ 1633 w 82"/>
                  <a:gd name="T9" fmla="*/ 578 h 122"/>
                  <a:gd name="T10" fmla="*/ 569 w 82"/>
                  <a:gd name="T11" fmla="*/ 777 h 122"/>
                  <a:gd name="T12" fmla="*/ 1411 w 82"/>
                  <a:gd name="T13" fmla="*/ 3822 h 122"/>
                  <a:gd name="T14" fmla="*/ 1595 w 82"/>
                  <a:gd name="T15" fmla="*/ 6655 h 122"/>
                  <a:gd name="T16" fmla="*/ 3667 w 82"/>
                  <a:gd name="T17" fmla="*/ 10231 h 122"/>
                  <a:gd name="T18" fmla="*/ 7687 w 82"/>
                  <a:gd name="T19" fmla="*/ 5138 h 122"/>
                  <a:gd name="T20" fmla="*/ 6123 w 82"/>
                  <a:gd name="T21" fmla="*/ 514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122"/>
                  <a:gd name="T35" fmla="*/ 82 w 82"/>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122">
                    <a:moveTo>
                      <a:pt x="66" y="6"/>
                    </a:moveTo>
                    <a:cubicBezTo>
                      <a:pt x="66" y="7"/>
                      <a:pt x="66" y="8"/>
                      <a:pt x="66" y="8"/>
                    </a:cubicBezTo>
                    <a:cubicBezTo>
                      <a:pt x="65" y="11"/>
                      <a:pt x="63" y="8"/>
                      <a:pt x="54" y="6"/>
                    </a:cubicBezTo>
                    <a:cubicBezTo>
                      <a:pt x="49" y="8"/>
                      <a:pt x="45" y="5"/>
                      <a:pt x="36" y="2"/>
                    </a:cubicBezTo>
                    <a:cubicBezTo>
                      <a:pt x="31" y="2"/>
                      <a:pt x="22" y="0"/>
                      <a:pt x="18" y="7"/>
                    </a:cubicBezTo>
                    <a:cubicBezTo>
                      <a:pt x="15" y="14"/>
                      <a:pt x="10" y="9"/>
                      <a:pt x="6" y="9"/>
                    </a:cubicBezTo>
                    <a:cubicBezTo>
                      <a:pt x="0" y="21"/>
                      <a:pt x="2" y="36"/>
                      <a:pt x="15" y="45"/>
                    </a:cubicBezTo>
                    <a:cubicBezTo>
                      <a:pt x="6" y="64"/>
                      <a:pt x="13" y="72"/>
                      <a:pt x="17" y="79"/>
                    </a:cubicBezTo>
                    <a:cubicBezTo>
                      <a:pt x="0" y="102"/>
                      <a:pt x="24" y="122"/>
                      <a:pt x="39" y="121"/>
                    </a:cubicBezTo>
                    <a:cubicBezTo>
                      <a:pt x="62" y="119"/>
                      <a:pt x="81" y="104"/>
                      <a:pt x="82" y="60"/>
                    </a:cubicBezTo>
                    <a:cubicBezTo>
                      <a:pt x="82" y="32"/>
                      <a:pt x="75" y="16"/>
                      <a:pt x="66" y="6"/>
                    </a:cubicBezTo>
                    <a:close/>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47" name="Freeform 126"/>
              <p:cNvSpPr>
                <a:spLocks/>
              </p:cNvSpPr>
              <p:nvPr/>
            </p:nvSpPr>
            <p:spPr bwMode="auto">
              <a:xfrm>
                <a:off x="1274" y="1952"/>
                <a:ext cx="13" cy="6"/>
              </a:xfrm>
              <a:custGeom>
                <a:avLst/>
                <a:gdLst>
                  <a:gd name="T0" fmla="*/ 0 w 10"/>
                  <a:gd name="T1" fmla="*/ 0 h 5"/>
                  <a:gd name="T2" fmla="*/ 520 w 10"/>
                  <a:gd name="T3" fmla="*/ 72 h 5"/>
                  <a:gd name="T4" fmla="*/ 0 60000 65536"/>
                  <a:gd name="T5" fmla="*/ 0 60000 65536"/>
                  <a:gd name="T6" fmla="*/ 0 w 10"/>
                  <a:gd name="T7" fmla="*/ 0 h 5"/>
                  <a:gd name="T8" fmla="*/ 10 w 10"/>
                  <a:gd name="T9" fmla="*/ 5 h 5"/>
                </a:gdLst>
                <a:ahLst/>
                <a:cxnLst>
                  <a:cxn ang="T4">
                    <a:pos x="T0" y="T1"/>
                  </a:cxn>
                  <a:cxn ang="T5">
                    <a:pos x="T2" y="T3"/>
                  </a:cxn>
                </a:cxnLst>
                <a:rect l="T6" t="T7" r="T8" b="T9"/>
                <a:pathLst>
                  <a:path w="10" h="5">
                    <a:moveTo>
                      <a:pt x="0" y="0"/>
                    </a:moveTo>
                    <a:cubicBezTo>
                      <a:pt x="0" y="0"/>
                      <a:pt x="5" y="4"/>
                      <a:pt x="10" y="5"/>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48" name="Freeform 127"/>
              <p:cNvSpPr>
                <a:spLocks/>
              </p:cNvSpPr>
              <p:nvPr/>
            </p:nvSpPr>
            <p:spPr bwMode="auto">
              <a:xfrm>
                <a:off x="1276" y="1989"/>
                <a:ext cx="7" cy="8"/>
              </a:xfrm>
              <a:custGeom>
                <a:avLst/>
                <a:gdLst>
                  <a:gd name="T0" fmla="*/ 0 w 5"/>
                  <a:gd name="T1" fmla="*/ 476 h 6"/>
                  <a:gd name="T2" fmla="*/ 603 w 5"/>
                  <a:gd name="T3" fmla="*/ 0 h 6"/>
                  <a:gd name="T4" fmla="*/ 0 60000 65536"/>
                  <a:gd name="T5" fmla="*/ 0 60000 65536"/>
                  <a:gd name="T6" fmla="*/ 0 w 5"/>
                  <a:gd name="T7" fmla="*/ 0 h 6"/>
                  <a:gd name="T8" fmla="*/ 5 w 5"/>
                  <a:gd name="T9" fmla="*/ 6 h 6"/>
                </a:gdLst>
                <a:ahLst/>
                <a:cxnLst>
                  <a:cxn ang="T4">
                    <a:pos x="T0" y="T1"/>
                  </a:cxn>
                  <a:cxn ang="T5">
                    <a:pos x="T2" y="T3"/>
                  </a:cxn>
                </a:cxnLst>
                <a:rect l="T6" t="T7" r="T8" b="T9"/>
                <a:pathLst>
                  <a:path w="5" h="6">
                    <a:moveTo>
                      <a:pt x="0" y="6"/>
                    </a:moveTo>
                    <a:cubicBezTo>
                      <a:pt x="5" y="0"/>
                      <a:pt x="4" y="0"/>
                      <a:pt x="4" y="0"/>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49" name="Freeform 128"/>
              <p:cNvSpPr>
                <a:spLocks/>
              </p:cNvSpPr>
              <p:nvPr/>
            </p:nvSpPr>
            <p:spPr bwMode="auto">
              <a:xfrm>
                <a:off x="1263" y="1914"/>
                <a:ext cx="20" cy="32"/>
              </a:xfrm>
              <a:custGeom>
                <a:avLst/>
                <a:gdLst>
                  <a:gd name="T0" fmla="*/ 155 w 15"/>
                  <a:gd name="T1" fmla="*/ 0 h 24"/>
                  <a:gd name="T2" fmla="*/ 1129 w 15"/>
                  <a:gd name="T3" fmla="*/ 1799 h 24"/>
                  <a:gd name="T4" fmla="*/ 155 w 15"/>
                  <a:gd name="T5" fmla="*/ 0 h 24"/>
                  <a:gd name="T6" fmla="*/ 0 60000 65536"/>
                  <a:gd name="T7" fmla="*/ 0 60000 65536"/>
                  <a:gd name="T8" fmla="*/ 0 60000 65536"/>
                  <a:gd name="T9" fmla="*/ 0 w 15"/>
                  <a:gd name="T10" fmla="*/ 0 h 24"/>
                  <a:gd name="T11" fmla="*/ 15 w 15"/>
                  <a:gd name="T12" fmla="*/ 24 h 24"/>
                </a:gdLst>
                <a:ahLst/>
                <a:cxnLst>
                  <a:cxn ang="T6">
                    <a:pos x="T0" y="T1"/>
                  </a:cxn>
                  <a:cxn ang="T7">
                    <a:pos x="T2" y="T3"/>
                  </a:cxn>
                  <a:cxn ang="T8">
                    <a:pos x="T4" y="T5"/>
                  </a:cxn>
                </a:cxnLst>
                <a:rect l="T9" t="T10" r="T11" b="T12"/>
                <a:pathLst>
                  <a:path w="15" h="24">
                    <a:moveTo>
                      <a:pt x="2" y="0"/>
                    </a:moveTo>
                    <a:cubicBezTo>
                      <a:pt x="0" y="10"/>
                      <a:pt x="5" y="20"/>
                      <a:pt x="15" y="24"/>
                    </a:cubicBezTo>
                    <a:cubicBezTo>
                      <a:pt x="12" y="22"/>
                      <a:pt x="1" y="7"/>
                      <a:pt x="2" y="0"/>
                    </a:cubicBezTo>
                    <a:close/>
                  </a:path>
                </a:pathLst>
              </a:custGeom>
              <a:solidFill>
                <a:srgbClr val="E7D7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0" name="Freeform 129"/>
              <p:cNvSpPr>
                <a:spLocks/>
              </p:cNvSpPr>
              <p:nvPr/>
            </p:nvSpPr>
            <p:spPr bwMode="auto">
              <a:xfrm>
                <a:off x="1271" y="1995"/>
                <a:ext cx="17" cy="41"/>
              </a:xfrm>
              <a:custGeom>
                <a:avLst/>
                <a:gdLst>
                  <a:gd name="T0" fmla="*/ 724 w 13"/>
                  <a:gd name="T1" fmla="*/ 0 h 31"/>
                  <a:gd name="T2" fmla="*/ 554 w 13"/>
                  <a:gd name="T3" fmla="*/ 2035 h 31"/>
                  <a:gd name="T4" fmla="*/ 724 w 13"/>
                  <a:gd name="T5" fmla="*/ 0 h 31"/>
                  <a:gd name="T6" fmla="*/ 0 60000 65536"/>
                  <a:gd name="T7" fmla="*/ 0 60000 65536"/>
                  <a:gd name="T8" fmla="*/ 0 60000 65536"/>
                  <a:gd name="T9" fmla="*/ 0 w 13"/>
                  <a:gd name="T10" fmla="*/ 0 h 31"/>
                  <a:gd name="T11" fmla="*/ 13 w 13"/>
                  <a:gd name="T12" fmla="*/ 31 h 31"/>
                </a:gdLst>
                <a:ahLst/>
                <a:cxnLst>
                  <a:cxn ang="T6">
                    <a:pos x="T0" y="T1"/>
                  </a:cxn>
                  <a:cxn ang="T7">
                    <a:pos x="T2" y="T3"/>
                  </a:cxn>
                  <a:cxn ang="T8">
                    <a:pos x="T4" y="T5"/>
                  </a:cxn>
                </a:cxnLst>
                <a:rect l="T9" t="T10" r="T11" b="T12"/>
                <a:pathLst>
                  <a:path w="13" h="31">
                    <a:moveTo>
                      <a:pt x="13" y="0"/>
                    </a:moveTo>
                    <a:cubicBezTo>
                      <a:pt x="8" y="9"/>
                      <a:pt x="0" y="20"/>
                      <a:pt x="10" y="31"/>
                    </a:cubicBezTo>
                    <a:cubicBezTo>
                      <a:pt x="9" y="26"/>
                      <a:pt x="9" y="8"/>
                      <a:pt x="13" y="0"/>
                    </a:cubicBezTo>
                    <a:close/>
                  </a:path>
                </a:pathLst>
              </a:custGeom>
              <a:solidFill>
                <a:srgbClr val="E7D7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1" name="Freeform 130"/>
              <p:cNvSpPr>
                <a:spLocks/>
              </p:cNvSpPr>
              <p:nvPr/>
            </p:nvSpPr>
            <p:spPr bwMode="auto">
              <a:xfrm>
                <a:off x="1270" y="1962"/>
                <a:ext cx="6" cy="19"/>
              </a:xfrm>
              <a:custGeom>
                <a:avLst/>
                <a:gdLst>
                  <a:gd name="T0" fmla="*/ 72 w 5"/>
                  <a:gd name="T1" fmla="*/ 0 h 14"/>
                  <a:gd name="T2" fmla="*/ 50 w 5"/>
                  <a:gd name="T3" fmla="*/ 1367 h 14"/>
                  <a:gd name="T4" fmla="*/ 0 60000 65536"/>
                  <a:gd name="T5" fmla="*/ 0 60000 65536"/>
                  <a:gd name="T6" fmla="*/ 0 w 5"/>
                  <a:gd name="T7" fmla="*/ 0 h 14"/>
                  <a:gd name="T8" fmla="*/ 5 w 5"/>
                  <a:gd name="T9" fmla="*/ 14 h 14"/>
                </a:gdLst>
                <a:ahLst/>
                <a:cxnLst>
                  <a:cxn ang="T4">
                    <a:pos x="T0" y="T1"/>
                  </a:cxn>
                  <a:cxn ang="T5">
                    <a:pos x="T2" y="T3"/>
                  </a:cxn>
                </a:cxnLst>
                <a:rect l="T6" t="T7" r="T8" b="T9"/>
                <a:pathLst>
                  <a:path w="5" h="14">
                    <a:moveTo>
                      <a:pt x="5" y="0"/>
                    </a:moveTo>
                    <a:cubicBezTo>
                      <a:pt x="1" y="7"/>
                      <a:pt x="0" y="9"/>
                      <a:pt x="3" y="14"/>
                    </a:cubicBezTo>
                  </a:path>
                </a:pathLst>
              </a:custGeom>
              <a:solidFill>
                <a:srgbClr val="E7D7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2" name="Freeform 131"/>
              <p:cNvSpPr>
                <a:spLocks/>
              </p:cNvSpPr>
              <p:nvPr/>
            </p:nvSpPr>
            <p:spPr bwMode="auto">
              <a:xfrm>
                <a:off x="1305" y="1923"/>
                <a:ext cx="59" cy="127"/>
              </a:xfrm>
              <a:custGeom>
                <a:avLst/>
                <a:gdLst>
                  <a:gd name="T0" fmla="*/ 2667 w 44"/>
                  <a:gd name="T1" fmla="*/ 0 h 94"/>
                  <a:gd name="T2" fmla="*/ 0 w 44"/>
                  <a:gd name="T3" fmla="*/ 8247 h 94"/>
                  <a:gd name="T4" fmla="*/ 2667 w 44"/>
                  <a:gd name="T5" fmla="*/ 0 h 94"/>
                  <a:gd name="T6" fmla="*/ 0 60000 65536"/>
                  <a:gd name="T7" fmla="*/ 0 60000 65536"/>
                  <a:gd name="T8" fmla="*/ 0 60000 65536"/>
                  <a:gd name="T9" fmla="*/ 0 w 44"/>
                  <a:gd name="T10" fmla="*/ 0 h 94"/>
                  <a:gd name="T11" fmla="*/ 44 w 44"/>
                  <a:gd name="T12" fmla="*/ 94 h 94"/>
                </a:gdLst>
                <a:ahLst/>
                <a:cxnLst>
                  <a:cxn ang="T6">
                    <a:pos x="T0" y="T1"/>
                  </a:cxn>
                  <a:cxn ang="T7">
                    <a:pos x="T2" y="T3"/>
                  </a:cxn>
                  <a:cxn ang="T8">
                    <a:pos x="T4" y="T5"/>
                  </a:cxn>
                </a:cxnLst>
                <a:rect l="T9" t="T10" r="T11" b="T12"/>
                <a:pathLst>
                  <a:path w="44" h="94">
                    <a:moveTo>
                      <a:pt x="33" y="0"/>
                    </a:moveTo>
                    <a:cubicBezTo>
                      <a:pt x="42" y="14"/>
                      <a:pt x="44" y="94"/>
                      <a:pt x="0" y="90"/>
                    </a:cubicBezTo>
                    <a:cubicBezTo>
                      <a:pt x="11" y="88"/>
                      <a:pt x="39" y="61"/>
                      <a:pt x="33" y="0"/>
                    </a:cubicBezTo>
                    <a:close/>
                  </a:path>
                </a:pathLst>
              </a:custGeom>
              <a:solidFill>
                <a:srgbClr val="AC63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3" name="Freeform 132"/>
              <p:cNvSpPr>
                <a:spLocks/>
              </p:cNvSpPr>
              <p:nvPr/>
            </p:nvSpPr>
            <p:spPr bwMode="auto">
              <a:xfrm>
                <a:off x="1270" y="1868"/>
                <a:ext cx="37" cy="22"/>
              </a:xfrm>
              <a:custGeom>
                <a:avLst/>
                <a:gdLst>
                  <a:gd name="T0" fmla="*/ 0 w 28"/>
                  <a:gd name="T1" fmla="*/ 1862 h 16"/>
                  <a:gd name="T2" fmla="*/ 1858 w 28"/>
                  <a:gd name="T3" fmla="*/ 969 h 16"/>
                  <a:gd name="T4" fmla="*/ 1265 w 28"/>
                  <a:gd name="T5" fmla="*/ 1354 h 16"/>
                  <a:gd name="T6" fmla="*/ 811 w 28"/>
                  <a:gd name="T7" fmla="*/ 1562 h 16"/>
                  <a:gd name="T8" fmla="*/ 349 w 28"/>
                  <a:gd name="T9" fmla="*/ 1832 h 16"/>
                  <a:gd name="T10" fmla="*/ 0 60000 65536"/>
                  <a:gd name="T11" fmla="*/ 0 60000 65536"/>
                  <a:gd name="T12" fmla="*/ 0 60000 65536"/>
                  <a:gd name="T13" fmla="*/ 0 60000 65536"/>
                  <a:gd name="T14" fmla="*/ 0 60000 65536"/>
                  <a:gd name="T15" fmla="*/ 0 w 28"/>
                  <a:gd name="T16" fmla="*/ 0 h 16"/>
                  <a:gd name="T17" fmla="*/ 28 w 28"/>
                  <a:gd name="T18" fmla="*/ 16 h 16"/>
                </a:gdLst>
                <a:ahLst/>
                <a:cxnLst>
                  <a:cxn ang="T10">
                    <a:pos x="T0" y="T1"/>
                  </a:cxn>
                  <a:cxn ang="T11">
                    <a:pos x="T2" y="T3"/>
                  </a:cxn>
                  <a:cxn ang="T12">
                    <a:pos x="T4" y="T5"/>
                  </a:cxn>
                  <a:cxn ang="T13">
                    <a:pos x="T6" y="T7"/>
                  </a:cxn>
                  <a:cxn ang="T14">
                    <a:pos x="T8" y="T9"/>
                  </a:cxn>
                </a:cxnLst>
                <a:rect l="T15" t="T16" r="T17" b="T18"/>
                <a:pathLst>
                  <a:path w="28" h="16">
                    <a:moveTo>
                      <a:pt x="0" y="16"/>
                    </a:moveTo>
                    <a:cubicBezTo>
                      <a:pt x="4" y="9"/>
                      <a:pt x="21" y="0"/>
                      <a:pt x="28" y="8"/>
                    </a:cubicBezTo>
                    <a:cubicBezTo>
                      <a:pt x="24" y="5"/>
                      <a:pt x="17" y="8"/>
                      <a:pt x="20" y="12"/>
                    </a:cubicBezTo>
                    <a:cubicBezTo>
                      <a:pt x="18" y="9"/>
                      <a:pt x="13" y="8"/>
                      <a:pt x="13" y="13"/>
                    </a:cubicBezTo>
                    <a:cubicBezTo>
                      <a:pt x="10" y="11"/>
                      <a:pt x="6" y="11"/>
                      <a:pt x="5" y="15"/>
                    </a:cubicBezTo>
                  </a:path>
                </a:pathLst>
              </a:custGeom>
              <a:solidFill>
                <a:srgbClr val="FDE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4" name="Freeform 133"/>
              <p:cNvSpPr>
                <a:spLocks/>
              </p:cNvSpPr>
              <p:nvPr/>
            </p:nvSpPr>
            <p:spPr bwMode="auto">
              <a:xfrm>
                <a:off x="1257" y="1867"/>
                <a:ext cx="87" cy="43"/>
              </a:xfrm>
              <a:custGeom>
                <a:avLst/>
                <a:gdLst>
                  <a:gd name="T0" fmla="*/ 302 w 64"/>
                  <a:gd name="T1" fmla="*/ 2231 h 32"/>
                  <a:gd name="T2" fmla="*/ 1456 w 64"/>
                  <a:gd name="T3" fmla="*/ 2143 h 32"/>
                  <a:gd name="T4" fmla="*/ 3316 w 64"/>
                  <a:gd name="T5" fmla="*/ 1660 h 32"/>
                  <a:gd name="T6" fmla="*/ 5104 w 64"/>
                  <a:gd name="T7" fmla="*/ 2005 h 32"/>
                  <a:gd name="T8" fmla="*/ 6340 w 64"/>
                  <a:gd name="T9" fmla="*/ 2190 h 32"/>
                  <a:gd name="T10" fmla="*/ 3657 w 64"/>
                  <a:gd name="T11" fmla="*/ 1 h 32"/>
                  <a:gd name="T12" fmla="*/ 1629 w 64"/>
                  <a:gd name="T13" fmla="*/ 238 h 32"/>
                  <a:gd name="T14" fmla="*/ 302 w 64"/>
                  <a:gd name="T15" fmla="*/ 2231 h 32"/>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32"/>
                  <a:gd name="T26" fmla="*/ 64 w 64"/>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32">
                    <a:moveTo>
                      <a:pt x="3" y="27"/>
                    </a:moveTo>
                    <a:cubicBezTo>
                      <a:pt x="7" y="27"/>
                      <a:pt x="12" y="32"/>
                      <a:pt x="15" y="25"/>
                    </a:cubicBezTo>
                    <a:cubicBezTo>
                      <a:pt x="19" y="18"/>
                      <a:pt x="28" y="20"/>
                      <a:pt x="33" y="20"/>
                    </a:cubicBezTo>
                    <a:cubicBezTo>
                      <a:pt x="42" y="23"/>
                      <a:pt x="46" y="26"/>
                      <a:pt x="51" y="24"/>
                    </a:cubicBezTo>
                    <a:cubicBezTo>
                      <a:pt x="60" y="26"/>
                      <a:pt x="62" y="29"/>
                      <a:pt x="63" y="26"/>
                    </a:cubicBezTo>
                    <a:cubicBezTo>
                      <a:pt x="64" y="23"/>
                      <a:pt x="52" y="1"/>
                      <a:pt x="37" y="1"/>
                    </a:cubicBezTo>
                    <a:cubicBezTo>
                      <a:pt x="24" y="0"/>
                      <a:pt x="25" y="0"/>
                      <a:pt x="16" y="3"/>
                    </a:cubicBezTo>
                    <a:cubicBezTo>
                      <a:pt x="8" y="7"/>
                      <a:pt x="0" y="19"/>
                      <a:pt x="3" y="27"/>
                    </a:cubicBezTo>
                    <a:close/>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55" name="Freeform 134"/>
              <p:cNvSpPr>
                <a:spLocks/>
              </p:cNvSpPr>
              <p:nvPr/>
            </p:nvSpPr>
            <p:spPr bwMode="auto">
              <a:xfrm>
                <a:off x="1276" y="2004"/>
                <a:ext cx="7" cy="27"/>
              </a:xfrm>
              <a:custGeom>
                <a:avLst/>
                <a:gdLst>
                  <a:gd name="T0" fmla="*/ 809 w 5"/>
                  <a:gd name="T1" fmla="*/ 0 h 20"/>
                  <a:gd name="T2" fmla="*/ 431 w 5"/>
                  <a:gd name="T3" fmla="*/ 1793 h 20"/>
                  <a:gd name="T4" fmla="*/ 0 60000 65536"/>
                  <a:gd name="T5" fmla="*/ 0 60000 65536"/>
                  <a:gd name="T6" fmla="*/ 0 w 5"/>
                  <a:gd name="T7" fmla="*/ 0 h 20"/>
                  <a:gd name="T8" fmla="*/ 5 w 5"/>
                  <a:gd name="T9" fmla="*/ 20 h 20"/>
                </a:gdLst>
                <a:ahLst/>
                <a:cxnLst>
                  <a:cxn ang="T4">
                    <a:pos x="T0" y="T1"/>
                  </a:cxn>
                  <a:cxn ang="T5">
                    <a:pos x="T2" y="T3"/>
                  </a:cxn>
                </a:cxnLst>
                <a:rect l="T6" t="T7" r="T8" b="T9"/>
                <a:pathLst>
                  <a:path w="5" h="20">
                    <a:moveTo>
                      <a:pt x="5" y="0"/>
                    </a:moveTo>
                    <a:cubicBezTo>
                      <a:pt x="2" y="5"/>
                      <a:pt x="0" y="14"/>
                      <a:pt x="3" y="2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6" name="Freeform 135"/>
              <p:cNvSpPr>
                <a:spLocks/>
              </p:cNvSpPr>
              <p:nvPr/>
            </p:nvSpPr>
            <p:spPr bwMode="auto">
              <a:xfrm>
                <a:off x="928" y="1325"/>
                <a:ext cx="5" cy="30"/>
              </a:xfrm>
              <a:custGeom>
                <a:avLst/>
                <a:gdLst>
                  <a:gd name="T0" fmla="*/ 99 w 4"/>
                  <a:gd name="T1" fmla="*/ 0 h 22"/>
                  <a:gd name="T2" fmla="*/ 0 w 4"/>
                  <a:gd name="T3" fmla="*/ 2321 h 22"/>
                  <a:gd name="T4" fmla="*/ 0 60000 65536"/>
                  <a:gd name="T5" fmla="*/ 0 60000 65536"/>
                  <a:gd name="T6" fmla="*/ 0 w 4"/>
                  <a:gd name="T7" fmla="*/ 0 h 22"/>
                  <a:gd name="T8" fmla="*/ 4 w 4"/>
                  <a:gd name="T9" fmla="*/ 22 h 22"/>
                </a:gdLst>
                <a:ahLst/>
                <a:cxnLst>
                  <a:cxn ang="T4">
                    <a:pos x="T0" y="T1"/>
                  </a:cxn>
                  <a:cxn ang="T5">
                    <a:pos x="T2" y="T3"/>
                  </a:cxn>
                </a:cxnLst>
                <a:rect l="T6" t="T7" r="T8" b="T9"/>
                <a:pathLst>
                  <a:path w="4" h="22">
                    <a:moveTo>
                      <a:pt x="4" y="0"/>
                    </a:moveTo>
                    <a:cubicBezTo>
                      <a:pt x="4" y="7"/>
                      <a:pt x="2" y="15"/>
                      <a:pt x="0" y="22"/>
                    </a:cubicBezTo>
                  </a:path>
                </a:pathLst>
              </a:custGeom>
              <a:solidFill>
                <a:srgbClr val="FEF6F2"/>
              </a:solidFill>
              <a:ln w="7938">
                <a:solidFill>
                  <a:srgbClr val="FEF6F2"/>
                </a:solidFill>
                <a:miter lim="800000"/>
                <a:headEnd/>
                <a:tailEnd/>
              </a:ln>
            </p:spPr>
            <p:txBody>
              <a:bodyPr/>
              <a:lstStyle/>
              <a:p>
                <a:endParaRPr lang="zh-CN" altLang="en-US"/>
              </a:p>
            </p:txBody>
          </p:sp>
          <p:sp>
            <p:nvSpPr>
              <p:cNvPr id="357" name="Freeform 136"/>
              <p:cNvSpPr>
                <a:spLocks/>
              </p:cNvSpPr>
              <p:nvPr/>
            </p:nvSpPr>
            <p:spPr bwMode="auto">
              <a:xfrm>
                <a:off x="928" y="1325"/>
                <a:ext cx="5" cy="30"/>
              </a:xfrm>
              <a:custGeom>
                <a:avLst/>
                <a:gdLst>
                  <a:gd name="T0" fmla="*/ 99 w 4"/>
                  <a:gd name="T1" fmla="*/ 0 h 22"/>
                  <a:gd name="T2" fmla="*/ 0 w 4"/>
                  <a:gd name="T3" fmla="*/ 2321 h 22"/>
                  <a:gd name="T4" fmla="*/ 0 60000 65536"/>
                  <a:gd name="T5" fmla="*/ 0 60000 65536"/>
                  <a:gd name="T6" fmla="*/ 0 w 4"/>
                  <a:gd name="T7" fmla="*/ 0 h 22"/>
                  <a:gd name="T8" fmla="*/ 4 w 4"/>
                  <a:gd name="T9" fmla="*/ 22 h 22"/>
                </a:gdLst>
                <a:ahLst/>
                <a:cxnLst>
                  <a:cxn ang="T4">
                    <a:pos x="T0" y="T1"/>
                  </a:cxn>
                  <a:cxn ang="T5">
                    <a:pos x="T2" y="T3"/>
                  </a:cxn>
                </a:cxnLst>
                <a:rect l="T6" t="T7" r="T8" b="T9"/>
                <a:pathLst>
                  <a:path w="4" h="22">
                    <a:moveTo>
                      <a:pt x="4" y="0"/>
                    </a:moveTo>
                    <a:cubicBezTo>
                      <a:pt x="4" y="7"/>
                      <a:pt x="2" y="15"/>
                      <a:pt x="0" y="22"/>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58" name="Freeform 137"/>
              <p:cNvSpPr>
                <a:spLocks/>
              </p:cNvSpPr>
              <p:nvPr/>
            </p:nvSpPr>
            <p:spPr bwMode="auto">
              <a:xfrm>
                <a:off x="936" y="1325"/>
                <a:ext cx="5" cy="30"/>
              </a:xfrm>
              <a:custGeom>
                <a:avLst/>
                <a:gdLst>
                  <a:gd name="T0" fmla="*/ 99 w 4"/>
                  <a:gd name="T1" fmla="*/ 0 h 22"/>
                  <a:gd name="T2" fmla="*/ 79 w 4"/>
                  <a:gd name="T3" fmla="*/ 1114 h 22"/>
                  <a:gd name="T4" fmla="*/ 0 w 4"/>
                  <a:gd name="T5" fmla="*/ 2321 h 22"/>
                  <a:gd name="T6" fmla="*/ 0 60000 65536"/>
                  <a:gd name="T7" fmla="*/ 0 60000 65536"/>
                  <a:gd name="T8" fmla="*/ 0 60000 65536"/>
                  <a:gd name="T9" fmla="*/ 0 w 4"/>
                  <a:gd name="T10" fmla="*/ 0 h 22"/>
                  <a:gd name="T11" fmla="*/ 4 w 4"/>
                  <a:gd name="T12" fmla="*/ 22 h 22"/>
                </a:gdLst>
                <a:ahLst/>
                <a:cxnLst>
                  <a:cxn ang="T6">
                    <a:pos x="T0" y="T1"/>
                  </a:cxn>
                  <a:cxn ang="T7">
                    <a:pos x="T2" y="T3"/>
                  </a:cxn>
                  <a:cxn ang="T8">
                    <a:pos x="T4" y="T5"/>
                  </a:cxn>
                </a:cxnLst>
                <a:rect l="T9" t="T10" r="T11" b="T12"/>
                <a:pathLst>
                  <a:path w="4" h="22">
                    <a:moveTo>
                      <a:pt x="4" y="0"/>
                    </a:moveTo>
                    <a:cubicBezTo>
                      <a:pt x="4" y="4"/>
                      <a:pt x="4" y="7"/>
                      <a:pt x="3" y="11"/>
                    </a:cubicBezTo>
                    <a:cubicBezTo>
                      <a:pt x="2" y="15"/>
                      <a:pt x="0" y="18"/>
                      <a:pt x="0" y="22"/>
                    </a:cubicBezTo>
                  </a:path>
                </a:pathLst>
              </a:custGeom>
              <a:solidFill>
                <a:srgbClr val="FEF6F2"/>
              </a:solidFill>
              <a:ln w="7938">
                <a:solidFill>
                  <a:srgbClr val="FEF6F2"/>
                </a:solidFill>
                <a:miter lim="800000"/>
                <a:headEnd/>
                <a:tailEnd/>
              </a:ln>
            </p:spPr>
            <p:txBody>
              <a:bodyPr/>
              <a:lstStyle/>
              <a:p>
                <a:endParaRPr lang="zh-CN" altLang="en-US"/>
              </a:p>
            </p:txBody>
          </p:sp>
          <p:sp>
            <p:nvSpPr>
              <p:cNvPr id="359" name="Freeform 138"/>
              <p:cNvSpPr>
                <a:spLocks/>
              </p:cNvSpPr>
              <p:nvPr/>
            </p:nvSpPr>
            <p:spPr bwMode="auto">
              <a:xfrm>
                <a:off x="936" y="1325"/>
                <a:ext cx="5" cy="30"/>
              </a:xfrm>
              <a:custGeom>
                <a:avLst/>
                <a:gdLst>
                  <a:gd name="T0" fmla="*/ 99 w 4"/>
                  <a:gd name="T1" fmla="*/ 0 h 22"/>
                  <a:gd name="T2" fmla="*/ 79 w 4"/>
                  <a:gd name="T3" fmla="*/ 1114 h 22"/>
                  <a:gd name="T4" fmla="*/ 0 w 4"/>
                  <a:gd name="T5" fmla="*/ 2321 h 22"/>
                  <a:gd name="T6" fmla="*/ 0 60000 65536"/>
                  <a:gd name="T7" fmla="*/ 0 60000 65536"/>
                  <a:gd name="T8" fmla="*/ 0 60000 65536"/>
                  <a:gd name="T9" fmla="*/ 0 w 4"/>
                  <a:gd name="T10" fmla="*/ 0 h 22"/>
                  <a:gd name="T11" fmla="*/ 4 w 4"/>
                  <a:gd name="T12" fmla="*/ 22 h 22"/>
                </a:gdLst>
                <a:ahLst/>
                <a:cxnLst>
                  <a:cxn ang="T6">
                    <a:pos x="T0" y="T1"/>
                  </a:cxn>
                  <a:cxn ang="T7">
                    <a:pos x="T2" y="T3"/>
                  </a:cxn>
                  <a:cxn ang="T8">
                    <a:pos x="T4" y="T5"/>
                  </a:cxn>
                </a:cxnLst>
                <a:rect l="T9" t="T10" r="T11" b="T12"/>
                <a:pathLst>
                  <a:path w="4" h="22">
                    <a:moveTo>
                      <a:pt x="4" y="0"/>
                    </a:moveTo>
                    <a:cubicBezTo>
                      <a:pt x="4" y="4"/>
                      <a:pt x="4" y="7"/>
                      <a:pt x="3" y="11"/>
                    </a:cubicBezTo>
                    <a:cubicBezTo>
                      <a:pt x="2" y="15"/>
                      <a:pt x="0" y="18"/>
                      <a:pt x="0" y="22"/>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60" name="Freeform 139"/>
              <p:cNvSpPr>
                <a:spLocks/>
              </p:cNvSpPr>
              <p:nvPr/>
            </p:nvSpPr>
            <p:spPr bwMode="auto">
              <a:xfrm>
                <a:off x="1416" y="1326"/>
                <a:ext cx="8" cy="27"/>
              </a:xfrm>
              <a:custGeom>
                <a:avLst/>
                <a:gdLst>
                  <a:gd name="T0" fmla="*/ 368 w 6"/>
                  <a:gd name="T1" fmla="*/ 0 h 20"/>
                  <a:gd name="T2" fmla="*/ 0 w 6"/>
                  <a:gd name="T3" fmla="*/ 1793 h 20"/>
                  <a:gd name="T4" fmla="*/ 0 60000 65536"/>
                  <a:gd name="T5" fmla="*/ 0 60000 65536"/>
                  <a:gd name="T6" fmla="*/ 0 w 6"/>
                  <a:gd name="T7" fmla="*/ 0 h 20"/>
                  <a:gd name="T8" fmla="*/ 6 w 6"/>
                  <a:gd name="T9" fmla="*/ 20 h 20"/>
                </a:gdLst>
                <a:ahLst/>
                <a:cxnLst>
                  <a:cxn ang="T4">
                    <a:pos x="T0" y="T1"/>
                  </a:cxn>
                  <a:cxn ang="T5">
                    <a:pos x="T2" y="T3"/>
                  </a:cxn>
                </a:cxnLst>
                <a:rect l="T6" t="T7" r="T8" b="T9"/>
                <a:pathLst>
                  <a:path w="6" h="20">
                    <a:moveTo>
                      <a:pt x="5" y="0"/>
                    </a:moveTo>
                    <a:cubicBezTo>
                      <a:pt x="6" y="7"/>
                      <a:pt x="2" y="14"/>
                      <a:pt x="0" y="20"/>
                    </a:cubicBezTo>
                  </a:path>
                </a:pathLst>
              </a:custGeom>
              <a:solidFill>
                <a:srgbClr val="FEF6F2"/>
              </a:solidFill>
              <a:ln w="7938">
                <a:solidFill>
                  <a:srgbClr val="FEF6F2"/>
                </a:solidFill>
                <a:miter lim="800000"/>
                <a:headEnd/>
                <a:tailEnd/>
              </a:ln>
            </p:spPr>
            <p:txBody>
              <a:bodyPr/>
              <a:lstStyle/>
              <a:p>
                <a:endParaRPr lang="zh-CN" altLang="en-US"/>
              </a:p>
            </p:txBody>
          </p:sp>
          <p:sp>
            <p:nvSpPr>
              <p:cNvPr id="361" name="Freeform 140"/>
              <p:cNvSpPr>
                <a:spLocks/>
              </p:cNvSpPr>
              <p:nvPr/>
            </p:nvSpPr>
            <p:spPr bwMode="auto">
              <a:xfrm>
                <a:off x="1416" y="1326"/>
                <a:ext cx="8" cy="27"/>
              </a:xfrm>
              <a:custGeom>
                <a:avLst/>
                <a:gdLst>
                  <a:gd name="T0" fmla="*/ 368 w 6"/>
                  <a:gd name="T1" fmla="*/ 0 h 20"/>
                  <a:gd name="T2" fmla="*/ 0 w 6"/>
                  <a:gd name="T3" fmla="*/ 1793 h 20"/>
                  <a:gd name="T4" fmla="*/ 0 60000 65536"/>
                  <a:gd name="T5" fmla="*/ 0 60000 65536"/>
                  <a:gd name="T6" fmla="*/ 0 w 6"/>
                  <a:gd name="T7" fmla="*/ 0 h 20"/>
                  <a:gd name="T8" fmla="*/ 6 w 6"/>
                  <a:gd name="T9" fmla="*/ 20 h 20"/>
                </a:gdLst>
                <a:ahLst/>
                <a:cxnLst>
                  <a:cxn ang="T4">
                    <a:pos x="T0" y="T1"/>
                  </a:cxn>
                  <a:cxn ang="T5">
                    <a:pos x="T2" y="T3"/>
                  </a:cxn>
                </a:cxnLst>
                <a:rect l="T6" t="T7" r="T8" b="T9"/>
                <a:pathLst>
                  <a:path w="6" h="20">
                    <a:moveTo>
                      <a:pt x="5" y="0"/>
                    </a:moveTo>
                    <a:cubicBezTo>
                      <a:pt x="6" y="7"/>
                      <a:pt x="2" y="14"/>
                      <a:pt x="0" y="2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62" name="Freeform 141"/>
              <p:cNvSpPr>
                <a:spLocks/>
              </p:cNvSpPr>
              <p:nvPr/>
            </p:nvSpPr>
            <p:spPr bwMode="auto">
              <a:xfrm>
                <a:off x="1408" y="1325"/>
                <a:ext cx="8" cy="27"/>
              </a:xfrm>
              <a:custGeom>
                <a:avLst/>
                <a:gdLst>
                  <a:gd name="T0" fmla="*/ 476 w 6"/>
                  <a:gd name="T1" fmla="*/ 0 h 20"/>
                  <a:gd name="T2" fmla="*/ 0 w 6"/>
                  <a:gd name="T3" fmla="*/ 1793 h 20"/>
                  <a:gd name="T4" fmla="*/ 0 60000 65536"/>
                  <a:gd name="T5" fmla="*/ 0 60000 65536"/>
                  <a:gd name="T6" fmla="*/ 0 w 6"/>
                  <a:gd name="T7" fmla="*/ 0 h 20"/>
                  <a:gd name="T8" fmla="*/ 6 w 6"/>
                  <a:gd name="T9" fmla="*/ 20 h 20"/>
                </a:gdLst>
                <a:ahLst/>
                <a:cxnLst>
                  <a:cxn ang="T4">
                    <a:pos x="T0" y="T1"/>
                  </a:cxn>
                  <a:cxn ang="T5">
                    <a:pos x="T2" y="T3"/>
                  </a:cxn>
                </a:cxnLst>
                <a:rect l="T6" t="T7" r="T8" b="T9"/>
                <a:pathLst>
                  <a:path w="6" h="20">
                    <a:moveTo>
                      <a:pt x="6" y="0"/>
                    </a:moveTo>
                    <a:cubicBezTo>
                      <a:pt x="5" y="6"/>
                      <a:pt x="1" y="15"/>
                      <a:pt x="0" y="20"/>
                    </a:cubicBezTo>
                  </a:path>
                </a:pathLst>
              </a:custGeom>
              <a:solidFill>
                <a:srgbClr val="FEF6F2"/>
              </a:solidFill>
              <a:ln w="7938">
                <a:solidFill>
                  <a:srgbClr val="FEF6F2"/>
                </a:solidFill>
                <a:miter lim="800000"/>
                <a:headEnd/>
                <a:tailEnd/>
              </a:ln>
            </p:spPr>
            <p:txBody>
              <a:bodyPr/>
              <a:lstStyle/>
              <a:p>
                <a:endParaRPr lang="zh-CN" altLang="en-US"/>
              </a:p>
            </p:txBody>
          </p:sp>
          <p:sp>
            <p:nvSpPr>
              <p:cNvPr id="363" name="Freeform 142"/>
              <p:cNvSpPr>
                <a:spLocks/>
              </p:cNvSpPr>
              <p:nvPr/>
            </p:nvSpPr>
            <p:spPr bwMode="auto">
              <a:xfrm>
                <a:off x="1408" y="1325"/>
                <a:ext cx="8" cy="27"/>
              </a:xfrm>
              <a:custGeom>
                <a:avLst/>
                <a:gdLst>
                  <a:gd name="T0" fmla="*/ 476 w 6"/>
                  <a:gd name="T1" fmla="*/ 0 h 20"/>
                  <a:gd name="T2" fmla="*/ 0 w 6"/>
                  <a:gd name="T3" fmla="*/ 1793 h 20"/>
                  <a:gd name="T4" fmla="*/ 0 60000 65536"/>
                  <a:gd name="T5" fmla="*/ 0 60000 65536"/>
                  <a:gd name="T6" fmla="*/ 0 w 6"/>
                  <a:gd name="T7" fmla="*/ 0 h 20"/>
                  <a:gd name="T8" fmla="*/ 6 w 6"/>
                  <a:gd name="T9" fmla="*/ 20 h 20"/>
                </a:gdLst>
                <a:ahLst/>
                <a:cxnLst>
                  <a:cxn ang="T4">
                    <a:pos x="T0" y="T1"/>
                  </a:cxn>
                  <a:cxn ang="T5">
                    <a:pos x="T2" y="T3"/>
                  </a:cxn>
                </a:cxnLst>
                <a:rect l="T6" t="T7" r="T8" b="T9"/>
                <a:pathLst>
                  <a:path w="6" h="20">
                    <a:moveTo>
                      <a:pt x="6" y="0"/>
                    </a:moveTo>
                    <a:cubicBezTo>
                      <a:pt x="5" y="6"/>
                      <a:pt x="1" y="15"/>
                      <a:pt x="0" y="2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64" name="Freeform 143"/>
              <p:cNvSpPr>
                <a:spLocks/>
              </p:cNvSpPr>
              <p:nvPr/>
            </p:nvSpPr>
            <p:spPr bwMode="auto">
              <a:xfrm>
                <a:off x="1033" y="1356"/>
                <a:ext cx="35" cy="8"/>
              </a:xfrm>
              <a:custGeom>
                <a:avLst/>
                <a:gdLst>
                  <a:gd name="T0" fmla="*/ 0 w 26"/>
                  <a:gd name="T1" fmla="*/ 0 h 6"/>
                  <a:gd name="T2" fmla="*/ 2220 w 26"/>
                  <a:gd name="T3" fmla="*/ 476 h 6"/>
                  <a:gd name="T4" fmla="*/ 0 60000 65536"/>
                  <a:gd name="T5" fmla="*/ 0 60000 65536"/>
                  <a:gd name="T6" fmla="*/ 0 w 26"/>
                  <a:gd name="T7" fmla="*/ 0 h 6"/>
                  <a:gd name="T8" fmla="*/ 26 w 26"/>
                  <a:gd name="T9" fmla="*/ 6 h 6"/>
                </a:gdLst>
                <a:ahLst/>
                <a:cxnLst>
                  <a:cxn ang="T4">
                    <a:pos x="T0" y="T1"/>
                  </a:cxn>
                  <a:cxn ang="T5">
                    <a:pos x="T2" y="T3"/>
                  </a:cxn>
                </a:cxnLst>
                <a:rect l="T6" t="T7" r="T8" b="T9"/>
                <a:pathLst>
                  <a:path w="26" h="6">
                    <a:moveTo>
                      <a:pt x="0" y="0"/>
                    </a:moveTo>
                    <a:cubicBezTo>
                      <a:pt x="8" y="3"/>
                      <a:pt x="18" y="4"/>
                      <a:pt x="26" y="6"/>
                    </a:cubicBezTo>
                  </a:path>
                </a:pathLst>
              </a:custGeom>
              <a:solidFill>
                <a:srgbClr val="FEF6F2"/>
              </a:solidFill>
              <a:ln w="7938">
                <a:solidFill>
                  <a:srgbClr val="FEF6F2"/>
                </a:solidFill>
                <a:miter lim="800000"/>
                <a:headEnd/>
                <a:tailEnd/>
              </a:ln>
            </p:spPr>
            <p:txBody>
              <a:bodyPr/>
              <a:lstStyle/>
              <a:p>
                <a:endParaRPr lang="zh-CN" altLang="en-US"/>
              </a:p>
            </p:txBody>
          </p:sp>
          <p:sp>
            <p:nvSpPr>
              <p:cNvPr id="365" name="Freeform 144"/>
              <p:cNvSpPr>
                <a:spLocks/>
              </p:cNvSpPr>
              <p:nvPr/>
            </p:nvSpPr>
            <p:spPr bwMode="auto">
              <a:xfrm>
                <a:off x="1033" y="1356"/>
                <a:ext cx="35" cy="8"/>
              </a:xfrm>
              <a:custGeom>
                <a:avLst/>
                <a:gdLst>
                  <a:gd name="T0" fmla="*/ 0 w 26"/>
                  <a:gd name="T1" fmla="*/ 0 h 6"/>
                  <a:gd name="T2" fmla="*/ 2220 w 26"/>
                  <a:gd name="T3" fmla="*/ 476 h 6"/>
                  <a:gd name="T4" fmla="*/ 0 60000 65536"/>
                  <a:gd name="T5" fmla="*/ 0 60000 65536"/>
                  <a:gd name="T6" fmla="*/ 0 w 26"/>
                  <a:gd name="T7" fmla="*/ 0 h 6"/>
                  <a:gd name="T8" fmla="*/ 26 w 26"/>
                  <a:gd name="T9" fmla="*/ 6 h 6"/>
                </a:gdLst>
                <a:ahLst/>
                <a:cxnLst>
                  <a:cxn ang="T4">
                    <a:pos x="T0" y="T1"/>
                  </a:cxn>
                  <a:cxn ang="T5">
                    <a:pos x="T2" y="T3"/>
                  </a:cxn>
                </a:cxnLst>
                <a:rect l="T6" t="T7" r="T8" b="T9"/>
                <a:pathLst>
                  <a:path w="26" h="6">
                    <a:moveTo>
                      <a:pt x="0" y="0"/>
                    </a:moveTo>
                    <a:cubicBezTo>
                      <a:pt x="8" y="3"/>
                      <a:pt x="18" y="4"/>
                      <a:pt x="26" y="6"/>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66" name="Freeform 145"/>
              <p:cNvSpPr>
                <a:spLocks/>
              </p:cNvSpPr>
              <p:nvPr/>
            </p:nvSpPr>
            <p:spPr bwMode="auto">
              <a:xfrm>
                <a:off x="1029" y="1360"/>
                <a:ext cx="25" cy="16"/>
              </a:xfrm>
              <a:custGeom>
                <a:avLst/>
                <a:gdLst>
                  <a:gd name="T0" fmla="*/ 0 w 19"/>
                  <a:gd name="T1" fmla="*/ 0 h 12"/>
                  <a:gd name="T2" fmla="*/ 1167 w 19"/>
                  <a:gd name="T3" fmla="*/ 873 h 12"/>
                  <a:gd name="T4" fmla="*/ 0 60000 65536"/>
                  <a:gd name="T5" fmla="*/ 0 60000 65536"/>
                  <a:gd name="T6" fmla="*/ 0 w 19"/>
                  <a:gd name="T7" fmla="*/ 0 h 12"/>
                  <a:gd name="T8" fmla="*/ 19 w 19"/>
                  <a:gd name="T9" fmla="*/ 12 h 12"/>
                </a:gdLst>
                <a:ahLst/>
                <a:cxnLst>
                  <a:cxn ang="T4">
                    <a:pos x="T0" y="T1"/>
                  </a:cxn>
                  <a:cxn ang="T5">
                    <a:pos x="T2" y="T3"/>
                  </a:cxn>
                </a:cxnLst>
                <a:rect l="T6" t="T7" r="T8" b="T9"/>
                <a:pathLst>
                  <a:path w="19" h="12">
                    <a:moveTo>
                      <a:pt x="0" y="0"/>
                    </a:moveTo>
                    <a:cubicBezTo>
                      <a:pt x="5" y="6"/>
                      <a:pt x="13" y="8"/>
                      <a:pt x="19" y="12"/>
                    </a:cubicBezTo>
                  </a:path>
                </a:pathLst>
              </a:custGeom>
              <a:solidFill>
                <a:srgbClr val="FEF6F2"/>
              </a:solidFill>
              <a:ln w="7938">
                <a:solidFill>
                  <a:srgbClr val="FEF6F2"/>
                </a:solidFill>
                <a:miter lim="800000"/>
                <a:headEnd/>
                <a:tailEnd/>
              </a:ln>
            </p:spPr>
            <p:txBody>
              <a:bodyPr/>
              <a:lstStyle/>
              <a:p>
                <a:endParaRPr lang="zh-CN" altLang="en-US"/>
              </a:p>
            </p:txBody>
          </p:sp>
          <p:sp>
            <p:nvSpPr>
              <p:cNvPr id="367" name="Freeform 146"/>
              <p:cNvSpPr>
                <a:spLocks/>
              </p:cNvSpPr>
              <p:nvPr/>
            </p:nvSpPr>
            <p:spPr bwMode="auto">
              <a:xfrm>
                <a:off x="1029" y="1360"/>
                <a:ext cx="25" cy="16"/>
              </a:xfrm>
              <a:custGeom>
                <a:avLst/>
                <a:gdLst>
                  <a:gd name="T0" fmla="*/ 0 w 19"/>
                  <a:gd name="T1" fmla="*/ 0 h 12"/>
                  <a:gd name="T2" fmla="*/ 1167 w 19"/>
                  <a:gd name="T3" fmla="*/ 873 h 12"/>
                  <a:gd name="T4" fmla="*/ 0 60000 65536"/>
                  <a:gd name="T5" fmla="*/ 0 60000 65536"/>
                  <a:gd name="T6" fmla="*/ 0 w 19"/>
                  <a:gd name="T7" fmla="*/ 0 h 12"/>
                  <a:gd name="T8" fmla="*/ 19 w 19"/>
                  <a:gd name="T9" fmla="*/ 12 h 12"/>
                </a:gdLst>
                <a:ahLst/>
                <a:cxnLst>
                  <a:cxn ang="T4">
                    <a:pos x="T0" y="T1"/>
                  </a:cxn>
                  <a:cxn ang="T5">
                    <a:pos x="T2" y="T3"/>
                  </a:cxn>
                </a:cxnLst>
                <a:rect l="T6" t="T7" r="T8" b="T9"/>
                <a:pathLst>
                  <a:path w="19" h="12">
                    <a:moveTo>
                      <a:pt x="0" y="0"/>
                    </a:moveTo>
                    <a:cubicBezTo>
                      <a:pt x="5" y="6"/>
                      <a:pt x="13" y="8"/>
                      <a:pt x="19" y="12"/>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68" name="Freeform 147"/>
              <p:cNvSpPr>
                <a:spLocks/>
              </p:cNvSpPr>
              <p:nvPr/>
            </p:nvSpPr>
            <p:spPr bwMode="auto">
              <a:xfrm>
                <a:off x="1276" y="1359"/>
                <a:ext cx="30" cy="4"/>
              </a:xfrm>
              <a:custGeom>
                <a:avLst/>
                <a:gdLst>
                  <a:gd name="T0" fmla="*/ 0 w 22"/>
                  <a:gd name="T1" fmla="*/ 207 h 3"/>
                  <a:gd name="T2" fmla="*/ 2321 w 22"/>
                  <a:gd name="T3" fmla="*/ 0 h 3"/>
                  <a:gd name="T4" fmla="*/ 0 60000 65536"/>
                  <a:gd name="T5" fmla="*/ 0 60000 65536"/>
                  <a:gd name="T6" fmla="*/ 0 w 22"/>
                  <a:gd name="T7" fmla="*/ 0 h 3"/>
                  <a:gd name="T8" fmla="*/ 22 w 22"/>
                  <a:gd name="T9" fmla="*/ 3 h 3"/>
                </a:gdLst>
                <a:ahLst/>
                <a:cxnLst>
                  <a:cxn ang="T4">
                    <a:pos x="T0" y="T1"/>
                  </a:cxn>
                  <a:cxn ang="T5">
                    <a:pos x="T2" y="T3"/>
                  </a:cxn>
                </a:cxnLst>
                <a:rect l="T6" t="T7" r="T8" b="T9"/>
                <a:pathLst>
                  <a:path w="22" h="3">
                    <a:moveTo>
                      <a:pt x="0" y="3"/>
                    </a:moveTo>
                    <a:cubicBezTo>
                      <a:pt x="7" y="1"/>
                      <a:pt x="15" y="1"/>
                      <a:pt x="22" y="0"/>
                    </a:cubicBezTo>
                  </a:path>
                </a:pathLst>
              </a:custGeom>
              <a:solidFill>
                <a:srgbClr val="FEF6F2"/>
              </a:solidFill>
              <a:ln w="7938">
                <a:solidFill>
                  <a:srgbClr val="FEF6F2"/>
                </a:solidFill>
                <a:miter lim="800000"/>
                <a:headEnd/>
                <a:tailEnd/>
              </a:ln>
            </p:spPr>
            <p:txBody>
              <a:bodyPr/>
              <a:lstStyle/>
              <a:p>
                <a:endParaRPr lang="zh-CN" altLang="en-US"/>
              </a:p>
            </p:txBody>
          </p:sp>
          <p:sp>
            <p:nvSpPr>
              <p:cNvPr id="369" name="Freeform 148"/>
              <p:cNvSpPr>
                <a:spLocks/>
              </p:cNvSpPr>
              <p:nvPr/>
            </p:nvSpPr>
            <p:spPr bwMode="auto">
              <a:xfrm>
                <a:off x="1276" y="1359"/>
                <a:ext cx="30" cy="4"/>
              </a:xfrm>
              <a:custGeom>
                <a:avLst/>
                <a:gdLst>
                  <a:gd name="T0" fmla="*/ 0 w 22"/>
                  <a:gd name="T1" fmla="*/ 207 h 3"/>
                  <a:gd name="T2" fmla="*/ 2321 w 22"/>
                  <a:gd name="T3" fmla="*/ 0 h 3"/>
                  <a:gd name="T4" fmla="*/ 0 60000 65536"/>
                  <a:gd name="T5" fmla="*/ 0 60000 65536"/>
                  <a:gd name="T6" fmla="*/ 0 w 22"/>
                  <a:gd name="T7" fmla="*/ 0 h 3"/>
                  <a:gd name="T8" fmla="*/ 22 w 22"/>
                  <a:gd name="T9" fmla="*/ 3 h 3"/>
                </a:gdLst>
                <a:ahLst/>
                <a:cxnLst>
                  <a:cxn ang="T4">
                    <a:pos x="T0" y="T1"/>
                  </a:cxn>
                  <a:cxn ang="T5">
                    <a:pos x="T2" y="T3"/>
                  </a:cxn>
                </a:cxnLst>
                <a:rect l="T6" t="T7" r="T8" b="T9"/>
                <a:pathLst>
                  <a:path w="22" h="3">
                    <a:moveTo>
                      <a:pt x="0" y="3"/>
                    </a:moveTo>
                    <a:cubicBezTo>
                      <a:pt x="7" y="1"/>
                      <a:pt x="15" y="1"/>
                      <a:pt x="22"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70" name="Freeform 149"/>
              <p:cNvSpPr>
                <a:spLocks/>
              </p:cNvSpPr>
              <p:nvPr/>
            </p:nvSpPr>
            <p:spPr bwMode="auto">
              <a:xfrm>
                <a:off x="1287" y="1359"/>
                <a:ext cx="30" cy="12"/>
              </a:xfrm>
              <a:custGeom>
                <a:avLst/>
                <a:gdLst>
                  <a:gd name="T0" fmla="*/ 0 w 22"/>
                  <a:gd name="T1" fmla="*/ 655 h 9"/>
                  <a:gd name="T2" fmla="*/ 2321 w 22"/>
                  <a:gd name="T3" fmla="*/ 0 h 9"/>
                  <a:gd name="T4" fmla="*/ 0 60000 65536"/>
                  <a:gd name="T5" fmla="*/ 0 60000 65536"/>
                  <a:gd name="T6" fmla="*/ 0 w 22"/>
                  <a:gd name="T7" fmla="*/ 0 h 9"/>
                  <a:gd name="T8" fmla="*/ 22 w 22"/>
                  <a:gd name="T9" fmla="*/ 9 h 9"/>
                </a:gdLst>
                <a:ahLst/>
                <a:cxnLst>
                  <a:cxn ang="T4">
                    <a:pos x="T0" y="T1"/>
                  </a:cxn>
                  <a:cxn ang="T5">
                    <a:pos x="T2" y="T3"/>
                  </a:cxn>
                </a:cxnLst>
                <a:rect l="T6" t="T7" r="T8" b="T9"/>
                <a:pathLst>
                  <a:path w="22" h="9">
                    <a:moveTo>
                      <a:pt x="0" y="9"/>
                    </a:moveTo>
                    <a:cubicBezTo>
                      <a:pt x="8" y="6"/>
                      <a:pt x="15" y="4"/>
                      <a:pt x="22" y="0"/>
                    </a:cubicBezTo>
                  </a:path>
                </a:pathLst>
              </a:custGeom>
              <a:solidFill>
                <a:srgbClr val="FEF6F2"/>
              </a:solidFill>
              <a:ln w="7938">
                <a:solidFill>
                  <a:srgbClr val="FEF6F2"/>
                </a:solidFill>
                <a:miter lim="800000"/>
                <a:headEnd/>
                <a:tailEnd/>
              </a:ln>
            </p:spPr>
            <p:txBody>
              <a:bodyPr/>
              <a:lstStyle/>
              <a:p>
                <a:endParaRPr lang="zh-CN" altLang="en-US"/>
              </a:p>
            </p:txBody>
          </p:sp>
          <p:sp>
            <p:nvSpPr>
              <p:cNvPr id="371" name="Freeform 150"/>
              <p:cNvSpPr>
                <a:spLocks/>
              </p:cNvSpPr>
              <p:nvPr/>
            </p:nvSpPr>
            <p:spPr bwMode="auto">
              <a:xfrm>
                <a:off x="1287" y="1359"/>
                <a:ext cx="30" cy="12"/>
              </a:xfrm>
              <a:custGeom>
                <a:avLst/>
                <a:gdLst>
                  <a:gd name="T0" fmla="*/ 0 w 22"/>
                  <a:gd name="T1" fmla="*/ 655 h 9"/>
                  <a:gd name="T2" fmla="*/ 2321 w 22"/>
                  <a:gd name="T3" fmla="*/ 0 h 9"/>
                  <a:gd name="T4" fmla="*/ 0 60000 65536"/>
                  <a:gd name="T5" fmla="*/ 0 60000 65536"/>
                  <a:gd name="T6" fmla="*/ 0 w 22"/>
                  <a:gd name="T7" fmla="*/ 0 h 9"/>
                  <a:gd name="T8" fmla="*/ 22 w 22"/>
                  <a:gd name="T9" fmla="*/ 9 h 9"/>
                </a:gdLst>
                <a:ahLst/>
                <a:cxnLst>
                  <a:cxn ang="T4">
                    <a:pos x="T0" y="T1"/>
                  </a:cxn>
                  <a:cxn ang="T5">
                    <a:pos x="T2" y="T3"/>
                  </a:cxn>
                </a:cxnLst>
                <a:rect l="T6" t="T7" r="T8" b="T9"/>
                <a:pathLst>
                  <a:path w="22" h="9">
                    <a:moveTo>
                      <a:pt x="0" y="9"/>
                    </a:moveTo>
                    <a:cubicBezTo>
                      <a:pt x="8" y="6"/>
                      <a:pt x="15" y="4"/>
                      <a:pt x="22"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72" name="Freeform 151"/>
              <p:cNvSpPr>
                <a:spLocks/>
              </p:cNvSpPr>
              <p:nvPr/>
            </p:nvSpPr>
            <p:spPr bwMode="auto">
              <a:xfrm>
                <a:off x="1099" y="1661"/>
                <a:ext cx="39" cy="39"/>
              </a:xfrm>
              <a:custGeom>
                <a:avLst/>
                <a:gdLst>
                  <a:gd name="T0" fmla="*/ 581 w 29"/>
                  <a:gd name="T1" fmla="*/ 1 h 29"/>
                  <a:gd name="T2" fmla="*/ 0 w 29"/>
                  <a:gd name="T3" fmla="*/ 0 h 29"/>
                  <a:gd name="T4" fmla="*/ 239 w 29"/>
                  <a:gd name="T5" fmla="*/ 1899 h 29"/>
                  <a:gd name="T6" fmla="*/ 2425 w 29"/>
                  <a:gd name="T7" fmla="*/ 2039 h 29"/>
                  <a:gd name="T8" fmla="*/ 2425 w 29"/>
                  <a:gd name="T9" fmla="*/ 1799 h 29"/>
                  <a:gd name="T10" fmla="*/ 581 w 29"/>
                  <a:gd name="T11" fmla="*/ 1 h 29"/>
                  <a:gd name="T12" fmla="*/ 0 60000 65536"/>
                  <a:gd name="T13" fmla="*/ 0 60000 65536"/>
                  <a:gd name="T14" fmla="*/ 0 60000 65536"/>
                  <a:gd name="T15" fmla="*/ 0 60000 65536"/>
                  <a:gd name="T16" fmla="*/ 0 60000 65536"/>
                  <a:gd name="T17" fmla="*/ 0 60000 65536"/>
                  <a:gd name="T18" fmla="*/ 0 w 29"/>
                  <a:gd name="T19" fmla="*/ 0 h 29"/>
                  <a:gd name="T20" fmla="*/ 29 w 29"/>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29" h="29">
                    <a:moveTo>
                      <a:pt x="7" y="1"/>
                    </a:moveTo>
                    <a:cubicBezTo>
                      <a:pt x="2" y="0"/>
                      <a:pt x="1" y="1"/>
                      <a:pt x="0" y="0"/>
                    </a:cubicBezTo>
                    <a:cubicBezTo>
                      <a:pt x="2" y="9"/>
                      <a:pt x="0" y="16"/>
                      <a:pt x="3" y="22"/>
                    </a:cubicBezTo>
                    <a:cubicBezTo>
                      <a:pt x="5" y="27"/>
                      <a:pt x="26" y="29"/>
                      <a:pt x="29" y="24"/>
                    </a:cubicBezTo>
                    <a:cubicBezTo>
                      <a:pt x="29" y="24"/>
                      <a:pt x="29" y="22"/>
                      <a:pt x="29" y="21"/>
                    </a:cubicBezTo>
                    <a:cubicBezTo>
                      <a:pt x="20" y="16"/>
                      <a:pt x="12" y="10"/>
                      <a:pt x="7" y="1"/>
                    </a:cubicBezTo>
                    <a:close/>
                  </a:path>
                </a:pathLst>
              </a:custGeom>
              <a:solidFill>
                <a:srgbClr val="00A9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3" name="Freeform 152"/>
              <p:cNvSpPr>
                <a:spLocks/>
              </p:cNvSpPr>
              <p:nvPr/>
            </p:nvSpPr>
            <p:spPr bwMode="auto">
              <a:xfrm>
                <a:off x="1088" y="1435"/>
                <a:ext cx="43" cy="120"/>
              </a:xfrm>
              <a:custGeom>
                <a:avLst/>
                <a:gdLst>
                  <a:gd name="T0" fmla="*/ 2694 w 32"/>
                  <a:gd name="T1" fmla="*/ 2280 h 89"/>
                  <a:gd name="T2" fmla="*/ 2620 w 32"/>
                  <a:gd name="T3" fmla="*/ 589 h 89"/>
                  <a:gd name="T4" fmla="*/ 1 w 32"/>
                  <a:gd name="T5" fmla="*/ 971 h 89"/>
                  <a:gd name="T6" fmla="*/ 238 w 32"/>
                  <a:gd name="T7" fmla="*/ 4284 h 89"/>
                  <a:gd name="T8" fmla="*/ 0 w 32"/>
                  <a:gd name="T9" fmla="*/ 7866 h 89"/>
                  <a:gd name="T10" fmla="*/ 0 w 32"/>
                  <a:gd name="T11" fmla="*/ 7866 h 89"/>
                  <a:gd name="T12" fmla="*/ 804 w 32"/>
                  <a:gd name="T13" fmla="*/ 7143 h 89"/>
                  <a:gd name="T14" fmla="*/ 1492 w 32"/>
                  <a:gd name="T15" fmla="*/ 6434 h 89"/>
                  <a:gd name="T16" fmla="*/ 2533 w 32"/>
                  <a:gd name="T17" fmla="*/ 6170 h 89"/>
                  <a:gd name="T18" fmla="*/ 2412 w 32"/>
                  <a:gd name="T19" fmla="*/ 5298 h 89"/>
                  <a:gd name="T20" fmla="*/ 2694 w 32"/>
                  <a:gd name="T21" fmla="*/ 2280 h 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89"/>
                  <a:gd name="T35" fmla="*/ 32 w 32"/>
                  <a:gd name="T36" fmla="*/ 89 h 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89">
                    <a:moveTo>
                      <a:pt x="32" y="26"/>
                    </a:moveTo>
                    <a:cubicBezTo>
                      <a:pt x="32" y="18"/>
                      <a:pt x="31" y="10"/>
                      <a:pt x="31" y="7"/>
                    </a:cubicBezTo>
                    <a:cubicBezTo>
                      <a:pt x="27" y="1"/>
                      <a:pt x="8" y="0"/>
                      <a:pt x="1" y="11"/>
                    </a:cubicBezTo>
                    <a:cubicBezTo>
                      <a:pt x="3" y="27"/>
                      <a:pt x="3" y="44"/>
                      <a:pt x="3" y="48"/>
                    </a:cubicBezTo>
                    <a:cubicBezTo>
                      <a:pt x="3" y="54"/>
                      <a:pt x="5" y="78"/>
                      <a:pt x="0" y="89"/>
                    </a:cubicBezTo>
                    <a:cubicBezTo>
                      <a:pt x="0" y="89"/>
                      <a:pt x="0" y="89"/>
                      <a:pt x="0" y="89"/>
                    </a:cubicBezTo>
                    <a:cubicBezTo>
                      <a:pt x="4" y="85"/>
                      <a:pt x="6" y="85"/>
                      <a:pt x="10" y="81"/>
                    </a:cubicBezTo>
                    <a:cubicBezTo>
                      <a:pt x="15" y="77"/>
                      <a:pt x="12" y="75"/>
                      <a:pt x="18" y="73"/>
                    </a:cubicBezTo>
                    <a:cubicBezTo>
                      <a:pt x="23" y="71"/>
                      <a:pt x="24" y="72"/>
                      <a:pt x="30" y="70"/>
                    </a:cubicBezTo>
                    <a:cubicBezTo>
                      <a:pt x="29" y="67"/>
                      <a:pt x="29" y="64"/>
                      <a:pt x="29" y="60"/>
                    </a:cubicBezTo>
                    <a:cubicBezTo>
                      <a:pt x="28" y="50"/>
                      <a:pt x="28" y="37"/>
                      <a:pt x="32" y="26"/>
                    </a:cubicBezTo>
                    <a:close/>
                  </a:path>
                </a:pathLst>
              </a:custGeom>
              <a:solidFill>
                <a:srgbClr val="00A9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4" name="Freeform 153"/>
              <p:cNvSpPr>
                <a:spLocks/>
              </p:cNvSpPr>
              <p:nvPr/>
            </p:nvSpPr>
            <p:spPr bwMode="auto">
              <a:xfrm>
                <a:off x="1103" y="1516"/>
                <a:ext cx="206" cy="192"/>
              </a:xfrm>
              <a:custGeom>
                <a:avLst/>
                <a:gdLst>
                  <a:gd name="T0" fmla="*/ 12021 w 153"/>
                  <a:gd name="T1" fmla="*/ 4839 h 143"/>
                  <a:gd name="T2" fmla="*/ 10444 w 153"/>
                  <a:gd name="T3" fmla="*/ 2704 h 143"/>
                  <a:gd name="T4" fmla="*/ 9686 w 153"/>
                  <a:gd name="T5" fmla="*/ 2840 h 143"/>
                  <a:gd name="T6" fmla="*/ 8928 w 153"/>
                  <a:gd name="T7" fmla="*/ 2704 h 143"/>
                  <a:gd name="T8" fmla="*/ 7777 w 153"/>
                  <a:gd name="T9" fmla="*/ 2399 h 143"/>
                  <a:gd name="T10" fmla="*/ 6927 w 153"/>
                  <a:gd name="T11" fmla="*/ 1935 h 143"/>
                  <a:gd name="T12" fmla="*/ 6927 w 153"/>
                  <a:gd name="T13" fmla="*/ 1199 h 143"/>
                  <a:gd name="T14" fmla="*/ 7293 w 153"/>
                  <a:gd name="T15" fmla="*/ 673 h 143"/>
                  <a:gd name="T16" fmla="*/ 7293 w 153"/>
                  <a:gd name="T17" fmla="*/ 673 h 143"/>
                  <a:gd name="T18" fmla="*/ 7293 w 153"/>
                  <a:gd name="T19" fmla="*/ 501 h 143"/>
                  <a:gd name="T20" fmla="*/ 3778 w 153"/>
                  <a:gd name="T21" fmla="*/ 799 h 143"/>
                  <a:gd name="T22" fmla="*/ 3680 w 153"/>
                  <a:gd name="T23" fmla="*/ 1729 h 143"/>
                  <a:gd name="T24" fmla="*/ 2592 w 153"/>
                  <a:gd name="T25" fmla="*/ 3488 h 143"/>
                  <a:gd name="T26" fmla="*/ 1135 w 153"/>
                  <a:gd name="T27" fmla="*/ 5081 h 143"/>
                  <a:gd name="T28" fmla="*/ 435 w 153"/>
                  <a:gd name="T29" fmla="*/ 6098 h 143"/>
                  <a:gd name="T30" fmla="*/ 1 w 153"/>
                  <a:gd name="T31" fmla="*/ 7487 h 143"/>
                  <a:gd name="T32" fmla="*/ 240 w 153"/>
                  <a:gd name="T33" fmla="*/ 8723 h 143"/>
                  <a:gd name="T34" fmla="*/ 323 w 153"/>
                  <a:gd name="T35" fmla="*/ 9027 h 143"/>
                  <a:gd name="T36" fmla="*/ 6849 w 153"/>
                  <a:gd name="T37" fmla="*/ 11615 h 143"/>
                  <a:gd name="T38" fmla="*/ 10230 w 153"/>
                  <a:gd name="T39" fmla="*/ 11799 h 143"/>
                  <a:gd name="T40" fmla="*/ 11712 w 153"/>
                  <a:gd name="T41" fmla="*/ 11042 h 143"/>
                  <a:gd name="T42" fmla="*/ 12417 w 153"/>
                  <a:gd name="T43" fmla="*/ 10236 h 143"/>
                  <a:gd name="T44" fmla="*/ 12021 w 153"/>
                  <a:gd name="T45" fmla="*/ 4839 h 1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143"/>
                  <a:gd name="T71" fmla="*/ 153 w 153"/>
                  <a:gd name="T72" fmla="*/ 143 h 14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143">
                    <a:moveTo>
                      <a:pt x="139" y="58"/>
                    </a:moveTo>
                    <a:cubicBezTo>
                      <a:pt x="135" y="48"/>
                      <a:pt x="127" y="41"/>
                      <a:pt x="120" y="33"/>
                    </a:cubicBezTo>
                    <a:cubicBezTo>
                      <a:pt x="119" y="34"/>
                      <a:pt x="115" y="34"/>
                      <a:pt x="112" y="34"/>
                    </a:cubicBezTo>
                    <a:cubicBezTo>
                      <a:pt x="104" y="34"/>
                      <a:pt x="108" y="31"/>
                      <a:pt x="103" y="33"/>
                    </a:cubicBezTo>
                    <a:cubicBezTo>
                      <a:pt x="98" y="36"/>
                      <a:pt x="96" y="32"/>
                      <a:pt x="90" y="29"/>
                    </a:cubicBezTo>
                    <a:cubicBezTo>
                      <a:pt x="83" y="26"/>
                      <a:pt x="84" y="30"/>
                      <a:pt x="80" y="23"/>
                    </a:cubicBezTo>
                    <a:cubicBezTo>
                      <a:pt x="78" y="20"/>
                      <a:pt x="78" y="17"/>
                      <a:pt x="80" y="14"/>
                    </a:cubicBezTo>
                    <a:cubicBezTo>
                      <a:pt x="80" y="12"/>
                      <a:pt x="81" y="11"/>
                      <a:pt x="84" y="8"/>
                    </a:cubicBezTo>
                    <a:cubicBezTo>
                      <a:pt x="84" y="8"/>
                      <a:pt x="84" y="8"/>
                      <a:pt x="84" y="8"/>
                    </a:cubicBezTo>
                    <a:cubicBezTo>
                      <a:pt x="84" y="7"/>
                      <a:pt x="84" y="6"/>
                      <a:pt x="84" y="6"/>
                    </a:cubicBezTo>
                    <a:cubicBezTo>
                      <a:pt x="70" y="0"/>
                      <a:pt x="56" y="3"/>
                      <a:pt x="44" y="10"/>
                    </a:cubicBezTo>
                    <a:cubicBezTo>
                      <a:pt x="45" y="12"/>
                      <a:pt x="44" y="16"/>
                      <a:pt x="42" y="21"/>
                    </a:cubicBezTo>
                    <a:cubicBezTo>
                      <a:pt x="45" y="28"/>
                      <a:pt x="31" y="28"/>
                      <a:pt x="30" y="42"/>
                    </a:cubicBezTo>
                    <a:cubicBezTo>
                      <a:pt x="30" y="48"/>
                      <a:pt x="21" y="62"/>
                      <a:pt x="13" y="61"/>
                    </a:cubicBezTo>
                    <a:cubicBezTo>
                      <a:pt x="14" y="67"/>
                      <a:pt x="12" y="66"/>
                      <a:pt x="5" y="73"/>
                    </a:cubicBezTo>
                    <a:cubicBezTo>
                      <a:pt x="5" y="83"/>
                      <a:pt x="6" y="82"/>
                      <a:pt x="1" y="90"/>
                    </a:cubicBezTo>
                    <a:cubicBezTo>
                      <a:pt x="1" y="96"/>
                      <a:pt x="0" y="103"/>
                      <a:pt x="3" y="105"/>
                    </a:cubicBezTo>
                    <a:cubicBezTo>
                      <a:pt x="5" y="107"/>
                      <a:pt x="5" y="107"/>
                      <a:pt x="4" y="109"/>
                    </a:cubicBezTo>
                    <a:cubicBezTo>
                      <a:pt x="20" y="137"/>
                      <a:pt x="66" y="140"/>
                      <a:pt x="79" y="140"/>
                    </a:cubicBezTo>
                    <a:cubicBezTo>
                      <a:pt x="92" y="140"/>
                      <a:pt x="111" y="143"/>
                      <a:pt x="118" y="142"/>
                    </a:cubicBezTo>
                    <a:cubicBezTo>
                      <a:pt x="125" y="141"/>
                      <a:pt x="130" y="137"/>
                      <a:pt x="135" y="133"/>
                    </a:cubicBezTo>
                    <a:cubicBezTo>
                      <a:pt x="137" y="131"/>
                      <a:pt x="137" y="131"/>
                      <a:pt x="143" y="124"/>
                    </a:cubicBezTo>
                    <a:cubicBezTo>
                      <a:pt x="153" y="109"/>
                      <a:pt x="144" y="70"/>
                      <a:pt x="139" y="58"/>
                    </a:cubicBezTo>
                    <a:close/>
                  </a:path>
                </a:pathLst>
              </a:custGeom>
              <a:solidFill>
                <a:srgbClr val="F5D3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5" name="Freeform 154"/>
              <p:cNvSpPr>
                <a:spLocks/>
              </p:cNvSpPr>
              <p:nvPr/>
            </p:nvSpPr>
            <p:spPr bwMode="auto">
              <a:xfrm>
                <a:off x="1167" y="1472"/>
                <a:ext cx="81" cy="63"/>
              </a:xfrm>
              <a:custGeom>
                <a:avLst/>
                <a:gdLst>
                  <a:gd name="T0" fmla="*/ 605 w 60"/>
                  <a:gd name="T1" fmla="*/ 1194 h 47"/>
                  <a:gd name="T2" fmla="*/ 605 w 60"/>
                  <a:gd name="T3" fmla="*/ 950 h 47"/>
                  <a:gd name="T4" fmla="*/ 1489 w 60"/>
                  <a:gd name="T5" fmla="*/ 0 h 47"/>
                  <a:gd name="T6" fmla="*/ 2010 w 60"/>
                  <a:gd name="T7" fmla="*/ 164 h 47"/>
                  <a:gd name="T8" fmla="*/ 2641 w 60"/>
                  <a:gd name="T9" fmla="*/ 1 h 47"/>
                  <a:gd name="T10" fmla="*/ 2714 w 60"/>
                  <a:gd name="T11" fmla="*/ 1 h 47"/>
                  <a:gd name="T12" fmla="*/ 2714 w 60"/>
                  <a:gd name="T13" fmla="*/ 1 h 47"/>
                  <a:gd name="T14" fmla="*/ 3355 w 60"/>
                  <a:gd name="T15" fmla="*/ 1 h 47"/>
                  <a:gd name="T16" fmla="*/ 3355 w 60"/>
                  <a:gd name="T17" fmla="*/ 1 h 47"/>
                  <a:gd name="T18" fmla="*/ 3432 w 60"/>
                  <a:gd name="T19" fmla="*/ 1 h 47"/>
                  <a:gd name="T20" fmla="*/ 3432 w 60"/>
                  <a:gd name="T21" fmla="*/ 1 h 47"/>
                  <a:gd name="T22" fmla="*/ 3565 w 60"/>
                  <a:gd name="T23" fmla="*/ 1 h 47"/>
                  <a:gd name="T24" fmla="*/ 3627 w 60"/>
                  <a:gd name="T25" fmla="*/ 1 h 47"/>
                  <a:gd name="T26" fmla="*/ 3664 w 60"/>
                  <a:gd name="T27" fmla="*/ 1 h 47"/>
                  <a:gd name="T28" fmla="*/ 3664 w 60"/>
                  <a:gd name="T29" fmla="*/ 1 h 47"/>
                  <a:gd name="T30" fmla="*/ 3789 w 60"/>
                  <a:gd name="T31" fmla="*/ 164 h 47"/>
                  <a:gd name="T32" fmla="*/ 3870 w 60"/>
                  <a:gd name="T33" fmla="*/ 164 h 47"/>
                  <a:gd name="T34" fmla="*/ 3964 w 60"/>
                  <a:gd name="T35" fmla="*/ 164 h 47"/>
                  <a:gd name="T36" fmla="*/ 3964 w 60"/>
                  <a:gd name="T37" fmla="*/ 164 h 47"/>
                  <a:gd name="T38" fmla="*/ 4086 w 60"/>
                  <a:gd name="T39" fmla="*/ 164 h 47"/>
                  <a:gd name="T40" fmla="*/ 4086 w 60"/>
                  <a:gd name="T41" fmla="*/ 164 h 47"/>
                  <a:gd name="T42" fmla="*/ 4633 w 60"/>
                  <a:gd name="T43" fmla="*/ 395 h 47"/>
                  <a:gd name="T44" fmla="*/ 5225 w 60"/>
                  <a:gd name="T45" fmla="*/ 785 h 47"/>
                  <a:gd name="T46" fmla="*/ 4896 w 60"/>
                  <a:gd name="T47" fmla="*/ 2287 h 47"/>
                  <a:gd name="T48" fmla="*/ 3268 w 60"/>
                  <a:gd name="T49" fmla="*/ 3785 h 47"/>
                  <a:gd name="T50" fmla="*/ 0 w 60"/>
                  <a:gd name="T51" fmla="*/ 3785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47"/>
                  <a:gd name="T80" fmla="*/ 60 w 60"/>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47">
                    <a:moveTo>
                      <a:pt x="7" y="15"/>
                    </a:moveTo>
                    <a:cubicBezTo>
                      <a:pt x="7" y="14"/>
                      <a:pt x="7" y="13"/>
                      <a:pt x="7" y="12"/>
                    </a:cubicBezTo>
                    <a:cubicBezTo>
                      <a:pt x="8" y="5"/>
                      <a:pt x="12" y="2"/>
                      <a:pt x="16" y="0"/>
                    </a:cubicBezTo>
                    <a:cubicBezTo>
                      <a:pt x="18" y="2"/>
                      <a:pt x="18" y="2"/>
                      <a:pt x="22" y="2"/>
                    </a:cubicBezTo>
                    <a:cubicBezTo>
                      <a:pt x="23" y="2"/>
                      <a:pt x="26" y="1"/>
                      <a:pt x="29" y="1"/>
                    </a:cubicBezTo>
                    <a:cubicBezTo>
                      <a:pt x="30" y="1"/>
                      <a:pt x="30" y="1"/>
                      <a:pt x="30" y="1"/>
                    </a:cubicBezTo>
                    <a:cubicBezTo>
                      <a:pt x="30" y="1"/>
                      <a:pt x="30" y="1"/>
                      <a:pt x="30" y="1"/>
                    </a:cubicBezTo>
                    <a:cubicBezTo>
                      <a:pt x="32" y="1"/>
                      <a:pt x="34" y="1"/>
                      <a:pt x="37" y="1"/>
                    </a:cubicBezTo>
                    <a:cubicBezTo>
                      <a:pt x="37" y="1"/>
                      <a:pt x="37" y="1"/>
                      <a:pt x="37" y="1"/>
                    </a:cubicBezTo>
                    <a:cubicBezTo>
                      <a:pt x="37" y="1"/>
                      <a:pt x="38" y="1"/>
                      <a:pt x="38" y="1"/>
                    </a:cubicBezTo>
                    <a:cubicBezTo>
                      <a:pt x="38" y="1"/>
                      <a:pt x="38" y="1"/>
                      <a:pt x="38" y="1"/>
                    </a:cubicBezTo>
                    <a:cubicBezTo>
                      <a:pt x="39" y="1"/>
                      <a:pt x="39" y="1"/>
                      <a:pt x="39" y="1"/>
                    </a:cubicBezTo>
                    <a:cubicBezTo>
                      <a:pt x="39" y="1"/>
                      <a:pt x="40" y="1"/>
                      <a:pt x="40" y="1"/>
                    </a:cubicBezTo>
                    <a:cubicBezTo>
                      <a:pt x="40" y="1"/>
                      <a:pt x="40" y="1"/>
                      <a:pt x="41" y="1"/>
                    </a:cubicBezTo>
                    <a:cubicBezTo>
                      <a:pt x="41" y="1"/>
                      <a:pt x="41" y="1"/>
                      <a:pt x="41" y="1"/>
                    </a:cubicBezTo>
                    <a:cubicBezTo>
                      <a:pt x="41" y="1"/>
                      <a:pt x="42" y="2"/>
                      <a:pt x="42" y="2"/>
                    </a:cubicBezTo>
                    <a:cubicBezTo>
                      <a:pt x="42" y="2"/>
                      <a:pt x="42" y="2"/>
                      <a:pt x="43" y="2"/>
                    </a:cubicBezTo>
                    <a:cubicBezTo>
                      <a:pt x="43" y="2"/>
                      <a:pt x="43" y="2"/>
                      <a:pt x="44" y="2"/>
                    </a:cubicBezTo>
                    <a:cubicBezTo>
                      <a:pt x="44" y="2"/>
                      <a:pt x="44" y="2"/>
                      <a:pt x="44" y="2"/>
                    </a:cubicBezTo>
                    <a:cubicBezTo>
                      <a:pt x="44" y="2"/>
                      <a:pt x="45" y="2"/>
                      <a:pt x="45" y="2"/>
                    </a:cubicBezTo>
                    <a:cubicBezTo>
                      <a:pt x="45" y="2"/>
                      <a:pt x="45" y="2"/>
                      <a:pt x="45" y="2"/>
                    </a:cubicBezTo>
                    <a:cubicBezTo>
                      <a:pt x="47" y="3"/>
                      <a:pt x="49" y="4"/>
                      <a:pt x="51" y="5"/>
                    </a:cubicBezTo>
                    <a:cubicBezTo>
                      <a:pt x="54" y="6"/>
                      <a:pt x="56" y="8"/>
                      <a:pt x="58" y="10"/>
                    </a:cubicBezTo>
                    <a:cubicBezTo>
                      <a:pt x="60" y="17"/>
                      <a:pt x="60" y="24"/>
                      <a:pt x="54" y="28"/>
                    </a:cubicBezTo>
                    <a:cubicBezTo>
                      <a:pt x="36" y="47"/>
                      <a:pt x="36" y="47"/>
                      <a:pt x="36" y="47"/>
                    </a:cubicBezTo>
                    <a:cubicBezTo>
                      <a:pt x="0" y="47"/>
                      <a:pt x="0" y="47"/>
                      <a:pt x="0" y="47"/>
                    </a:cubicBezTo>
                  </a:path>
                </a:pathLst>
              </a:custGeom>
              <a:solidFill>
                <a:srgbClr val="00A9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6" name="Freeform 155"/>
              <p:cNvSpPr>
                <a:spLocks/>
              </p:cNvSpPr>
              <p:nvPr/>
            </p:nvSpPr>
            <p:spPr bwMode="auto">
              <a:xfrm>
                <a:off x="1169" y="1524"/>
                <a:ext cx="41" cy="32"/>
              </a:xfrm>
              <a:custGeom>
                <a:avLst/>
                <a:gdLst>
                  <a:gd name="T0" fmla="*/ 151 w 31"/>
                  <a:gd name="T1" fmla="*/ 1 h 24"/>
                  <a:gd name="T2" fmla="*/ 1 w 31"/>
                  <a:gd name="T3" fmla="*/ 847 h 24"/>
                  <a:gd name="T4" fmla="*/ 559 w 31"/>
                  <a:gd name="T5" fmla="*/ 1552 h 24"/>
                  <a:gd name="T6" fmla="*/ 1426 w 31"/>
                  <a:gd name="T7" fmla="*/ 1716 h 24"/>
                  <a:gd name="T8" fmla="*/ 1871 w 31"/>
                  <a:gd name="T9" fmla="*/ 1641 h 24"/>
                  <a:gd name="T10" fmla="*/ 1871 w 31"/>
                  <a:gd name="T11" fmla="*/ 1164 h 24"/>
                  <a:gd name="T12" fmla="*/ 1886 w 31"/>
                  <a:gd name="T13" fmla="*/ 491 h 24"/>
                  <a:gd name="T14" fmla="*/ 2035 w 31"/>
                  <a:gd name="T15" fmla="*/ 155 h 24"/>
                  <a:gd name="T16" fmla="*/ 1292 w 31"/>
                  <a:gd name="T17" fmla="*/ 155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4"/>
                  <a:gd name="T29" fmla="*/ 31 w 31"/>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4">
                    <a:moveTo>
                      <a:pt x="2" y="1"/>
                    </a:moveTo>
                    <a:cubicBezTo>
                      <a:pt x="0" y="2"/>
                      <a:pt x="1" y="9"/>
                      <a:pt x="1" y="11"/>
                    </a:cubicBezTo>
                    <a:cubicBezTo>
                      <a:pt x="2" y="16"/>
                      <a:pt x="2" y="20"/>
                      <a:pt x="8" y="21"/>
                    </a:cubicBezTo>
                    <a:cubicBezTo>
                      <a:pt x="13" y="22"/>
                      <a:pt x="17" y="24"/>
                      <a:pt x="22" y="23"/>
                    </a:cubicBezTo>
                    <a:cubicBezTo>
                      <a:pt x="23" y="23"/>
                      <a:pt x="27" y="23"/>
                      <a:pt x="28" y="22"/>
                    </a:cubicBezTo>
                    <a:cubicBezTo>
                      <a:pt x="29" y="21"/>
                      <a:pt x="28" y="17"/>
                      <a:pt x="28" y="16"/>
                    </a:cubicBezTo>
                    <a:cubicBezTo>
                      <a:pt x="28" y="13"/>
                      <a:pt x="29" y="10"/>
                      <a:pt x="29" y="7"/>
                    </a:cubicBezTo>
                    <a:cubicBezTo>
                      <a:pt x="30" y="5"/>
                      <a:pt x="31" y="4"/>
                      <a:pt x="31" y="2"/>
                    </a:cubicBezTo>
                    <a:cubicBezTo>
                      <a:pt x="30" y="0"/>
                      <a:pt x="22" y="1"/>
                      <a:pt x="20" y="2"/>
                    </a:cubicBezTo>
                  </a:path>
                </a:pathLst>
              </a:custGeom>
              <a:solidFill>
                <a:srgbClr val="00A9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7" name="Freeform 156"/>
              <p:cNvSpPr>
                <a:spLocks/>
              </p:cNvSpPr>
              <p:nvPr/>
            </p:nvSpPr>
            <p:spPr bwMode="auto">
              <a:xfrm>
                <a:off x="1150" y="1540"/>
                <a:ext cx="25" cy="26"/>
              </a:xfrm>
              <a:custGeom>
                <a:avLst/>
                <a:gdLst>
                  <a:gd name="T0" fmla="*/ 778 w 19"/>
                  <a:gd name="T1" fmla="*/ 0 h 19"/>
                  <a:gd name="T2" fmla="*/ 778 w 19"/>
                  <a:gd name="T3" fmla="*/ 1732 h 19"/>
                  <a:gd name="T4" fmla="*/ 0 w 19"/>
                  <a:gd name="T5" fmla="*/ 1732 h 19"/>
                  <a:gd name="T6" fmla="*/ 0 60000 65536"/>
                  <a:gd name="T7" fmla="*/ 0 60000 65536"/>
                  <a:gd name="T8" fmla="*/ 0 60000 65536"/>
                  <a:gd name="T9" fmla="*/ 0 w 19"/>
                  <a:gd name="T10" fmla="*/ 0 h 19"/>
                  <a:gd name="T11" fmla="*/ 19 w 19"/>
                  <a:gd name="T12" fmla="*/ 19 h 19"/>
                </a:gdLst>
                <a:ahLst/>
                <a:cxnLst>
                  <a:cxn ang="T6">
                    <a:pos x="T0" y="T1"/>
                  </a:cxn>
                  <a:cxn ang="T7">
                    <a:pos x="T2" y="T3"/>
                  </a:cxn>
                  <a:cxn ang="T8">
                    <a:pos x="T4" y="T5"/>
                  </a:cxn>
                </a:cxnLst>
                <a:rect l="T9" t="T10" r="T11" b="T12"/>
                <a:pathLst>
                  <a:path w="19" h="19">
                    <a:moveTo>
                      <a:pt x="13" y="0"/>
                    </a:moveTo>
                    <a:cubicBezTo>
                      <a:pt x="15" y="5"/>
                      <a:pt x="19" y="12"/>
                      <a:pt x="13" y="15"/>
                    </a:cubicBezTo>
                    <a:cubicBezTo>
                      <a:pt x="10" y="16"/>
                      <a:pt x="2" y="19"/>
                      <a:pt x="0" y="15"/>
                    </a:cubicBezTo>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8" name="Freeform 157"/>
              <p:cNvSpPr>
                <a:spLocks/>
              </p:cNvSpPr>
              <p:nvPr/>
            </p:nvSpPr>
            <p:spPr bwMode="auto">
              <a:xfrm>
                <a:off x="1206" y="1503"/>
                <a:ext cx="64" cy="61"/>
              </a:xfrm>
              <a:custGeom>
                <a:avLst/>
                <a:gdLst>
                  <a:gd name="T0" fmla="*/ 2561 w 47"/>
                  <a:gd name="T1" fmla="*/ 351 h 46"/>
                  <a:gd name="T2" fmla="*/ 1703 w 47"/>
                  <a:gd name="T3" fmla="*/ 351 h 46"/>
                  <a:gd name="T4" fmla="*/ 1216 w 47"/>
                  <a:gd name="T5" fmla="*/ 684 h 46"/>
                  <a:gd name="T6" fmla="*/ 773 w 47"/>
                  <a:gd name="T7" fmla="*/ 1236 h 46"/>
                  <a:gd name="T8" fmla="*/ 306 w 47"/>
                  <a:gd name="T9" fmla="*/ 2265 h 46"/>
                  <a:gd name="T10" fmla="*/ 1381 w 47"/>
                  <a:gd name="T11" fmla="*/ 2724 h 46"/>
                  <a:gd name="T12" fmla="*/ 2659 w 47"/>
                  <a:gd name="T13" fmla="*/ 2989 h 46"/>
                  <a:gd name="T14" fmla="*/ 3621 w 47"/>
                  <a:gd name="T15" fmla="*/ 3004 h 46"/>
                  <a:gd name="T16" fmla="*/ 4603 w 47"/>
                  <a:gd name="T17" fmla="*/ 2724 h 46"/>
                  <a:gd name="T18" fmla="*/ 4126 w 47"/>
                  <a:gd name="T19" fmla="*/ 2115 h 46"/>
                  <a:gd name="T20" fmla="*/ 2561 w 47"/>
                  <a:gd name="T21" fmla="*/ 351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46"/>
                  <a:gd name="T35" fmla="*/ 47 w 47"/>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46">
                    <a:moveTo>
                      <a:pt x="25" y="5"/>
                    </a:moveTo>
                    <a:cubicBezTo>
                      <a:pt x="22" y="0"/>
                      <a:pt x="19" y="4"/>
                      <a:pt x="17" y="5"/>
                    </a:cubicBezTo>
                    <a:cubicBezTo>
                      <a:pt x="12" y="8"/>
                      <a:pt x="13" y="8"/>
                      <a:pt x="12" y="10"/>
                    </a:cubicBezTo>
                    <a:cubicBezTo>
                      <a:pt x="10" y="12"/>
                      <a:pt x="7" y="14"/>
                      <a:pt x="7" y="18"/>
                    </a:cubicBezTo>
                    <a:cubicBezTo>
                      <a:pt x="2" y="24"/>
                      <a:pt x="0" y="28"/>
                      <a:pt x="3" y="33"/>
                    </a:cubicBezTo>
                    <a:cubicBezTo>
                      <a:pt x="7" y="40"/>
                      <a:pt x="6" y="36"/>
                      <a:pt x="13" y="39"/>
                    </a:cubicBezTo>
                    <a:cubicBezTo>
                      <a:pt x="19" y="42"/>
                      <a:pt x="21" y="46"/>
                      <a:pt x="26" y="43"/>
                    </a:cubicBezTo>
                    <a:cubicBezTo>
                      <a:pt x="31" y="41"/>
                      <a:pt x="27" y="44"/>
                      <a:pt x="35" y="44"/>
                    </a:cubicBezTo>
                    <a:cubicBezTo>
                      <a:pt x="42" y="43"/>
                      <a:pt x="47" y="44"/>
                      <a:pt x="45" y="39"/>
                    </a:cubicBezTo>
                    <a:cubicBezTo>
                      <a:pt x="44" y="34"/>
                      <a:pt x="44" y="33"/>
                      <a:pt x="40" y="31"/>
                    </a:cubicBezTo>
                    <a:cubicBezTo>
                      <a:pt x="36" y="28"/>
                      <a:pt x="35" y="8"/>
                      <a:pt x="25" y="5"/>
                    </a:cubicBezTo>
                    <a:close/>
                  </a:path>
                </a:pathLst>
              </a:custGeom>
              <a:solidFill>
                <a:srgbClr val="EFB8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79" name="Freeform 158"/>
              <p:cNvSpPr>
                <a:spLocks/>
              </p:cNvSpPr>
              <p:nvPr/>
            </p:nvSpPr>
            <p:spPr bwMode="auto">
              <a:xfrm>
                <a:off x="1205" y="1515"/>
                <a:ext cx="32" cy="31"/>
              </a:xfrm>
              <a:custGeom>
                <a:avLst/>
                <a:gdLst>
                  <a:gd name="T0" fmla="*/ 1505 w 24"/>
                  <a:gd name="T1" fmla="*/ 0 h 23"/>
                  <a:gd name="T2" fmla="*/ 1164 w 24"/>
                  <a:gd name="T3" fmla="*/ 2062 h 23"/>
                  <a:gd name="T4" fmla="*/ 1716 w 24"/>
                  <a:gd name="T5" fmla="*/ 846 h 23"/>
                  <a:gd name="T6" fmla="*/ 1799 w 24"/>
                  <a:gd name="T7" fmla="*/ 0 h 23"/>
                  <a:gd name="T8" fmla="*/ 0 60000 65536"/>
                  <a:gd name="T9" fmla="*/ 0 60000 65536"/>
                  <a:gd name="T10" fmla="*/ 0 60000 65536"/>
                  <a:gd name="T11" fmla="*/ 0 60000 65536"/>
                  <a:gd name="T12" fmla="*/ 0 w 24"/>
                  <a:gd name="T13" fmla="*/ 0 h 23"/>
                  <a:gd name="T14" fmla="*/ 24 w 24"/>
                  <a:gd name="T15" fmla="*/ 23 h 23"/>
                </a:gdLst>
                <a:ahLst/>
                <a:cxnLst>
                  <a:cxn ang="T8">
                    <a:pos x="T0" y="T1"/>
                  </a:cxn>
                  <a:cxn ang="T9">
                    <a:pos x="T2" y="T3"/>
                  </a:cxn>
                  <a:cxn ang="T10">
                    <a:pos x="T4" y="T5"/>
                  </a:cxn>
                  <a:cxn ang="T11">
                    <a:pos x="T6" y="T7"/>
                  </a:cxn>
                </a:cxnLst>
                <a:rect l="T12" t="T13" r="T14" b="T15"/>
                <a:pathLst>
                  <a:path w="24" h="23">
                    <a:moveTo>
                      <a:pt x="20" y="0"/>
                    </a:moveTo>
                    <a:cubicBezTo>
                      <a:pt x="15" y="5"/>
                      <a:pt x="0" y="22"/>
                      <a:pt x="16" y="23"/>
                    </a:cubicBezTo>
                    <a:cubicBezTo>
                      <a:pt x="13" y="17"/>
                      <a:pt x="17" y="10"/>
                      <a:pt x="23" y="10"/>
                    </a:cubicBezTo>
                    <a:cubicBezTo>
                      <a:pt x="21" y="8"/>
                      <a:pt x="19" y="1"/>
                      <a:pt x="24" y="0"/>
                    </a:cubicBezTo>
                  </a:path>
                </a:pathLst>
              </a:custGeom>
              <a:solidFill>
                <a:srgbClr val="F5D3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80" name="Freeform 159"/>
              <p:cNvSpPr>
                <a:spLocks/>
              </p:cNvSpPr>
              <p:nvPr/>
            </p:nvSpPr>
            <p:spPr bwMode="auto">
              <a:xfrm>
                <a:off x="1088" y="1435"/>
                <a:ext cx="43" cy="120"/>
              </a:xfrm>
              <a:custGeom>
                <a:avLst/>
                <a:gdLst>
                  <a:gd name="T0" fmla="*/ 2694 w 32"/>
                  <a:gd name="T1" fmla="*/ 2280 h 89"/>
                  <a:gd name="T2" fmla="*/ 2620 w 32"/>
                  <a:gd name="T3" fmla="*/ 589 h 89"/>
                  <a:gd name="T4" fmla="*/ 1 w 32"/>
                  <a:gd name="T5" fmla="*/ 971 h 89"/>
                  <a:gd name="T6" fmla="*/ 238 w 32"/>
                  <a:gd name="T7" fmla="*/ 4284 h 89"/>
                  <a:gd name="T8" fmla="*/ 0 w 32"/>
                  <a:gd name="T9" fmla="*/ 7866 h 89"/>
                  <a:gd name="T10" fmla="*/ 0 w 32"/>
                  <a:gd name="T11" fmla="*/ 7866 h 89"/>
                  <a:gd name="T12" fmla="*/ 804 w 32"/>
                  <a:gd name="T13" fmla="*/ 7143 h 89"/>
                  <a:gd name="T14" fmla="*/ 1492 w 32"/>
                  <a:gd name="T15" fmla="*/ 6434 h 89"/>
                  <a:gd name="T16" fmla="*/ 2533 w 32"/>
                  <a:gd name="T17" fmla="*/ 6170 h 89"/>
                  <a:gd name="T18" fmla="*/ 2412 w 32"/>
                  <a:gd name="T19" fmla="*/ 5298 h 89"/>
                  <a:gd name="T20" fmla="*/ 2694 w 32"/>
                  <a:gd name="T21" fmla="*/ 2280 h 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89"/>
                  <a:gd name="T35" fmla="*/ 32 w 32"/>
                  <a:gd name="T36" fmla="*/ 89 h 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89">
                    <a:moveTo>
                      <a:pt x="32" y="26"/>
                    </a:moveTo>
                    <a:cubicBezTo>
                      <a:pt x="32" y="18"/>
                      <a:pt x="31" y="10"/>
                      <a:pt x="31" y="7"/>
                    </a:cubicBezTo>
                    <a:cubicBezTo>
                      <a:pt x="27" y="1"/>
                      <a:pt x="8" y="0"/>
                      <a:pt x="1" y="11"/>
                    </a:cubicBezTo>
                    <a:cubicBezTo>
                      <a:pt x="3" y="27"/>
                      <a:pt x="3" y="44"/>
                      <a:pt x="3" y="48"/>
                    </a:cubicBezTo>
                    <a:cubicBezTo>
                      <a:pt x="3" y="54"/>
                      <a:pt x="5" y="78"/>
                      <a:pt x="0" y="89"/>
                    </a:cubicBezTo>
                    <a:cubicBezTo>
                      <a:pt x="0" y="89"/>
                      <a:pt x="0" y="89"/>
                      <a:pt x="0" y="89"/>
                    </a:cubicBezTo>
                    <a:cubicBezTo>
                      <a:pt x="4" y="85"/>
                      <a:pt x="6" y="85"/>
                      <a:pt x="10" y="81"/>
                    </a:cubicBezTo>
                    <a:cubicBezTo>
                      <a:pt x="15" y="77"/>
                      <a:pt x="12" y="75"/>
                      <a:pt x="18" y="73"/>
                    </a:cubicBezTo>
                    <a:cubicBezTo>
                      <a:pt x="23" y="71"/>
                      <a:pt x="24" y="72"/>
                      <a:pt x="30" y="70"/>
                    </a:cubicBezTo>
                    <a:cubicBezTo>
                      <a:pt x="29" y="67"/>
                      <a:pt x="29" y="64"/>
                      <a:pt x="29" y="60"/>
                    </a:cubicBezTo>
                    <a:cubicBezTo>
                      <a:pt x="28" y="50"/>
                      <a:pt x="28" y="37"/>
                      <a:pt x="32" y="26"/>
                    </a:cubicBezTo>
                    <a:close/>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81" name="Freeform 160"/>
              <p:cNvSpPr>
                <a:spLocks/>
              </p:cNvSpPr>
              <p:nvPr/>
            </p:nvSpPr>
            <p:spPr bwMode="auto">
              <a:xfrm>
                <a:off x="1099" y="1661"/>
                <a:ext cx="39" cy="39"/>
              </a:xfrm>
              <a:custGeom>
                <a:avLst/>
                <a:gdLst>
                  <a:gd name="T0" fmla="*/ 581 w 29"/>
                  <a:gd name="T1" fmla="*/ 1 h 29"/>
                  <a:gd name="T2" fmla="*/ 0 w 29"/>
                  <a:gd name="T3" fmla="*/ 0 h 29"/>
                  <a:gd name="T4" fmla="*/ 239 w 29"/>
                  <a:gd name="T5" fmla="*/ 1899 h 29"/>
                  <a:gd name="T6" fmla="*/ 2425 w 29"/>
                  <a:gd name="T7" fmla="*/ 2039 h 29"/>
                  <a:gd name="T8" fmla="*/ 2425 w 29"/>
                  <a:gd name="T9" fmla="*/ 1799 h 29"/>
                  <a:gd name="T10" fmla="*/ 581 w 29"/>
                  <a:gd name="T11" fmla="*/ 1 h 29"/>
                  <a:gd name="T12" fmla="*/ 0 60000 65536"/>
                  <a:gd name="T13" fmla="*/ 0 60000 65536"/>
                  <a:gd name="T14" fmla="*/ 0 60000 65536"/>
                  <a:gd name="T15" fmla="*/ 0 60000 65536"/>
                  <a:gd name="T16" fmla="*/ 0 60000 65536"/>
                  <a:gd name="T17" fmla="*/ 0 60000 65536"/>
                  <a:gd name="T18" fmla="*/ 0 w 29"/>
                  <a:gd name="T19" fmla="*/ 0 h 29"/>
                  <a:gd name="T20" fmla="*/ 29 w 29"/>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29" h="29">
                    <a:moveTo>
                      <a:pt x="7" y="1"/>
                    </a:moveTo>
                    <a:cubicBezTo>
                      <a:pt x="2" y="0"/>
                      <a:pt x="1" y="1"/>
                      <a:pt x="0" y="0"/>
                    </a:cubicBezTo>
                    <a:cubicBezTo>
                      <a:pt x="2" y="9"/>
                      <a:pt x="0" y="16"/>
                      <a:pt x="3" y="22"/>
                    </a:cubicBezTo>
                    <a:cubicBezTo>
                      <a:pt x="5" y="27"/>
                      <a:pt x="26" y="29"/>
                      <a:pt x="29" y="24"/>
                    </a:cubicBezTo>
                    <a:cubicBezTo>
                      <a:pt x="29" y="24"/>
                      <a:pt x="29" y="22"/>
                      <a:pt x="29" y="21"/>
                    </a:cubicBezTo>
                    <a:cubicBezTo>
                      <a:pt x="20" y="16"/>
                      <a:pt x="12" y="10"/>
                      <a:pt x="7" y="1"/>
                    </a:cubicBezTo>
                    <a:close/>
                  </a:path>
                </a:pathLst>
              </a:custGeom>
              <a:noFill/>
              <a:ln w="3175" cap="rnd">
                <a:solidFill>
                  <a:srgbClr val="58585A"/>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82" name="Freeform 161"/>
              <p:cNvSpPr>
                <a:spLocks/>
              </p:cNvSpPr>
              <p:nvPr/>
            </p:nvSpPr>
            <p:spPr bwMode="auto">
              <a:xfrm>
                <a:off x="1194" y="1473"/>
                <a:ext cx="54" cy="36"/>
              </a:xfrm>
              <a:custGeom>
                <a:avLst/>
                <a:gdLst>
                  <a:gd name="T0" fmla="*/ 0 w 40"/>
                  <a:gd name="T1" fmla="*/ 1 h 27"/>
                  <a:gd name="T2" fmla="*/ 181 w 40"/>
                  <a:gd name="T3" fmla="*/ 1 h 27"/>
                  <a:gd name="T4" fmla="*/ 809 w 40"/>
                  <a:gd name="T5" fmla="*/ 0 h 27"/>
                  <a:gd name="T6" fmla="*/ 937 w 40"/>
                  <a:gd name="T7" fmla="*/ 0 h 27"/>
                  <a:gd name="T8" fmla="*/ 937 w 40"/>
                  <a:gd name="T9" fmla="*/ 0 h 27"/>
                  <a:gd name="T10" fmla="*/ 1540 w 40"/>
                  <a:gd name="T11" fmla="*/ 0 h 27"/>
                  <a:gd name="T12" fmla="*/ 1540 w 40"/>
                  <a:gd name="T13" fmla="*/ 0 h 27"/>
                  <a:gd name="T14" fmla="*/ 1567 w 40"/>
                  <a:gd name="T15" fmla="*/ 0 h 27"/>
                  <a:gd name="T16" fmla="*/ 1567 w 40"/>
                  <a:gd name="T17" fmla="*/ 0 h 27"/>
                  <a:gd name="T18" fmla="*/ 1708 w 40"/>
                  <a:gd name="T19" fmla="*/ 0 h 27"/>
                  <a:gd name="T20" fmla="*/ 1793 w 40"/>
                  <a:gd name="T21" fmla="*/ 0 h 27"/>
                  <a:gd name="T22" fmla="*/ 1870 w 40"/>
                  <a:gd name="T23" fmla="*/ 0 h 27"/>
                  <a:gd name="T24" fmla="*/ 1870 w 40"/>
                  <a:gd name="T25" fmla="*/ 0 h 27"/>
                  <a:gd name="T26" fmla="*/ 1990 w 40"/>
                  <a:gd name="T27" fmla="*/ 1 h 27"/>
                  <a:gd name="T28" fmla="*/ 2079 w 40"/>
                  <a:gd name="T29" fmla="*/ 1 h 27"/>
                  <a:gd name="T30" fmla="*/ 2115 w 40"/>
                  <a:gd name="T31" fmla="*/ 1 h 27"/>
                  <a:gd name="T32" fmla="*/ 2115 w 40"/>
                  <a:gd name="T33" fmla="*/ 1 h 27"/>
                  <a:gd name="T34" fmla="*/ 2280 w 40"/>
                  <a:gd name="T35" fmla="*/ 1 h 27"/>
                  <a:gd name="T36" fmla="*/ 2280 w 40"/>
                  <a:gd name="T37" fmla="*/ 1 h 27"/>
                  <a:gd name="T38" fmla="*/ 2807 w 40"/>
                  <a:gd name="T39" fmla="*/ 276 h 27"/>
                  <a:gd name="T40" fmla="*/ 3409 w 40"/>
                  <a:gd name="T41" fmla="*/ 655 h 27"/>
                  <a:gd name="T42" fmla="*/ 3078 w 40"/>
                  <a:gd name="T43" fmla="*/ 2007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27"/>
                  <a:gd name="T68" fmla="*/ 40 w 40"/>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27">
                    <a:moveTo>
                      <a:pt x="0" y="1"/>
                    </a:moveTo>
                    <a:cubicBezTo>
                      <a:pt x="0" y="1"/>
                      <a:pt x="1" y="1"/>
                      <a:pt x="2" y="1"/>
                    </a:cubicBezTo>
                    <a:cubicBezTo>
                      <a:pt x="3" y="1"/>
                      <a:pt x="6" y="0"/>
                      <a:pt x="9" y="0"/>
                    </a:cubicBezTo>
                    <a:cubicBezTo>
                      <a:pt x="10" y="0"/>
                      <a:pt x="10" y="0"/>
                      <a:pt x="10" y="0"/>
                    </a:cubicBezTo>
                    <a:cubicBezTo>
                      <a:pt x="10" y="0"/>
                      <a:pt x="10" y="0"/>
                      <a:pt x="10" y="0"/>
                    </a:cubicBezTo>
                    <a:cubicBezTo>
                      <a:pt x="12" y="0"/>
                      <a:pt x="14" y="0"/>
                      <a:pt x="17" y="0"/>
                    </a:cubicBezTo>
                    <a:cubicBezTo>
                      <a:pt x="17" y="0"/>
                      <a:pt x="17" y="0"/>
                      <a:pt x="17" y="0"/>
                    </a:cubicBezTo>
                    <a:cubicBezTo>
                      <a:pt x="17" y="0"/>
                      <a:pt x="18" y="0"/>
                      <a:pt x="18" y="0"/>
                    </a:cubicBezTo>
                    <a:cubicBezTo>
                      <a:pt x="18" y="0"/>
                      <a:pt x="18" y="0"/>
                      <a:pt x="18" y="0"/>
                    </a:cubicBezTo>
                    <a:cubicBezTo>
                      <a:pt x="19" y="0"/>
                      <a:pt x="19" y="0"/>
                      <a:pt x="19" y="0"/>
                    </a:cubicBezTo>
                    <a:cubicBezTo>
                      <a:pt x="19" y="0"/>
                      <a:pt x="20" y="0"/>
                      <a:pt x="20" y="0"/>
                    </a:cubicBezTo>
                    <a:cubicBezTo>
                      <a:pt x="20" y="0"/>
                      <a:pt x="20" y="0"/>
                      <a:pt x="21" y="0"/>
                    </a:cubicBezTo>
                    <a:cubicBezTo>
                      <a:pt x="21" y="0"/>
                      <a:pt x="21" y="0"/>
                      <a:pt x="21" y="0"/>
                    </a:cubicBezTo>
                    <a:cubicBezTo>
                      <a:pt x="21" y="0"/>
                      <a:pt x="22" y="1"/>
                      <a:pt x="22" y="1"/>
                    </a:cubicBezTo>
                    <a:cubicBezTo>
                      <a:pt x="22" y="1"/>
                      <a:pt x="22" y="1"/>
                      <a:pt x="23" y="1"/>
                    </a:cubicBezTo>
                    <a:cubicBezTo>
                      <a:pt x="23" y="1"/>
                      <a:pt x="23" y="1"/>
                      <a:pt x="24" y="1"/>
                    </a:cubicBezTo>
                    <a:cubicBezTo>
                      <a:pt x="24" y="1"/>
                      <a:pt x="24" y="1"/>
                      <a:pt x="24" y="1"/>
                    </a:cubicBezTo>
                    <a:cubicBezTo>
                      <a:pt x="24" y="1"/>
                      <a:pt x="25" y="1"/>
                      <a:pt x="25" y="1"/>
                    </a:cubicBezTo>
                    <a:cubicBezTo>
                      <a:pt x="25" y="1"/>
                      <a:pt x="25" y="1"/>
                      <a:pt x="25" y="1"/>
                    </a:cubicBezTo>
                    <a:cubicBezTo>
                      <a:pt x="27" y="2"/>
                      <a:pt x="29" y="3"/>
                      <a:pt x="31" y="4"/>
                    </a:cubicBezTo>
                    <a:cubicBezTo>
                      <a:pt x="34" y="5"/>
                      <a:pt x="36" y="7"/>
                      <a:pt x="38" y="9"/>
                    </a:cubicBezTo>
                    <a:cubicBezTo>
                      <a:pt x="40" y="16"/>
                      <a:pt x="40" y="23"/>
                      <a:pt x="34" y="27"/>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83" name="Freeform 162"/>
              <p:cNvSpPr>
                <a:spLocks/>
              </p:cNvSpPr>
              <p:nvPr/>
            </p:nvSpPr>
            <p:spPr bwMode="auto">
              <a:xfrm>
                <a:off x="1103" y="1524"/>
                <a:ext cx="206" cy="184"/>
              </a:xfrm>
              <a:custGeom>
                <a:avLst/>
                <a:gdLst>
                  <a:gd name="T0" fmla="*/ 3778 w 153"/>
                  <a:gd name="T1" fmla="*/ 295 h 137"/>
                  <a:gd name="T2" fmla="*/ 3680 w 153"/>
                  <a:gd name="T3" fmla="*/ 1234 h 137"/>
                  <a:gd name="T4" fmla="*/ 2592 w 153"/>
                  <a:gd name="T5" fmla="*/ 2988 h 137"/>
                  <a:gd name="T6" fmla="*/ 1135 w 153"/>
                  <a:gd name="T7" fmla="*/ 4570 h 137"/>
                  <a:gd name="T8" fmla="*/ 435 w 153"/>
                  <a:gd name="T9" fmla="*/ 5626 h 137"/>
                  <a:gd name="T10" fmla="*/ 1 w 153"/>
                  <a:gd name="T11" fmla="*/ 7018 h 137"/>
                  <a:gd name="T12" fmla="*/ 240 w 153"/>
                  <a:gd name="T13" fmla="*/ 8244 h 137"/>
                  <a:gd name="T14" fmla="*/ 323 w 153"/>
                  <a:gd name="T15" fmla="*/ 8538 h 137"/>
                  <a:gd name="T16" fmla="*/ 6849 w 153"/>
                  <a:gd name="T17" fmla="*/ 11193 h 137"/>
                  <a:gd name="T18" fmla="*/ 10230 w 153"/>
                  <a:gd name="T19" fmla="*/ 11361 h 137"/>
                  <a:gd name="T20" fmla="*/ 11712 w 153"/>
                  <a:gd name="T21" fmla="*/ 10641 h 137"/>
                  <a:gd name="T22" fmla="*/ 12417 w 153"/>
                  <a:gd name="T23" fmla="*/ 9816 h 137"/>
                  <a:gd name="T24" fmla="*/ 12021 w 153"/>
                  <a:gd name="T25" fmla="*/ 4343 h 137"/>
                  <a:gd name="T26" fmla="*/ 10444 w 153"/>
                  <a:gd name="T27" fmla="*/ 2225 h 137"/>
                  <a:gd name="T28" fmla="*/ 9686 w 153"/>
                  <a:gd name="T29" fmla="*/ 2325 h 137"/>
                  <a:gd name="T30" fmla="*/ 8928 w 153"/>
                  <a:gd name="T31" fmla="*/ 2225 h 137"/>
                  <a:gd name="T32" fmla="*/ 7777 w 153"/>
                  <a:gd name="T33" fmla="*/ 1935 h 137"/>
                  <a:gd name="T34" fmla="*/ 6927 w 153"/>
                  <a:gd name="T35" fmla="*/ 1441 h 137"/>
                  <a:gd name="T36" fmla="*/ 6927 w 153"/>
                  <a:gd name="T37" fmla="*/ 684 h 137"/>
                  <a:gd name="T38" fmla="*/ 7293 w 153"/>
                  <a:gd name="T39" fmla="*/ 164 h 137"/>
                  <a:gd name="T40" fmla="*/ 7293 w 153"/>
                  <a:gd name="T41" fmla="*/ 164 h 137"/>
                  <a:gd name="T42" fmla="*/ 7293 w 153"/>
                  <a:gd name="T43" fmla="*/ 0 h 1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3"/>
                  <a:gd name="T67" fmla="*/ 0 h 137"/>
                  <a:gd name="T68" fmla="*/ 153 w 153"/>
                  <a:gd name="T69" fmla="*/ 137 h 1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3" h="137">
                    <a:moveTo>
                      <a:pt x="44" y="4"/>
                    </a:moveTo>
                    <a:cubicBezTo>
                      <a:pt x="45" y="6"/>
                      <a:pt x="44" y="10"/>
                      <a:pt x="42" y="15"/>
                    </a:cubicBezTo>
                    <a:cubicBezTo>
                      <a:pt x="45" y="22"/>
                      <a:pt x="31" y="22"/>
                      <a:pt x="30" y="36"/>
                    </a:cubicBezTo>
                    <a:cubicBezTo>
                      <a:pt x="30" y="42"/>
                      <a:pt x="21" y="56"/>
                      <a:pt x="13" y="55"/>
                    </a:cubicBezTo>
                    <a:cubicBezTo>
                      <a:pt x="14" y="61"/>
                      <a:pt x="12" y="60"/>
                      <a:pt x="5" y="67"/>
                    </a:cubicBezTo>
                    <a:cubicBezTo>
                      <a:pt x="5" y="77"/>
                      <a:pt x="6" y="76"/>
                      <a:pt x="1" y="84"/>
                    </a:cubicBezTo>
                    <a:cubicBezTo>
                      <a:pt x="1" y="90"/>
                      <a:pt x="0" y="97"/>
                      <a:pt x="3" y="99"/>
                    </a:cubicBezTo>
                    <a:cubicBezTo>
                      <a:pt x="5" y="101"/>
                      <a:pt x="5" y="101"/>
                      <a:pt x="4" y="103"/>
                    </a:cubicBezTo>
                    <a:cubicBezTo>
                      <a:pt x="20" y="131"/>
                      <a:pt x="66" y="134"/>
                      <a:pt x="79" y="134"/>
                    </a:cubicBezTo>
                    <a:cubicBezTo>
                      <a:pt x="92" y="134"/>
                      <a:pt x="111" y="137"/>
                      <a:pt x="118" y="136"/>
                    </a:cubicBezTo>
                    <a:cubicBezTo>
                      <a:pt x="125" y="135"/>
                      <a:pt x="130" y="131"/>
                      <a:pt x="135" y="127"/>
                    </a:cubicBezTo>
                    <a:cubicBezTo>
                      <a:pt x="137" y="125"/>
                      <a:pt x="137" y="125"/>
                      <a:pt x="143" y="118"/>
                    </a:cubicBezTo>
                    <a:cubicBezTo>
                      <a:pt x="153" y="103"/>
                      <a:pt x="144" y="64"/>
                      <a:pt x="139" y="52"/>
                    </a:cubicBezTo>
                    <a:cubicBezTo>
                      <a:pt x="135" y="42"/>
                      <a:pt x="127" y="35"/>
                      <a:pt x="120" y="27"/>
                    </a:cubicBezTo>
                    <a:cubicBezTo>
                      <a:pt x="119" y="28"/>
                      <a:pt x="115" y="28"/>
                      <a:pt x="112" y="28"/>
                    </a:cubicBezTo>
                    <a:cubicBezTo>
                      <a:pt x="104" y="28"/>
                      <a:pt x="108" y="25"/>
                      <a:pt x="103" y="27"/>
                    </a:cubicBezTo>
                    <a:cubicBezTo>
                      <a:pt x="98" y="30"/>
                      <a:pt x="96" y="26"/>
                      <a:pt x="90" y="23"/>
                    </a:cubicBezTo>
                    <a:cubicBezTo>
                      <a:pt x="83" y="20"/>
                      <a:pt x="84" y="24"/>
                      <a:pt x="80" y="17"/>
                    </a:cubicBezTo>
                    <a:cubicBezTo>
                      <a:pt x="78" y="14"/>
                      <a:pt x="78" y="11"/>
                      <a:pt x="80" y="8"/>
                    </a:cubicBezTo>
                    <a:cubicBezTo>
                      <a:pt x="80" y="6"/>
                      <a:pt x="81" y="5"/>
                      <a:pt x="84" y="2"/>
                    </a:cubicBezTo>
                    <a:cubicBezTo>
                      <a:pt x="84" y="2"/>
                      <a:pt x="84" y="2"/>
                      <a:pt x="84" y="2"/>
                    </a:cubicBezTo>
                    <a:cubicBezTo>
                      <a:pt x="84" y="1"/>
                      <a:pt x="84" y="0"/>
                      <a:pt x="84" y="0"/>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84" name="Freeform 163"/>
              <p:cNvSpPr>
                <a:spLocks/>
              </p:cNvSpPr>
              <p:nvPr/>
            </p:nvSpPr>
            <p:spPr bwMode="auto">
              <a:xfrm>
                <a:off x="1109" y="1562"/>
                <a:ext cx="105" cy="103"/>
              </a:xfrm>
              <a:custGeom>
                <a:avLst/>
                <a:gdLst>
                  <a:gd name="T0" fmla="*/ 2733 w 78"/>
                  <a:gd name="T1" fmla="*/ 504 h 77"/>
                  <a:gd name="T2" fmla="*/ 832 w 78"/>
                  <a:gd name="T3" fmla="*/ 3091 h 77"/>
                  <a:gd name="T4" fmla="*/ 946 w 78"/>
                  <a:gd name="T5" fmla="*/ 6041 h 77"/>
                  <a:gd name="T6" fmla="*/ 2524 w 78"/>
                  <a:gd name="T7" fmla="*/ 2614 h 77"/>
                  <a:gd name="T8" fmla="*/ 6738 w 78"/>
                  <a:gd name="T9" fmla="*/ 1014 h 77"/>
                  <a:gd name="T10" fmla="*/ 2947 w 78"/>
                  <a:gd name="T11" fmla="*/ 282 h 77"/>
                  <a:gd name="T12" fmla="*/ 0 60000 65536"/>
                  <a:gd name="T13" fmla="*/ 0 60000 65536"/>
                  <a:gd name="T14" fmla="*/ 0 60000 65536"/>
                  <a:gd name="T15" fmla="*/ 0 60000 65536"/>
                  <a:gd name="T16" fmla="*/ 0 60000 65536"/>
                  <a:gd name="T17" fmla="*/ 0 60000 65536"/>
                  <a:gd name="T18" fmla="*/ 0 w 78"/>
                  <a:gd name="T19" fmla="*/ 0 h 77"/>
                  <a:gd name="T20" fmla="*/ 78 w 78"/>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78" h="77">
                    <a:moveTo>
                      <a:pt x="31" y="7"/>
                    </a:moveTo>
                    <a:cubicBezTo>
                      <a:pt x="33" y="21"/>
                      <a:pt x="15" y="28"/>
                      <a:pt x="10" y="39"/>
                    </a:cubicBezTo>
                    <a:cubicBezTo>
                      <a:pt x="4" y="52"/>
                      <a:pt x="0" y="64"/>
                      <a:pt x="11" y="77"/>
                    </a:cubicBezTo>
                    <a:cubicBezTo>
                      <a:pt x="4" y="64"/>
                      <a:pt x="23" y="43"/>
                      <a:pt x="29" y="34"/>
                    </a:cubicBezTo>
                    <a:cubicBezTo>
                      <a:pt x="39" y="20"/>
                      <a:pt x="60" y="9"/>
                      <a:pt x="78" y="13"/>
                    </a:cubicBezTo>
                    <a:cubicBezTo>
                      <a:pt x="66" y="2"/>
                      <a:pt x="51" y="0"/>
                      <a:pt x="34" y="4"/>
                    </a:cubicBezTo>
                  </a:path>
                </a:pathLst>
              </a:custGeom>
              <a:solidFill>
                <a:srgbClr val="FCEE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85" name="Freeform 164"/>
              <p:cNvSpPr>
                <a:spLocks/>
              </p:cNvSpPr>
              <p:nvPr/>
            </p:nvSpPr>
            <p:spPr bwMode="auto">
              <a:xfrm>
                <a:off x="1169" y="1603"/>
                <a:ext cx="127" cy="101"/>
              </a:xfrm>
              <a:custGeom>
                <a:avLst/>
                <a:gdLst>
                  <a:gd name="T0" fmla="*/ 0 w 95"/>
                  <a:gd name="T1" fmla="*/ 5765 h 75"/>
                  <a:gd name="T2" fmla="*/ 3596 w 95"/>
                  <a:gd name="T3" fmla="*/ 6262 h 75"/>
                  <a:gd name="T4" fmla="*/ 5704 w 95"/>
                  <a:gd name="T5" fmla="*/ 6079 h 75"/>
                  <a:gd name="T6" fmla="*/ 7151 w 95"/>
                  <a:gd name="T7" fmla="*/ 4514 h 75"/>
                  <a:gd name="T8" fmla="*/ 6715 w 95"/>
                  <a:gd name="T9" fmla="*/ 0 h 75"/>
                  <a:gd name="T10" fmla="*/ 6202 w 95"/>
                  <a:gd name="T11" fmla="*/ 4281 h 75"/>
                  <a:gd name="T12" fmla="*/ 0 w 95"/>
                  <a:gd name="T13" fmla="*/ 5765 h 75"/>
                  <a:gd name="T14" fmla="*/ 0 60000 65536"/>
                  <a:gd name="T15" fmla="*/ 0 60000 65536"/>
                  <a:gd name="T16" fmla="*/ 0 60000 65536"/>
                  <a:gd name="T17" fmla="*/ 0 60000 65536"/>
                  <a:gd name="T18" fmla="*/ 0 60000 65536"/>
                  <a:gd name="T19" fmla="*/ 0 60000 65536"/>
                  <a:gd name="T20" fmla="*/ 0 60000 65536"/>
                  <a:gd name="T21" fmla="*/ 0 w 95"/>
                  <a:gd name="T22" fmla="*/ 0 h 75"/>
                  <a:gd name="T23" fmla="*/ 95 w 95"/>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75">
                    <a:moveTo>
                      <a:pt x="0" y="66"/>
                    </a:moveTo>
                    <a:cubicBezTo>
                      <a:pt x="15" y="69"/>
                      <a:pt x="34" y="69"/>
                      <a:pt x="46" y="72"/>
                    </a:cubicBezTo>
                    <a:cubicBezTo>
                      <a:pt x="58" y="74"/>
                      <a:pt x="64" y="75"/>
                      <a:pt x="73" y="70"/>
                    </a:cubicBezTo>
                    <a:cubicBezTo>
                      <a:pt x="82" y="65"/>
                      <a:pt x="89" y="59"/>
                      <a:pt x="92" y="52"/>
                    </a:cubicBezTo>
                    <a:cubicBezTo>
                      <a:pt x="95" y="45"/>
                      <a:pt x="94" y="12"/>
                      <a:pt x="86" y="0"/>
                    </a:cubicBezTo>
                    <a:cubicBezTo>
                      <a:pt x="88" y="13"/>
                      <a:pt x="92" y="33"/>
                      <a:pt x="79" y="49"/>
                    </a:cubicBezTo>
                    <a:cubicBezTo>
                      <a:pt x="66" y="66"/>
                      <a:pt x="16" y="73"/>
                      <a:pt x="0" y="66"/>
                    </a:cubicBezTo>
                    <a:close/>
                  </a:path>
                </a:pathLst>
              </a:custGeom>
              <a:solidFill>
                <a:srgbClr val="EFB8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86" name="Freeform 165"/>
              <p:cNvSpPr>
                <a:spLocks noEditPoints="1"/>
              </p:cNvSpPr>
              <p:nvPr/>
            </p:nvSpPr>
            <p:spPr bwMode="auto">
              <a:xfrm>
                <a:off x="1107" y="1558"/>
                <a:ext cx="198" cy="150"/>
              </a:xfrm>
              <a:custGeom>
                <a:avLst/>
                <a:gdLst>
                  <a:gd name="T0" fmla="*/ 3027 w 147"/>
                  <a:gd name="T1" fmla="*/ 6565 h 112"/>
                  <a:gd name="T2" fmla="*/ 2221 w 147"/>
                  <a:gd name="T3" fmla="*/ 5630 h 112"/>
                  <a:gd name="T4" fmla="*/ 1290 w 147"/>
                  <a:gd name="T5" fmla="*/ 4307 h 112"/>
                  <a:gd name="T6" fmla="*/ 1668 w 147"/>
                  <a:gd name="T7" fmla="*/ 3300 h 112"/>
                  <a:gd name="T8" fmla="*/ 2221 w 147"/>
                  <a:gd name="T9" fmla="*/ 2136 h 112"/>
                  <a:gd name="T10" fmla="*/ 2760 w 147"/>
                  <a:gd name="T11" fmla="*/ 2861 h 112"/>
                  <a:gd name="T12" fmla="*/ 2810 w 147"/>
                  <a:gd name="T13" fmla="*/ 3935 h 112"/>
                  <a:gd name="T14" fmla="*/ 4713 w 147"/>
                  <a:gd name="T15" fmla="*/ 5033 h 112"/>
                  <a:gd name="T16" fmla="*/ 3027 w 147"/>
                  <a:gd name="T17" fmla="*/ 3446 h 112"/>
                  <a:gd name="T18" fmla="*/ 2773 w 147"/>
                  <a:gd name="T19" fmla="*/ 2573 h 112"/>
                  <a:gd name="T20" fmla="*/ 3206 w 147"/>
                  <a:gd name="T21" fmla="*/ 0 h 112"/>
                  <a:gd name="T22" fmla="*/ 2247 w 147"/>
                  <a:gd name="T23" fmla="*/ 1595 h 112"/>
                  <a:gd name="T24" fmla="*/ 1738 w 147"/>
                  <a:gd name="T25" fmla="*/ 2806 h 112"/>
                  <a:gd name="T26" fmla="*/ 1063 w 147"/>
                  <a:gd name="T27" fmla="*/ 4034 h 112"/>
                  <a:gd name="T28" fmla="*/ 586 w 147"/>
                  <a:gd name="T29" fmla="*/ 5033 h 112"/>
                  <a:gd name="T30" fmla="*/ 528 w 147"/>
                  <a:gd name="T31" fmla="*/ 5488 h 112"/>
                  <a:gd name="T32" fmla="*/ 1135 w 147"/>
                  <a:gd name="T33" fmla="*/ 7467 h 112"/>
                  <a:gd name="T34" fmla="*/ 1063 w 147"/>
                  <a:gd name="T35" fmla="*/ 4764 h 112"/>
                  <a:gd name="T36" fmla="*/ 1668 w 147"/>
                  <a:gd name="T37" fmla="*/ 5403 h 112"/>
                  <a:gd name="T38" fmla="*/ 2221 w 147"/>
                  <a:gd name="T39" fmla="*/ 6380 h 112"/>
                  <a:gd name="T40" fmla="*/ 3785 w 147"/>
                  <a:gd name="T41" fmla="*/ 7264 h 112"/>
                  <a:gd name="T42" fmla="*/ 4077 w 147"/>
                  <a:gd name="T43" fmla="*/ 7104 h 112"/>
                  <a:gd name="T44" fmla="*/ 11605 w 147"/>
                  <a:gd name="T45" fmla="*/ 4764 h 112"/>
                  <a:gd name="T46" fmla="*/ 11221 w 147"/>
                  <a:gd name="T47" fmla="*/ 3718 h 112"/>
                  <a:gd name="T48" fmla="*/ 9962 w 147"/>
                  <a:gd name="T49" fmla="*/ 771 h 112"/>
                  <a:gd name="T50" fmla="*/ 11064 w 147"/>
                  <a:gd name="T51" fmla="*/ 889 h 112"/>
                  <a:gd name="T52" fmla="*/ 10248 w 147"/>
                  <a:gd name="T53" fmla="*/ 496 h 112"/>
                  <a:gd name="T54" fmla="*/ 8550 w 147"/>
                  <a:gd name="T55" fmla="*/ 292 h 112"/>
                  <a:gd name="T56" fmla="*/ 10615 w 147"/>
                  <a:gd name="T57" fmla="*/ 3012 h 112"/>
                  <a:gd name="T58" fmla="*/ 10274 w 147"/>
                  <a:gd name="T59" fmla="*/ 4615 h 112"/>
                  <a:gd name="T60" fmla="*/ 9305 w 147"/>
                  <a:gd name="T61" fmla="*/ 6088 h 112"/>
                  <a:gd name="T62" fmla="*/ 10475 w 147"/>
                  <a:gd name="T63" fmla="*/ 5033 h 112"/>
                  <a:gd name="T64" fmla="*/ 10987 w 147"/>
                  <a:gd name="T65" fmla="*/ 4034 h 112"/>
                  <a:gd name="T66" fmla="*/ 11388 w 147"/>
                  <a:gd name="T67" fmla="*/ 5768 h 112"/>
                  <a:gd name="T68" fmla="*/ 10086 w 147"/>
                  <a:gd name="T69" fmla="*/ 7725 h 112"/>
                  <a:gd name="T70" fmla="*/ 8863 w 147"/>
                  <a:gd name="T71" fmla="*/ 7978 h 112"/>
                  <a:gd name="T72" fmla="*/ 7077 w 147"/>
                  <a:gd name="T73" fmla="*/ 7760 h 112"/>
                  <a:gd name="T74" fmla="*/ 8214 w 147"/>
                  <a:gd name="T75" fmla="*/ 7929 h 112"/>
                  <a:gd name="T76" fmla="*/ 9847 w 147"/>
                  <a:gd name="T77" fmla="*/ 7978 h 112"/>
                  <a:gd name="T78" fmla="*/ 11221 w 147"/>
                  <a:gd name="T79" fmla="*/ 7350 h 112"/>
                  <a:gd name="T80" fmla="*/ 10066 w 147"/>
                  <a:gd name="T81" fmla="*/ 8930 h 112"/>
                  <a:gd name="T82" fmla="*/ 11221 w 147"/>
                  <a:gd name="T83" fmla="*/ 8057 h 112"/>
                  <a:gd name="T84" fmla="*/ 11744 w 147"/>
                  <a:gd name="T85" fmla="*/ 6465 h 112"/>
                  <a:gd name="T86" fmla="*/ 12533 w 147"/>
                  <a:gd name="T87" fmla="*/ 6088 h 112"/>
                  <a:gd name="T88" fmla="*/ 12839 w 147"/>
                  <a:gd name="T89" fmla="*/ 5957 h 1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7"/>
                  <a:gd name="T136" fmla="*/ 0 h 112"/>
                  <a:gd name="T137" fmla="*/ 147 w 147"/>
                  <a:gd name="T138" fmla="*/ 112 h 1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7" h="112">
                    <a:moveTo>
                      <a:pt x="47" y="89"/>
                    </a:moveTo>
                    <a:cubicBezTo>
                      <a:pt x="43" y="85"/>
                      <a:pt x="43" y="85"/>
                      <a:pt x="43" y="85"/>
                    </a:cubicBezTo>
                    <a:cubicBezTo>
                      <a:pt x="41" y="83"/>
                      <a:pt x="38" y="83"/>
                      <a:pt x="35" y="82"/>
                    </a:cubicBezTo>
                    <a:cubicBezTo>
                      <a:pt x="32" y="81"/>
                      <a:pt x="29" y="81"/>
                      <a:pt x="27" y="78"/>
                    </a:cubicBezTo>
                    <a:cubicBezTo>
                      <a:pt x="26" y="77"/>
                      <a:pt x="26" y="75"/>
                      <a:pt x="26" y="74"/>
                    </a:cubicBezTo>
                    <a:cubicBezTo>
                      <a:pt x="25" y="70"/>
                      <a:pt x="25" y="70"/>
                      <a:pt x="25" y="70"/>
                    </a:cubicBezTo>
                    <a:cubicBezTo>
                      <a:pt x="24" y="67"/>
                      <a:pt x="22" y="66"/>
                      <a:pt x="21" y="65"/>
                    </a:cubicBezTo>
                    <a:cubicBezTo>
                      <a:pt x="19" y="63"/>
                      <a:pt x="19" y="63"/>
                      <a:pt x="19" y="63"/>
                    </a:cubicBezTo>
                    <a:cubicBezTo>
                      <a:pt x="17" y="61"/>
                      <a:pt x="15" y="57"/>
                      <a:pt x="15" y="54"/>
                    </a:cubicBezTo>
                    <a:cubicBezTo>
                      <a:pt x="16" y="53"/>
                      <a:pt x="16" y="50"/>
                      <a:pt x="16" y="50"/>
                    </a:cubicBezTo>
                    <a:cubicBezTo>
                      <a:pt x="16" y="48"/>
                      <a:pt x="16" y="46"/>
                      <a:pt x="17" y="44"/>
                    </a:cubicBezTo>
                    <a:cubicBezTo>
                      <a:pt x="19" y="41"/>
                      <a:pt x="19" y="41"/>
                      <a:pt x="19" y="41"/>
                    </a:cubicBezTo>
                    <a:cubicBezTo>
                      <a:pt x="21" y="40"/>
                      <a:pt x="22" y="39"/>
                      <a:pt x="23" y="36"/>
                    </a:cubicBezTo>
                    <a:cubicBezTo>
                      <a:pt x="24" y="31"/>
                      <a:pt x="24" y="31"/>
                      <a:pt x="24" y="31"/>
                    </a:cubicBezTo>
                    <a:cubicBezTo>
                      <a:pt x="24" y="29"/>
                      <a:pt x="24" y="29"/>
                      <a:pt x="25" y="27"/>
                    </a:cubicBezTo>
                    <a:cubicBezTo>
                      <a:pt x="26" y="26"/>
                      <a:pt x="27" y="25"/>
                      <a:pt x="28" y="24"/>
                    </a:cubicBezTo>
                    <a:cubicBezTo>
                      <a:pt x="28" y="27"/>
                      <a:pt x="29" y="30"/>
                      <a:pt x="30" y="33"/>
                    </a:cubicBezTo>
                    <a:cubicBezTo>
                      <a:pt x="31" y="36"/>
                      <a:pt x="31" y="36"/>
                      <a:pt x="31" y="36"/>
                    </a:cubicBezTo>
                    <a:cubicBezTo>
                      <a:pt x="32" y="39"/>
                      <a:pt x="32" y="39"/>
                      <a:pt x="32" y="39"/>
                    </a:cubicBezTo>
                    <a:cubicBezTo>
                      <a:pt x="32" y="43"/>
                      <a:pt x="32" y="43"/>
                      <a:pt x="32" y="43"/>
                    </a:cubicBezTo>
                    <a:cubicBezTo>
                      <a:pt x="32" y="45"/>
                      <a:pt x="31" y="47"/>
                      <a:pt x="33" y="49"/>
                    </a:cubicBezTo>
                    <a:cubicBezTo>
                      <a:pt x="35" y="56"/>
                      <a:pt x="36" y="58"/>
                      <a:pt x="45" y="59"/>
                    </a:cubicBezTo>
                    <a:cubicBezTo>
                      <a:pt x="52" y="61"/>
                      <a:pt x="52" y="61"/>
                      <a:pt x="54" y="64"/>
                    </a:cubicBezTo>
                    <a:cubicBezTo>
                      <a:pt x="54" y="63"/>
                      <a:pt x="54" y="63"/>
                      <a:pt x="54" y="63"/>
                    </a:cubicBezTo>
                    <a:cubicBezTo>
                      <a:pt x="52" y="60"/>
                      <a:pt x="52" y="59"/>
                      <a:pt x="44" y="57"/>
                    </a:cubicBezTo>
                    <a:cubicBezTo>
                      <a:pt x="37" y="56"/>
                      <a:pt x="38" y="54"/>
                      <a:pt x="35" y="48"/>
                    </a:cubicBezTo>
                    <a:cubicBezTo>
                      <a:pt x="34" y="46"/>
                      <a:pt x="35" y="45"/>
                      <a:pt x="35" y="43"/>
                    </a:cubicBezTo>
                    <a:cubicBezTo>
                      <a:pt x="35" y="39"/>
                      <a:pt x="35" y="39"/>
                      <a:pt x="35" y="39"/>
                    </a:cubicBezTo>
                    <a:cubicBezTo>
                      <a:pt x="33" y="35"/>
                      <a:pt x="33" y="35"/>
                      <a:pt x="33" y="35"/>
                    </a:cubicBezTo>
                    <a:cubicBezTo>
                      <a:pt x="32" y="32"/>
                      <a:pt x="32" y="32"/>
                      <a:pt x="32" y="32"/>
                    </a:cubicBezTo>
                    <a:cubicBezTo>
                      <a:pt x="31" y="29"/>
                      <a:pt x="30" y="23"/>
                      <a:pt x="31" y="19"/>
                    </a:cubicBezTo>
                    <a:cubicBezTo>
                      <a:pt x="32" y="18"/>
                      <a:pt x="32" y="18"/>
                      <a:pt x="32" y="18"/>
                    </a:cubicBezTo>
                    <a:cubicBezTo>
                      <a:pt x="34" y="14"/>
                      <a:pt x="36" y="6"/>
                      <a:pt x="37" y="0"/>
                    </a:cubicBezTo>
                    <a:cubicBezTo>
                      <a:pt x="32" y="1"/>
                      <a:pt x="32" y="1"/>
                      <a:pt x="32" y="1"/>
                    </a:cubicBezTo>
                    <a:cubicBezTo>
                      <a:pt x="32" y="6"/>
                      <a:pt x="31" y="12"/>
                      <a:pt x="28" y="16"/>
                    </a:cubicBezTo>
                    <a:cubicBezTo>
                      <a:pt x="26" y="20"/>
                      <a:pt x="26" y="20"/>
                      <a:pt x="26" y="20"/>
                    </a:cubicBezTo>
                    <a:cubicBezTo>
                      <a:pt x="24" y="21"/>
                      <a:pt x="23" y="23"/>
                      <a:pt x="22" y="24"/>
                    </a:cubicBezTo>
                    <a:cubicBezTo>
                      <a:pt x="21" y="27"/>
                      <a:pt x="20" y="29"/>
                      <a:pt x="20" y="31"/>
                    </a:cubicBezTo>
                    <a:cubicBezTo>
                      <a:pt x="20" y="35"/>
                      <a:pt x="20" y="35"/>
                      <a:pt x="20" y="35"/>
                    </a:cubicBezTo>
                    <a:cubicBezTo>
                      <a:pt x="19" y="36"/>
                      <a:pt x="18" y="37"/>
                      <a:pt x="17" y="39"/>
                    </a:cubicBezTo>
                    <a:cubicBezTo>
                      <a:pt x="13" y="43"/>
                      <a:pt x="13" y="43"/>
                      <a:pt x="13" y="43"/>
                    </a:cubicBezTo>
                    <a:cubicBezTo>
                      <a:pt x="12" y="45"/>
                      <a:pt x="12" y="48"/>
                      <a:pt x="12" y="50"/>
                    </a:cubicBezTo>
                    <a:cubicBezTo>
                      <a:pt x="11" y="55"/>
                      <a:pt x="11" y="55"/>
                      <a:pt x="11" y="55"/>
                    </a:cubicBezTo>
                    <a:cubicBezTo>
                      <a:pt x="9" y="58"/>
                      <a:pt x="9" y="58"/>
                      <a:pt x="9" y="58"/>
                    </a:cubicBezTo>
                    <a:cubicBezTo>
                      <a:pt x="8" y="59"/>
                      <a:pt x="7" y="61"/>
                      <a:pt x="7" y="63"/>
                    </a:cubicBezTo>
                    <a:cubicBezTo>
                      <a:pt x="4" y="66"/>
                      <a:pt x="0" y="71"/>
                      <a:pt x="1" y="74"/>
                    </a:cubicBezTo>
                    <a:cubicBezTo>
                      <a:pt x="2" y="76"/>
                      <a:pt x="2" y="76"/>
                      <a:pt x="2" y="76"/>
                    </a:cubicBezTo>
                    <a:cubicBezTo>
                      <a:pt x="2" y="75"/>
                      <a:pt x="4" y="71"/>
                      <a:pt x="6" y="69"/>
                    </a:cubicBezTo>
                    <a:cubicBezTo>
                      <a:pt x="6" y="74"/>
                      <a:pt x="4" y="86"/>
                      <a:pt x="11" y="93"/>
                    </a:cubicBezTo>
                    <a:cubicBezTo>
                      <a:pt x="13" y="95"/>
                      <a:pt x="14" y="94"/>
                      <a:pt x="15" y="95"/>
                    </a:cubicBezTo>
                    <a:cubicBezTo>
                      <a:pt x="13" y="93"/>
                      <a:pt x="13" y="93"/>
                      <a:pt x="13" y="93"/>
                    </a:cubicBezTo>
                    <a:cubicBezTo>
                      <a:pt x="6" y="88"/>
                      <a:pt x="10" y="73"/>
                      <a:pt x="10" y="68"/>
                    </a:cubicBezTo>
                    <a:cubicBezTo>
                      <a:pt x="10" y="66"/>
                      <a:pt x="10" y="66"/>
                      <a:pt x="10" y="66"/>
                    </a:cubicBezTo>
                    <a:cubicBezTo>
                      <a:pt x="10" y="64"/>
                      <a:pt x="11" y="62"/>
                      <a:pt x="12" y="60"/>
                    </a:cubicBezTo>
                    <a:cubicBezTo>
                      <a:pt x="13" y="59"/>
                      <a:pt x="13" y="59"/>
                      <a:pt x="13" y="59"/>
                    </a:cubicBezTo>
                    <a:cubicBezTo>
                      <a:pt x="14" y="62"/>
                      <a:pt x="15" y="64"/>
                      <a:pt x="17" y="65"/>
                    </a:cubicBezTo>
                    <a:cubicBezTo>
                      <a:pt x="17" y="65"/>
                      <a:pt x="19" y="67"/>
                      <a:pt x="19" y="67"/>
                    </a:cubicBezTo>
                    <a:cubicBezTo>
                      <a:pt x="20" y="68"/>
                      <a:pt x="21" y="69"/>
                      <a:pt x="22" y="71"/>
                    </a:cubicBezTo>
                    <a:cubicBezTo>
                      <a:pt x="23" y="74"/>
                      <a:pt x="23" y="74"/>
                      <a:pt x="23" y="74"/>
                    </a:cubicBezTo>
                    <a:cubicBezTo>
                      <a:pt x="23" y="76"/>
                      <a:pt x="23" y="78"/>
                      <a:pt x="25" y="80"/>
                    </a:cubicBezTo>
                    <a:cubicBezTo>
                      <a:pt x="27" y="83"/>
                      <a:pt x="31" y="84"/>
                      <a:pt x="35" y="85"/>
                    </a:cubicBezTo>
                    <a:cubicBezTo>
                      <a:pt x="37" y="85"/>
                      <a:pt x="40" y="86"/>
                      <a:pt x="42" y="88"/>
                    </a:cubicBezTo>
                    <a:cubicBezTo>
                      <a:pt x="44" y="91"/>
                      <a:pt x="44" y="91"/>
                      <a:pt x="44" y="91"/>
                    </a:cubicBezTo>
                    <a:cubicBezTo>
                      <a:pt x="47" y="95"/>
                      <a:pt x="51" y="100"/>
                      <a:pt x="65" y="101"/>
                    </a:cubicBezTo>
                    <a:cubicBezTo>
                      <a:pt x="64" y="100"/>
                      <a:pt x="64" y="100"/>
                      <a:pt x="64" y="100"/>
                    </a:cubicBezTo>
                    <a:cubicBezTo>
                      <a:pt x="52" y="99"/>
                      <a:pt x="49" y="93"/>
                      <a:pt x="47" y="89"/>
                    </a:cubicBezTo>
                    <a:close/>
                    <a:moveTo>
                      <a:pt x="147" y="75"/>
                    </a:moveTo>
                    <a:cubicBezTo>
                      <a:pt x="146" y="70"/>
                      <a:pt x="141" y="66"/>
                      <a:pt x="136" y="62"/>
                    </a:cubicBezTo>
                    <a:cubicBezTo>
                      <a:pt x="133" y="60"/>
                      <a:pt x="133" y="60"/>
                      <a:pt x="133" y="60"/>
                    </a:cubicBezTo>
                    <a:cubicBezTo>
                      <a:pt x="133" y="59"/>
                      <a:pt x="132" y="58"/>
                      <a:pt x="132" y="57"/>
                    </a:cubicBezTo>
                    <a:cubicBezTo>
                      <a:pt x="130" y="52"/>
                      <a:pt x="130" y="52"/>
                      <a:pt x="130" y="52"/>
                    </a:cubicBezTo>
                    <a:cubicBezTo>
                      <a:pt x="129" y="46"/>
                      <a:pt x="129" y="46"/>
                      <a:pt x="129" y="46"/>
                    </a:cubicBezTo>
                    <a:cubicBezTo>
                      <a:pt x="128" y="42"/>
                      <a:pt x="128" y="37"/>
                      <a:pt x="125" y="33"/>
                    </a:cubicBezTo>
                    <a:cubicBezTo>
                      <a:pt x="121" y="27"/>
                      <a:pt x="119" y="23"/>
                      <a:pt x="117" y="16"/>
                    </a:cubicBezTo>
                    <a:cubicBezTo>
                      <a:pt x="116" y="14"/>
                      <a:pt x="115" y="12"/>
                      <a:pt x="114" y="10"/>
                    </a:cubicBezTo>
                    <a:cubicBezTo>
                      <a:pt x="115" y="10"/>
                      <a:pt x="117" y="10"/>
                      <a:pt x="118" y="9"/>
                    </a:cubicBezTo>
                    <a:cubicBezTo>
                      <a:pt x="120" y="9"/>
                      <a:pt x="123" y="8"/>
                      <a:pt x="124" y="9"/>
                    </a:cubicBezTo>
                    <a:cubicBezTo>
                      <a:pt x="125" y="9"/>
                      <a:pt x="126" y="9"/>
                      <a:pt x="127" y="11"/>
                    </a:cubicBezTo>
                    <a:cubicBezTo>
                      <a:pt x="128" y="12"/>
                      <a:pt x="128" y="12"/>
                      <a:pt x="128" y="12"/>
                    </a:cubicBezTo>
                    <a:cubicBezTo>
                      <a:pt x="128" y="10"/>
                      <a:pt x="127" y="7"/>
                      <a:pt x="126" y="6"/>
                    </a:cubicBezTo>
                    <a:cubicBezTo>
                      <a:pt x="124" y="5"/>
                      <a:pt x="121" y="5"/>
                      <a:pt x="117" y="6"/>
                    </a:cubicBezTo>
                    <a:cubicBezTo>
                      <a:pt x="115" y="7"/>
                      <a:pt x="112" y="7"/>
                      <a:pt x="111" y="7"/>
                    </a:cubicBezTo>
                    <a:cubicBezTo>
                      <a:pt x="109" y="5"/>
                      <a:pt x="107" y="3"/>
                      <a:pt x="104" y="1"/>
                    </a:cubicBezTo>
                    <a:cubicBezTo>
                      <a:pt x="98" y="4"/>
                      <a:pt x="98" y="4"/>
                      <a:pt x="98" y="4"/>
                    </a:cubicBezTo>
                    <a:cubicBezTo>
                      <a:pt x="104" y="7"/>
                      <a:pt x="111" y="13"/>
                      <a:pt x="113" y="18"/>
                    </a:cubicBezTo>
                    <a:cubicBezTo>
                      <a:pt x="115" y="25"/>
                      <a:pt x="117" y="28"/>
                      <a:pt x="121" y="35"/>
                    </a:cubicBezTo>
                    <a:cubicBezTo>
                      <a:pt x="122" y="36"/>
                      <a:pt x="122" y="36"/>
                      <a:pt x="122" y="37"/>
                    </a:cubicBezTo>
                    <a:cubicBezTo>
                      <a:pt x="123" y="40"/>
                      <a:pt x="124" y="43"/>
                      <a:pt x="124" y="46"/>
                    </a:cubicBezTo>
                    <a:cubicBezTo>
                      <a:pt x="124" y="49"/>
                      <a:pt x="122" y="51"/>
                      <a:pt x="121" y="53"/>
                    </a:cubicBezTo>
                    <a:cubicBezTo>
                      <a:pt x="118" y="58"/>
                      <a:pt x="118" y="58"/>
                      <a:pt x="118" y="58"/>
                    </a:cubicBezTo>
                    <a:cubicBezTo>
                      <a:pt x="117" y="59"/>
                      <a:pt x="117" y="61"/>
                      <a:pt x="117" y="63"/>
                    </a:cubicBezTo>
                    <a:cubicBezTo>
                      <a:pt x="117" y="65"/>
                      <a:pt x="117" y="67"/>
                      <a:pt x="116" y="69"/>
                    </a:cubicBezTo>
                    <a:cubicBezTo>
                      <a:pt x="114" y="71"/>
                      <a:pt x="111" y="76"/>
                      <a:pt x="107" y="76"/>
                    </a:cubicBezTo>
                    <a:cubicBezTo>
                      <a:pt x="108" y="77"/>
                      <a:pt x="108" y="77"/>
                      <a:pt x="108" y="77"/>
                    </a:cubicBezTo>
                    <a:cubicBezTo>
                      <a:pt x="111" y="76"/>
                      <a:pt x="116" y="74"/>
                      <a:pt x="118" y="70"/>
                    </a:cubicBezTo>
                    <a:cubicBezTo>
                      <a:pt x="120" y="68"/>
                      <a:pt x="120" y="66"/>
                      <a:pt x="120" y="63"/>
                    </a:cubicBezTo>
                    <a:cubicBezTo>
                      <a:pt x="120" y="62"/>
                      <a:pt x="120" y="60"/>
                      <a:pt x="120" y="59"/>
                    </a:cubicBezTo>
                    <a:cubicBezTo>
                      <a:pt x="123" y="55"/>
                      <a:pt x="123" y="55"/>
                      <a:pt x="123" y="55"/>
                    </a:cubicBezTo>
                    <a:cubicBezTo>
                      <a:pt x="124" y="53"/>
                      <a:pt x="125" y="52"/>
                      <a:pt x="126" y="50"/>
                    </a:cubicBezTo>
                    <a:cubicBezTo>
                      <a:pt x="127" y="53"/>
                      <a:pt x="127" y="53"/>
                      <a:pt x="127" y="53"/>
                    </a:cubicBezTo>
                    <a:cubicBezTo>
                      <a:pt x="128" y="59"/>
                      <a:pt x="128" y="59"/>
                      <a:pt x="128" y="59"/>
                    </a:cubicBezTo>
                    <a:cubicBezTo>
                      <a:pt x="130" y="63"/>
                      <a:pt x="131" y="67"/>
                      <a:pt x="131" y="72"/>
                    </a:cubicBezTo>
                    <a:cubicBezTo>
                      <a:pt x="131" y="76"/>
                      <a:pt x="132" y="82"/>
                      <a:pt x="131" y="86"/>
                    </a:cubicBezTo>
                    <a:cubicBezTo>
                      <a:pt x="128" y="90"/>
                      <a:pt x="124" y="93"/>
                      <a:pt x="121" y="95"/>
                    </a:cubicBezTo>
                    <a:cubicBezTo>
                      <a:pt x="116" y="96"/>
                      <a:pt x="116" y="96"/>
                      <a:pt x="116" y="96"/>
                    </a:cubicBezTo>
                    <a:cubicBezTo>
                      <a:pt x="112" y="97"/>
                      <a:pt x="112" y="97"/>
                      <a:pt x="112" y="97"/>
                    </a:cubicBezTo>
                    <a:cubicBezTo>
                      <a:pt x="108" y="98"/>
                      <a:pt x="108" y="98"/>
                      <a:pt x="108" y="98"/>
                    </a:cubicBezTo>
                    <a:cubicBezTo>
                      <a:pt x="106" y="99"/>
                      <a:pt x="104" y="100"/>
                      <a:pt x="102" y="100"/>
                    </a:cubicBezTo>
                    <a:cubicBezTo>
                      <a:pt x="100" y="100"/>
                      <a:pt x="98" y="99"/>
                      <a:pt x="96" y="98"/>
                    </a:cubicBezTo>
                    <a:cubicBezTo>
                      <a:pt x="91" y="96"/>
                      <a:pt x="91" y="96"/>
                      <a:pt x="91" y="96"/>
                    </a:cubicBezTo>
                    <a:cubicBezTo>
                      <a:pt x="87" y="95"/>
                      <a:pt x="84" y="96"/>
                      <a:pt x="81" y="97"/>
                    </a:cubicBezTo>
                    <a:cubicBezTo>
                      <a:pt x="81" y="98"/>
                      <a:pt x="81" y="98"/>
                      <a:pt x="81" y="98"/>
                    </a:cubicBezTo>
                    <a:cubicBezTo>
                      <a:pt x="84" y="97"/>
                      <a:pt x="86" y="97"/>
                      <a:pt x="89" y="97"/>
                    </a:cubicBezTo>
                    <a:cubicBezTo>
                      <a:pt x="94" y="99"/>
                      <a:pt x="94" y="99"/>
                      <a:pt x="94" y="99"/>
                    </a:cubicBezTo>
                    <a:cubicBezTo>
                      <a:pt x="96" y="101"/>
                      <a:pt x="99" y="103"/>
                      <a:pt x="102" y="103"/>
                    </a:cubicBezTo>
                    <a:cubicBezTo>
                      <a:pt x="105" y="103"/>
                      <a:pt x="107" y="102"/>
                      <a:pt x="110" y="101"/>
                    </a:cubicBezTo>
                    <a:cubicBezTo>
                      <a:pt x="113" y="100"/>
                      <a:pt x="113" y="100"/>
                      <a:pt x="113" y="100"/>
                    </a:cubicBezTo>
                    <a:cubicBezTo>
                      <a:pt x="117" y="99"/>
                      <a:pt x="117" y="99"/>
                      <a:pt x="117" y="99"/>
                    </a:cubicBezTo>
                    <a:cubicBezTo>
                      <a:pt x="122" y="97"/>
                      <a:pt x="122" y="97"/>
                      <a:pt x="122" y="97"/>
                    </a:cubicBezTo>
                    <a:cubicBezTo>
                      <a:pt x="124" y="97"/>
                      <a:pt x="127" y="95"/>
                      <a:pt x="129" y="92"/>
                    </a:cubicBezTo>
                    <a:cubicBezTo>
                      <a:pt x="128" y="95"/>
                      <a:pt x="127" y="97"/>
                      <a:pt x="126" y="99"/>
                    </a:cubicBezTo>
                    <a:cubicBezTo>
                      <a:pt x="124" y="102"/>
                      <a:pt x="124" y="102"/>
                      <a:pt x="124" y="102"/>
                    </a:cubicBezTo>
                    <a:cubicBezTo>
                      <a:pt x="121" y="106"/>
                      <a:pt x="118" y="112"/>
                      <a:pt x="115" y="111"/>
                    </a:cubicBezTo>
                    <a:cubicBezTo>
                      <a:pt x="115" y="111"/>
                      <a:pt x="115" y="111"/>
                      <a:pt x="115" y="111"/>
                    </a:cubicBezTo>
                    <a:cubicBezTo>
                      <a:pt x="121" y="112"/>
                      <a:pt x="125" y="108"/>
                      <a:pt x="127" y="104"/>
                    </a:cubicBezTo>
                    <a:cubicBezTo>
                      <a:pt x="129" y="101"/>
                      <a:pt x="129" y="101"/>
                      <a:pt x="129" y="101"/>
                    </a:cubicBezTo>
                    <a:cubicBezTo>
                      <a:pt x="133" y="96"/>
                      <a:pt x="134" y="91"/>
                      <a:pt x="135" y="85"/>
                    </a:cubicBezTo>
                    <a:cubicBezTo>
                      <a:pt x="135" y="84"/>
                      <a:pt x="136" y="82"/>
                      <a:pt x="135" y="81"/>
                    </a:cubicBezTo>
                    <a:cubicBezTo>
                      <a:pt x="135" y="81"/>
                      <a:pt x="135" y="81"/>
                      <a:pt x="135" y="81"/>
                    </a:cubicBezTo>
                    <a:cubicBezTo>
                      <a:pt x="135" y="78"/>
                      <a:pt x="135" y="75"/>
                      <a:pt x="135" y="71"/>
                    </a:cubicBezTo>
                    <a:cubicBezTo>
                      <a:pt x="135" y="69"/>
                      <a:pt x="135" y="67"/>
                      <a:pt x="134" y="65"/>
                    </a:cubicBezTo>
                    <a:cubicBezTo>
                      <a:pt x="138" y="68"/>
                      <a:pt x="144" y="72"/>
                      <a:pt x="144" y="76"/>
                    </a:cubicBezTo>
                    <a:cubicBezTo>
                      <a:pt x="145" y="77"/>
                      <a:pt x="146" y="79"/>
                      <a:pt x="145" y="80"/>
                    </a:cubicBezTo>
                    <a:cubicBezTo>
                      <a:pt x="145" y="83"/>
                      <a:pt x="145" y="83"/>
                      <a:pt x="145" y="83"/>
                    </a:cubicBezTo>
                    <a:cubicBezTo>
                      <a:pt x="146" y="81"/>
                      <a:pt x="147" y="77"/>
                      <a:pt x="147" y="75"/>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87" name="Freeform 166"/>
              <p:cNvSpPr>
                <a:spLocks/>
              </p:cNvSpPr>
              <p:nvPr/>
            </p:nvSpPr>
            <p:spPr bwMode="auto">
              <a:xfrm>
                <a:off x="1206" y="1503"/>
                <a:ext cx="64" cy="61"/>
              </a:xfrm>
              <a:custGeom>
                <a:avLst/>
                <a:gdLst>
                  <a:gd name="T0" fmla="*/ 2561 w 47"/>
                  <a:gd name="T1" fmla="*/ 351 h 46"/>
                  <a:gd name="T2" fmla="*/ 1703 w 47"/>
                  <a:gd name="T3" fmla="*/ 351 h 46"/>
                  <a:gd name="T4" fmla="*/ 1216 w 47"/>
                  <a:gd name="T5" fmla="*/ 684 h 46"/>
                  <a:gd name="T6" fmla="*/ 773 w 47"/>
                  <a:gd name="T7" fmla="*/ 1236 h 46"/>
                  <a:gd name="T8" fmla="*/ 306 w 47"/>
                  <a:gd name="T9" fmla="*/ 2265 h 46"/>
                  <a:gd name="T10" fmla="*/ 1381 w 47"/>
                  <a:gd name="T11" fmla="*/ 2724 h 46"/>
                  <a:gd name="T12" fmla="*/ 2659 w 47"/>
                  <a:gd name="T13" fmla="*/ 2989 h 46"/>
                  <a:gd name="T14" fmla="*/ 3621 w 47"/>
                  <a:gd name="T15" fmla="*/ 3004 h 46"/>
                  <a:gd name="T16" fmla="*/ 4603 w 47"/>
                  <a:gd name="T17" fmla="*/ 2724 h 46"/>
                  <a:gd name="T18" fmla="*/ 4126 w 47"/>
                  <a:gd name="T19" fmla="*/ 2115 h 46"/>
                  <a:gd name="T20" fmla="*/ 2561 w 47"/>
                  <a:gd name="T21" fmla="*/ 351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46"/>
                  <a:gd name="T35" fmla="*/ 47 w 47"/>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46">
                    <a:moveTo>
                      <a:pt x="25" y="5"/>
                    </a:moveTo>
                    <a:cubicBezTo>
                      <a:pt x="22" y="0"/>
                      <a:pt x="19" y="4"/>
                      <a:pt x="17" y="5"/>
                    </a:cubicBezTo>
                    <a:cubicBezTo>
                      <a:pt x="12" y="8"/>
                      <a:pt x="13" y="8"/>
                      <a:pt x="12" y="10"/>
                    </a:cubicBezTo>
                    <a:cubicBezTo>
                      <a:pt x="10" y="12"/>
                      <a:pt x="7" y="14"/>
                      <a:pt x="7" y="18"/>
                    </a:cubicBezTo>
                    <a:cubicBezTo>
                      <a:pt x="2" y="24"/>
                      <a:pt x="0" y="28"/>
                      <a:pt x="3" y="33"/>
                    </a:cubicBezTo>
                    <a:cubicBezTo>
                      <a:pt x="7" y="40"/>
                      <a:pt x="6" y="36"/>
                      <a:pt x="13" y="39"/>
                    </a:cubicBezTo>
                    <a:cubicBezTo>
                      <a:pt x="19" y="42"/>
                      <a:pt x="21" y="46"/>
                      <a:pt x="26" y="43"/>
                    </a:cubicBezTo>
                    <a:cubicBezTo>
                      <a:pt x="31" y="41"/>
                      <a:pt x="27" y="44"/>
                      <a:pt x="35" y="44"/>
                    </a:cubicBezTo>
                    <a:cubicBezTo>
                      <a:pt x="42" y="43"/>
                      <a:pt x="47" y="44"/>
                      <a:pt x="45" y="39"/>
                    </a:cubicBezTo>
                    <a:cubicBezTo>
                      <a:pt x="44" y="34"/>
                      <a:pt x="44" y="33"/>
                      <a:pt x="40" y="31"/>
                    </a:cubicBezTo>
                    <a:cubicBezTo>
                      <a:pt x="36" y="28"/>
                      <a:pt x="35" y="8"/>
                      <a:pt x="25" y="5"/>
                    </a:cubicBezTo>
                    <a:close/>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88" name="Freeform 167"/>
              <p:cNvSpPr>
                <a:spLocks/>
              </p:cNvSpPr>
              <p:nvPr/>
            </p:nvSpPr>
            <p:spPr bwMode="auto">
              <a:xfrm>
                <a:off x="1362" y="1091"/>
                <a:ext cx="22" cy="11"/>
              </a:xfrm>
              <a:custGeom>
                <a:avLst/>
                <a:gdLst>
                  <a:gd name="T0" fmla="*/ 1862 w 16"/>
                  <a:gd name="T1" fmla="*/ 373 h 8"/>
                  <a:gd name="T2" fmla="*/ 0 w 16"/>
                  <a:gd name="T3" fmla="*/ 1 h 8"/>
                  <a:gd name="T4" fmla="*/ 0 60000 65536"/>
                  <a:gd name="T5" fmla="*/ 0 60000 65536"/>
                  <a:gd name="T6" fmla="*/ 0 w 16"/>
                  <a:gd name="T7" fmla="*/ 0 h 8"/>
                  <a:gd name="T8" fmla="*/ 16 w 16"/>
                  <a:gd name="T9" fmla="*/ 8 h 8"/>
                </a:gdLst>
                <a:ahLst/>
                <a:cxnLst>
                  <a:cxn ang="T4">
                    <a:pos x="T0" y="T1"/>
                  </a:cxn>
                  <a:cxn ang="T5">
                    <a:pos x="T2" y="T3"/>
                  </a:cxn>
                </a:cxnLst>
                <a:rect l="T6" t="T7" r="T8" b="T9"/>
                <a:pathLst>
                  <a:path w="16" h="8">
                    <a:moveTo>
                      <a:pt x="16" y="3"/>
                    </a:moveTo>
                    <a:cubicBezTo>
                      <a:pt x="11" y="8"/>
                      <a:pt x="5" y="0"/>
                      <a:pt x="0" y="1"/>
                    </a:cubicBezTo>
                  </a:path>
                </a:pathLst>
              </a:custGeom>
              <a:noFill/>
              <a:ln w="3175" cap="rnd">
                <a:solidFill>
                  <a:srgbClr val="1A1A1A"/>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89" name="Freeform 168"/>
              <p:cNvSpPr>
                <a:spLocks/>
              </p:cNvSpPr>
              <p:nvPr/>
            </p:nvSpPr>
            <p:spPr bwMode="auto">
              <a:xfrm>
                <a:off x="1139" y="970"/>
                <a:ext cx="42" cy="46"/>
              </a:xfrm>
              <a:custGeom>
                <a:avLst/>
                <a:gdLst>
                  <a:gd name="T0" fmla="*/ 1587 w 31"/>
                  <a:gd name="T1" fmla="*/ 0 h 34"/>
                  <a:gd name="T2" fmla="*/ 771 w 31"/>
                  <a:gd name="T3" fmla="*/ 336 h 34"/>
                  <a:gd name="T4" fmla="*/ 1 w 31"/>
                  <a:gd name="T5" fmla="*/ 833 h 34"/>
                  <a:gd name="T6" fmla="*/ 1045 w 31"/>
                  <a:gd name="T7" fmla="*/ 2680 h 34"/>
                  <a:gd name="T8" fmla="*/ 1918 w 31"/>
                  <a:gd name="T9" fmla="*/ 2680 h 34"/>
                  <a:gd name="T10" fmla="*/ 2769 w 31"/>
                  <a:gd name="T11" fmla="*/ 2932 h 34"/>
                  <a:gd name="T12" fmla="*/ 2459 w 31"/>
                  <a:gd name="T13" fmla="*/ 2328 h 34"/>
                  <a:gd name="T14" fmla="*/ 2368 w 31"/>
                  <a:gd name="T15" fmla="*/ 1127 h 34"/>
                  <a:gd name="T16" fmla="*/ 2173 w 31"/>
                  <a:gd name="T17" fmla="*/ 977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34"/>
                  <a:gd name="T29" fmla="*/ 31 w 31"/>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34">
                    <a:moveTo>
                      <a:pt x="16" y="0"/>
                    </a:moveTo>
                    <a:cubicBezTo>
                      <a:pt x="11" y="2"/>
                      <a:pt x="10" y="4"/>
                      <a:pt x="8" y="4"/>
                    </a:cubicBezTo>
                    <a:cubicBezTo>
                      <a:pt x="6" y="4"/>
                      <a:pt x="2" y="4"/>
                      <a:pt x="1" y="9"/>
                    </a:cubicBezTo>
                    <a:cubicBezTo>
                      <a:pt x="0" y="14"/>
                      <a:pt x="6" y="29"/>
                      <a:pt x="11" y="29"/>
                    </a:cubicBezTo>
                    <a:cubicBezTo>
                      <a:pt x="15" y="29"/>
                      <a:pt x="19" y="28"/>
                      <a:pt x="20" y="29"/>
                    </a:cubicBezTo>
                    <a:cubicBezTo>
                      <a:pt x="21" y="30"/>
                      <a:pt x="26" y="34"/>
                      <a:pt x="29" y="32"/>
                    </a:cubicBezTo>
                    <a:cubicBezTo>
                      <a:pt x="31" y="29"/>
                      <a:pt x="27" y="27"/>
                      <a:pt x="26" y="25"/>
                    </a:cubicBezTo>
                    <a:cubicBezTo>
                      <a:pt x="25" y="24"/>
                      <a:pt x="25" y="12"/>
                      <a:pt x="25" y="12"/>
                    </a:cubicBezTo>
                    <a:cubicBezTo>
                      <a:pt x="24" y="10"/>
                      <a:pt x="23" y="10"/>
                      <a:pt x="23" y="10"/>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90" name="Freeform 169"/>
              <p:cNvSpPr>
                <a:spLocks/>
              </p:cNvSpPr>
              <p:nvPr/>
            </p:nvSpPr>
            <p:spPr bwMode="auto">
              <a:xfrm>
                <a:off x="1362" y="1091"/>
                <a:ext cx="22" cy="11"/>
              </a:xfrm>
              <a:custGeom>
                <a:avLst/>
                <a:gdLst>
                  <a:gd name="T0" fmla="*/ 1862 w 16"/>
                  <a:gd name="T1" fmla="*/ 373 h 8"/>
                  <a:gd name="T2" fmla="*/ 0 w 16"/>
                  <a:gd name="T3" fmla="*/ 1 h 8"/>
                  <a:gd name="T4" fmla="*/ 0 60000 65536"/>
                  <a:gd name="T5" fmla="*/ 0 60000 65536"/>
                  <a:gd name="T6" fmla="*/ 0 w 16"/>
                  <a:gd name="T7" fmla="*/ 0 h 8"/>
                  <a:gd name="T8" fmla="*/ 16 w 16"/>
                  <a:gd name="T9" fmla="*/ 8 h 8"/>
                </a:gdLst>
                <a:ahLst/>
                <a:cxnLst>
                  <a:cxn ang="T4">
                    <a:pos x="T0" y="T1"/>
                  </a:cxn>
                  <a:cxn ang="T5">
                    <a:pos x="T2" y="T3"/>
                  </a:cxn>
                </a:cxnLst>
                <a:rect l="T6" t="T7" r="T8" b="T9"/>
                <a:pathLst>
                  <a:path w="16" h="8">
                    <a:moveTo>
                      <a:pt x="16" y="3"/>
                    </a:moveTo>
                    <a:cubicBezTo>
                      <a:pt x="11" y="8"/>
                      <a:pt x="5" y="0"/>
                      <a:pt x="0" y="1"/>
                    </a:cubicBezTo>
                  </a:path>
                </a:pathLst>
              </a:custGeom>
              <a:noFill/>
              <a:ln w="3175" cap="rnd">
                <a:solidFill>
                  <a:srgbClr val="58585A"/>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91" name="Freeform 170"/>
              <p:cNvSpPr>
                <a:spLocks/>
              </p:cNvSpPr>
              <p:nvPr/>
            </p:nvSpPr>
            <p:spPr bwMode="auto">
              <a:xfrm>
                <a:off x="1139" y="970"/>
                <a:ext cx="42" cy="46"/>
              </a:xfrm>
              <a:custGeom>
                <a:avLst/>
                <a:gdLst>
                  <a:gd name="T0" fmla="*/ 1587 w 31"/>
                  <a:gd name="T1" fmla="*/ 0 h 34"/>
                  <a:gd name="T2" fmla="*/ 771 w 31"/>
                  <a:gd name="T3" fmla="*/ 336 h 34"/>
                  <a:gd name="T4" fmla="*/ 1 w 31"/>
                  <a:gd name="T5" fmla="*/ 833 h 34"/>
                  <a:gd name="T6" fmla="*/ 1045 w 31"/>
                  <a:gd name="T7" fmla="*/ 2680 h 34"/>
                  <a:gd name="T8" fmla="*/ 1918 w 31"/>
                  <a:gd name="T9" fmla="*/ 2680 h 34"/>
                  <a:gd name="T10" fmla="*/ 2769 w 31"/>
                  <a:gd name="T11" fmla="*/ 2932 h 34"/>
                  <a:gd name="T12" fmla="*/ 2459 w 31"/>
                  <a:gd name="T13" fmla="*/ 2328 h 34"/>
                  <a:gd name="T14" fmla="*/ 2368 w 31"/>
                  <a:gd name="T15" fmla="*/ 1127 h 34"/>
                  <a:gd name="T16" fmla="*/ 2173 w 31"/>
                  <a:gd name="T17" fmla="*/ 977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34"/>
                  <a:gd name="T29" fmla="*/ 31 w 31"/>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34">
                    <a:moveTo>
                      <a:pt x="16" y="0"/>
                    </a:moveTo>
                    <a:cubicBezTo>
                      <a:pt x="11" y="2"/>
                      <a:pt x="10" y="4"/>
                      <a:pt x="8" y="4"/>
                    </a:cubicBezTo>
                    <a:cubicBezTo>
                      <a:pt x="6" y="4"/>
                      <a:pt x="2" y="4"/>
                      <a:pt x="1" y="9"/>
                    </a:cubicBezTo>
                    <a:cubicBezTo>
                      <a:pt x="0" y="14"/>
                      <a:pt x="6" y="29"/>
                      <a:pt x="11" y="29"/>
                    </a:cubicBezTo>
                    <a:cubicBezTo>
                      <a:pt x="15" y="29"/>
                      <a:pt x="19" y="28"/>
                      <a:pt x="20" y="29"/>
                    </a:cubicBezTo>
                    <a:cubicBezTo>
                      <a:pt x="21" y="30"/>
                      <a:pt x="26" y="34"/>
                      <a:pt x="29" y="32"/>
                    </a:cubicBezTo>
                    <a:cubicBezTo>
                      <a:pt x="31" y="29"/>
                      <a:pt x="27" y="27"/>
                      <a:pt x="26" y="25"/>
                    </a:cubicBezTo>
                    <a:cubicBezTo>
                      <a:pt x="25" y="24"/>
                      <a:pt x="25" y="12"/>
                      <a:pt x="25" y="12"/>
                    </a:cubicBezTo>
                    <a:cubicBezTo>
                      <a:pt x="24" y="10"/>
                      <a:pt x="23" y="10"/>
                      <a:pt x="23" y="10"/>
                    </a:cubicBezTo>
                  </a:path>
                </a:pathLst>
              </a:custGeom>
              <a:noFill/>
              <a:ln w="3175" cap="rnd">
                <a:solidFill>
                  <a:srgbClr val="58585A"/>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92" name="Freeform 171"/>
              <p:cNvSpPr>
                <a:spLocks/>
              </p:cNvSpPr>
              <p:nvPr/>
            </p:nvSpPr>
            <p:spPr bwMode="auto">
              <a:xfrm>
                <a:off x="1119" y="939"/>
                <a:ext cx="68" cy="101"/>
              </a:xfrm>
              <a:custGeom>
                <a:avLst/>
                <a:gdLst>
                  <a:gd name="T0" fmla="*/ 2288 w 51"/>
                  <a:gd name="T1" fmla="*/ 710 h 75"/>
                  <a:gd name="T2" fmla="*/ 155 w 51"/>
                  <a:gd name="T3" fmla="*/ 2198 h 75"/>
                  <a:gd name="T4" fmla="*/ 1505 w 51"/>
                  <a:gd name="T5" fmla="*/ 5765 h 75"/>
                  <a:gd name="T6" fmla="*/ 2917 w 51"/>
                  <a:gd name="T7" fmla="*/ 6467 h 75"/>
                  <a:gd name="T8" fmla="*/ 3828 w 51"/>
                  <a:gd name="T9" fmla="*/ 5765 h 75"/>
                  <a:gd name="T10" fmla="*/ 0 60000 65536"/>
                  <a:gd name="T11" fmla="*/ 0 60000 65536"/>
                  <a:gd name="T12" fmla="*/ 0 60000 65536"/>
                  <a:gd name="T13" fmla="*/ 0 60000 65536"/>
                  <a:gd name="T14" fmla="*/ 0 60000 65536"/>
                  <a:gd name="T15" fmla="*/ 0 w 51"/>
                  <a:gd name="T16" fmla="*/ 0 h 75"/>
                  <a:gd name="T17" fmla="*/ 51 w 51"/>
                  <a:gd name="T18" fmla="*/ 75 h 75"/>
                </a:gdLst>
                <a:ahLst/>
                <a:cxnLst>
                  <a:cxn ang="T10">
                    <a:pos x="T0" y="T1"/>
                  </a:cxn>
                  <a:cxn ang="T11">
                    <a:pos x="T2" y="T3"/>
                  </a:cxn>
                  <a:cxn ang="T12">
                    <a:pos x="T4" y="T5"/>
                  </a:cxn>
                  <a:cxn ang="T13">
                    <a:pos x="T6" y="T7"/>
                  </a:cxn>
                  <a:cxn ang="T14">
                    <a:pos x="T8" y="T9"/>
                  </a:cxn>
                </a:cxnLst>
                <a:rect l="T15" t="T16" r="T17" b="T18"/>
                <a:pathLst>
                  <a:path w="51" h="75">
                    <a:moveTo>
                      <a:pt x="31" y="8"/>
                    </a:moveTo>
                    <a:cubicBezTo>
                      <a:pt x="24" y="0"/>
                      <a:pt x="0" y="3"/>
                      <a:pt x="2" y="25"/>
                    </a:cubicBezTo>
                    <a:cubicBezTo>
                      <a:pt x="3" y="47"/>
                      <a:pt x="9" y="62"/>
                      <a:pt x="20" y="66"/>
                    </a:cubicBezTo>
                    <a:cubicBezTo>
                      <a:pt x="26" y="68"/>
                      <a:pt x="31" y="75"/>
                      <a:pt x="39" y="74"/>
                    </a:cubicBezTo>
                    <a:cubicBezTo>
                      <a:pt x="50" y="74"/>
                      <a:pt x="51" y="66"/>
                      <a:pt x="51" y="66"/>
                    </a:cubicBezTo>
                  </a:path>
                </a:pathLst>
              </a:custGeom>
              <a:noFill/>
              <a:ln w="3175" cap="rnd">
                <a:solidFill>
                  <a:srgbClr val="58585A"/>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93" name="Freeform 172"/>
              <p:cNvSpPr>
                <a:spLocks/>
              </p:cNvSpPr>
              <p:nvPr/>
            </p:nvSpPr>
            <p:spPr bwMode="auto">
              <a:xfrm>
                <a:off x="1356" y="830"/>
                <a:ext cx="4" cy="10"/>
              </a:xfrm>
              <a:custGeom>
                <a:avLst/>
                <a:gdLst>
                  <a:gd name="T0" fmla="*/ 0 w 3"/>
                  <a:gd name="T1" fmla="*/ 0 h 7"/>
                  <a:gd name="T2" fmla="*/ 207 w 3"/>
                  <a:gd name="T3" fmla="*/ 1456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0" y="0"/>
                    </a:moveTo>
                    <a:cubicBezTo>
                      <a:pt x="1" y="2"/>
                      <a:pt x="2" y="5"/>
                      <a:pt x="3" y="7"/>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94" name="Freeform 173"/>
              <p:cNvSpPr>
                <a:spLocks/>
              </p:cNvSpPr>
              <p:nvPr/>
            </p:nvSpPr>
            <p:spPr bwMode="auto">
              <a:xfrm>
                <a:off x="1329" y="946"/>
                <a:ext cx="28" cy="35"/>
              </a:xfrm>
              <a:custGeom>
                <a:avLst/>
                <a:gdLst>
                  <a:gd name="T0" fmla="*/ 1552 w 21"/>
                  <a:gd name="T1" fmla="*/ 0 h 26"/>
                  <a:gd name="T2" fmla="*/ 0 w 21"/>
                  <a:gd name="T3" fmla="*/ 586 h 26"/>
                  <a:gd name="T4" fmla="*/ 1164 w 21"/>
                  <a:gd name="T5" fmla="*/ 1132 h 26"/>
                  <a:gd name="T6" fmla="*/ 1129 w 21"/>
                  <a:gd name="T7" fmla="*/ 1649 h 26"/>
                  <a:gd name="T8" fmla="*/ 1129 w 21"/>
                  <a:gd name="T9" fmla="*/ 2220 h 26"/>
                  <a:gd name="T10" fmla="*/ 0 60000 65536"/>
                  <a:gd name="T11" fmla="*/ 0 60000 65536"/>
                  <a:gd name="T12" fmla="*/ 0 60000 65536"/>
                  <a:gd name="T13" fmla="*/ 0 60000 65536"/>
                  <a:gd name="T14" fmla="*/ 0 60000 65536"/>
                  <a:gd name="T15" fmla="*/ 0 w 21"/>
                  <a:gd name="T16" fmla="*/ 0 h 26"/>
                  <a:gd name="T17" fmla="*/ 21 w 21"/>
                  <a:gd name="T18" fmla="*/ 26 h 26"/>
                </a:gdLst>
                <a:ahLst/>
                <a:cxnLst>
                  <a:cxn ang="T10">
                    <a:pos x="T0" y="T1"/>
                  </a:cxn>
                  <a:cxn ang="T11">
                    <a:pos x="T2" y="T3"/>
                  </a:cxn>
                  <a:cxn ang="T12">
                    <a:pos x="T4" y="T5"/>
                  </a:cxn>
                  <a:cxn ang="T13">
                    <a:pos x="T6" y="T7"/>
                  </a:cxn>
                  <a:cxn ang="T14">
                    <a:pos x="T8" y="T9"/>
                  </a:cxn>
                </a:cxnLst>
                <a:rect l="T15" t="T16" r="T17" b="T18"/>
                <a:pathLst>
                  <a:path w="21" h="26">
                    <a:moveTo>
                      <a:pt x="21" y="0"/>
                    </a:moveTo>
                    <a:cubicBezTo>
                      <a:pt x="15" y="0"/>
                      <a:pt x="6" y="1"/>
                      <a:pt x="0" y="7"/>
                    </a:cubicBezTo>
                    <a:cubicBezTo>
                      <a:pt x="3" y="11"/>
                      <a:pt x="12" y="14"/>
                      <a:pt x="16" y="13"/>
                    </a:cubicBezTo>
                    <a:cubicBezTo>
                      <a:pt x="18" y="16"/>
                      <a:pt x="15" y="15"/>
                      <a:pt x="15" y="19"/>
                    </a:cubicBezTo>
                    <a:cubicBezTo>
                      <a:pt x="15" y="22"/>
                      <a:pt x="15" y="26"/>
                      <a:pt x="15" y="26"/>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95" name="Freeform 174"/>
              <p:cNvSpPr>
                <a:spLocks/>
              </p:cNvSpPr>
              <p:nvPr/>
            </p:nvSpPr>
            <p:spPr bwMode="auto">
              <a:xfrm>
                <a:off x="1323" y="939"/>
                <a:ext cx="34" cy="16"/>
              </a:xfrm>
              <a:custGeom>
                <a:avLst/>
                <a:gdLst>
                  <a:gd name="T0" fmla="*/ 0 w 25"/>
                  <a:gd name="T1" fmla="*/ 873 h 12"/>
                  <a:gd name="T2" fmla="*/ 2530 w 25"/>
                  <a:gd name="T3" fmla="*/ 1 h 12"/>
                  <a:gd name="T4" fmla="*/ 0 60000 65536"/>
                  <a:gd name="T5" fmla="*/ 0 60000 65536"/>
                  <a:gd name="T6" fmla="*/ 0 w 25"/>
                  <a:gd name="T7" fmla="*/ 0 h 12"/>
                  <a:gd name="T8" fmla="*/ 25 w 25"/>
                  <a:gd name="T9" fmla="*/ 12 h 12"/>
                </a:gdLst>
                <a:ahLst/>
                <a:cxnLst>
                  <a:cxn ang="T4">
                    <a:pos x="T0" y="T1"/>
                  </a:cxn>
                  <a:cxn ang="T5">
                    <a:pos x="T2" y="T3"/>
                  </a:cxn>
                </a:cxnLst>
                <a:rect l="T6" t="T7" r="T8" b="T9"/>
                <a:pathLst>
                  <a:path w="25" h="12">
                    <a:moveTo>
                      <a:pt x="0" y="12"/>
                    </a:moveTo>
                    <a:cubicBezTo>
                      <a:pt x="8" y="3"/>
                      <a:pt x="19" y="0"/>
                      <a:pt x="25" y="1"/>
                    </a:cubicBezTo>
                  </a:path>
                </a:pathLst>
              </a:custGeom>
              <a:noFill/>
              <a:ln w="158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96" name="Freeform 175"/>
              <p:cNvSpPr>
                <a:spLocks/>
              </p:cNvSpPr>
              <p:nvPr/>
            </p:nvSpPr>
            <p:spPr bwMode="auto">
              <a:xfrm>
                <a:off x="1321" y="912"/>
                <a:ext cx="44" cy="18"/>
              </a:xfrm>
              <a:custGeom>
                <a:avLst/>
                <a:gdLst>
                  <a:gd name="T0" fmla="*/ 0 w 33"/>
                  <a:gd name="T1" fmla="*/ 1699 h 13"/>
                  <a:gd name="T2" fmla="*/ 1868 w 33"/>
                  <a:gd name="T3" fmla="*/ 937 h 13"/>
                  <a:gd name="T4" fmla="*/ 2399 w 33"/>
                  <a:gd name="T5" fmla="*/ 1195 h 13"/>
                  <a:gd name="T6" fmla="*/ 1505 w 33"/>
                  <a:gd name="T7" fmla="*/ 1 h 13"/>
                  <a:gd name="T8" fmla="*/ 0 w 33"/>
                  <a:gd name="T9" fmla="*/ 1699 h 13"/>
                  <a:gd name="T10" fmla="*/ 0 60000 65536"/>
                  <a:gd name="T11" fmla="*/ 0 60000 65536"/>
                  <a:gd name="T12" fmla="*/ 0 60000 65536"/>
                  <a:gd name="T13" fmla="*/ 0 60000 65536"/>
                  <a:gd name="T14" fmla="*/ 0 60000 65536"/>
                  <a:gd name="T15" fmla="*/ 0 w 33"/>
                  <a:gd name="T16" fmla="*/ 0 h 13"/>
                  <a:gd name="T17" fmla="*/ 33 w 33"/>
                  <a:gd name="T18" fmla="*/ 13 h 13"/>
                </a:gdLst>
                <a:ahLst/>
                <a:cxnLst>
                  <a:cxn ang="T10">
                    <a:pos x="T0" y="T1"/>
                  </a:cxn>
                  <a:cxn ang="T11">
                    <a:pos x="T2" y="T3"/>
                  </a:cxn>
                  <a:cxn ang="T12">
                    <a:pos x="T4" y="T5"/>
                  </a:cxn>
                  <a:cxn ang="T13">
                    <a:pos x="T6" y="T7"/>
                  </a:cxn>
                  <a:cxn ang="T14">
                    <a:pos x="T8" y="T9"/>
                  </a:cxn>
                </a:cxnLst>
                <a:rect l="T15" t="T16" r="T17" b="T18"/>
                <a:pathLst>
                  <a:path w="33" h="13">
                    <a:moveTo>
                      <a:pt x="0" y="13"/>
                    </a:moveTo>
                    <a:cubicBezTo>
                      <a:pt x="13" y="7"/>
                      <a:pt x="20" y="4"/>
                      <a:pt x="25" y="7"/>
                    </a:cubicBezTo>
                    <a:cubicBezTo>
                      <a:pt x="29" y="11"/>
                      <a:pt x="31" y="12"/>
                      <a:pt x="32" y="9"/>
                    </a:cubicBezTo>
                    <a:cubicBezTo>
                      <a:pt x="33" y="4"/>
                      <a:pt x="28" y="0"/>
                      <a:pt x="20" y="1"/>
                    </a:cubicBezTo>
                    <a:cubicBezTo>
                      <a:pt x="12" y="2"/>
                      <a:pt x="7" y="7"/>
                      <a:pt x="0" y="13"/>
                    </a:cubicBezTo>
                    <a:close/>
                  </a:path>
                </a:pathLst>
              </a:custGeom>
              <a:solidFill>
                <a:srgbClr val="B492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97" name="Freeform 176"/>
              <p:cNvSpPr>
                <a:spLocks/>
              </p:cNvSpPr>
              <p:nvPr/>
            </p:nvSpPr>
            <p:spPr bwMode="auto">
              <a:xfrm>
                <a:off x="1342" y="947"/>
                <a:ext cx="11" cy="16"/>
              </a:xfrm>
              <a:custGeom>
                <a:avLst/>
                <a:gdLst>
                  <a:gd name="T0" fmla="*/ 272 w 8"/>
                  <a:gd name="T1" fmla="*/ 0 h 12"/>
                  <a:gd name="T2" fmla="*/ 619 w 8"/>
                  <a:gd name="T3" fmla="*/ 873 h 12"/>
                  <a:gd name="T4" fmla="*/ 969 w 8"/>
                  <a:gd name="T5" fmla="*/ 476 h 12"/>
                  <a:gd name="T6" fmla="*/ 851 w 8"/>
                  <a:gd name="T7" fmla="*/ 0 h 12"/>
                  <a:gd name="T8" fmla="*/ 0 60000 65536"/>
                  <a:gd name="T9" fmla="*/ 0 60000 65536"/>
                  <a:gd name="T10" fmla="*/ 0 60000 65536"/>
                  <a:gd name="T11" fmla="*/ 0 60000 65536"/>
                  <a:gd name="T12" fmla="*/ 0 w 8"/>
                  <a:gd name="T13" fmla="*/ 0 h 12"/>
                  <a:gd name="T14" fmla="*/ 8 w 8"/>
                  <a:gd name="T15" fmla="*/ 12 h 12"/>
                </a:gdLst>
                <a:ahLst/>
                <a:cxnLst>
                  <a:cxn ang="T8">
                    <a:pos x="T0" y="T1"/>
                  </a:cxn>
                  <a:cxn ang="T9">
                    <a:pos x="T2" y="T3"/>
                  </a:cxn>
                  <a:cxn ang="T10">
                    <a:pos x="T4" y="T5"/>
                  </a:cxn>
                  <a:cxn ang="T11">
                    <a:pos x="T6" y="T7"/>
                  </a:cxn>
                </a:cxnLst>
                <a:rect l="T12" t="T13" r="T14" b="T15"/>
                <a:pathLst>
                  <a:path w="8" h="12">
                    <a:moveTo>
                      <a:pt x="2" y="0"/>
                    </a:moveTo>
                    <a:cubicBezTo>
                      <a:pt x="0" y="6"/>
                      <a:pt x="1" y="12"/>
                      <a:pt x="5" y="12"/>
                    </a:cubicBezTo>
                    <a:cubicBezTo>
                      <a:pt x="7" y="12"/>
                      <a:pt x="7" y="9"/>
                      <a:pt x="8" y="6"/>
                    </a:cubicBezTo>
                    <a:cubicBezTo>
                      <a:pt x="8" y="3"/>
                      <a:pt x="7" y="0"/>
                      <a:pt x="7" y="0"/>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98" name="Freeform 177"/>
              <p:cNvSpPr>
                <a:spLocks/>
              </p:cNvSpPr>
              <p:nvPr/>
            </p:nvSpPr>
            <p:spPr bwMode="auto">
              <a:xfrm>
                <a:off x="1357" y="946"/>
                <a:ext cx="8" cy="4"/>
              </a:xfrm>
              <a:custGeom>
                <a:avLst/>
                <a:gdLst>
                  <a:gd name="T0" fmla="*/ 0 w 6"/>
                  <a:gd name="T1" fmla="*/ 1 h 3"/>
                  <a:gd name="T2" fmla="*/ 476 w 6"/>
                  <a:gd name="T3" fmla="*/ 0 h 3"/>
                  <a:gd name="T4" fmla="*/ 0 60000 65536"/>
                  <a:gd name="T5" fmla="*/ 0 60000 65536"/>
                  <a:gd name="T6" fmla="*/ 0 w 6"/>
                  <a:gd name="T7" fmla="*/ 0 h 3"/>
                  <a:gd name="T8" fmla="*/ 6 w 6"/>
                  <a:gd name="T9" fmla="*/ 3 h 3"/>
                </a:gdLst>
                <a:ahLst/>
                <a:cxnLst>
                  <a:cxn ang="T4">
                    <a:pos x="T0" y="T1"/>
                  </a:cxn>
                  <a:cxn ang="T5">
                    <a:pos x="T2" y="T3"/>
                  </a:cxn>
                </a:cxnLst>
                <a:rect l="T6" t="T7" r="T8" b="T9"/>
                <a:pathLst>
                  <a:path w="6" h="3">
                    <a:moveTo>
                      <a:pt x="0" y="1"/>
                    </a:moveTo>
                    <a:cubicBezTo>
                      <a:pt x="3" y="3"/>
                      <a:pt x="4" y="0"/>
                      <a:pt x="6" y="0"/>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99" name="Freeform 178"/>
              <p:cNvSpPr>
                <a:spLocks/>
              </p:cNvSpPr>
              <p:nvPr/>
            </p:nvSpPr>
            <p:spPr bwMode="auto">
              <a:xfrm>
                <a:off x="1358" y="1015"/>
                <a:ext cx="34" cy="25"/>
              </a:xfrm>
              <a:custGeom>
                <a:avLst/>
                <a:gdLst>
                  <a:gd name="T0" fmla="*/ 883 w 25"/>
                  <a:gd name="T1" fmla="*/ 0 h 19"/>
                  <a:gd name="T2" fmla="*/ 302 w 25"/>
                  <a:gd name="T3" fmla="*/ 778 h 19"/>
                  <a:gd name="T4" fmla="*/ 1406 w 25"/>
                  <a:gd name="T5" fmla="*/ 997 h 19"/>
                  <a:gd name="T6" fmla="*/ 2530 w 25"/>
                  <a:gd name="T7" fmla="*/ 758 h 19"/>
                  <a:gd name="T8" fmla="*/ 0 60000 65536"/>
                  <a:gd name="T9" fmla="*/ 0 60000 65536"/>
                  <a:gd name="T10" fmla="*/ 0 60000 65536"/>
                  <a:gd name="T11" fmla="*/ 0 60000 65536"/>
                  <a:gd name="T12" fmla="*/ 0 w 25"/>
                  <a:gd name="T13" fmla="*/ 0 h 19"/>
                  <a:gd name="T14" fmla="*/ 25 w 25"/>
                  <a:gd name="T15" fmla="*/ 19 h 19"/>
                </a:gdLst>
                <a:ahLst/>
                <a:cxnLst>
                  <a:cxn ang="T8">
                    <a:pos x="T0" y="T1"/>
                  </a:cxn>
                  <a:cxn ang="T9">
                    <a:pos x="T2" y="T3"/>
                  </a:cxn>
                  <a:cxn ang="T10">
                    <a:pos x="T4" y="T5"/>
                  </a:cxn>
                  <a:cxn ang="T11">
                    <a:pos x="T6" y="T7"/>
                  </a:cxn>
                </a:cxnLst>
                <a:rect l="T12" t="T13" r="T14" b="T15"/>
                <a:pathLst>
                  <a:path w="25" h="19">
                    <a:moveTo>
                      <a:pt x="9" y="0"/>
                    </a:moveTo>
                    <a:cubicBezTo>
                      <a:pt x="4" y="1"/>
                      <a:pt x="0" y="7"/>
                      <a:pt x="3" y="13"/>
                    </a:cubicBezTo>
                    <a:cubicBezTo>
                      <a:pt x="7" y="19"/>
                      <a:pt x="10" y="18"/>
                      <a:pt x="14" y="16"/>
                    </a:cubicBezTo>
                    <a:cubicBezTo>
                      <a:pt x="17" y="15"/>
                      <a:pt x="22" y="9"/>
                      <a:pt x="25" y="12"/>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00" name="Freeform 179"/>
              <p:cNvSpPr>
                <a:spLocks/>
              </p:cNvSpPr>
              <p:nvPr/>
            </p:nvSpPr>
            <p:spPr bwMode="auto">
              <a:xfrm>
                <a:off x="519" y="717"/>
                <a:ext cx="1301" cy="3367"/>
              </a:xfrm>
              <a:custGeom>
                <a:avLst/>
                <a:gdLst>
                  <a:gd name="T0" fmla="*/ 49021 w 967"/>
                  <a:gd name="T1" fmla="*/ 28591 h 2504"/>
                  <a:gd name="T2" fmla="*/ 55321 w 967"/>
                  <a:gd name="T3" fmla="*/ 23498 h 2504"/>
                  <a:gd name="T4" fmla="*/ 55079 w 967"/>
                  <a:gd name="T5" fmla="*/ 20406 h 2504"/>
                  <a:gd name="T6" fmla="*/ 54355 w 967"/>
                  <a:gd name="T7" fmla="*/ 14085 h 2504"/>
                  <a:gd name="T8" fmla="*/ 53541 w 967"/>
                  <a:gd name="T9" fmla="*/ 7718 h 2504"/>
                  <a:gd name="T10" fmla="*/ 50638 w 967"/>
                  <a:gd name="T11" fmla="*/ 2915 h 2504"/>
                  <a:gd name="T12" fmla="*/ 45948 w 967"/>
                  <a:gd name="T13" fmla="*/ 1045 h 2504"/>
                  <a:gd name="T14" fmla="*/ 41621 w 967"/>
                  <a:gd name="T15" fmla="*/ 177 h 2504"/>
                  <a:gd name="T16" fmla="*/ 29311 w 967"/>
                  <a:gd name="T17" fmla="*/ 14304 h 2504"/>
                  <a:gd name="T18" fmla="*/ 32643 w 967"/>
                  <a:gd name="T19" fmla="*/ 22384 h 2504"/>
                  <a:gd name="T20" fmla="*/ 30449 w 967"/>
                  <a:gd name="T21" fmla="*/ 33026 h 2504"/>
                  <a:gd name="T22" fmla="*/ 12332 w 967"/>
                  <a:gd name="T23" fmla="*/ 56033 h 2504"/>
                  <a:gd name="T24" fmla="*/ 7930 w 967"/>
                  <a:gd name="T25" fmla="*/ 99536 h 2504"/>
                  <a:gd name="T26" fmla="*/ 1516 w 967"/>
                  <a:gd name="T27" fmla="*/ 114666 h 2504"/>
                  <a:gd name="T28" fmla="*/ 5169 w 967"/>
                  <a:gd name="T29" fmla="*/ 114372 h 2504"/>
                  <a:gd name="T30" fmla="*/ 8994 w 967"/>
                  <a:gd name="T31" fmla="*/ 125426 h 2504"/>
                  <a:gd name="T32" fmla="*/ 12721 w 967"/>
                  <a:gd name="T33" fmla="*/ 123683 h 2504"/>
                  <a:gd name="T34" fmla="*/ 15900 w 967"/>
                  <a:gd name="T35" fmla="*/ 114545 h 2504"/>
                  <a:gd name="T36" fmla="*/ 19867 w 967"/>
                  <a:gd name="T37" fmla="*/ 87405 h 2504"/>
                  <a:gd name="T38" fmla="*/ 21810 w 967"/>
                  <a:gd name="T39" fmla="*/ 64093 h 2504"/>
                  <a:gd name="T40" fmla="*/ 24348 w 967"/>
                  <a:gd name="T41" fmla="*/ 90652 h 2504"/>
                  <a:gd name="T42" fmla="*/ 25338 w 967"/>
                  <a:gd name="T43" fmla="*/ 152505 h 2504"/>
                  <a:gd name="T44" fmla="*/ 31181 w 967"/>
                  <a:gd name="T45" fmla="*/ 196974 h 2504"/>
                  <a:gd name="T46" fmla="*/ 25580 w 967"/>
                  <a:gd name="T47" fmla="*/ 207785 h 2504"/>
                  <a:gd name="T48" fmla="*/ 25452 w 967"/>
                  <a:gd name="T49" fmla="*/ 210435 h 2504"/>
                  <a:gd name="T50" fmla="*/ 29689 w 967"/>
                  <a:gd name="T51" fmla="*/ 211754 h 2504"/>
                  <a:gd name="T52" fmla="*/ 38667 w 967"/>
                  <a:gd name="T53" fmla="*/ 209137 h 2504"/>
                  <a:gd name="T54" fmla="*/ 37916 w 967"/>
                  <a:gd name="T55" fmla="*/ 193729 h 2504"/>
                  <a:gd name="T56" fmla="*/ 37764 w 967"/>
                  <a:gd name="T57" fmla="*/ 152280 h 2504"/>
                  <a:gd name="T58" fmla="*/ 42601 w 967"/>
                  <a:gd name="T59" fmla="*/ 133377 h 2504"/>
                  <a:gd name="T60" fmla="*/ 44378 w 967"/>
                  <a:gd name="T61" fmla="*/ 182394 h 2504"/>
                  <a:gd name="T62" fmla="*/ 44073 w 967"/>
                  <a:gd name="T63" fmla="*/ 206702 h 2504"/>
                  <a:gd name="T64" fmla="*/ 50173 w 967"/>
                  <a:gd name="T65" fmla="*/ 211536 h 2504"/>
                  <a:gd name="T66" fmla="*/ 55856 w 967"/>
                  <a:gd name="T67" fmla="*/ 210936 h 2504"/>
                  <a:gd name="T68" fmla="*/ 57658 w 967"/>
                  <a:gd name="T69" fmla="*/ 209651 h 2504"/>
                  <a:gd name="T70" fmla="*/ 51307 w 967"/>
                  <a:gd name="T71" fmla="*/ 199943 h 2504"/>
                  <a:gd name="T72" fmla="*/ 56215 w 967"/>
                  <a:gd name="T73" fmla="*/ 158523 h 2504"/>
                  <a:gd name="T74" fmla="*/ 60803 w 967"/>
                  <a:gd name="T75" fmla="*/ 108875 h 2504"/>
                  <a:gd name="T76" fmla="*/ 60476 w 967"/>
                  <a:gd name="T77" fmla="*/ 69806 h 2504"/>
                  <a:gd name="T78" fmla="*/ 61385 w 967"/>
                  <a:gd name="T79" fmla="*/ 68335 h 2504"/>
                  <a:gd name="T80" fmla="*/ 68411 w 967"/>
                  <a:gd name="T81" fmla="*/ 103986 h 2504"/>
                  <a:gd name="T82" fmla="*/ 68232 w 967"/>
                  <a:gd name="T83" fmla="*/ 121145 h 2504"/>
                  <a:gd name="T84" fmla="*/ 71891 w 967"/>
                  <a:gd name="T85" fmla="*/ 125009 h 2504"/>
                  <a:gd name="T86" fmla="*/ 76345 w 967"/>
                  <a:gd name="T87" fmla="*/ 120771 h 2504"/>
                  <a:gd name="T88" fmla="*/ 81528 w 967"/>
                  <a:gd name="T89" fmla="*/ 119105 h 2504"/>
                  <a:gd name="T90" fmla="*/ 75895 w 967"/>
                  <a:gd name="T91" fmla="*/ 105699 h 2504"/>
                  <a:gd name="T92" fmla="*/ 72840 w 967"/>
                  <a:gd name="T93" fmla="*/ 76820 h 2504"/>
                  <a:gd name="T94" fmla="*/ 63559 w 967"/>
                  <a:gd name="T95" fmla="*/ 37522 h 25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67"/>
                  <a:gd name="T145" fmla="*/ 0 h 2504"/>
                  <a:gd name="T146" fmla="*/ 967 w 967"/>
                  <a:gd name="T147" fmla="*/ 2504 h 25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67" h="2504">
                    <a:moveTo>
                      <a:pt x="553" y="386"/>
                    </a:moveTo>
                    <a:cubicBezTo>
                      <a:pt x="553" y="386"/>
                      <a:pt x="551" y="369"/>
                      <a:pt x="559" y="361"/>
                    </a:cubicBezTo>
                    <a:cubicBezTo>
                      <a:pt x="564" y="356"/>
                      <a:pt x="567" y="346"/>
                      <a:pt x="567" y="346"/>
                    </a:cubicBezTo>
                    <a:cubicBezTo>
                      <a:pt x="567" y="346"/>
                      <a:pt x="568" y="342"/>
                      <a:pt x="572" y="336"/>
                    </a:cubicBezTo>
                    <a:cubicBezTo>
                      <a:pt x="578" y="327"/>
                      <a:pt x="598" y="333"/>
                      <a:pt x="619" y="328"/>
                    </a:cubicBezTo>
                    <a:cubicBezTo>
                      <a:pt x="640" y="323"/>
                      <a:pt x="636" y="304"/>
                      <a:pt x="636" y="297"/>
                    </a:cubicBezTo>
                    <a:cubicBezTo>
                      <a:pt x="636" y="290"/>
                      <a:pt x="637" y="287"/>
                      <a:pt x="643" y="282"/>
                    </a:cubicBezTo>
                    <a:cubicBezTo>
                      <a:pt x="643" y="280"/>
                      <a:pt x="645" y="280"/>
                      <a:pt x="646" y="277"/>
                    </a:cubicBezTo>
                    <a:cubicBezTo>
                      <a:pt x="646" y="273"/>
                      <a:pt x="644" y="271"/>
                      <a:pt x="643" y="269"/>
                    </a:cubicBezTo>
                    <a:cubicBezTo>
                      <a:pt x="646" y="267"/>
                      <a:pt x="646" y="264"/>
                      <a:pt x="644" y="260"/>
                    </a:cubicBezTo>
                    <a:cubicBezTo>
                      <a:pt x="644" y="258"/>
                      <a:pt x="642" y="256"/>
                      <a:pt x="642" y="253"/>
                    </a:cubicBezTo>
                    <a:cubicBezTo>
                      <a:pt x="641" y="248"/>
                      <a:pt x="640" y="241"/>
                      <a:pt x="643" y="240"/>
                    </a:cubicBezTo>
                    <a:cubicBezTo>
                      <a:pt x="649" y="237"/>
                      <a:pt x="652" y="239"/>
                      <a:pt x="658" y="234"/>
                    </a:cubicBezTo>
                    <a:cubicBezTo>
                      <a:pt x="669" y="226"/>
                      <a:pt x="663" y="216"/>
                      <a:pt x="657" y="207"/>
                    </a:cubicBezTo>
                    <a:cubicBezTo>
                      <a:pt x="651" y="198"/>
                      <a:pt x="653" y="204"/>
                      <a:pt x="644" y="189"/>
                    </a:cubicBezTo>
                    <a:cubicBezTo>
                      <a:pt x="640" y="182"/>
                      <a:pt x="635" y="178"/>
                      <a:pt x="634" y="166"/>
                    </a:cubicBezTo>
                    <a:cubicBezTo>
                      <a:pt x="633" y="163"/>
                      <a:pt x="635" y="158"/>
                      <a:pt x="635" y="152"/>
                    </a:cubicBezTo>
                    <a:cubicBezTo>
                      <a:pt x="635" y="141"/>
                      <a:pt x="634" y="132"/>
                      <a:pt x="632" y="123"/>
                    </a:cubicBezTo>
                    <a:cubicBezTo>
                      <a:pt x="629" y="115"/>
                      <a:pt x="628" y="102"/>
                      <a:pt x="625" y="91"/>
                    </a:cubicBezTo>
                    <a:cubicBezTo>
                      <a:pt x="625" y="91"/>
                      <a:pt x="625" y="91"/>
                      <a:pt x="625" y="91"/>
                    </a:cubicBezTo>
                    <a:cubicBezTo>
                      <a:pt x="631" y="87"/>
                      <a:pt x="627" y="77"/>
                      <a:pt x="636" y="75"/>
                    </a:cubicBezTo>
                    <a:cubicBezTo>
                      <a:pt x="628" y="73"/>
                      <a:pt x="620" y="63"/>
                      <a:pt x="616" y="56"/>
                    </a:cubicBezTo>
                    <a:cubicBezTo>
                      <a:pt x="613" y="52"/>
                      <a:pt x="612" y="46"/>
                      <a:pt x="608" y="43"/>
                    </a:cubicBezTo>
                    <a:cubicBezTo>
                      <a:pt x="604" y="39"/>
                      <a:pt x="596" y="37"/>
                      <a:pt x="591" y="34"/>
                    </a:cubicBezTo>
                    <a:cubicBezTo>
                      <a:pt x="586" y="31"/>
                      <a:pt x="582" y="28"/>
                      <a:pt x="576" y="27"/>
                    </a:cubicBezTo>
                    <a:cubicBezTo>
                      <a:pt x="570" y="25"/>
                      <a:pt x="565" y="24"/>
                      <a:pt x="559" y="21"/>
                    </a:cubicBezTo>
                    <a:cubicBezTo>
                      <a:pt x="555" y="18"/>
                      <a:pt x="553" y="15"/>
                      <a:pt x="548" y="14"/>
                    </a:cubicBezTo>
                    <a:cubicBezTo>
                      <a:pt x="544" y="13"/>
                      <a:pt x="540" y="13"/>
                      <a:pt x="537" y="12"/>
                    </a:cubicBezTo>
                    <a:cubicBezTo>
                      <a:pt x="533" y="11"/>
                      <a:pt x="530" y="8"/>
                      <a:pt x="527" y="7"/>
                    </a:cubicBezTo>
                    <a:cubicBezTo>
                      <a:pt x="521" y="5"/>
                      <a:pt x="513" y="8"/>
                      <a:pt x="506" y="6"/>
                    </a:cubicBezTo>
                    <a:cubicBezTo>
                      <a:pt x="506" y="5"/>
                      <a:pt x="506" y="5"/>
                      <a:pt x="506" y="5"/>
                    </a:cubicBezTo>
                    <a:cubicBezTo>
                      <a:pt x="498" y="4"/>
                      <a:pt x="491" y="2"/>
                      <a:pt x="485" y="2"/>
                    </a:cubicBezTo>
                    <a:cubicBezTo>
                      <a:pt x="469" y="0"/>
                      <a:pt x="413" y="14"/>
                      <a:pt x="379" y="51"/>
                    </a:cubicBezTo>
                    <a:cubicBezTo>
                      <a:pt x="363" y="69"/>
                      <a:pt x="352" y="101"/>
                      <a:pt x="345" y="125"/>
                    </a:cubicBezTo>
                    <a:cubicBezTo>
                      <a:pt x="341" y="138"/>
                      <a:pt x="340" y="153"/>
                      <a:pt x="337" y="166"/>
                    </a:cubicBezTo>
                    <a:cubicBezTo>
                      <a:pt x="339" y="167"/>
                      <a:pt x="340" y="168"/>
                      <a:pt x="342" y="169"/>
                    </a:cubicBezTo>
                    <a:cubicBezTo>
                      <a:pt x="337" y="176"/>
                      <a:pt x="336" y="185"/>
                      <a:pt x="335" y="193"/>
                    </a:cubicBezTo>
                    <a:cubicBezTo>
                      <a:pt x="349" y="194"/>
                      <a:pt x="340" y="220"/>
                      <a:pt x="340" y="228"/>
                    </a:cubicBezTo>
                    <a:cubicBezTo>
                      <a:pt x="354" y="220"/>
                      <a:pt x="357" y="249"/>
                      <a:pt x="364" y="256"/>
                    </a:cubicBezTo>
                    <a:cubicBezTo>
                      <a:pt x="368" y="259"/>
                      <a:pt x="376" y="259"/>
                      <a:pt x="381" y="263"/>
                    </a:cubicBezTo>
                    <a:cubicBezTo>
                      <a:pt x="387" y="269"/>
                      <a:pt x="389" y="271"/>
                      <a:pt x="391" y="280"/>
                    </a:cubicBezTo>
                    <a:cubicBezTo>
                      <a:pt x="398" y="271"/>
                      <a:pt x="404" y="279"/>
                      <a:pt x="412" y="282"/>
                    </a:cubicBezTo>
                    <a:cubicBezTo>
                      <a:pt x="412" y="283"/>
                      <a:pt x="412" y="283"/>
                      <a:pt x="412" y="283"/>
                    </a:cubicBezTo>
                    <a:cubicBezTo>
                      <a:pt x="412" y="301"/>
                      <a:pt x="398" y="381"/>
                      <a:pt x="356" y="389"/>
                    </a:cubicBezTo>
                    <a:cubicBezTo>
                      <a:pt x="339" y="391"/>
                      <a:pt x="287" y="417"/>
                      <a:pt x="279" y="425"/>
                    </a:cubicBezTo>
                    <a:cubicBezTo>
                      <a:pt x="268" y="436"/>
                      <a:pt x="242" y="438"/>
                      <a:pt x="225" y="442"/>
                    </a:cubicBezTo>
                    <a:cubicBezTo>
                      <a:pt x="208" y="446"/>
                      <a:pt x="172" y="465"/>
                      <a:pt x="155" y="540"/>
                    </a:cubicBezTo>
                    <a:cubicBezTo>
                      <a:pt x="147" y="574"/>
                      <a:pt x="138" y="618"/>
                      <a:pt x="144" y="660"/>
                    </a:cubicBezTo>
                    <a:cubicBezTo>
                      <a:pt x="146" y="688"/>
                      <a:pt x="125" y="741"/>
                      <a:pt x="123" y="832"/>
                    </a:cubicBezTo>
                    <a:cubicBezTo>
                      <a:pt x="124" y="866"/>
                      <a:pt x="120" y="889"/>
                      <a:pt x="116" y="904"/>
                    </a:cubicBezTo>
                    <a:cubicBezTo>
                      <a:pt x="97" y="950"/>
                      <a:pt x="97" y="1079"/>
                      <a:pt x="96" y="1111"/>
                    </a:cubicBezTo>
                    <a:cubicBezTo>
                      <a:pt x="95" y="1130"/>
                      <a:pt x="95" y="1158"/>
                      <a:pt x="92" y="1172"/>
                    </a:cubicBezTo>
                    <a:cubicBezTo>
                      <a:pt x="88" y="1186"/>
                      <a:pt x="91" y="1199"/>
                      <a:pt x="87" y="1211"/>
                    </a:cubicBezTo>
                    <a:cubicBezTo>
                      <a:pt x="83" y="1222"/>
                      <a:pt x="85" y="1240"/>
                      <a:pt x="83" y="1244"/>
                    </a:cubicBezTo>
                    <a:cubicBezTo>
                      <a:pt x="75" y="1251"/>
                      <a:pt x="45" y="1295"/>
                      <a:pt x="38" y="1305"/>
                    </a:cubicBezTo>
                    <a:cubicBezTo>
                      <a:pt x="30" y="1315"/>
                      <a:pt x="22" y="1345"/>
                      <a:pt x="18" y="1350"/>
                    </a:cubicBezTo>
                    <a:cubicBezTo>
                      <a:pt x="13" y="1356"/>
                      <a:pt x="12" y="1370"/>
                      <a:pt x="8" y="1381"/>
                    </a:cubicBezTo>
                    <a:cubicBezTo>
                      <a:pt x="3" y="1393"/>
                      <a:pt x="0" y="1403"/>
                      <a:pt x="14" y="1402"/>
                    </a:cubicBezTo>
                    <a:cubicBezTo>
                      <a:pt x="26" y="1401"/>
                      <a:pt x="39" y="1381"/>
                      <a:pt x="41" y="1367"/>
                    </a:cubicBezTo>
                    <a:cubicBezTo>
                      <a:pt x="45" y="1365"/>
                      <a:pt x="52" y="1356"/>
                      <a:pt x="60" y="1347"/>
                    </a:cubicBezTo>
                    <a:cubicBezTo>
                      <a:pt x="58" y="1355"/>
                      <a:pt x="64" y="1362"/>
                      <a:pt x="70" y="1386"/>
                    </a:cubicBezTo>
                    <a:cubicBezTo>
                      <a:pt x="70" y="1394"/>
                      <a:pt x="76" y="1413"/>
                      <a:pt x="76" y="1422"/>
                    </a:cubicBezTo>
                    <a:cubicBezTo>
                      <a:pt x="75" y="1431"/>
                      <a:pt x="81" y="1455"/>
                      <a:pt x="84" y="1468"/>
                    </a:cubicBezTo>
                    <a:cubicBezTo>
                      <a:pt x="86" y="1480"/>
                      <a:pt x="97" y="1481"/>
                      <a:pt x="105" y="1477"/>
                    </a:cubicBezTo>
                    <a:cubicBezTo>
                      <a:pt x="105" y="1477"/>
                      <a:pt x="104" y="1488"/>
                      <a:pt x="115" y="1489"/>
                    </a:cubicBezTo>
                    <a:cubicBezTo>
                      <a:pt x="126" y="1491"/>
                      <a:pt x="128" y="1472"/>
                      <a:pt x="128" y="1472"/>
                    </a:cubicBezTo>
                    <a:cubicBezTo>
                      <a:pt x="128" y="1472"/>
                      <a:pt x="128" y="1479"/>
                      <a:pt x="136" y="1480"/>
                    </a:cubicBezTo>
                    <a:cubicBezTo>
                      <a:pt x="147" y="1480"/>
                      <a:pt x="149" y="1456"/>
                      <a:pt x="149" y="1456"/>
                    </a:cubicBezTo>
                    <a:cubicBezTo>
                      <a:pt x="150" y="1459"/>
                      <a:pt x="150" y="1461"/>
                      <a:pt x="156" y="1461"/>
                    </a:cubicBezTo>
                    <a:cubicBezTo>
                      <a:pt x="162" y="1461"/>
                      <a:pt x="167" y="1436"/>
                      <a:pt x="170" y="1426"/>
                    </a:cubicBezTo>
                    <a:cubicBezTo>
                      <a:pt x="172" y="1416"/>
                      <a:pt x="177" y="1406"/>
                      <a:pt x="178" y="1398"/>
                    </a:cubicBezTo>
                    <a:cubicBezTo>
                      <a:pt x="178" y="1390"/>
                      <a:pt x="179" y="1385"/>
                      <a:pt x="186" y="1348"/>
                    </a:cubicBezTo>
                    <a:cubicBezTo>
                      <a:pt x="193" y="1310"/>
                      <a:pt x="171" y="1271"/>
                      <a:pt x="174" y="1259"/>
                    </a:cubicBezTo>
                    <a:cubicBezTo>
                      <a:pt x="178" y="1246"/>
                      <a:pt x="166" y="1227"/>
                      <a:pt x="168" y="1224"/>
                    </a:cubicBezTo>
                    <a:cubicBezTo>
                      <a:pt x="169" y="1220"/>
                      <a:pt x="173" y="1206"/>
                      <a:pt x="175" y="1192"/>
                    </a:cubicBezTo>
                    <a:cubicBezTo>
                      <a:pt x="178" y="1178"/>
                      <a:pt x="228" y="1056"/>
                      <a:pt x="232" y="1029"/>
                    </a:cubicBezTo>
                    <a:cubicBezTo>
                      <a:pt x="243" y="976"/>
                      <a:pt x="242" y="953"/>
                      <a:pt x="236" y="917"/>
                    </a:cubicBezTo>
                    <a:cubicBezTo>
                      <a:pt x="237" y="890"/>
                      <a:pt x="248" y="818"/>
                      <a:pt x="250" y="805"/>
                    </a:cubicBezTo>
                    <a:cubicBezTo>
                      <a:pt x="251" y="802"/>
                      <a:pt x="251" y="789"/>
                      <a:pt x="253" y="780"/>
                    </a:cubicBezTo>
                    <a:cubicBezTo>
                      <a:pt x="253" y="775"/>
                      <a:pt x="254" y="766"/>
                      <a:pt x="255" y="755"/>
                    </a:cubicBezTo>
                    <a:cubicBezTo>
                      <a:pt x="255" y="756"/>
                      <a:pt x="255" y="756"/>
                      <a:pt x="255" y="756"/>
                    </a:cubicBezTo>
                    <a:cubicBezTo>
                      <a:pt x="255" y="768"/>
                      <a:pt x="259" y="789"/>
                      <a:pt x="261" y="822"/>
                    </a:cubicBezTo>
                    <a:cubicBezTo>
                      <a:pt x="259" y="849"/>
                      <a:pt x="272" y="898"/>
                      <a:pt x="274" y="923"/>
                    </a:cubicBezTo>
                    <a:cubicBezTo>
                      <a:pt x="271" y="932"/>
                      <a:pt x="284" y="1067"/>
                      <a:pt x="284" y="1067"/>
                    </a:cubicBezTo>
                    <a:cubicBezTo>
                      <a:pt x="279" y="1075"/>
                      <a:pt x="256" y="1178"/>
                      <a:pt x="255" y="1209"/>
                    </a:cubicBezTo>
                    <a:cubicBezTo>
                      <a:pt x="252" y="1225"/>
                      <a:pt x="258" y="1247"/>
                      <a:pt x="257" y="1282"/>
                    </a:cubicBezTo>
                    <a:cubicBezTo>
                      <a:pt x="255" y="1325"/>
                      <a:pt x="216" y="1497"/>
                      <a:pt x="287" y="1715"/>
                    </a:cubicBezTo>
                    <a:cubicBezTo>
                      <a:pt x="291" y="1727"/>
                      <a:pt x="292" y="1771"/>
                      <a:pt x="296" y="1795"/>
                    </a:cubicBezTo>
                    <a:cubicBezTo>
                      <a:pt x="297" y="1801"/>
                      <a:pt x="310" y="1828"/>
                      <a:pt x="310" y="1866"/>
                    </a:cubicBezTo>
                    <a:cubicBezTo>
                      <a:pt x="312" y="1926"/>
                      <a:pt x="305" y="2004"/>
                      <a:pt x="307" y="2048"/>
                    </a:cubicBezTo>
                    <a:cubicBezTo>
                      <a:pt x="310" y="2118"/>
                      <a:pt x="339" y="2183"/>
                      <a:pt x="351" y="2228"/>
                    </a:cubicBezTo>
                    <a:cubicBezTo>
                      <a:pt x="362" y="2273"/>
                      <a:pt x="366" y="2310"/>
                      <a:pt x="364" y="2319"/>
                    </a:cubicBezTo>
                    <a:cubicBezTo>
                      <a:pt x="362" y="2326"/>
                      <a:pt x="360" y="2341"/>
                      <a:pt x="367" y="2354"/>
                    </a:cubicBezTo>
                    <a:cubicBezTo>
                      <a:pt x="367" y="2355"/>
                      <a:pt x="347" y="2401"/>
                      <a:pt x="335" y="2408"/>
                    </a:cubicBezTo>
                    <a:cubicBezTo>
                      <a:pt x="325" y="2416"/>
                      <a:pt x="322" y="2424"/>
                      <a:pt x="314" y="2428"/>
                    </a:cubicBezTo>
                    <a:cubicBezTo>
                      <a:pt x="305" y="2433"/>
                      <a:pt x="301" y="2437"/>
                      <a:pt x="298" y="2446"/>
                    </a:cubicBezTo>
                    <a:cubicBezTo>
                      <a:pt x="295" y="2453"/>
                      <a:pt x="287" y="2463"/>
                      <a:pt x="293" y="2468"/>
                    </a:cubicBezTo>
                    <a:cubicBezTo>
                      <a:pt x="294" y="2469"/>
                      <a:pt x="295" y="2470"/>
                      <a:pt x="296" y="2470"/>
                    </a:cubicBezTo>
                    <a:cubicBezTo>
                      <a:pt x="296" y="2470"/>
                      <a:pt x="296" y="2470"/>
                      <a:pt x="296" y="2470"/>
                    </a:cubicBezTo>
                    <a:cubicBezTo>
                      <a:pt x="296" y="2473"/>
                      <a:pt x="296" y="2475"/>
                      <a:pt x="297" y="2477"/>
                    </a:cubicBezTo>
                    <a:cubicBezTo>
                      <a:pt x="300" y="2483"/>
                      <a:pt x="307" y="2484"/>
                      <a:pt x="314" y="2483"/>
                    </a:cubicBezTo>
                    <a:cubicBezTo>
                      <a:pt x="315" y="2482"/>
                      <a:pt x="315" y="2482"/>
                      <a:pt x="315" y="2482"/>
                    </a:cubicBezTo>
                    <a:cubicBezTo>
                      <a:pt x="315" y="2484"/>
                      <a:pt x="316" y="2486"/>
                      <a:pt x="318" y="2489"/>
                    </a:cubicBezTo>
                    <a:cubicBezTo>
                      <a:pt x="323" y="2496"/>
                      <a:pt x="340" y="2499"/>
                      <a:pt x="346" y="2493"/>
                    </a:cubicBezTo>
                    <a:cubicBezTo>
                      <a:pt x="355" y="2498"/>
                      <a:pt x="373" y="2499"/>
                      <a:pt x="380" y="2490"/>
                    </a:cubicBezTo>
                    <a:cubicBezTo>
                      <a:pt x="385" y="2504"/>
                      <a:pt x="405" y="2502"/>
                      <a:pt x="417" y="2499"/>
                    </a:cubicBezTo>
                    <a:cubicBezTo>
                      <a:pt x="429" y="2497"/>
                      <a:pt x="434" y="2490"/>
                      <a:pt x="441" y="2484"/>
                    </a:cubicBezTo>
                    <a:cubicBezTo>
                      <a:pt x="448" y="2479"/>
                      <a:pt x="453" y="2474"/>
                      <a:pt x="451" y="2462"/>
                    </a:cubicBezTo>
                    <a:cubicBezTo>
                      <a:pt x="449" y="2449"/>
                      <a:pt x="451" y="2449"/>
                      <a:pt x="452" y="2433"/>
                    </a:cubicBezTo>
                    <a:cubicBezTo>
                      <a:pt x="453" y="2424"/>
                      <a:pt x="461" y="2421"/>
                      <a:pt x="462" y="2406"/>
                    </a:cubicBezTo>
                    <a:cubicBezTo>
                      <a:pt x="463" y="2394"/>
                      <a:pt x="454" y="2343"/>
                      <a:pt x="455" y="2336"/>
                    </a:cubicBezTo>
                    <a:cubicBezTo>
                      <a:pt x="457" y="2320"/>
                      <a:pt x="446" y="2307"/>
                      <a:pt x="442" y="2281"/>
                    </a:cubicBezTo>
                    <a:cubicBezTo>
                      <a:pt x="438" y="2254"/>
                      <a:pt x="449" y="2165"/>
                      <a:pt x="449" y="2148"/>
                    </a:cubicBezTo>
                    <a:cubicBezTo>
                      <a:pt x="449" y="2117"/>
                      <a:pt x="465" y="2067"/>
                      <a:pt x="461" y="2003"/>
                    </a:cubicBezTo>
                    <a:cubicBezTo>
                      <a:pt x="458" y="1967"/>
                      <a:pt x="440" y="1855"/>
                      <a:pt x="440" y="1830"/>
                    </a:cubicBezTo>
                    <a:cubicBezTo>
                      <a:pt x="440" y="1826"/>
                      <a:pt x="439" y="1798"/>
                      <a:pt x="441" y="1793"/>
                    </a:cubicBezTo>
                    <a:cubicBezTo>
                      <a:pt x="446" y="1776"/>
                      <a:pt x="470" y="1572"/>
                      <a:pt x="470" y="1570"/>
                    </a:cubicBezTo>
                    <a:cubicBezTo>
                      <a:pt x="472" y="1546"/>
                      <a:pt x="482" y="1385"/>
                      <a:pt x="482" y="1385"/>
                    </a:cubicBezTo>
                    <a:cubicBezTo>
                      <a:pt x="484" y="1385"/>
                      <a:pt x="484" y="1385"/>
                      <a:pt x="484" y="1385"/>
                    </a:cubicBezTo>
                    <a:cubicBezTo>
                      <a:pt x="484" y="1385"/>
                      <a:pt x="494" y="1546"/>
                      <a:pt x="497" y="1570"/>
                    </a:cubicBezTo>
                    <a:cubicBezTo>
                      <a:pt x="497" y="1572"/>
                      <a:pt x="520" y="1776"/>
                      <a:pt x="525" y="1793"/>
                    </a:cubicBezTo>
                    <a:cubicBezTo>
                      <a:pt x="527" y="1798"/>
                      <a:pt x="526" y="1826"/>
                      <a:pt x="526" y="1830"/>
                    </a:cubicBezTo>
                    <a:cubicBezTo>
                      <a:pt x="526" y="1855"/>
                      <a:pt x="508" y="1967"/>
                      <a:pt x="506" y="2003"/>
                    </a:cubicBezTo>
                    <a:cubicBezTo>
                      <a:pt x="501" y="2067"/>
                      <a:pt x="518" y="2117"/>
                      <a:pt x="518" y="2148"/>
                    </a:cubicBezTo>
                    <a:cubicBezTo>
                      <a:pt x="518" y="2165"/>
                      <a:pt x="528" y="2254"/>
                      <a:pt x="524" y="2281"/>
                    </a:cubicBezTo>
                    <a:cubicBezTo>
                      <a:pt x="520" y="2307"/>
                      <a:pt x="509" y="2320"/>
                      <a:pt x="512" y="2336"/>
                    </a:cubicBezTo>
                    <a:cubicBezTo>
                      <a:pt x="513" y="2343"/>
                      <a:pt x="503" y="2394"/>
                      <a:pt x="504" y="2406"/>
                    </a:cubicBezTo>
                    <a:cubicBezTo>
                      <a:pt x="505" y="2421"/>
                      <a:pt x="513" y="2424"/>
                      <a:pt x="514" y="2433"/>
                    </a:cubicBezTo>
                    <a:cubicBezTo>
                      <a:pt x="516" y="2449"/>
                      <a:pt x="517" y="2449"/>
                      <a:pt x="515" y="2462"/>
                    </a:cubicBezTo>
                    <a:cubicBezTo>
                      <a:pt x="514" y="2474"/>
                      <a:pt x="518" y="2479"/>
                      <a:pt x="525" y="2484"/>
                    </a:cubicBezTo>
                    <a:cubicBezTo>
                      <a:pt x="532" y="2490"/>
                      <a:pt x="537" y="2497"/>
                      <a:pt x="549" y="2499"/>
                    </a:cubicBezTo>
                    <a:cubicBezTo>
                      <a:pt x="561" y="2502"/>
                      <a:pt x="582" y="2504"/>
                      <a:pt x="586" y="2490"/>
                    </a:cubicBezTo>
                    <a:cubicBezTo>
                      <a:pt x="593" y="2499"/>
                      <a:pt x="611" y="2498"/>
                      <a:pt x="620" y="2493"/>
                    </a:cubicBezTo>
                    <a:cubicBezTo>
                      <a:pt x="627" y="2499"/>
                      <a:pt x="644" y="2496"/>
                      <a:pt x="649" y="2489"/>
                    </a:cubicBezTo>
                    <a:cubicBezTo>
                      <a:pt x="651" y="2486"/>
                      <a:pt x="651" y="2484"/>
                      <a:pt x="651" y="2482"/>
                    </a:cubicBezTo>
                    <a:cubicBezTo>
                      <a:pt x="652" y="2483"/>
                      <a:pt x="652" y="2483"/>
                      <a:pt x="652" y="2483"/>
                    </a:cubicBezTo>
                    <a:cubicBezTo>
                      <a:pt x="660" y="2484"/>
                      <a:pt x="668" y="2481"/>
                      <a:pt x="669" y="2477"/>
                    </a:cubicBezTo>
                    <a:cubicBezTo>
                      <a:pt x="671" y="2475"/>
                      <a:pt x="671" y="2473"/>
                      <a:pt x="670" y="2470"/>
                    </a:cubicBezTo>
                    <a:cubicBezTo>
                      <a:pt x="670" y="2470"/>
                      <a:pt x="670" y="2470"/>
                      <a:pt x="670" y="2470"/>
                    </a:cubicBezTo>
                    <a:cubicBezTo>
                      <a:pt x="671" y="2470"/>
                      <a:pt x="672" y="2469"/>
                      <a:pt x="673" y="2468"/>
                    </a:cubicBezTo>
                    <a:cubicBezTo>
                      <a:pt x="679" y="2463"/>
                      <a:pt x="671" y="2453"/>
                      <a:pt x="668" y="2446"/>
                    </a:cubicBezTo>
                    <a:cubicBezTo>
                      <a:pt x="665" y="2437"/>
                      <a:pt x="661" y="2433"/>
                      <a:pt x="653" y="2428"/>
                    </a:cubicBezTo>
                    <a:cubicBezTo>
                      <a:pt x="644" y="2424"/>
                      <a:pt x="641" y="2416"/>
                      <a:pt x="631" y="2408"/>
                    </a:cubicBezTo>
                    <a:cubicBezTo>
                      <a:pt x="619" y="2401"/>
                      <a:pt x="599" y="2355"/>
                      <a:pt x="599" y="2354"/>
                    </a:cubicBezTo>
                    <a:cubicBezTo>
                      <a:pt x="606" y="2341"/>
                      <a:pt x="604" y="2326"/>
                      <a:pt x="602" y="2319"/>
                    </a:cubicBezTo>
                    <a:cubicBezTo>
                      <a:pt x="600" y="2310"/>
                      <a:pt x="604" y="2273"/>
                      <a:pt x="616" y="2228"/>
                    </a:cubicBezTo>
                    <a:cubicBezTo>
                      <a:pt x="627" y="2183"/>
                      <a:pt x="656" y="2118"/>
                      <a:pt x="659" y="2048"/>
                    </a:cubicBezTo>
                    <a:cubicBezTo>
                      <a:pt x="661" y="2004"/>
                      <a:pt x="655" y="1926"/>
                      <a:pt x="656" y="1866"/>
                    </a:cubicBezTo>
                    <a:cubicBezTo>
                      <a:pt x="657" y="1828"/>
                      <a:pt x="669" y="1801"/>
                      <a:pt x="670" y="1795"/>
                    </a:cubicBezTo>
                    <a:cubicBezTo>
                      <a:pt x="675" y="1771"/>
                      <a:pt x="675" y="1727"/>
                      <a:pt x="679" y="1715"/>
                    </a:cubicBezTo>
                    <a:cubicBezTo>
                      <a:pt x="750" y="1497"/>
                      <a:pt x="712" y="1325"/>
                      <a:pt x="710" y="1282"/>
                    </a:cubicBezTo>
                    <a:cubicBezTo>
                      <a:pt x="710" y="1282"/>
                      <a:pt x="710" y="1282"/>
                      <a:pt x="710" y="1282"/>
                    </a:cubicBezTo>
                    <a:cubicBezTo>
                      <a:pt x="708" y="1247"/>
                      <a:pt x="715" y="1225"/>
                      <a:pt x="712" y="1209"/>
                    </a:cubicBezTo>
                    <a:cubicBezTo>
                      <a:pt x="711" y="1178"/>
                      <a:pt x="688" y="1075"/>
                      <a:pt x="683" y="1067"/>
                    </a:cubicBezTo>
                    <a:cubicBezTo>
                      <a:pt x="683" y="1067"/>
                      <a:pt x="696" y="932"/>
                      <a:pt x="693" y="923"/>
                    </a:cubicBezTo>
                    <a:cubicBezTo>
                      <a:pt x="694" y="898"/>
                      <a:pt x="708" y="849"/>
                      <a:pt x="706" y="822"/>
                    </a:cubicBezTo>
                    <a:cubicBezTo>
                      <a:pt x="708" y="789"/>
                      <a:pt x="712" y="768"/>
                      <a:pt x="712" y="756"/>
                    </a:cubicBezTo>
                    <a:cubicBezTo>
                      <a:pt x="712" y="755"/>
                      <a:pt x="712" y="755"/>
                      <a:pt x="712" y="755"/>
                    </a:cubicBezTo>
                    <a:cubicBezTo>
                      <a:pt x="713" y="766"/>
                      <a:pt x="713" y="775"/>
                      <a:pt x="714" y="780"/>
                    </a:cubicBezTo>
                    <a:cubicBezTo>
                      <a:pt x="716" y="789"/>
                      <a:pt x="715" y="802"/>
                      <a:pt x="717" y="805"/>
                    </a:cubicBezTo>
                    <a:cubicBezTo>
                      <a:pt x="719" y="818"/>
                      <a:pt x="729" y="890"/>
                      <a:pt x="730" y="917"/>
                    </a:cubicBezTo>
                    <a:cubicBezTo>
                      <a:pt x="725" y="953"/>
                      <a:pt x="724" y="976"/>
                      <a:pt x="734" y="1029"/>
                    </a:cubicBezTo>
                    <a:cubicBezTo>
                      <a:pt x="739" y="1056"/>
                      <a:pt x="789" y="1178"/>
                      <a:pt x="791" y="1192"/>
                    </a:cubicBezTo>
                    <a:cubicBezTo>
                      <a:pt x="794" y="1206"/>
                      <a:pt x="797" y="1220"/>
                      <a:pt x="799" y="1224"/>
                    </a:cubicBezTo>
                    <a:cubicBezTo>
                      <a:pt x="800" y="1227"/>
                      <a:pt x="789" y="1246"/>
                      <a:pt x="792" y="1259"/>
                    </a:cubicBezTo>
                    <a:cubicBezTo>
                      <a:pt x="796" y="1271"/>
                      <a:pt x="774" y="1310"/>
                      <a:pt x="781" y="1348"/>
                    </a:cubicBezTo>
                    <a:cubicBezTo>
                      <a:pt x="787" y="1385"/>
                      <a:pt x="788" y="1390"/>
                      <a:pt x="789" y="1398"/>
                    </a:cubicBezTo>
                    <a:cubicBezTo>
                      <a:pt x="790" y="1406"/>
                      <a:pt x="794" y="1416"/>
                      <a:pt x="797" y="1426"/>
                    </a:cubicBezTo>
                    <a:cubicBezTo>
                      <a:pt x="800" y="1436"/>
                      <a:pt x="804" y="1461"/>
                      <a:pt x="811" y="1461"/>
                    </a:cubicBezTo>
                    <a:cubicBezTo>
                      <a:pt x="817" y="1461"/>
                      <a:pt x="817" y="1459"/>
                      <a:pt x="817" y="1456"/>
                    </a:cubicBezTo>
                    <a:cubicBezTo>
                      <a:pt x="817" y="1456"/>
                      <a:pt x="819" y="1480"/>
                      <a:pt x="831" y="1480"/>
                    </a:cubicBezTo>
                    <a:cubicBezTo>
                      <a:pt x="839" y="1479"/>
                      <a:pt x="839" y="1472"/>
                      <a:pt x="839" y="1472"/>
                    </a:cubicBezTo>
                    <a:cubicBezTo>
                      <a:pt x="839" y="1472"/>
                      <a:pt x="841" y="1491"/>
                      <a:pt x="852" y="1489"/>
                    </a:cubicBezTo>
                    <a:cubicBezTo>
                      <a:pt x="862" y="1488"/>
                      <a:pt x="862" y="1477"/>
                      <a:pt x="862" y="1477"/>
                    </a:cubicBezTo>
                    <a:cubicBezTo>
                      <a:pt x="870" y="1481"/>
                      <a:pt x="880" y="1480"/>
                      <a:pt x="883" y="1468"/>
                    </a:cubicBezTo>
                    <a:cubicBezTo>
                      <a:pt x="886" y="1455"/>
                      <a:pt x="892" y="1431"/>
                      <a:pt x="891" y="1422"/>
                    </a:cubicBezTo>
                    <a:cubicBezTo>
                      <a:pt x="890" y="1413"/>
                      <a:pt x="897" y="1394"/>
                      <a:pt x="897" y="1386"/>
                    </a:cubicBezTo>
                    <a:cubicBezTo>
                      <a:pt x="903" y="1362"/>
                      <a:pt x="909" y="1355"/>
                      <a:pt x="907" y="1347"/>
                    </a:cubicBezTo>
                    <a:cubicBezTo>
                      <a:pt x="914" y="1356"/>
                      <a:pt x="921" y="1365"/>
                      <a:pt x="925" y="1367"/>
                    </a:cubicBezTo>
                    <a:cubicBezTo>
                      <a:pt x="927" y="1381"/>
                      <a:pt x="941" y="1401"/>
                      <a:pt x="952" y="1402"/>
                    </a:cubicBezTo>
                    <a:cubicBezTo>
                      <a:pt x="967" y="1403"/>
                      <a:pt x="963" y="1393"/>
                      <a:pt x="959" y="1381"/>
                    </a:cubicBezTo>
                    <a:cubicBezTo>
                      <a:pt x="954" y="1370"/>
                      <a:pt x="953" y="1356"/>
                      <a:pt x="949" y="1350"/>
                    </a:cubicBezTo>
                    <a:cubicBezTo>
                      <a:pt x="945" y="1345"/>
                      <a:pt x="938" y="1315"/>
                      <a:pt x="931" y="1305"/>
                    </a:cubicBezTo>
                    <a:cubicBezTo>
                      <a:pt x="923" y="1295"/>
                      <a:pt x="893" y="1251"/>
                      <a:pt x="886" y="1244"/>
                    </a:cubicBezTo>
                    <a:cubicBezTo>
                      <a:pt x="883" y="1240"/>
                      <a:pt x="885" y="1222"/>
                      <a:pt x="881" y="1211"/>
                    </a:cubicBezTo>
                    <a:cubicBezTo>
                      <a:pt x="878" y="1199"/>
                      <a:pt x="878" y="1186"/>
                      <a:pt x="875" y="1172"/>
                    </a:cubicBezTo>
                    <a:cubicBezTo>
                      <a:pt x="872" y="1158"/>
                      <a:pt x="871" y="1130"/>
                      <a:pt x="871" y="1111"/>
                    </a:cubicBezTo>
                    <a:cubicBezTo>
                      <a:pt x="869" y="1079"/>
                      <a:pt x="869" y="950"/>
                      <a:pt x="850" y="904"/>
                    </a:cubicBezTo>
                    <a:cubicBezTo>
                      <a:pt x="846" y="889"/>
                      <a:pt x="843" y="866"/>
                      <a:pt x="843" y="832"/>
                    </a:cubicBezTo>
                    <a:cubicBezTo>
                      <a:pt x="841" y="741"/>
                      <a:pt x="821" y="688"/>
                      <a:pt x="823" y="660"/>
                    </a:cubicBezTo>
                    <a:cubicBezTo>
                      <a:pt x="828" y="618"/>
                      <a:pt x="819" y="574"/>
                      <a:pt x="812" y="540"/>
                    </a:cubicBezTo>
                    <a:cubicBezTo>
                      <a:pt x="795" y="465"/>
                      <a:pt x="759" y="446"/>
                      <a:pt x="742" y="442"/>
                    </a:cubicBezTo>
                    <a:cubicBezTo>
                      <a:pt x="725" y="438"/>
                      <a:pt x="686" y="427"/>
                      <a:pt x="672" y="421"/>
                    </a:cubicBezTo>
                    <a:cubicBezTo>
                      <a:pt x="655" y="414"/>
                      <a:pt x="614" y="390"/>
                      <a:pt x="598" y="384"/>
                    </a:cubicBezTo>
                    <a:cubicBezTo>
                      <a:pt x="584" y="379"/>
                      <a:pt x="558" y="363"/>
                      <a:pt x="558" y="363"/>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01" name="Freeform 180"/>
              <p:cNvSpPr>
                <a:spLocks/>
              </p:cNvSpPr>
              <p:nvPr/>
            </p:nvSpPr>
            <p:spPr bwMode="auto">
              <a:xfrm>
                <a:off x="1128" y="951"/>
                <a:ext cx="34" cy="47"/>
              </a:xfrm>
              <a:custGeom>
                <a:avLst/>
                <a:gdLst>
                  <a:gd name="T0" fmla="*/ 2298 w 25"/>
                  <a:gd name="T1" fmla="*/ 1630 h 35"/>
                  <a:gd name="T2" fmla="*/ 2221 w 25"/>
                  <a:gd name="T3" fmla="*/ 501 h 35"/>
                  <a:gd name="T4" fmla="*/ 559 w 25"/>
                  <a:gd name="T5" fmla="*/ 532 h 35"/>
                  <a:gd name="T6" fmla="*/ 411 w 25"/>
                  <a:gd name="T7" fmla="*/ 2909 h 35"/>
                  <a:gd name="T8" fmla="*/ 0 60000 65536"/>
                  <a:gd name="T9" fmla="*/ 0 60000 65536"/>
                  <a:gd name="T10" fmla="*/ 0 60000 65536"/>
                  <a:gd name="T11" fmla="*/ 0 60000 65536"/>
                  <a:gd name="T12" fmla="*/ 0 w 25"/>
                  <a:gd name="T13" fmla="*/ 0 h 35"/>
                  <a:gd name="T14" fmla="*/ 25 w 25"/>
                  <a:gd name="T15" fmla="*/ 35 h 35"/>
                </a:gdLst>
                <a:ahLst/>
                <a:cxnLst>
                  <a:cxn ang="T8">
                    <a:pos x="T0" y="T1"/>
                  </a:cxn>
                  <a:cxn ang="T9">
                    <a:pos x="T2" y="T3"/>
                  </a:cxn>
                  <a:cxn ang="T10">
                    <a:pos x="T4" y="T5"/>
                  </a:cxn>
                  <a:cxn ang="T11">
                    <a:pos x="T6" y="T7"/>
                  </a:cxn>
                </a:cxnLst>
                <a:rect l="T12" t="T13" r="T14" b="T15"/>
                <a:pathLst>
                  <a:path w="25" h="35">
                    <a:moveTo>
                      <a:pt x="23" y="20"/>
                    </a:moveTo>
                    <a:cubicBezTo>
                      <a:pt x="25" y="19"/>
                      <a:pt x="25" y="11"/>
                      <a:pt x="22" y="6"/>
                    </a:cubicBezTo>
                    <a:cubicBezTo>
                      <a:pt x="19" y="2"/>
                      <a:pt x="10" y="0"/>
                      <a:pt x="5" y="7"/>
                    </a:cubicBezTo>
                    <a:cubicBezTo>
                      <a:pt x="1" y="12"/>
                      <a:pt x="0" y="25"/>
                      <a:pt x="4" y="35"/>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02" name="Freeform 181"/>
              <p:cNvSpPr>
                <a:spLocks/>
              </p:cNvSpPr>
              <p:nvPr/>
            </p:nvSpPr>
            <p:spPr bwMode="auto">
              <a:xfrm>
                <a:off x="1139" y="955"/>
                <a:ext cx="5" cy="17"/>
              </a:xfrm>
              <a:custGeom>
                <a:avLst/>
                <a:gdLst>
                  <a:gd name="T0" fmla="*/ 99 w 4"/>
                  <a:gd name="T1" fmla="*/ 0 h 12"/>
                  <a:gd name="T2" fmla="*/ 79 w 4"/>
                  <a:gd name="T3" fmla="*/ 2206 h 12"/>
                  <a:gd name="T4" fmla="*/ 0 60000 65536"/>
                  <a:gd name="T5" fmla="*/ 0 60000 65536"/>
                  <a:gd name="T6" fmla="*/ 0 w 4"/>
                  <a:gd name="T7" fmla="*/ 0 h 12"/>
                  <a:gd name="T8" fmla="*/ 4 w 4"/>
                  <a:gd name="T9" fmla="*/ 12 h 12"/>
                </a:gdLst>
                <a:ahLst/>
                <a:cxnLst>
                  <a:cxn ang="T4">
                    <a:pos x="T0" y="T1"/>
                  </a:cxn>
                  <a:cxn ang="T5">
                    <a:pos x="T2" y="T3"/>
                  </a:cxn>
                </a:cxnLst>
                <a:rect l="T6" t="T7" r="T8" b="T9"/>
                <a:pathLst>
                  <a:path w="4" h="12">
                    <a:moveTo>
                      <a:pt x="4" y="0"/>
                    </a:moveTo>
                    <a:cubicBezTo>
                      <a:pt x="1" y="3"/>
                      <a:pt x="0" y="9"/>
                      <a:pt x="3" y="12"/>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03" name="Freeform 182"/>
              <p:cNvSpPr>
                <a:spLocks/>
              </p:cNvSpPr>
              <p:nvPr/>
            </p:nvSpPr>
            <p:spPr bwMode="auto">
              <a:xfrm>
                <a:off x="1358" y="1078"/>
                <a:ext cx="26" cy="9"/>
              </a:xfrm>
              <a:custGeom>
                <a:avLst/>
                <a:gdLst>
                  <a:gd name="T0" fmla="*/ 2114 w 19"/>
                  <a:gd name="T1" fmla="*/ 0 h 7"/>
                  <a:gd name="T2" fmla="*/ 1545 w 19"/>
                  <a:gd name="T3" fmla="*/ 162 h 7"/>
                  <a:gd name="T4" fmla="*/ 0 w 19"/>
                  <a:gd name="T5" fmla="*/ 162 h 7"/>
                  <a:gd name="T6" fmla="*/ 0 60000 65536"/>
                  <a:gd name="T7" fmla="*/ 0 60000 65536"/>
                  <a:gd name="T8" fmla="*/ 0 60000 65536"/>
                  <a:gd name="T9" fmla="*/ 0 w 19"/>
                  <a:gd name="T10" fmla="*/ 0 h 7"/>
                  <a:gd name="T11" fmla="*/ 19 w 19"/>
                  <a:gd name="T12" fmla="*/ 7 h 7"/>
                </a:gdLst>
                <a:ahLst/>
                <a:cxnLst>
                  <a:cxn ang="T6">
                    <a:pos x="T0" y="T1"/>
                  </a:cxn>
                  <a:cxn ang="T7">
                    <a:pos x="T2" y="T3"/>
                  </a:cxn>
                  <a:cxn ang="T8">
                    <a:pos x="T4" y="T5"/>
                  </a:cxn>
                </a:cxnLst>
                <a:rect l="T9" t="T10" r="T11" b="T12"/>
                <a:pathLst>
                  <a:path w="19" h="7">
                    <a:moveTo>
                      <a:pt x="19" y="0"/>
                    </a:moveTo>
                    <a:cubicBezTo>
                      <a:pt x="17" y="2"/>
                      <a:pt x="16" y="2"/>
                      <a:pt x="14" y="4"/>
                    </a:cubicBezTo>
                    <a:cubicBezTo>
                      <a:pt x="8" y="7"/>
                      <a:pt x="6" y="2"/>
                      <a:pt x="0" y="4"/>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04" name="Freeform 183"/>
              <p:cNvSpPr>
                <a:spLocks/>
              </p:cNvSpPr>
              <p:nvPr/>
            </p:nvSpPr>
            <p:spPr bwMode="auto">
              <a:xfrm>
                <a:off x="1150" y="2202"/>
                <a:ext cx="42" cy="24"/>
              </a:xfrm>
              <a:custGeom>
                <a:avLst/>
                <a:gdLst>
                  <a:gd name="T0" fmla="*/ 864 w 31"/>
                  <a:gd name="T1" fmla="*/ 0 h 18"/>
                  <a:gd name="T2" fmla="*/ 864 w 31"/>
                  <a:gd name="T3" fmla="*/ 1129 h 18"/>
                  <a:gd name="T4" fmla="*/ 1918 w 31"/>
                  <a:gd name="T5" fmla="*/ 491 h 18"/>
                  <a:gd name="T6" fmla="*/ 0 60000 65536"/>
                  <a:gd name="T7" fmla="*/ 0 60000 65536"/>
                  <a:gd name="T8" fmla="*/ 0 60000 65536"/>
                  <a:gd name="T9" fmla="*/ 0 w 31"/>
                  <a:gd name="T10" fmla="*/ 0 h 18"/>
                  <a:gd name="T11" fmla="*/ 31 w 31"/>
                  <a:gd name="T12" fmla="*/ 18 h 18"/>
                </a:gdLst>
                <a:ahLst/>
                <a:cxnLst>
                  <a:cxn ang="T6">
                    <a:pos x="T0" y="T1"/>
                  </a:cxn>
                  <a:cxn ang="T7">
                    <a:pos x="T2" y="T3"/>
                  </a:cxn>
                  <a:cxn ang="T8">
                    <a:pos x="T4" y="T5"/>
                  </a:cxn>
                </a:cxnLst>
                <a:rect l="T9" t="T10" r="T11" b="T12"/>
                <a:pathLst>
                  <a:path w="31" h="18">
                    <a:moveTo>
                      <a:pt x="9" y="0"/>
                    </a:moveTo>
                    <a:cubicBezTo>
                      <a:pt x="0" y="2"/>
                      <a:pt x="0" y="12"/>
                      <a:pt x="9" y="15"/>
                    </a:cubicBezTo>
                    <a:cubicBezTo>
                      <a:pt x="16" y="18"/>
                      <a:pt x="31" y="9"/>
                      <a:pt x="20" y="7"/>
                    </a:cubicBezTo>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5" name="Freeform 184"/>
              <p:cNvSpPr>
                <a:spLocks/>
              </p:cNvSpPr>
              <p:nvPr/>
            </p:nvSpPr>
            <p:spPr bwMode="auto">
              <a:xfrm>
                <a:off x="1334" y="1590"/>
                <a:ext cx="41" cy="40"/>
              </a:xfrm>
              <a:custGeom>
                <a:avLst/>
                <a:gdLst>
                  <a:gd name="T0" fmla="*/ 921 w 30"/>
                  <a:gd name="T1" fmla="*/ 276 h 30"/>
                  <a:gd name="T2" fmla="*/ 1961 w 30"/>
                  <a:gd name="T3" fmla="*/ 1984 h 30"/>
                  <a:gd name="T4" fmla="*/ 3214 w 30"/>
                  <a:gd name="T5" fmla="*/ 1051 h 30"/>
                  <a:gd name="T6" fmla="*/ 1779 w 30"/>
                  <a:gd name="T7" fmla="*/ 0 h 30"/>
                  <a:gd name="T8" fmla="*/ 0 60000 65536"/>
                  <a:gd name="T9" fmla="*/ 0 60000 65536"/>
                  <a:gd name="T10" fmla="*/ 0 60000 65536"/>
                  <a:gd name="T11" fmla="*/ 0 60000 65536"/>
                  <a:gd name="T12" fmla="*/ 0 w 30"/>
                  <a:gd name="T13" fmla="*/ 0 h 30"/>
                  <a:gd name="T14" fmla="*/ 30 w 30"/>
                  <a:gd name="T15" fmla="*/ 30 h 30"/>
                </a:gdLst>
                <a:ahLst/>
                <a:cxnLst>
                  <a:cxn ang="T8">
                    <a:pos x="T0" y="T1"/>
                  </a:cxn>
                  <a:cxn ang="T9">
                    <a:pos x="T2" y="T3"/>
                  </a:cxn>
                  <a:cxn ang="T10">
                    <a:pos x="T4" y="T5"/>
                  </a:cxn>
                  <a:cxn ang="T11">
                    <a:pos x="T6" y="T7"/>
                  </a:cxn>
                </a:cxnLst>
                <a:rect l="T12" t="T13" r="T14" b="T15"/>
                <a:pathLst>
                  <a:path w="30" h="30">
                    <a:moveTo>
                      <a:pt x="8" y="4"/>
                    </a:moveTo>
                    <a:cubicBezTo>
                      <a:pt x="0" y="13"/>
                      <a:pt x="4" y="30"/>
                      <a:pt x="18" y="26"/>
                    </a:cubicBezTo>
                    <a:cubicBezTo>
                      <a:pt x="24" y="25"/>
                      <a:pt x="28" y="20"/>
                      <a:pt x="29" y="14"/>
                    </a:cubicBezTo>
                    <a:cubicBezTo>
                      <a:pt x="30" y="6"/>
                      <a:pt x="24" y="3"/>
                      <a:pt x="17" y="0"/>
                    </a:cubicBezTo>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6" name="Freeform 185"/>
              <p:cNvSpPr>
                <a:spLocks/>
              </p:cNvSpPr>
              <p:nvPr/>
            </p:nvSpPr>
            <p:spPr bwMode="auto">
              <a:xfrm>
                <a:off x="955" y="1590"/>
                <a:ext cx="60" cy="54"/>
              </a:xfrm>
              <a:custGeom>
                <a:avLst/>
                <a:gdLst>
                  <a:gd name="T0" fmla="*/ 1641 w 45"/>
                  <a:gd name="T1" fmla="*/ 0 h 40"/>
                  <a:gd name="T2" fmla="*/ 635 w 45"/>
                  <a:gd name="T3" fmla="*/ 2079 h 40"/>
                  <a:gd name="T4" fmla="*/ 2645 w 45"/>
                  <a:gd name="T5" fmla="*/ 329 h 40"/>
                  <a:gd name="T6" fmla="*/ 0 60000 65536"/>
                  <a:gd name="T7" fmla="*/ 0 60000 65536"/>
                  <a:gd name="T8" fmla="*/ 0 60000 65536"/>
                  <a:gd name="T9" fmla="*/ 0 w 45"/>
                  <a:gd name="T10" fmla="*/ 0 h 40"/>
                  <a:gd name="T11" fmla="*/ 45 w 45"/>
                  <a:gd name="T12" fmla="*/ 40 h 40"/>
                </a:gdLst>
                <a:ahLst/>
                <a:cxnLst>
                  <a:cxn ang="T6">
                    <a:pos x="T0" y="T1"/>
                  </a:cxn>
                  <a:cxn ang="T7">
                    <a:pos x="T2" y="T3"/>
                  </a:cxn>
                  <a:cxn ang="T8">
                    <a:pos x="T4" y="T5"/>
                  </a:cxn>
                </a:cxnLst>
                <a:rect l="T9" t="T10" r="T11" b="T12"/>
                <a:pathLst>
                  <a:path w="45" h="40">
                    <a:moveTo>
                      <a:pt x="22" y="0"/>
                    </a:moveTo>
                    <a:cubicBezTo>
                      <a:pt x="10" y="0"/>
                      <a:pt x="0" y="12"/>
                      <a:pt x="8" y="23"/>
                    </a:cubicBezTo>
                    <a:cubicBezTo>
                      <a:pt x="20" y="40"/>
                      <a:pt x="45" y="21"/>
                      <a:pt x="35" y="4"/>
                    </a:cubicBezTo>
                  </a:path>
                </a:pathLst>
              </a:custGeom>
              <a:solidFill>
                <a:srgbClr val="FDE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7" name="Freeform 186"/>
              <p:cNvSpPr>
                <a:spLocks/>
              </p:cNvSpPr>
              <p:nvPr/>
            </p:nvSpPr>
            <p:spPr bwMode="auto">
              <a:xfrm>
                <a:off x="860" y="1562"/>
                <a:ext cx="6" cy="172"/>
              </a:xfrm>
              <a:custGeom>
                <a:avLst/>
                <a:gdLst>
                  <a:gd name="T0" fmla="*/ 477 w 4"/>
                  <a:gd name="T1" fmla="*/ 10735 h 128"/>
                  <a:gd name="T2" fmla="*/ 477 w 4"/>
                  <a:gd name="T3" fmla="*/ 10707 h 128"/>
                  <a:gd name="T4" fmla="*/ 0 w 4"/>
                  <a:gd name="T5" fmla="*/ 0 h 128"/>
                  <a:gd name="T6" fmla="*/ 0 60000 65536"/>
                  <a:gd name="T7" fmla="*/ 0 60000 65536"/>
                  <a:gd name="T8" fmla="*/ 0 60000 65536"/>
                  <a:gd name="T9" fmla="*/ 0 w 4"/>
                  <a:gd name="T10" fmla="*/ 0 h 128"/>
                  <a:gd name="T11" fmla="*/ 4 w 4"/>
                  <a:gd name="T12" fmla="*/ 128 h 128"/>
                </a:gdLst>
                <a:ahLst/>
                <a:cxnLst>
                  <a:cxn ang="T6">
                    <a:pos x="T0" y="T1"/>
                  </a:cxn>
                  <a:cxn ang="T7">
                    <a:pos x="T2" y="T3"/>
                  </a:cxn>
                  <a:cxn ang="T8">
                    <a:pos x="T4" y="T5"/>
                  </a:cxn>
                </a:cxnLst>
                <a:rect l="T9" t="T10" r="T11" b="T12"/>
                <a:pathLst>
                  <a:path w="4" h="128">
                    <a:moveTo>
                      <a:pt x="1" y="128"/>
                    </a:moveTo>
                    <a:cubicBezTo>
                      <a:pt x="1" y="127"/>
                      <a:pt x="1" y="127"/>
                      <a:pt x="1" y="127"/>
                    </a:cubicBezTo>
                    <a:cubicBezTo>
                      <a:pt x="3" y="84"/>
                      <a:pt x="4" y="8"/>
                      <a:pt x="0" y="0"/>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08" name="Freeform 187"/>
              <p:cNvSpPr>
                <a:spLocks/>
              </p:cNvSpPr>
              <p:nvPr/>
            </p:nvSpPr>
            <p:spPr bwMode="auto">
              <a:xfrm>
                <a:off x="964" y="1599"/>
                <a:ext cx="1" cy="4"/>
              </a:xfrm>
              <a:custGeom>
                <a:avLst/>
                <a:gdLst>
                  <a:gd name="T0" fmla="*/ 0 w 1"/>
                  <a:gd name="T1" fmla="*/ 207 h 3"/>
                  <a:gd name="T2" fmla="*/ 1 w 1"/>
                  <a:gd name="T3" fmla="*/ 0 h 3"/>
                  <a:gd name="T4" fmla="*/ 0 60000 65536"/>
                  <a:gd name="T5" fmla="*/ 0 60000 65536"/>
                  <a:gd name="T6" fmla="*/ 0 w 1"/>
                  <a:gd name="T7" fmla="*/ 0 h 3"/>
                  <a:gd name="T8" fmla="*/ 1 w 1"/>
                  <a:gd name="T9" fmla="*/ 3 h 3"/>
                </a:gdLst>
                <a:ahLst/>
                <a:cxnLst>
                  <a:cxn ang="T4">
                    <a:pos x="T0" y="T1"/>
                  </a:cxn>
                  <a:cxn ang="T5">
                    <a:pos x="T2" y="T3"/>
                  </a:cxn>
                </a:cxnLst>
                <a:rect l="T6" t="T7" r="T8" b="T9"/>
                <a:pathLst>
                  <a:path w="1" h="3">
                    <a:moveTo>
                      <a:pt x="0" y="3"/>
                    </a:moveTo>
                    <a:cubicBezTo>
                      <a:pt x="0" y="2"/>
                      <a:pt x="1" y="1"/>
                      <a:pt x="1" y="0"/>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09" name="Freeform 188"/>
              <p:cNvSpPr>
                <a:spLocks/>
              </p:cNvSpPr>
              <p:nvPr/>
            </p:nvSpPr>
            <p:spPr bwMode="auto">
              <a:xfrm>
                <a:off x="964" y="1590"/>
                <a:ext cx="38" cy="39"/>
              </a:xfrm>
              <a:custGeom>
                <a:avLst/>
                <a:gdLst>
                  <a:gd name="T0" fmla="*/ 1300 w 28"/>
                  <a:gd name="T1" fmla="*/ 0 h 29"/>
                  <a:gd name="T2" fmla="*/ 2748 w 28"/>
                  <a:gd name="T3" fmla="*/ 1249 h 29"/>
                  <a:gd name="T4" fmla="*/ 1300 w 28"/>
                  <a:gd name="T5" fmla="*/ 2425 h 29"/>
                  <a:gd name="T6" fmla="*/ 0 w 28"/>
                  <a:gd name="T7" fmla="*/ 1799 h 29"/>
                  <a:gd name="T8" fmla="*/ 0 60000 65536"/>
                  <a:gd name="T9" fmla="*/ 0 60000 65536"/>
                  <a:gd name="T10" fmla="*/ 0 60000 65536"/>
                  <a:gd name="T11" fmla="*/ 0 60000 65536"/>
                  <a:gd name="T12" fmla="*/ 0 w 28"/>
                  <a:gd name="T13" fmla="*/ 0 h 29"/>
                  <a:gd name="T14" fmla="*/ 28 w 28"/>
                  <a:gd name="T15" fmla="*/ 29 h 29"/>
                </a:gdLst>
                <a:ahLst/>
                <a:cxnLst>
                  <a:cxn ang="T8">
                    <a:pos x="T0" y="T1"/>
                  </a:cxn>
                  <a:cxn ang="T9">
                    <a:pos x="T2" y="T3"/>
                  </a:cxn>
                  <a:cxn ang="T10">
                    <a:pos x="T4" y="T5"/>
                  </a:cxn>
                  <a:cxn ang="T11">
                    <a:pos x="T6" y="T7"/>
                  </a:cxn>
                </a:cxnLst>
                <a:rect l="T12" t="T13" r="T14" b="T15"/>
                <a:pathLst>
                  <a:path w="28" h="29">
                    <a:moveTo>
                      <a:pt x="13" y="0"/>
                    </a:moveTo>
                    <a:cubicBezTo>
                      <a:pt x="21" y="0"/>
                      <a:pt x="28" y="7"/>
                      <a:pt x="28" y="15"/>
                    </a:cubicBezTo>
                    <a:cubicBezTo>
                      <a:pt x="28" y="23"/>
                      <a:pt x="21" y="29"/>
                      <a:pt x="13" y="29"/>
                    </a:cubicBezTo>
                    <a:cubicBezTo>
                      <a:pt x="8" y="29"/>
                      <a:pt x="3" y="26"/>
                      <a:pt x="0" y="21"/>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10" name="Oval 189"/>
              <p:cNvSpPr>
                <a:spLocks noChangeArrowheads="1"/>
              </p:cNvSpPr>
              <p:nvPr/>
            </p:nvSpPr>
            <p:spPr bwMode="auto">
              <a:xfrm>
                <a:off x="976" y="1605"/>
                <a:ext cx="11" cy="11"/>
              </a:xfrm>
              <a:prstGeom prst="ellipse">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411" name="Freeform 190"/>
              <p:cNvSpPr>
                <a:spLocks/>
              </p:cNvSpPr>
              <p:nvPr/>
            </p:nvSpPr>
            <p:spPr bwMode="auto">
              <a:xfrm>
                <a:off x="932" y="1324"/>
                <a:ext cx="173" cy="19"/>
              </a:xfrm>
              <a:custGeom>
                <a:avLst/>
                <a:gdLst>
                  <a:gd name="T0" fmla="*/ 0 w 129"/>
                  <a:gd name="T1" fmla="*/ 1 h 14"/>
                  <a:gd name="T2" fmla="*/ 955 w 129"/>
                  <a:gd name="T3" fmla="*/ 220 h 14"/>
                  <a:gd name="T4" fmla="*/ 2087 w 129"/>
                  <a:gd name="T5" fmla="*/ 299 h 14"/>
                  <a:gd name="T6" fmla="*/ 5760 w 129"/>
                  <a:gd name="T7" fmla="*/ 875 h 14"/>
                  <a:gd name="T8" fmla="*/ 7022 w 129"/>
                  <a:gd name="T9" fmla="*/ 1188 h 14"/>
                  <a:gd name="T10" fmla="*/ 10523 w 129"/>
                  <a:gd name="T11" fmla="*/ 1188 h 14"/>
                  <a:gd name="T12" fmla="*/ 10523 w 129"/>
                  <a:gd name="T13" fmla="*/ 1188 h 14"/>
                  <a:gd name="T14" fmla="*/ 10523 w 129"/>
                  <a:gd name="T15" fmla="*/ 1188 h 14"/>
                  <a:gd name="T16" fmla="*/ 10523 w 129"/>
                  <a:gd name="T17" fmla="*/ 1188 h 14"/>
                  <a:gd name="T18" fmla="*/ 7159 w 129"/>
                  <a:gd name="T19" fmla="*/ 1007 h 14"/>
                  <a:gd name="T20" fmla="*/ 5760 w 129"/>
                  <a:gd name="T21" fmla="*/ 742 h 14"/>
                  <a:gd name="T22" fmla="*/ 2087 w 129"/>
                  <a:gd name="T23" fmla="*/ 1 h 14"/>
                  <a:gd name="T24" fmla="*/ 955 w 129"/>
                  <a:gd name="T25" fmla="*/ 0 h 14"/>
                  <a:gd name="T26" fmla="*/ 0 w 129"/>
                  <a:gd name="T27" fmla="*/ 1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9"/>
                  <a:gd name="T43" fmla="*/ 0 h 14"/>
                  <a:gd name="T44" fmla="*/ 129 w 129"/>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9" h="14">
                    <a:moveTo>
                      <a:pt x="0" y="1"/>
                    </a:moveTo>
                    <a:cubicBezTo>
                      <a:pt x="12" y="2"/>
                      <a:pt x="12" y="2"/>
                      <a:pt x="12" y="2"/>
                    </a:cubicBezTo>
                    <a:cubicBezTo>
                      <a:pt x="18" y="3"/>
                      <a:pt x="25" y="3"/>
                      <a:pt x="25" y="3"/>
                    </a:cubicBezTo>
                    <a:cubicBezTo>
                      <a:pt x="41" y="5"/>
                      <a:pt x="57" y="7"/>
                      <a:pt x="71" y="9"/>
                    </a:cubicBezTo>
                    <a:cubicBezTo>
                      <a:pt x="86" y="12"/>
                      <a:pt x="86" y="12"/>
                      <a:pt x="86" y="12"/>
                    </a:cubicBezTo>
                    <a:cubicBezTo>
                      <a:pt x="101" y="14"/>
                      <a:pt x="119" y="12"/>
                      <a:pt x="129" y="12"/>
                    </a:cubicBezTo>
                    <a:cubicBezTo>
                      <a:pt x="129" y="12"/>
                      <a:pt x="129" y="12"/>
                      <a:pt x="129" y="12"/>
                    </a:cubicBezTo>
                    <a:cubicBezTo>
                      <a:pt x="129" y="12"/>
                      <a:pt x="129" y="12"/>
                      <a:pt x="129" y="12"/>
                    </a:cubicBezTo>
                    <a:cubicBezTo>
                      <a:pt x="129" y="12"/>
                      <a:pt x="129" y="12"/>
                      <a:pt x="129" y="12"/>
                    </a:cubicBezTo>
                    <a:cubicBezTo>
                      <a:pt x="119" y="12"/>
                      <a:pt x="101" y="11"/>
                      <a:pt x="87" y="10"/>
                    </a:cubicBezTo>
                    <a:cubicBezTo>
                      <a:pt x="71" y="7"/>
                      <a:pt x="71" y="7"/>
                      <a:pt x="71" y="7"/>
                    </a:cubicBezTo>
                    <a:cubicBezTo>
                      <a:pt x="58" y="5"/>
                      <a:pt x="41" y="2"/>
                      <a:pt x="25" y="1"/>
                    </a:cubicBezTo>
                    <a:cubicBezTo>
                      <a:pt x="25" y="1"/>
                      <a:pt x="18" y="1"/>
                      <a:pt x="12" y="0"/>
                    </a:cubicBezTo>
                    <a:cubicBezTo>
                      <a:pt x="12" y="0"/>
                      <a:pt x="0" y="1"/>
                      <a:pt x="0" y="1"/>
                    </a:cubicBezTo>
                    <a:close/>
                  </a:path>
                </a:pathLst>
              </a:custGeom>
              <a:solidFill>
                <a:srgbClr val="A7A8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2" name="Freeform 191"/>
              <p:cNvSpPr>
                <a:spLocks/>
              </p:cNvSpPr>
              <p:nvPr/>
            </p:nvSpPr>
            <p:spPr bwMode="auto">
              <a:xfrm>
                <a:off x="1131" y="1261"/>
                <a:ext cx="81" cy="78"/>
              </a:xfrm>
              <a:custGeom>
                <a:avLst/>
                <a:gdLst>
                  <a:gd name="T0" fmla="*/ 2641 w 60"/>
                  <a:gd name="T1" fmla="*/ 4679 h 58"/>
                  <a:gd name="T2" fmla="*/ 2306 w 60"/>
                  <a:gd name="T3" fmla="*/ 4755 h 58"/>
                  <a:gd name="T4" fmla="*/ 2010 w 60"/>
                  <a:gd name="T5" fmla="*/ 4679 h 58"/>
                  <a:gd name="T6" fmla="*/ 0 w 60"/>
                  <a:gd name="T7" fmla="*/ 2208 h 58"/>
                  <a:gd name="T8" fmla="*/ 0 w 60"/>
                  <a:gd name="T9" fmla="*/ 2208 h 58"/>
                  <a:gd name="T10" fmla="*/ 2010 w 60"/>
                  <a:gd name="T11" fmla="*/ 4960 h 58"/>
                  <a:gd name="T12" fmla="*/ 2306 w 60"/>
                  <a:gd name="T13" fmla="*/ 4960 h 58"/>
                  <a:gd name="T14" fmla="*/ 2641 w 60"/>
                  <a:gd name="T15" fmla="*/ 4960 h 58"/>
                  <a:gd name="T16" fmla="*/ 5364 w 60"/>
                  <a:gd name="T17" fmla="*/ 0 h 58"/>
                  <a:gd name="T18" fmla="*/ 5364 w 60"/>
                  <a:gd name="T19" fmla="*/ 0 h 58"/>
                  <a:gd name="T20" fmla="*/ 2641 w 60"/>
                  <a:gd name="T21" fmla="*/ 4679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58"/>
                  <a:gd name="T35" fmla="*/ 60 w 60"/>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58">
                    <a:moveTo>
                      <a:pt x="29" y="55"/>
                    </a:moveTo>
                    <a:cubicBezTo>
                      <a:pt x="26" y="56"/>
                      <a:pt x="26" y="56"/>
                      <a:pt x="26" y="56"/>
                    </a:cubicBezTo>
                    <a:cubicBezTo>
                      <a:pt x="22" y="55"/>
                      <a:pt x="22" y="55"/>
                      <a:pt x="22" y="55"/>
                    </a:cubicBezTo>
                    <a:cubicBezTo>
                      <a:pt x="17" y="55"/>
                      <a:pt x="7" y="43"/>
                      <a:pt x="0" y="26"/>
                    </a:cubicBezTo>
                    <a:cubicBezTo>
                      <a:pt x="0" y="26"/>
                      <a:pt x="0" y="26"/>
                      <a:pt x="0" y="26"/>
                    </a:cubicBezTo>
                    <a:cubicBezTo>
                      <a:pt x="3" y="33"/>
                      <a:pt x="12" y="57"/>
                      <a:pt x="22" y="58"/>
                    </a:cubicBezTo>
                    <a:cubicBezTo>
                      <a:pt x="26" y="58"/>
                      <a:pt x="26" y="58"/>
                      <a:pt x="26" y="58"/>
                    </a:cubicBezTo>
                    <a:cubicBezTo>
                      <a:pt x="29" y="58"/>
                      <a:pt x="29" y="58"/>
                      <a:pt x="29" y="58"/>
                    </a:cubicBezTo>
                    <a:cubicBezTo>
                      <a:pt x="41" y="56"/>
                      <a:pt x="55" y="22"/>
                      <a:pt x="60" y="0"/>
                    </a:cubicBezTo>
                    <a:cubicBezTo>
                      <a:pt x="60" y="0"/>
                      <a:pt x="60" y="0"/>
                      <a:pt x="60" y="0"/>
                    </a:cubicBezTo>
                    <a:cubicBezTo>
                      <a:pt x="55" y="24"/>
                      <a:pt x="39" y="54"/>
                      <a:pt x="29" y="55"/>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3" name="Freeform 192"/>
              <p:cNvSpPr>
                <a:spLocks/>
              </p:cNvSpPr>
              <p:nvPr/>
            </p:nvSpPr>
            <p:spPr bwMode="auto">
              <a:xfrm>
                <a:off x="1144" y="2200"/>
                <a:ext cx="46" cy="17"/>
              </a:xfrm>
              <a:custGeom>
                <a:avLst/>
                <a:gdLst>
                  <a:gd name="T0" fmla="*/ 0 w 34"/>
                  <a:gd name="T1" fmla="*/ 2206 h 12"/>
                  <a:gd name="T2" fmla="*/ 1525 w 34"/>
                  <a:gd name="T3" fmla="*/ 0 h 12"/>
                  <a:gd name="T4" fmla="*/ 3150 w 34"/>
                  <a:gd name="T5" fmla="*/ 2206 h 12"/>
                  <a:gd name="T6" fmla="*/ 0 60000 65536"/>
                  <a:gd name="T7" fmla="*/ 0 60000 65536"/>
                  <a:gd name="T8" fmla="*/ 0 60000 65536"/>
                  <a:gd name="T9" fmla="*/ 0 w 34"/>
                  <a:gd name="T10" fmla="*/ 0 h 12"/>
                  <a:gd name="T11" fmla="*/ 34 w 34"/>
                  <a:gd name="T12" fmla="*/ 12 h 12"/>
                </a:gdLst>
                <a:ahLst/>
                <a:cxnLst>
                  <a:cxn ang="T6">
                    <a:pos x="T0" y="T1"/>
                  </a:cxn>
                  <a:cxn ang="T7">
                    <a:pos x="T2" y="T3"/>
                  </a:cxn>
                  <a:cxn ang="T8">
                    <a:pos x="T4" y="T5"/>
                  </a:cxn>
                </a:cxnLst>
                <a:rect l="T9" t="T10" r="T11" b="T12"/>
                <a:pathLst>
                  <a:path w="34" h="12">
                    <a:moveTo>
                      <a:pt x="0" y="12"/>
                    </a:moveTo>
                    <a:cubicBezTo>
                      <a:pt x="8" y="2"/>
                      <a:pt x="9" y="0"/>
                      <a:pt x="16" y="0"/>
                    </a:cubicBezTo>
                    <a:cubicBezTo>
                      <a:pt x="24" y="0"/>
                      <a:pt x="26" y="2"/>
                      <a:pt x="34" y="12"/>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14" name="Freeform 193"/>
              <p:cNvSpPr>
                <a:spLocks/>
              </p:cNvSpPr>
              <p:nvPr/>
            </p:nvSpPr>
            <p:spPr bwMode="auto">
              <a:xfrm>
                <a:off x="1144" y="2463"/>
                <a:ext cx="46" cy="6"/>
              </a:xfrm>
              <a:custGeom>
                <a:avLst/>
                <a:gdLst>
                  <a:gd name="T0" fmla="*/ 0 w 34"/>
                  <a:gd name="T1" fmla="*/ 0 h 5"/>
                  <a:gd name="T2" fmla="*/ 1525 w 34"/>
                  <a:gd name="T3" fmla="*/ 72 h 5"/>
                  <a:gd name="T4" fmla="*/ 3150 w 34"/>
                  <a:gd name="T5" fmla="*/ 0 h 5"/>
                  <a:gd name="T6" fmla="*/ 0 60000 65536"/>
                  <a:gd name="T7" fmla="*/ 0 60000 65536"/>
                  <a:gd name="T8" fmla="*/ 0 60000 65536"/>
                  <a:gd name="T9" fmla="*/ 0 w 34"/>
                  <a:gd name="T10" fmla="*/ 0 h 5"/>
                  <a:gd name="T11" fmla="*/ 34 w 34"/>
                  <a:gd name="T12" fmla="*/ 5 h 5"/>
                </a:gdLst>
                <a:ahLst/>
                <a:cxnLst>
                  <a:cxn ang="T6">
                    <a:pos x="T0" y="T1"/>
                  </a:cxn>
                  <a:cxn ang="T7">
                    <a:pos x="T2" y="T3"/>
                  </a:cxn>
                  <a:cxn ang="T8">
                    <a:pos x="T4" y="T5"/>
                  </a:cxn>
                </a:cxnLst>
                <a:rect l="T9" t="T10" r="T11" b="T12"/>
                <a:pathLst>
                  <a:path w="34" h="5">
                    <a:moveTo>
                      <a:pt x="0" y="0"/>
                    </a:moveTo>
                    <a:cubicBezTo>
                      <a:pt x="8" y="4"/>
                      <a:pt x="9" y="5"/>
                      <a:pt x="16" y="5"/>
                    </a:cubicBezTo>
                    <a:cubicBezTo>
                      <a:pt x="24" y="5"/>
                      <a:pt x="26" y="4"/>
                      <a:pt x="34" y="0"/>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15" name="Freeform 194"/>
              <p:cNvSpPr>
                <a:spLocks/>
              </p:cNvSpPr>
              <p:nvPr/>
            </p:nvSpPr>
            <p:spPr bwMode="auto">
              <a:xfrm>
                <a:off x="1152" y="2210"/>
                <a:ext cx="30" cy="13"/>
              </a:xfrm>
              <a:custGeom>
                <a:avLst/>
                <a:gdLst>
                  <a:gd name="T0" fmla="*/ 0 w 22"/>
                  <a:gd name="T1" fmla="*/ 0 h 10"/>
                  <a:gd name="T2" fmla="*/ 2321 w 22"/>
                  <a:gd name="T3" fmla="*/ 0 h 10"/>
                  <a:gd name="T4" fmla="*/ 0 60000 65536"/>
                  <a:gd name="T5" fmla="*/ 0 60000 65536"/>
                  <a:gd name="T6" fmla="*/ 0 w 22"/>
                  <a:gd name="T7" fmla="*/ 0 h 10"/>
                  <a:gd name="T8" fmla="*/ 22 w 22"/>
                  <a:gd name="T9" fmla="*/ 10 h 10"/>
                </a:gdLst>
                <a:ahLst/>
                <a:cxnLst>
                  <a:cxn ang="T4">
                    <a:pos x="T0" y="T1"/>
                  </a:cxn>
                  <a:cxn ang="T5">
                    <a:pos x="T2" y="T3"/>
                  </a:cxn>
                </a:cxnLst>
                <a:rect l="T6" t="T7" r="T8" b="T9"/>
                <a:pathLst>
                  <a:path w="22" h="10">
                    <a:moveTo>
                      <a:pt x="0" y="0"/>
                    </a:moveTo>
                    <a:cubicBezTo>
                      <a:pt x="2" y="10"/>
                      <a:pt x="19" y="10"/>
                      <a:pt x="22" y="0"/>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16" name="Freeform 195"/>
              <p:cNvSpPr>
                <a:spLocks/>
              </p:cNvSpPr>
              <p:nvPr/>
            </p:nvSpPr>
            <p:spPr bwMode="auto">
              <a:xfrm>
                <a:off x="905" y="1665"/>
                <a:ext cx="202" cy="33"/>
              </a:xfrm>
              <a:custGeom>
                <a:avLst/>
                <a:gdLst>
                  <a:gd name="T0" fmla="*/ 0 w 150"/>
                  <a:gd name="T1" fmla="*/ 0 h 24"/>
                  <a:gd name="T2" fmla="*/ 9977 w 150"/>
                  <a:gd name="T3" fmla="*/ 1337 h 24"/>
                  <a:gd name="T4" fmla="*/ 13020 w 150"/>
                  <a:gd name="T5" fmla="*/ 645 h 24"/>
                  <a:gd name="T6" fmla="*/ 13020 w 150"/>
                  <a:gd name="T7" fmla="*/ 645 h 24"/>
                  <a:gd name="T8" fmla="*/ 9977 w 150"/>
                  <a:gd name="T9" fmla="*/ 1075 h 24"/>
                  <a:gd name="T10" fmla="*/ 0 w 150"/>
                  <a:gd name="T11" fmla="*/ 0 h 24"/>
                  <a:gd name="T12" fmla="*/ 0 60000 65536"/>
                  <a:gd name="T13" fmla="*/ 0 60000 65536"/>
                  <a:gd name="T14" fmla="*/ 0 60000 65536"/>
                  <a:gd name="T15" fmla="*/ 0 60000 65536"/>
                  <a:gd name="T16" fmla="*/ 0 60000 65536"/>
                  <a:gd name="T17" fmla="*/ 0 60000 65536"/>
                  <a:gd name="T18" fmla="*/ 0 w 150"/>
                  <a:gd name="T19" fmla="*/ 0 h 24"/>
                  <a:gd name="T20" fmla="*/ 150 w 15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50" h="24">
                    <a:moveTo>
                      <a:pt x="0" y="0"/>
                    </a:moveTo>
                    <a:cubicBezTo>
                      <a:pt x="29" y="24"/>
                      <a:pt x="75" y="18"/>
                      <a:pt x="115" y="11"/>
                    </a:cubicBezTo>
                    <a:cubicBezTo>
                      <a:pt x="128" y="9"/>
                      <a:pt x="140" y="6"/>
                      <a:pt x="150" y="5"/>
                    </a:cubicBezTo>
                    <a:cubicBezTo>
                      <a:pt x="150" y="5"/>
                      <a:pt x="150" y="5"/>
                      <a:pt x="150" y="5"/>
                    </a:cubicBezTo>
                    <a:cubicBezTo>
                      <a:pt x="139" y="6"/>
                      <a:pt x="128" y="7"/>
                      <a:pt x="115" y="9"/>
                    </a:cubicBezTo>
                    <a:cubicBezTo>
                      <a:pt x="75" y="15"/>
                      <a:pt x="28" y="23"/>
                      <a:pt x="0"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7" name="Freeform 196"/>
              <p:cNvSpPr>
                <a:spLocks/>
              </p:cNvSpPr>
              <p:nvPr/>
            </p:nvSpPr>
            <p:spPr bwMode="auto">
              <a:xfrm>
                <a:off x="1471" y="1562"/>
                <a:ext cx="6" cy="172"/>
              </a:xfrm>
              <a:custGeom>
                <a:avLst/>
                <a:gdLst>
                  <a:gd name="T0" fmla="*/ 1601 w 4"/>
                  <a:gd name="T1" fmla="*/ 10735 h 128"/>
                  <a:gd name="T2" fmla="*/ 1601 w 4"/>
                  <a:gd name="T3" fmla="*/ 10707 h 128"/>
                  <a:gd name="T4" fmla="*/ 1601 w 4"/>
                  <a:gd name="T5" fmla="*/ 0 h 128"/>
                  <a:gd name="T6" fmla="*/ 0 60000 65536"/>
                  <a:gd name="T7" fmla="*/ 0 60000 65536"/>
                  <a:gd name="T8" fmla="*/ 0 60000 65536"/>
                  <a:gd name="T9" fmla="*/ 0 w 4"/>
                  <a:gd name="T10" fmla="*/ 0 h 128"/>
                  <a:gd name="T11" fmla="*/ 4 w 4"/>
                  <a:gd name="T12" fmla="*/ 128 h 128"/>
                </a:gdLst>
                <a:ahLst/>
                <a:cxnLst>
                  <a:cxn ang="T6">
                    <a:pos x="T0" y="T1"/>
                  </a:cxn>
                  <a:cxn ang="T7">
                    <a:pos x="T2" y="T3"/>
                  </a:cxn>
                  <a:cxn ang="T8">
                    <a:pos x="T4" y="T5"/>
                  </a:cxn>
                </a:cxnLst>
                <a:rect l="T9" t="T10" r="T11" b="T12"/>
                <a:pathLst>
                  <a:path w="4" h="128">
                    <a:moveTo>
                      <a:pt x="4" y="128"/>
                    </a:moveTo>
                    <a:cubicBezTo>
                      <a:pt x="4" y="127"/>
                      <a:pt x="4" y="127"/>
                      <a:pt x="4" y="127"/>
                    </a:cubicBezTo>
                    <a:cubicBezTo>
                      <a:pt x="2" y="84"/>
                      <a:pt x="0" y="8"/>
                      <a:pt x="4" y="0"/>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18" name="Freeform 197"/>
              <p:cNvSpPr>
                <a:spLocks/>
              </p:cNvSpPr>
              <p:nvPr/>
            </p:nvSpPr>
            <p:spPr bwMode="auto">
              <a:xfrm>
                <a:off x="1372" y="1599"/>
                <a:ext cx="3" cy="4"/>
              </a:xfrm>
              <a:custGeom>
                <a:avLst/>
                <a:gdLst>
                  <a:gd name="T0" fmla="*/ 716 w 2"/>
                  <a:gd name="T1" fmla="*/ 207 h 3"/>
                  <a:gd name="T2" fmla="*/ 0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2" y="3"/>
                    </a:moveTo>
                    <a:cubicBezTo>
                      <a:pt x="1" y="2"/>
                      <a:pt x="1" y="1"/>
                      <a:pt x="0" y="0"/>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19" name="Freeform 198"/>
              <p:cNvSpPr>
                <a:spLocks/>
              </p:cNvSpPr>
              <p:nvPr/>
            </p:nvSpPr>
            <p:spPr bwMode="auto">
              <a:xfrm>
                <a:off x="1337" y="1590"/>
                <a:ext cx="36" cy="39"/>
              </a:xfrm>
              <a:custGeom>
                <a:avLst/>
                <a:gdLst>
                  <a:gd name="T0" fmla="*/ 1051 w 27"/>
                  <a:gd name="T1" fmla="*/ 0 h 29"/>
                  <a:gd name="T2" fmla="*/ 0 w 27"/>
                  <a:gd name="T3" fmla="*/ 1249 h 29"/>
                  <a:gd name="T4" fmla="*/ 1051 w 27"/>
                  <a:gd name="T5" fmla="*/ 2425 h 29"/>
                  <a:gd name="T6" fmla="*/ 2007 w 27"/>
                  <a:gd name="T7" fmla="*/ 1799 h 29"/>
                  <a:gd name="T8" fmla="*/ 0 60000 65536"/>
                  <a:gd name="T9" fmla="*/ 0 60000 65536"/>
                  <a:gd name="T10" fmla="*/ 0 60000 65536"/>
                  <a:gd name="T11" fmla="*/ 0 60000 65536"/>
                  <a:gd name="T12" fmla="*/ 0 w 27"/>
                  <a:gd name="T13" fmla="*/ 0 h 29"/>
                  <a:gd name="T14" fmla="*/ 27 w 27"/>
                  <a:gd name="T15" fmla="*/ 29 h 29"/>
                </a:gdLst>
                <a:ahLst/>
                <a:cxnLst>
                  <a:cxn ang="T8">
                    <a:pos x="T0" y="T1"/>
                  </a:cxn>
                  <a:cxn ang="T9">
                    <a:pos x="T2" y="T3"/>
                  </a:cxn>
                  <a:cxn ang="T10">
                    <a:pos x="T4" y="T5"/>
                  </a:cxn>
                  <a:cxn ang="T11">
                    <a:pos x="T6" y="T7"/>
                  </a:cxn>
                </a:cxnLst>
                <a:rect l="T12" t="T13" r="T14" b="T15"/>
                <a:pathLst>
                  <a:path w="27" h="29">
                    <a:moveTo>
                      <a:pt x="14" y="0"/>
                    </a:moveTo>
                    <a:cubicBezTo>
                      <a:pt x="6" y="0"/>
                      <a:pt x="0" y="7"/>
                      <a:pt x="0" y="15"/>
                    </a:cubicBezTo>
                    <a:cubicBezTo>
                      <a:pt x="0" y="23"/>
                      <a:pt x="6" y="29"/>
                      <a:pt x="14" y="29"/>
                    </a:cubicBezTo>
                    <a:cubicBezTo>
                      <a:pt x="20" y="29"/>
                      <a:pt x="25" y="26"/>
                      <a:pt x="27" y="21"/>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20" name="Oval 199"/>
              <p:cNvSpPr>
                <a:spLocks noChangeArrowheads="1"/>
              </p:cNvSpPr>
              <p:nvPr/>
            </p:nvSpPr>
            <p:spPr bwMode="auto">
              <a:xfrm>
                <a:off x="1350" y="1605"/>
                <a:ext cx="11" cy="11"/>
              </a:xfrm>
              <a:prstGeom prst="ellipse">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421" name="Freeform 200"/>
              <p:cNvSpPr>
                <a:spLocks/>
              </p:cNvSpPr>
              <p:nvPr/>
            </p:nvSpPr>
            <p:spPr bwMode="auto">
              <a:xfrm>
                <a:off x="1233" y="1324"/>
                <a:ext cx="173" cy="19"/>
              </a:xfrm>
              <a:custGeom>
                <a:avLst/>
                <a:gdLst>
                  <a:gd name="T0" fmla="*/ 9433 w 128"/>
                  <a:gd name="T1" fmla="*/ 1 h 14"/>
                  <a:gd name="T2" fmla="*/ 5268 w 128"/>
                  <a:gd name="T3" fmla="*/ 742 h 14"/>
                  <a:gd name="T4" fmla="*/ 3888 w 128"/>
                  <a:gd name="T5" fmla="*/ 1007 h 14"/>
                  <a:gd name="T6" fmla="*/ 0 w 128"/>
                  <a:gd name="T7" fmla="*/ 1188 h 14"/>
                  <a:gd name="T8" fmla="*/ 0 w 128"/>
                  <a:gd name="T9" fmla="*/ 1188 h 14"/>
                  <a:gd name="T10" fmla="*/ 0 w 128"/>
                  <a:gd name="T11" fmla="*/ 1188 h 14"/>
                  <a:gd name="T12" fmla="*/ 0 w 128"/>
                  <a:gd name="T13" fmla="*/ 1188 h 14"/>
                  <a:gd name="T14" fmla="*/ 3888 w 128"/>
                  <a:gd name="T15" fmla="*/ 1188 h 14"/>
                  <a:gd name="T16" fmla="*/ 5268 w 128"/>
                  <a:gd name="T17" fmla="*/ 875 h 14"/>
                  <a:gd name="T18" fmla="*/ 9599 w 128"/>
                  <a:gd name="T19" fmla="*/ 299 h 14"/>
                  <a:gd name="T20" fmla="*/ 10658 w 128"/>
                  <a:gd name="T21" fmla="*/ 220 h 14"/>
                  <a:gd name="T22" fmla="*/ 11740 w 128"/>
                  <a:gd name="T23" fmla="*/ 1 h 14"/>
                  <a:gd name="T24" fmla="*/ 11740 w 128"/>
                  <a:gd name="T25" fmla="*/ 1 h 14"/>
                  <a:gd name="T26" fmla="*/ 10658 w 128"/>
                  <a:gd name="T27" fmla="*/ 0 h 14"/>
                  <a:gd name="T28" fmla="*/ 9433 w 128"/>
                  <a:gd name="T29" fmla="*/ 1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8"/>
                  <a:gd name="T46" fmla="*/ 0 h 14"/>
                  <a:gd name="T47" fmla="*/ 128 w 128"/>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8" h="14">
                    <a:moveTo>
                      <a:pt x="103" y="1"/>
                    </a:moveTo>
                    <a:cubicBezTo>
                      <a:pt x="88" y="2"/>
                      <a:pt x="71" y="5"/>
                      <a:pt x="58" y="7"/>
                    </a:cubicBezTo>
                    <a:cubicBezTo>
                      <a:pt x="42" y="10"/>
                      <a:pt x="42" y="10"/>
                      <a:pt x="42" y="10"/>
                    </a:cubicBezTo>
                    <a:cubicBezTo>
                      <a:pt x="28" y="11"/>
                      <a:pt x="9" y="12"/>
                      <a:pt x="0" y="12"/>
                    </a:cubicBezTo>
                    <a:cubicBezTo>
                      <a:pt x="0" y="12"/>
                      <a:pt x="0" y="12"/>
                      <a:pt x="0" y="12"/>
                    </a:cubicBezTo>
                    <a:cubicBezTo>
                      <a:pt x="0" y="12"/>
                      <a:pt x="0" y="12"/>
                      <a:pt x="0" y="12"/>
                    </a:cubicBezTo>
                    <a:cubicBezTo>
                      <a:pt x="0" y="12"/>
                      <a:pt x="0" y="12"/>
                      <a:pt x="0" y="12"/>
                    </a:cubicBezTo>
                    <a:cubicBezTo>
                      <a:pt x="9" y="12"/>
                      <a:pt x="28" y="14"/>
                      <a:pt x="42" y="12"/>
                    </a:cubicBezTo>
                    <a:cubicBezTo>
                      <a:pt x="58" y="9"/>
                      <a:pt x="58" y="9"/>
                      <a:pt x="58" y="9"/>
                    </a:cubicBezTo>
                    <a:cubicBezTo>
                      <a:pt x="71" y="7"/>
                      <a:pt x="88" y="5"/>
                      <a:pt x="104" y="3"/>
                    </a:cubicBezTo>
                    <a:cubicBezTo>
                      <a:pt x="109" y="2"/>
                      <a:pt x="116" y="2"/>
                      <a:pt x="116" y="2"/>
                    </a:cubicBezTo>
                    <a:cubicBezTo>
                      <a:pt x="116" y="2"/>
                      <a:pt x="128" y="1"/>
                      <a:pt x="128" y="1"/>
                    </a:cubicBezTo>
                    <a:cubicBezTo>
                      <a:pt x="128" y="1"/>
                      <a:pt x="128" y="1"/>
                      <a:pt x="128" y="1"/>
                    </a:cubicBezTo>
                    <a:cubicBezTo>
                      <a:pt x="116" y="0"/>
                      <a:pt x="116" y="0"/>
                      <a:pt x="116" y="0"/>
                    </a:cubicBezTo>
                    <a:cubicBezTo>
                      <a:pt x="116" y="0"/>
                      <a:pt x="109" y="0"/>
                      <a:pt x="103" y="1"/>
                    </a:cubicBezTo>
                    <a:close/>
                  </a:path>
                </a:pathLst>
              </a:custGeom>
              <a:solidFill>
                <a:srgbClr val="A7A8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22" name="Freeform 201"/>
              <p:cNvSpPr>
                <a:spLocks/>
              </p:cNvSpPr>
              <p:nvPr/>
            </p:nvSpPr>
            <p:spPr bwMode="auto">
              <a:xfrm>
                <a:off x="1232" y="1665"/>
                <a:ext cx="202" cy="33"/>
              </a:xfrm>
              <a:custGeom>
                <a:avLst/>
                <a:gdLst>
                  <a:gd name="T0" fmla="*/ 3017 w 150"/>
                  <a:gd name="T1" fmla="*/ 1075 h 24"/>
                  <a:gd name="T2" fmla="*/ 0 w 150"/>
                  <a:gd name="T3" fmla="*/ 645 h 24"/>
                  <a:gd name="T4" fmla="*/ 0 w 150"/>
                  <a:gd name="T5" fmla="*/ 645 h 24"/>
                  <a:gd name="T6" fmla="*/ 2960 w 150"/>
                  <a:gd name="T7" fmla="*/ 1337 h 24"/>
                  <a:gd name="T8" fmla="*/ 13020 w 150"/>
                  <a:gd name="T9" fmla="*/ 0 h 24"/>
                  <a:gd name="T10" fmla="*/ 13020 w 150"/>
                  <a:gd name="T11" fmla="*/ 0 h 24"/>
                  <a:gd name="T12" fmla="*/ 3017 w 150"/>
                  <a:gd name="T13" fmla="*/ 1075 h 24"/>
                  <a:gd name="T14" fmla="*/ 0 60000 65536"/>
                  <a:gd name="T15" fmla="*/ 0 60000 65536"/>
                  <a:gd name="T16" fmla="*/ 0 60000 65536"/>
                  <a:gd name="T17" fmla="*/ 0 60000 65536"/>
                  <a:gd name="T18" fmla="*/ 0 60000 65536"/>
                  <a:gd name="T19" fmla="*/ 0 60000 65536"/>
                  <a:gd name="T20" fmla="*/ 0 60000 65536"/>
                  <a:gd name="T21" fmla="*/ 0 w 150"/>
                  <a:gd name="T22" fmla="*/ 0 h 24"/>
                  <a:gd name="T23" fmla="*/ 150 w 15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24">
                    <a:moveTo>
                      <a:pt x="35" y="9"/>
                    </a:moveTo>
                    <a:cubicBezTo>
                      <a:pt x="22" y="7"/>
                      <a:pt x="10" y="6"/>
                      <a:pt x="0" y="5"/>
                    </a:cubicBezTo>
                    <a:cubicBezTo>
                      <a:pt x="0" y="5"/>
                      <a:pt x="0" y="5"/>
                      <a:pt x="0" y="5"/>
                    </a:cubicBezTo>
                    <a:cubicBezTo>
                      <a:pt x="10" y="6"/>
                      <a:pt x="22" y="9"/>
                      <a:pt x="34" y="11"/>
                    </a:cubicBezTo>
                    <a:cubicBezTo>
                      <a:pt x="75" y="18"/>
                      <a:pt x="120" y="24"/>
                      <a:pt x="150" y="0"/>
                    </a:cubicBezTo>
                    <a:cubicBezTo>
                      <a:pt x="150" y="0"/>
                      <a:pt x="150" y="0"/>
                      <a:pt x="150" y="0"/>
                    </a:cubicBezTo>
                    <a:cubicBezTo>
                      <a:pt x="121" y="23"/>
                      <a:pt x="75" y="15"/>
                      <a:pt x="35" y="9"/>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23" name="Freeform 202"/>
              <p:cNvSpPr>
                <a:spLocks/>
              </p:cNvSpPr>
              <p:nvPr/>
            </p:nvSpPr>
            <p:spPr bwMode="auto">
              <a:xfrm>
                <a:off x="1457" y="1542"/>
                <a:ext cx="33" cy="39"/>
              </a:xfrm>
              <a:custGeom>
                <a:avLst/>
                <a:gdLst>
                  <a:gd name="T0" fmla="*/ 0 w 25"/>
                  <a:gd name="T1" fmla="*/ 2425 h 29"/>
                  <a:gd name="T2" fmla="*/ 0 w 25"/>
                  <a:gd name="T3" fmla="*/ 2425 h 29"/>
                  <a:gd name="T4" fmla="*/ 1639 w 25"/>
                  <a:gd name="T5" fmla="*/ 1 h 29"/>
                  <a:gd name="T6" fmla="*/ 1476 w 25"/>
                  <a:gd name="T7" fmla="*/ 0 h 29"/>
                  <a:gd name="T8" fmla="*/ 0 w 25"/>
                  <a:gd name="T9" fmla="*/ 2425 h 29"/>
                  <a:gd name="T10" fmla="*/ 0 60000 65536"/>
                  <a:gd name="T11" fmla="*/ 0 60000 65536"/>
                  <a:gd name="T12" fmla="*/ 0 60000 65536"/>
                  <a:gd name="T13" fmla="*/ 0 60000 65536"/>
                  <a:gd name="T14" fmla="*/ 0 60000 65536"/>
                  <a:gd name="T15" fmla="*/ 0 w 25"/>
                  <a:gd name="T16" fmla="*/ 0 h 29"/>
                  <a:gd name="T17" fmla="*/ 25 w 25"/>
                  <a:gd name="T18" fmla="*/ 29 h 29"/>
                </a:gdLst>
                <a:ahLst/>
                <a:cxnLst>
                  <a:cxn ang="T10">
                    <a:pos x="T0" y="T1"/>
                  </a:cxn>
                  <a:cxn ang="T11">
                    <a:pos x="T2" y="T3"/>
                  </a:cxn>
                  <a:cxn ang="T12">
                    <a:pos x="T4" y="T5"/>
                  </a:cxn>
                  <a:cxn ang="T13">
                    <a:pos x="T6" y="T7"/>
                  </a:cxn>
                  <a:cxn ang="T14">
                    <a:pos x="T8" y="T9"/>
                  </a:cxn>
                </a:cxnLst>
                <a:rect l="T15" t="T16" r="T17" b="T18"/>
                <a:pathLst>
                  <a:path w="25" h="29">
                    <a:moveTo>
                      <a:pt x="0" y="29"/>
                    </a:moveTo>
                    <a:cubicBezTo>
                      <a:pt x="0" y="29"/>
                      <a:pt x="0" y="29"/>
                      <a:pt x="0" y="29"/>
                    </a:cubicBezTo>
                    <a:cubicBezTo>
                      <a:pt x="10" y="23"/>
                      <a:pt x="19" y="14"/>
                      <a:pt x="25" y="1"/>
                    </a:cubicBezTo>
                    <a:cubicBezTo>
                      <a:pt x="23" y="0"/>
                      <a:pt x="23" y="0"/>
                      <a:pt x="23" y="0"/>
                    </a:cubicBezTo>
                    <a:cubicBezTo>
                      <a:pt x="17" y="13"/>
                      <a:pt x="9" y="23"/>
                      <a:pt x="0" y="29"/>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24" name="Freeform 203"/>
              <p:cNvSpPr>
                <a:spLocks/>
              </p:cNvSpPr>
              <p:nvPr/>
            </p:nvSpPr>
            <p:spPr bwMode="auto">
              <a:xfrm>
                <a:off x="847" y="1542"/>
                <a:ext cx="35" cy="39"/>
              </a:xfrm>
              <a:custGeom>
                <a:avLst/>
                <a:gdLst>
                  <a:gd name="T0" fmla="*/ 0 w 26"/>
                  <a:gd name="T1" fmla="*/ 1 h 29"/>
                  <a:gd name="T2" fmla="*/ 2220 w 26"/>
                  <a:gd name="T3" fmla="*/ 2425 h 29"/>
                  <a:gd name="T4" fmla="*/ 2220 w 26"/>
                  <a:gd name="T5" fmla="*/ 2425 h 29"/>
                  <a:gd name="T6" fmla="*/ 178 w 26"/>
                  <a:gd name="T7" fmla="*/ 0 h 29"/>
                  <a:gd name="T8" fmla="*/ 0 w 26"/>
                  <a:gd name="T9" fmla="*/ 1 h 29"/>
                  <a:gd name="T10" fmla="*/ 0 60000 65536"/>
                  <a:gd name="T11" fmla="*/ 0 60000 65536"/>
                  <a:gd name="T12" fmla="*/ 0 60000 65536"/>
                  <a:gd name="T13" fmla="*/ 0 60000 65536"/>
                  <a:gd name="T14" fmla="*/ 0 60000 65536"/>
                  <a:gd name="T15" fmla="*/ 0 w 26"/>
                  <a:gd name="T16" fmla="*/ 0 h 29"/>
                  <a:gd name="T17" fmla="*/ 26 w 26"/>
                  <a:gd name="T18" fmla="*/ 29 h 29"/>
                </a:gdLst>
                <a:ahLst/>
                <a:cxnLst>
                  <a:cxn ang="T10">
                    <a:pos x="T0" y="T1"/>
                  </a:cxn>
                  <a:cxn ang="T11">
                    <a:pos x="T2" y="T3"/>
                  </a:cxn>
                  <a:cxn ang="T12">
                    <a:pos x="T4" y="T5"/>
                  </a:cxn>
                  <a:cxn ang="T13">
                    <a:pos x="T6" y="T7"/>
                  </a:cxn>
                  <a:cxn ang="T14">
                    <a:pos x="T8" y="T9"/>
                  </a:cxn>
                </a:cxnLst>
                <a:rect l="T15" t="T16" r="T17" b="T18"/>
                <a:pathLst>
                  <a:path w="26" h="29">
                    <a:moveTo>
                      <a:pt x="0" y="1"/>
                    </a:moveTo>
                    <a:cubicBezTo>
                      <a:pt x="7" y="14"/>
                      <a:pt x="16" y="23"/>
                      <a:pt x="26" y="29"/>
                    </a:cubicBezTo>
                    <a:cubicBezTo>
                      <a:pt x="26" y="29"/>
                      <a:pt x="26" y="29"/>
                      <a:pt x="26" y="29"/>
                    </a:cubicBezTo>
                    <a:cubicBezTo>
                      <a:pt x="16" y="23"/>
                      <a:pt x="9" y="13"/>
                      <a:pt x="2" y="0"/>
                    </a:cubicBezTo>
                    <a:lnTo>
                      <a:pt x="0" y="1"/>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25" name="Freeform 204"/>
              <p:cNvSpPr>
                <a:spLocks/>
              </p:cNvSpPr>
              <p:nvPr/>
            </p:nvSpPr>
            <p:spPr bwMode="auto">
              <a:xfrm>
                <a:off x="1148" y="934"/>
                <a:ext cx="19" cy="17"/>
              </a:xfrm>
              <a:custGeom>
                <a:avLst/>
                <a:gdLst>
                  <a:gd name="T0" fmla="*/ 578 w 14"/>
                  <a:gd name="T1" fmla="*/ 724 h 13"/>
                  <a:gd name="T2" fmla="*/ 220 w 14"/>
                  <a:gd name="T3" fmla="*/ 554 h 13"/>
                  <a:gd name="T4" fmla="*/ 0 60000 65536"/>
                  <a:gd name="T5" fmla="*/ 0 60000 65536"/>
                  <a:gd name="T6" fmla="*/ 0 w 14"/>
                  <a:gd name="T7" fmla="*/ 0 h 13"/>
                  <a:gd name="T8" fmla="*/ 14 w 14"/>
                  <a:gd name="T9" fmla="*/ 13 h 13"/>
                </a:gdLst>
                <a:ahLst/>
                <a:cxnLst>
                  <a:cxn ang="T4">
                    <a:pos x="T0" y="T1"/>
                  </a:cxn>
                  <a:cxn ang="T5">
                    <a:pos x="T2" y="T3"/>
                  </a:cxn>
                </a:cxnLst>
                <a:rect l="T6" t="T7" r="T8" b="T9"/>
                <a:pathLst>
                  <a:path w="14" h="13">
                    <a:moveTo>
                      <a:pt x="6" y="13"/>
                    </a:moveTo>
                    <a:cubicBezTo>
                      <a:pt x="14" y="4"/>
                      <a:pt x="0" y="0"/>
                      <a:pt x="2" y="10"/>
                    </a:cubicBezTo>
                  </a:path>
                </a:pathLst>
              </a:custGeom>
              <a:noFill/>
              <a:ln w="3175">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nvGrpSpPr>
            <p:cNvPr id="14" name="Group 205"/>
            <p:cNvGrpSpPr>
              <a:grpSpLocks/>
            </p:cNvGrpSpPr>
            <p:nvPr/>
          </p:nvGrpSpPr>
          <p:grpSpPr bwMode="auto">
            <a:xfrm>
              <a:off x="543" y="789"/>
              <a:ext cx="1255" cy="3274"/>
              <a:chOff x="543" y="789"/>
              <a:chExt cx="1255" cy="3274"/>
            </a:xfrm>
          </p:grpSpPr>
          <p:sp>
            <p:nvSpPr>
              <p:cNvPr id="26" name="Freeform 206"/>
              <p:cNvSpPr>
                <a:spLocks/>
              </p:cNvSpPr>
              <p:nvPr/>
            </p:nvSpPr>
            <p:spPr bwMode="auto">
              <a:xfrm>
                <a:off x="1182" y="1029"/>
                <a:ext cx="5" cy="2"/>
              </a:xfrm>
              <a:custGeom>
                <a:avLst/>
                <a:gdLst>
                  <a:gd name="T0" fmla="*/ 0 w 4"/>
                  <a:gd name="T1" fmla="*/ 0 h 1"/>
                  <a:gd name="T2" fmla="*/ 99 w 4"/>
                  <a:gd name="T3" fmla="*/ 32768 h 1"/>
                  <a:gd name="T4" fmla="*/ 0 60000 65536"/>
                  <a:gd name="T5" fmla="*/ 0 60000 65536"/>
                  <a:gd name="T6" fmla="*/ 0 w 4"/>
                  <a:gd name="T7" fmla="*/ 0 h 1"/>
                  <a:gd name="T8" fmla="*/ 4 w 4"/>
                  <a:gd name="T9" fmla="*/ 1 h 1"/>
                </a:gdLst>
                <a:ahLst/>
                <a:cxnLst>
                  <a:cxn ang="T4">
                    <a:pos x="T0" y="T1"/>
                  </a:cxn>
                  <a:cxn ang="T5">
                    <a:pos x="T2" y="T3"/>
                  </a:cxn>
                </a:cxnLst>
                <a:rect l="T6" t="T7" r="T8" b="T9"/>
                <a:pathLst>
                  <a:path w="4" h="1">
                    <a:moveTo>
                      <a:pt x="0" y="0"/>
                    </a:moveTo>
                    <a:cubicBezTo>
                      <a:pt x="2" y="0"/>
                      <a:pt x="3" y="1"/>
                      <a:pt x="4" y="1"/>
                    </a:cubicBezTo>
                  </a:path>
                </a:pathLst>
              </a:custGeom>
              <a:noFill/>
              <a:ln w="3175">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7" name="Freeform 207"/>
              <p:cNvSpPr>
                <a:spLocks/>
              </p:cNvSpPr>
              <p:nvPr/>
            </p:nvSpPr>
            <p:spPr bwMode="auto">
              <a:xfrm>
                <a:off x="1127" y="989"/>
                <a:ext cx="8" cy="7"/>
              </a:xfrm>
              <a:custGeom>
                <a:avLst/>
                <a:gdLst>
                  <a:gd name="T0" fmla="*/ 476 w 6"/>
                  <a:gd name="T1" fmla="*/ 809 h 5"/>
                  <a:gd name="T2" fmla="*/ 0 w 6"/>
                  <a:gd name="T3" fmla="*/ 431 h 5"/>
                  <a:gd name="T4" fmla="*/ 276 w 6"/>
                  <a:gd name="T5" fmla="*/ 0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6" y="5"/>
                    </a:moveTo>
                    <a:cubicBezTo>
                      <a:pt x="5" y="5"/>
                      <a:pt x="1" y="5"/>
                      <a:pt x="0" y="3"/>
                    </a:cubicBezTo>
                    <a:cubicBezTo>
                      <a:pt x="0" y="1"/>
                      <a:pt x="4" y="0"/>
                      <a:pt x="4" y="0"/>
                    </a:cubicBezTo>
                  </a:path>
                </a:pathLst>
              </a:custGeom>
              <a:noFill/>
              <a:ln w="3175">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8" name="Freeform 208"/>
              <p:cNvSpPr>
                <a:spLocks/>
              </p:cNvSpPr>
              <p:nvPr/>
            </p:nvSpPr>
            <p:spPr bwMode="auto">
              <a:xfrm>
                <a:off x="1346" y="974"/>
                <a:ext cx="7" cy="4"/>
              </a:xfrm>
              <a:custGeom>
                <a:avLst/>
                <a:gdLst>
                  <a:gd name="T0" fmla="*/ 0 w 5"/>
                  <a:gd name="T1" fmla="*/ 155 h 3"/>
                  <a:gd name="T2" fmla="*/ 809 w 5"/>
                  <a:gd name="T3" fmla="*/ 0 h 3"/>
                  <a:gd name="T4" fmla="*/ 0 60000 65536"/>
                  <a:gd name="T5" fmla="*/ 0 60000 65536"/>
                  <a:gd name="T6" fmla="*/ 0 w 5"/>
                  <a:gd name="T7" fmla="*/ 0 h 3"/>
                  <a:gd name="T8" fmla="*/ 5 w 5"/>
                  <a:gd name="T9" fmla="*/ 3 h 3"/>
                </a:gdLst>
                <a:ahLst/>
                <a:cxnLst>
                  <a:cxn ang="T4">
                    <a:pos x="T0" y="T1"/>
                  </a:cxn>
                  <a:cxn ang="T5">
                    <a:pos x="T2" y="T3"/>
                  </a:cxn>
                </a:cxnLst>
                <a:rect l="T6" t="T7" r="T8" b="T9"/>
                <a:pathLst>
                  <a:path w="5" h="3">
                    <a:moveTo>
                      <a:pt x="0" y="2"/>
                    </a:moveTo>
                    <a:cubicBezTo>
                      <a:pt x="2" y="2"/>
                      <a:pt x="5" y="3"/>
                      <a:pt x="5" y="0"/>
                    </a:cubicBezTo>
                  </a:path>
                </a:pathLst>
              </a:custGeom>
              <a:noFill/>
              <a:ln w="3175">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9" name="Freeform 209"/>
              <p:cNvSpPr>
                <a:spLocks/>
              </p:cNvSpPr>
              <p:nvPr/>
            </p:nvSpPr>
            <p:spPr bwMode="auto">
              <a:xfrm>
                <a:off x="1361" y="1006"/>
                <a:ext cx="10" cy="17"/>
              </a:xfrm>
              <a:custGeom>
                <a:avLst/>
                <a:gdLst>
                  <a:gd name="T0" fmla="*/ 1456 w 7"/>
                  <a:gd name="T1" fmla="*/ 1709 h 12"/>
                  <a:gd name="T2" fmla="*/ 1456 w 7"/>
                  <a:gd name="T3" fmla="*/ 2206 h 12"/>
                  <a:gd name="T4" fmla="*/ 0 60000 65536"/>
                  <a:gd name="T5" fmla="*/ 0 60000 65536"/>
                  <a:gd name="T6" fmla="*/ 0 w 7"/>
                  <a:gd name="T7" fmla="*/ 0 h 12"/>
                  <a:gd name="T8" fmla="*/ 7 w 7"/>
                  <a:gd name="T9" fmla="*/ 12 h 12"/>
                </a:gdLst>
                <a:ahLst/>
                <a:cxnLst>
                  <a:cxn ang="T4">
                    <a:pos x="T0" y="T1"/>
                  </a:cxn>
                  <a:cxn ang="T5">
                    <a:pos x="T2" y="T3"/>
                  </a:cxn>
                </a:cxnLst>
                <a:rect l="T6" t="T7" r="T8" b="T9"/>
                <a:pathLst>
                  <a:path w="7" h="12">
                    <a:moveTo>
                      <a:pt x="7" y="9"/>
                    </a:moveTo>
                    <a:cubicBezTo>
                      <a:pt x="0" y="0"/>
                      <a:pt x="0" y="12"/>
                      <a:pt x="7" y="12"/>
                    </a:cubicBezTo>
                  </a:path>
                </a:pathLst>
              </a:custGeom>
              <a:noFill/>
              <a:ln w="3175">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0" name="Freeform 210"/>
              <p:cNvSpPr>
                <a:spLocks/>
              </p:cNvSpPr>
              <p:nvPr/>
            </p:nvSpPr>
            <p:spPr bwMode="auto">
              <a:xfrm>
                <a:off x="1360" y="1076"/>
                <a:ext cx="16" cy="12"/>
              </a:xfrm>
              <a:custGeom>
                <a:avLst/>
                <a:gdLst>
                  <a:gd name="T0" fmla="*/ 1 w 12"/>
                  <a:gd name="T1" fmla="*/ 491 h 9"/>
                  <a:gd name="T2" fmla="*/ 155 w 12"/>
                  <a:gd name="T3" fmla="*/ 155 h 9"/>
                  <a:gd name="T4" fmla="*/ 491 w 12"/>
                  <a:gd name="T5" fmla="*/ 655 h 9"/>
                  <a:gd name="T6" fmla="*/ 655 w 12"/>
                  <a:gd name="T7" fmla="*/ 0 h 9"/>
                  <a:gd name="T8" fmla="*/ 0 60000 65536"/>
                  <a:gd name="T9" fmla="*/ 0 60000 65536"/>
                  <a:gd name="T10" fmla="*/ 0 60000 65536"/>
                  <a:gd name="T11" fmla="*/ 0 60000 65536"/>
                  <a:gd name="T12" fmla="*/ 0 w 12"/>
                  <a:gd name="T13" fmla="*/ 0 h 9"/>
                  <a:gd name="T14" fmla="*/ 12 w 12"/>
                  <a:gd name="T15" fmla="*/ 9 h 9"/>
                </a:gdLst>
                <a:ahLst/>
                <a:cxnLst>
                  <a:cxn ang="T8">
                    <a:pos x="T0" y="T1"/>
                  </a:cxn>
                  <a:cxn ang="T9">
                    <a:pos x="T2" y="T3"/>
                  </a:cxn>
                  <a:cxn ang="T10">
                    <a:pos x="T4" y="T5"/>
                  </a:cxn>
                  <a:cxn ang="T11">
                    <a:pos x="T6" y="T7"/>
                  </a:cxn>
                </a:cxnLst>
                <a:rect l="T12" t="T13" r="T14" b="T15"/>
                <a:pathLst>
                  <a:path w="12" h="9">
                    <a:moveTo>
                      <a:pt x="1" y="7"/>
                    </a:moveTo>
                    <a:cubicBezTo>
                      <a:pt x="0" y="5"/>
                      <a:pt x="0" y="3"/>
                      <a:pt x="2" y="2"/>
                    </a:cubicBezTo>
                    <a:cubicBezTo>
                      <a:pt x="4" y="3"/>
                      <a:pt x="4" y="8"/>
                      <a:pt x="7" y="9"/>
                    </a:cubicBezTo>
                    <a:cubicBezTo>
                      <a:pt x="12" y="9"/>
                      <a:pt x="10" y="2"/>
                      <a:pt x="9" y="0"/>
                    </a:cubicBezTo>
                  </a:path>
                </a:pathLst>
              </a:custGeom>
              <a:noFill/>
              <a:ln w="3175">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1" name="Freeform 211"/>
              <p:cNvSpPr>
                <a:spLocks/>
              </p:cNvSpPr>
              <p:nvPr/>
            </p:nvSpPr>
            <p:spPr bwMode="auto">
              <a:xfrm>
                <a:off x="1365" y="1091"/>
                <a:ext cx="1" cy="7"/>
              </a:xfrm>
              <a:custGeom>
                <a:avLst/>
                <a:gdLst>
                  <a:gd name="T0" fmla="*/ 1 w 1"/>
                  <a:gd name="T1" fmla="*/ 0 h 5"/>
                  <a:gd name="T2" fmla="*/ 0 w 1"/>
                  <a:gd name="T3" fmla="*/ 809 h 5"/>
                  <a:gd name="T4" fmla="*/ 0 60000 65536"/>
                  <a:gd name="T5" fmla="*/ 0 60000 65536"/>
                  <a:gd name="T6" fmla="*/ 0 w 1"/>
                  <a:gd name="T7" fmla="*/ 0 h 5"/>
                  <a:gd name="T8" fmla="*/ 1 w 1"/>
                  <a:gd name="T9" fmla="*/ 5 h 5"/>
                </a:gdLst>
                <a:ahLst/>
                <a:cxnLst>
                  <a:cxn ang="T4">
                    <a:pos x="T0" y="T1"/>
                  </a:cxn>
                  <a:cxn ang="T5">
                    <a:pos x="T2" y="T3"/>
                  </a:cxn>
                </a:cxnLst>
                <a:rect l="T6" t="T7" r="T8" b="T9"/>
                <a:pathLst>
                  <a:path w="1" h="5">
                    <a:moveTo>
                      <a:pt x="1" y="0"/>
                    </a:moveTo>
                    <a:cubicBezTo>
                      <a:pt x="0" y="1"/>
                      <a:pt x="0" y="3"/>
                      <a:pt x="0" y="5"/>
                    </a:cubicBezTo>
                  </a:path>
                </a:pathLst>
              </a:custGeom>
              <a:noFill/>
              <a:ln w="3175">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2" name="Freeform 212"/>
              <p:cNvSpPr>
                <a:spLocks/>
              </p:cNvSpPr>
              <p:nvPr/>
            </p:nvSpPr>
            <p:spPr bwMode="auto">
              <a:xfrm>
                <a:off x="1257" y="1227"/>
                <a:ext cx="11" cy="8"/>
              </a:xfrm>
              <a:custGeom>
                <a:avLst/>
                <a:gdLst>
                  <a:gd name="T0" fmla="*/ 1 w 8"/>
                  <a:gd name="T1" fmla="*/ 476 h 6"/>
                  <a:gd name="T2" fmla="*/ 969 w 8"/>
                  <a:gd name="T3" fmla="*/ 207 h 6"/>
                  <a:gd name="T4" fmla="*/ 0 w 8"/>
                  <a:gd name="T5" fmla="*/ 1 h 6"/>
                  <a:gd name="T6" fmla="*/ 0 60000 65536"/>
                  <a:gd name="T7" fmla="*/ 0 60000 65536"/>
                  <a:gd name="T8" fmla="*/ 0 60000 65536"/>
                  <a:gd name="T9" fmla="*/ 0 w 8"/>
                  <a:gd name="T10" fmla="*/ 0 h 6"/>
                  <a:gd name="T11" fmla="*/ 8 w 8"/>
                  <a:gd name="T12" fmla="*/ 6 h 6"/>
                </a:gdLst>
                <a:ahLst/>
                <a:cxnLst>
                  <a:cxn ang="T6">
                    <a:pos x="T0" y="T1"/>
                  </a:cxn>
                  <a:cxn ang="T7">
                    <a:pos x="T2" y="T3"/>
                  </a:cxn>
                  <a:cxn ang="T8">
                    <a:pos x="T4" y="T5"/>
                  </a:cxn>
                </a:cxnLst>
                <a:rect l="T9" t="T10" r="T11" b="T12"/>
                <a:pathLst>
                  <a:path w="8" h="6">
                    <a:moveTo>
                      <a:pt x="1" y="6"/>
                    </a:moveTo>
                    <a:cubicBezTo>
                      <a:pt x="4" y="6"/>
                      <a:pt x="6" y="5"/>
                      <a:pt x="8" y="3"/>
                    </a:cubicBezTo>
                    <a:cubicBezTo>
                      <a:pt x="7" y="0"/>
                      <a:pt x="3" y="1"/>
                      <a:pt x="0" y="1"/>
                    </a:cubicBezTo>
                  </a:path>
                </a:pathLst>
              </a:custGeom>
              <a:noFill/>
              <a:ln w="3175">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3" name="Freeform 213"/>
              <p:cNvSpPr>
                <a:spLocks/>
              </p:cNvSpPr>
              <p:nvPr/>
            </p:nvSpPr>
            <p:spPr bwMode="auto">
              <a:xfrm>
                <a:off x="1159" y="2577"/>
                <a:ext cx="24" cy="3"/>
              </a:xfrm>
              <a:custGeom>
                <a:avLst/>
                <a:gdLst>
                  <a:gd name="T0" fmla="*/ 0 w 18"/>
                  <a:gd name="T1" fmla="*/ 0 h 2"/>
                  <a:gd name="T2" fmla="*/ 1349 w 18"/>
                  <a:gd name="T3" fmla="*/ 0 h 2"/>
                  <a:gd name="T4" fmla="*/ 0 60000 65536"/>
                  <a:gd name="T5" fmla="*/ 0 60000 65536"/>
                  <a:gd name="T6" fmla="*/ 0 w 18"/>
                  <a:gd name="T7" fmla="*/ 0 h 2"/>
                  <a:gd name="T8" fmla="*/ 18 w 18"/>
                  <a:gd name="T9" fmla="*/ 2 h 2"/>
                </a:gdLst>
                <a:ahLst/>
                <a:cxnLst>
                  <a:cxn ang="T4">
                    <a:pos x="T0" y="T1"/>
                  </a:cxn>
                  <a:cxn ang="T5">
                    <a:pos x="T2" y="T3"/>
                  </a:cxn>
                </a:cxnLst>
                <a:rect l="T6" t="T7" r="T8" b="T9"/>
                <a:pathLst>
                  <a:path w="18" h="2">
                    <a:moveTo>
                      <a:pt x="0" y="0"/>
                    </a:moveTo>
                    <a:cubicBezTo>
                      <a:pt x="6" y="2"/>
                      <a:pt x="15" y="1"/>
                      <a:pt x="18" y="0"/>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4" name="Freeform 214"/>
              <p:cNvSpPr>
                <a:spLocks/>
              </p:cNvSpPr>
              <p:nvPr/>
            </p:nvSpPr>
            <p:spPr bwMode="auto">
              <a:xfrm>
                <a:off x="1175" y="2569"/>
                <a:ext cx="4" cy="23"/>
              </a:xfrm>
              <a:custGeom>
                <a:avLst/>
                <a:gdLst>
                  <a:gd name="T0" fmla="*/ 207 w 3"/>
                  <a:gd name="T1" fmla="*/ 0 h 17"/>
                  <a:gd name="T2" fmla="*/ 207 w 3"/>
                  <a:gd name="T3" fmla="*/ 1583 h 17"/>
                  <a:gd name="T4" fmla="*/ 0 60000 65536"/>
                  <a:gd name="T5" fmla="*/ 0 60000 65536"/>
                  <a:gd name="T6" fmla="*/ 0 w 3"/>
                  <a:gd name="T7" fmla="*/ 0 h 17"/>
                  <a:gd name="T8" fmla="*/ 3 w 3"/>
                  <a:gd name="T9" fmla="*/ 17 h 17"/>
                </a:gdLst>
                <a:ahLst/>
                <a:cxnLst>
                  <a:cxn ang="T4">
                    <a:pos x="T0" y="T1"/>
                  </a:cxn>
                  <a:cxn ang="T5">
                    <a:pos x="T2" y="T3"/>
                  </a:cxn>
                </a:cxnLst>
                <a:rect l="T6" t="T7" r="T8" b="T9"/>
                <a:pathLst>
                  <a:path w="3" h="17">
                    <a:moveTo>
                      <a:pt x="3" y="0"/>
                    </a:moveTo>
                    <a:cubicBezTo>
                      <a:pt x="0" y="5"/>
                      <a:pt x="2" y="12"/>
                      <a:pt x="3" y="17"/>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5" name="Freeform 215"/>
              <p:cNvSpPr>
                <a:spLocks/>
              </p:cNvSpPr>
              <p:nvPr/>
            </p:nvSpPr>
            <p:spPr bwMode="auto">
              <a:xfrm>
                <a:off x="871" y="2387"/>
                <a:ext cx="129" cy="903"/>
              </a:xfrm>
              <a:custGeom>
                <a:avLst/>
                <a:gdLst>
                  <a:gd name="T0" fmla="*/ 6988 w 96"/>
                  <a:gd name="T1" fmla="*/ 4394 h 671"/>
                  <a:gd name="T2" fmla="*/ 5958 w 96"/>
                  <a:gd name="T3" fmla="*/ 6034 h 671"/>
                  <a:gd name="T4" fmla="*/ 5452 w 96"/>
                  <a:gd name="T5" fmla="*/ 5913 h 671"/>
                  <a:gd name="T6" fmla="*/ 4628 w 96"/>
                  <a:gd name="T7" fmla="*/ 1059 h 671"/>
                  <a:gd name="T8" fmla="*/ 4731 w 96"/>
                  <a:gd name="T9" fmla="*/ 0 h 671"/>
                  <a:gd name="T10" fmla="*/ 4202 w 96"/>
                  <a:gd name="T11" fmla="*/ 0 h 671"/>
                  <a:gd name="T12" fmla="*/ 4144 w 96"/>
                  <a:gd name="T13" fmla="*/ 931 h 671"/>
                  <a:gd name="T14" fmla="*/ 4932 w 96"/>
                  <a:gd name="T15" fmla="*/ 6443 h 671"/>
                  <a:gd name="T16" fmla="*/ 4932 w 96"/>
                  <a:gd name="T17" fmla="*/ 6871 h 671"/>
                  <a:gd name="T18" fmla="*/ 3237 w 96"/>
                  <a:gd name="T19" fmla="*/ 9528 h 671"/>
                  <a:gd name="T20" fmla="*/ 3237 w 96"/>
                  <a:gd name="T21" fmla="*/ 9528 h 671"/>
                  <a:gd name="T22" fmla="*/ 804 w 96"/>
                  <a:gd name="T23" fmla="*/ 10016 h 671"/>
                  <a:gd name="T24" fmla="*/ 578 w 96"/>
                  <a:gd name="T25" fmla="*/ 9792 h 671"/>
                  <a:gd name="T26" fmla="*/ 2943 w 96"/>
                  <a:gd name="T27" fmla="*/ 10417 h 671"/>
                  <a:gd name="T28" fmla="*/ 2694 w 96"/>
                  <a:gd name="T29" fmla="*/ 11440 h 671"/>
                  <a:gd name="T30" fmla="*/ 2412 w 96"/>
                  <a:gd name="T31" fmla="*/ 16668 h 671"/>
                  <a:gd name="T32" fmla="*/ 2143 w 96"/>
                  <a:gd name="T33" fmla="*/ 16924 h 671"/>
                  <a:gd name="T34" fmla="*/ 1244 w 96"/>
                  <a:gd name="T35" fmla="*/ 15674 h 671"/>
                  <a:gd name="T36" fmla="*/ 926 w 96"/>
                  <a:gd name="T37" fmla="*/ 14401 h 671"/>
                  <a:gd name="T38" fmla="*/ 578 w 96"/>
                  <a:gd name="T39" fmla="*/ 14410 h 671"/>
                  <a:gd name="T40" fmla="*/ 926 w 96"/>
                  <a:gd name="T41" fmla="*/ 15704 h 671"/>
                  <a:gd name="T42" fmla="*/ 1213 w 96"/>
                  <a:gd name="T43" fmla="*/ 16668 h 671"/>
                  <a:gd name="T44" fmla="*/ 578 w 96"/>
                  <a:gd name="T45" fmla="*/ 18982 h 671"/>
                  <a:gd name="T46" fmla="*/ 578 w 96"/>
                  <a:gd name="T47" fmla="*/ 19791 h 671"/>
                  <a:gd name="T48" fmla="*/ 430 w 96"/>
                  <a:gd name="T49" fmla="*/ 21317 h 671"/>
                  <a:gd name="T50" fmla="*/ 430 w 96"/>
                  <a:gd name="T51" fmla="*/ 25389 h 671"/>
                  <a:gd name="T52" fmla="*/ 689 w 96"/>
                  <a:gd name="T53" fmla="*/ 25300 h 671"/>
                  <a:gd name="T54" fmla="*/ 777 w 96"/>
                  <a:gd name="T55" fmla="*/ 21408 h 671"/>
                  <a:gd name="T56" fmla="*/ 1044 w 96"/>
                  <a:gd name="T57" fmla="*/ 19791 h 671"/>
                  <a:gd name="T58" fmla="*/ 1044 w 96"/>
                  <a:gd name="T59" fmla="*/ 18886 h 671"/>
                  <a:gd name="T60" fmla="*/ 1451 w 96"/>
                  <a:gd name="T61" fmla="*/ 17134 h 671"/>
                  <a:gd name="T62" fmla="*/ 2143 w 96"/>
                  <a:gd name="T63" fmla="*/ 17426 h 671"/>
                  <a:gd name="T64" fmla="*/ 2412 w 96"/>
                  <a:gd name="T65" fmla="*/ 17966 h 671"/>
                  <a:gd name="T66" fmla="*/ 2943 w 96"/>
                  <a:gd name="T67" fmla="*/ 29569 h 671"/>
                  <a:gd name="T68" fmla="*/ 3955 w 96"/>
                  <a:gd name="T69" fmla="*/ 34167 h 671"/>
                  <a:gd name="T70" fmla="*/ 5038 w 96"/>
                  <a:gd name="T71" fmla="*/ 38846 h 671"/>
                  <a:gd name="T72" fmla="*/ 5414 w 96"/>
                  <a:gd name="T73" fmla="*/ 41759 h 671"/>
                  <a:gd name="T74" fmla="*/ 5414 w 96"/>
                  <a:gd name="T75" fmla="*/ 45591 h 671"/>
                  <a:gd name="T76" fmla="*/ 5315 w 96"/>
                  <a:gd name="T77" fmla="*/ 48666 h 671"/>
                  <a:gd name="T78" fmla="*/ 5125 w 96"/>
                  <a:gd name="T79" fmla="*/ 50818 h 671"/>
                  <a:gd name="T80" fmla="*/ 5958 w 96"/>
                  <a:gd name="T81" fmla="*/ 57690 h 671"/>
                  <a:gd name="T82" fmla="*/ 5646 w 96"/>
                  <a:gd name="T83" fmla="*/ 50941 h 671"/>
                  <a:gd name="T84" fmla="*/ 5646 w 96"/>
                  <a:gd name="T85" fmla="*/ 50530 h 671"/>
                  <a:gd name="T86" fmla="*/ 6068 w 96"/>
                  <a:gd name="T87" fmla="*/ 51048 h 671"/>
                  <a:gd name="T88" fmla="*/ 6357 w 96"/>
                  <a:gd name="T89" fmla="*/ 51409 h 671"/>
                  <a:gd name="T90" fmla="*/ 7587 w 96"/>
                  <a:gd name="T91" fmla="*/ 53172 h 671"/>
                  <a:gd name="T92" fmla="*/ 8006 w 96"/>
                  <a:gd name="T93" fmla="*/ 55047 h 671"/>
                  <a:gd name="T94" fmla="*/ 7854 w 96"/>
                  <a:gd name="T95" fmla="*/ 53020 h 671"/>
                  <a:gd name="T96" fmla="*/ 6764 w 96"/>
                  <a:gd name="T97" fmla="*/ 51048 h 671"/>
                  <a:gd name="T98" fmla="*/ 6372 w 96"/>
                  <a:gd name="T99" fmla="*/ 50787 h 671"/>
                  <a:gd name="T100" fmla="*/ 5845 w 96"/>
                  <a:gd name="T101" fmla="*/ 48998 h 671"/>
                  <a:gd name="T102" fmla="*/ 5845 w 96"/>
                  <a:gd name="T103" fmla="*/ 48757 h 671"/>
                  <a:gd name="T104" fmla="*/ 6068 w 96"/>
                  <a:gd name="T105" fmla="*/ 45713 h 671"/>
                  <a:gd name="T106" fmla="*/ 6068 w 96"/>
                  <a:gd name="T107" fmla="*/ 41623 h 671"/>
                  <a:gd name="T108" fmla="*/ 5688 w 96"/>
                  <a:gd name="T109" fmla="*/ 38846 h 671"/>
                  <a:gd name="T110" fmla="*/ 4628 w 96"/>
                  <a:gd name="T111" fmla="*/ 33996 h 671"/>
                  <a:gd name="T112" fmla="*/ 3620 w 96"/>
                  <a:gd name="T113" fmla="*/ 29520 h 671"/>
                  <a:gd name="T114" fmla="*/ 3404 w 96"/>
                  <a:gd name="T115" fmla="*/ 11513 h 671"/>
                  <a:gd name="T116" fmla="*/ 6068 w 96"/>
                  <a:gd name="T117" fmla="*/ 6753 h 671"/>
                  <a:gd name="T118" fmla="*/ 6770 w 96"/>
                  <a:gd name="T119" fmla="*/ 7427 h 6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6"/>
                  <a:gd name="T181" fmla="*/ 0 h 671"/>
                  <a:gd name="T182" fmla="*/ 96 w 96"/>
                  <a:gd name="T183" fmla="*/ 671 h 67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6" h="671">
                    <a:moveTo>
                      <a:pt x="83" y="51"/>
                    </a:moveTo>
                    <a:cubicBezTo>
                      <a:pt x="82" y="57"/>
                      <a:pt x="77" y="69"/>
                      <a:pt x="71" y="70"/>
                    </a:cubicBezTo>
                    <a:cubicBezTo>
                      <a:pt x="70" y="71"/>
                      <a:pt x="66" y="70"/>
                      <a:pt x="65" y="69"/>
                    </a:cubicBezTo>
                    <a:cubicBezTo>
                      <a:pt x="50" y="57"/>
                      <a:pt x="53" y="32"/>
                      <a:pt x="55" y="12"/>
                    </a:cubicBezTo>
                    <a:cubicBezTo>
                      <a:pt x="56" y="0"/>
                      <a:pt x="56" y="0"/>
                      <a:pt x="56" y="0"/>
                    </a:cubicBezTo>
                    <a:cubicBezTo>
                      <a:pt x="50" y="0"/>
                      <a:pt x="50" y="0"/>
                      <a:pt x="50" y="0"/>
                    </a:cubicBezTo>
                    <a:cubicBezTo>
                      <a:pt x="49" y="11"/>
                      <a:pt x="49" y="11"/>
                      <a:pt x="49" y="11"/>
                    </a:cubicBezTo>
                    <a:cubicBezTo>
                      <a:pt x="47" y="32"/>
                      <a:pt x="42" y="60"/>
                      <a:pt x="59" y="75"/>
                    </a:cubicBezTo>
                    <a:cubicBezTo>
                      <a:pt x="60" y="75"/>
                      <a:pt x="60" y="79"/>
                      <a:pt x="59" y="80"/>
                    </a:cubicBezTo>
                    <a:cubicBezTo>
                      <a:pt x="50" y="87"/>
                      <a:pt x="42" y="99"/>
                      <a:pt x="38" y="111"/>
                    </a:cubicBezTo>
                    <a:cubicBezTo>
                      <a:pt x="38" y="111"/>
                      <a:pt x="38" y="111"/>
                      <a:pt x="38" y="111"/>
                    </a:cubicBezTo>
                    <a:cubicBezTo>
                      <a:pt x="28" y="120"/>
                      <a:pt x="19" y="128"/>
                      <a:pt x="10" y="117"/>
                    </a:cubicBezTo>
                    <a:cubicBezTo>
                      <a:pt x="7" y="114"/>
                      <a:pt x="7" y="114"/>
                      <a:pt x="7" y="114"/>
                    </a:cubicBezTo>
                    <a:cubicBezTo>
                      <a:pt x="12" y="126"/>
                      <a:pt x="21" y="135"/>
                      <a:pt x="35" y="121"/>
                    </a:cubicBezTo>
                    <a:cubicBezTo>
                      <a:pt x="34" y="125"/>
                      <a:pt x="33" y="129"/>
                      <a:pt x="32" y="133"/>
                    </a:cubicBezTo>
                    <a:cubicBezTo>
                      <a:pt x="30" y="149"/>
                      <a:pt x="30" y="171"/>
                      <a:pt x="29" y="194"/>
                    </a:cubicBezTo>
                    <a:cubicBezTo>
                      <a:pt x="29" y="196"/>
                      <a:pt x="26" y="198"/>
                      <a:pt x="25" y="197"/>
                    </a:cubicBezTo>
                    <a:cubicBezTo>
                      <a:pt x="19" y="194"/>
                      <a:pt x="16" y="190"/>
                      <a:pt x="15" y="182"/>
                    </a:cubicBezTo>
                    <a:cubicBezTo>
                      <a:pt x="14" y="178"/>
                      <a:pt x="13" y="173"/>
                      <a:pt x="11" y="167"/>
                    </a:cubicBezTo>
                    <a:cubicBezTo>
                      <a:pt x="7" y="168"/>
                      <a:pt x="7" y="168"/>
                      <a:pt x="7" y="168"/>
                    </a:cubicBezTo>
                    <a:cubicBezTo>
                      <a:pt x="9" y="174"/>
                      <a:pt x="10" y="178"/>
                      <a:pt x="11" y="183"/>
                    </a:cubicBezTo>
                    <a:cubicBezTo>
                      <a:pt x="11" y="187"/>
                      <a:pt x="12" y="191"/>
                      <a:pt x="14" y="194"/>
                    </a:cubicBezTo>
                    <a:cubicBezTo>
                      <a:pt x="6" y="199"/>
                      <a:pt x="7" y="212"/>
                      <a:pt x="7" y="221"/>
                    </a:cubicBezTo>
                    <a:cubicBezTo>
                      <a:pt x="7" y="230"/>
                      <a:pt x="7" y="230"/>
                      <a:pt x="7" y="230"/>
                    </a:cubicBezTo>
                    <a:cubicBezTo>
                      <a:pt x="5" y="248"/>
                      <a:pt x="5" y="248"/>
                      <a:pt x="5" y="248"/>
                    </a:cubicBezTo>
                    <a:cubicBezTo>
                      <a:pt x="2" y="264"/>
                      <a:pt x="0" y="279"/>
                      <a:pt x="5" y="295"/>
                    </a:cubicBezTo>
                    <a:cubicBezTo>
                      <a:pt x="8" y="294"/>
                      <a:pt x="8" y="294"/>
                      <a:pt x="8" y="294"/>
                    </a:cubicBezTo>
                    <a:cubicBezTo>
                      <a:pt x="3" y="280"/>
                      <a:pt x="7" y="264"/>
                      <a:pt x="9" y="249"/>
                    </a:cubicBezTo>
                    <a:cubicBezTo>
                      <a:pt x="12" y="230"/>
                      <a:pt x="12" y="230"/>
                      <a:pt x="12" y="230"/>
                    </a:cubicBezTo>
                    <a:cubicBezTo>
                      <a:pt x="12" y="220"/>
                      <a:pt x="12" y="220"/>
                      <a:pt x="12" y="220"/>
                    </a:cubicBezTo>
                    <a:cubicBezTo>
                      <a:pt x="11" y="210"/>
                      <a:pt x="13" y="202"/>
                      <a:pt x="17" y="199"/>
                    </a:cubicBezTo>
                    <a:cubicBezTo>
                      <a:pt x="19" y="201"/>
                      <a:pt x="22" y="202"/>
                      <a:pt x="25" y="203"/>
                    </a:cubicBezTo>
                    <a:cubicBezTo>
                      <a:pt x="27" y="204"/>
                      <a:pt x="29" y="207"/>
                      <a:pt x="29" y="209"/>
                    </a:cubicBezTo>
                    <a:cubicBezTo>
                      <a:pt x="29" y="258"/>
                      <a:pt x="32" y="314"/>
                      <a:pt x="35" y="344"/>
                    </a:cubicBezTo>
                    <a:cubicBezTo>
                      <a:pt x="36" y="355"/>
                      <a:pt x="41" y="376"/>
                      <a:pt x="47" y="397"/>
                    </a:cubicBezTo>
                    <a:cubicBezTo>
                      <a:pt x="54" y="425"/>
                      <a:pt x="61" y="438"/>
                      <a:pt x="60" y="452"/>
                    </a:cubicBezTo>
                    <a:cubicBezTo>
                      <a:pt x="60" y="463"/>
                      <a:pt x="62" y="475"/>
                      <a:pt x="64" y="486"/>
                    </a:cubicBezTo>
                    <a:cubicBezTo>
                      <a:pt x="66" y="496"/>
                      <a:pt x="65" y="516"/>
                      <a:pt x="64" y="530"/>
                    </a:cubicBezTo>
                    <a:cubicBezTo>
                      <a:pt x="63" y="542"/>
                      <a:pt x="64" y="554"/>
                      <a:pt x="63" y="566"/>
                    </a:cubicBezTo>
                    <a:cubicBezTo>
                      <a:pt x="61" y="591"/>
                      <a:pt x="61" y="591"/>
                      <a:pt x="61" y="591"/>
                    </a:cubicBezTo>
                    <a:cubicBezTo>
                      <a:pt x="59" y="620"/>
                      <a:pt x="58" y="648"/>
                      <a:pt x="71" y="671"/>
                    </a:cubicBezTo>
                    <a:cubicBezTo>
                      <a:pt x="59" y="651"/>
                      <a:pt x="65" y="620"/>
                      <a:pt x="67" y="592"/>
                    </a:cubicBezTo>
                    <a:cubicBezTo>
                      <a:pt x="67" y="588"/>
                      <a:pt x="67" y="588"/>
                      <a:pt x="67" y="588"/>
                    </a:cubicBezTo>
                    <a:cubicBezTo>
                      <a:pt x="68" y="589"/>
                      <a:pt x="70" y="591"/>
                      <a:pt x="72" y="594"/>
                    </a:cubicBezTo>
                    <a:cubicBezTo>
                      <a:pt x="75" y="598"/>
                      <a:pt x="75" y="598"/>
                      <a:pt x="75" y="598"/>
                    </a:cubicBezTo>
                    <a:cubicBezTo>
                      <a:pt x="80" y="605"/>
                      <a:pt x="87" y="610"/>
                      <a:pt x="90" y="618"/>
                    </a:cubicBezTo>
                    <a:cubicBezTo>
                      <a:pt x="92" y="622"/>
                      <a:pt x="95" y="640"/>
                      <a:pt x="95" y="640"/>
                    </a:cubicBezTo>
                    <a:cubicBezTo>
                      <a:pt x="95" y="640"/>
                      <a:pt x="96" y="625"/>
                      <a:pt x="93" y="617"/>
                    </a:cubicBezTo>
                    <a:cubicBezTo>
                      <a:pt x="90" y="608"/>
                      <a:pt x="85" y="601"/>
                      <a:pt x="80" y="594"/>
                    </a:cubicBezTo>
                    <a:cubicBezTo>
                      <a:pt x="76" y="590"/>
                      <a:pt x="76" y="590"/>
                      <a:pt x="76" y="590"/>
                    </a:cubicBezTo>
                    <a:cubicBezTo>
                      <a:pt x="71" y="583"/>
                      <a:pt x="70" y="578"/>
                      <a:pt x="69" y="570"/>
                    </a:cubicBezTo>
                    <a:cubicBezTo>
                      <a:pt x="69" y="567"/>
                      <a:pt x="69" y="567"/>
                      <a:pt x="69" y="567"/>
                    </a:cubicBezTo>
                    <a:cubicBezTo>
                      <a:pt x="69" y="555"/>
                      <a:pt x="71" y="543"/>
                      <a:pt x="72" y="531"/>
                    </a:cubicBezTo>
                    <a:cubicBezTo>
                      <a:pt x="73" y="517"/>
                      <a:pt x="74" y="494"/>
                      <a:pt x="72" y="484"/>
                    </a:cubicBezTo>
                    <a:cubicBezTo>
                      <a:pt x="70" y="473"/>
                      <a:pt x="68" y="463"/>
                      <a:pt x="68" y="452"/>
                    </a:cubicBezTo>
                    <a:cubicBezTo>
                      <a:pt x="69" y="437"/>
                      <a:pt x="62" y="425"/>
                      <a:pt x="55" y="395"/>
                    </a:cubicBezTo>
                    <a:cubicBezTo>
                      <a:pt x="49" y="374"/>
                      <a:pt x="44" y="354"/>
                      <a:pt x="43" y="343"/>
                    </a:cubicBezTo>
                    <a:cubicBezTo>
                      <a:pt x="39" y="297"/>
                      <a:pt x="34" y="184"/>
                      <a:pt x="40" y="134"/>
                    </a:cubicBezTo>
                    <a:cubicBezTo>
                      <a:pt x="44" y="106"/>
                      <a:pt x="55" y="91"/>
                      <a:pt x="72" y="79"/>
                    </a:cubicBezTo>
                    <a:cubicBezTo>
                      <a:pt x="76" y="78"/>
                      <a:pt x="79" y="77"/>
                      <a:pt x="81" y="86"/>
                    </a:cubicBezTo>
                  </a:path>
                </a:pathLst>
              </a:cu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6" name="Freeform 216"/>
              <p:cNvSpPr>
                <a:spLocks/>
              </p:cNvSpPr>
              <p:nvPr/>
            </p:nvSpPr>
            <p:spPr bwMode="auto">
              <a:xfrm>
                <a:off x="1210" y="1270"/>
                <a:ext cx="170" cy="301"/>
              </a:xfrm>
              <a:custGeom>
                <a:avLst/>
                <a:gdLst>
                  <a:gd name="T0" fmla="*/ 7897 w 126"/>
                  <a:gd name="T1" fmla="*/ 14199 h 224"/>
                  <a:gd name="T2" fmla="*/ 7479 w 126"/>
                  <a:gd name="T3" fmla="*/ 13700 h 224"/>
                  <a:gd name="T4" fmla="*/ 6975 w 126"/>
                  <a:gd name="T5" fmla="*/ 11267 h 224"/>
                  <a:gd name="T6" fmla="*/ 7897 w 126"/>
                  <a:gd name="T7" fmla="*/ 11478 h 224"/>
                  <a:gd name="T8" fmla="*/ 7897 w 126"/>
                  <a:gd name="T9" fmla="*/ 11098 h 224"/>
                  <a:gd name="T10" fmla="*/ 7044 w 126"/>
                  <a:gd name="T11" fmla="*/ 10957 h 224"/>
                  <a:gd name="T12" fmla="*/ 6634 w 126"/>
                  <a:gd name="T13" fmla="*/ 10332 h 224"/>
                  <a:gd name="T14" fmla="*/ 6233 w 126"/>
                  <a:gd name="T15" fmla="*/ 9315 h 224"/>
                  <a:gd name="T16" fmla="*/ 5719 w 126"/>
                  <a:gd name="T17" fmla="*/ 8357 h 224"/>
                  <a:gd name="T18" fmla="*/ 3832 w 126"/>
                  <a:gd name="T19" fmla="*/ 3955 h 224"/>
                  <a:gd name="T20" fmla="*/ 3940 w 126"/>
                  <a:gd name="T21" fmla="*/ 3521 h 224"/>
                  <a:gd name="T22" fmla="*/ 4404 w 126"/>
                  <a:gd name="T23" fmla="*/ 3237 h 224"/>
                  <a:gd name="T24" fmla="*/ 7962 w 126"/>
                  <a:gd name="T25" fmla="*/ 3404 h 224"/>
                  <a:gd name="T26" fmla="*/ 10436 w 126"/>
                  <a:gd name="T27" fmla="*/ 4784 h 224"/>
                  <a:gd name="T28" fmla="*/ 11255 w 126"/>
                  <a:gd name="T29" fmla="*/ 4144 h 224"/>
                  <a:gd name="T30" fmla="*/ 8311 w 126"/>
                  <a:gd name="T31" fmla="*/ 2412 h 224"/>
                  <a:gd name="T32" fmla="*/ 6661 w 126"/>
                  <a:gd name="T33" fmla="*/ 2005 h 224"/>
                  <a:gd name="T34" fmla="*/ 6359 w 126"/>
                  <a:gd name="T35" fmla="*/ 1672 h 224"/>
                  <a:gd name="T36" fmla="*/ 6440 w 126"/>
                  <a:gd name="T37" fmla="*/ 1044 h 224"/>
                  <a:gd name="T38" fmla="*/ 7479 w 126"/>
                  <a:gd name="T39" fmla="*/ 513 h 224"/>
                  <a:gd name="T40" fmla="*/ 7364 w 126"/>
                  <a:gd name="T41" fmla="*/ 1 h 224"/>
                  <a:gd name="T42" fmla="*/ 6359 w 126"/>
                  <a:gd name="T43" fmla="*/ 513 h 224"/>
                  <a:gd name="T44" fmla="*/ 5901 w 126"/>
                  <a:gd name="T45" fmla="*/ 513 h 224"/>
                  <a:gd name="T46" fmla="*/ 5339 w 126"/>
                  <a:gd name="T47" fmla="*/ 0 h 224"/>
                  <a:gd name="T48" fmla="*/ 5084 w 126"/>
                  <a:gd name="T49" fmla="*/ 430 h 224"/>
                  <a:gd name="T50" fmla="*/ 5719 w 126"/>
                  <a:gd name="T51" fmla="*/ 1044 h 224"/>
                  <a:gd name="T52" fmla="*/ 5634 w 126"/>
                  <a:gd name="T53" fmla="*/ 1672 h 224"/>
                  <a:gd name="T54" fmla="*/ 5170 w 126"/>
                  <a:gd name="T55" fmla="*/ 1950 h 224"/>
                  <a:gd name="T56" fmla="*/ 4045 w 126"/>
                  <a:gd name="T57" fmla="*/ 2247 h 224"/>
                  <a:gd name="T58" fmla="*/ 3778 w 126"/>
                  <a:gd name="T59" fmla="*/ 2412 h 224"/>
                  <a:gd name="T60" fmla="*/ 3538 w 126"/>
                  <a:gd name="T61" fmla="*/ 2247 h 224"/>
                  <a:gd name="T62" fmla="*/ 2638 w 126"/>
                  <a:gd name="T63" fmla="*/ 926 h 224"/>
                  <a:gd name="T64" fmla="*/ 2075 w 126"/>
                  <a:gd name="T65" fmla="*/ 1492 h 224"/>
                  <a:gd name="T66" fmla="*/ 2638 w 126"/>
                  <a:gd name="T67" fmla="*/ 2694 h 224"/>
                  <a:gd name="T68" fmla="*/ 2622 w 126"/>
                  <a:gd name="T69" fmla="*/ 3404 h 224"/>
                  <a:gd name="T70" fmla="*/ 0 w 126"/>
                  <a:gd name="T71" fmla="*/ 8783 h 224"/>
                  <a:gd name="T72" fmla="*/ 1074 w 126"/>
                  <a:gd name="T73" fmla="*/ 9089 h 224"/>
                  <a:gd name="T74" fmla="*/ 3045 w 126"/>
                  <a:gd name="T75" fmla="*/ 4355 h 224"/>
                  <a:gd name="T76" fmla="*/ 3242 w 126"/>
                  <a:gd name="T77" fmla="*/ 4434 h 224"/>
                  <a:gd name="T78" fmla="*/ 5097 w 126"/>
                  <a:gd name="T79" fmla="*/ 8639 h 224"/>
                  <a:gd name="T80" fmla="*/ 5543 w 126"/>
                  <a:gd name="T81" fmla="*/ 9597 h 224"/>
                  <a:gd name="T82" fmla="*/ 6359 w 126"/>
                  <a:gd name="T83" fmla="*/ 11609 h 224"/>
                  <a:gd name="T84" fmla="*/ 7203 w 126"/>
                  <a:gd name="T85" fmla="*/ 15704 h 224"/>
                  <a:gd name="T86" fmla="*/ 7203 w 126"/>
                  <a:gd name="T87" fmla="*/ 18774 h 224"/>
                  <a:gd name="T88" fmla="*/ 7601 w 126"/>
                  <a:gd name="T89" fmla="*/ 18826 h 224"/>
                  <a:gd name="T90" fmla="*/ 7479 w 126"/>
                  <a:gd name="T91" fmla="*/ 14628 h 224"/>
                  <a:gd name="T92" fmla="*/ 7601 w 126"/>
                  <a:gd name="T93" fmla="*/ 14456 h 224"/>
                  <a:gd name="T94" fmla="*/ 9278 w 126"/>
                  <a:gd name="T95" fmla="*/ 14913 h 224"/>
                  <a:gd name="T96" fmla="*/ 9278 w 126"/>
                  <a:gd name="T97" fmla="*/ 14529 h 224"/>
                  <a:gd name="T98" fmla="*/ 7897 w 126"/>
                  <a:gd name="T99" fmla="*/ 14199 h 2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6"/>
                  <a:gd name="T151" fmla="*/ 0 h 224"/>
                  <a:gd name="T152" fmla="*/ 126 w 126"/>
                  <a:gd name="T153" fmla="*/ 224 h 2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6" h="224">
                    <a:moveTo>
                      <a:pt x="88" y="169"/>
                    </a:moveTo>
                    <a:cubicBezTo>
                      <a:pt x="86" y="168"/>
                      <a:pt x="84" y="163"/>
                      <a:pt x="84" y="163"/>
                    </a:cubicBezTo>
                    <a:cubicBezTo>
                      <a:pt x="82" y="153"/>
                      <a:pt x="80" y="143"/>
                      <a:pt x="78" y="134"/>
                    </a:cubicBezTo>
                    <a:cubicBezTo>
                      <a:pt x="81" y="135"/>
                      <a:pt x="85" y="136"/>
                      <a:pt x="88" y="136"/>
                    </a:cubicBezTo>
                    <a:cubicBezTo>
                      <a:pt x="88" y="132"/>
                      <a:pt x="88" y="132"/>
                      <a:pt x="88" y="132"/>
                    </a:cubicBezTo>
                    <a:cubicBezTo>
                      <a:pt x="85" y="132"/>
                      <a:pt x="82" y="131"/>
                      <a:pt x="79" y="130"/>
                    </a:cubicBezTo>
                    <a:cubicBezTo>
                      <a:pt x="76" y="128"/>
                      <a:pt x="75" y="125"/>
                      <a:pt x="74" y="123"/>
                    </a:cubicBezTo>
                    <a:cubicBezTo>
                      <a:pt x="73" y="119"/>
                      <a:pt x="71" y="115"/>
                      <a:pt x="70" y="111"/>
                    </a:cubicBezTo>
                    <a:cubicBezTo>
                      <a:pt x="64" y="99"/>
                      <a:pt x="64" y="99"/>
                      <a:pt x="64" y="99"/>
                    </a:cubicBezTo>
                    <a:cubicBezTo>
                      <a:pt x="56" y="84"/>
                      <a:pt x="46" y="63"/>
                      <a:pt x="43" y="47"/>
                    </a:cubicBezTo>
                    <a:cubicBezTo>
                      <a:pt x="43" y="46"/>
                      <a:pt x="44" y="42"/>
                      <a:pt x="44" y="42"/>
                    </a:cubicBezTo>
                    <a:cubicBezTo>
                      <a:pt x="46" y="40"/>
                      <a:pt x="48" y="39"/>
                      <a:pt x="50" y="38"/>
                    </a:cubicBezTo>
                    <a:cubicBezTo>
                      <a:pt x="61" y="33"/>
                      <a:pt x="73" y="34"/>
                      <a:pt x="89" y="40"/>
                    </a:cubicBezTo>
                    <a:cubicBezTo>
                      <a:pt x="95" y="43"/>
                      <a:pt x="105" y="48"/>
                      <a:pt x="117" y="57"/>
                    </a:cubicBezTo>
                    <a:cubicBezTo>
                      <a:pt x="126" y="49"/>
                      <a:pt x="126" y="49"/>
                      <a:pt x="126" y="49"/>
                    </a:cubicBezTo>
                    <a:cubicBezTo>
                      <a:pt x="112" y="38"/>
                      <a:pt x="101" y="33"/>
                      <a:pt x="93" y="29"/>
                    </a:cubicBezTo>
                    <a:cubicBezTo>
                      <a:pt x="87" y="26"/>
                      <a:pt x="81" y="25"/>
                      <a:pt x="75" y="24"/>
                    </a:cubicBezTo>
                    <a:cubicBezTo>
                      <a:pt x="71" y="23"/>
                      <a:pt x="71" y="20"/>
                      <a:pt x="71" y="20"/>
                    </a:cubicBezTo>
                    <a:cubicBezTo>
                      <a:pt x="72" y="12"/>
                      <a:pt x="72" y="12"/>
                      <a:pt x="72" y="12"/>
                    </a:cubicBezTo>
                    <a:cubicBezTo>
                      <a:pt x="74" y="11"/>
                      <a:pt x="78" y="9"/>
                      <a:pt x="84" y="6"/>
                    </a:cubicBezTo>
                    <a:cubicBezTo>
                      <a:pt x="82" y="1"/>
                      <a:pt x="82" y="1"/>
                      <a:pt x="82" y="1"/>
                    </a:cubicBezTo>
                    <a:cubicBezTo>
                      <a:pt x="77" y="2"/>
                      <a:pt x="74" y="4"/>
                      <a:pt x="71" y="6"/>
                    </a:cubicBezTo>
                    <a:cubicBezTo>
                      <a:pt x="70" y="6"/>
                      <a:pt x="66" y="6"/>
                      <a:pt x="66" y="6"/>
                    </a:cubicBezTo>
                    <a:cubicBezTo>
                      <a:pt x="63" y="3"/>
                      <a:pt x="60" y="0"/>
                      <a:pt x="60" y="0"/>
                    </a:cubicBezTo>
                    <a:cubicBezTo>
                      <a:pt x="56" y="5"/>
                      <a:pt x="56" y="5"/>
                      <a:pt x="56" y="5"/>
                    </a:cubicBezTo>
                    <a:cubicBezTo>
                      <a:pt x="64" y="12"/>
                      <a:pt x="64" y="12"/>
                      <a:pt x="64" y="12"/>
                    </a:cubicBezTo>
                    <a:cubicBezTo>
                      <a:pt x="63" y="20"/>
                      <a:pt x="63" y="20"/>
                      <a:pt x="63" y="20"/>
                    </a:cubicBezTo>
                    <a:cubicBezTo>
                      <a:pt x="63" y="20"/>
                      <a:pt x="63" y="23"/>
                      <a:pt x="58" y="23"/>
                    </a:cubicBezTo>
                    <a:cubicBezTo>
                      <a:pt x="54" y="24"/>
                      <a:pt x="49" y="25"/>
                      <a:pt x="45" y="27"/>
                    </a:cubicBezTo>
                    <a:cubicBezTo>
                      <a:pt x="44" y="28"/>
                      <a:pt x="43" y="28"/>
                      <a:pt x="42" y="29"/>
                    </a:cubicBezTo>
                    <a:cubicBezTo>
                      <a:pt x="41" y="29"/>
                      <a:pt x="39" y="28"/>
                      <a:pt x="39" y="27"/>
                    </a:cubicBezTo>
                    <a:cubicBezTo>
                      <a:pt x="37" y="21"/>
                      <a:pt x="34" y="16"/>
                      <a:pt x="30" y="11"/>
                    </a:cubicBezTo>
                    <a:cubicBezTo>
                      <a:pt x="23" y="18"/>
                      <a:pt x="23" y="18"/>
                      <a:pt x="23" y="18"/>
                    </a:cubicBezTo>
                    <a:cubicBezTo>
                      <a:pt x="26" y="22"/>
                      <a:pt x="28" y="27"/>
                      <a:pt x="30" y="32"/>
                    </a:cubicBezTo>
                    <a:cubicBezTo>
                      <a:pt x="30" y="34"/>
                      <a:pt x="29" y="39"/>
                      <a:pt x="29" y="40"/>
                    </a:cubicBezTo>
                    <a:cubicBezTo>
                      <a:pt x="14" y="56"/>
                      <a:pt x="6" y="81"/>
                      <a:pt x="0" y="105"/>
                    </a:cubicBezTo>
                    <a:cubicBezTo>
                      <a:pt x="12" y="108"/>
                      <a:pt x="12" y="108"/>
                      <a:pt x="12" y="108"/>
                    </a:cubicBezTo>
                    <a:cubicBezTo>
                      <a:pt x="16" y="89"/>
                      <a:pt x="23" y="67"/>
                      <a:pt x="34" y="52"/>
                    </a:cubicBezTo>
                    <a:cubicBezTo>
                      <a:pt x="34" y="52"/>
                      <a:pt x="36" y="52"/>
                      <a:pt x="36" y="53"/>
                    </a:cubicBezTo>
                    <a:cubicBezTo>
                      <a:pt x="40" y="70"/>
                      <a:pt x="50" y="88"/>
                      <a:pt x="57" y="103"/>
                    </a:cubicBezTo>
                    <a:cubicBezTo>
                      <a:pt x="62" y="114"/>
                      <a:pt x="62" y="114"/>
                      <a:pt x="62" y="114"/>
                    </a:cubicBezTo>
                    <a:cubicBezTo>
                      <a:pt x="66" y="123"/>
                      <a:pt x="69" y="128"/>
                      <a:pt x="71" y="138"/>
                    </a:cubicBezTo>
                    <a:cubicBezTo>
                      <a:pt x="73" y="145"/>
                      <a:pt x="80" y="179"/>
                      <a:pt x="81" y="187"/>
                    </a:cubicBezTo>
                    <a:cubicBezTo>
                      <a:pt x="81" y="199"/>
                      <a:pt x="82" y="212"/>
                      <a:pt x="81" y="223"/>
                    </a:cubicBezTo>
                    <a:cubicBezTo>
                      <a:pt x="85" y="224"/>
                      <a:pt x="85" y="224"/>
                      <a:pt x="85" y="224"/>
                    </a:cubicBezTo>
                    <a:cubicBezTo>
                      <a:pt x="86" y="207"/>
                      <a:pt x="85" y="189"/>
                      <a:pt x="84" y="174"/>
                    </a:cubicBezTo>
                    <a:cubicBezTo>
                      <a:pt x="83" y="172"/>
                      <a:pt x="85" y="172"/>
                      <a:pt x="85" y="172"/>
                    </a:cubicBezTo>
                    <a:cubicBezTo>
                      <a:pt x="90" y="176"/>
                      <a:pt x="96" y="178"/>
                      <a:pt x="104" y="177"/>
                    </a:cubicBezTo>
                    <a:cubicBezTo>
                      <a:pt x="104" y="173"/>
                      <a:pt x="104" y="173"/>
                      <a:pt x="104" y="173"/>
                    </a:cubicBezTo>
                    <a:cubicBezTo>
                      <a:pt x="97" y="174"/>
                      <a:pt x="92" y="173"/>
                      <a:pt x="88" y="169"/>
                    </a:cubicBez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7" name="Freeform 217"/>
              <p:cNvSpPr>
                <a:spLocks noEditPoints="1"/>
              </p:cNvSpPr>
              <p:nvPr/>
            </p:nvSpPr>
            <p:spPr bwMode="auto">
              <a:xfrm>
                <a:off x="1179" y="2051"/>
                <a:ext cx="196" cy="1801"/>
              </a:xfrm>
              <a:custGeom>
                <a:avLst/>
                <a:gdLst>
                  <a:gd name="T0" fmla="*/ 9851 w 145"/>
                  <a:gd name="T1" fmla="*/ 16525 h 1339"/>
                  <a:gd name="T2" fmla="*/ 3300 w 145"/>
                  <a:gd name="T3" fmla="*/ 3161 h 1339"/>
                  <a:gd name="T4" fmla="*/ 2318 w 145"/>
                  <a:gd name="T5" fmla="*/ 2039 h 1339"/>
                  <a:gd name="T6" fmla="*/ 1336 w 145"/>
                  <a:gd name="T7" fmla="*/ 0 h 1339"/>
                  <a:gd name="T8" fmla="*/ 0 w 145"/>
                  <a:gd name="T9" fmla="*/ 3435 h 1339"/>
                  <a:gd name="T10" fmla="*/ 1896 w 145"/>
                  <a:gd name="T11" fmla="*/ 4379 h 1339"/>
                  <a:gd name="T12" fmla="*/ 4977 w 145"/>
                  <a:gd name="T13" fmla="*/ 8977 h 1339"/>
                  <a:gd name="T14" fmla="*/ 4757 w 145"/>
                  <a:gd name="T15" fmla="*/ 10486 h 1339"/>
                  <a:gd name="T16" fmla="*/ 3423 w 145"/>
                  <a:gd name="T17" fmla="*/ 11613 h 1339"/>
                  <a:gd name="T18" fmla="*/ 4015 w 145"/>
                  <a:gd name="T19" fmla="*/ 12616 h 1339"/>
                  <a:gd name="T20" fmla="*/ 5173 w 145"/>
                  <a:gd name="T21" fmla="*/ 11639 h 1339"/>
                  <a:gd name="T22" fmla="*/ 5484 w 145"/>
                  <a:gd name="T23" fmla="*/ 11639 h 1339"/>
                  <a:gd name="T24" fmla="*/ 10765 w 145"/>
                  <a:gd name="T25" fmla="*/ 30114 h 1339"/>
                  <a:gd name="T26" fmla="*/ 10461 w 145"/>
                  <a:gd name="T27" fmla="*/ 45049 h 1339"/>
                  <a:gd name="T28" fmla="*/ 8047 w 145"/>
                  <a:gd name="T29" fmla="*/ 49203 h 1339"/>
                  <a:gd name="T30" fmla="*/ 7288 w 145"/>
                  <a:gd name="T31" fmla="*/ 50985 h 1339"/>
                  <a:gd name="T32" fmla="*/ 6006 w 145"/>
                  <a:gd name="T33" fmla="*/ 55050 h 1339"/>
                  <a:gd name="T34" fmla="*/ 5258 w 145"/>
                  <a:gd name="T35" fmla="*/ 61059 h 1339"/>
                  <a:gd name="T36" fmla="*/ 5173 w 145"/>
                  <a:gd name="T37" fmla="*/ 61901 h 1339"/>
                  <a:gd name="T38" fmla="*/ 4235 w 145"/>
                  <a:gd name="T39" fmla="*/ 66724 h 1339"/>
                  <a:gd name="T40" fmla="*/ 4977 w 145"/>
                  <a:gd name="T41" fmla="*/ 67067 h 1339"/>
                  <a:gd name="T42" fmla="*/ 5953 w 145"/>
                  <a:gd name="T43" fmla="*/ 62832 h 1339"/>
                  <a:gd name="T44" fmla="*/ 5953 w 145"/>
                  <a:gd name="T45" fmla="*/ 62832 h 1339"/>
                  <a:gd name="T46" fmla="*/ 6778 w 145"/>
                  <a:gd name="T47" fmla="*/ 60791 h 1339"/>
                  <a:gd name="T48" fmla="*/ 7824 w 145"/>
                  <a:gd name="T49" fmla="*/ 58639 h 1339"/>
                  <a:gd name="T50" fmla="*/ 8692 w 145"/>
                  <a:gd name="T51" fmla="*/ 57691 h 1339"/>
                  <a:gd name="T52" fmla="*/ 8905 w 145"/>
                  <a:gd name="T53" fmla="*/ 57504 h 1339"/>
                  <a:gd name="T54" fmla="*/ 8863 w 145"/>
                  <a:gd name="T55" fmla="*/ 58120 h 1339"/>
                  <a:gd name="T56" fmla="*/ 7824 w 145"/>
                  <a:gd name="T57" fmla="*/ 65776 h 1339"/>
                  <a:gd name="T58" fmla="*/ 7107 w 145"/>
                  <a:gd name="T59" fmla="*/ 73684 h 1339"/>
                  <a:gd name="T60" fmla="*/ 6254 w 145"/>
                  <a:gd name="T61" fmla="*/ 79934 h 1339"/>
                  <a:gd name="T62" fmla="*/ 6254 w 145"/>
                  <a:gd name="T63" fmla="*/ 79934 h 1339"/>
                  <a:gd name="T64" fmla="*/ 5173 w 145"/>
                  <a:gd name="T65" fmla="*/ 102209 h 1339"/>
                  <a:gd name="T66" fmla="*/ 3890 w 145"/>
                  <a:gd name="T67" fmla="*/ 108248 h 1339"/>
                  <a:gd name="T68" fmla="*/ 2893 w 145"/>
                  <a:gd name="T69" fmla="*/ 111780 h 1339"/>
                  <a:gd name="T70" fmla="*/ 2140 w 145"/>
                  <a:gd name="T71" fmla="*/ 114136 h 1339"/>
                  <a:gd name="T72" fmla="*/ 2668 w 145"/>
                  <a:gd name="T73" fmla="*/ 114219 h 1339"/>
                  <a:gd name="T74" fmla="*/ 4015 w 145"/>
                  <a:gd name="T75" fmla="*/ 109752 h 1339"/>
                  <a:gd name="T76" fmla="*/ 5953 w 145"/>
                  <a:gd name="T77" fmla="*/ 102549 h 1339"/>
                  <a:gd name="T78" fmla="*/ 7288 w 145"/>
                  <a:gd name="T79" fmla="*/ 80095 h 1339"/>
                  <a:gd name="T80" fmla="*/ 7824 w 145"/>
                  <a:gd name="T81" fmla="*/ 80164 h 1339"/>
                  <a:gd name="T82" fmla="*/ 8644 w 145"/>
                  <a:gd name="T83" fmla="*/ 74044 h 1339"/>
                  <a:gd name="T84" fmla="*/ 9661 w 145"/>
                  <a:gd name="T85" fmla="*/ 65966 h 1339"/>
                  <a:gd name="T86" fmla="*/ 10666 w 145"/>
                  <a:gd name="T87" fmla="*/ 58333 h 1339"/>
                  <a:gd name="T88" fmla="*/ 12586 w 145"/>
                  <a:gd name="T89" fmla="*/ 29985 h 1339"/>
                  <a:gd name="T90" fmla="*/ 10877 w 145"/>
                  <a:gd name="T91" fmla="*/ 19321 h 1339"/>
                  <a:gd name="T92" fmla="*/ 9851 w 145"/>
                  <a:gd name="T93" fmla="*/ 16525 h 1339"/>
                  <a:gd name="T94" fmla="*/ 9162 w 145"/>
                  <a:gd name="T95" fmla="*/ 56291 h 1339"/>
                  <a:gd name="T96" fmla="*/ 8343 w 145"/>
                  <a:gd name="T97" fmla="*/ 57130 h 1339"/>
                  <a:gd name="T98" fmla="*/ 7288 w 145"/>
                  <a:gd name="T99" fmla="*/ 58248 h 1339"/>
                  <a:gd name="T100" fmla="*/ 6172 w 145"/>
                  <a:gd name="T101" fmla="*/ 60592 h 1339"/>
                  <a:gd name="T102" fmla="*/ 6030 w 145"/>
                  <a:gd name="T103" fmla="*/ 60871 h 1339"/>
                  <a:gd name="T104" fmla="*/ 6728 w 145"/>
                  <a:gd name="T105" fmla="*/ 55169 h 1339"/>
                  <a:gd name="T106" fmla="*/ 8118 w 145"/>
                  <a:gd name="T107" fmla="*/ 51238 h 1339"/>
                  <a:gd name="T108" fmla="*/ 8692 w 145"/>
                  <a:gd name="T109" fmla="*/ 49418 h 1339"/>
                  <a:gd name="T110" fmla="*/ 10461 w 145"/>
                  <a:gd name="T111" fmla="*/ 46160 h 1339"/>
                  <a:gd name="T112" fmla="*/ 9162 w 145"/>
                  <a:gd name="T113" fmla="*/ 56291 h 13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5"/>
                  <a:gd name="T172" fmla="*/ 0 h 1339"/>
                  <a:gd name="T173" fmla="*/ 145 w 145"/>
                  <a:gd name="T174" fmla="*/ 1339 h 13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5" h="1339">
                    <a:moveTo>
                      <a:pt x="107" y="193"/>
                    </a:moveTo>
                    <a:cubicBezTo>
                      <a:pt x="81" y="118"/>
                      <a:pt x="66" y="71"/>
                      <a:pt x="36" y="37"/>
                    </a:cubicBezTo>
                    <a:cubicBezTo>
                      <a:pt x="36" y="37"/>
                      <a:pt x="27" y="27"/>
                      <a:pt x="25" y="24"/>
                    </a:cubicBezTo>
                    <a:cubicBezTo>
                      <a:pt x="20" y="18"/>
                      <a:pt x="15" y="9"/>
                      <a:pt x="15" y="0"/>
                    </a:cubicBezTo>
                    <a:cubicBezTo>
                      <a:pt x="0" y="40"/>
                      <a:pt x="0" y="40"/>
                      <a:pt x="0" y="40"/>
                    </a:cubicBezTo>
                    <a:cubicBezTo>
                      <a:pt x="7" y="40"/>
                      <a:pt x="16" y="45"/>
                      <a:pt x="21" y="51"/>
                    </a:cubicBezTo>
                    <a:cubicBezTo>
                      <a:pt x="36" y="69"/>
                      <a:pt x="42" y="74"/>
                      <a:pt x="54" y="105"/>
                    </a:cubicBezTo>
                    <a:cubicBezTo>
                      <a:pt x="57" y="114"/>
                      <a:pt x="54" y="119"/>
                      <a:pt x="52" y="123"/>
                    </a:cubicBezTo>
                    <a:cubicBezTo>
                      <a:pt x="48" y="131"/>
                      <a:pt x="42" y="132"/>
                      <a:pt x="37" y="136"/>
                    </a:cubicBezTo>
                    <a:cubicBezTo>
                      <a:pt x="44" y="148"/>
                      <a:pt x="44" y="148"/>
                      <a:pt x="44" y="148"/>
                    </a:cubicBezTo>
                    <a:cubicBezTo>
                      <a:pt x="49" y="144"/>
                      <a:pt x="52" y="143"/>
                      <a:pt x="56" y="137"/>
                    </a:cubicBezTo>
                    <a:cubicBezTo>
                      <a:pt x="57" y="135"/>
                      <a:pt x="59" y="135"/>
                      <a:pt x="60" y="137"/>
                    </a:cubicBezTo>
                    <a:cubicBezTo>
                      <a:pt x="88" y="187"/>
                      <a:pt x="111" y="255"/>
                      <a:pt x="117" y="353"/>
                    </a:cubicBezTo>
                    <a:cubicBezTo>
                      <a:pt x="121" y="414"/>
                      <a:pt x="119" y="473"/>
                      <a:pt x="114" y="528"/>
                    </a:cubicBezTo>
                    <a:cubicBezTo>
                      <a:pt x="100" y="542"/>
                      <a:pt x="93" y="558"/>
                      <a:pt x="87" y="577"/>
                    </a:cubicBezTo>
                    <a:cubicBezTo>
                      <a:pt x="79" y="598"/>
                      <a:pt x="79" y="598"/>
                      <a:pt x="79" y="598"/>
                    </a:cubicBezTo>
                    <a:cubicBezTo>
                      <a:pt x="74" y="614"/>
                      <a:pt x="68" y="629"/>
                      <a:pt x="65" y="645"/>
                    </a:cubicBezTo>
                    <a:cubicBezTo>
                      <a:pt x="60" y="668"/>
                      <a:pt x="58" y="692"/>
                      <a:pt x="57" y="716"/>
                    </a:cubicBezTo>
                    <a:cubicBezTo>
                      <a:pt x="56" y="726"/>
                      <a:pt x="56" y="726"/>
                      <a:pt x="56" y="726"/>
                    </a:cubicBezTo>
                    <a:cubicBezTo>
                      <a:pt x="55" y="744"/>
                      <a:pt x="54" y="766"/>
                      <a:pt x="46" y="782"/>
                    </a:cubicBezTo>
                    <a:cubicBezTo>
                      <a:pt x="54" y="786"/>
                      <a:pt x="54" y="786"/>
                      <a:pt x="54" y="786"/>
                    </a:cubicBezTo>
                    <a:cubicBezTo>
                      <a:pt x="60" y="771"/>
                      <a:pt x="62" y="753"/>
                      <a:pt x="64" y="736"/>
                    </a:cubicBezTo>
                    <a:cubicBezTo>
                      <a:pt x="64" y="736"/>
                      <a:pt x="64" y="736"/>
                      <a:pt x="64" y="736"/>
                    </a:cubicBezTo>
                    <a:cubicBezTo>
                      <a:pt x="68" y="729"/>
                      <a:pt x="71" y="720"/>
                      <a:pt x="74" y="712"/>
                    </a:cubicBezTo>
                    <a:cubicBezTo>
                      <a:pt x="77" y="703"/>
                      <a:pt x="80" y="694"/>
                      <a:pt x="85" y="688"/>
                    </a:cubicBezTo>
                    <a:cubicBezTo>
                      <a:pt x="88" y="684"/>
                      <a:pt x="91" y="680"/>
                      <a:pt x="95" y="676"/>
                    </a:cubicBezTo>
                    <a:cubicBezTo>
                      <a:pt x="96" y="675"/>
                      <a:pt x="97" y="675"/>
                      <a:pt x="97" y="674"/>
                    </a:cubicBezTo>
                    <a:cubicBezTo>
                      <a:pt x="97" y="677"/>
                      <a:pt x="97" y="679"/>
                      <a:pt x="96" y="682"/>
                    </a:cubicBezTo>
                    <a:cubicBezTo>
                      <a:pt x="92" y="716"/>
                      <a:pt x="88" y="745"/>
                      <a:pt x="85" y="771"/>
                    </a:cubicBezTo>
                    <a:cubicBezTo>
                      <a:pt x="81" y="820"/>
                      <a:pt x="81" y="842"/>
                      <a:pt x="77" y="864"/>
                    </a:cubicBezTo>
                    <a:cubicBezTo>
                      <a:pt x="74" y="883"/>
                      <a:pt x="71" y="902"/>
                      <a:pt x="68" y="937"/>
                    </a:cubicBezTo>
                    <a:cubicBezTo>
                      <a:pt x="68" y="937"/>
                      <a:pt x="68" y="937"/>
                      <a:pt x="68" y="937"/>
                    </a:cubicBezTo>
                    <a:cubicBezTo>
                      <a:pt x="62" y="1010"/>
                      <a:pt x="59" y="1113"/>
                      <a:pt x="56" y="1198"/>
                    </a:cubicBezTo>
                    <a:cubicBezTo>
                      <a:pt x="55" y="1217"/>
                      <a:pt x="48" y="1247"/>
                      <a:pt x="42" y="1269"/>
                    </a:cubicBezTo>
                    <a:cubicBezTo>
                      <a:pt x="41" y="1273"/>
                      <a:pt x="34" y="1305"/>
                      <a:pt x="32" y="1310"/>
                    </a:cubicBezTo>
                    <a:cubicBezTo>
                      <a:pt x="28" y="1321"/>
                      <a:pt x="24" y="1328"/>
                      <a:pt x="24" y="1338"/>
                    </a:cubicBezTo>
                    <a:cubicBezTo>
                      <a:pt x="29" y="1339"/>
                      <a:pt x="29" y="1339"/>
                      <a:pt x="29" y="1339"/>
                    </a:cubicBezTo>
                    <a:cubicBezTo>
                      <a:pt x="32" y="1324"/>
                      <a:pt x="38" y="1306"/>
                      <a:pt x="44" y="1287"/>
                    </a:cubicBezTo>
                    <a:cubicBezTo>
                      <a:pt x="53" y="1258"/>
                      <a:pt x="63" y="1229"/>
                      <a:pt x="64" y="1202"/>
                    </a:cubicBezTo>
                    <a:cubicBezTo>
                      <a:pt x="67" y="1116"/>
                      <a:pt x="73" y="1012"/>
                      <a:pt x="79" y="939"/>
                    </a:cubicBezTo>
                    <a:cubicBezTo>
                      <a:pt x="85" y="940"/>
                      <a:pt x="85" y="940"/>
                      <a:pt x="85" y="940"/>
                    </a:cubicBezTo>
                    <a:cubicBezTo>
                      <a:pt x="88" y="905"/>
                      <a:pt x="91" y="887"/>
                      <a:pt x="94" y="868"/>
                    </a:cubicBezTo>
                    <a:cubicBezTo>
                      <a:pt x="97" y="847"/>
                      <a:pt x="101" y="822"/>
                      <a:pt x="105" y="773"/>
                    </a:cubicBezTo>
                    <a:cubicBezTo>
                      <a:pt x="107" y="748"/>
                      <a:pt x="111" y="718"/>
                      <a:pt x="116" y="684"/>
                    </a:cubicBezTo>
                    <a:cubicBezTo>
                      <a:pt x="129" y="593"/>
                      <a:pt x="145" y="479"/>
                      <a:pt x="137" y="352"/>
                    </a:cubicBezTo>
                    <a:cubicBezTo>
                      <a:pt x="134" y="304"/>
                      <a:pt x="127" y="263"/>
                      <a:pt x="118" y="227"/>
                    </a:cubicBezTo>
                    <a:cubicBezTo>
                      <a:pt x="115" y="216"/>
                      <a:pt x="112" y="206"/>
                      <a:pt x="107" y="193"/>
                    </a:cubicBezTo>
                    <a:close/>
                    <a:moveTo>
                      <a:pt x="100" y="660"/>
                    </a:moveTo>
                    <a:cubicBezTo>
                      <a:pt x="98" y="664"/>
                      <a:pt x="94" y="667"/>
                      <a:pt x="91" y="670"/>
                    </a:cubicBezTo>
                    <a:cubicBezTo>
                      <a:pt x="87" y="674"/>
                      <a:pt x="83" y="678"/>
                      <a:pt x="79" y="683"/>
                    </a:cubicBezTo>
                    <a:cubicBezTo>
                      <a:pt x="74" y="691"/>
                      <a:pt x="71" y="700"/>
                      <a:pt x="67" y="710"/>
                    </a:cubicBezTo>
                    <a:cubicBezTo>
                      <a:pt x="67" y="711"/>
                      <a:pt x="66" y="712"/>
                      <a:pt x="66" y="714"/>
                    </a:cubicBezTo>
                    <a:cubicBezTo>
                      <a:pt x="68" y="691"/>
                      <a:pt x="69" y="668"/>
                      <a:pt x="73" y="647"/>
                    </a:cubicBezTo>
                    <a:cubicBezTo>
                      <a:pt x="76" y="631"/>
                      <a:pt x="82" y="616"/>
                      <a:pt x="88" y="601"/>
                    </a:cubicBezTo>
                    <a:cubicBezTo>
                      <a:pt x="95" y="579"/>
                      <a:pt x="95" y="579"/>
                      <a:pt x="95" y="579"/>
                    </a:cubicBezTo>
                    <a:cubicBezTo>
                      <a:pt x="100" y="564"/>
                      <a:pt x="105" y="552"/>
                      <a:pt x="114" y="541"/>
                    </a:cubicBezTo>
                    <a:cubicBezTo>
                      <a:pt x="110" y="584"/>
                      <a:pt x="105" y="624"/>
                      <a:pt x="100" y="660"/>
                    </a:cubicBez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8" name="Freeform 218"/>
              <p:cNvSpPr>
                <a:spLocks noEditPoints="1"/>
              </p:cNvSpPr>
              <p:nvPr/>
            </p:nvSpPr>
            <p:spPr bwMode="auto">
              <a:xfrm>
                <a:off x="1338" y="1314"/>
                <a:ext cx="362" cy="1227"/>
              </a:xfrm>
              <a:custGeom>
                <a:avLst/>
                <a:gdLst>
                  <a:gd name="T0" fmla="*/ 22284 w 269"/>
                  <a:gd name="T1" fmla="*/ 70090 h 912"/>
                  <a:gd name="T2" fmla="*/ 22143 w 269"/>
                  <a:gd name="T3" fmla="*/ 68906 h 912"/>
                  <a:gd name="T4" fmla="*/ 20844 w 269"/>
                  <a:gd name="T5" fmla="*/ 59029 h 912"/>
                  <a:gd name="T6" fmla="*/ 16839 w 269"/>
                  <a:gd name="T7" fmla="*/ 45909 h 912"/>
                  <a:gd name="T8" fmla="*/ 16092 w 269"/>
                  <a:gd name="T9" fmla="*/ 43728 h 912"/>
                  <a:gd name="T10" fmla="*/ 14605 w 269"/>
                  <a:gd name="T11" fmla="*/ 24747 h 912"/>
                  <a:gd name="T12" fmla="*/ 7424 w 269"/>
                  <a:gd name="T13" fmla="*/ 5731 h 912"/>
                  <a:gd name="T14" fmla="*/ 435 w 269"/>
                  <a:gd name="T15" fmla="*/ 0 h 912"/>
                  <a:gd name="T16" fmla="*/ 0 w 269"/>
                  <a:gd name="T17" fmla="*/ 931 h 912"/>
                  <a:gd name="T18" fmla="*/ 13593 w 269"/>
                  <a:gd name="T19" fmla="*/ 24832 h 912"/>
                  <a:gd name="T20" fmla="*/ 15100 w 269"/>
                  <a:gd name="T21" fmla="*/ 43918 h 912"/>
                  <a:gd name="T22" fmla="*/ 15207 w 269"/>
                  <a:gd name="T23" fmla="*/ 47155 h 912"/>
                  <a:gd name="T24" fmla="*/ 15100 w 269"/>
                  <a:gd name="T25" fmla="*/ 51765 h 912"/>
                  <a:gd name="T26" fmla="*/ 15672 w 269"/>
                  <a:gd name="T27" fmla="*/ 59087 h 912"/>
                  <a:gd name="T28" fmla="*/ 17170 w 269"/>
                  <a:gd name="T29" fmla="*/ 65389 h 912"/>
                  <a:gd name="T30" fmla="*/ 17960 w 269"/>
                  <a:gd name="T31" fmla="*/ 69465 h 912"/>
                  <a:gd name="T32" fmla="*/ 17960 w 269"/>
                  <a:gd name="T33" fmla="*/ 69712 h 912"/>
                  <a:gd name="T34" fmla="*/ 17825 w 269"/>
                  <a:gd name="T35" fmla="*/ 71218 h 912"/>
                  <a:gd name="T36" fmla="*/ 17616 w 269"/>
                  <a:gd name="T37" fmla="*/ 73699 h 912"/>
                  <a:gd name="T38" fmla="*/ 20320 w 269"/>
                  <a:gd name="T39" fmla="*/ 77803 h 912"/>
                  <a:gd name="T40" fmla="*/ 22362 w 269"/>
                  <a:gd name="T41" fmla="*/ 77367 h 912"/>
                  <a:gd name="T42" fmla="*/ 23106 w 269"/>
                  <a:gd name="T43" fmla="*/ 74655 h 912"/>
                  <a:gd name="T44" fmla="*/ 22284 w 269"/>
                  <a:gd name="T45" fmla="*/ 70090 h 912"/>
                  <a:gd name="T46" fmla="*/ 21845 w 269"/>
                  <a:gd name="T47" fmla="*/ 76895 h 912"/>
                  <a:gd name="T48" fmla="*/ 20464 w 269"/>
                  <a:gd name="T49" fmla="*/ 77111 h 912"/>
                  <a:gd name="T50" fmla="*/ 18439 w 269"/>
                  <a:gd name="T51" fmla="*/ 71381 h 912"/>
                  <a:gd name="T52" fmla="*/ 18660 w 269"/>
                  <a:gd name="T53" fmla="*/ 69712 h 912"/>
                  <a:gd name="T54" fmla="*/ 18660 w 269"/>
                  <a:gd name="T55" fmla="*/ 69712 h 912"/>
                  <a:gd name="T56" fmla="*/ 18660 w 269"/>
                  <a:gd name="T57" fmla="*/ 69712 h 912"/>
                  <a:gd name="T58" fmla="*/ 18660 w 269"/>
                  <a:gd name="T59" fmla="*/ 69465 h 912"/>
                  <a:gd name="T60" fmla="*/ 17882 w 269"/>
                  <a:gd name="T61" fmla="*/ 65093 h 912"/>
                  <a:gd name="T62" fmla="*/ 16363 w 269"/>
                  <a:gd name="T63" fmla="*/ 58958 h 912"/>
                  <a:gd name="T64" fmla="*/ 15703 w 269"/>
                  <a:gd name="T65" fmla="*/ 51765 h 912"/>
                  <a:gd name="T66" fmla="*/ 15908 w 269"/>
                  <a:gd name="T67" fmla="*/ 47155 h 912"/>
                  <a:gd name="T68" fmla="*/ 15908 w 269"/>
                  <a:gd name="T69" fmla="*/ 46318 h 912"/>
                  <a:gd name="T70" fmla="*/ 16233 w 269"/>
                  <a:gd name="T71" fmla="*/ 46152 h 912"/>
                  <a:gd name="T72" fmla="*/ 20132 w 269"/>
                  <a:gd name="T73" fmla="*/ 59029 h 912"/>
                  <a:gd name="T74" fmla="*/ 21408 w 269"/>
                  <a:gd name="T75" fmla="*/ 69028 h 912"/>
                  <a:gd name="T76" fmla="*/ 21598 w 269"/>
                  <a:gd name="T77" fmla="*/ 70246 h 912"/>
                  <a:gd name="T78" fmla="*/ 21598 w 269"/>
                  <a:gd name="T79" fmla="*/ 70246 h 912"/>
                  <a:gd name="T80" fmla="*/ 22425 w 269"/>
                  <a:gd name="T81" fmla="*/ 74655 h 912"/>
                  <a:gd name="T82" fmla="*/ 21845 w 269"/>
                  <a:gd name="T83" fmla="*/ 76895 h 9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912"/>
                  <a:gd name="T128" fmla="*/ 269 w 269"/>
                  <a:gd name="T129" fmla="*/ 912 h 9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912">
                    <a:moveTo>
                      <a:pt x="259" y="818"/>
                    </a:moveTo>
                    <a:cubicBezTo>
                      <a:pt x="259" y="817"/>
                      <a:pt x="257" y="804"/>
                      <a:pt x="257" y="804"/>
                    </a:cubicBezTo>
                    <a:cubicBezTo>
                      <a:pt x="254" y="791"/>
                      <a:pt x="250" y="772"/>
                      <a:pt x="242" y="689"/>
                    </a:cubicBezTo>
                    <a:cubicBezTo>
                      <a:pt x="235" y="610"/>
                      <a:pt x="210" y="563"/>
                      <a:pt x="196" y="536"/>
                    </a:cubicBezTo>
                    <a:cubicBezTo>
                      <a:pt x="190" y="525"/>
                      <a:pt x="187" y="511"/>
                      <a:pt x="187" y="511"/>
                    </a:cubicBezTo>
                    <a:cubicBezTo>
                      <a:pt x="187" y="511"/>
                      <a:pt x="183" y="474"/>
                      <a:pt x="170" y="289"/>
                    </a:cubicBezTo>
                    <a:cubicBezTo>
                      <a:pt x="163" y="185"/>
                      <a:pt x="124" y="109"/>
                      <a:pt x="86" y="67"/>
                    </a:cubicBezTo>
                    <a:cubicBezTo>
                      <a:pt x="54" y="30"/>
                      <a:pt x="34" y="14"/>
                      <a:pt x="5" y="0"/>
                    </a:cubicBezTo>
                    <a:cubicBezTo>
                      <a:pt x="0" y="11"/>
                      <a:pt x="0" y="11"/>
                      <a:pt x="0" y="11"/>
                    </a:cubicBezTo>
                    <a:cubicBezTo>
                      <a:pt x="61" y="41"/>
                      <a:pt x="147" y="129"/>
                      <a:pt x="158" y="290"/>
                    </a:cubicBezTo>
                    <a:cubicBezTo>
                      <a:pt x="171" y="476"/>
                      <a:pt x="175" y="512"/>
                      <a:pt x="175" y="513"/>
                    </a:cubicBezTo>
                    <a:cubicBezTo>
                      <a:pt x="175" y="513"/>
                      <a:pt x="177" y="540"/>
                      <a:pt x="177" y="551"/>
                    </a:cubicBezTo>
                    <a:cubicBezTo>
                      <a:pt x="176" y="566"/>
                      <a:pt x="175" y="584"/>
                      <a:pt x="175" y="604"/>
                    </a:cubicBezTo>
                    <a:cubicBezTo>
                      <a:pt x="175" y="631"/>
                      <a:pt x="177" y="661"/>
                      <a:pt x="182" y="690"/>
                    </a:cubicBezTo>
                    <a:cubicBezTo>
                      <a:pt x="189" y="723"/>
                      <a:pt x="195" y="745"/>
                      <a:pt x="200" y="763"/>
                    </a:cubicBezTo>
                    <a:cubicBezTo>
                      <a:pt x="206" y="782"/>
                      <a:pt x="209" y="795"/>
                      <a:pt x="209" y="811"/>
                    </a:cubicBezTo>
                    <a:cubicBezTo>
                      <a:pt x="209" y="812"/>
                      <a:pt x="209" y="813"/>
                      <a:pt x="209" y="814"/>
                    </a:cubicBezTo>
                    <a:cubicBezTo>
                      <a:pt x="209" y="814"/>
                      <a:pt x="207" y="832"/>
                      <a:pt x="207" y="832"/>
                    </a:cubicBezTo>
                    <a:cubicBezTo>
                      <a:pt x="206" y="841"/>
                      <a:pt x="205" y="851"/>
                      <a:pt x="205" y="860"/>
                    </a:cubicBezTo>
                    <a:cubicBezTo>
                      <a:pt x="205" y="881"/>
                      <a:pt x="211" y="901"/>
                      <a:pt x="236" y="908"/>
                    </a:cubicBezTo>
                    <a:cubicBezTo>
                      <a:pt x="249" y="912"/>
                      <a:pt x="256" y="907"/>
                      <a:pt x="260" y="903"/>
                    </a:cubicBezTo>
                    <a:cubicBezTo>
                      <a:pt x="266" y="897"/>
                      <a:pt x="269" y="885"/>
                      <a:pt x="269" y="872"/>
                    </a:cubicBezTo>
                    <a:cubicBezTo>
                      <a:pt x="269" y="852"/>
                      <a:pt x="263" y="829"/>
                      <a:pt x="259" y="818"/>
                    </a:cubicBezTo>
                    <a:close/>
                    <a:moveTo>
                      <a:pt x="254" y="898"/>
                    </a:moveTo>
                    <a:cubicBezTo>
                      <a:pt x="251" y="902"/>
                      <a:pt x="246" y="902"/>
                      <a:pt x="238" y="900"/>
                    </a:cubicBezTo>
                    <a:cubicBezTo>
                      <a:pt x="208" y="891"/>
                      <a:pt x="212" y="862"/>
                      <a:pt x="215" y="833"/>
                    </a:cubicBezTo>
                    <a:cubicBezTo>
                      <a:pt x="217" y="814"/>
                      <a:pt x="217" y="814"/>
                      <a:pt x="217" y="814"/>
                    </a:cubicBezTo>
                    <a:cubicBezTo>
                      <a:pt x="217" y="814"/>
                      <a:pt x="217" y="814"/>
                      <a:pt x="217" y="814"/>
                    </a:cubicBezTo>
                    <a:cubicBezTo>
                      <a:pt x="217" y="814"/>
                      <a:pt x="217" y="814"/>
                      <a:pt x="217" y="814"/>
                    </a:cubicBezTo>
                    <a:cubicBezTo>
                      <a:pt x="217" y="813"/>
                      <a:pt x="217" y="812"/>
                      <a:pt x="217" y="811"/>
                    </a:cubicBezTo>
                    <a:cubicBezTo>
                      <a:pt x="217" y="794"/>
                      <a:pt x="213" y="781"/>
                      <a:pt x="208" y="760"/>
                    </a:cubicBezTo>
                    <a:cubicBezTo>
                      <a:pt x="203" y="743"/>
                      <a:pt x="196" y="721"/>
                      <a:pt x="190" y="688"/>
                    </a:cubicBezTo>
                    <a:cubicBezTo>
                      <a:pt x="185" y="660"/>
                      <a:pt x="183" y="631"/>
                      <a:pt x="183" y="604"/>
                    </a:cubicBezTo>
                    <a:cubicBezTo>
                      <a:pt x="183" y="584"/>
                      <a:pt x="184" y="566"/>
                      <a:pt x="185" y="551"/>
                    </a:cubicBezTo>
                    <a:cubicBezTo>
                      <a:pt x="185" y="547"/>
                      <a:pt x="185" y="544"/>
                      <a:pt x="185" y="541"/>
                    </a:cubicBezTo>
                    <a:cubicBezTo>
                      <a:pt x="185" y="538"/>
                      <a:pt x="187" y="537"/>
                      <a:pt x="189" y="539"/>
                    </a:cubicBezTo>
                    <a:cubicBezTo>
                      <a:pt x="203" y="567"/>
                      <a:pt x="227" y="612"/>
                      <a:pt x="234" y="689"/>
                    </a:cubicBezTo>
                    <a:cubicBezTo>
                      <a:pt x="242" y="773"/>
                      <a:pt x="246" y="792"/>
                      <a:pt x="249" y="806"/>
                    </a:cubicBezTo>
                    <a:cubicBezTo>
                      <a:pt x="251" y="820"/>
                      <a:pt x="251" y="820"/>
                      <a:pt x="251" y="820"/>
                    </a:cubicBezTo>
                    <a:cubicBezTo>
                      <a:pt x="251" y="820"/>
                      <a:pt x="251" y="820"/>
                      <a:pt x="251" y="820"/>
                    </a:cubicBezTo>
                    <a:cubicBezTo>
                      <a:pt x="256" y="833"/>
                      <a:pt x="261" y="855"/>
                      <a:pt x="261" y="872"/>
                    </a:cubicBezTo>
                    <a:cubicBezTo>
                      <a:pt x="261" y="883"/>
                      <a:pt x="259" y="893"/>
                      <a:pt x="254" y="898"/>
                    </a:cubicBez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9" name="Freeform 219"/>
              <p:cNvSpPr>
                <a:spLocks/>
              </p:cNvSpPr>
              <p:nvPr/>
            </p:nvSpPr>
            <p:spPr bwMode="auto">
              <a:xfrm>
                <a:off x="1574" y="2120"/>
                <a:ext cx="62" cy="160"/>
              </a:xfrm>
              <a:custGeom>
                <a:avLst/>
                <a:gdLst>
                  <a:gd name="T0" fmla="*/ 586 w 46"/>
                  <a:gd name="T1" fmla="*/ 0 h 119"/>
                  <a:gd name="T2" fmla="*/ 1537 w 46"/>
                  <a:gd name="T3" fmla="*/ 3247 h 119"/>
                  <a:gd name="T4" fmla="*/ 3452 w 46"/>
                  <a:gd name="T5" fmla="*/ 8126 h 119"/>
                  <a:gd name="T6" fmla="*/ 4049 w 46"/>
                  <a:gd name="T7" fmla="*/ 10100 h 119"/>
                  <a:gd name="T8" fmla="*/ 4049 w 46"/>
                  <a:gd name="T9" fmla="*/ 10100 h 119"/>
                  <a:gd name="T10" fmla="*/ 3232 w 46"/>
                  <a:gd name="T11" fmla="*/ 8415 h 119"/>
                  <a:gd name="T12" fmla="*/ 1065 w 46"/>
                  <a:gd name="T13" fmla="*/ 3415 h 119"/>
                  <a:gd name="T14" fmla="*/ 1 w 46"/>
                  <a:gd name="T15" fmla="*/ 0 h 119"/>
                  <a:gd name="T16" fmla="*/ 586 w 46"/>
                  <a:gd name="T17" fmla="*/ 0 h 1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19"/>
                  <a:gd name="T29" fmla="*/ 46 w 46"/>
                  <a:gd name="T30" fmla="*/ 119 h 1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19">
                    <a:moveTo>
                      <a:pt x="7" y="0"/>
                    </a:moveTo>
                    <a:cubicBezTo>
                      <a:pt x="6" y="13"/>
                      <a:pt x="12" y="25"/>
                      <a:pt x="18" y="38"/>
                    </a:cubicBezTo>
                    <a:cubicBezTo>
                      <a:pt x="27" y="57"/>
                      <a:pt x="32" y="77"/>
                      <a:pt x="39" y="96"/>
                    </a:cubicBezTo>
                    <a:cubicBezTo>
                      <a:pt x="46" y="119"/>
                      <a:pt x="46" y="119"/>
                      <a:pt x="46" y="119"/>
                    </a:cubicBezTo>
                    <a:cubicBezTo>
                      <a:pt x="46" y="119"/>
                      <a:pt x="46" y="119"/>
                      <a:pt x="46" y="119"/>
                    </a:cubicBezTo>
                    <a:cubicBezTo>
                      <a:pt x="37" y="99"/>
                      <a:pt x="37" y="99"/>
                      <a:pt x="37" y="99"/>
                    </a:cubicBezTo>
                    <a:cubicBezTo>
                      <a:pt x="30" y="80"/>
                      <a:pt x="21" y="59"/>
                      <a:pt x="12" y="40"/>
                    </a:cubicBezTo>
                    <a:cubicBezTo>
                      <a:pt x="6" y="27"/>
                      <a:pt x="0" y="14"/>
                      <a:pt x="1" y="0"/>
                    </a:cubicBezTo>
                    <a:lnTo>
                      <a:pt x="7"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0" name="Freeform 220"/>
              <p:cNvSpPr>
                <a:spLocks/>
              </p:cNvSpPr>
              <p:nvPr/>
            </p:nvSpPr>
            <p:spPr bwMode="auto">
              <a:xfrm>
                <a:off x="1527" y="1646"/>
                <a:ext cx="134" cy="564"/>
              </a:xfrm>
              <a:custGeom>
                <a:avLst/>
                <a:gdLst>
                  <a:gd name="T0" fmla="*/ 1 w 100"/>
                  <a:gd name="T1" fmla="*/ 14043 h 419"/>
                  <a:gd name="T2" fmla="*/ 218 w 100"/>
                  <a:gd name="T3" fmla="*/ 11985 h 419"/>
                  <a:gd name="T4" fmla="*/ 391 w 100"/>
                  <a:gd name="T5" fmla="*/ 9063 h 419"/>
                  <a:gd name="T6" fmla="*/ 524 w 100"/>
                  <a:gd name="T7" fmla="*/ 7166 h 419"/>
                  <a:gd name="T8" fmla="*/ 1158 w 100"/>
                  <a:gd name="T9" fmla="*/ 0 h 419"/>
                  <a:gd name="T10" fmla="*/ 1889 w 100"/>
                  <a:gd name="T11" fmla="*/ 789 h 419"/>
                  <a:gd name="T12" fmla="*/ 1052 w 100"/>
                  <a:gd name="T13" fmla="*/ 7166 h 419"/>
                  <a:gd name="T14" fmla="*/ 891 w 100"/>
                  <a:gd name="T15" fmla="*/ 9128 h 419"/>
                  <a:gd name="T16" fmla="*/ 702 w 100"/>
                  <a:gd name="T17" fmla="*/ 11985 h 419"/>
                  <a:gd name="T18" fmla="*/ 524 w 100"/>
                  <a:gd name="T19" fmla="*/ 14043 h 419"/>
                  <a:gd name="T20" fmla="*/ 665 w 100"/>
                  <a:gd name="T21" fmla="*/ 16258 h 419"/>
                  <a:gd name="T22" fmla="*/ 3392 w 100"/>
                  <a:gd name="T23" fmla="*/ 21172 h 419"/>
                  <a:gd name="T24" fmla="*/ 4067 w 100"/>
                  <a:gd name="T25" fmla="*/ 22263 h 419"/>
                  <a:gd name="T26" fmla="*/ 4615 w 100"/>
                  <a:gd name="T27" fmla="*/ 22965 h 419"/>
                  <a:gd name="T28" fmla="*/ 5250 w 100"/>
                  <a:gd name="T29" fmla="*/ 23942 h 419"/>
                  <a:gd name="T30" fmla="*/ 7035 w 100"/>
                  <a:gd name="T31" fmla="*/ 27414 h 419"/>
                  <a:gd name="T32" fmla="*/ 8016 w 100"/>
                  <a:gd name="T33" fmla="*/ 33195 h 419"/>
                  <a:gd name="T34" fmla="*/ 8016 w 100"/>
                  <a:gd name="T35" fmla="*/ 34665 h 419"/>
                  <a:gd name="T36" fmla="*/ 7899 w 100"/>
                  <a:gd name="T37" fmla="*/ 36096 h 419"/>
                  <a:gd name="T38" fmla="*/ 7409 w 100"/>
                  <a:gd name="T39" fmla="*/ 36163 h 419"/>
                  <a:gd name="T40" fmla="*/ 7508 w 100"/>
                  <a:gd name="T41" fmla="*/ 34634 h 419"/>
                  <a:gd name="T42" fmla="*/ 7508 w 100"/>
                  <a:gd name="T43" fmla="*/ 33195 h 419"/>
                  <a:gd name="T44" fmla="*/ 6602 w 100"/>
                  <a:gd name="T45" fmla="*/ 27492 h 419"/>
                  <a:gd name="T46" fmla="*/ 5313 w 100"/>
                  <a:gd name="T47" fmla="*/ 25013 h 419"/>
                  <a:gd name="T48" fmla="*/ 5313 w 100"/>
                  <a:gd name="T49" fmla="*/ 25154 h 419"/>
                  <a:gd name="T50" fmla="*/ 5450 w 100"/>
                  <a:gd name="T51" fmla="*/ 27094 h 419"/>
                  <a:gd name="T52" fmla="*/ 5005 w 100"/>
                  <a:gd name="T53" fmla="*/ 27247 h 419"/>
                  <a:gd name="T54" fmla="*/ 4796 w 100"/>
                  <a:gd name="T55" fmla="*/ 25154 h 419"/>
                  <a:gd name="T56" fmla="*/ 4768 w 100"/>
                  <a:gd name="T57" fmla="*/ 24136 h 419"/>
                  <a:gd name="T58" fmla="*/ 4220 w 100"/>
                  <a:gd name="T59" fmla="*/ 23300 h 419"/>
                  <a:gd name="T60" fmla="*/ 3735 w 100"/>
                  <a:gd name="T61" fmla="*/ 22473 h 419"/>
                  <a:gd name="T62" fmla="*/ 3027 w 100"/>
                  <a:gd name="T63" fmla="*/ 21489 h 419"/>
                  <a:gd name="T64" fmla="*/ 1552 w 100"/>
                  <a:gd name="T65" fmla="*/ 19408 h 419"/>
                  <a:gd name="T66" fmla="*/ 1261 w 100"/>
                  <a:gd name="T67" fmla="*/ 19425 h 419"/>
                  <a:gd name="T68" fmla="*/ 1600 w 100"/>
                  <a:gd name="T69" fmla="*/ 22263 h 419"/>
                  <a:gd name="T70" fmla="*/ 2626 w 100"/>
                  <a:gd name="T71" fmla="*/ 29231 h 419"/>
                  <a:gd name="T72" fmla="*/ 3027 w 100"/>
                  <a:gd name="T73" fmla="*/ 30387 h 419"/>
                  <a:gd name="T74" fmla="*/ 3558 w 100"/>
                  <a:gd name="T75" fmla="*/ 31696 h 419"/>
                  <a:gd name="T76" fmla="*/ 3035 w 100"/>
                  <a:gd name="T77" fmla="*/ 31900 h 419"/>
                  <a:gd name="T78" fmla="*/ 2626 w 100"/>
                  <a:gd name="T79" fmla="*/ 30560 h 419"/>
                  <a:gd name="T80" fmla="*/ 2097 w 100"/>
                  <a:gd name="T81" fmla="*/ 29457 h 419"/>
                  <a:gd name="T82" fmla="*/ 1158 w 100"/>
                  <a:gd name="T83" fmla="*/ 22263 h 419"/>
                  <a:gd name="T84" fmla="*/ 665 w 100"/>
                  <a:gd name="T85" fmla="*/ 18687 h 419"/>
                  <a:gd name="T86" fmla="*/ 163 w 100"/>
                  <a:gd name="T87" fmla="*/ 16421 h 419"/>
                  <a:gd name="T88" fmla="*/ 1 w 100"/>
                  <a:gd name="T89" fmla="*/ 14043 h 4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0"/>
                  <a:gd name="T136" fmla="*/ 0 h 419"/>
                  <a:gd name="T137" fmla="*/ 100 w 100"/>
                  <a:gd name="T138" fmla="*/ 419 h 4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0" h="419">
                    <a:moveTo>
                      <a:pt x="1" y="163"/>
                    </a:moveTo>
                    <a:cubicBezTo>
                      <a:pt x="3" y="139"/>
                      <a:pt x="3" y="139"/>
                      <a:pt x="3" y="139"/>
                    </a:cubicBezTo>
                    <a:cubicBezTo>
                      <a:pt x="3" y="126"/>
                      <a:pt x="4" y="114"/>
                      <a:pt x="5" y="105"/>
                    </a:cubicBezTo>
                    <a:cubicBezTo>
                      <a:pt x="6" y="102"/>
                      <a:pt x="6" y="94"/>
                      <a:pt x="7" y="83"/>
                    </a:cubicBezTo>
                    <a:cubicBezTo>
                      <a:pt x="11" y="44"/>
                      <a:pt x="13" y="9"/>
                      <a:pt x="14" y="0"/>
                    </a:cubicBezTo>
                    <a:cubicBezTo>
                      <a:pt x="23" y="9"/>
                      <a:pt x="23" y="9"/>
                      <a:pt x="23" y="9"/>
                    </a:cubicBezTo>
                    <a:cubicBezTo>
                      <a:pt x="19" y="14"/>
                      <a:pt x="15" y="61"/>
                      <a:pt x="13" y="83"/>
                    </a:cubicBezTo>
                    <a:cubicBezTo>
                      <a:pt x="12" y="95"/>
                      <a:pt x="12" y="103"/>
                      <a:pt x="11" y="106"/>
                    </a:cubicBezTo>
                    <a:cubicBezTo>
                      <a:pt x="10" y="114"/>
                      <a:pt x="9" y="127"/>
                      <a:pt x="9" y="139"/>
                    </a:cubicBezTo>
                    <a:cubicBezTo>
                      <a:pt x="7" y="163"/>
                      <a:pt x="7" y="163"/>
                      <a:pt x="7" y="163"/>
                    </a:cubicBezTo>
                    <a:cubicBezTo>
                      <a:pt x="6" y="172"/>
                      <a:pt x="7" y="180"/>
                      <a:pt x="8" y="188"/>
                    </a:cubicBezTo>
                    <a:cubicBezTo>
                      <a:pt x="13" y="206"/>
                      <a:pt x="29" y="228"/>
                      <a:pt x="42" y="245"/>
                    </a:cubicBezTo>
                    <a:cubicBezTo>
                      <a:pt x="51" y="258"/>
                      <a:pt x="51" y="258"/>
                      <a:pt x="51" y="258"/>
                    </a:cubicBezTo>
                    <a:cubicBezTo>
                      <a:pt x="57" y="266"/>
                      <a:pt x="57" y="266"/>
                      <a:pt x="57" y="266"/>
                    </a:cubicBezTo>
                    <a:cubicBezTo>
                      <a:pt x="59" y="270"/>
                      <a:pt x="65" y="277"/>
                      <a:pt x="65" y="278"/>
                    </a:cubicBezTo>
                    <a:cubicBezTo>
                      <a:pt x="73" y="290"/>
                      <a:pt x="81" y="303"/>
                      <a:pt x="87" y="317"/>
                    </a:cubicBezTo>
                    <a:cubicBezTo>
                      <a:pt x="96" y="339"/>
                      <a:pt x="98" y="362"/>
                      <a:pt x="99" y="385"/>
                    </a:cubicBezTo>
                    <a:cubicBezTo>
                      <a:pt x="100" y="389"/>
                      <a:pt x="99" y="396"/>
                      <a:pt x="99" y="402"/>
                    </a:cubicBezTo>
                    <a:cubicBezTo>
                      <a:pt x="98" y="408"/>
                      <a:pt x="98" y="414"/>
                      <a:pt x="98" y="418"/>
                    </a:cubicBezTo>
                    <a:cubicBezTo>
                      <a:pt x="92" y="419"/>
                      <a:pt x="92" y="419"/>
                      <a:pt x="92" y="419"/>
                    </a:cubicBezTo>
                    <a:cubicBezTo>
                      <a:pt x="92" y="415"/>
                      <a:pt x="92" y="408"/>
                      <a:pt x="93" y="401"/>
                    </a:cubicBezTo>
                    <a:cubicBezTo>
                      <a:pt x="93" y="395"/>
                      <a:pt x="94" y="389"/>
                      <a:pt x="93" y="385"/>
                    </a:cubicBezTo>
                    <a:cubicBezTo>
                      <a:pt x="92" y="363"/>
                      <a:pt x="90" y="340"/>
                      <a:pt x="82" y="319"/>
                    </a:cubicBezTo>
                    <a:cubicBezTo>
                      <a:pt x="77" y="309"/>
                      <a:pt x="72" y="299"/>
                      <a:pt x="66" y="290"/>
                    </a:cubicBezTo>
                    <a:cubicBezTo>
                      <a:pt x="66" y="291"/>
                      <a:pt x="66" y="291"/>
                      <a:pt x="66" y="291"/>
                    </a:cubicBezTo>
                    <a:cubicBezTo>
                      <a:pt x="66" y="298"/>
                      <a:pt x="65" y="305"/>
                      <a:pt x="68" y="314"/>
                    </a:cubicBezTo>
                    <a:cubicBezTo>
                      <a:pt x="62" y="316"/>
                      <a:pt x="62" y="316"/>
                      <a:pt x="62" y="316"/>
                    </a:cubicBezTo>
                    <a:cubicBezTo>
                      <a:pt x="59" y="305"/>
                      <a:pt x="60" y="297"/>
                      <a:pt x="60" y="291"/>
                    </a:cubicBezTo>
                    <a:cubicBezTo>
                      <a:pt x="60" y="287"/>
                      <a:pt x="60" y="283"/>
                      <a:pt x="59" y="280"/>
                    </a:cubicBezTo>
                    <a:cubicBezTo>
                      <a:pt x="57" y="277"/>
                      <a:pt x="54" y="273"/>
                      <a:pt x="52" y="270"/>
                    </a:cubicBezTo>
                    <a:cubicBezTo>
                      <a:pt x="46" y="261"/>
                      <a:pt x="46" y="261"/>
                      <a:pt x="46" y="261"/>
                    </a:cubicBezTo>
                    <a:cubicBezTo>
                      <a:pt x="37" y="249"/>
                      <a:pt x="37" y="249"/>
                      <a:pt x="37" y="249"/>
                    </a:cubicBezTo>
                    <a:cubicBezTo>
                      <a:pt x="32" y="241"/>
                      <a:pt x="25" y="233"/>
                      <a:pt x="19" y="224"/>
                    </a:cubicBezTo>
                    <a:cubicBezTo>
                      <a:pt x="17" y="221"/>
                      <a:pt x="15" y="221"/>
                      <a:pt x="16" y="225"/>
                    </a:cubicBezTo>
                    <a:cubicBezTo>
                      <a:pt x="18" y="236"/>
                      <a:pt x="20" y="247"/>
                      <a:pt x="20" y="258"/>
                    </a:cubicBezTo>
                    <a:cubicBezTo>
                      <a:pt x="20" y="286"/>
                      <a:pt x="22" y="310"/>
                      <a:pt x="32" y="339"/>
                    </a:cubicBezTo>
                    <a:cubicBezTo>
                      <a:pt x="37" y="352"/>
                      <a:pt x="37" y="352"/>
                      <a:pt x="37" y="352"/>
                    </a:cubicBezTo>
                    <a:cubicBezTo>
                      <a:pt x="44" y="368"/>
                      <a:pt x="44" y="368"/>
                      <a:pt x="44" y="368"/>
                    </a:cubicBezTo>
                    <a:cubicBezTo>
                      <a:pt x="38" y="370"/>
                      <a:pt x="38" y="370"/>
                      <a:pt x="38" y="370"/>
                    </a:cubicBezTo>
                    <a:cubicBezTo>
                      <a:pt x="32" y="354"/>
                      <a:pt x="32" y="354"/>
                      <a:pt x="32" y="354"/>
                    </a:cubicBezTo>
                    <a:cubicBezTo>
                      <a:pt x="26" y="341"/>
                      <a:pt x="26" y="341"/>
                      <a:pt x="26" y="341"/>
                    </a:cubicBezTo>
                    <a:cubicBezTo>
                      <a:pt x="16" y="311"/>
                      <a:pt x="14" y="286"/>
                      <a:pt x="14" y="258"/>
                    </a:cubicBezTo>
                    <a:cubicBezTo>
                      <a:pt x="14" y="244"/>
                      <a:pt x="11" y="230"/>
                      <a:pt x="8" y="216"/>
                    </a:cubicBezTo>
                    <a:cubicBezTo>
                      <a:pt x="6" y="207"/>
                      <a:pt x="4" y="198"/>
                      <a:pt x="2" y="190"/>
                    </a:cubicBezTo>
                    <a:cubicBezTo>
                      <a:pt x="1" y="182"/>
                      <a:pt x="0" y="170"/>
                      <a:pt x="1" y="163"/>
                    </a:cubicBez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1" name="Freeform 221"/>
              <p:cNvSpPr>
                <a:spLocks/>
              </p:cNvSpPr>
              <p:nvPr/>
            </p:nvSpPr>
            <p:spPr bwMode="auto">
              <a:xfrm>
                <a:off x="1618" y="2383"/>
                <a:ext cx="180" cy="189"/>
              </a:xfrm>
              <a:custGeom>
                <a:avLst/>
                <a:gdLst>
                  <a:gd name="T0" fmla="*/ 1491 w 134"/>
                  <a:gd name="T1" fmla="*/ 5609 h 140"/>
                  <a:gd name="T2" fmla="*/ 1441 w 134"/>
                  <a:gd name="T3" fmla="*/ 5203 h 140"/>
                  <a:gd name="T4" fmla="*/ 0 w 134"/>
                  <a:gd name="T5" fmla="*/ 2807 h 140"/>
                  <a:gd name="T6" fmla="*/ 304 w 134"/>
                  <a:gd name="T7" fmla="*/ 2687 h 140"/>
                  <a:gd name="T8" fmla="*/ 2409 w 134"/>
                  <a:gd name="T9" fmla="*/ 5488 h 140"/>
                  <a:gd name="T10" fmla="*/ 4559 w 134"/>
                  <a:gd name="T11" fmla="*/ 5203 h 140"/>
                  <a:gd name="T12" fmla="*/ 5405 w 134"/>
                  <a:gd name="T13" fmla="*/ 3268 h 140"/>
                  <a:gd name="T14" fmla="*/ 5134 w 134"/>
                  <a:gd name="T15" fmla="*/ 2687 h 140"/>
                  <a:gd name="T16" fmla="*/ 3417 w 134"/>
                  <a:gd name="T17" fmla="*/ 244 h 140"/>
                  <a:gd name="T18" fmla="*/ 3494 w 134"/>
                  <a:gd name="T19" fmla="*/ 0 h 140"/>
                  <a:gd name="T20" fmla="*/ 3744 w 134"/>
                  <a:gd name="T21" fmla="*/ 244 h 140"/>
                  <a:gd name="T22" fmla="*/ 3744 w 134"/>
                  <a:gd name="T23" fmla="*/ 244 h 140"/>
                  <a:gd name="T24" fmla="*/ 7627 w 134"/>
                  <a:gd name="T25" fmla="*/ 4709 h 140"/>
                  <a:gd name="T26" fmla="*/ 10159 w 134"/>
                  <a:gd name="T27" fmla="*/ 9081 h 140"/>
                  <a:gd name="T28" fmla="*/ 10691 w 134"/>
                  <a:gd name="T29" fmla="*/ 11020 h 140"/>
                  <a:gd name="T30" fmla="*/ 11239 w 134"/>
                  <a:gd name="T31" fmla="*/ 12585 h 140"/>
                  <a:gd name="T32" fmla="*/ 11239 w 134"/>
                  <a:gd name="T33" fmla="*/ 12585 h 140"/>
                  <a:gd name="T34" fmla="*/ 10487 w 134"/>
                  <a:gd name="T35" fmla="*/ 11121 h 140"/>
                  <a:gd name="T36" fmla="*/ 9752 w 134"/>
                  <a:gd name="T37" fmla="*/ 9202 h 140"/>
                  <a:gd name="T38" fmla="*/ 7465 w 134"/>
                  <a:gd name="T39" fmla="*/ 4946 h 140"/>
                  <a:gd name="T40" fmla="*/ 5925 w 134"/>
                  <a:gd name="T41" fmla="*/ 3565 h 140"/>
                  <a:gd name="T42" fmla="*/ 5678 w 134"/>
                  <a:gd name="T43" fmla="*/ 3627 h 140"/>
                  <a:gd name="T44" fmla="*/ 4693 w 134"/>
                  <a:gd name="T45" fmla="*/ 5488 h 140"/>
                  <a:gd name="T46" fmla="*/ 4137 w 134"/>
                  <a:gd name="T47" fmla="*/ 5904 h 140"/>
                  <a:gd name="T48" fmla="*/ 4018 w 134"/>
                  <a:gd name="T49" fmla="*/ 6102 h 140"/>
                  <a:gd name="T50" fmla="*/ 4018 w 134"/>
                  <a:gd name="T51" fmla="*/ 9775 h 140"/>
                  <a:gd name="T52" fmla="*/ 3658 w 134"/>
                  <a:gd name="T53" fmla="*/ 9775 h 140"/>
                  <a:gd name="T54" fmla="*/ 3658 w 134"/>
                  <a:gd name="T55" fmla="*/ 6102 h 140"/>
                  <a:gd name="T56" fmla="*/ 3494 w 134"/>
                  <a:gd name="T57" fmla="*/ 5962 h 140"/>
                  <a:gd name="T58" fmla="*/ 2939 w 134"/>
                  <a:gd name="T59" fmla="*/ 5956 h 140"/>
                  <a:gd name="T60" fmla="*/ 2723 w 134"/>
                  <a:gd name="T61" fmla="*/ 6213 h 140"/>
                  <a:gd name="T62" fmla="*/ 2691 w 134"/>
                  <a:gd name="T63" fmla="*/ 7241 h 140"/>
                  <a:gd name="T64" fmla="*/ 2601 w 134"/>
                  <a:gd name="T65" fmla="*/ 8041 h 140"/>
                  <a:gd name="T66" fmla="*/ 2527 w 134"/>
                  <a:gd name="T67" fmla="*/ 8382 h 140"/>
                  <a:gd name="T68" fmla="*/ 2527 w 134"/>
                  <a:gd name="T69" fmla="*/ 9612 h 140"/>
                  <a:gd name="T70" fmla="*/ 2188 w 134"/>
                  <a:gd name="T71" fmla="*/ 9322 h 140"/>
                  <a:gd name="T72" fmla="*/ 2188 w 134"/>
                  <a:gd name="T73" fmla="*/ 8382 h 140"/>
                  <a:gd name="T74" fmla="*/ 2227 w 134"/>
                  <a:gd name="T75" fmla="*/ 7970 h 140"/>
                  <a:gd name="T76" fmla="*/ 2398 w 134"/>
                  <a:gd name="T77" fmla="*/ 7224 h 140"/>
                  <a:gd name="T78" fmla="*/ 2409 w 134"/>
                  <a:gd name="T79" fmla="*/ 5962 h 140"/>
                  <a:gd name="T80" fmla="*/ 2398 w 134"/>
                  <a:gd name="T81" fmla="*/ 5904 h 140"/>
                  <a:gd name="T82" fmla="*/ 2118 w 134"/>
                  <a:gd name="T83" fmla="*/ 5674 h 140"/>
                  <a:gd name="T84" fmla="*/ 1881 w 134"/>
                  <a:gd name="T85" fmla="*/ 5743 h 140"/>
                  <a:gd name="T86" fmla="*/ 1629 w 134"/>
                  <a:gd name="T87" fmla="*/ 7224 h 140"/>
                  <a:gd name="T88" fmla="*/ 1213 w 134"/>
                  <a:gd name="T89" fmla="*/ 9202 h 140"/>
                  <a:gd name="T90" fmla="*/ 799 w 134"/>
                  <a:gd name="T91" fmla="*/ 9013 h 140"/>
                  <a:gd name="T92" fmla="*/ 1234 w 134"/>
                  <a:gd name="T93" fmla="*/ 7224 h 140"/>
                  <a:gd name="T94" fmla="*/ 1491 w 134"/>
                  <a:gd name="T95" fmla="*/ 5609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4"/>
                  <a:gd name="T145" fmla="*/ 0 h 140"/>
                  <a:gd name="T146" fmla="*/ 134 w 134"/>
                  <a:gd name="T147" fmla="*/ 140 h 14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4" h="140">
                    <a:moveTo>
                      <a:pt x="18" y="62"/>
                    </a:moveTo>
                    <a:cubicBezTo>
                      <a:pt x="18" y="61"/>
                      <a:pt x="17" y="58"/>
                      <a:pt x="17" y="58"/>
                    </a:cubicBezTo>
                    <a:cubicBezTo>
                      <a:pt x="9" y="51"/>
                      <a:pt x="2" y="40"/>
                      <a:pt x="0" y="31"/>
                    </a:cubicBezTo>
                    <a:cubicBezTo>
                      <a:pt x="4" y="30"/>
                      <a:pt x="4" y="30"/>
                      <a:pt x="4" y="30"/>
                    </a:cubicBezTo>
                    <a:cubicBezTo>
                      <a:pt x="7" y="41"/>
                      <a:pt x="17" y="57"/>
                      <a:pt x="29" y="61"/>
                    </a:cubicBezTo>
                    <a:cubicBezTo>
                      <a:pt x="38" y="64"/>
                      <a:pt x="47" y="63"/>
                      <a:pt x="54" y="58"/>
                    </a:cubicBezTo>
                    <a:cubicBezTo>
                      <a:pt x="61" y="53"/>
                      <a:pt x="65" y="45"/>
                      <a:pt x="65" y="36"/>
                    </a:cubicBezTo>
                    <a:cubicBezTo>
                      <a:pt x="65" y="35"/>
                      <a:pt x="63" y="31"/>
                      <a:pt x="62" y="30"/>
                    </a:cubicBezTo>
                    <a:cubicBezTo>
                      <a:pt x="51" y="19"/>
                      <a:pt x="41" y="7"/>
                      <a:pt x="41" y="3"/>
                    </a:cubicBezTo>
                    <a:cubicBezTo>
                      <a:pt x="41" y="1"/>
                      <a:pt x="42" y="1"/>
                      <a:pt x="42" y="0"/>
                    </a:cubicBezTo>
                    <a:cubicBezTo>
                      <a:pt x="45" y="3"/>
                      <a:pt x="45" y="3"/>
                      <a:pt x="45" y="3"/>
                    </a:cubicBezTo>
                    <a:cubicBezTo>
                      <a:pt x="45" y="3"/>
                      <a:pt x="45" y="3"/>
                      <a:pt x="45" y="3"/>
                    </a:cubicBezTo>
                    <a:cubicBezTo>
                      <a:pt x="45" y="8"/>
                      <a:pt x="84" y="47"/>
                      <a:pt x="91" y="52"/>
                    </a:cubicBezTo>
                    <a:cubicBezTo>
                      <a:pt x="109" y="64"/>
                      <a:pt x="117" y="84"/>
                      <a:pt x="121" y="101"/>
                    </a:cubicBezTo>
                    <a:cubicBezTo>
                      <a:pt x="123" y="108"/>
                      <a:pt x="125" y="115"/>
                      <a:pt x="128" y="122"/>
                    </a:cubicBezTo>
                    <a:cubicBezTo>
                      <a:pt x="134" y="140"/>
                      <a:pt x="134" y="140"/>
                      <a:pt x="134" y="140"/>
                    </a:cubicBezTo>
                    <a:cubicBezTo>
                      <a:pt x="134" y="140"/>
                      <a:pt x="134" y="140"/>
                      <a:pt x="134" y="140"/>
                    </a:cubicBezTo>
                    <a:cubicBezTo>
                      <a:pt x="125" y="124"/>
                      <a:pt x="125" y="124"/>
                      <a:pt x="125" y="124"/>
                    </a:cubicBezTo>
                    <a:cubicBezTo>
                      <a:pt x="122" y="116"/>
                      <a:pt x="119" y="109"/>
                      <a:pt x="117" y="102"/>
                    </a:cubicBezTo>
                    <a:cubicBezTo>
                      <a:pt x="113" y="85"/>
                      <a:pt x="106" y="66"/>
                      <a:pt x="89" y="55"/>
                    </a:cubicBezTo>
                    <a:cubicBezTo>
                      <a:pt x="87" y="54"/>
                      <a:pt x="79" y="47"/>
                      <a:pt x="71" y="39"/>
                    </a:cubicBezTo>
                    <a:cubicBezTo>
                      <a:pt x="70" y="38"/>
                      <a:pt x="69" y="39"/>
                      <a:pt x="68" y="40"/>
                    </a:cubicBezTo>
                    <a:cubicBezTo>
                      <a:pt x="67" y="49"/>
                      <a:pt x="63" y="56"/>
                      <a:pt x="56" y="61"/>
                    </a:cubicBezTo>
                    <a:cubicBezTo>
                      <a:pt x="54" y="63"/>
                      <a:pt x="52" y="64"/>
                      <a:pt x="49" y="65"/>
                    </a:cubicBezTo>
                    <a:cubicBezTo>
                      <a:pt x="49" y="65"/>
                      <a:pt x="48" y="67"/>
                      <a:pt x="48" y="68"/>
                    </a:cubicBezTo>
                    <a:cubicBezTo>
                      <a:pt x="50" y="83"/>
                      <a:pt x="49" y="103"/>
                      <a:pt x="48" y="109"/>
                    </a:cubicBezTo>
                    <a:cubicBezTo>
                      <a:pt x="44" y="109"/>
                      <a:pt x="44" y="109"/>
                      <a:pt x="44" y="109"/>
                    </a:cubicBezTo>
                    <a:cubicBezTo>
                      <a:pt x="45" y="103"/>
                      <a:pt x="46" y="83"/>
                      <a:pt x="44" y="68"/>
                    </a:cubicBezTo>
                    <a:cubicBezTo>
                      <a:pt x="44" y="68"/>
                      <a:pt x="42" y="67"/>
                      <a:pt x="42" y="67"/>
                    </a:cubicBezTo>
                    <a:cubicBezTo>
                      <a:pt x="40" y="67"/>
                      <a:pt x="37" y="67"/>
                      <a:pt x="35" y="66"/>
                    </a:cubicBezTo>
                    <a:cubicBezTo>
                      <a:pt x="35" y="66"/>
                      <a:pt x="33" y="68"/>
                      <a:pt x="33" y="69"/>
                    </a:cubicBezTo>
                    <a:cubicBezTo>
                      <a:pt x="32" y="73"/>
                      <a:pt x="32" y="77"/>
                      <a:pt x="32" y="81"/>
                    </a:cubicBezTo>
                    <a:cubicBezTo>
                      <a:pt x="31" y="89"/>
                      <a:pt x="31" y="89"/>
                      <a:pt x="31" y="89"/>
                    </a:cubicBezTo>
                    <a:cubicBezTo>
                      <a:pt x="30" y="93"/>
                      <a:pt x="30" y="93"/>
                      <a:pt x="30" y="93"/>
                    </a:cubicBezTo>
                    <a:cubicBezTo>
                      <a:pt x="30" y="97"/>
                      <a:pt x="29" y="104"/>
                      <a:pt x="30" y="107"/>
                    </a:cubicBezTo>
                    <a:cubicBezTo>
                      <a:pt x="26" y="104"/>
                      <a:pt x="26" y="104"/>
                      <a:pt x="26" y="104"/>
                    </a:cubicBezTo>
                    <a:cubicBezTo>
                      <a:pt x="25" y="101"/>
                      <a:pt x="26" y="97"/>
                      <a:pt x="26" y="93"/>
                    </a:cubicBezTo>
                    <a:cubicBezTo>
                      <a:pt x="27" y="88"/>
                      <a:pt x="27" y="88"/>
                      <a:pt x="27" y="88"/>
                    </a:cubicBezTo>
                    <a:cubicBezTo>
                      <a:pt x="28" y="80"/>
                      <a:pt x="28" y="80"/>
                      <a:pt x="28" y="80"/>
                    </a:cubicBezTo>
                    <a:cubicBezTo>
                      <a:pt x="28" y="76"/>
                      <a:pt x="28" y="72"/>
                      <a:pt x="29" y="67"/>
                    </a:cubicBezTo>
                    <a:cubicBezTo>
                      <a:pt x="29" y="66"/>
                      <a:pt x="28" y="65"/>
                      <a:pt x="28" y="65"/>
                    </a:cubicBezTo>
                    <a:cubicBezTo>
                      <a:pt x="27" y="64"/>
                      <a:pt x="26" y="64"/>
                      <a:pt x="25" y="63"/>
                    </a:cubicBezTo>
                    <a:cubicBezTo>
                      <a:pt x="24" y="63"/>
                      <a:pt x="22" y="64"/>
                      <a:pt x="22" y="64"/>
                    </a:cubicBezTo>
                    <a:cubicBezTo>
                      <a:pt x="21" y="70"/>
                      <a:pt x="20" y="75"/>
                      <a:pt x="19" y="80"/>
                    </a:cubicBezTo>
                    <a:cubicBezTo>
                      <a:pt x="18" y="88"/>
                      <a:pt x="17" y="95"/>
                      <a:pt x="14" y="102"/>
                    </a:cubicBezTo>
                    <a:cubicBezTo>
                      <a:pt x="10" y="100"/>
                      <a:pt x="10" y="100"/>
                      <a:pt x="10" y="100"/>
                    </a:cubicBezTo>
                    <a:cubicBezTo>
                      <a:pt x="13" y="94"/>
                      <a:pt x="14" y="87"/>
                      <a:pt x="15" y="80"/>
                    </a:cubicBezTo>
                    <a:cubicBezTo>
                      <a:pt x="16" y="75"/>
                      <a:pt x="17" y="68"/>
                      <a:pt x="18" y="62"/>
                    </a:cubicBez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2" name="Freeform 222"/>
              <p:cNvSpPr>
                <a:spLocks noEditPoints="1"/>
              </p:cNvSpPr>
              <p:nvPr/>
            </p:nvSpPr>
            <p:spPr bwMode="auto">
              <a:xfrm>
                <a:off x="1594" y="2436"/>
                <a:ext cx="176" cy="275"/>
              </a:xfrm>
              <a:custGeom>
                <a:avLst/>
                <a:gdLst>
                  <a:gd name="T0" fmla="*/ 803 w 131"/>
                  <a:gd name="T1" fmla="*/ 13639 h 205"/>
                  <a:gd name="T2" fmla="*/ 1885 w 131"/>
                  <a:gd name="T3" fmla="*/ 6793 h 205"/>
                  <a:gd name="T4" fmla="*/ 2229 w 131"/>
                  <a:gd name="T5" fmla="*/ 6962 h 205"/>
                  <a:gd name="T6" fmla="*/ 2410 w 131"/>
                  <a:gd name="T7" fmla="*/ 15904 h 205"/>
                  <a:gd name="T8" fmla="*/ 3516 w 131"/>
                  <a:gd name="T9" fmla="*/ 10166 h 205"/>
                  <a:gd name="T10" fmla="*/ 4024 w 131"/>
                  <a:gd name="T11" fmla="*/ 7367 h 205"/>
                  <a:gd name="T12" fmla="*/ 3747 w 131"/>
                  <a:gd name="T13" fmla="*/ 11771 h 205"/>
                  <a:gd name="T14" fmla="*/ 4142 w 131"/>
                  <a:gd name="T15" fmla="*/ 16637 h 205"/>
                  <a:gd name="T16" fmla="*/ 4857 w 131"/>
                  <a:gd name="T17" fmla="*/ 14918 h 205"/>
                  <a:gd name="T18" fmla="*/ 5190 w 131"/>
                  <a:gd name="T19" fmla="*/ 11740 h 205"/>
                  <a:gd name="T20" fmla="*/ 5406 w 131"/>
                  <a:gd name="T21" fmla="*/ 7736 h 205"/>
                  <a:gd name="T22" fmla="*/ 5682 w 131"/>
                  <a:gd name="T23" fmla="*/ 10378 h 205"/>
                  <a:gd name="T24" fmla="*/ 5682 w 131"/>
                  <a:gd name="T25" fmla="*/ 15790 h 205"/>
                  <a:gd name="T26" fmla="*/ 6614 w 131"/>
                  <a:gd name="T27" fmla="*/ 14626 h 205"/>
                  <a:gd name="T28" fmla="*/ 7047 w 131"/>
                  <a:gd name="T29" fmla="*/ 9846 h 205"/>
                  <a:gd name="T30" fmla="*/ 7851 w 131"/>
                  <a:gd name="T31" fmla="*/ 3635 h 205"/>
                  <a:gd name="T32" fmla="*/ 9058 w 131"/>
                  <a:gd name="T33" fmla="*/ 4876 h 205"/>
                  <a:gd name="T34" fmla="*/ 9243 w 131"/>
                  <a:gd name="T35" fmla="*/ 4792 h 205"/>
                  <a:gd name="T36" fmla="*/ 7976 w 131"/>
                  <a:gd name="T37" fmla="*/ 2150 h 205"/>
                  <a:gd name="T38" fmla="*/ 7568 w 131"/>
                  <a:gd name="T39" fmla="*/ 3414 h 205"/>
                  <a:gd name="T40" fmla="*/ 6677 w 131"/>
                  <a:gd name="T41" fmla="*/ 9846 h 205"/>
                  <a:gd name="T42" fmla="*/ 6347 w 131"/>
                  <a:gd name="T43" fmla="*/ 14519 h 205"/>
                  <a:gd name="T44" fmla="*/ 5937 w 131"/>
                  <a:gd name="T45" fmla="*/ 15582 h 205"/>
                  <a:gd name="T46" fmla="*/ 6058 w 131"/>
                  <a:gd name="T47" fmla="*/ 10378 h 205"/>
                  <a:gd name="T48" fmla="*/ 5844 w 131"/>
                  <a:gd name="T49" fmla="*/ 6950 h 205"/>
                  <a:gd name="T50" fmla="*/ 5190 w 131"/>
                  <a:gd name="T51" fmla="*/ 5767 h 205"/>
                  <a:gd name="T52" fmla="*/ 4923 w 131"/>
                  <a:gd name="T53" fmla="*/ 9883 h 205"/>
                  <a:gd name="T54" fmla="*/ 4602 w 131"/>
                  <a:gd name="T55" fmla="*/ 14626 h 205"/>
                  <a:gd name="T56" fmla="*/ 4350 w 131"/>
                  <a:gd name="T57" fmla="*/ 16283 h 205"/>
                  <a:gd name="T58" fmla="*/ 4142 w 131"/>
                  <a:gd name="T59" fmla="*/ 15242 h 205"/>
                  <a:gd name="T60" fmla="*/ 4193 w 131"/>
                  <a:gd name="T61" fmla="*/ 9113 h 205"/>
                  <a:gd name="T62" fmla="*/ 4024 w 131"/>
                  <a:gd name="T63" fmla="*/ 5697 h 205"/>
                  <a:gd name="T64" fmla="*/ 3747 w 131"/>
                  <a:gd name="T65" fmla="*/ 6950 h 205"/>
                  <a:gd name="T66" fmla="*/ 3425 w 131"/>
                  <a:gd name="T67" fmla="*/ 5750 h 205"/>
                  <a:gd name="T68" fmla="*/ 3224 w 131"/>
                  <a:gd name="T69" fmla="*/ 12225 h 205"/>
                  <a:gd name="T70" fmla="*/ 2229 w 131"/>
                  <a:gd name="T71" fmla="*/ 12033 h 205"/>
                  <a:gd name="T72" fmla="*/ 2875 w 131"/>
                  <a:gd name="T73" fmla="*/ 5346 h 205"/>
                  <a:gd name="T74" fmla="*/ 1948 w 131"/>
                  <a:gd name="T75" fmla="*/ 6297 h 205"/>
                  <a:gd name="T76" fmla="*/ 1213 w 131"/>
                  <a:gd name="T77" fmla="*/ 9883 h 205"/>
                  <a:gd name="T78" fmla="*/ 548 w 131"/>
                  <a:gd name="T79" fmla="*/ 11740 h 205"/>
                  <a:gd name="T80" fmla="*/ 509 w 131"/>
                  <a:gd name="T81" fmla="*/ 6950 h 205"/>
                  <a:gd name="T82" fmla="*/ 168 w 131"/>
                  <a:gd name="T83" fmla="*/ 6950 h 205"/>
                  <a:gd name="T84" fmla="*/ 5428 w 131"/>
                  <a:gd name="T85" fmla="*/ 6250 h 205"/>
                  <a:gd name="T86" fmla="*/ 5565 w 131"/>
                  <a:gd name="T87" fmla="*/ 7367 h 20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1"/>
                  <a:gd name="T133" fmla="*/ 0 h 205"/>
                  <a:gd name="T134" fmla="*/ 131 w 131"/>
                  <a:gd name="T135" fmla="*/ 205 h 20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1" h="205">
                    <a:moveTo>
                      <a:pt x="2" y="140"/>
                    </a:moveTo>
                    <a:cubicBezTo>
                      <a:pt x="3" y="143"/>
                      <a:pt x="3" y="143"/>
                      <a:pt x="3" y="143"/>
                    </a:cubicBezTo>
                    <a:cubicBezTo>
                      <a:pt x="3" y="152"/>
                      <a:pt x="4" y="164"/>
                      <a:pt x="10" y="167"/>
                    </a:cubicBezTo>
                    <a:cubicBezTo>
                      <a:pt x="10" y="167"/>
                      <a:pt x="13" y="167"/>
                      <a:pt x="14" y="163"/>
                    </a:cubicBezTo>
                    <a:cubicBezTo>
                      <a:pt x="17" y="150"/>
                      <a:pt x="18" y="135"/>
                      <a:pt x="18" y="121"/>
                    </a:cubicBezTo>
                    <a:cubicBezTo>
                      <a:pt x="19" y="108"/>
                      <a:pt x="19" y="96"/>
                      <a:pt x="22" y="83"/>
                    </a:cubicBezTo>
                    <a:cubicBezTo>
                      <a:pt x="22" y="83"/>
                      <a:pt x="23" y="82"/>
                      <a:pt x="23" y="82"/>
                    </a:cubicBezTo>
                    <a:cubicBezTo>
                      <a:pt x="24" y="82"/>
                      <a:pt x="25" y="82"/>
                      <a:pt x="25" y="83"/>
                    </a:cubicBezTo>
                    <a:cubicBezTo>
                      <a:pt x="26" y="83"/>
                      <a:pt x="27" y="84"/>
                      <a:pt x="27" y="85"/>
                    </a:cubicBezTo>
                    <a:cubicBezTo>
                      <a:pt x="25" y="97"/>
                      <a:pt x="25" y="109"/>
                      <a:pt x="24" y="121"/>
                    </a:cubicBezTo>
                    <a:cubicBezTo>
                      <a:pt x="23" y="135"/>
                      <a:pt x="23" y="135"/>
                      <a:pt x="23" y="135"/>
                    </a:cubicBezTo>
                    <a:cubicBezTo>
                      <a:pt x="23" y="136"/>
                      <a:pt x="22" y="186"/>
                      <a:pt x="29" y="194"/>
                    </a:cubicBezTo>
                    <a:cubicBezTo>
                      <a:pt x="29" y="194"/>
                      <a:pt x="34" y="196"/>
                      <a:pt x="35" y="192"/>
                    </a:cubicBezTo>
                    <a:cubicBezTo>
                      <a:pt x="40" y="183"/>
                      <a:pt x="42" y="150"/>
                      <a:pt x="42" y="150"/>
                    </a:cubicBezTo>
                    <a:cubicBezTo>
                      <a:pt x="42" y="124"/>
                      <a:pt x="42" y="124"/>
                      <a:pt x="42" y="124"/>
                    </a:cubicBezTo>
                    <a:cubicBezTo>
                      <a:pt x="42" y="112"/>
                      <a:pt x="42" y="100"/>
                      <a:pt x="43" y="88"/>
                    </a:cubicBezTo>
                    <a:cubicBezTo>
                      <a:pt x="43" y="89"/>
                      <a:pt x="43" y="89"/>
                      <a:pt x="43" y="89"/>
                    </a:cubicBezTo>
                    <a:cubicBezTo>
                      <a:pt x="45" y="88"/>
                      <a:pt x="47" y="89"/>
                      <a:pt x="48" y="90"/>
                    </a:cubicBezTo>
                    <a:cubicBezTo>
                      <a:pt x="48" y="90"/>
                      <a:pt x="48" y="90"/>
                      <a:pt x="48" y="90"/>
                    </a:cubicBezTo>
                    <a:cubicBezTo>
                      <a:pt x="47" y="97"/>
                      <a:pt x="47" y="104"/>
                      <a:pt x="46" y="111"/>
                    </a:cubicBezTo>
                    <a:cubicBezTo>
                      <a:pt x="46" y="122"/>
                      <a:pt x="45" y="133"/>
                      <a:pt x="45" y="144"/>
                    </a:cubicBezTo>
                    <a:cubicBezTo>
                      <a:pt x="45" y="184"/>
                      <a:pt x="45" y="184"/>
                      <a:pt x="45" y="184"/>
                    </a:cubicBezTo>
                    <a:cubicBezTo>
                      <a:pt x="45" y="186"/>
                      <a:pt x="45" y="186"/>
                      <a:pt x="45" y="186"/>
                    </a:cubicBezTo>
                    <a:cubicBezTo>
                      <a:pt x="45" y="191"/>
                      <a:pt x="45" y="199"/>
                      <a:pt x="49" y="203"/>
                    </a:cubicBezTo>
                    <a:cubicBezTo>
                      <a:pt x="51" y="205"/>
                      <a:pt x="54" y="204"/>
                      <a:pt x="55" y="201"/>
                    </a:cubicBezTo>
                    <a:cubicBezTo>
                      <a:pt x="57" y="197"/>
                      <a:pt x="57" y="192"/>
                      <a:pt x="58" y="188"/>
                    </a:cubicBezTo>
                    <a:cubicBezTo>
                      <a:pt x="58" y="182"/>
                      <a:pt x="58" y="182"/>
                      <a:pt x="58" y="182"/>
                    </a:cubicBezTo>
                    <a:cubicBezTo>
                      <a:pt x="59" y="178"/>
                      <a:pt x="59" y="178"/>
                      <a:pt x="59" y="178"/>
                    </a:cubicBezTo>
                    <a:cubicBezTo>
                      <a:pt x="60" y="170"/>
                      <a:pt x="61" y="163"/>
                      <a:pt x="62" y="154"/>
                    </a:cubicBezTo>
                    <a:cubicBezTo>
                      <a:pt x="62" y="143"/>
                      <a:pt x="62" y="143"/>
                      <a:pt x="62" y="143"/>
                    </a:cubicBezTo>
                    <a:cubicBezTo>
                      <a:pt x="63" y="134"/>
                      <a:pt x="63" y="125"/>
                      <a:pt x="63" y="115"/>
                    </a:cubicBezTo>
                    <a:cubicBezTo>
                      <a:pt x="63" y="111"/>
                      <a:pt x="63" y="104"/>
                      <a:pt x="63" y="97"/>
                    </a:cubicBezTo>
                    <a:cubicBezTo>
                      <a:pt x="63" y="96"/>
                      <a:pt x="64" y="95"/>
                      <a:pt x="64" y="95"/>
                    </a:cubicBezTo>
                    <a:cubicBezTo>
                      <a:pt x="64" y="95"/>
                      <a:pt x="66" y="94"/>
                      <a:pt x="68" y="94"/>
                    </a:cubicBezTo>
                    <a:cubicBezTo>
                      <a:pt x="69" y="101"/>
                      <a:pt x="68" y="108"/>
                      <a:pt x="68" y="116"/>
                    </a:cubicBezTo>
                    <a:cubicBezTo>
                      <a:pt x="68" y="127"/>
                      <a:pt x="68" y="127"/>
                      <a:pt x="68" y="127"/>
                    </a:cubicBezTo>
                    <a:cubicBezTo>
                      <a:pt x="68" y="140"/>
                      <a:pt x="67" y="153"/>
                      <a:pt x="67" y="165"/>
                    </a:cubicBezTo>
                    <a:cubicBezTo>
                      <a:pt x="66" y="180"/>
                      <a:pt x="66" y="180"/>
                      <a:pt x="66" y="180"/>
                    </a:cubicBezTo>
                    <a:cubicBezTo>
                      <a:pt x="65" y="185"/>
                      <a:pt x="65" y="191"/>
                      <a:pt x="68" y="193"/>
                    </a:cubicBezTo>
                    <a:cubicBezTo>
                      <a:pt x="69" y="194"/>
                      <a:pt x="71" y="195"/>
                      <a:pt x="74" y="193"/>
                    </a:cubicBezTo>
                    <a:cubicBezTo>
                      <a:pt x="79" y="191"/>
                      <a:pt x="79" y="185"/>
                      <a:pt x="79" y="180"/>
                    </a:cubicBezTo>
                    <a:cubicBezTo>
                      <a:pt x="79" y="178"/>
                      <a:pt x="79" y="178"/>
                      <a:pt x="79" y="178"/>
                    </a:cubicBezTo>
                    <a:cubicBezTo>
                      <a:pt x="80" y="171"/>
                      <a:pt x="80" y="165"/>
                      <a:pt x="80" y="159"/>
                    </a:cubicBezTo>
                    <a:cubicBezTo>
                      <a:pt x="80" y="152"/>
                      <a:pt x="80" y="145"/>
                      <a:pt x="81" y="138"/>
                    </a:cubicBezTo>
                    <a:cubicBezTo>
                      <a:pt x="84" y="120"/>
                      <a:pt x="84" y="120"/>
                      <a:pt x="84" y="120"/>
                    </a:cubicBezTo>
                    <a:cubicBezTo>
                      <a:pt x="88" y="101"/>
                      <a:pt x="88" y="101"/>
                      <a:pt x="88" y="101"/>
                    </a:cubicBezTo>
                    <a:cubicBezTo>
                      <a:pt x="93" y="51"/>
                      <a:pt x="93" y="51"/>
                      <a:pt x="93" y="51"/>
                    </a:cubicBezTo>
                    <a:cubicBezTo>
                      <a:pt x="94" y="45"/>
                      <a:pt x="94" y="45"/>
                      <a:pt x="94" y="45"/>
                    </a:cubicBezTo>
                    <a:cubicBezTo>
                      <a:pt x="94" y="45"/>
                      <a:pt x="95" y="44"/>
                      <a:pt x="96" y="45"/>
                    </a:cubicBezTo>
                    <a:cubicBezTo>
                      <a:pt x="98" y="50"/>
                      <a:pt x="101" y="53"/>
                      <a:pt x="106" y="58"/>
                    </a:cubicBezTo>
                    <a:cubicBezTo>
                      <a:pt x="108" y="60"/>
                      <a:pt x="108" y="60"/>
                      <a:pt x="108" y="60"/>
                    </a:cubicBezTo>
                    <a:cubicBezTo>
                      <a:pt x="116" y="67"/>
                      <a:pt x="126" y="75"/>
                      <a:pt x="131" y="85"/>
                    </a:cubicBezTo>
                    <a:cubicBezTo>
                      <a:pt x="131" y="85"/>
                      <a:pt x="131" y="85"/>
                      <a:pt x="131" y="85"/>
                    </a:cubicBezTo>
                    <a:cubicBezTo>
                      <a:pt x="126" y="74"/>
                      <a:pt x="119" y="66"/>
                      <a:pt x="110" y="58"/>
                    </a:cubicBezTo>
                    <a:cubicBezTo>
                      <a:pt x="108" y="56"/>
                      <a:pt x="108" y="56"/>
                      <a:pt x="108" y="56"/>
                    </a:cubicBezTo>
                    <a:cubicBezTo>
                      <a:pt x="102" y="50"/>
                      <a:pt x="100" y="44"/>
                      <a:pt x="97" y="37"/>
                    </a:cubicBezTo>
                    <a:cubicBezTo>
                      <a:pt x="97" y="37"/>
                      <a:pt x="95" y="31"/>
                      <a:pt x="95" y="26"/>
                    </a:cubicBezTo>
                    <a:cubicBezTo>
                      <a:pt x="96" y="17"/>
                      <a:pt x="96" y="8"/>
                      <a:pt x="94" y="0"/>
                    </a:cubicBezTo>
                    <a:cubicBezTo>
                      <a:pt x="90" y="0"/>
                      <a:pt x="90" y="0"/>
                      <a:pt x="90" y="0"/>
                    </a:cubicBezTo>
                    <a:cubicBezTo>
                      <a:pt x="93" y="12"/>
                      <a:pt x="91" y="29"/>
                      <a:pt x="90" y="42"/>
                    </a:cubicBezTo>
                    <a:cubicBezTo>
                      <a:pt x="89" y="51"/>
                      <a:pt x="89" y="51"/>
                      <a:pt x="89" y="51"/>
                    </a:cubicBezTo>
                    <a:cubicBezTo>
                      <a:pt x="84" y="100"/>
                      <a:pt x="84" y="100"/>
                      <a:pt x="84" y="100"/>
                    </a:cubicBezTo>
                    <a:cubicBezTo>
                      <a:pt x="80" y="120"/>
                      <a:pt x="80" y="120"/>
                      <a:pt x="80" y="120"/>
                    </a:cubicBezTo>
                    <a:cubicBezTo>
                      <a:pt x="77" y="137"/>
                      <a:pt x="77" y="137"/>
                      <a:pt x="77" y="137"/>
                    </a:cubicBezTo>
                    <a:cubicBezTo>
                      <a:pt x="76" y="145"/>
                      <a:pt x="76" y="152"/>
                      <a:pt x="76" y="159"/>
                    </a:cubicBezTo>
                    <a:cubicBezTo>
                      <a:pt x="76" y="165"/>
                      <a:pt x="76" y="171"/>
                      <a:pt x="75" y="177"/>
                    </a:cubicBezTo>
                    <a:cubicBezTo>
                      <a:pt x="75" y="180"/>
                      <a:pt x="75" y="180"/>
                      <a:pt x="75" y="180"/>
                    </a:cubicBezTo>
                    <a:cubicBezTo>
                      <a:pt x="75" y="184"/>
                      <a:pt x="75" y="189"/>
                      <a:pt x="73" y="190"/>
                    </a:cubicBezTo>
                    <a:cubicBezTo>
                      <a:pt x="72" y="190"/>
                      <a:pt x="71" y="190"/>
                      <a:pt x="71" y="190"/>
                    </a:cubicBezTo>
                    <a:cubicBezTo>
                      <a:pt x="69" y="189"/>
                      <a:pt x="69" y="186"/>
                      <a:pt x="70" y="180"/>
                    </a:cubicBezTo>
                    <a:cubicBezTo>
                      <a:pt x="71" y="165"/>
                      <a:pt x="71" y="165"/>
                      <a:pt x="71" y="165"/>
                    </a:cubicBezTo>
                    <a:cubicBezTo>
                      <a:pt x="71" y="153"/>
                      <a:pt x="72" y="140"/>
                      <a:pt x="72" y="127"/>
                    </a:cubicBezTo>
                    <a:cubicBezTo>
                      <a:pt x="72" y="116"/>
                      <a:pt x="72" y="116"/>
                      <a:pt x="72" y="116"/>
                    </a:cubicBezTo>
                    <a:cubicBezTo>
                      <a:pt x="73" y="107"/>
                      <a:pt x="73" y="98"/>
                      <a:pt x="71" y="89"/>
                    </a:cubicBezTo>
                    <a:cubicBezTo>
                      <a:pt x="70" y="84"/>
                      <a:pt x="70" y="84"/>
                      <a:pt x="70" y="84"/>
                    </a:cubicBezTo>
                    <a:cubicBezTo>
                      <a:pt x="70" y="79"/>
                      <a:pt x="69" y="73"/>
                      <a:pt x="67" y="70"/>
                    </a:cubicBezTo>
                    <a:cubicBezTo>
                      <a:pt x="65" y="72"/>
                      <a:pt x="65" y="72"/>
                      <a:pt x="65" y="72"/>
                    </a:cubicBezTo>
                    <a:cubicBezTo>
                      <a:pt x="62" y="71"/>
                      <a:pt x="62" y="71"/>
                      <a:pt x="62" y="71"/>
                    </a:cubicBezTo>
                    <a:cubicBezTo>
                      <a:pt x="60" y="83"/>
                      <a:pt x="59" y="96"/>
                      <a:pt x="59" y="106"/>
                    </a:cubicBezTo>
                    <a:cubicBezTo>
                      <a:pt x="59" y="110"/>
                      <a:pt x="59" y="113"/>
                      <a:pt x="59" y="115"/>
                    </a:cubicBezTo>
                    <a:cubicBezTo>
                      <a:pt x="59" y="117"/>
                      <a:pt x="59" y="119"/>
                      <a:pt x="59" y="121"/>
                    </a:cubicBezTo>
                    <a:cubicBezTo>
                      <a:pt x="59" y="128"/>
                      <a:pt x="59" y="136"/>
                      <a:pt x="58" y="143"/>
                    </a:cubicBezTo>
                    <a:cubicBezTo>
                      <a:pt x="58" y="154"/>
                      <a:pt x="58" y="154"/>
                      <a:pt x="58" y="154"/>
                    </a:cubicBezTo>
                    <a:cubicBezTo>
                      <a:pt x="57" y="162"/>
                      <a:pt x="56" y="170"/>
                      <a:pt x="55" y="178"/>
                    </a:cubicBezTo>
                    <a:cubicBezTo>
                      <a:pt x="54" y="182"/>
                      <a:pt x="54" y="182"/>
                      <a:pt x="54" y="182"/>
                    </a:cubicBezTo>
                    <a:cubicBezTo>
                      <a:pt x="54" y="187"/>
                      <a:pt x="54" y="187"/>
                      <a:pt x="54" y="187"/>
                    </a:cubicBezTo>
                    <a:cubicBezTo>
                      <a:pt x="53" y="191"/>
                      <a:pt x="53" y="195"/>
                      <a:pt x="52" y="198"/>
                    </a:cubicBezTo>
                    <a:cubicBezTo>
                      <a:pt x="52" y="199"/>
                      <a:pt x="50" y="198"/>
                      <a:pt x="50" y="197"/>
                    </a:cubicBezTo>
                    <a:cubicBezTo>
                      <a:pt x="49" y="195"/>
                      <a:pt x="49" y="192"/>
                      <a:pt x="49" y="189"/>
                    </a:cubicBezTo>
                    <a:cubicBezTo>
                      <a:pt x="49" y="188"/>
                      <a:pt x="49" y="187"/>
                      <a:pt x="49" y="186"/>
                    </a:cubicBezTo>
                    <a:cubicBezTo>
                      <a:pt x="49" y="184"/>
                      <a:pt x="49" y="184"/>
                      <a:pt x="49" y="184"/>
                    </a:cubicBezTo>
                    <a:cubicBezTo>
                      <a:pt x="49" y="144"/>
                      <a:pt x="49" y="144"/>
                      <a:pt x="49" y="144"/>
                    </a:cubicBezTo>
                    <a:cubicBezTo>
                      <a:pt x="49" y="133"/>
                      <a:pt x="50" y="122"/>
                      <a:pt x="50" y="111"/>
                    </a:cubicBezTo>
                    <a:cubicBezTo>
                      <a:pt x="51" y="101"/>
                      <a:pt x="52" y="90"/>
                      <a:pt x="52" y="79"/>
                    </a:cubicBezTo>
                    <a:cubicBezTo>
                      <a:pt x="52" y="75"/>
                      <a:pt x="52" y="72"/>
                      <a:pt x="52" y="69"/>
                    </a:cubicBezTo>
                    <a:cubicBezTo>
                      <a:pt x="48" y="69"/>
                      <a:pt x="48" y="69"/>
                      <a:pt x="48" y="69"/>
                    </a:cubicBezTo>
                    <a:cubicBezTo>
                      <a:pt x="48" y="74"/>
                      <a:pt x="48" y="79"/>
                      <a:pt x="48" y="84"/>
                    </a:cubicBezTo>
                    <a:cubicBezTo>
                      <a:pt x="48" y="84"/>
                      <a:pt x="47" y="85"/>
                      <a:pt x="46" y="85"/>
                    </a:cubicBezTo>
                    <a:cubicBezTo>
                      <a:pt x="46" y="85"/>
                      <a:pt x="45" y="85"/>
                      <a:pt x="45" y="84"/>
                    </a:cubicBezTo>
                    <a:cubicBezTo>
                      <a:pt x="44" y="84"/>
                      <a:pt x="43" y="83"/>
                      <a:pt x="43" y="83"/>
                    </a:cubicBezTo>
                    <a:cubicBezTo>
                      <a:pt x="44" y="79"/>
                      <a:pt x="44" y="75"/>
                      <a:pt x="45" y="71"/>
                    </a:cubicBezTo>
                    <a:cubicBezTo>
                      <a:pt x="41" y="70"/>
                      <a:pt x="41" y="70"/>
                      <a:pt x="41" y="70"/>
                    </a:cubicBezTo>
                    <a:cubicBezTo>
                      <a:pt x="38" y="86"/>
                      <a:pt x="38" y="103"/>
                      <a:pt x="38" y="119"/>
                    </a:cubicBezTo>
                    <a:cubicBezTo>
                      <a:pt x="38" y="121"/>
                      <a:pt x="38" y="122"/>
                      <a:pt x="38" y="124"/>
                    </a:cubicBezTo>
                    <a:cubicBezTo>
                      <a:pt x="38" y="149"/>
                      <a:pt x="38" y="149"/>
                      <a:pt x="38" y="149"/>
                    </a:cubicBezTo>
                    <a:cubicBezTo>
                      <a:pt x="37" y="158"/>
                      <a:pt x="35" y="181"/>
                      <a:pt x="32" y="189"/>
                    </a:cubicBezTo>
                    <a:cubicBezTo>
                      <a:pt x="32" y="189"/>
                      <a:pt x="31" y="189"/>
                      <a:pt x="31" y="188"/>
                    </a:cubicBezTo>
                    <a:cubicBezTo>
                      <a:pt x="28" y="181"/>
                      <a:pt x="27" y="161"/>
                      <a:pt x="27" y="147"/>
                    </a:cubicBezTo>
                    <a:cubicBezTo>
                      <a:pt x="27" y="142"/>
                      <a:pt x="27" y="138"/>
                      <a:pt x="27" y="136"/>
                    </a:cubicBezTo>
                    <a:cubicBezTo>
                      <a:pt x="28" y="122"/>
                      <a:pt x="28" y="122"/>
                      <a:pt x="28" y="122"/>
                    </a:cubicBezTo>
                    <a:cubicBezTo>
                      <a:pt x="29" y="102"/>
                      <a:pt x="30" y="83"/>
                      <a:pt x="34" y="65"/>
                    </a:cubicBezTo>
                    <a:cubicBezTo>
                      <a:pt x="30" y="64"/>
                      <a:pt x="30" y="64"/>
                      <a:pt x="30" y="64"/>
                    </a:cubicBezTo>
                    <a:cubicBezTo>
                      <a:pt x="29" y="69"/>
                      <a:pt x="28" y="74"/>
                      <a:pt x="28" y="79"/>
                    </a:cubicBezTo>
                    <a:cubicBezTo>
                      <a:pt x="26" y="79"/>
                      <a:pt x="24" y="78"/>
                      <a:pt x="23" y="77"/>
                    </a:cubicBezTo>
                    <a:cubicBezTo>
                      <a:pt x="25" y="72"/>
                      <a:pt x="26" y="67"/>
                      <a:pt x="29" y="62"/>
                    </a:cubicBezTo>
                    <a:cubicBezTo>
                      <a:pt x="25" y="60"/>
                      <a:pt x="25" y="60"/>
                      <a:pt x="25" y="60"/>
                    </a:cubicBezTo>
                    <a:cubicBezTo>
                      <a:pt x="16" y="79"/>
                      <a:pt x="15" y="100"/>
                      <a:pt x="14" y="121"/>
                    </a:cubicBezTo>
                    <a:cubicBezTo>
                      <a:pt x="14" y="133"/>
                      <a:pt x="13" y="146"/>
                      <a:pt x="10" y="159"/>
                    </a:cubicBezTo>
                    <a:cubicBezTo>
                      <a:pt x="10" y="159"/>
                      <a:pt x="9" y="159"/>
                      <a:pt x="9" y="158"/>
                    </a:cubicBezTo>
                    <a:cubicBezTo>
                      <a:pt x="7" y="154"/>
                      <a:pt x="7" y="147"/>
                      <a:pt x="7" y="143"/>
                    </a:cubicBezTo>
                    <a:cubicBezTo>
                      <a:pt x="6" y="140"/>
                      <a:pt x="6" y="140"/>
                      <a:pt x="6" y="140"/>
                    </a:cubicBezTo>
                    <a:cubicBezTo>
                      <a:pt x="5" y="131"/>
                      <a:pt x="5" y="121"/>
                      <a:pt x="5" y="112"/>
                    </a:cubicBezTo>
                    <a:cubicBezTo>
                      <a:pt x="5" y="103"/>
                      <a:pt x="5" y="94"/>
                      <a:pt x="6" y="84"/>
                    </a:cubicBezTo>
                    <a:cubicBezTo>
                      <a:pt x="7" y="63"/>
                      <a:pt x="9" y="38"/>
                      <a:pt x="19" y="20"/>
                    </a:cubicBezTo>
                    <a:cubicBezTo>
                      <a:pt x="16" y="18"/>
                      <a:pt x="16" y="18"/>
                      <a:pt x="16" y="18"/>
                    </a:cubicBezTo>
                    <a:cubicBezTo>
                      <a:pt x="5" y="37"/>
                      <a:pt x="3" y="62"/>
                      <a:pt x="2" y="84"/>
                    </a:cubicBezTo>
                    <a:cubicBezTo>
                      <a:pt x="1" y="102"/>
                      <a:pt x="0" y="121"/>
                      <a:pt x="2" y="140"/>
                    </a:cubicBezTo>
                    <a:close/>
                    <a:moveTo>
                      <a:pt x="64" y="89"/>
                    </a:moveTo>
                    <a:cubicBezTo>
                      <a:pt x="64" y="85"/>
                      <a:pt x="65" y="80"/>
                      <a:pt x="65" y="76"/>
                    </a:cubicBezTo>
                    <a:cubicBezTo>
                      <a:pt x="66" y="79"/>
                      <a:pt x="66" y="81"/>
                      <a:pt x="66" y="84"/>
                    </a:cubicBezTo>
                    <a:cubicBezTo>
                      <a:pt x="67" y="88"/>
                      <a:pt x="67" y="88"/>
                      <a:pt x="67" y="88"/>
                    </a:cubicBezTo>
                    <a:cubicBezTo>
                      <a:pt x="67" y="88"/>
                      <a:pt x="66" y="90"/>
                      <a:pt x="66" y="90"/>
                    </a:cubicBezTo>
                    <a:cubicBezTo>
                      <a:pt x="66" y="90"/>
                      <a:pt x="65" y="90"/>
                      <a:pt x="65" y="90"/>
                    </a:cubicBezTo>
                    <a:cubicBezTo>
                      <a:pt x="64" y="90"/>
                      <a:pt x="64" y="89"/>
                      <a:pt x="64" y="89"/>
                    </a:cubicBez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3" name="Freeform 223"/>
              <p:cNvSpPr>
                <a:spLocks/>
              </p:cNvSpPr>
              <p:nvPr/>
            </p:nvSpPr>
            <p:spPr bwMode="auto">
              <a:xfrm>
                <a:off x="1237" y="3303"/>
                <a:ext cx="84" cy="729"/>
              </a:xfrm>
              <a:custGeom>
                <a:avLst/>
                <a:gdLst>
                  <a:gd name="T0" fmla="*/ 0 w 62"/>
                  <a:gd name="T1" fmla="*/ 43710 h 542"/>
                  <a:gd name="T2" fmla="*/ 1045 w 62"/>
                  <a:gd name="T3" fmla="*/ 37998 h 542"/>
                  <a:gd name="T4" fmla="*/ 1918 w 62"/>
                  <a:gd name="T5" fmla="*/ 30888 h 542"/>
                  <a:gd name="T6" fmla="*/ 4292 w 62"/>
                  <a:gd name="T7" fmla="*/ 20220 h 542"/>
                  <a:gd name="T8" fmla="*/ 4514 w 62"/>
                  <a:gd name="T9" fmla="*/ 16546 h 542"/>
                  <a:gd name="T10" fmla="*/ 4634 w 62"/>
                  <a:gd name="T11" fmla="*/ 14655 h 542"/>
                  <a:gd name="T12" fmla="*/ 4292 w 62"/>
                  <a:gd name="T13" fmla="*/ 11177 h 542"/>
                  <a:gd name="T14" fmla="*/ 3947 w 62"/>
                  <a:gd name="T15" fmla="*/ 7940 h 542"/>
                  <a:gd name="T16" fmla="*/ 3420 w 62"/>
                  <a:gd name="T17" fmla="*/ 4252 h 542"/>
                  <a:gd name="T18" fmla="*/ 2913 w 62"/>
                  <a:gd name="T19" fmla="*/ 178 h 542"/>
                  <a:gd name="T20" fmla="*/ 3989 w 62"/>
                  <a:gd name="T21" fmla="*/ 0 h 542"/>
                  <a:gd name="T22" fmla="*/ 4215 w 62"/>
                  <a:gd name="T23" fmla="*/ 4090 h 542"/>
                  <a:gd name="T24" fmla="*/ 4634 w 62"/>
                  <a:gd name="T25" fmla="*/ 7940 h 542"/>
                  <a:gd name="T26" fmla="*/ 5083 w 62"/>
                  <a:gd name="T27" fmla="*/ 11079 h 542"/>
                  <a:gd name="T28" fmla="*/ 5404 w 62"/>
                  <a:gd name="T29" fmla="*/ 14655 h 542"/>
                  <a:gd name="T30" fmla="*/ 5283 w 62"/>
                  <a:gd name="T31" fmla="*/ 16573 h 542"/>
                  <a:gd name="T32" fmla="*/ 5083 w 62"/>
                  <a:gd name="T33" fmla="*/ 20092 h 542"/>
                  <a:gd name="T34" fmla="*/ 2599 w 62"/>
                  <a:gd name="T35" fmla="*/ 31114 h 542"/>
                  <a:gd name="T36" fmla="*/ 1815 w 62"/>
                  <a:gd name="T37" fmla="*/ 37817 h 542"/>
                  <a:gd name="T38" fmla="*/ 1726 w 62"/>
                  <a:gd name="T39" fmla="*/ 41721 h 542"/>
                  <a:gd name="T40" fmla="*/ 1726 w 62"/>
                  <a:gd name="T41" fmla="*/ 41721 h 542"/>
                  <a:gd name="T42" fmla="*/ 4936 w 62"/>
                  <a:gd name="T43" fmla="*/ 45193 h 542"/>
                  <a:gd name="T44" fmla="*/ 5888 w 62"/>
                  <a:gd name="T45" fmla="*/ 45635 h 542"/>
                  <a:gd name="T46" fmla="*/ 5404 w 62"/>
                  <a:gd name="T47" fmla="*/ 46227 h 542"/>
                  <a:gd name="T48" fmla="*/ 4514 w 62"/>
                  <a:gd name="T49" fmla="*/ 45635 h 542"/>
                  <a:gd name="T50" fmla="*/ 1726 w 62"/>
                  <a:gd name="T51" fmla="*/ 43505 h 542"/>
                  <a:gd name="T52" fmla="*/ 1045 w 62"/>
                  <a:gd name="T53" fmla="*/ 43420 h 542"/>
                  <a:gd name="T54" fmla="*/ 569 w 62"/>
                  <a:gd name="T55" fmla="*/ 44091 h 542"/>
                  <a:gd name="T56" fmla="*/ 0 w 62"/>
                  <a:gd name="T57" fmla="*/ 43710 h 5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2"/>
                  <a:gd name="T88" fmla="*/ 0 h 542"/>
                  <a:gd name="T89" fmla="*/ 62 w 62"/>
                  <a:gd name="T90" fmla="*/ 542 h 5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2" h="542">
                    <a:moveTo>
                      <a:pt x="0" y="512"/>
                    </a:moveTo>
                    <a:cubicBezTo>
                      <a:pt x="11" y="497"/>
                      <a:pt x="15" y="464"/>
                      <a:pt x="11" y="445"/>
                    </a:cubicBezTo>
                    <a:cubicBezTo>
                      <a:pt x="7" y="425"/>
                      <a:pt x="9" y="388"/>
                      <a:pt x="20" y="362"/>
                    </a:cubicBezTo>
                    <a:cubicBezTo>
                      <a:pt x="31" y="336"/>
                      <a:pt x="49" y="261"/>
                      <a:pt x="45" y="237"/>
                    </a:cubicBezTo>
                    <a:cubicBezTo>
                      <a:pt x="43" y="223"/>
                      <a:pt x="45" y="208"/>
                      <a:pt x="47" y="194"/>
                    </a:cubicBezTo>
                    <a:cubicBezTo>
                      <a:pt x="48" y="186"/>
                      <a:pt x="49" y="179"/>
                      <a:pt x="49" y="172"/>
                    </a:cubicBezTo>
                    <a:cubicBezTo>
                      <a:pt x="50" y="158"/>
                      <a:pt x="48" y="145"/>
                      <a:pt x="45" y="131"/>
                    </a:cubicBezTo>
                    <a:cubicBezTo>
                      <a:pt x="43" y="119"/>
                      <a:pt x="41" y="106"/>
                      <a:pt x="41" y="94"/>
                    </a:cubicBezTo>
                    <a:cubicBezTo>
                      <a:pt x="41" y="80"/>
                      <a:pt x="39" y="65"/>
                      <a:pt x="36" y="50"/>
                    </a:cubicBezTo>
                    <a:cubicBezTo>
                      <a:pt x="34" y="34"/>
                      <a:pt x="31" y="19"/>
                      <a:pt x="30" y="2"/>
                    </a:cubicBezTo>
                    <a:cubicBezTo>
                      <a:pt x="42" y="0"/>
                      <a:pt x="42" y="0"/>
                      <a:pt x="42" y="0"/>
                    </a:cubicBezTo>
                    <a:cubicBezTo>
                      <a:pt x="41" y="17"/>
                      <a:pt x="41" y="33"/>
                      <a:pt x="44" y="48"/>
                    </a:cubicBezTo>
                    <a:cubicBezTo>
                      <a:pt x="47" y="64"/>
                      <a:pt x="49" y="80"/>
                      <a:pt x="49" y="94"/>
                    </a:cubicBezTo>
                    <a:cubicBezTo>
                      <a:pt x="49" y="106"/>
                      <a:pt x="51" y="118"/>
                      <a:pt x="53" y="130"/>
                    </a:cubicBezTo>
                    <a:cubicBezTo>
                      <a:pt x="55" y="143"/>
                      <a:pt x="58" y="158"/>
                      <a:pt x="57" y="172"/>
                    </a:cubicBezTo>
                    <a:cubicBezTo>
                      <a:pt x="57" y="180"/>
                      <a:pt x="56" y="187"/>
                      <a:pt x="55" y="195"/>
                    </a:cubicBezTo>
                    <a:cubicBezTo>
                      <a:pt x="53" y="208"/>
                      <a:pt x="51" y="223"/>
                      <a:pt x="53" y="236"/>
                    </a:cubicBezTo>
                    <a:cubicBezTo>
                      <a:pt x="58" y="263"/>
                      <a:pt x="38" y="340"/>
                      <a:pt x="27" y="365"/>
                    </a:cubicBezTo>
                    <a:cubicBezTo>
                      <a:pt x="17" y="390"/>
                      <a:pt x="16" y="425"/>
                      <a:pt x="19" y="443"/>
                    </a:cubicBezTo>
                    <a:cubicBezTo>
                      <a:pt x="22" y="456"/>
                      <a:pt x="21" y="473"/>
                      <a:pt x="18" y="489"/>
                    </a:cubicBezTo>
                    <a:cubicBezTo>
                      <a:pt x="18" y="489"/>
                      <a:pt x="18" y="489"/>
                      <a:pt x="18" y="489"/>
                    </a:cubicBezTo>
                    <a:cubicBezTo>
                      <a:pt x="20" y="508"/>
                      <a:pt x="37" y="519"/>
                      <a:pt x="52" y="529"/>
                    </a:cubicBezTo>
                    <a:cubicBezTo>
                      <a:pt x="62" y="535"/>
                      <a:pt x="62" y="535"/>
                      <a:pt x="62" y="535"/>
                    </a:cubicBezTo>
                    <a:cubicBezTo>
                      <a:pt x="57" y="542"/>
                      <a:pt x="57" y="542"/>
                      <a:pt x="57" y="542"/>
                    </a:cubicBezTo>
                    <a:cubicBezTo>
                      <a:pt x="47" y="535"/>
                      <a:pt x="47" y="535"/>
                      <a:pt x="47" y="535"/>
                    </a:cubicBezTo>
                    <a:cubicBezTo>
                      <a:pt x="37" y="529"/>
                      <a:pt x="25" y="521"/>
                      <a:pt x="18" y="510"/>
                    </a:cubicBezTo>
                    <a:cubicBezTo>
                      <a:pt x="16" y="508"/>
                      <a:pt x="12" y="507"/>
                      <a:pt x="11" y="509"/>
                    </a:cubicBezTo>
                    <a:cubicBezTo>
                      <a:pt x="10" y="512"/>
                      <a:pt x="8" y="515"/>
                      <a:pt x="6" y="517"/>
                    </a:cubicBezTo>
                    <a:lnTo>
                      <a:pt x="0" y="512"/>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4" name="Freeform 224"/>
              <p:cNvSpPr>
                <a:spLocks/>
              </p:cNvSpPr>
              <p:nvPr/>
            </p:nvSpPr>
            <p:spPr bwMode="auto">
              <a:xfrm>
                <a:off x="1212" y="3116"/>
                <a:ext cx="202" cy="947"/>
              </a:xfrm>
              <a:custGeom>
                <a:avLst/>
                <a:gdLst>
                  <a:gd name="T0" fmla="*/ 0 w 150"/>
                  <a:gd name="T1" fmla="*/ 48285 h 704"/>
                  <a:gd name="T2" fmla="*/ 1 w 150"/>
                  <a:gd name="T3" fmla="*/ 47171 h 704"/>
                  <a:gd name="T4" fmla="*/ 1 w 150"/>
                  <a:gd name="T5" fmla="*/ 45970 h 704"/>
                  <a:gd name="T6" fmla="*/ 586 w 150"/>
                  <a:gd name="T7" fmla="*/ 46246 h 704"/>
                  <a:gd name="T8" fmla="*/ 789 w 150"/>
                  <a:gd name="T9" fmla="*/ 47774 h 704"/>
                  <a:gd name="T10" fmla="*/ 1235 w 150"/>
                  <a:gd name="T11" fmla="*/ 50200 h 704"/>
                  <a:gd name="T12" fmla="*/ 2809 w 150"/>
                  <a:gd name="T13" fmla="*/ 56723 h 704"/>
                  <a:gd name="T14" fmla="*/ 8959 w 150"/>
                  <a:gd name="T15" fmla="*/ 56126 h 704"/>
                  <a:gd name="T16" fmla="*/ 9276 w 150"/>
                  <a:gd name="T17" fmla="*/ 55636 h 704"/>
                  <a:gd name="T18" fmla="*/ 7827 w 150"/>
                  <a:gd name="T19" fmla="*/ 54068 h 704"/>
                  <a:gd name="T20" fmla="*/ 6554 w 150"/>
                  <a:gd name="T21" fmla="*/ 53056 h 704"/>
                  <a:gd name="T22" fmla="*/ 5243 w 150"/>
                  <a:gd name="T23" fmla="*/ 45284 h 704"/>
                  <a:gd name="T24" fmla="*/ 5243 w 150"/>
                  <a:gd name="T25" fmla="*/ 45250 h 704"/>
                  <a:gd name="T26" fmla="*/ 5253 w 150"/>
                  <a:gd name="T27" fmla="*/ 45250 h 704"/>
                  <a:gd name="T28" fmla="*/ 7995 w 150"/>
                  <a:gd name="T29" fmla="*/ 23684 h 704"/>
                  <a:gd name="T30" fmla="*/ 6467 w 150"/>
                  <a:gd name="T31" fmla="*/ 8639 h 704"/>
                  <a:gd name="T32" fmla="*/ 5472 w 150"/>
                  <a:gd name="T33" fmla="*/ 0 h 704"/>
                  <a:gd name="T34" fmla="*/ 6498 w 150"/>
                  <a:gd name="T35" fmla="*/ 1 h 704"/>
                  <a:gd name="T36" fmla="*/ 6498 w 150"/>
                  <a:gd name="T37" fmla="*/ 514 h 704"/>
                  <a:gd name="T38" fmla="*/ 7482 w 150"/>
                  <a:gd name="T39" fmla="*/ 8449 h 704"/>
                  <a:gd name="T40" fmla="*/ 9067 w 150"/>
                  <a:gd name="T41" fmla="*/ 22814 h 704"/>
                  <a:gd name="T42" fmla="*/ 9067 w 150"/>
                  <a:gd name="T43" fmla="*/ 23762 h 704"/>
                  <a:gd name="T44" fmla="*/ 6262 w 150"/>
                  <a:gd name="T45" fmla="*/ 45457 h 704"/>
                  <a:gd name="T46" fmla="*/ 6179 w 150"/>
                  <a:gd name="T47" fmla="*/ 46762 h 704"/>
                  <a:gd name="T48" fmla="*/ 7482 w 150"/>
                  <a:gd name="T49" fmla="*/ 52454 h 704"/>
                  <a:gd name="T50" fmla="*/ 8433 w 150"/>
                  <a:gd name="T51" fmla="*/ 53313 h 704"/>
                  <a:gd name="T52" fmla="*/ 10337 w 150"/>
                  <a:gd name="T53" fmla="*/ 55414 h 704"/>
                  <a:gd name="T54" fmla="*/ 10587 w 150"/>
                  <a:gd name="T55" fmla="*/ 55636 h 704"/>
                  <a:gd name="T56" fmla="*/ 11206 w 150"/>
                  <a:gd name="T57" fmla="*/ 55940 h 704"/>
                  <a:gd name="T58" fmla="*/ 11785 w 150"/>
                  <a:gd name="T59" fmla="*/ 56126 h 704"/>
                  <a:gd name="T60" fmla="*/ 13020 w 150"/>
                  <a:gd name="T61" fmla="*/ 57162 h 704"/>
                  <a:gd name="T62" fmla="*/ 11602 w 150"/>
                  <a:gd name="T63" fmla="*/ 56723 h 704"/>
                  <a:gd name="T64" fmla="*/ 10975 w 150"/>
                  <a:gd name="T65" fmla="*/ 56476 h 704"/>
                  <a:gd name="T66" fmla="*/ 10200 w 150"/>
                  <a:gd name="T67" fmla="*/ 56196 h 704"/>
                  <a:gd name="T68" fmla="*/ 10200 w 150"/>
                  <a:gd name="T69" fmla="*/ 56196 h 704"/>
                  <a:gd name="T70" fmla="*/ 9977 w 150"/>
                  <a:gd name="T71" fmla="*/ 56476 h 704"/>
                  <a:gd name="T72" fmla="*/ 11024 w 150"/>
                  <a:gd name="T73" fmla="*/ 57230 h 704"/>
                  <a:gd name="T74" fmla="*/ 12274 w 150"/>
                  <a:gd name="T75" fmla="*/ 58877 h 704"/>
                  <a:gd name="T76" fmla="*/ 10587 w 150"/>
                  <a:gd name="T77" fmla="*/ 57649 h 704"/>
                  <a:gd name="T78" fmla="*/ 9526 w 150"/>
                  <a:gd name="T79" fmla="*/ 56917 h 704"/>
                  <a:gd name="T80" fmla="*/ 8751 w 150"/>
                  <a:gd name="T81" fmla="*/ 57436 h 704"/>
                  <a:gd name="T82" fmla="*/ 10200 w 150"/>
                  <a:gd name="T83" fmla="*/ 59066 h 704"/>
                  <a:gd name="T84" fmla="*/ 10540 w 150"/>
                  <a:gd name="T85" fmla="*/ 60175 h 704"/>
                  <a:gd name="T86" fmla="*/ 9664 w 150"/>
                  <a:gd name="T87" fmla="*/ 59066 h 704"/>
                  <a:gd name="T88" fmla="*/ 8023 w 150"/>
                  <a:gd name="T89" fmla="*/ 57748 h 704"/>
                  <a:gd name="T90" fmla="*/ 7298 w 150"/>
                  <a:gd name="T91" fmla="*/ 58136 h 704"/>
                  <a:gd name="T92" fmla="*/ 7764 w 150"/>
                  <a:gd name="T93" fmla="*/ 60094 h 704"/>
                  <a:gd name="T94" fmla="*/ 6554 w 150"/>
                  <a:gd name="T95" fmla="*/ 58274 h 704"/>
                  <a:gd name="T96" fmla="*/ 3901 w 150"/>
                  <a:gd name="T97" fmla="*/ 58445 h 704"/>
                  <a:gd name="T98" fmla="*/ 3986 w 150"/>
                  <a:gd name="T99" fmla="*/ 58877 h 704"/>
                  <a:gd name="T100" fmla="*/ 4233 w 150"/>
                  <a:gd name="T101" fmla="*/ 60175 h 704"/>
                  <a:gd name="T102" fmla="*/ 3496 w 150"/>
                  <a:gd name="T103" fmla="*/ 58877 h 704"/>
                  <a:gd name="T104" fmla="*/ 3205 w 150"/>
                  <a:gd name="T105" fmla="*/ 58164 h 704"/>
                  <a:gd name="T106" fmla="*/ 2058 w 150"/>
                  <a:gd name="T107" fmla="*/ 57436 h 704"/>
                  <a:gd name="T108" fmla="*/ 178 w 150"/>
                  <a:gd name="T109" fmla="*/ 50055 h 704"/>
                  <a:gd name="T110" fmla="*/ 0 w 150"/>
                  <a:gd name="T111" fmla="*/ 48285 h 7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0"/>
                  <a:gd name="T169" fmla="*/ 0 h 704"/>
                  <a:gd name="T170" fmla="*/ 150 w 150"/>
                  <a:gd name="T171" fmla="*/ 704 h 7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0" h="704">
                    <a:moveTo>
                      <a:pt x="0" y="565"/>
                    </a:moveTo>
                    <a:cubicBezTo>
                      <a:pt x="1" y="560"/>
                      <a:pt x="2" y="554"/>
                      <a:pt x="1" y="552"/>
                    </a:cubicBezTo>
                    <a:cubicBezTo>
                      <a:pt x="1" y="548"/>
                      <a:pt x="0" y="542"/>
                      <a:pt x="1" y="538"/>
                    </a:cubicBezTo>
                    <a:cubicBezTo>
                      <a:pt x="7" y="541"/>
                      <a:pt x="7" y="541"/>
                      <a:pt x="7" y="541"/>
                    </a:cubicBezTo>
                    <a:cubicBezTo>
                      <a:pt x="5" y="546"/>
                      <a:pt x="7" y="552"/>
                      <a:pt x="9" y="559"/>
                    </a:cubicBezTo>
                    <a:cubicBezTo>
                      <a:pt x="12" y="567"/>
                      <a:pt x="14" y="576"/>
                      <a:pt x="14" y="587"/>
                    </a:cubicBezTo>
                    <a:cubicBezTo>
                      <a:pt x="12" y="608"/>
                      <a:pt x="18" y="647"/>
                      <a:pt x="33" y="664"/>
                    </a:cubicBezTo>
                    <a:cubicBezTo>
                      <a:pt x="48" y="682"/>
                      <a:pt x="84" y="671"/>
                      <a:pt x="103" y="657"/>
                    </a:cubicBezTo>
                    <a:cubicBezTo>
                      <a:pt x="105" y="655"/>
                      <a:pt x="107" y="653"/>
                      <a:pt x="107" y="651"/>
                    </a:cubicBezTo>
                    <a:cubicBezTo>
                      <a:pt x="107" y="646"/>
                      <a:pt x="97" y="639"/>
                      <a:pt x="90" y="633"/>
                    </a:cubicBezTo>
                    <a:cubicBezTo>
                      <a:pt x="84" y="629"/>
                      <a:pt x="79" y="625"/>
                      <a:pt x="76" y="621"/>
                    </a:cubicBezTo>
                    <a:cubicBezTo>
                      <a:pt x="65" y="607"/>
                      <a:pt x="55" y="557"/>
                      <a:pt x="60" y="530"/>
                    </a:cubicBezTo>
                    <a:cubicBezTo>
                      <a:pt x="60" y="529"/>
                      <a:pt x="60" y="529"/>
                      <a:pt x="60" y="529"/>
                    </a:cubicBezTo>
                    <a:cubicBezTo>
                      <a:pt x="61" y="529"/>
                      <a:pt x="61" y="529"/>
                      <a:pt x="61" y="529"/>
                    </a:cubicBezTo>
                    <a:cubicBezTo>
                      <a:pt x="80" y="465"/>
                      <a:pt x="90" y="383"/>
                      <a:pt x="92" y="277"/>
                    </a:cubicBezTo>
                    <a:cubicBezTo>
                      <a:pt x="93" y="214"/>
                      <a:pt x="83" y="154"/>
                      <a:pt x="74" y="101"/>
                    </a:cubicBezTo>
                    <a:cubicBezTo>
                      <a:pt x="68" y="61"/>
                      <a:pt x="62" y="26"/>
                      <a:pt x="63" y="0"/>
                    </a:cubicBezTo>
                    <a:cubicBezTo>
                      <a:pt x="75" y="1"/>
                      <a:pt x="75" y="1"/>
                      <a:pt x="75" y="1"/>
                    </a:cubicBezTo>
                    <a:cubicBezTo>
                      <a:pt x="75" y="2"/>
                      <a:pt x="75" y="4"/>
                      <a:pt x="75" y="6"/>
                    </a:cubicBezTo>
                    <a:cubicBezTo>
                      <a:pt x="75" y="30"/>
                      <a:pt x="80" y="62"/>
                      <a:pt x="86" y="99"/>
                    </a:cubicBezTo>
                    <a:cubicBezTo>
                      <a:pt x="95" y="150"/>
                      <a:pt x="104" y="207"/>
                      <a:pt x="104" y="267"/>
                    </a:cubicBezTo>
                    <a:cubicBezTo>
                      <a:pt x="104" y="271"/>
                      <a:pt x="104" y="274"/>
                      <a:pt x="104" y="278"/>
                    </a:cubicBezTo>
                    <a:cubicBezTo>
                      <a:pt x="102" y="384"/>
                      <a:pt x="91" y="467"/>
                      <a:pt x="72" y="532"/>
                    </a:cubicBezTo>
                    <a:cubicBezTo>
                      <a:pt x="71" y="537"/>
                      <a:pt x="71" y="542"/>
                      <a:pt x="71" y="547"/>
                    </a:cubicBezTo>
                    <a:cubicBezTo>
                      <a:pt x="71" y="573"/>
                      <a:pt x="79" y="605"/>
                      <a:pt x="86" y="614"/>
                    </a:cubicBezTo>
                    <a:cubicBezTo>
                      <a:pt x="88" y="617"/>
                      <a:pt x="93" y="620"/>
                      <a:pt x="97" y="624"/>
                    </a:cubicBezTo>
                    <a:cubicBezTo>
                      <a:pt x="107" y="631"/>
                      <a:pt x="117" y="639"/>
                      <a:pt x="119" y="649"/>
                    </a:cubicBezTo>
                    <a:cubicBezTo>
                      <a:pt x="120" y="650"/>
                      <a:pt x="121" y="650"/>
                      <a:pt x="122" y="651"/>
                    </a:cubicBezTo>
                    <a:cubicBezTo>
                      <a:pt x="129" y="655"/>
                      <a:pt x="129" y="655"/>
                      <a:pt x="129" y="655"/>
                    </a:cubicBezTo>
                    <a:cubicBezTo>
                      <a:pt x="136" y="657"/>
                      <a:pt x="136" y="657"/>
                      <a:pt x="136" y="657"/>
                    </a:cubicBezTo>
                    <a:cubicBezTo>
                      <a:pt x="142" y="659"/>
                      <a:pt x="145" y="663"/>
                      <a:pt x="150" y="669"/>
                    </a:cubicBezTo>
                    <a:cubicBezTo>
                      <a:pt x="147" y="665"/>
                      <a:pt x="139" y="665"/>
                      <a:pt x="134" y="664"/>
                    </a:cubicBezTo>
                    <a:cubicBezTo>
                      <a:pt x="126" y="661"/>
                      <a:pt x="126" y="661"/>
                      <a:pt x="126" y="661"/>
                    </a:cubicBezTo>
                    <a:cubicBezTo>
                      <a:pt x="117" y="658"/>
                      <a:pt x="117" y="658"/>
                      <a:pt x="117" y="658"/>
                    </a:cubicBezTo>
                    <a:cubicBezTo>
                      <a:pt x="117" y="658"/>
                      <a:pt x="117" y="658"/>
                      <a:pt x="117" y="658"/>
                    </a:cubicBezTo>
                    <a:cubicBezTo>
                      <a:pt x="117" y="659"/>
                      <a:pt x="116" y="660"/>
                      <a:pt x="115" y="661"/>
                    </a:cubicBezTo>
                    <a:cubicBezTo>
                      <a:pt x="119" y="664"/>
                      <a:pt x="123" y="667"/>
                      <a:pt x="127" y="670"/>
                    </a:cubicBezTo>
                    <a:cubicBezTo>
                      <a:pt x="133" y="675"/>
                      <a:pt x="137" y="681"/>
                      <a:pt x="141" y="689"/>
                    </a:cubicBezTo>
                    <a:cubicBezTo>
                      <a:pt x="137" y="683"/>
                      <a:pt x="128" y="679"/>
                      <a:pt x="122" y="675"/>
                    </a:cubicBezTo>
                    <a:cubicBezTo>
                      <a:pt x="117" y="672"/>
                      <a:pt x="113" y="670"/>
                      <a:pt x="110" y="666"/>
                    </a:cubicBezTo>
                    <a:cubicBezTo>
                      <a:pt x="107" y="668"/>
                      <a:pt x="104" y="670"/>
                      <a:pt x="101" y="672"/>
                    </a:cubicBezTo>
                    <a:cubicBezTo>
                      <a:pt x="110" y="677"/>
                      <a:pt x="114" y="683"/>
                      <a:pt x="117" y="691"/>
                    </a:cubicBezTo>
                    <a:cubicBezTo>
                      <a:pt x="121" y="704"/>
                      <a:pt x="121" y="704"/>
                      <a:pt x="121" y="704"/>
                    </a:cubicBezTo>
                    <a:cubicBezTo>
                      <a:pt x="111" y="691"/>
                      <a:pt x="111" y="691"/>
                      <a:pt x="111" y="691"/>
                    </a:cubicBezTo>
                    <a:cubicBezTo>
                      <a:pt x="105" y="683"/>
                      <a:pt x="102" y="681"/>
                      <a:pt x="93" y="676"/>
                    </a:cubicBezTo>
                    <a:cubicBezTo>
                      <a:pt x="90" y="678"/>
                      <a:pt x="87" y="679"/>
                      <a:pt x="84" y="680"/>
                    </a:cubicBezTo>
                    <a:cubicBezTo>
                      <a:pt x="88" y="686"/>
                      <a:pt x="90" y="696"/>
                      <a:pt x="89" y="703"/>
                    </a:cubicBezTo>
                    <a:cubicBezTo>
                      <a:pt x="90" y="698"/>
                      <a:pt x="82" y="687"/>
                      <a:pt x="76" y="682"/>
                    </a:cubicBezTo>
                    <a:cubicBezTo>
                      <a:pt x="66" y="685"/>
                      <a:pt x="55" y="686"/>
                      <a:pt x="45" y="684"/>
                    </a:cubicBezTo>
                    <a:cubicBezTo>
                      <a:pt x="46" y="685"/>
                      <a:pt x="46" y="687"/>
                      <a:pt x="46" y="689"/>
                    </a:cubicBezTo>
                    <a:cubicBezTo>
                      <a:pt x="47" y="694"/>
                      <a:pt x="45" y="701"/>
                      <a:pt x="48" y="704"/>
                    </a:cubicBezTo>
                    <a:cubicBezTo>
                      <a:pt x="43" y="700"/>
                      <a:pt x="41" y="695"/>
                      <a:pt x="40" y="689"/>
                    </a:cubicBezTo>
                    <a:cubicBezTo>
                      <a:pt x="39" y="686"/>
                      <a:pt x="39" y="684"/>
                      <a:pt x="37" y="681"/>
                    </a:cubicBezTo>
                    <a:cubicBezTo>
                      <a:pt x="32" y="679"/>
                      <a:pt x="28" y="676"/>
                      <a:pt x="24" y="672"/>
                    </a:cubicBezTo>
                    <a:cubicBezTo>
                      <a:pt x="4" y="649"/>
                      <a:pt x="0" y="604"/>
                      <a:pt x="2" y="586"/>
                    </a:cubicBezTo>
                    <a:cubicBezTo>
                      <a:pt x="2" y="578"/>
                      <a:pt x="3" y="573"/>
                      <a:pt x="0" y="565"/>
                    </a:cubicBez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5" name="Freeform 225"/>
              <p:cNvSpPr>
                <a:spLocks/>
              </p:cNvSpPr>
              <p:nvPr/>
            </p:nvSpPr>
            <p:spPr bwMode="auto">
              <a:xfrm>
                <a:off x="1193" y="1199"/>
                <a:ext cx="48" cy="218"/>
              </a:xfrm>
              <a:custGeom>
                <a:avLst/>
                <a:gdLst>
                  <a:gd name="T0" fmla="*/ 1868 w 36"/>
                  <a:gd name="T1" fmla="*/ 1 h 162"/>
                  <a:gd name="T2" fmla="*/ 0 w 36"/>
                  <a:gd name="T3" fmla="*/ 13682 h 162"/>
                  <a:gd name="T4" fmla="*/ 847 w 36"/>
                  <a:gd name="T5" fmla="*/ 13878 h 162"/>
                  <a:gd name="T6" fmla="*/ 2491 w 36"/>
                  <a:gd name="T7" fmla="*/ 0 h 162"/>
                  <a:gd name="T8" fmla="*/ 1868 w 36"/>
                  <a:gd name="T9" fmla="*/ 1 h 162"/>
                  <a:gd name="T10" fmla="*/ 0 60000 65536"/>
                  <a:gd name="T11" fmla="*/ 0 60000 65536"/>
                  <a:gd name="T12" fmla="*/ 0 60000 65536"/>
                  <a:gd name="T13" fmla="*/ 0 60000 65536"/>
                  <a:gd name="T14" fmla="*/ 0 60000 65536"/>
                  <a:gd name="T15" fmla="*/ 0 w 36"/>
                  <a:gd name="T16" fmla="*/ 0 h 162"/>
                  <a:gd name="T17" fmla="*/ 36 w 36"/>
                  <a:gd name="T18" fmla="*/ 162 h 162"/>
                </a:gdLst>
                <a:ahLst/>
                <a:cxnLst>
                  <a:cxn ang="T10">
                    <a:pos x="T0" y="T1"/>
                  </a:cxn>
                  <a:cxn ang="T11">
                    <a:pos x="T2" y="T3"/>
                  </a:cxn>
                  <a:cxn ang="T12">
                    <a:pos x="T4" y="T5"/>
                  </a:cxn>
                  <a:cxn ang="T13">
                    <a:pos x="T6" y="T7"/>
                  </a:cxn>
                  <a:cxn ang="T14">
                    <a:pos x="T8" y="T9"/>
                  </a:cxn>
                </a:cxnLst>
                <a:rect l="T15" t="T16" r="T17" b="T18"/>
                <a:pathLst>
                  <a:path w="36" h="162">
                    <a:moveTo>
                      <a:pt x="25" y="1"/>
                    </a:moveTo>
                    <a:cubicBezTo>
                      <a:pt x="28" y="37"/>
                      <a:pt x="14" y="105"/>
                      <a:pt x="0" y="159"/>
                    </a:cubicBezTo>
                    <a:cubicBezTo>
                      <a:pt x="11" y="162"/>
                      <a:pt x="11" y="162"/>
                      <a:pt x="11" y="162"/>
                    </a:cubicBezTo>
                    <a:cubicBezTo>
                      <a:pt x="26" y="107"/>
                      <a:pt x="36" y="37"/>
                      <a:pt x="33" y="0"/>
                    </a:cubicBezTo>
                    <a:lnTo>
                      <a:pt x="25" y="1"/>
                    </a:lnTo>
                    <a:close/>
                  </a:path>
                </a:pathLst>
              </a:cu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6" name="Freeform 226"/>
              <p:cNvSpPr>
                <a:spLocks/>
              </p:cNvSpPr>
              <p:nvPr/>
            </p:nvSpPr>
            <p:spPr bwMode="auto">
              <a:xfrm>
                <a:off x="1088" y="1047"/>
                <a:ext cx="25" cy="258"/>
              </a:xfrm>
              <a:custGeom>
                <a:avLst/>
                <a:gdLst>
                  <a:gd name="T0" fmla="*/ 438 w 19"/>
                  <a:gd name="T1" fmla="*/ 1793 h 192"/>
                  <a:gd name="T2" fmla="*/ 146 w 19"/>
                  <a:gd name="T3" fmla="*/ 3404 h 192"/>
                  <a:gd name="T4" fmla="*/ 374 w 19"/>
                  <a:gd name="T5" fmla="*/ 8006 h 192"/>
                  <a:gd name="T6" fmla="*/ 492 w 19"/>
                  <a:gd name="T7" fmla="*/ 9089 h 192"/>
                  <a:gd name="T8" fmla="*/ 333 w 19"/>
                  <a:gd name="T9" fmla="*/ 13290 h 192"/>
                  <a:gd name="T10" fmla="*/ 253 w 19"/>
                  <a:gd name="T11" fmla="*/ 13792 h 192"/>
                  <a:gd name="T12" fmla="*/ 253 w 19"/>
                  <a:gd name="T13" fmla="*/ 16136 h 192"/>
                  <a:gd name="T14" fmla="*/ 591 w 19"/>
                  <a:gd name="T15" fmla="*/ 15839 h 192"/>
                  <a:gd name="T16" fmla="*/ 758 w 19"/>
                  <a:gd name="T17" fmla="*/ 13855 h 192"/>
                  <a:gd name="T18" fmla="*/ 778 w 19"/>
                  <a:gd name="T19" fmla="*/ 13442 h 192"/>
                  <a:gd name="T20" fmla="*/ 997 w 19"/>
                  <a:gd name="T21" fmla="*/ 9061 h 192"/>
                  <a:gd name="T22" fmla="*/ 778 w 19"/>
                  <a:gd name="T23" fmla="*/ 7864 h 192"/>
                  <a:gd name="T24" fmla="*/ 492 w 19"/>
                  <a:gd name="T25" fmla="*/ 3444 h 192"/>
                  <a:gd name="T26" fmla="*/ 647 w 19"/>
                  <a:gd name="T27" fmla="*/ 1950 h 192"/>
                  <a:gd name="T28" fmla="*/ 932 w 19"/>
                  <a:gd name="T29" fmla="*/ 0 h 192"/>
                  <a:gd name="T30" fmla="*/ 647 w 19"/>
                  <a:gd name="T31" fmla="*/ 0 h 192"/>
                  <a:gd name="T32" fmla="*/ 438 w 19"/>
                  <a:gd name="T33" fmla="*/ 1793 h 1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
                  <a:gd name="T52" fmla="*/ 0 h 192"/>
                  <a:gd name="T53" fmla="*/ 19 w 19"/>
                  <a:gd name="T54" fmla="*/ 192 h 1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 h="192">
                    <a:moveTo>
                      <a:pt x="7" y="21"/>
                    </a:moveTo>
                    <a:cubicBezTo>
                      <a:pt x="5" y="26"/>
                      <a:pt x="3" y="32"/>
                      <a:pt x="2" y="40"/>
                    </a:cubicBezTo>
                    <a:cubicBezTo>
                      <a:pt x="0" y="57"/>
                      <a:pt x="2" y="77"/>
                      <a:pt x="6" y="95"/>
                    </a:cubicBezTo>
                    <a:cubicBezTo>
                      <a:pt x="8" y="108"/>
                      <a:pt x="8" y="108"/>
                      <a:pt x="8" y="108"/>
                    </a:cubicBezTo>
                    <a:cubicBezTo>
                      <a:pt x="11" y="125"/>
                      <a:pt x="8" y="141"/>
                      <a:pt x="5" y="158"/>
                    </a:cubicBezTo>
                    <a:cubicBezTo>
                      <a:pt x="4" y="164"/>
                      <a:pt x="4" y="164"/>
                      <a:pt x="4" y="164"/>
                    </a:cubicBezTo>
                    <a:cubicBezTo>
                      <a:pt x="2" y="176"/>
                      <a:pt x="0" y="187"/>
                      <a:pt x="4" y="192"/>
                    </a:cubicBezTo>
                    <a:cubicBezTo>
                      <a:pt x="10" y="188"/>
                      <a:pt x="10" y="188"/>
                      <a:pt x="10" y="188"/>
                    </a:cubicBezTo>
                    <a:cubicBezTo>
                      <a:pt x="8" y="185"/>
                      <a:pt x="11" y="172"/>
                      <a:pt x="12" y="165"/>
                    </a:cubicBezTo>
                    <a:cubicBezTo>
                      <a:pt x="13" y="160"/>
                      <a:pt x="13" y="160"/>
                      <a:pt x="13" y="160"/>
                    </a:cubicBezTo>
                    <a:cubicBezTo>
                      <a:pt x="16" y="142"/>
                      <a:pt x="19" y="125"/>
                      <a:pt x="16" y="107"/>
                    </a:cubicBezTo>
                    <a:cubicBezTo>
                      <a:pt x="13" y="94"/>
                      <a:pt x="13" y="94"/>
                      <a:pt x="13" y="94"/>
                    </a:cubicBezTo>
                    <a:cubicBezTo>
                      <a:pt x="10" y="76"/>
                      <a:pt x="6" y="56"/>
                      <a:pt x="8" y="41"/>
                    </a:cubicBezTo>
                    <a:cubicBezTo>
                      <a:pt x="9" y="33"/>
                      <a:pt x="10" y="28"/>
                      <a:pt x="11" y="23"/>
                    </a:cubicBezTo>
                    <a:cubicBezTo>
                      <a:pt x="13" y="16"/>
                      <a:pt x="15" y="10"/>
                      <a:pt x="15" y="0"/>
                    </a:cubicBezTo>
                    <a:cubicBezTo>
                      <a:pt x="11" y="0"/>
                      <a:pt x="11" y="0"/>
                      <a:pt x="11" y="0"/>
                    </a:cubicBezTo>
                    <a:cubicBezTo>
                      <a:pt x="10" y="8"/>
                      <a:pt x="8" y="14"/>
                      <a:pt x="7" y="21"/>
                    </a:cubicBezTo>
                    <a:close/>
                  </a:path>
                </a:pathLst>
              </a:cu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7" name="Freeform 227"/>
              <p:cNvSpPr>
                <a:spLocks/>
              </p:cNvSpPr>
              <p:nvPr/>
            </p:nvSpPr>
            <p:spPr bwMode="auto">
              <a:xfrm>
                <a:off x="1144" y="876"/>
                <a:ext cx="167" cy="362"/>
              </a:xfrm>
              <a:custGeom>
                <a:avLst/>
                <a:gdLst>
                  <a:gd name="T0" fmla="*/ 10770 w 124"/>
                  <a:gd name="T1" fmla="*/ 829 h 269"/>
                  <a:gd name="T2" fmla="*/ 10544 w 124"/>
                  <a:gd name="T3" fmla="*/ 931 h 269"/>
                  <a:gd name="T4" fmla="*/ 9546 w 124"/>
                  <a:gd name="T5" fmla="*/ 1918 h 269"/>
                  <a:gd name="T6" fmla="*/ 9242 w 124"/>
                  <a:gd name="T7" fmla="*/ 2047 h 269"/>
                  <a:gd name="T8" fmla="*/ 8761 w 124"/>
                  <a:gd name="T9" fmla="*/ 1803 h 269"/>
                  <a:gd name="T10" fmla="*/ 8761 w 124"/>
                  <a:gd name="T11" fmla="*/ 1502 h 269"/>
                  <a:gd name="T12" fmla="*/ 8840 w 124"/>
                  <a:gd name="T13" fmla="*/ 240 h 269"/>
                  <a:gd name="T14" fmla="*/ 8965 w 124"/>
                  <a:gd name="T15" fmla="*/ 0 h 269"/>
                  <a:gd name="T16" fmla="*/ 8965 w 124"/>
                  <a:gd name="T17" fmla="*/ 0 h 269"/>
                  <a:gd name="T18" fmla="*/ 8435 w 124"/>
                  <a:gd name="T19" fmla="*/ 1521 h 269"/>
                  <a:gd name="T20" fmla="*/ 8435 w 124"/>
                  <a:gd name="T21" fmla="*/ 2269 h 269"/>
                  <a:gd name="T22" fmla="*/ 7829 w 124"/>
                  <a:gd name="T23" fmla="*/ 2986 h 269"/>
                  <a:gd name="T24" fmla="*/ 7229 w 124"/>
                  <a:gd name="T25" fmla="*/ 3473 h 269"/>
                  <a:gd name="T26" fmla="*/ 6862 w 124"/>
                  <a:gd name="T27" fmla="*/ 3729 h 269"/>
                  <a:gd name="T28" fmla="*/ 5958 w 124"/>
                  <a:gd name="T29" fmla="*/ 2720 h 269"/>
                  <a:gd name="T30" fmla="*/ 5813 w 124"/>
                  <a:gd name="T31" fmla="*/ 2755 h 269"/>
                  <a:gd name="T32" fmla="*/ 6469 w 124"/>
                  <a:gd name="T33" fmla="*/ 3882 h 269"/>
                  <a:gd name="T34" fmla="*/ 6346 w 124"/>
                  <a:gd name="T35" fmla="*/ 4562 h 269"/>
                  <a:gd name="T36" fmla="*/ 6183 w 124"/>
                  <a:gd name="T37" fmla="*/ 5908 h 269"/>
                  <a:gd name="T38" fmla="*/ 6183 w 124"/>
                  <a:gd name="T39" fmla="*/ 5913 h 269"/>
                  <a:gd name="T40" fmla="*/ 5472 w 124"/>
                  <a:gd name="T41" fmla="*/ 7738 h 269"/>
                  <a:gd name="T42" fmla="*/ 4063 w 124"/>
                  <a:gd name="T43" fmla="*/ 9088 h 269"/>
                  <a:gd name="T44" fmla="*/ 527 w 124"/>
                  <a:gd name="T45" fmla="*/ 14259 h 269"/>
                  <a:gd name="T46" fmla="*/ 323 w 124"/>
                  <a:gd name="T47" fmla="*/ 19189 h 269"/>
                  <a:gd name="T48" fmla="*/ 0 w 124"/>
                  <a:gd name="T49" fmla="*/ 23106 h 269"/>
                  <a:gd name="T50" fmla="*/ 1235 w 124"/>
                  <a:gd name="T51" fmla="*/ 21845 h 269"/>
                  <a:gd name="T52" fmla="*/ 1235 w 124"/>
                  <a:gd name="T53" fmla="*/ 19097 h 269"/>
                  <a:gd name="T54" fmla="*/ 1432 w 124"/>
                  <a:gd name="T55" fmla="*/ 14410 h 269"/>
                  <a:gd name="T56" fmla="*/ 4712 w 124"/>
                  <a:gd name="T57" fmla="*/ 9791 h 269"/>
                  <a:gd name="T58" fmla="*/ 6183 w 124"/>
                  <a:gd name="T59" fmla="*/ 8346 h 269"/>
                  <a:gd name="T60" fmla="*/ 7067 w 124"/>
                  <a:gd name="T61" fmla="*/ 5913 h 269"/>
                  <a:gd name="T62" fmla="*/ 7067 w 124"/>
                  <a:gd name="T63" fmla="*/ 5908 h 269"/>
                  <a:gd name="T64" fmla="*/ 7687 w 124"/>
                  <a:gd name="T65" fmla="*/ 3948 h 269"/>
                  <a:gd name="T66" fmla="*/ 8024 w 124"/>
                  <a:gd name="T67" fmla="*/ 3660 h 269"/>
                  <a:gd name="T68" fmla="*/ 8761 w 124"/>
                  <a:gd name="T69" fmla="*/ 2986 h 269"/>
                  <a:gd name="T70" fmla="*/ 9242 w 124"/>
                  <a:gd name="T71" fmla="*/ 2459 h 269"/>
                  <a:gd name="T72" fmla="*/ 9670 w 124"/>
                  <a:gd name="T73" fmla="*/ 2269 h 269"/>
                  <a:gd name="T74" fmla="*/ 10770 w 124"/>
                  <a:gd name="T75" fmla="*/ 829 h 2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4"/>
                  <a:gd name="T115" fmla="*/ 0 h 269"/>
                  <a:gd name="T116" fmla="*/ 124 w 124"/>
                  <a:gd name="T117" fmla="*/ 269 h 26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4" h="269">
                    <a:moveTo>
                      <a:pt x="124" y="10"/>
                    </a:moveTo>
                    <a:cubicBezTo>
                      <a:pt x="123" y="10"/>
                      <a:pt x="122" y="9"/>
                      <a:pt x="121" y="11"/>
                    </a:cubicBezTo>
                    <a:cubicBezTo>
                      <a:pt x="119" y="14"/>
                      <a:pt x="118" y="19"/>
                      <a:pt x="110" y="22"/>
                    </a:cubicBezTo>
                    <a:cubicBezTo>
                      <a:pt x="106" y="24"/>
                      <a:pt x="106" y="24"/>
                      <a:pt x="106" y="24"/>
                    </a:cubicBezTo>
                    <a:cubicBezTo>
                      <a:pt x="105" y="24"/>
                      <a:pt x="102" y="24"/>
                      <a:pt x="101" y="21"/>
                    </a:cubicBezTo>
                    <a:cubicBezTo>
                      <a:pt x="101" y="19"/>
                      <a:pt x="101" y="18"/>
                      <a:pt x="101" y="17"/>
                    </a:cubicBezTo>
                    <a:cubicBezTo>
                      <a:pt x="100" y="12"/>
                      <a:pt x="99" y="5"/>
                      <a:pt x="102" y="3"/>
                    </a:cubicBezTo>
                    <a:cubicBezTo>
                      <a:pt x="103" y="2"/>
                      <a:pt x="102" y="1"/>
                      <a:pt x="103" y="0"/>
                    </a:cubicBezTo>
                    <a:cubicBezTo>
                      <a:pt x="103" y="0"/>
                      <a:pt x="103" y="0"/>
                      <a:pt x="103" y="0"/>
                    </a:cubicBezTo>
                    <a:cubicBezTo>
                      <a:pt x="95" y="4"/>
                      <a:pt x="95" y="11"/>
                      <a:pt x="97" y="18"/>
                    </a:cubicBezTo>
                    <a:cubicBezTo>
                      <a:pt x="97" y="21"/>
                      <a:pt x="97" y="27"/>
                      <a:pt x="97" y="27"/>
                    </a:cubicBezTo>
                    <a:cubicBezTo>
                      <a:pt x="96" y="33"/>
                      <a:pt x="93" y="33"/>
                      <a:pt x="90" y="35"/>
                    </a:cubicBezTo>
                    <a:cubicBezTo>
                      <a:pt x="83" y="40"/>
                      <a:pt x="83" y="40"/>
                      <a:pt x="83" y="40"/>
                    </a:cubicBezTo>
                    <a:cubicBezTo>
                      <a:pt x="81" y="41"/>
                      <a:pt x="80" y="42"/>
                      <a:pt x="79" y="44"/>
                    </a:cubicBezTo>
                    <a:cubicBezTo>
                      <a:pt x="77" y="40"/>
                      <a:pt x="72" y="33"/>
                      <a:pt x="69" y="31"/>
                    </a:cubicBezTo>
                    <a:cubicBezTo>
                      <a:pt x="67" y="29"/>
                      <a:pt x="67" y="32"/>
                      <a:pt x="67" y="32"/>
                    </a:cubicBezTo>
                    <a:cubicBezTo>
                      <a:pt x="71" y="36"/>
                      <a:pt x="74" y="39"/>
                      <a:pt x="74" y="45"/>
                    </a:cubicBezTo>
                    <a:cubicBezTo>
                      <a:pt x="74" y="46"/>
                      <a:pt x="75" y="50"/>
                      <a:pt x="73" y="53"/>
                    </a:cubicBezTo>
                    <a:cubicBezTo>
                      <a:pt x="72" y="57"/>
                      <a:pt x="71" y="62"/>
                      <a:pt x="71" y="68"/>
                    </a:cubicBezTo>
                    <a:cubicBezTo>
                      <a:pt x="71" y="69"/>
                      <a:pt x="71" y="69"/>
                      <a:pt x="71" y="69"/>
                    </a:cubicBezTo>
                    <a:cubicBezTo>
                      <a:pt x="71" y="80"/>
                      <a:pt x="71" y="82"/>
                      <a:pt x="63" y="90"/>
                    </a:cubicBezTo>
                    <a:cubicBezTo>
                      <a:pt x="58" y="96"/>
                      <a:pt x="52" y="101"/>
                      <a:pt x="47" y="106"/>
                    </a:cubicBezTo>
                    <a:cubicBezTo>
                      <a:pt x="29" y="123"/>
                      <a:pt x="11" y="140"/>
                      <a:pt x="6" y="166"/>
                    </a:cubicBezTo>
                    <a:cubicBezTo>
                      <a:pt x="3" y="184"/>
                      <a:pt x="3" y="204"/>
                      <a:pt x="4" y="223"/>
                    </a:cubicBezTo>
                    <a:cubicBezTo>
                      <a:pt x="4" y="233"/>
                      <a:pt x="5" y="252"/>
                      <a:pt x="0" y="269"/>
                    </a:cubicBezTo>
                    <a:cubicBezTo>
                      <a:pt x="14" y="254"/>
                      <a:pt x="14" y="254"/>
                      <a:pt x="14" y="254"/>
                    </a:cubicBezTo>
                    <a:cubicBezTo>
                      <a:pt x="14" y="244"/>
                      <a:pt x="14" y="233"/>
                      <a:pt x="14" y="222"/>
                    </a:cubicBezTo>
                    <a:cubicBezTo>
                      <a:pt x="13" y="204"/>
                      <a:pt x="13" y="185"/>
                      <a:pt x="16" y="168"/>
                    </a:cubicBezTo>
                    <a:cubicBezTo>
                      <a:pt x="20" y="145"/>
                      <a:pt x="36" y="130"/>
                      <a:pt x="54" y="114"/>
                    </a:cubicBezTo>
                    <a:cubicBezTo>
                      <a:pt x="59" y="108"/>
                      <a:pt x="65" y="103"/>
                      <a:pt x="71" y="97"/>
                    </a:cubicBezTo>
                    <a:cubicBezTo>
                      <a:pt x="81" y="86"/>
                      <a:pt x="81" y="81"/>
                      <a:pt x="81" y="69"/>
                    </a:cubicBezTo>
                    <a:cubicBezTo>
                      <a:pt x="81" y="68"/>
                      <a:pt x="81" y="68"/>
                      <a:pt x="81" y="68"/>
                    </a:cubicBezTo>
                    <a:cubicBezTo>
                      <a:pt x="81" y="58"/>
                      <a:pt x="82" y="51"/>
                      <a:pt x="88" y="46"/>
                    </a:cubicBezTo>
                    <a:cubicBezTo>
                      <a:pt x="93" y="42"/>
                      <a:pt x="93" y="42"/>
                      <a:pt x="93" y="42"/>
                    </a:cubicBezTo>
                    <a:cubicBezTo>
                      <a:pt x="96" y="41"/>
                      <a:pt x="99" y="39"/>
                      <a:pt x="101" y="35"/>
                    </a:cubicBezTo>
                    <a:cubicBezTo>
                      <a:pt x="102" y="33"/>
                      <a:pt x="105" y="29"/>
                      <a:pt x="106" y="29"/>
                    </a:cubicBezTo>
                    <a:cubicBezTo>
                      <a:pt x="111" y="27"/>
                      <a:pt x="111" y="27"/>
                      <a:pt x="111" y="27"/>
                    </a:cubicBezTo>
                    <a:cubicBezTo>
                      <a:pt x="118" y="23"/>
                      <a:pt x="121" y="18"/>
                      <a:pt x="124" y="10"/>
                    </a:cubicBezTo>
                    <a:close/>
                  </a:path>
                </a:pathLst>
              </a:cu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8" name="Freeform 228"/>
              <p:cNvSpPr>
                <a:spLocks/>
              </p:cNvSpPr>
              <p:nvPr/>
            </p:nvSpPr>
            <p:spPr bwMode="auto">
              <a:xfrm>
                <a:off x="1050" y="794"/>
                <a:ext cx="315" cy="549"/>
              </a:xfrm>
              <a:custGeom>
                <a:avLst/>
                <a:gdLst>
                  <a:gd name="T0" fmla="*/ 19238 w 234"/>
                  <a:gd name="T1" fmla="*/ 17411 h 408"/>
                  <a:gd name="T2" fmla="*/ 18480 w 234"/>
                  <a:gd name="T3" fmla="*/ 17333 h 408"/>
                  <a:gd name="T4" fmla="*/ 18752 w 234"/>
                  <a:gd name="T5" fmla="*/ 15368 h 408"/>
                  <a:gd name="T6" fmla="*/ 18698 w 234"/>
                  <a:gd name="T7" fmla="*/ 13128 h 408"/>
                  <a:gd name="T8" fmla="*/ 18480 w 234"/>
                  <a:gd name="T9" fmla="*/ 15307 h 408"/>
                  <a:gd name="T10" fmla="*/ 18169 w 234"/>
                  <a:gd name="T11" fmla="*/ 17195 h 408"/>
                  <a:gd name="T12" fmla="*/ 17913 w 234"/>
                  <a:gd name="T13" fmla="*/ 17949 h 408"/>
                  <a:gd name="T14" fmla="*/ 15731 w 234"/>
                  <a:gd name="T15" fmla="*/ 20056 h 408"/>
                  <a:gd name="T16" fmla="*/ 13930 w 234"/>
                  <a:gd name="T17" fmla="*/ 20679 h 408"/>
                  <a:gd name="T18" fmla="*/ 11464 w 234"/>
                  <a:gd name="T19" fmla="*/ 20890 h 408"/>
                  <a:gd name="T20" fmla="*/ 10228 w 234"/>
                  <a:gd name="T21" fmla="*/ 20056 h 408"/>
                  <a:gd name="T22" fmla="*/ 11248 w 234"/>
                  <a:gd name="T23" fmla="*/ 17665 h 408"/>
                  <a:gd name="T24" fmla="*/ 13768 w 234"/>
                  <a:gd name="T25" fmla="*/ 16603 h 408"/>
                  <a:gd name="T26" fmla="*/ 14622 w 234"/>
                  <a:gd name="T27" fmla="*/ 15918 h 408"/>
                  <a:gd name="T28" fmla="*/ 15973 w 234"/>
                  <a:gd name="T29" fmla="*/ 14579 h 408"/>
                  <a:gd name="T30" fmla="*/ 14442 w 234"/>
                  <a:gd name="T31" fmla="*/ 15481 h 408"/>
                  <a:gd name="T32" fmla="*/ 13497 w 234"/>
                  <a:gd name="T33" fmla="*/ 16201 h 408"/>
                  <a:gd name="T34" fmla="*/ 11453 w 234"/>
                  <a:gd name="T35" fmla="*/ 16989 h 408"/>
                  <a:gd name="T36" fmla="*/ 11036 w 234"/>
                  <a:gd name="T37" fmla="*/ 13585 h 408"/>
                  <a:gd name="T38" fmla="*/ 10026 w 234"/>
                  <a:gd name="T39" fmla="*/ 7939 h 408"/>
                  <a:gd name="T40" fmla="*/ 12083 w 234"/>
                  <a:gd name="T41" fmla="*/ 2771 h 408"/>
                  <a:gd name="T42" fmla="*/ 14754 w 234"/>
                  <a:gd name="T43" fmla="*/ 2018 h 408"/>
                  <a:gd name="T44" fmla="*/ 12922 w 234"/>
                  <a:gd name="T45" fmla="*/ 2269 h 408"/>
                  <a:gd name="T46" fmla="*/ 12775 w 234"/>
                  <a:gd name="T47" fmla="*/ 1253 h 408"/>
                  <a:gd name="T48" fmla="*/ 12455 w 234"/>
                  <a:gd name="T49" fmla="*/ 0 h 408"/>
                  <a:gd name="T50" fmla="*/ 11841 w 234"/>
                  <a:gd name="T51" fmla="*/ 2456 h 408"/>
                  <a:gd name="T52" fmla="*/ 8916 w 234"/>
                  <a:gd name="T53" fmla="*/ 7029 h 408"/>
                  <a:gd name="T54" fmla="*/ 5414 w 234"/>
                  <a:gd name="T55" fmla="*/ 4788 h 408"/>
                  <a:gd name="T56" fmla="*/ 5759 w 234"/>
                  <a:gd name="T57" fmla="*/ 1500 h 408"/>
                  <a:gd name="T58" fmla="*/ 6476 w 234"/>
                  <a:gd name="T59" fmla="*/ 514 h 408"/>
                  <a:gd name="T60" fmla="*/ 5237 w 234"/>
                  <a:gd name="T61" fmla="*/ 1686 h 408"/>
                  <a:gd name="T62" fmla="*/ 4022 w 234"/>
                  <a:gd name="T63" fmla="*/ 240 h 408"/>
                  <a:gd name="T64" fmla="*/ 4791 w 234"/>
                  <a:gd name="T65" fmla="*/ 2426 h 408"/>
                  <a:gd name="T66" fmla="*/ 4278 w 234"/>
                  <a:gd name="T67" fmla="*/ 4788 h 408"/>
                  <a:gd name="T68" fmla="*/ 1811 w 234"/>
                  <a:gd name="T69" fmla="*/ 4224 h 408"/>
                  <a:gd name="T70" fmla="*/ 1225 w 234"/>
                  <a:gd name="T71" fmla="*/ 2976 h 408"/>
                  <a:gd name="T72" fmla="*/ 1430 w 234"/>
                  <a:gd name="T73" fmla="*/ 4771 h 408"/>
                  <a:gd name="T74" fmla="*/ 1 w 234"/>
                  <a:gd name="T75" fmla="*/ 5512 h 408"/>
                  <a:gd name="T76" fmla="*/ 4181 w 234"/>
                  <a:gd name="T77" fmla="*/ 5512 h 408"/>
                  <a:gd name="T78" fmla="*/ 9318 w 234"/>
                  <a:gd name="T79" fmla="*/ 9242 h 408"/>
                  <a:gd name="T80" fmla="*/ 10198 w 234"/>
                  <a:gd name="T81" fmla="*/ 13689 h 408"/>
                  <a:gd name="T82" fmla="*/ 9811 w 234"/>
                  <a:gd name="T83" fmla="*/ 17567 h 408"/>
                  <a:gd name="T84" fmla="*/ 7011 w 234"/>
                  <a:gd name="T85" fmla="*/ 16201 h 408"/>
                  <a:gd name="T86" fmla="*/ 4811 w 234"/>
                  <a:gd name="T87" fmla="*/ 15110 h 408"/>
                  <a:gd name="T88" fmla="*/ 4493 w 234"/>
                  <a:gd name="T89" fmla="*/ 15185 h 408"/>
                  <a:gd name="T90" fmla="*/ 6830 w 234"/>
                  <a:gd name="T91" fmla="*/ 16734 h 408"/>
                  <a:gd name="T92" fmla="*/ 9783 w 234"/>
                  <a:gd name="T93" fmla="*/ 18121 h 408"/>
                  <a:gd name="T94" fmla="*/ 9070 w 234"/>
                  <a:gd name="T95" fmla="*/ 20597 h 408"/>
                  <a:gd name="T96" fmla="*/ 5533 w 234"/>
                  <a:gd name="T97" fmla="*/ 35023 h 408"/>
                  <a:gd name="T98" fmla="*/ 8516 w 234"/>
                  <a:gd name="T99" fmla="*/ 23943 h 408"/>
                  <a:gd name="T100" fmla="*/ 9252 w 234"/>
                  <a:gd name="T101" fmla="*/ 23770 h 408"/>
                  <a:gd name="T102" fmla="*/ 10228 w 234"/>
                  <a:gd name="T103" fmla="*/ 24315 h 408"/>
                  <a:gd name="T104" fmla="*/ 9070 w 234"/>
                  <a:gd name="T105" fmla="*/ 22860 h 408"/>
                  <a:gd name="T106" fmla="*/ 10157 w 234"/>
                  <a:gd name="T107" fmla="*/ 21123 h 408"/>
                  <a:gd name="T108" fmla="*/ 13673 w 234"/>
                  <a:gd name="T109" fmla="*/ 21800 h 408"/>
                  <a:gd name="T110" fmla="*/ 15142 w 234"/>
                  <a:gd name="T111" fmla="*/ 20847 h 408"/>
                  <a:gd name="T112" fmla="*/ 17034 w 234"/>
                  <a:gd name="T113" fmla="*/ 20287 h 408"/>
                  <a:gd name="T114" fmla="*/ 19238 w 234"/>
                  <a:gd name="T115" fmla="*/ 17794 h 408"/>
                  <a:gd name="T116" fmla="*/ 20149 w 234"/>
                  <a:gd name="T117" fmla="*/ 17143 h 4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408"/>
                  <a:gd name="T179" fmla="*/ 234 w 234"/>
                  <a:gd name="T180" fmla="*/ 408 h 4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408">
                    <a:moveTo>
                      <a:pt x="233" y="200"/>
                    </a:moveTo>
                    <a:cubicBezTo>
                      <a:pt x="231" y="203"/>
                      <a:pt x="228" y="203"/>
                      <a:pt x="222" y="203"/>
                    </a:cubicBezTo>
                    <a:cubicBezTo>
                      <a:pt x="220" y="203"/>
                      <a:pt x="217" y="204"/>
                      <a:pt x="214" y="204"/>
                    </a:cubicBezTo>
                    <a:cubicBezTo>
                      <a:pt x="214" y="204"/>
                      <a:pt x="214" y="203"/>
                      <a:pt x="214" y="202"/>
                    </a:cubicBezTo>
                    <a:cubicBezTo>
                      <a:pt x="216" y="192"/>
                      <a:pt x="216" y="192"/>
                      <a:pt x="216" y="192"/>
                    </a:cubicBezTo>
                    <a:cubicBezTo>
                      <a:pt x="216" y="188"/>
                      <a:pt x="217" y="184"/>
                      <a:pt x="218" y="179"/>
                    </a:cubicBezTo>
                    <a:cubicBezTo>
                      <a:pt x="220" y="173"/>
                      <a:pt x="219" y="164"/>
                      <a:pt x="219" y="161"/>
                    </a:cubicBezTo>
                    <a:cubicBezTo>
                      <a:pt x="219" y="158"/>
                      <a:pt x="216" y="153"/>
                      <a:pt x="216" y="153"/>
                    </a:cubicBezTo>
                    <a:cubicBezTo>
                      <a:pt x="217" y="162"/>
                      <a:pt x="217" y="162"/>
                      <a:pt x="217" y="162"/>
                    </a:cubicBezTo>
                    <a:cubicBezTo>
                      <a:pt x="218" y="167"/>
                      <a:pt x="216" y="173"/>
                      <a:pt x="214" y="178"/>
                    </a:cubicBezTo>
                    <a:cubicBezTo>
                      <a:pt x="213" y="183"/>
                      <a:pt x="212" y="188"/>
                      <a:pt x="212" y="192"/>
                    </a:cubicBezTo>
                    <a:cubicBezTo>
                      <a:pt x="210" y="201"/>
                      <a:pt x="210" y="201"/>
                      <a:pt x="210" y="201"/>
                    </a:cubicBezTo>
                    <a:cubicBezTo>
                      <a:pt x="210" y="203"/>
                      <a:pt x="208" y="206"/>
                      <a:pt x="207" y="209"/>
                    </a:cubicBezTo>
                    <a:cubicBezTo>
                      <a:pt x="207" y="209"/>
                      <a:pt x="207" y="209"/>
                      <a:pt x="207" y="209"/>
                    </a:cubicBezTo>
                    <a:cubicBezTo>
                      <a:pt x="203" y="219"/>
                      <a:pt x="196" y="227"/>
                      <a:pt x="192" y="230"/>
                    </a:cubicBezTo>
                    <a:cubicBezTo>
                      <a:pt x="189" y="232"/>
                      <a:pt x="186" y="232"/>
                      <a:pt x="182" y="233"/>
                    </a:cubicBezTo>
                    <a:cubicBezTo>
                      <a:pt x="178" y="233"/>
                      <a:pt x="174" y="234"/>
                      <a:pt x="171" y="235"/>
                    </a:cubicBezTo>
                    <a:cubicBezTo>
                      <a:pt x="168" y="237"/>
                      <a:pt x="165" y="239"/>
                      <a:pt x="162" y="241"/>
                    </a:cubicBezTo>
                    <a:cubicBezTo>
                      <a:pt x="160" y="243"/>
                      <a:pt x="158" y="245"/>
                      <a:pt x="155" y="247"/>
                    </a:cubicBezTo>
                    <a:cubicBezTo>
                      <a:pt x="147" y="250"/>
                      <a:pt x="141" y="247"/>
                      <a:pt x="133" y="244"/>
                    </a:cubicBezTo>
                    <a:cubicBezTo>
                      <a:pt x="130" y="242"/>
                      <a:pt x="125" y="240"/>
                      <a:pt x="121" y="239"/>
                    </a:cubicBezTo>
                    <a:cubicBezTo>
                      <a:pt x="117" y="238"/>
                      <a:pt x="118" y="235"/>
                      <a:pt x="119" y="233"/>
                    </a:cubicBezTo>
                    <a:cubicBezTo>
                      <a:pt x="122" y="225"/>
                      <a:pt x="124" y="218"/>
                      <a:pt x="126" y="211"/>
                    </a:cubicBezTo>
                    <a:cubicBezTo>
                      <a:pt x="126" y="210"/>
                      <a:pt x="127" y="206"/>
                      <a:pt x="130" y="206"/>
                    </a:cubicBezTo>
                    <a:cubicBezTo>
                      <a:pt x="133" y="204"/>
                      <a:pt x="137" y="203"/>
                      <a:pt x="141" y="202"/>
                    </a:cubicBezTo>
                    <a:cubicBezTo>
                      <a:pt x="147" y="201"/>
                      <a:pt x="154" y="199"/>
                      <a:pt x="160" y="193"/>
                    </a:cubicBezTo>
                    <a:cubicBezTo>
                      <a:pt x="163" y="190"/>
                      <a:pt x="163" y="190"/>
                      <a:pt x="163" y="190"/>
                    </a:cubicBezTo>
                    <a:cubicBezTo>
                      <a:pt x="165" y="188"/>
                      <a:pt x="165" y="187"/>
                      <a:pt x="169" y="186"/>
                    </a:cubicBezTo>
                    <a:cubicBezTo>
                      <a:pt x="173" y="184"/>
                      <a:pt x="173" y="184"/>
                      <a:pt x="173" y="184"/>
                    </a:cubicBezTo>
                    <a:cubicBezTo>
                      <a:pt x="179" y="181"/>
                      <a:pt x="180" y="178"/>
                      <a:pt x="185" y="170"/>
                    </a:cubicBezTo>
                    <a:cubicBezTo>
                      <a:pt x="181" y="176"/>
                      <a:pt x="176" y="176"/>
                      <a:pt x="170" y="178"/>
                    </a:cubicBezTo>
                    <a:cubicBezTo>
                      <a:pt x="167" y="180"/>
                      <a:pt x="167" y="180"/>
                      <a:pt x="167" y="180"/>
                    </a:cubicBezTo>
                    <a:cubicBezTo>
                      <a:pt x="162" y="182"/>
                      <a:pt x="161" y="184"/>
                      <a:pt x="159" y="186"/>
                    </a:cubicBezTo>
                    <a:cubicBezTo>
                      <a:pt x="156" y="189"/>
                      <a:pt x="156" y="189"/>
                      <a:pt x="156" y="189"/>
                    </a:cubicBezTo>
                    <a:cubicBezTo>
                      <a:pt x="151" y="194"/>
                      <a:pt x="145" y="195"/>
                      <a:pt x="139" y="196"/>
                    </a:cubicBezTo>
                    <a:cubicBezTo>
                      <a:pt x="137" y="197"/>
                      <a:pt x="134" y="198"/>
                      <a:pt x="132" y="198"/>
                    </a:cubicBezTo>
                    <a:cubicBezTo>
                      <a:pt x="131" y="199"/>
                      <a:pt x="129" y="196"/>
                      <a:pt x="129" y="195"/>
                    </a:cubicBezTo>
                    <a:cubicBezTo>
                      <a:pt x="131" y="182"/>
                      <a:pt x="130" y="172"/>
                      <a:pt x="128" y="158"/>
                    </a:cubicBezTo>
                    <a:cubicBezTo>
                      <a:pt x="123" y="137"/>
                      <a:pt x="123" y="137"/>
                      <a:pt x="123" y="137"/>
                    </a:cubicBezTo>
                    <a:cubicBezTo>
                      <a:pt x="120" y="121"/>
                      <a:pt x="117" y="108"/>
                      <a:pt x="116" y="92"/>
                    </a:cubicBezTo>
                    <a:cubicBezTo>
                      <a:pt x="116" y="92"/>
                      <a:pt x="116" y="76"/>
                      <a:pt x="118" y="71"/>
                    </a:cubicBezTo>
                    <a:cubicBezTo>
                      <a:pt x="123" y="54"/>
                      <a:pt x="128" y="45"/>
                      <a:pt x="140" y="33"/>
                    </a:cubicBezTo>
                    <a:cubicBezTo>
                      <a:pt x="142" y="31"/>
                      <a:pt x="145" y="31"/>
                      <a:pt x="147" y="31"/>
                    </a:cubicBezTo>
                    <a:cubicBezTo>
                      <a:pt x="152" y="31"/>
                      <a:pt x="165" y="32"/>
                      <a:pt x="171" y="23"/>
                    </a:cubicBezTo>
                    <a:cubicBezTo>
                      <a:pt x="170" y="23"/>
                      <a:pt x="170" y="23"/>
                      <a:pt x="169" y="23"/>
                    </a:cubicBezTo>
                    <a:cubicBezTo>
                      <a:pt x="163" y="27"/>
                      <a:pt x="154" y="28"/>
                      <a:pt x="149" y="27"/>
                    </a:cubicBezTo>
                    <a:cubicBezTo>
                      <a:pt x="148" y="26"/>
                      <a:pt x="148" y="24"/>
                      <a:pt x="148" y="22"/>
                    </a:cubicBezTo>
                    <a:cubicBezTo>
                      <a:pt x="148" y="20"/>
                      <a:pt x="148" y="17"/>
                      <a:pt x="148" y="15"/>
                    </a:cubicBezTo>
                    <a:cubicBezTo>
                      <a:pt x="148" y="12"/>
                      <a:pt x="147" y="6"/>
                      <a:pt x="146" y="2"/>
                    </a:cubicBezTo>
                    <a:cubicBezTo>
                      <a:pt x="145" y="0"/>
                      <a:pt x="145" y="0"/>
                      <a:pt x="144" y="0"/>
                    </a:cubicBezTo>
                    <a:cubicBezTo>
                      <a:pt x="146" y="9"/>
                      <a:pt x="145" y="17"/>
                      <a:pt x="144" y="21"/>
                    </a:cubicBezTo>
                    <a:cubicBezTo>
                      <a:pt x="144" y="25"/>
                      <a:pt x="139" y="27"/>
                      <a:pt x="137" y="29"/>
                    </a:cubicBezTo>
                    <a:cubicBezTo>
                      <a:pt x="124" y="43"/>
                      <a:pt x="113" y="56"/>
                      <a:pt x="108" y="77"/>
                    </a:cubicBezTo>
                    <a:cubicBezTo>
                      <a:pt x="108" y="80"/>
                      <a:pt x="106" y="84"/>
                      <a:pt x="103" y="82"/>
                    </a:cubicBezTo>
                    <a:cubicBezTo>
                      <a:pt x="94" y="75"/>
                      <a:pt x="82" y="69"/>
                      <a:pt x="71" y="64"/>
                    </a:cubicBezTo>
                    <a:cubicBezTo>
                      <a:pt x="66" y="61"/>
                      <a:pt x="64" y="58"/>
                      <a:pt x="63" y="56"/>
                    </a:cubicBezTo>
                    <a:cubicBezTo>
                      <a:pt x="59" y="48"/>
                      <a:pt x="60" y="38"/>
                      <a:pt x="61" y="30"/>
                    </a:cubicBezTo>
                    <a:cubicBezTo>
                      <a:pt x="61" y="30"/>
                      <a:pt x="65" y="20"/>
                      <a:pt x="67" y="17"/>
                    </a:cubicBezTo>
                    <a:cubicBezTo>
                      <a:pt x="69" y="14"/>
                      <a:pt x="73" y="10"/>
                      <a:pt x="75" y="8"/>
                    </a:cubicBezTo>
                    <a:cubicBezTo>
                      <a:pt x="76" y="7"/>
                      <a:pt x="76" y="7"/>
                      <a:pt x="75" y="6"/>
                    </a:cubicBezTo>
                    <a:cubicBezTo>
                      <a:pt x="73" y="9"/>
                      <a:pt x="67" y="11"/>
                      <a:pt x="64" y="15"/>
                    </a:cubicBezTo>
                    <a:cubicBezTo>
                      <a:pt x="63" y="16"/>
                      <a:pt x="61" y="19"/>
                      <a:pt x="61" y="20"/>
                    </a:cubicBezTo>
                    <a:cubicBezTo>
                      <a:pt x="60" y="18"/>
                      <a:pt x="53" y="9"/>
                      <a:pt x="50" y="5"/>
                    </a:cubicBezTo>
                    <a:cubicBezTo>
                      <a:pt x="48" y="3"/>
                      <a:pt x="47" y="3"/>
                      <a:pt x="47" y="3"/>
                    </a:cubicBezTo>
                    <a:cubicBezTo>
                      <a:pt x="47" y="3"/>
                      <a:pt x="55" y="19"/>
                      <a:pt x="55" y="21"/>
                    </a:cubicBezTo>
                    <a:cubicBezTo>
                      <a:pt x="56" y="25"/>
                      <a:pt x="55" y="28"/>
                      <a:pt x="55" y="28"/>
                    </a:cubicBezTo>
                    <a:cubicBezTo>
                      <a:pt x="54" y="34"/>
                      <a:pt x="52" y="44"/>
                      <a:pt x="53" y="53"/>
                    </a:cubicBezTo>
                    <a:cubicBezTo>
                      <a:pt x="54" y="55"/>
                      <a:pt x="52" y="57"/>
                      <a:pt x="50" y="56"/>
                    </a:cubicBezTo>
                    <a:cubicBezTo>
                      <a:pt x="50" y="56"/>
                      <a:pt x="38" y="55"/>
                      <a:pt x="34" y="54"/>
                    </a:cubicBezTo>
                    <a:cubicBezTo>
                      <a:pt x="31" y="53"/>
                      <a:pt x="23" y="52"/>
                      <a:pt x="21" y="49"/>
                    </a:cubicBezTo>
                    <a:cubicBezTo>
                      <a:pt x="18" y="45"/>
                      <a:pt x="15" y="39"/>
                      <a:pt x="16" y="34"/>
                    </a:cubicBezTo>
                    <a:cubicBezTo>
                      <a:pt x="15" y="35"/>
                      <a:pt x="14" y="33"/>
                      <a:pt x="14" y="35"/>
                    </a:cubicBezTo>
                    <a:cubicBezTo>
                      <a:pt x="14" y="40"/>
                      <a:pt x="15" y="46"/>
                      <a:pt x="17" y="50"/>
                    </a:cubicBezTo>
                    <a:cubicBezTo>
                      <a:pt x="17" y="51"/>
                      <a:pt x="18" y="54"/>
                      <a:pt x="16" y="55"/>
                    </a:cubicBezTo>
                    <a:cubicBezTo>
                      <a:pt x="11" y="56"/>
                      <a:pt x="5" y="59"/>
                      <a:pt x="1" y="62"/>
                    </a:cubicBezTo>
                    <a:cubicBezTo>
                      <a:pt x="0" y="63"/>
                      <a:pt x="1" y="64"/>
                      <a:pt x="1" y="64"/>
                    </a:cubicBezTo>
                    <a:cubicBezTo>
                      <a:pt x="10" y="59"/>
                      <a:pt x="25" y="56"/>
                      <a:pt x="45" y="63"/>
                    </a:cubicBezTo>
                    <a:cubicBezTo>
                      <a:pt x="48" y="64"/>
                      <a:pt x="48" y="64"/>
                      <a:pt x="48" y="64"/>
                    </a:cubicBezTo>
                    <a:cubicBezTo>
                      <a:pt x="61" y="68"/>
                      <a:pt x="81" y="77"/>
                      <a:pt x="95" y="86"/>
                    </a:cubicBezTo>
                    <a:cubicBezTo>
                      <a:pt x="105" y="92"/>
                      <a:pt x="107" y="104"/>
                      <a:pt x="108" y="108"/>
                    </a:cubicBezTo>
                    <a:cubicBezTo>
                      <a:pt x="109" y="118"/>
                      <a:pt x="111" y="128"/>
                      <a:pt x="114" y="139"/>
                    </a:cubicBezTo>
                    <a:cubicBezTo>
                      <a:pt x="118" y="160"/>
                      <a:pt x="118" y="160"/>
                      <a:pt x="118" y="160"/>
                    </a:cubicBezTo>
                    <a:cubicBezTo>
                      <a:pt x="121" y="175"/>
                      <a:pt x="122" y="186"/>
                      <a:pt x="118" y="203"/>
                    </a:cubicBezTo>
                    <a:cubicBezTo>
                      <a:pt x="117" y="206"/>
                      <a:pt x="115" y="205"/>
                      <a:pt x="114" y="204"/>
                    </a:cubicBezTo>
                    <a:cubicBezTo>
                      <a:pt x="108" y="200"/>
                      <a:pt x="101" y="197"/>
                      <a:pt x="97" y="194"/>
                    </a:cubicBezTo>
                    <a:cubicBezTo>
                      <a:pt x="91" y="192"/>
                      <a:pt x="86" y="190"/>
                      <a:pt x="81" y="189"/>
                    </a:cubicBezTo>
                    <a:cubicBezTo>
                      <a:pt x="75" y="187"/>
                      <a:pt x="69" y="186"/>
                      <a:pt x="64" y="183"/>
                    </a:cubicBezTo>
                    <a:cubicBezTo>
                      <a:pt x="61" y="182"/>
                      <a:pt x="59" y="179"/>
                      <a:pt x="56" y="176"/>
                    </a:cubicBezTo>
                    <a:cubicBezTo>
                      <a:pt x="54" y="172"/>
                      <a:pt x="49" y="168"/>
                      <a:pt x="46" y="166"/>
                    </a:cubicBezTo>
                    <a:cubicBezTo>
                      <a:pt x="48" y="168"/>
                      <a:pt x="50" y="174"/>
                      <a:pt x="52" y="177"/>
                    </a:cubicBezTo>
                    <a:cubicBezTo>
                      <a:pt x="55" y="181"/>
                      <a:pt x="57" y="186"/>
                      <a:pt x="61" y="188"/>
                    </a:cubicBezTo>
                    <a:cubicBezTo>
                      <a:pt x="67" y="192"/>
                      <a:pt x="73" y="193"/>
                      <a:pt x="79" y="195"/>
                    </a:cubicBezTo>
                    <a:cubicBezTo>
                      <a:pt x="84" y="196"/>
                      <a:pt x="89" y="198"/>
                      <a:pt x="94" y="200"/>
                    </a:cubicBezTo>
                    <a:cubicBezTo>
                      <a:pt x="99" y="202"/>
                      <a:pt x="108" y="206"/>
                      <a:pt x="113" y="211"/>
                    </a:cubicBezTo>
                    <a:cubicBezTo>
                      <a:pt x="113" y="212"/>
                      <a:pt x="115" y="214"/>
                      <a:pt x="113" y="218"/>
                    </a:cubicBezTo>
                    <a:cubicBezTo>
                      <a:pt x="111" y="225"/>
                      <a:pt x="109" y="232"/>
                      <a:pt x="105" y="240"/>
                    </a:cubicBezTo>
                    <a:cubicBezTo>
                      <a:pt x="102" y="249"/>
                      <a:pt x="98" y="258"/>
                      <a:pt x="94" y="268"/>
                    </a:cubicBezTo>
                    <a:cubicBezTo>
                      <a:pt x="78" y="303"/>
                      <a:pt x="58" y="347"/>
                      <a:pt x="64" y="408"/>
                    </a:cubicBezTo>
                    <a:cubicBezTo>
                      <a:pt x="74" y="407"/>
                      <a:pt x="74" y="407"/>
                      <a:pt x="74" y="407"/>
                    </a:cubicBezTo>
                    <a:cubicBezTo>
                      <a:pt x="68" y="353"/>
                      <a:pt x="84" y="314"/>
                      <a:pt x="99" y="279"/>
                    </a:cubicBezTo>
                    <a:cubicBezTo>
                      <a:pt x="101" y="276"/>
                      <a:pt x="103" y="276"/>
                      <a:pt x="104" y="277"/>
                    </a:cubicBezTo>
                    <a:cubicBezTo>
                      <a:pt x="105" y="277"/>
                      <a:pt x="106" y="277"/>
                      <a:pt x="107" y="277"/>
                    </a:cubicBezTo>
                    <a:cubicBezTo>
                      <a:pt x="114" y="279"/>
                      <a:pt x="115" y="279"/>
                      <a:pt x="115" y="283"/>
                    </a:cubicBezTo>
                    <a:cubicBezTo>
                      <a:pt x="119" y="283"/>
                      <a:pt x="119" y="283"/>
                      <a:pt x="119" y="283"/>
                    </a:cubicBezTo>
                    <a:cubicBezTo>
                      <a:pt x="118" y="272"/>
                      <a:pt x="111" y="272"/>
                      <a:pt x="105" y="271"/>
                    </a:cubicBezTo>
                    <a:cubicBezTo>
                      <a:pt x="102" y="270"/>
                      <a:pt x="105" y="267"/>
                      <a:pt x="105" y="266"/>
                    </a:cubicBezTo>
                    <a:cubicBezTo>
                      <a:pt x="108" y="261"/>
                      <a:pt x="110" y="256"/>
                      <a:pt x="112" y="251"/>
                    </a:cubicBezTo>
                    <a:cubicBezTo>
                      <a:pt x="113" y="246"/>
                      <a:pt x="116" y="246"/>
                      <a:pt x="117" y="246"/>
                    </a:cubicBezTo>
                    <a:cubicBezTo>
                      <a:pt x="122" y="247"/>
                      <a:pt x="126" y="249"/>
                      <a:pt x="130" y="251"/>
                    </a:cubicBezTo>
                    <a:cubicBezTo>
                      <a:pt x="138" y="254"/>
                      <a:pt x="147" y="259"/>
                      <a:pt x="158" y="254"/>
                    </a:cubicBezTo>
                    <a:cubicBezTo>
                      <a:pt x="162" y="252"/>
                      <a:pt x="165" y="250"/>
                      <a:pt x="168" y="248"/>
                    </a:cubicBezTo>
                    <a:cubicBezTo>
                      <a:pt x="170" y="246"/>
                      <a:pt x="172" y="244"/>
                      <a:pt x="175" y="243"/>
                    </a:cubicBezTo>
                    <a:cubicBezTo>
                      <a:pt x="177" y="242"/>
                      <a:pt x="180" y="241"/>
                      <a:pt x="183" y="241"/>
                    </a:cubicBezTo>
                    <a:cubicBezTo>
                      <a:pt x="187" y="240"/>
                      <a:pt x="193" y="239"/>
                      <a:pt x="197" y="236"/>
                    </a:cubicBezTo>
                    <a:cubicBezTo>
                      <a:pt x="203" y="231"/>
                      <a:pt x="209" y="220"/>
                      <a:pt x="213" y="211"/>
                    </a:cubicBezTo>
                    <a:cubicBezTo>
                      <a:pt x="214" y="207"/>
                      <a:pt x="218" y="207"/>
                      <a:pt x="222" y="207"/>
                    </a:cubicBezTo>
                    <a:cubicBezTo>
                      <a:pt x="227" y="206"/>
                      <a:pt x="231" y="206"/>
                      <a:pt x="234" y="200"/>
                    </a:cubicBezTo>
                    <a:lnTo>
                      <a:pt x="233" y="200"/>
                    </a:lnTo>
                    <a:close/>
                  </a:path>
                </a:pathLst>
              </a:cu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9" name="Freeform 229"/>
              <p:cNvSpPr>
                <a:spLocks noEditPoints="1"/>
              </p:cNvSpPr>
              <p:nvPr/>
            </p:nvSpPr>
            <p:spPr bwMode="auto">
              <a:xfrm>
                <a:off x="641" y="1259"/>
                <a:ext cx="541" cy="1282"/>
              </a:xfrm>
              <a:custGeom>
                <a:avLst/>
                <a:gdLst>
                  <a:gd name="T0" fmla="*/ 30432 w 402"/>
                  <a:gd name="T1" fmla="*/ 2434 h 953"/>
                  <a:gd name="T2" fmla="*/ 26326 w 402"/>
                  <a:gd name="T3" fmla="*/ 1906 h 953"/>
                  <a:gd name="T4" fmla="*/ 26926 w 402"/>
                  <a:gd name="T5" fmla="*/ 322 h 953"/>
                  <a:gd name="T6" fmla="*/ 26084 w 402"/>
                  <a:gd name="T7" fmla="*/ 433 h 953"/>
                  <a:gd name="T8" fmla="*/ 24624 w 402"/>
                  <a:gd name="T9" fmla="*/ 0 h 953"/>
                  <a:gd name="T10" fmla="*/ 25392 w 402"/>
                  <a:gd name="T11" fmla="*/ 930 h 953"/>
                  <a:gd name="T12" fmla="*/ 25638 w 402"/>
                  <a:gd name="T13" fmla="*/ 2039 h 953"/>
                  <a:gd name="T14" fmla="*/ 16238 w 402"/>
                  <a:gd name="T15" fmla="*/ 9445 h 953"/>
                  <a:gd name="T16" fmla="*/ 6981 w 402"/>
                  <a:gd name="T17" fmla="*/ 47224 h 953"/>
                  <a:gd name="T18" fmla="*/ 2219 w 402"/>
                  <a:gd name="T19" fmla="*/ 62398 h 953"/>
                  <a:gd name="T20" fmla="*/ 787 w 402"/>
                  <a:gd name="T21" fmla="*/ 73460 h 953"/>
                  <a:gd name="T22" fmla="*/ 692 w 402"/>
                  <a:gd name="T23" fmla="*/ 80684 h 953"/>
                  <a:gd name="T24" fmla="*/ 5407 w 402"/>
                  <a:gd name="T25" fmla="*/ 77009 h 953"/>
                  <a:gd name="T26" fmla="*/ 5018 w 402"/>
                  <a:gd name="T27" fmla="*/ 73070 h 953"/>
                  <a:gd name="T28" fmla="*/ 5909 w 402"/>
                  <a:gd name="T29" fmla="*/ 68795 h 953"/>
                  <a:gd name="T30" fmla="*/ 7958 w 402"/>
                  <a:gd name="T31" fmla="*/ 55150 h 953"/>
                  <a:gd name="T32" fmla="*/ 7958 w 402"/>
                  <a:gd name="T33" fmla="*/ 47341 h 953"/>
                  <a:gd name="T34" fmla="*/ 27038 w 402"/>
                  <a:gd name="T35" fmla="*/ 3046 h 953"/>
                  <a:gd name="T36" fmla="*/ 28688 w 402"/>
                  <a:gd name="T37" fmla="*/ 3274 h 953"/>
                  <a:gd name="T38" fmla="*/ 27598 w 402"/>
                  <a:gd name="T39" fmla="*/ 8104 h 953"/>
                  <a:gd name="T40" fmla="*/ 27436 w 402"/>
                  <a:gd name="T41" fmla="*/ 9854 h 953"/>
                  <a:gd name="T42" fmla="*/ 25426 w 402"/>
                  <a:gd name="T43" fmla="*/ 12150 h 953"/>
                  <a:gd name="T44" fmla="*/ 27349 w 402"/>
                  <a:gd name="T45" fmla="*/ 10661 h 953"/>
                  <a:gd name="T46" fmla="*/ 27436 w 402"/>
                  <a:gd name="T47" fmla="*/ 11799 h 953"/>
                  <a:gd name="T48" fmla="*/ 26926 w 402"/>
                  <a:gd name="T49" fmla="*/ 13833 h 953"/>
                  <a:gd name="T50" fmla="*/ 26615 w 402"/>
                  <a:gd name="T51" fmla="*/ 15788 h 953"/>
                  <a:gd name="T52" fmla="*/ 26411 w 402"/>
                  <a:gd name="T53" fmla="*/ 17617 h 953"/>
                  <a:gd name="T54" fmla="*/ 26926 w 402"/>
                  <a:gd name="T55" fmla="*/ 16344 h 953"/>
                  <a:gd name="T56" fmla="*/ 27316 w 402"/>
                  <a:gd name="T57" fmla="*/ 17302 h 953"/>
                  <a:gd name="T58" fmla="*/ 27316 w 402"/>
                  <a:gd name="T59" fmla="*/ 17302 h 953"/>
                  <a:gd name="T60" fmla="*/ 27436 w 402"/>
                  <a:gd name="T61" fmla="*/ 13546 h 953"/>
                  <a:gd name="T62" fmla="*/ 28163 w 402"/>
                  <a:gd name="T63" fmla="*/ 10275 h 953"/>
                  <a:gd name="T64" fmla="*/ 28688 w 402"/>
                  <a:gd name="T65" fmla="*/ 6678 h 953"/>
                  <a:gd name="T66" fmla="*/ 29935 w 402"/>
                  <a:gd name="T67" fmla="*/ 3274 h 953"/>
                  <a:gd name="T68" fmla="*/ 33574 w 402"/>
                  <a:gd name="T69" fmla="*/ 12084 h 953"/>
                  <a:gd name="T70" fmla="*/ 34329 w 402"/>
                  <a:gd name="T71" fmla="*/ 9735 h 953"/>
                  <a:gd name="T72" fmla="*/ 5226 w 402"/>
                  <a:gd name="T73" fmla="*/ 68527 h 953"/>
                  <a:gd name="T74" fmla="*/ 4394 w 402"/>
                  <a:gd name="T75" fmla="*/ 73070 h 953"/>
                  <a:gd name="T76" fmla="*/ 4394 w 402"/>
                  <a:gd name="T77" fmla="*/ 73070 h 953"/>
                  <a:gd name="T78" fmla="*/ 2581 w 402"/>
                  <a:gd name="T79" fmla="*/ 80457 h 953"/>
                  <a:gd name="T80" fmla="*/ 692 w 402"/>
                  <a:gd name="T81" fmla="*/ 78031 h 953"/>
                  <a:gd name="T82" fmla="*/ 1502 w 402"/>
                  <a:gd name="T83" fmla="*/ 73631 h 953"/>
                  <a:gd name="T84" fmla="*/ 2934 w 402"/>
                  <a:gd name="T85" fmla="*/ 62398 h 953"/>
                  <a:gd name="T86" fmla="*/ 7150 w 402"/>
                  <a:gd name="T87" fmla="*/ 49763 h 953"/>
                  <a:gd name="T88" fmla="*/ 7277 w 402"/>
                  <a:gd name="T89" fmla="*/ 55150 h 9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02"/>
                  <a:gd name="T136" fmla="*/ 0 h 953"/>
                  <a:gd name="T137" fmla="*/ 402 w 402"/>
                  <a:gd name="T138" fmla="*/ 953 h 9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02" h="953">
                    <a:moveTo>
                      <a:pt x="399" y="114"/>
                    </a:moveTo>
                    <a:cubicBezTo>
                      <a:pt x="389" y="69"/>
                      <a:pt x="375" y="41"/>
                      <a:pt x="354" y="29"/>
                    </a:cubicBezTo>
                    <a:cubicBezTo>
                      <a:pt x="341" y="21"/>
                      <a:pt x="327" y="20"/>
                      <a:pt x="310" y="24"/>
                    </a:cubicBezTo>
                    <a:cubicBezTo>
                      <a:pt x="306" y="25"/>
                      <a:pt x="306" y="22"/>
                      <a:pt x="306" y="22"/>
                    </a:cubicBezTo>
                    <a:cubicBezTo>
                      <a:pt x="305" y="11"/>
                      <a:pt x="305" y="11"/>
                      <a:pt x="305" y="11"/>
                    </a:cubicBezTo>
                    <a:cubicBezTo>
                      <a:pt x="313" y="4"/>
                      <a:pt x="313" y="4"/>
                      <a:pt x="313" y="4"/>
                    </a:cubicBezTo>
                    <a:cubicBezTo>
                      <a:pt x="309" y="0"/>
                      <a:pt x="309" y="0"/>
                      <a:pt x="309" y="0"/>
                    </a:cubicBezTo>
                    <a:cubicBezTo>
                      <a:pt x="309" y="0"/>
                      <a:pt x="306" y="3"/>
                      <a:pt x="303" y="5"/>
                    </a:cubicBezTo>
                    <a:cubicBezTo>
                      <a:pt x="302" y="6"/>
                      <a:pt x="299" y="6"/>
                      <a:pt x="299" y="6"/>
                    </a:cubicBezTo>
                    <a:cubicBezTo>
                      <a:pt x="296" y="4"/>
                      <a:pt x="292" y="2"/>
                      <a:pt x="287" y="0"/>
                    </a:cubicBezTo>
                    <a:cubicBezTo>
                      <a:pt x="285" y="6"/>
                      <a:pt x="285" y="6"/>
                      <a:pt x="285" y="6"/>
                    </a:cubicBezTo>
                    <a:cubicBezTo>
                      <a:pt x="289" y="8"/>
                      <a:pt x="293" y="10"/>
                      <a:pt x="295" y="11"/>
                    </a:cubicBezTo>
                    <a:cubicBezTo>
                      <a:pt x="296" y="11"/>
                      <a:pt x="297" y="16"/>
                      <a:pt x="297" y="16"/>
                    </a:cubicBezTo>
                    <a:cubicBezTo>
                      <a:pt x="298" y="24"/>
                      <a:pt x="298" y="24"/>
                      <a:pt x="298" y="24"/>
                    </a:cubicBezTo>
                    <a:cubicBezTo>
                      <a:pt x="298" y="24"/>
                      <a:pt x="300" y="28"/>
                      <a:pt x="295" y="30"/>
                    </a:cubicBezTo>
                    <a:cubicBezTo>
                      <a:pt x="266" y="43"/>
                      <a:pt x="225" y="71"/>
                      <a:pt x="189" y="111"/>
                    </a:cubicBezTo>
                    <a:cubicBezTo>
                      <a:pt x="151" y="154"/>
                      <a:pt x="105" y="226"/>
                      <a:pt x="98" y="330"/>
                    </a:cubicBezTo>
                    <a:cubicBezTo>
                      <a:pt x="85" y="515"/>
                      <a:pt x="81" y="552"/>
                      <a:pt x="81" y="552"/>
                    </a:cubicBezTo>
                    <a:cubicBezTo>
                      <a:pt x="81" y="552"/>
                      <a:pt x="78" y="566"/>
                      <a:pt x="73" y="577"/>
                    </a:cubicBezTo>
                    <a:cubicBezTo>
                      <a:pt x="58" y="604"/>
                      <a:pt x="33" y="651"/>
                      <a:pt x="26" y="730"/>
                    </a:cubicBezTo>
                    <a:cubicBezTo>
                      <a:pt x="19" y="813"/>
                      <a:pt x="14" y="832"/>
                      <a:pt x="12" y="845"/>
                    </a:cubicBezTo>
                    <a:cubicBezTo>
                      <a:pt x="12" y="845"/>
                      <a:pt x="9" y="858"/>
                      <a:pt x="9" y="859"/>
                    </a:cubicBezTo>
                    <a:cubicBezTo>
                      <a:pt x="5" y="870"/>
                      <a:pt x="0" y="893"/>
                      <a:pt x="0" y="913"/>
                    </a:cubicBezTo>
                    <a:cubicBezTo>
                      <a:pt x="0" y="926"/>
                      <a:pt x="2" y="938"/>
                      <a:pt x="8" y="944"/>
                    </a:cubicBezTo>
                    <a:cubicBezTo>
                      <a:pt x="12" y="948"/>
                      <a:pt x="19" y="953"/>
                      <a:pt x="32" y="949"/>
                    </a:cubicBezTo>
                    <a:cubicBezTo>
                      <a:pt x="57" y="942"/>
                      <a:pt x="63" y="922"/>
                      <a:pt x="63" y="901"/>
                    </a:cubicBezTo>
                    <a:cubicBezTo>
                      <a:pt x="63" y="892"/>
                      <a:pt x="62" y="882"/>
                      <a:pt x="61" y="873"/>
                    </a:cubicBezTo>
                    <a:cubicBezTo>
                      <a:pt x="61" y="873"/>
                      <a:pt x="59" y="855"/>
                      <a:pt x="59" y="855"/>
                    </a:cubicBezTo>
                    <a:cubicBezTo>
                      <a:pt x="59" y="854"/>
                      <a:pt x="59" y="853"/>
                      <a:pt x="59" y="852"/>
                    </a:cubicBezTo>
                    <a:cubicBezTo>
                      <a:pt x="59" y="836"/>
                      <a:pt x="63" y="823"/>
                      <a:pt x="68" y="804"/>
                    </a:cubicBezTo>
                    <a:cubicBezTo>
                      <a:pt x="73" y="786"/>
                      <a:pt x="80" y="764"/>
                      <a:pt x="86" y="731"/>
                    </a:cubicBezTo>
                    <a:cubicBezTo>
                      <a:pt x="91" y="702"/>
                      <a:pt x="93" y="672"/>
                      <a:pt x="93" y="645"/>
                    </a:cubicBezTo>
                    <a:cubicBezTo>
                      <a:pt x="93" y="625"/>
                      <a:pt x="92" y="607"/>
                      <a:pt x="91" y="592"/>
                    </a:cubicBezTo>
                    <a:cubicBezTo>
                      <a:pt x="91" y="581"/>
                      <a:pt x="93" y="554"/>
                      <a:pt x="93" y="554"/>
                    </a:cubicBezTo>
                    <a:cubicBezTo>
                      <a:pt x="93" y="553"/>
                      <a:pt x="97" y="517"/>
                      <a:pt x="110" y="331"/>
                    </a:cubicBezTo>
                    <a:cubicBezTo>
                      <a:pt x="123" y="147"/>
                      <a:pt x="264" y="50"/>
                      <a:pt x="314" y="36"/>
                    </a:cubicBezTo>
                    <a:cubicBezTo>
                      <a:pt x="319" y="34"/>
                      <a:pt x="325" y="34"/>
                      <a:pt x="330" y="34"/>
                    </a:cubicBezTo>
                    <a:cubicBezTo>
                      <a:pt x="335" y="34"/>
                      <a:pt x="335" y="37"/>
                      <a:pt x="334" y="39"/>
                    </a:cubicBezTo>
                    <a:cubicBezTo>
                      <a:pt x="332" y="51"/>
                      <a:pt x="331" y="63"/>
                      <a:pt x="327" y="75"/>
                    </a:cubicBezTo>
                    <a:cubicBezTo>
                      <a:pt x="325" y="82"/>
                      <a:pt x="323" y="88"/>
                      <a:pt x="321" y="95"/>
                    </a:cubicBezTo>
                    <a:cubicBezTo>
                      <a:pt x="320" y="100"/>
                      <a:pt x="320" y="105"/>
                      <a:pt x="320" y="110"/>
                    </a:cubicBezTo>
                    <a:cubicBezTo>
                      <a:pt x="320" y="112"/>
                      <a:pt x="319" y="115"/>
                      <a:pt x="319" y="115"/>
                    </a:cubicBezTo>
                    <a:cubicBezTo>
                      <a:pt x="318" y="117"/>
                      <a:pt x="317" y="119"/>
                      <a:pt x="316" y="120"/>
                    </a:cubicBezTo>
                    <a:cubicBezTo>
                      <a:pt x="313" y="127"/>
                      <a:pt x="303" y="140"/>
                      <a:pt x="296" y="142"/>
                    </a:cubicBezTo>
                    <a:cubicBezTo>
                      <a:pt x="297" y="146"/>
                      <a:pt x="297" y="146"/>
                      <a:pt x="297" y="146"/>
                    </a:cubicBezTo>
                    <a:cubicBezTo>
                      <a:pt x="305" y="143"/>
                      <a:pt x="315" y="130"/>
                      <a:pt x="318" y="124"/>
                    </a:cubicBezTo>
                    <a:cubicBezTo>
                      <a:pt x="319" y="124"/>
                      <a:pt x="320" y="124"/>
                      <a:pt x="320" y="126"/>
                    </a:cubicBezTo>
                    <a:cubicBezTo>
                      <a:pt x="320" y="130"/>
                      <a:pt x="320" y="134"/>
                      <a:pt x="319" y="138"/>
                    </a:cubicBezTo>
                    <a:cubicBezTo>
                      <a:pt x="319" y="144"/>
                      <a:pt x="317" y="149"/>
                      <a:pt x="316" y="154"/>
                    </a:cubicBezTo>
                    <a:cubicBezTo>
                      <a:pt x="313" y="162"/>
                      <a:pt x="313" y="162"/>
                      <a:pt x="313" y="162"/>
                    </a:cubicBezTo>
                    <a:cubicBezTo>
                      <a:pt x="312" y="166"/>
                      <a:pt x="312" y="170"/>
                      <a:pt x="312" y="173"/>
                    </a:cubicBezTo>
                    <a:cubicBezTo>
                      <a:pt x="311" y="175"/>
                      <a:pt x="310" y="182"/>
                      <a:pt x="309" y="184"/>
                    </a:cubicBezTo>
                    <a:cubicBezTo>
                      <a:pt x="306" y="191"/>
                      <a:pt x="304" y="199"/>
                      <a:pt x="307" y="206"/>
                    </a:cubicBezTo>
                    <a:cubicBezTo>
                      <a:pt x="307" y="206"/>
                      <a:pt x="307" y="206"/>
                      <a:pt x="307" y="206"/>
                    </a:cubicBezTo>
                    <a:cubicBezTo>
                      <a:pt x="305" y="201"/>
                      <a:pt x="309" y="195"/>
                      <a:pt x="311" y="190"/>
                    </a:cubicBezTo>
                    <a:cubicBezTo>
                      <a:pt x="311" y="189"/>
                      <a:pt x="313" y="189"/>
                      <a:pt x="313" y="191"/>
                    </a:cubicBezTo>
                    <a:cubicBezTo>
                      <a:pt x="313" y="194"/>
                      <a:pt x="316" y="198"/>
                      <a:pt x="317" y="202"/>
                    </a:cubicBezTo>
                    <a:cubicBezTo>
                      <a:pt x="317" y="202"/>
                      <a:pt x="317" y="202"/>
                      <a:pt x="317" y="202"/>
                    </a:cubicBezTo>
                    <a:cubicBezTo>
                      <a:pt x="317" y="202"/>
                      <a:pt x="317" y="202"/>
                      <a:pt x="317" y="202"/>
                    </a:cubicBezTo>
                    <a:cubicBezTo>
                      <a:pt x="317" y="202"/>
                      <a:pt x="317" y="202"/>
                      <a:pt x="317" y="202"/>
                    </a:cubicBezTo>
                    <a:cubicBezTo>
                      <a:pt x="314" y="188"/>
                      <a:pt x="314" y="178"/>
                      <a:pt x="317" y="165"/>
                    </a:cubicBezTo>
                    <a:cubicBezTo>
                      <a:pt x="319" y="158"/>
                      <a:pt x="319" y="158"/>
                      <a:pt x="319" y="158"/>
                    </a:cubicBezTo>
                    <a:cubicBezTo>
                      <a:pt x="321" y="152"/>
                      <a:pt x="325" y="145"/>
                      <a:pt x="326" y="138"/>
                    </a:cubicBezTo>
                    <a:cubicBezTo>
                      <a:pt x="327" y="132"/>
                      <a:pt x="328" y="126"/>
                      <a:pt x="328" y="120"/>
                    </a:cubicBezTo>
                    <a:cubicBezTo>
                      <a:pt x="328" y="112"/>
                      <a:pt x="327" y="104"/>
                      <a:pt x="329" y="96"/>
                    </a:cubicBezTo>
                    <a:cubicBezTo>
                      <a:pt x="330" y="90"/>
                      <a:pt x="332" y="84"/>
                      <a:pt x="334" y="78"/>
                    </a:cubicBezTo>
                    <a:cubicBezTo>
                      <a:pt x="339" y="65"/>
                      <a:pt x="340" y="53"/>
                      <a:pt x="342" y="39"/>
                    </a:cubicBezTo>
                    <a:cubicBezTo>
                      <a:pt x="342" y="38"/>
                      <a:pt x="343" y="36"/>
                      <a:pt x="348" y="39"/>
                    </a:cubicBezTo>
                    <a:cubicBezTo>
                      <a:pt x="365" y="50"/>
                      <a:pt x="379" y="76"/>
                      <a:pt x="387" y="116"/>
                    </a:cubicBezTo>
                    <a:cubicBezTo>
                      <a:pt x="389" y="125"/>
                      <a:pt x="390" y="141"/>
                      <a:pt x="390" y="141"/>
                    </a:cubicBezTo>
                    <a:cubicBezTo>
                      <a:pt x="402" y="141"/>
                      <a:pt x="402" y="141"/>
                      <a:pt x="402" y="141"/>
                    </a:cubicBezTo>
                    <a:cubicBezTo>
                      <a:pt x="402" y="140"/>
                      <a:pt x="401" y="123"/>
                      <a:pt x="399" y="114"/>
                    </a:cubicBezTo>
                    <a:close/>
                    <a:moveTo>
                      <a:pt x="78" y="729"/>
                    </a:moveTo>
                    <a:cubicBezTo>
                      <a:pt x="72" y="762"/>
                      <a:pt x="66" y="784"/>
                      <a:pt x="61" y="801"/>
                    </a:cubicBezTo>
                    <a:cubicBezTo>
                      <a:pt x="55" y="822"/>
                      <a:pt x="51" y="835"/>
                      <a:pt x="51" y="852"/>
                    </a:cubicBezTo>
                    <a:cubicBezTo>
                      <a:pt x="51" y="853"/>
                      <a:pt x="51" y="854"/>
                      <a:pt x="51" y="855"/>
                    </a:cubicBezTo>
                    <a:cubicBezTo>
                      <a:pt x="51" y="855"/>
                      <a:pt x="51" y="855"/>
                      <a:pt x="51" y="855"/>
                    </a:cubicBezTo>
                    <a:cubicBezTo>
                      <a:pt x="51" y="855"/>
                      <a:pt x="51" y="855"/>
                      <a:pt x="51" y="855"/>
                    </a:cubicBezTo>
                    <a:cubicBezTo>
                      <a:pt x="53" y="874"/>
                      <a:pt x="53" y="874"/>
                      <a:pt x="53" y="874"/>
                    </a:cubicBezTo>
                    <a:cubicBezTo>
                      <a:pt x="57" y="903"/>
                      <a:pt x="60" y="932"/>
                      <a:pt x="30" y="941"/>
                    </a:cubicBezTo>
                    <a:cubicBezTo>
                      <a:pt x="23" y="943"/>
                      <a:pt x="17" y="943"/>
                      <a:pt x="14" y="939"/>
                    </a:cubicBezTo>
                    <a:cubicBezTo>
                      <a:pt x="9" y="934"/>
                      <a:pt x="8" y="924"/>
                      <a:pt x="8" y="913"/>
                    </a:cubicBezTo>
                    <a:cubicBezTo>
                      <a:pt x="8" y="896"/>
                      <a:pt x="12" y="874"/>
                      <a:pt x="17" y="861"/>
                    </a:cubicBezTo>
                    <a:cubicBezTo>
                      <a:pt x="17" y="861"/>
                      <a:pt x="17" y="861"/>
                      <a:pt x="17" y="861"/>
                    </a:cubicBezTo>
                    <a:cubicBezTo>
                      <a:pt x="20" y="847"/>
                      <a:pt x="20" y="847"/>
                      <a:pt x="20" y="847"/>
                    </a:cubicBezTo>
                    <a:cubicBezTo>
                      <a:pt x="22" y="833"/>
                      <a:pt x="27" y="814"/>
                      <a:pt x="34" y="730"/>
                    </a:cubicBezTo>
                    <a:cubicBezTo>
                      <a:pt x="41" y="653"/>
                      <a:pt x="65" y="608"/>
                      <a:pt x="80" y="580"/>
                    </a:cubicBezTo>
                    <a:cubicBezTo>
                      <a:pt x="81" y="578"/>
                      <a:pt x="83" y="579"/>
                      <a:pt x="83" y="582"/>
                    </a:cubicBezTo>
                    <a:cubicBezTo>
                      <a:pt x="83" y="585"/>
                      <a:pt x="83" y="588"/>
                      <a:pt x="83" y="592"/>
                    </a:cubicBezTo>
                    <a:cubicBezTo>
                      <a:pt x="84" y="607"/>
                      <a:pt x="85" y="625"/>
                      <a:pt x="85" y="645"/>
                    </a:cubicBezTo>
                    <a:cubicBezTo>
                      <a:pt x="85" y="672"/>
                      <a:pt x="83" y="701"/>
                      <a:pt x="78" y="729"/>
                    </a:cubicBezTo>
                    <a:close/>
                  </a:path>
                </a:pathLst>
              </a:cu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0" name="Freeform 230"/>
              <p:cNvSpPr>
                <a:spLocks/>
              </p:cNvSpPr>
              <p:nvPr/>
            </p:nvSpPr>
            <p:spPr bwMode="auto">
              <a:xfrm>
                <a:off x="704" y="2120"/>
                <a:ext cx="62" cy="160"/>
              </a:xfrm>
              <a:custGeom>
                <a:avLst/>
                <a:gdLst>
                  <a:gd name="T0" fmla="*/ 3452 w 46"/>
                  <a:gd name="T1" fmla="*/ 0 h 119"/>
                  <a:gd name="T2" fmla="*/ 2465 w 46"/>
                  <a:gd name="T3" fmla="*/ 3247 h 119"/>
                  <a:gd name="T4" fmla="*/ 586 w 46"/>
                  <a:gd name="T5" fmla="*/ 8126 h 119"/>
                  <a:gd name="T6" fmla="*/ 0 w 46"/>
                  <a:gd name="T7" fmla="*/ 10100 h 119"/>
                  <a:gd name="T8" fmla="*/ 0 w 46"/>
                  <a:gd name="T9" fmla="*/ 10100 h 119"/>
                  <a:gd name="T10" fmla="*/ 790 w 46"/>
                  <a:gd name="T11" fmla="*/ 8415 h 119"/>
                  <a:gd name="T12" fmla="*/ 3004 w 46"/>
                  <a:gd name="T13" fmla="*/ 3415 h 119"/>
                  <a:gd name="T14" fmla="*/ 4000 w 46"/>
                  <a:gd name="T15" fmla="*/ 0 h 119"/>
                  <a:gd name="T16" fmla="*/ 3452 w 46"/>
                  <a:gd name="T17" fmla="*/ 0 h 1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19"/>
                  <a:gd name="T29" fmla="*/ 46 w 46"/>
                  <a:gd name="T30" fmla="*/ 119 h 1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19">
                    <a:moveTo>
                      <a:pt x="39" y="0"/>
                    </a:moveTo>
                    <a:cubicBezTo>
                      <a:pt x="40" y="13"/>
                      <a:pt x="34" y="25"/>
                      <a:pt x="28" y="38"/>
                    </a:cubicBezTo>
                    <a:cubicBezTo>
                      <a:pt x="19" y="57"/>
                      <a:pt x="14" y="77"/>
                      <a:pt x="7" y="96"/>
                    </a:cubicBezTo>
                    <a:cubicBezTo>
                      <a:pt x="0" y="119"/>
                      <a:pt x="0" y="119"/>
                      <a:pt x="0" y="119"/>
                    </a:cubicBezTo>
                    <a:cubicBezTo>
                      <a:pt x="0" y="119"/>
                      <a:pt x="0" y="119"/>
                      <a:pt x="0" y="119"/>
                    </a:cubicBezTo>
                    <a:cubicBezTo>
                      <a:pt x="9" y="99"/>
                      <a:pt x="9" y="99"/>
                      <a:pt x="9" y="99"/>
                    </a:cubicBezTo>
                    <a:cubicBezTo>
                      <a:pt x="16" y="80"/>
                      <a:pt x="25" y="59"/>
                      <a:pt x="34" y="40"/>
                    </a:cubicBezTo>
                    <a:cubicBezTo>
                      <a:pt x="40" y="27"/>
                      <a:pt x="46" y="14"/>
                      <a:pt x="45" y="0"/>
                    </a:cubicBezTo>
                    <a:lnTo>
                      <a:pt x="39" y="0"/>
                    </a:lnTo>
                    <a:close/>
                  </a:path>
                </a:pathLst>
              </a:cu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1" name="Freeform 231"/>
              <p:cNvSpPr>
                <a:spLocks/>
              </p:cNvSpPr>
              <p:nvPr/>
            </p:nvSpPr>
            <p:spPr bwMode="auto">
              <a:xfrm>
                <a:off x="680" y="1646"/>
                <a:ext cx="133" cy="564"/>
              </a:xfrm>
              <a:custGeom>
                <a:avLst/>
                <a:gdLst>
                  <a:gd name="T0" fmla="*/ 8247 w 99"/>
                  <a:gd name="T1" fmla="*/ 14043 h 419"/>
                  <a:gd name="T2" fmla="*/ 8134 w 99"/>
                  <a:gd name="T3" fmla="*/ 11985 h 419"/>
                  <a:gd name="T4" fmla="*/ 7846 w 99"/>
                  <a:gd name="T5" fmla="*/ 9063 h 419"/>
                  <a:gd name="T6" fmla="*/ 7731 w 99"/>
                  <a:gd name="T7" fmla="*/ 7166 h 419"/>
                  <a:gd name="T8" fmla="*/ 7132 w 99"/>
                  <a:gd name="T9" fmla="*/ 0 h 419"/>
                  <a:gd name="T10" fmla="*/ 6420 w 99"/>
                  <a:gd name="T11" fmla="*/ 789 h 419"/>
                  <a:gd name="T12" fmla="*/ 7263 w 99"/>
                  <a:gd name="T13" fmla="*/ 7166 h 419"/>
                  <a:gd name="T14" fmla="*/ 7390 w 99"/>
                  <a:gd name="T15" fmla="*/ 9128 h 419"/>
                  <a:gd name="T16" fmla="*/ 7632 w 99"/>
                  <a:gd name="T17" fmla="*/ 11985 h 419"/>
                  <a:gd name="T18" fmla="*/ 7731 w 99"/>
                  <a:gd name="T19" fmla="*/ 14043 h 419"/>
                  <a:gd name="T20" fmla="*/ 7632 w 99"/>
                  <a:gd name="T21" fmla="*/ 16258 h 419"/>
                  <a:gd name="T22" fmla="*/ 4779 w 99"/>
                  <a:gd name="T23" fmla="*/ 21172 h 419"/>
                  <a:gd name="T24" fmla="*/ 4024 w 99"/>
                  <a:gd name="T25" fmla="*/ 22263 h 419"/>
                  <a:gd name="T26" fmla="*/ 3496 w 99"/>
                  <a:gd name="T27" fmla="*/ 22965 h 419"/>
                  <a:gd name="T28" fmla="*/ 2875 w 99"/>
                  <a:gd name="T29" fmla="*/ 23942 h 419"/>
                  <a:gd name="T30" fmla="*/ 989 w 99"/>
                  <a:gd name="T31" fmla="*/ 27414 h 419"/>
                  <a:gd name="T32" fmla="*/ 0 w 99"/>
                  <a:gd name="T33" fmla="*/ 33195 h 419"/>
                  <a:gd name="T34" fmla="*/ 1 w 99"/>
                  <a:gd name="T35" fmla="*/ 34665 h 419"/>
                  <a:gd name="T36" fmla="*/ 1 w 99"/>
                  <a:gd name="T37" fmla="*/ 36096 h 419"/>
                  <a:gd name="T38" fmla="*/ 548 w 99"/>
                  <a:gd name="T39" fmla="*/ 36163 h 419"/>
                  <a:gd name="T40" fmla="*/ 548 w 99"/>
                  <a:gd name="T41" fmla="*/ 34634 h 419"/>
                  <a:gd name="T42" fmla="*/ 509 w 99"/>
                  <a:gd name="T43" fmla="*/ 33195 h 419"/>
                  <a:gd name="T44" fmla="*/ 1491 w 99"/>
                  <a:gd name="T45" fmla="*/ 27492 h 419"/>
                  <a:gd name="T46" fmla="*/ 2723 w 99"/>
                  <a:gd name="T47" fmla="*/ 25013 h 419"/>
                  <a:gd name="T48" fmla="*/ 2723 w 99"/>
                  <a:gd name="T49" fmla="*/ 25154 h 419"/>
                  <a:gd name="T50" fmla="*/ 2602 w 99"/>
                  <a:gd name="T51" fmla="*/ 27094 h 419"/>
                  <a:gd name="T52" fmla="*/ 3121 w 99"/>
                  <a:gd name="T53" fmla="*/ 27247 h 419"/>
                  <a:gd name="T54" fmla="*/ 3236 w 99"/>
                  <a:gd name="T55" fmla="*/ 25154 h 419"/>
                  <a:gd name="T56" fmla="*/ 3402 w 99"/>
                  <a:gd name="T57" fmla="*/ 24136 h 419"/>
                  <a:gd name="T58" fmla="*/ 3952 w 99"/>
                  <a:gd name="T59" fmla="*/ 23300 h 419"/>
                  <a:gd name="T60" fmla="*/ 4419 w 99"/>
                  <a:gd name="T61" fmla="*/ 22473 h 419"/>
                  <a:gd name="T62" fmla="*/ 5188 w 99"/>
                  <a:gd name="T63" fmla="*/ 21489 h 419"/>
                  <a:gd name="T64" fmla="*/ 6674 w 99"/>
                  <a:gd name="T65" fmla="*/ 19408 h 419"/>
                  <a:gd name="T66" fmla="*/ 6970 w 99"/>
                  <a:gd name="T67" fmla="*/ 19425 h 419"/>
                  <a:gd name="T68" fmla="*/ 6602 w 99"/>
                  <a:gd name="T69" fmla="*/ 22263 h 419"/>
                  <a:gd name="T70" fmla="*/ 5633 w 99"/>
                  <a:gd name="T71" fmla="*/ 29231 h 419"/>
                  <a:gd name="T72" fmla="*/ 5188 w 99"/>
                  <a:gd name="T73" fmla="*/ 30387 h 419"/>
                  <a:gd name="T74" fmla="*/ 4599 w 99"/>
                  <a:gd name="T75" fmla="*/ 31696 h 419"/>
                  <a:gd name="T76" fmla="*/ 5120 w 99"/>
                  <a:gd name="T77" fmla="*/ 31900 h 419"/>
                  <a:gd name="T78" fmla="*/ 5633 w 99"/>
                  <a:gd name="T79" fmla="*/ 30560 h 419"/>
                  <a:gd name="T80" fmla="*/ 6139 w 99"/>
                  <a:gd name="T81" fmla="*/ 29457 h 419"/>
                  <a:gd name="T82" fmla="*/ 7132 w 99"/>
                  <a:gd name="T83" fmla="*/ 22263 h 419"/>
                  <a:gd name="T84" fmla="*/ 7731 w 99"/>
                  <a:gd name="T85" fmla="*/ 18687 h 419"/>
                  <a:gd name="T86" fmla="*/ 8134 w 99"/>
                  <a:gd name="T87" fmla="*/ 16421 h 419"/>
                  <a:gd name="T88" fmla="*/ 8247 w 99"/>
                  <a:gd name="T89" fmla="*/ 14043 h 4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9"/>
                  <a:gd name="T136" fmla="*/ 0 h 419"/>
                  <a:gd name="T137" fmla="*/ 99 w 99"/>
                  <a:gd name="T138" fmla="*/ 419 h 4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9" h="419">
                    <a:moveTo>
                      <a:pt x="98" y="163"/>
                    </a:moveTo>
                    <a:cubicBezTo>
                      <a:pt x="97" y="139"/>
                      <a:pt x="97" y="139"/>
                      <a:pt x="97" y="139"/>
                    </a:cubicBezTo>
                    <a:cubicBezTo>
                      <a:pt x="96" y="126"/>
                      <a:pt x="95" y="114"/>
                      <a:pt x="94" y="105"/>
                    </a:cubicBezTo>
                    <a:cubicBezTo>
                      <a:pt x="94" y="102"/>
                      <a:pt x="93" y="94"/>
                      <a:pt x="92" y="83"/>
                    </a:cubicBezTo>
                    <a:cubicBezTo>
                      <a:pt x="89" y="44"/>
                      <a:pt x="86" y="9"/>
                      <a:pt x="85" y="0"/>
                    </a:cubicBezTo>
                    <a:cubicBezTo>
                      <a:pt x="77" y="9"/>
                      <a:pt x="77" y="9"/>
                      <a:pt x="77" y="9"/>
                    </a:cubicBezTo>
                    <a:cubicBezTo>
                      <a:pt x="80" y="14"/>
                      <a:pt x="84" y="61"/>
                      <a:pt x="86" y="83"/>
                    </a:cubicBezTo>
                    <a:cubicBezTo>
                      <a:pt x="87" y="95"/>
                      <a:pt x="88" y="103"/>
                      <a:pt x="88" y="106"/>
                    </a:cubicBezTo>
                    <a:cubicBezTo>
                      <a:pt x="89" y="114"/>
                      <a:pt x="90" y="127"/>
                      <a:pt x="91" y="139"/>
                    </a:cubicBezTo>
                    <a:cubicBezTo>
                      <a:pt x="92" y="163"/>
                      <a:pt x="92" y="163"/>
                      <a:pt x="92" y="163"/>
                    </a:cubicBezTo>
                    <a:cubicBezTo>
                      <a:pt x="93" y="172"/>
                      <a:pt x="92" y="180"/>
                      <a:pt x="91" y="188"/>
                    </a:cubicBezTo>
                    <a:cubicBezTo>
                      <a:pt x="86" y="206"/>
                      <a:pt x="70" y="228"/>
                      <a:pt x="57" y="245"/>
                    </a:cubicBezTo>
                    <a:cubicBezTo>
                      <a:pt x="48" y="258"/>
                      <a:pt x="48" y="258"/>
                      <a:pt x="48" y="258"/>
                    </a:cubicBezTo>
                    <a:cubicBezTo>
                      <a:pt x="42" y="266"/>
                      <a:pt x="42" y="266"/>
                      <a:pt x="42" y="266"/>
                    </a:cubicBezTo>
                    <a:cubicBezTo>
                      <a:pt x="40" y="270"/>
                      <a:pt x="35" y="277"/>
                      <a:pt x="34" y="278"/>
                    </a:cubicBezTo>
                    <a:cubicBezTo>
                      <a:pt x="26" y="290"/>
                      <a:pt x="18" y="303"/>
                      <a:pt x="12" y="317"/>
                    </a:cubicBezTo>
                    <a:cubicBezTo>
                      <a:pt x="3" y="339"/>
                      <a:pt x="1" y="362"/>
                      <a:pt x="0" y="385"/>
                    </a:cubicBezTo>
                    <a:cubicBezTo>
                      <a:pt x="0" y="389"/>
                      <a:pt x="0" y="396"/>
                      <a:pt x="1" y="402"/>
                    </a:cubicBezTo>
                    <a:cubicBezTo>
                      <a:pt x="1" y="408"/>
                      <a:pt x="2" y="414"/>
                      <a:pt x="1" y="418"/>
                    </a:cubicBezTo>
                    <a:cubicBezTo>
                      <a:pt x="7" y="419"/>
                      <a:pt x="7" y="419"/>
                      <a:pt x="7" y="419"/>
                    </a:cubicBezTo>
                    <a:cubicBezTo>
                      <a:pt x="8" y="415"/>
                      <a:pt x="7" y="408"/>
                      <a:pt x="7" y="401"/>
                    </a:cubicBezTo>
                    <a:cubicBezTo>
                      <a:pt x="6" y="395"/>
                      <a:pt x="6" y="389"/>
                      <a:pt x="6" y="385"/>
                    </a:cubicBezTo>
                    <a:cubicBezTo>
                      <a:pt x="7" y="363"/>
                      <a:pt x="9" y="340"/>
                      <a:pt x="18" y="319"/>
                    </a:cubicBezTo>
                    <a:cubicBezTo>
                      <a:pt x="22" y="309"/>
                      <a:pt x="27" y="299"/>
                      <a:pt x="33" y="290"/>
                    </a:cubicBezTo>
                    <a:cubicBezTo>
                      <a:pt x="33" y="291"/>
                      <a:pt x="33" y="291"/>
                      <a:pt x="33" y="291"/>
                    </a:cubicBezTo>
                    <a:cubicBezTo>
                      <a:pt x="34" y="298"/>
                      <a:pt x="34" y="305"/>
                      <a:pt x="31" y="314"/>
                    </a:cubicBezTo>
                    <a:cubicBezTo>
                      <a:pt x="37" y="316"/>
                      <a:pt x="37" y="316"/>
                      <a:pt x="37" y="316"/>
                    </a:cubicBezTo>
                    <a:cubicBezTo>
                      <a:pt x="40" y="305"/>
                      <a:pt x="40" y="297"/>
                      <a:pt x="39" y="291"/>
                    </a:cubicBezTo>
                    <a:cubicBezTo>
                      <a:pt x="39" y="287"/>
                      <a:pt x="39" y="283"/>
                      <a:pt x="40" y="280"/>
                    </a:cubicBezTo>
                    <a:cubicBezTo>
                      <a:pt x="42" y="277"/>
                      <a:pt x="45" y="273"/>
                      <a:pt x="47" y="270"/>
                    </a:cubicBezTo>
                    <a:cubicBezTo>
                      <a:pt x="53" y="261"/>
                      <a:pt x="53" y="261"/>
                      <a:pt x="53" y="261"/>
                    </a:cubicBezTo>
                    <a:cubicBezTo>
                      <a:pt x="62" y="249"/>
                      <a:pt x="62" y="249"/>
                      <a:pt x="62" y="249"/>
                    </a:cubicBezTo>
                    <a:cubicBezTo>
                      <a:pt x="68" y="241"/>
                      <a:pt x="74" y="233"/>
                      <a:pt x="80" y="224"/>
                    </a:cubicBezTo>
                    <a:cubicBezTo>
                      <a:pt x="82" y="221"/>
                      <a:pt x="84" y="221"/>
                      <a:pt x="83" y="225"/>
                    </a:cubicBezTo>
                    <a:cubicBezTo>
                      <a:pt x="81" y="236"/>
                      <a:pt x="79" y="247"/>
                      <a:pt x="79" y="258"/>
                    </a:cubicBezTo>
                    <a:cubicBezTo>
                      <a:pt x="79" y="286"/>
                      <a:pt x="77" y="310"/>
                      <a:pt x="67" y="339"/>
                    </a:cubicBezTo>
                    <a:cubicBezTo>
                      <a:pt x="62" y="352"/>
                      <a:pt x="62" y="352"/>
                      <a:pt x="62" y="352"/>
                    </a:cubicBezTo>
                    <a:cubicBezTo>
                      <a:pt x="55" y="368"/>
                      <a:pt x="55" y="368"/>
                      <a:pt x="55" y="368"/>
                    </a:cubicBezTo>
                    <a:cubicBezTo>
                      <a:pt x="61" y="370"/>
                      <a:pt x="61" y="370"/>
                      <a:pt x="61" y="370"/>
                    </a:cubicBezTo>
                    <a:cubicBezTo>
                      <a:pt x="67" y="354"/>
                      <a:pt x="67" y="354"/>
                      <a:pt x="67" y="354"/>
                    </a:cubicBezTo>
                    <a:cubicBezTo>
                      <a:pt x="73" y="341"/>
                      <a:pt x="73" y="341"/>
                      <a:pt x="73" y="341"/>
                    </a:cubicBezTo>
                    <a:cubicBezTo>
                      <a:pt x="83" y="311"/>
                      <a:pt x="85" y="286"/>
                      <a:pt x="85" y="258"/>
                    </a:cubicBezTo>
                    <a:cubicBezTo>
                      <a:pt x="85" y="244"/>
                      <a:pt x="88" y="230"/>
                      <a:pt x="92" y="216"/>
                    </a:cubicBezTo>
                    <a:cubicBezTo>
                      <a:pt x="94" y="207"/>
                      <a:pt x="96" y="198"/>
                      <a:pt x="97" y="190"/>
                    </a:cubicBezTo>
                    <a:cubicBezTo>
                      <a:pt x="99" y="182"/>
                      <a:pt x="99" y="170"/>
                      <a:pt x="98" y="163"/>
                    </a:cubicBezTo>
                    <a:close/>
                  </a:path>
                </a:pathLst>
              </a:cu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2" name="Freeform 232"/>
              <p:cNvSpPr>
                <a:spLocks/>
              </p:cNvSpPr>
              <p:nvPr/>
            </p:nvSpPr>
            <p:spPr bwMode="auto">
              <a:xfrm>
                <a:off x="543" y="2383"/>
                <a:ext cx="179" cy="189"/>
              </a:xfrm>
              <a:custGeom>
                <a:avLst/>
                <a:gdLst>
                  <a:gd name="T0" fmla="*/ 9930 w 133"/>
                  <a:gd name="T1" fmla="*/ 5609 h 140"/>
                  <a:gd name="T2" fmla="*/ 10020 w 133"/>
                  <a:gd name="T3" fmla="*/ 5203 h 140"/>
                  <a:gd name="T4" fmla="*/ 11443 w 133"/>
                  <a:gd name="T5" fmla="*/ 2807 h 140"/>
                  <a:gd name="T6" fmla="*/ 11134 w 133"/>
                  <a:gd name="T7" fmla="*/ 2687 h 140"/>
                  <a:gd name="T8" fmla="*/ 8954 w 133"/>
                  <a:gd name="T9" fmla="*/ 5488 h 140"/>
                  <a:gd name="T10" fmla="*/ 6775 w 133"/>
                  <a:gd name="T11" fmla="*/ 5203 h 140"/>
                  <a:gd name="T12" fmla="*/ 5912 w 133"/>
                  <a:gd name="T13" fmla="*/ 3268 h 140"/>
                  <a:gd name="T14" fmla="*/ 6147 w 133"/>
                  <a:gd name="T15" fmla="*/ 2687 h 140"/>
                  <a:gd name="T16" fmla="*/ 7957 w 133"/>
                  <a:gd name="T17" fmla="*/ 244 h 140"/>
                  <a:gd name="T18" fmla="*/ 7789 w 133"/>
                  <a:gd name="T19" fmla="*/ 0 h 140"/>
                  <a:gd name="T20" fmla="*/ 7562 w 133"/>
                  <a:gd name="T21" fmla="*/ 244 h 140"/>
                  <a:gd name="T22" fmla="*/ 7562 w 133"/>
                  <a:gd name="T23" fmla="*/ 244 h 140"/>
                  <a:gd name="T24" fmla="*/ 3673 w 133"/>
                  <a:gd name="T25" fmla="*/ 4709 h 140"/>
                  <a:gd name="T26" fmla="*/ 1059 w 133"/>
                  <a:gd name="T27" fmla="*/ 9081 h 140"/>
                  <a:gd name="T28" fmla="*/ 435 w 133"/>
                  <a:gd name="T29" fmla="*/ 11020 h 140"/>
                  <a:gd name="T30" fmla="*/ 0 w 133"/>
                  <a:gd name="T31" fmla="*/ 12585 h 140"/>
                  <a:gd name="T32" fmla="*/ 0 w 133"/>
                  <a:gd name="T33" fmla="*/ 12585 h 140"/>
                  <a:gd name="T34" fmla="*/ 692 w 133"/>
                  <a:gd name="T35" fmla="*/ 11121 h 140"/>
                  <a:gd name="T36" fmla="*/ 1425 w 133"/>
                  <a:gd name="T37" fmla="*/ 9202 h 140"/>
                  <a:gd name="T38" fmla="*/ 3740 w 133"/>
                  <a:gd name="T39" fmla="*/ 4946 h 140"/>
                  <a:gd name="T40" fmla="*/ 5409 w 133"/>
                  <a:gd name="T41" fmla="*/ 3565 h 140"/>
                  <a:gd name="T42" fmla="*/ 5532 w 133"/>
                  <a:gd name="T43" fmla="*/ 3627 h 140"/>
                  <a:gd name="T44" fmla="*/ 6653 w 133"/>
                  <a:gd name="T45" fmla="*/ 5488 h 140"/>
                  <a:gd name="T46" fmla="*/ 7237 w 133"/>
                  <a:gd name="T47" fmla="*/ 5904 h 140"/>
                  <a:gd name="T48" fmla="*/ 7280 w 133"/>
                  <a:gd name="T49" fmla="*/ 6102 h 140"/>
                  <a:gd name="T50" fmla="*/ 7280 w 133"/>
                  <a:gd name="T51" fmla="*/ 9775 h 140"/>
                  <a:gd name="T52" fmla="*/ 7677 w 133"/>
                  <a:gd name="T53" fmla="*/ 9775 h 140"/>
                  <a:gd name="T54" fmla="*/ 7677 w 133"/>
                  <a:gd name="T55" fmla="*/ 6102 h 140"/>
                  <a:gd name="T56" fmla="*/ 7789 w 133"/>
                  <a:gd name="T57" fmla="*/ 5962 h 140"/>
                  <a:gd name="T58" fmla="*/ 8470 w 133"/>
                  <a:gd name="T59" fmla="*/ 5956 h 140"/>
                  <a:gd name="T60" fmla="*/ 8663 w 133"/>
                  <a:gd name="T61" fmla="*/ 6213 h 140"/>
                  <a:gd name="T62" fmla="*/ 8783 w 133"/>
                  <a:gd name="T63" fmla="*/ 7241 h 140"/>
                  <a:gd name="T64" fmla="*/ 8783 w 133"/>
                  <a:gd name="T65" fmla="*/ 8041 h 140"/>
                  <a:gd name="T66" fmla="*/ 8898 w 133"/>
                  <a:gd name="T67" fmla="*/ 8382 h 140"/>
                  <a:gd name="T68" fmla="*/ 8898 w 133"/>
                  <a:gd name="T69" fmla="*/ 9612 h 140"/>
                  <a:gd name="T70" fmla="*/ 9256 w 133"/>
                  <a:gd name="T71" fmla="*/ 9322 h 140"/>
                  <a:gd name="T72" fmla="*/ 9206 w 133"/>
                  <a:gd name="T73" fmla="*/ 8382 h 140"/>
                  <a:gd name="T74" fmla="*/ 9118 w 133"/>
                  <a:gd name="T75" fmla="*/ 7970 h 140"/>
                  <a:gd name="T76" fmla="*/ 9118 w 133"/>
                  <a:gd name="T77" fmla="*/ 7224 h 140"/>
                  <a:gd name="T78" fmla="*/ 8954 w 133"/>
                  <a:gd name="T79" fmla="*/ 5962 h 140"/>
                  <a:gd name="T80" fmla="*/ 9118 w 133"/>
                  <a:gd name="T81" fmla="*/ 5904 h 140"/>
                  <a:gd name="T82" fmla="*/ 9397 w 133"/>
                  <a:gd name="T83" fmla="*/ 5674 h 140"/>
                  <a:gd name="T84" fmla="*/ 9584 w 133"/>
                  <a:gd name="T85" fmla="*/ 5743 h 140"/>
                  <a:gd name="T86" fmla="*/ 9798 w 133"/>
                  <a:gd name="T87" fmla="*/ 7224 h 140"/>
                  <a:gd name="T88" fmla="*/ 10218 w 133"/>
                  <a:gd name="T89" fmla="*/ 9202 h 140"/>
                  <a:gd name="T90" fmla="*/ 10607 w 133"/>
                  <a:gd name="T91" fmla="*/ 9013 h 140"/>
                  <a:gd name="T92" fmla="*/ 10177 w 133"/>
                  <a:gd name="T93" fmla="*/ 7224 h 140"/>
                  <a:gd name="T94" fmla="*/ 9930 w 133"/>
                  <a:gd name="T95" fmla="*/ 5609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3"/>
                  <a:gd name="T145" fmla="*/ 0 h 140"/>
                  <a:gd name="T146" fmla="*/ 133 w 133"/>
                  <a:gd name="T147" fmla="*/ 140 h 14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3" h="140">
                    <a:moveTo>
                      <a:pt x="115" y="62"/>
                    </a:moveTo>
                    <a:cubicBezTo>
                      <a:pt x="115" y="61"/>
                      <a:pt x="116" y="58"/>
                      <a:pt x="117" y="58"/>
                    </a:cubicBezTo>
                    <a:cubicBezTo>
                      <a:pt x="125" y="51"/>
                      <a:pt x="131" y="40"/>
                      <a:pt x="133" y="31"/>
                    </a:cubicBezTo>
                    <a:cubicBezTo>
                      <a:pt x="129" y="30"/>
                      <a:pt x="129" y="30"/>
                      <a:pt x="129" y="30"/>
                    </a:cubicBezTo>
                    <a:cubicBezTo>
                      <a:pt x="127" y="41"/>
                      <a:pt x="116" y="57"/>
                      <a:pt x="104" y="61"/>
                    </a:cubicBezTo>
                    <a:cubicBezTo>
                      <a:pt x="95" y="64"/>
                      <a:pt x="86" y="63"/>
                      <a:pt x="79" y="58"/>
                    </a:cubicBezTo>
                    <a:cubicBezTo>
                      <a:pt x="73" y="53"/>
                      <a:pt x="69" y="45"/>
                      <a:pt x="68" y="36"/>
                    </a:cubicBezTo>
                    <a:cubicBezTo>
                      <a:pt x="68" y="35"/>
                      <a:pt x="70" y="31"/>
                      <a:pt x="71" y="30"/>
                    </a:cubicBezTo>
                    <a:cubicBezTo>
                      <a:pt x="82" y="19"/>
                      <a:pt x="92" y="7"/>
                      <a:pt x="92" y="3"/>
                    </a:cubicBezTo>
                    <a:cubicBezTo>
                      <a:pt x="92" y="1"/>
                      <a:pt x="91" y="1"/>
                      <a:pt x="91" y="0"/>
                    </a:cubicBezTo>
                    <a:cubicBezTo>
                      <a:pt x="88" y="3"/>
                      <a:pt x="88" y="3"/>
                      <a:pt x="88" y="3"/>
                    </a:cubicBezTo>
                    <a:cubicBezTo>
                      <a:pt x="88" y="3"/>
                      <a:pt x="88" y="3"/>
                      <a:pt x="88" y="3"/>
                    </a:cubicBezTo>
                    <a:cubicBezTo>
                      <a:pt x="88" y="8"/>
                      <a:pt x="49" y="47"/>
                      <a:pt x="42" y="52"/>
                    </a:cubicBezTo>
                    <a:cubicBezTo>
                      <a:pt x="24" y="64"/>
                      <a:pt x="17" y="84"/>
                      <a:pt x="12" y="101"/>
                    </a:cubicBezTo>
                    <a:cubicBezTo>
                      <a:pt x="10" y="108"/>
                      <a:pt x="8" y="115"/>
                      <a:pt x="5" y="122"/>
                    </a:cubicBezTo>
                    <a:cubicBezTo>
                      <a:pt x="0" y="140"/>
                      <a:pt x="0" y="140"/>
                      <a:pt x="0" y="140"/>
                    </a:cubicBezTo>
                    <a:cubicBezTo>
                      <a:pt x="0" y="140"/>
                      <a:pt x="0" y="140"/>
                      <a:pt x="0" y="140"/>
                    </a:cubicBezTo>
                    <a:cubicBezTo>
                      <a:pt x="8" y="124"/>
                      <a:pt x="8" y="124"/>
                      <a:pt x="8" y="124"/>
                    </a:cubicBezTo>
                    <a:cubicBezTo>
                      <a:pt x="11" y="116"/>
                      <a:pt x="14" y="109"/>
                      <a:pt x="16" y="102"/>
                    </a:cubicBezTo>
                    <a:cubicBezTo>
                      <a:pt x="21" y="85"/>
                      <a:pt x="28" y="66"/>
                      <a:pt x="44" y="55"/>
                    </a:cubicBezTo>
                    <a:cubicBezTo>
                      <a:pt x="46" y="54"/>
                      <a:pt x="54" y="47"/>
                      <a:pt x="63" y="39"/>
                    </a:cubicBezTo>
                    <a:cubicBezTo>
                      <a:pt x="63" y="38"/>
                      <a:pt x="65" y="39"/>
                      <a:pt x="65" y="40"/>
                    </a:cubicBezTo>
                    <a:cubicBezTo>
                      <a:pt x="66" y="49"/>
                      <a:pt x="70" y="56"/>
                      <a:pt x="77" y="61"/>
                    </a:cubicBezTo>
                    <a:cubicBezTo>
                      <a:pt x="79" y="63"/>
                      <a:pt x="81" y="64"/>
                      <a:pt x="84" y="65"/>
                    </a:cubicBezTo>
                    <a:cubicBezTo>
                      <a:pt x="84" y="65"/>
                      <a:pt x="85" y="67"/>
                      <a:pt x="85" y="68"/>
                    </a:cubicBezTo>
                    <a:cubicBezTo>
                      <a:pt x="83" y="83"/>
                      <a:pt x="85" y="103"/>
                      <a:pt x="85" y="109"/>
                    </a:cubicBezTo>
                    <a:cubicBezTo>
                      <a:pt x="89" y="109"/>
                      <a:pt x="89" y="109"/>
                      <a:pt x="89" y="109"/>
                    </a:cubicBezTo>
                    <a:cubicBezTo>
                      <a:pt x="89" y="103"/>
                      <a:pt x="87" y="83"/>
                      <a:pt x="89" y="68"/>
                    </a:cubicBezTo>
                    <a:cubicBezTo>
                      <a:pt x="89" y="68"/>
                      <a:pt x="91" y="67"/>
                      <a:pt x="91" y="67"/>
                    </a:cubicBezTo>
                    <a:cubicBezTo>
                      <a:pt x="94" y="67"/>
                      <a:pt x="96" y="67"/>
                      <a:pt x="98" y="66"/>
                    </a:cubicBezTo>
                    <a:cubicBezTo>
                      <a:pt x="99" y="66"/>
                      <a:pt x="100" y="68"/>
                      <a:pt x="100" y="69"/>
                    </a:cubicBezTo>
                    <a:cubicBezTo>
                      <a:pt x="101" y="73"/>
                      <a:pt x="101" y="77"/>
                      <a:pt x="102" y="81"/>
                    </a:cubicBezTo>
                    <a:cubicBezTo>
                      <a:pt x="102" y="89"/>
                      <a:pt x="102" y="89"/>
                      <a:pt x="102" y="89"/>
                    </a:cubicBezTo>
                    <a:cubicBezTo>
                      <a:pt x="103" y="93"/>
                      <a:pt x="103" y="93"/>
                      <a:pt x="103" y="93"/>
                    </a:cubicBezTo>
                    <a:cubicBezTo>
                      <a:pt x="104" y="97"/>
                      <a:pt x="104" y="104"/>
                      <a:pt x="103" y="107"/>
                    </a:cubicBezTo>
                    <a:cubicBezTo>
                      <a:pt x="108" y="104"/>
                      <a:pt x="108" y="104"/>
                      <a:pt x="108" y="104"/>
                    </a:cubicBezTo>
                    <a:cubicBezTo>
                      <a:pt x="108" y="101"/>
                      <a:pt x="108" y="97"/>
                      <a:pt x="107" y="93"/>
                    </a:cubicBezTo>
                    <a:cubicBezTo>
                      <a:pt x="106" y="88"/>
                      <a:pt x="106" y="88"/>
                      <a:pt x="106" y="88"/>
                    </a:cubicBezTo>
                    <a:cubicBezTo>
                      <a:pt x="106" y="80"/>
                      <a:pt x="106" y="80"/>
                      <a:pt x="106" y="80"/>
                    </a:cubicBezTo>
                    <a:cubicBezTo>
                      <a:pt x="105" y="76"/>
                      <a:pt x="105" y="72"/>
                      <a:pt x="104" y="67"/>
                    </a:cubicBezTo>
                    <a:cubicBezTo>
                      <a:pt x="104" y="66"/>
                      <a:pt x="105" y="65"/>
                      <a:pt x="106" y="65"/>
                    </a:cubicBezTo>
                    <a:cubicBezTo>
                      <a:pt x="107" y="64"/>
                      <a:pt x="108" y="64"/>
                      <a:pt x="109" y="63"/>
                    </a:cubicBezTo>
                    <a:cubicBezTo>
                      <a:pt x="109" y="63"/>
                      <a:pt x="111" y="64"/>
                      <a:pt x="111" y="64"/>
                    </a:cubicBezTo>
                    <a:cubicBezTo>
                      <a:pt x="113" y="70"/>
                      <a:pt x="113" y="75"/>
                      <a:pt x="114" y="80"/>
                    </a:cubicBezTo>
                    <a:cubicBezTo>
                      <a:pt x="115" y="88"/>
                      <a:pt x="116" y="95"/>
                      <a:pt x="119" y="102"/>
                    </a:cubicBezTo>
                    <a:cubicBezTo>
                      <a:pt x="123" y="100"/>
                      <a:pt x="123" y="100"/>
                      <a:pt x="123" y="100"/>
                    </a:cubicBezTo>
                    <a:cubicBezTo>
                      <a:pt x="120" y="94"/>
                      <a:pt x="119" y="87"/>
                      <a:pt x="118" y="80"/>
                    </a:cubicBezTo>
                    <a:cubicBezTo>
                      <a:pt x="117" y="75"/>
                      <a:pt x="116" y="68"/>
                      <a:pt x="115" y="62"/>
                    </a:cubicBezTo>
                    <a:close/>
                  </a:path>
                </a:pathLst>
              </a:cu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3" name="Freeform 233"/>
              <p:cNvSpPr>
                <a:spLocks noEditPoints="1"/>
              </p:cNvSpPr>
              <p:nvPr/>
            </p:nvSpPr>
            <p:spPr bwMode="auto">
              <a:xfrm>
                <a:off x="570" y="2436"/>
                <a:ext cx="176" cy="275"/>
              </a:xfrm>
              <a:custGeom>
                <a:avLst/>
                <a:gdLst>
                  <a:gd name="T0" fmla="*/ 9368 w 131"/>
                  <a:gd name="T1" fmla="*/ 1619 h 205"/>
                  <a:gd name="T2" fmla="*/ 10504 w 131"/>
                  <a:gd name="T3" fmla="*/ 11487 h 205"/>
                  <a:gd name="T4" fmla="*/ 10168 w 131"/>
                  <a:gd name="T5" fmla="*/ 13050 h 205"/>
                  <a:gd name="T6" fmla="*/ 8628 w 131"/>
                  <a:gd name="T7" fmla="*/ 5064 h 205"/>
                  <a:gd name="T8" fmla="*/ 8527 w 131"/>
                  <a:gd name="T9" fmla="*/ 5244 h 205"/>
                  <a:gd name="T10" fmla="*/ 8754 w 131"/>
                  <a:gd name="T11" fmla="*/ 11121 h 205"/>
                  <a:gd name="T12" fmla="*/ 8307 w 131"/>
                  <a:gd name="T13" fmla="*/ 15517 h 205"/>
                  <a:gd name="T14" fmla="*/ 7818 w 131"/>
                  <a:gd name="T15" fmla="*/ 9775 h 205"/>
                  <a:gd name="T16" fmla="*/ 7426 w 131"/>
                  <a:gd name="T17" fmla="*/ 6793 h 205"/>
                  <a:gd name="T18" fmla="*/ 7047 w 131"/>
                  <a:gd name="T19" fmla="*/ 6950 h 205"/>
                  <a:gd name="T20" fmla="*/ 6614 w 131"/>
                  <a:gd name="T21" fmla="*/ 6455 h 205"/>
                  <a:gd name="T22" fmla="*/ 6880 w 131"/>
                  <a:gd name="T23" fmla="*/ 15087 h 205"/>
                  <a:gd name="T24" fmla="*/ 6763 w 131"/>
                  <a:gd name="T25" fmla="*/ 16142 h 205"/>
                  <a:gd name="T26" fmla="*/ 6422 w 131"/>
                  <a:gd name="T27" fmla="*/ 14918 h 205"/>
                  <a:gd name="T28" fmla="*/ 6143 w 131"/>
                  <a:gd name="T29" fmla="*/ 11740 h 205"/>
                  <a:gd name="T30" fmla="*/ 6058 w 131"/>
                  <a:gd name="T31" fmla="*/ 8659 h 205"/>
                  <a:gd name="T32" fmla="*/ 5406 w 131"/>
                  <a:gd name="T33" fmla="*/ 5750 h 205"/>
                  <a:gd name="T34" fmla="*/ 4923 w 131"/>
                  <a:gd name="T35" fmla="*/ 9518 h 205"/>
                  <a:gd name="T36" fmla="*/ 5190 w 131"/>
                  <a:gd name="T37" fmla="*/ 14705 h 205"/>
                  <a:gd name="T38" fmla="*/ 4724 w 131"/>
                  <a:gd name="T39" fmla="*/ 14705 h 205"/>
                  <a:gd name="T40" fmla="*/ 4572 w 131"/>
                  <a:gd name="T41" fmla="*/ 11247 h 205"/>
                  <a:gd name="T42" fmla="*/ 3516 w 131"/>
                  <a:gd name="T43" fmla="*/ 4148 h 205"/>
                  <a:gd name="T44" fmla="*/ 3224 w 131"/>
                  <a:gd name="T45" fmla="*/ 0 h 205"/>
                  <a:gd name="T46" fmla="*/ 1948 w 131"/>
                  <a:gd name="T47" fmla="*/ 4580 h 205"/>
                  <a:gd name="T48" fmla="*/ 0 w 131"/>
                  <a:gd name="T49" fmla="*/ 6962 h 205"/>
                  <a:gd name="T50" fmla="*/ 2995 w 131"/>
                  <a:gd name="T51" fmla="*/ 3635 h 205"/>
                  <a:gd name="T52" fmla="*/ 3615 w 131"/>
                  <a:gd name="T53" fmla="*/ 8242 h 205"/>
                  <a:gd name="T54" fmla="*/ 4331 w 131"/>
                  <a:gd name="T55" fmla="*/ 13050 h 205"/>
                  <a:gd name="T56" fmla="*/ 4780 w 131"/>
                  <a:gd name="T57" fmla="*/ 15790 h 205"/>
                  <a:gd name="T58" fmla="*/ 5428 w 131"/>
                  <a:gd name="T59" fmla="*/ 13484 h 205"/>
                  <a:gd name="T60" fmla="*/ 5406 w 131"/>
                  <a:gd name="T61" fmla="*/ 7713 h 205"/>
                  <a:gd name="T62" fmla="*/ 5682 w 131"/>
                  <a:gd name="T63" fmla="*/ 9437 h 205"/>
                  <a:gd name="T64" fmla="*/ 6143 w 131"/>
                  <a:gd name="T65" fmla="*/ 14626 h 205"/>
                  <a:gd name="T66" fmla="*/ 6363 w 131"/>
                  <a:gd name="T67" fmla="*/ 16521 h 205"/>
                  <a:gd name="T68" fmla="*/ 7263 w 131"/>
                  <a:gd name="T69" fmla="*/ 15087 h 205"/>
                  <a:gd name="T70" fmla="*/ 7047 w 131"/>
                  <a:gd name="T71" fmla="*/ 7367 h 205"/>
                  <a:gd name="T72" fmla="*/ 7426 w 131"/>
                  <a:gd name="T73" fmla="*/ 7188 h 205"/>
                  <a:gd name="T74" fmla="*/ 8027 w 131"/>
                  <a:gd name="T75" fmla="*/ 15749 h 205"/>
                  <a:gd name="T76" fmla="*/ 8971 w 131"/>
                  <a:gd name="T77" fmla="*/ 9883 h 205"/>
                  <a:gd name="T78" fmla="*/ 9058 w 131"/>
                  <a:gd name="T79" fmla="*/ 6754 h 205"/>
                  <a:gd name="T80" fmla="*/ 9977 w 131"/>
                  <a:gd name="T81" fmla="*/ 13392 h 205"/>
                  <a:gd name="T82" fmla="*/ 10784 w 131"/>
                  <a:gd name="T83" fmla="*/ 11487 h 205"/>
                  <a:gd name="T84" fmla="*/ 5428 w 131"/>
                  <a:gd name="T85" fmla="*/ 7367 h 205"/>
                  <a:gd name="T86" fmla="*/ 5565 w 131"/>
                  <a:gd name="T87" fmla="*/ 6250 h 20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1"/>
                  <a:gd name="T133" fmla="*/ 0 h 205"/>
                  <a:gd name="T134" fmla="*/ 131 w 131"/>
                  <a:gd name="T135" fmla="*/ 205 h 20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1" h="205">
                    <a:moveTo>
                      <a:pt x="130" y="84"/>
                    </a:moveTo>
                    <a:cubicBezTo>
                      <a:pt x="129" y="62"/>
                      <a:pt x="127" y="37"/>
                      <a:pt x="115" y="18"/>
                    </a:cubicBezTo>
                    <a:cubicBezTo>
                      <a:pt x="112" y="20"/>
                      <a:pt x="112" y="20"/>
                      <a:pt x="112" y="20"/>
                    </a:cubicBezTo>
                    <a:cubicBezTo>
                      <a:pt x="123" y="38"/>
                      <a:pt x="125" y="63"/>
                      <a:pt x="126" y="84"/>
                    </a:cubicBezTo>
                    <a:cubicBezTo>
                      <a:pt x="126" y="94"/>
                      <a:pt x="126" y="103"/>
                      <a:pt x="126" y="112"/>
                    </a:cubicBezTo>
                    <a:cubicBezTo>
                      <a:pt x="126" y="121"/>
                      <a:pt x="126" y="131"/>
                      <a:pt x="125" y="140"/>
                    </a:cubicBezTo>
                    <a:cubicBezTo>
                      <a:pt x="125" y="143"/>
                      <a:pt x="125" y="143"/>
                      <a:pt x="125" y="143"/>
                    </a:cubicBezTo>
                    <a:cubicBezTo>
                      <a:pt x="124" y="147"/>
                      <a:pt x="124" y="154"/>
                      <a:pt x="122" y="158"/>
                    </a:cubicBezTo>
                    <a:cubicBezTo>
                      <a:pt x="122" y="159"/>
                      <a:pt x="121" y="159"/>
                      <a:pt x="121" y="159"/>
                    </a:cubicBezTo>
                    <a:cubicBezTo>
                      <a:pt x="118" y="146"/>
                      <a:pt x="118" y="133"/>
                      <a:pt x="117" y="121"/>
                    </a:cubicBezTo>
                    <a:cubicBezTo>
                      <a:pt x="116" y="100"/>
                      <a:pt x="115" y="79"/>
                      <a:pt x="106" y="60"/>
                    </a:cubicBezTo>
                    <a:cubicBezTo>
                      <a:pt x="103" y="62"/>
                      <a:pt x="103" y="62"/>
                      <a:pt x="103" y="62"/>
                    </a:cubicBezTo>
                    <a:cubicBezTo>
                      <a:pt x="105" y="67"/>
                      <a:pt x="107" y="72"/>
                      <a:pt x="108" y="77"/>
                    </a:cubicBezTo>
                    <a:cubicBezTo>
                      <a:pt x="107" y="78"/>
                      <a:pt x="105" y="79"/>
                      <a:pt x="104" y="79"/>
                    </a:cubicBezTo>
                    <a:cubicBezTo>
                      <a:pt x="103" y="74"/>
                      <a:pt x="102" y="69"/>
                      <a:pt x="101" y="64"/>
                    </a:cubicBezTo>
                    <a:cubicBezTo>
                      <a:pt x="97" y="65"/>
                      <a:pt x="97" y="65"/>
                      <a:pt x="97" y="65"/>
                    </a:cubicBezTo>
                    <a:cubicBezTo>
                      <a:pt x="101" y="83"/>
                      <a:pt x="102" y="102"/>
                      <a:pt x="103" y="122"/>
                    </a:cubicBezTo>
                    <a:cubicBezTo>
                      <a:pt x="104" y="136"/>
                      <a:pt x="104" y="136"/>
                      <a:pt x="104" y="136"/>
                    </a:cubicBezTo>
                    <a:cubicBezTo>
                      <a:pt x="104" y="138"/>
                      <a:pt x="104" y="142"/>
                      <a:pt x="104" y="147"/>
                    </a:cubicBezTo>
                    <a:cubicBezTo>
                      <a:pt x="104" y="161"/>
                      <a:pt x="103" y="181"/>
                      <a:pt x="101" y="188"/>
                    </a:cubicBezTo>
                    <a:cubicBezTo>
                      <a:pt x="100" y="189"/>
                      <a:pt x="99" y="189"/>
                      <a:pt x="99" y="189"/>
                    </a:cubicBezTo>
                    <a:cubicBezTo>
                      <a:pt x="96" y="181"/>
                      <a:pt x="94" y="158"/>
                      <a:pt x="94" y="149"/>
                    </a:cubicBezTo>
                    <a:cubicBezTo>
                      <a:pt x="93" y="124"/>
                      <a:pt x="93" y="124"/>
                      <a:pt x="93" y="124"/>
                    </a:cubicBezTo>
                    <a:cubicBezTo>
                      <a:pt x="93" y="122"/>
                      <a:pt x="93" y="121"/>
                      <a:pt x="93" y="119"/>
                    </a:cubicBezTo>
                    <a:cubicBezTo>
                      <a:pt x="93" y="103"/>
                      <a:pt x="93" y="86"/>
                      <a:pt x="90" y="70"/>
                    </a:cubicBezTo>
                    <a:cubicBezTo>
                      <a:pt x="86" y="71"/>
                      <a:pt x="86" y="71"/>
                      <a:pt x="86" y="71"/>
                    </a:cubicBezTo>
                    <a:cubicBezTo>
                      <a:pt x="87" y="75"/>
                      <a:pt x="88" y="79"/>
                      <a:pt x="88" y="83"/>
                    </a:cubicBezTo>
                    <a:cubicBezTo>
                      <a:pt x="88" y="83"/>
                      <a:pt x="87" y="84"/>
                      <a:pt x="87" y="84"/>
                    </a:cubicBezTo>
                    <a:cubicBezTo>
                      <a:pt x="86" y="85"/>
                      <a:pt x="85" y="85"/>
                      <a:pt x="85" y="85"/>
                    </a:cubicBezTo>
                    <a:cubicBezTo>
                      <a:pt x="84" y="85"/>
                      <a:pt x="84" y="84"/>
                      <a:pt x="84" y="84"/>
                    </a:cubicBezTo>
                    <a:cubicBezTo>
                      <a:pt x="83" y="79"/>
                      <a:pt x="83" y="74"/>
                      <a:pt x="84" y="69"/>
                    </a:cubicBezTo>
                    <a:cubicBezTo>
                      <a:pt x="80" y="69"/>
                      <a:pt x="80" y="69"/>
                      <a:pt x="80" y="69"/>
                    </a:cubicBezTo>
                    <a:cubicBezTo>
                      <a:pt x="80" y="72"/>
                      <a:pt x="79" y="75"/>
                      <a:pt x="79" y="79"/>
                    </a:cubicBezTo>
                    <a:cubicBezTo>
                      <a:pt x="79" y="90"/>
                      <a:pt x="80" y="101"/>
                      <a:pt x="81" y="111"/>
                    </a:cubicBezTo>
                    <a:cubicBezTo>
                      <a:pt x="82" y="122"/>
                      <a:pt x="82" y="133"/>
                      <a:pt x="82" y="144"/>
                    </a:cubicBezTo>
                    <a:cubicBezTo>
                      <a:pt x="82" y="184"/>
                      <a:pt x="82" y="184"/>
                      <a:pt x="82" y="184"/>
                    </a:cubicBezTo>
                    <a:cubicBezTo>
                      <a:pt x="82" y="186"/>
                      <a:pt x="82" y="186"/>
                      <a:pt x="82" y="186"/>
                    </a:cubicBezTo>
                    <a:cubicBezTo>
                      <a:pt x="82" y="187"/>
                      <a:pt x="82" y="188"/>
                      <a:pt x="82" y="189"/>
                    </a:cubicBezTo>
                    <a:cubicBezTo>
                      <a:pt x="82" y="192"/>
                      <a:pt x="82" y="195"/>
                      <a:pt x="81" y="197"/>
                    </a:cubicBezTo>
                    <a:cubicBezTo>
                      <a:pt x="81" y="198"/>
                      <a:pt x="79" y="199"/>
                      <a:pt x="79" y="198"/>
                    </a:cubicBezTo>
                    <a:cubicBezTo>
                      <a:pt x="78" y="195"/>
                      <a:pt x="78" y="191"/>
                      <a:pt x="78" y="187"/>
                    </a:cubicBezTo>
                    <a:cubicBezTo>
                      <a:pt x="77" y="182"/>
                      <a:pt x="77" y="182"/>
                      <a:pt x="77" y="182"/>
                    </a:cubicBezTo>
                    <a:cubicBezTo>
                      <a:pt x="77" y="178"/>
                      <a:pt x="77" y="178"/>
                      <a:pt x="77" y="178"/>
                    </a:cubicBezTo>
                    <a:cubicBezTo>
                      <a:pt x="75" y="170"/>
                      <a:pt x="74" y="162"/>
                      <a:pt x="74" y="154"/>
                    </a:cubicBezTo>
                    <a:cubicBezTo>
                      <a:pt x="73" y="143"/>
                      <a:pt x="73" y="143"/>
                      <a:pt x="73" y="143"/>
                    </a:cubicBezTo>
                    <a:cubicBezTo>
                      <a:pt x="73" y="136"/>
                      <a:pt x="72" y="128"/>
                      <a:pt x="72" y="121"/>
                    </a:cubicBezTo>
                    <a:cubicBezTo>
                      <a:pt x="72" y="119"/>
                      <a:pt x="72" y="117"/>
                      <a:pt x="72" y="115"/>
                    </a:cubicBezTo>
                    <a:cubicBezTo>
                      <a:pt x="72" y="113"/>
                      <a:pt x="72" y="110"/>
                      <a:pt x="72" y="106"/>
                    </a:cubicBezTo>
                    <a:cubicBezTo>
                      <a:pt x="72" y="96"/>
                      <a:pt x="72" y="83"/>
                      <a:pt x="69" y="71"/>
                    </a:cubicBezTo>
                    <a:cubicBezTo>
                      <a:pt x="66" y="72"/>
                      <a:pt x="66" y="72"/>
                      <a:pt x="66" y="72"/>
                    </a:cubicBezTo>
                    <a:cubicBezTo>
                      <a:pt x="64" y="70"/>
                      <a:pt x="64" y="70"/>
                      <a:pt x="64" y="70"/>
                    </a:cubicBezTo>
                    <a:cubicBezTo>
                      <a:pt x="62" y="73"/>
                      <a:pt x="61" y="79"/>
                      <a:pt x="61" y="84"/>
                    </a:cubicBezTo>
                    <a:cubicBezTo>
                      <a:pt x="60" y="89"/>
                      <a:pt x="60" y="89"/>
                      <a:pt x="60" y="89"/>
                    </a:cubicBezTo>
                    <a:cubicBezTo>
                      <a:pt x="59" y="98"/>
                      <a:pt x="59" y="107"/>
                      <a:pt x="59" y="116"/>
                    </a:cubicBezTo>
                    <a:cubicBezTo>
                      <a:pt x="59" y="127"/>
                      <a:pt x="59" y="127"/>
                      <a:pt x="59" y="127"/>
                    </a:cubicBezTo>
                    <a:cubicBezTo>
                      <a:pt x="59" y="140"/>
                      <a:pt x="60" y="153"/>
                      <a:pt x="61" y="165"/>
                    </a:cubicBezTo>
                    <a:cubicBezTo>
                      <a:pt x="62" y="180"/>
                      <a:pt x="62" y="180"/>
                      <a:pt x="62" y="180"/>
                    </a:cubicBezTo>
                    <a:cubicBezTo>
                      <a:pt x="62" y="186"/>
                      <a:pt x="62" y="189"/>
                      <a:pt x="61" y="190"/>
                    </a:cubicBezTo>
                    <a:cubicBezTo>
                      <a:pt x="60" y="190"/>
                      <a:pt x="59" y="190"/>
                      <a:pt x="59" y="190"/>
                    </a:cubicBezTo>
                    <a:cubicBezTo>
                      <a:pt x="56" y="189"/>
                      <a:pt x="56" y="184"/>
                      <a:pt x="56" y="180"/>
                    </a:cubicBezTo>
                    <a:cubicBezTo>
                      <a:pt x="56" y="177"/>
                      <a:pt x="56" y="177"/>
                      <a:pt x="56" y="177"/>
                    </a:cubicBezTo>
                    <a:cubicBezTo>
                      <a:pt x="55" y="171"/>
                      <a:pt x="55" y="165"/>
                      <a:pt x="55" y="159"/>
                    </a:cubicBezTo>
                    <a:cubicBezTo>
                      <a:pt x="55" y="152"/>
                      <a:pt x="55" y="145"/>
                      <a:pt x="54" y="137"/>
                    </a:cubicBezTo>
                    <a:cubicBezTo>
                      <a:pt x="51" y="120"/>
                      <a:pt x="51" y="120"/>
                      <a:pt x="51" y="120"/>
                    </a:cubicBezTo>
                    <a:cubicBezTo>
                      <a:pt x="47" y="100"/>
                      <a:pt x="47" y="100"/>
                      <a:pt x="47" y="100"/>
                    </a:cubicBezTo>
                    <a:cubicBezTo>
                      <a:pt x="42" y="51"/>
                      <a:pt x="42" y="51"/>
                      <a:pt x="42" y="51"/>
                    </a:cubicBezTo>
                    <a:cubicBezTo>
                      <a:pt x="41" y="42"/>
                      <a:pt x="41" y="42"/>
                      <a:pt x="41" y="42"/>
                    </a:cubicBezTo>
                    <a:cubicBezTo>
                      <a:pt x="40" y="29"/>
                      <a:pt x="38" y="12"/>
                      <a:pt x="41" y="0"/>
                    </a:cubicBezTo>
                    <a:cubicBezTo>
                      <a:pt x="38" y="0"/>
                      <a:pt x="38" y="0"/>
                      <a:pt x="38" y="0"/>
                    </a:cubicBezTo>
                    <a:cubicBezTo>
                      <a:pt x="36" y="8"/>
                      <a:pt x="36" y="17"/>
                      <a:pt x="36" y="26"/>
                    </a:cubicBezTo>
                    <a:cubicBezTo>
                      <a:pt x="36" y="31"/>
                      <a:pt x="34" y="37"/>
                      <a:pt x="34" y="37"/>
                    </a:cubicBezTo>
                    <a:cubicBezTo>
                      <a:pt x="32" y="44"/>
                      <a:pt x="29" y="50"/>
                      <a:pt x="23" y="56"/>
                    </a:cubicBezTo>
                    <a:cubicBezTo>
                      <a:pt x="21" y="58"/>
                      <a:pt x="21" y="58"/>
                      <a:pt x="21" y="58"/>
                    </a:cubicBezTo>
                    <a:cubicBezTo>
                      <a:pt x="12" y="66"/>
                      <a:pt x="6" y="74"/>
                      <a:pt x="0" y="85"/>
                    </a:cubicBezTo>
                    <a:cubicBezTo>
                      <a:pt x="0" y="85"/>
                      <a:pt x="0" y="85"/>
                      <a:pt x="0" y="85"/>
                    </a:cubicBezTo>
                    <a:cubicBezTo>
                      <a:pt x="5" y="75"/>
                      <a:pt x="15" y="67"/>
                      <a:pt x="23" y="60"/>
                    </a:cubicBezTo>
                    <a:cubicBezTo>
                      <a:pt x="25" y="58"/>
                      <a:pt x="25" y="58"/>
                      <a:pt x="25" y="58"/>
                    </a:cubicBezTo>
                    <a:cubicBezTo>
                      <a:pt x="30" y="53"/>
                      <a:pt x="33" y="50"/>
                      <a:pt x="36" y="45"/>
                    </a:cubicBezTo>
                    <a:cubicBezTo>
                      <a:pt x="36" y="44"/>
                      <a:pt x="38" y="45"/>
                      <a:pt x="38" y="45"/>
                    </a:cubicBezTo>
                    <a:cubicBezTo>
                      <a:pt x="38" y="51"/>
                      <a:pt x="38" y="51"/>
                      <a:pt x="38" y="51"/>
                    </a:cubicBezTo>
                    <a:cubicBezTo>
                      <a:pt x="43" y="101"/>
                      <a:pt x="43" y="101"/>
                      <a:pt x="43" y="101"/>
                    </a:cubicBezTo>
                    <a:cubicBezTo>
                      <a:pt x="47" y="120"/>
                      <a:pt x="47" y="120"/>
                      <a:pt x="47" y="120"/>
                    </a:cubicBezTo>
                    <a:cubicBezTo>
                      <a:pt x="50" y="138"/>
                      <a:pt x="50" y="138"/>
                      <a:pt x="50" y="138"/>
                    </a:cubicBezTo>
                    <a:cubicBezTo>
                      <a:pt x="51" y="145"/>
                      <a:pt x="51" y="152"/>
                      <a:pt x="51" y="159"/>
                    </a:cubicBezTo>
                    <a:cubicBezTo>
                      <a:pt x="51" y="165"/>
                      <a:pt x="51" y="171"/>
                      <a:pt x="52" y="178"/>
                    </a:cubicBezTo>
                    <a:cubicBezTo>
                      <a:pt x="52" y="180"/>
                      <a:pt x="52" y="180"/>
                      <a:pt x="52" y="180"/>
                    </a:cubicBezTo>
                    <a:cubicBezTo>
                      <a:pt x="52" y="185"/>
                      <a:pt x="52" y="191"/>
                      <a:pt x="57" y="193"/>
                    </a:cubicBezTo>
                    <a:cubicBezTo>
                      <a:pt x="60" y="195"/>
                      <a:pt x="62" y="194"/>
                      <a:pt x="63" y="193"/>
                    </a:cubicBezTo>
                    <a:cubicBezTo>
                      <a:pt x="66" y="191"/>
                      <a:pt x="66" y="185"/>
                      <a:pt x="66" y="180"/>
                    </a:cubicBezTo>
                    <a:cubicBezTo>
                      <a:pt x="65" y="165"/>
                      <a:pt x="65" y="165"/>
                      <a:pt x="65" y="165"/>
                    </a:cubicBezTo>
                    <a:cubicBezTo>
                      <a:pt x="64" y="153"/>
                      <a:pt x="63" y="140"/>
                      <a:pt x="63" y="127"/>
                    </a:cubicBezTo>
                    <a:cubicBezTo>
                      <a:pt x="63" y="116"/>
                      <a:pt x="63" y="116"/>
                      <a:pt x="63" y="116"/>
                    </a:cubicBezTo>
                    <a:cubicBezTo>
                      <a:pt x="63" y="108"/>
                      <a:pt x="63" y="101"/>
                      <a:pt x="64" y="94"/>
                    </a:cubicBezTo>
                    <a:cubicBezTo>
                      <a:pt x="65" y="94"/>
                      <a:pt x="67" y="95"/>
                      <a:pt x="67" y="95"/>
                    </a:cubicBezTo>
                    <a:cubicBezTo>
                      <a:pt x="67" y="95"/>
                      <a:pt x="68" y="96"/>
                      <a:pt x="68" y="97"/>
                    </a:cubicBezTo>
                    <a:cubicBezTo>
                      <a:pt x="68" y="104"/>
                      <a:pt x="68" y="111"/>
                      <a:pt x="68" y="115"/>
                    </a:cubicBezTo>
                    <a:cubicBezTo>
                      <a:pt x="68" y="125"/>
                      <a:pt x="68" y="134"/>
                      <a:pt x="69" y="143"/>
                    </a:cubicBezTo>
                    <a:cubicBezTo>
                      <a:pt x="70" y="154"/>
                      <a:pt x="70" y="154"/>
                      <a:pt x="70" y="154"/>
                    </a:cubicBezTo>
                    <a:cubicBezTo>
                      <a:pt x="70" y="163"/>
                      <a:pt x="71" y="170"/>
                      <a:pt x="73" y="178"/>
                    </a:cubicBezTo>
                    <a:cubicBezTo>
                      <a:pt x="73" y="182"/>
                      <a:pt x="73" y="182"/>
                      <a:pt x="73" y="182"/>
                    </a:cubicBezTo>
                    <a:cubicBezTo>
                      <a:pt x="74" y="188"/>
                      <a:pt x="74" y="188"/>
                      <a:pt x="74" y="188"/>
                    </a:cubicBezTo>
                    <a:cubicBezTo>
                      <a:pt x="74" y="192"/>
                      <a:pt x="74" y="197"/>
                      <a:pt x="76" y="201"/>
                    </a:cubicBezTo>
                    <a:cubicBezTo>
                      <a:pt x="77" y="204"/>
                      <a:pt x="81" y="205"/>
                      <a:pt x="83" y="203"/>
                    </a:cubicBezTo>
                    <a:cubicBezTo>
                      <a:pt x="87" y="199"/>
                      <a:pt x="86" y="191"/>
                      <a:pt x="86" y="186"/>
                    </a:cubicBezTo>
                    <a:cubicBezTo>
                      <a:pt x="86" y="184"/>
                      <a:pt x="86" y="184"/>
                      <a:pt x="86" y="184"/>
                    </a:cubicBezTo>
                    <a:cubicBezTo>
                      <a:pt x="86" y="144"/>
                      <a:pt x="86" y="144"/>
                      <a:pt x="86" y="144"/>
                    </a:cubicBezTo>
                    <a:cubicBezTo>
                      <a:pt x="86" y="133"/>
                      <a:pt x="86" y="122"/>
                      <a:pt x="85" y="111"/>
                    </a:cubicBezTo>
                    <a:cubicBezTo>
                      <a:pt x="84" y="104"/>
                      <a:pt x="84" y="97"/>
                      <a:pt x="84" y="90"/>
                    </a:cubicBezTo>
                    <a:cubicBezTo>
                      <a:pt x="84" y="90"/>
                      <a:pt x="84" y="90"/>
                      <a:pt x="84" y="90"/>
                    </a:cubicBezTo>
                    <a:cubicBezTo>
                      <a:pt x="84" y="89"/>
                      <a:pt x="86" y="88"/>
                      <a:pt x="88" y="89"/>
                    </a:cubicBezTo>
                    <a:cubicBezTo>
                      <a:pt x="88" y="88"/>
                      <a:pt x="88" y="88"/>
                      <a:pt x="88" y="88"/>
                    </a:cubicBezTo>
                    <a:cubicBezTo>
                      <a:pt x="89" y="100"/>
                      <a:pt x="89" y="112"/>
                      <a:pt x="89" y="124"/>
                    </a:cubicBezTo>
                    <a:cubicBezTo>
                      <a:pt x="90" y="150"/>
                      <a:pt x="90" y="150"/>
                      <a:pt x="90" y="150"/>
                    </a:cubicBezTo>
                    <a:cubicBezTo>
                      <a:pt x="90" y="150"/>
                      <a:pt x="91" y="183"/>
                      <a:pt x="96" y="192"/>
                    </a:cubicBezTo>
                    <a:cubicBezTo>
                      <a:pt x="98" y="196"/>
                      <a:pt x="102" y="194"/>
                      <a:pt x="102" y="194"/>
                    </a:cubicBezTo>
                    <a:cubicBezTo>
                      <a:pt x="109" y="186"/>
                      <a:pt x="108" y="136"/>
                      <a:pt x="108" y="135"/>
                    </a:cubicBezTo>
                    <a:cubicBezTo>
                      <a:pt x="107" y="121"/>
                      <a:pt x="107" y="121"/>
                      <a:pt x="107" y="121"/>
                    </a:cubicBezTo>
                    <a:cubicBezTo>
                      <a:pt x="106" y="109"/>
                      <a:pt x="106" y="97"/>
                      <a:pt x="104" y="85"/>
                    </a:cubicBezTo>
                    <a:cubicBezTo>
                      <a:pt x="104" y="84"/>
                      <a:pt x="105" y="83"/>
                      <a:pt x="106" y="83"/>
                    </a:cubicBezTo>
                    <a:cubicBezTo>
                      <a:pt x="107" y="82"/>
                      <a:pt x="107" y="82"/>
                      <a:pt x="108" y="82"/>
                    </a:cubicBezTo>
                    <a:cubicBezTo>
                      <a:pt x="108" y="82"/>
                      <a:pt x="109" y="83"/>
                      <a:pt x="110" y="83"/>
                    </a:cubicBezTo>
                    <a:cubicBezTo>
                      <a:pt x="112" y="96"/>
                      <a:pt x="113" y="108"/>
                      <a:pt x="113" y="121"/>
                    </a:cubicBezTo>
                    <a:cubicBezTo>
                      <a:pt x="114" y="135"/>
                      <a:pt x="114" y="150"/>
                      <a:pt x="118" y="163"/>
                    </a:cubicBezTo>
                    <a:cubicBezTo>
                      <a:pt x="118" y="167"/>
                      <a:pt x="121" y="167"/>
                      <a:pt x="121" y="167"/>
                    </a:cubicBezTo>
                    <a:cubicBezTo>
                      <a:pt x="127" y="164"/>
                      <a:pt x="128" y="152"/>
                      <a:pt x="129" y="143"/>
                    </a:cubicBezTo>
                    <a:cubicBezTo>
                      <a:pt x="129" y="140"/>
                      <a:pt x="129" y="140"/>
                      <a:pt x="129" y="140"/>
                    </a:cubicBezTo>
                    <a:cubicBezTo>
                      <a:pt x="131" y="121"/>
                      <a:pt x="130" y="102"/>
                      <a:pt x="130" y="84"/>
                    </a:cubicBezTo>
                    <a:close/>
                    <a:moveTo>
                      <a:pt x="66" y="90"/>
                    </a:moveTo>
                    <a:cubicBezTo>
                      <a:pt x="66" y="90"/>
                      <a:pt x="66" y="90"/>
                      <a:pt x="65" y="90"/>
                    </a:cubicBezTo>
                    <a:cubicBezTo>
                      <a:pt x="65" y="90"/>
                      <a:pt x="64" y="88"/>
                      <a:pt x="64" y="88"/>
                    </a:cubicBezTo>
                    <a:cubicBezTo>
                      <a:pt x="65" y="84"/>
                      <a:pt x="65" y="84"/>
                      <a:pt x="65" y="84"/>
                    </a:cubicBezTo>
                    <a:cubicBezTo>
                      <a:pt x="65" y="81"/>
                      <a:pt x="65" y="79"/>
                      <a:pt x="66" y="76"/>
                    </a:cubicBezTo>
                    <a:cubicBezTo>
                      <a:pt x="67" y="80"/>
                      <a:pt x="67" y="85"/>
                      <a:pt x="68" y="89"/>
                    </a:cubicBezTo>
                    <a:cubicBezTo>
                      <a:pt x="68" y="89"/>
                      <a:pt x="67" y="90"/>
                      <a:pt x="66" y="90"/>
                    </a:cubicBezTo>
                    <a:close/>
                  </a:path>
                </a:pathLst>
              </a:cu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4" name="Freeform 234"/>
              <p:cNvSpPr>
                <a:spLocks/>
              </p:cNvSpPr>
              <p:nvPr/>
            </p:nvSpPr>
            <p:spPr bwMode="auto">
              <a:xfrm>
                <a:off x="1021" y="3303"/>
                <a:ext cx="82" cy="729"/>
              </a:xfrm>
              <a:custGeom>
                <a:avLst/>
                <a:gdLst>
                  <a:gd name="T0" fmla="*/ 5163 w 61"/>
                  <a:gd name="T1" fmla="*/ 43710 h 542"/>
                  <a:gd name="T2" fmla="*/ 4212 w 61"/>
                  <a:gd name="T3" fmla="*/ 37998 h 542"/>
                  <a:gd name="T4" fmla="*/ 3529 w 61"/>
                  <a:gd name="T5" fmla="*/ 30888 h 542"/>
                  <a:gd name="T6" fmla="*/ 1403 w 61"/>
                  <a:gd name="T7" fmla="*/ 20220 h 542"/>
                  <a:gd name="T8" fmla="*/ 1214 w 61"/>
                  <a:gd name="T9" fmla="*/ 16546 h 542"/>
                  <a:gd name="T10" fmla="*/ 1044 w 61"/>
                  <a:gd name="T11" fmla="*/ 14655 h 542"/>
                  <a:gd name="T12" fmla="*/ 1403 w 61"/>
                  <a:gd name="T13" fmla="*/ 11177 h 542"/>
                  <a:gd name="T14" fmla="*/ 1679 w 61"/>
                  <a:gd name="T15" fmla="*/ 7940 h 542"/>
                  <a:gd name="T16" fmla="*/ 2164 w 61"/>
                  <a:gd name="T17" fmla="*/ 4252 h 542"/>
                  <a:gd name="T18" fmla="*/ 2625 w 61"/>
                  <a:gd name="T19" fmla="*/ 178 h 542"/>
                  <a:gd name="T20" fmla="*/ 1632 w 61"/>
                  <a:gd name="T21" fmla="*/ 0 h 542"/>
                  <a:gd name="T22" fmla="*/ 1453 w 61"/>
                  <a:gd name="T23" fmla="*/ 4090 h 542"/>
                  <a:gd name="T24" fmla="*/ 1044 w 61"/>
                  <a:gd name="T25" fmla="*/ 7940 h 542"/>
                  <a:gd name="T26" fmla="*/ 691 w 61"/>
                  <a:gd name="T27" fmla="*/ 11079 h 542"/>
                  <a:gd name="T28" fmla="*/ 320 w 61"/>
                  <a:gd name="T29" fmla="*/ 14655 h 542"/>
                  <a:gd name="T30" fmla="*/ 514 w 61"/>
                  <a:gd name="T31" fmla="*/ 16573 h 542"/>
                  <a:gd name="T32" fmla="*/ 691 w 61"/>
                  <a:gd name="T33" fmla="*/ 20092 h 542"/>
                  <a:gd name="T34" fmla="*/ 2909 w 61"/>
                  <a:gd name="T35" fmla="*/ 31114 h 542"/>
                  <a:gd name="T36" fmla="*/ 3529 w 61"/>
                  <a:gd name="T37" fmla="*/ 37817 h 542"/>
                  <a:gd name="T38" fmla="*/ 3658 w 61"/>
                  <a:gd name="T39" fmla="*/ 41721 h 542"/>
                  <a:gd name="T40" fmla="*/ 3658 w 61"/>
                  <a:gd name="T41" fmla="*/ 41721 h 542"/>
                  <a:gd name="T42" fmla="*/ 777 w 61"/>
                  <a:gd name="T43" fmla="*/ 45193 h 542"/>
                  <a:gd name="T44" fmla="*/ 0 w 61"/>
                  <a:gd name="T45" fmla="*/ 45635 h 542"/>
                  <a:gd name="T46" fmla="*/ 320 w 61"/>
                  <a:gd name="T47" fmla="*/ 46227 h 542"/>
                  <a:gd name="T48" fmla="*/ 1214 w 61"/>
                  <a:gd name="T49" fmla="*/ 45635 h 542"/>
                  <a:gd name="T50" fmla="*/ 3658 w 61"/>
                  <a:gd name="T51" fmla="*/ 43505 h 542"/>
                  <a:gd name="T52" fmla="*/ 4212 w 61"/>
                  <a:gd name="T53" fmla="*/ 43420 h 542"/>
                  <a:gd name="T54" fmla="*/ 4650 w 61"/>
                  <a:gd name="T55" fmla="*/ 44091 h 542"/>
                  <a:gd name="T56" fmla="*/ 5163 w 61"/>
                  <a:gd name="T57" fmla="*/ 43710 h 5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1"/>
                  <a:gd name="T88" fmla="*/ 0 h 542"/>
                  <a:gd name="T89" fmla="*/ 61 w 61"/>
                  <a:gd name="T90" fmla="*/ 542 h 5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1" h="542">
                    <a:moveTo>
                      <a:pt x="61" y="512"/>
                    </a:moveTo>
                    <a:cubicBezTo>
                      <a:pt x="50" y="497"/>
                      <a:pt x="46" y="464"/>
                      <a:pt x="50" y="445"/>
                    </a:cubicBezTo>
                    <a:cubicBezTo>
                      <a:pt x="54" y="425"/>
                      <a:pt x="52" y="388"/>
                      <a:pt x="42" y="362"/>
                    </a:cubicBezTo>
                    <a:cubicBezTo>
                      <a:pt x="30" y="336"/>
                      <a:pt x="12" y="261"/>
                      <a:pt x="16" y="237"/>
                    </a:cubicBezTo>
                    <a:cubicBezTo>
                      <a:pt x="18" y="223"/>
                      <a:pt x="16" y="208"/>
                      <a:pt x="14" y="194"/>
                    </a:cubicBezTo>
                    <a:cubicBezTo>
                      <a:pt x="14" y="186"/>
                      <a:pt x="13" y="179"/>
                      <a:pt x="12" y="172"/>
                    </a:cubicBezTo>
                    <a:cubicBezTo>
                      <a:pt x="12" y="158"/>
                      <a:pt x="14" y="145"/>
                      <a:pt x="16" y="131"/>
                    </a:cubicBezTo>
                    <a:cubicBezTo>
                      <a:pt x="18" y="119"/>
                      <a:pt x="20" y="106"/>
                      <a:pt x="20" y="94"/>
                    </a:cubicBezTo>
                    <a:cubicBezTo>
                      <a:pt x="20" y="80"/>
                      <a:pt x="23" y="65"/>
                      <a:pt x="25" y="50"/>
                    </a:cubicBezTo>
                    <a:cubicBezTo>
                      <a:pt x="28" y="34"/>
                      <a:pt x="30" y="19"/>
                      <a:pt x="31" y="2"/>
                    </a:cubicBezTo>
                    <a:cubicBezTo>
                      <a:pt x="19" y="0"/>
                      <a:pt x="19" y="0"/>
                      <a:pt x="19" y="0"/>
                    </a:cubicBezTo>
                    <a:cubicBezTo>
                      <a:pt x="20" y="17"/>
                      <a:pt x="20" y="33"/>
                      <a:pt x="17" y="48"/>
                    </a:cubicBezTo>
                    <a:cubicBezTo>
                      <a:pt x="15" y="64"/>
                      <a:pt x="12" y="80"/>
                      <a:pt x="12" y="94"/>
                    </a:cubicBezTo>
                    <a:cubicBezTo>
                      <a:pt x="12" y="106"/>
                      <a:pt x="10" y="118"/>
                      <a:pt x="8" y="130"/>
                    </a:cubicBezTo>
                    <a:cubicBezTo>
                      <a:pt x="6" y="143"/>
                      <a:pt x="4" y="158"/>
                      <a:pt x="4" y="172"/>
                    </a:cubicBezTo>
                    <a:cubicBezTo>
                      <a:pt x="5" y="180"/>
                      <a:pt x="6" y="187"/>
                      <a:pt x="6" y="195"/>
                    </a:cubicBezTo>
                    <a:cubicBezTo>
                      <a:pt x="8" y="208"/>
                      <a:pt x="10" y="223"/>
                      <a:pt x="8" y="236"/>
                    </a:cubicBezTo>
                    <a:cubicBezTo>
                      <a:pt x="3" y="263"/>
                      <a:pt x="23" y="340"/>
                      <a:pt x="34" y="365"/>
                    </a:cubicBezTo>
                    <a:cubicBezTo>
                      <a:pt x="44" y="390"/>
                      <a:pt x="46" y="425"/>
                      <a:pt x="42" y="443"/>
                    </a:cubicBezTo>
                    <a:cubicBezTo>
                      <a:pt x="40" y="456"/>
                      <a:pt x="40" y="473"/>
                      <a:pt x="43" y="489"/>
                    </a:cubicBezTo>
                    <a:cubicBezTo>
                      <a:pt x="43" y="489"/>
                      <a:pt x="43" y="489"/>
                      <a:pt x="43" y="489"/>
                    </a:cubicBezTo>
                    <a:cubicBezTo>
                      <a:pt x="42" y="508"/>
                      <a:pt x="25" y="519"/>
                      <a:pt x="9" y="529"/>
                    </a:cubicBezTo>
                    <a:cubicBezTo>
                      <a:pt x="0" y="535"/>
                      <a:pt x="0" y="535"/>
                      <a:pt x="0" y="535"/>
                    </a:cubicBezTo>
                    <a:cubicBezTo>
                      <a:pt x="4" y="542"/>
                      <a:pt x="4" y="542"/>
                      <a:pt x="4" y="542"/>
                    </a:cubicBezTo>
                    <a:cubicBezTo>
                      <a:pt x="14" y="535"/>
                      <a:pt x="14" y="535"/>
                      <a:pt x="14" y="535"/>
                    </a:cubicBezTo>
                    <a:cubicBezTo>
                      <a:pt x="24" y="529"/>
                      <a:pt x="36" y="521"/>
                      <a:pt x="43" y="510"/>
                    </a:cubicBezTo>
                    <a:cubicBezTo>
                      <a:pt x="45" y="508"/>
                      <a:pt x="49" y="507"/>
                      <a:pt x="50" y="509"/>
                    </a:cubicBezTo>
                    <a:cubicBezTo>
                      <a:pt x="52" y="512"/>
                      <a:pt x="53" y="515"/>
                      <a:pt x="55" y="517"/>
                    </a:cubicBezTo>
                    <a:lnTo>
                      <a:pt x="61" y="512"/>
                    </a:lnTo>
                    <a:close/>
                  </a:path>
                </a:pathLst>
              </a:cu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5" name="Freeform 235"/>
              <p:cNvSpPr>
                <a:spLocks noEditPoints="1"/>
              </p:cNvSpPr>
              <p:nvPr/>
            </p:nvSpPr>
            <p:spPr bwMode="auto">
              <a:xfrm>
                <a:off x="967" y="1699"/>
                <a:ext cx="309" cy="2153"/>
              </a:xfrm>
              <a:custGeom>
                <a:avLst/>
                <a:gdLst>
                  <a:gd name="T0" fmla="*/ 548 w 230"/>
                  <a:gd name="T1" fmla="*/ 52273 h 1601"/>
                  <a:gd name="T2" fmla="*/ 3238 w 230"/>
                  <a:gd name="T3" fmla="*/ 88036 h 1601"/>
                  <a:gd name="T4" fmla="*/ 4920 w 230"/>
                  <a:gd name="T5" fmla="*/ 102216 h 1601"/>
                  <a:gd name="T6" fmla="*/ 6677 w 230"/>
                  <a:gd name="T7" fmla="*/ 124566 h 1601"/>
                  <a:gd name="T8" fmla="*/ 9658 w 230"/>
                  <a:gd name="T9" fmla="*/ 136169 h 1601"/>
                  <a:gd name="T10" fmla="*/ 9368 w 230"/>
                  <a:gd name="T11" fmla="*/ 133746 h 1601"/>
                  <a:gd name="T12" fmla="*/ 7476 w 230"/>
                  <a:gd name="T13" fmla="*/ 124955 h 1601"/>
                  <a:gd name="T14" fmla="*/ 6181 w 230"/>
                  <a:gd name="T15" fmla="*/ 102166 h 1601"/>
                  <a:gd name="T16" fmla="*/ 4920 w 230"/>
                  <a:gd name="T17" fmla="*/ 87866 h 1601"/>
                  <a:gd name="T18" fmla="*/ 3953 w 230"/>
                  <a:gd name="T19" fmla="*/ 79658 h 1601"/>
                  <a:gd name="T20" fmla="*/ 4920 w 230"/>
                  <a:gd name="T21" fmla="*/ 80882 h 1601"/>
                  <a:gd name="T22" fmla="*/ 6677 w 230"/>
                  <a:gd name="T23" fmla="*/ 84896 h 1601"/>
                  <a:gd name="T24" fmla="*/ 7634 w 230"/>
                  <a:gd name="T25" fmla="*/ 89152 h 1601"/>
                  <a:gd name="T26" fmla="*/ 7419 w 230"/>
                  <a:gd name="T27" fmla="*/ 84060 h 1601"/>
                  <a:gd name="T28" fmla="*/ 6677 w 230"/>
                  <a:gd name="T29" fmla="*/ 77189 h 1601"/>
                  <a:gd name="T30" fmla="*/ 4857 w 230"/>
                  <a:gd name="T31" fmla="*/ 71349 h 1601"/>
                  <a:gd name="T32" fmla="*/ 2229 w 230"/>
                  <a:gd name="T33" fmla="*/ 52277 h 1601"/>
                  <a:gd name="T34" fmla="*/ 7419 w 230"/>
                  <a:gd name="T35" fmla="*/ 33961 h 1601"/>
                  <a:gd name="T36" fmla="*/ 8970 w 230"/>
                  <a:gd name="T37" fmla="*/ 33816 h 1601"/>
                  <a:gd name="T38" fmla="*/ 8139 w 230"/>
                  <a:gd name="T39" fmla="*/ 32080 h 1601"/>
                  <a:gd name="T40" fmla="*/ 13619 w 230"/>
                  <a:gd name="T41" fmla="*/ 25668 h 1601"/>
                  <a:gd name="T42" fmla="*/ 14988 w 230"/>
                  <a:gd name="T43" fmla="*/ 22245 h 1601"/>
                  <a:gd name="T44" fmla="*/ 14988 w 230"/>
                  <a:gd name="T45" fmla="*/ 17274 h 1601"/>
                  <a:gd name="T46" fmla="*/ 19227 w 230"/>
                  <a:gd name="T47" fmla="*/ 19073 h 1601"/>
                  <a:gd name="T48" fmla="*/ 18795 w 230"/>
                  <a:gd name="T49" fmla="*/ 17739 h 1601"/>
                  <a:gd name="T50" fmla="*/ 18795 w 230"/>
                  <a:gd name="T51" fmla="*/ 17219 h 1601"/>
                  <a:gd name="T52" fmla="*/ 18795 w 230"/>
                  <a:gd name="T53" fmla="*/ 16542 h 1601"/>
                  <a:gd name="T54" fmla="*/ 18948 w 230"/>
                  <a:gd name="T55" fmla="*/ 15820 h 1601"/>
                  <a:gd name="T56" fmla="*/ 16909 w 230"/>
                  <a:gd name="T57" fmla="*/ 15547 h 1601"/>
                  <a:gd name="T58" fmla="*/ 14988 w 230"/>
                  <a:gd name="T59" fmla="*/ 321 h 1601"/>
                  <a:gd name="T60" fmla="*/ 12490 w 230"/>
                  <a:gd name="T61" fmla="*/ 15820 h 1601"/>
                  <a:gd name="T62" fmla="*/ 5406 w 230"/>
                  <a:gd name="T63" fmla="*/ 16260 h 1601"/>
                  <a:gd name="T64" fmla="*/ 3496 w 230"/>
                  <a:gd name="T65" fmla="*/ 16260 h 1601"/>
                  <a:gd name="T66" fmla="*/ 3863 w 230"/>
                  <a:gd name="T67" fmla="*/ 17219 h 1601"/>
                  <a:gd name="T68" fmla="*/ 4571 w 230"/>
                  <a:gd name="T69" fmla="*/ 17570 h 1601"/>
                  <a:gd name="T70" fmla="*/ 3402 w 230"/>
                  <a:gd name="T71" fmla="*/ 19144 h 1601"/>
                  <a:gd name="T72" fmla="*/ 7419 w 230"/>
                  <a:gd name="T73" fmla="*/ 17739 h 1601"/>
                  <a:gd name="T74" fmla="*/ 12490 w 230"/>
                  <a:gd name="T75" fmla="*/ 18116 h 1601"/>
                  <a:gd name="T76" fmla="*/ 11761 w 230"/>
                  <a:gd name="T77" fmla="*/ 24362 h 1601"/>
                  <a:gd name="T78" fmla="*/ 3121 w 230"/>
                  <a:gd name="T79" fmla="*/ 38716 h 1601"/>
                  <a:gd name="T80" fmla="*/ 2602 w 230"/>
                  <a:gd name="T81" fmla="*/ 68287 h 1601"/>
                  <a:gd name="T82" fmla="*/ 4857 w 230"/>
                  <a:gd name="T83" fmla="*/ 73427 h 1601"/>
                  <a:gd name="T84" fmla="*/ 6610 w 230"/>
                  <a:gd name="T85" fmla="*/ 83077 h 1601"/>
                  <a:gd name="T86" fmla="*/ 5565 w 230"/>
                  <a:gd name="T87" fmla="*/ 80378 h 1601"/>
                  <a:gd name="T88" fmla="*/ 3747 w 230"/>
                  <a:gd name="T89" fmla="*/ 78448 h 16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0"/>
                  <a:gd name="T136" fmla="*/ 0 h 1601"/>
                  <a:gd name="T137" fmla="*/ 230 w 230"/>
                  <a:gd name="T138" fmla="*/ 1601 h 16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0" h="1601">
                    <a:moveTo>
                      <a:pt x="26" y="493"/>
                    </a:moveTo>
                    <a:cubicBezTo>
                      <a:pt x="17" y="527"/>
                      <a:pt x="10" y="567"/>
                      <a:pt x="7" y="614"/>
                    </a:cubicBezTo>
                    <a:cubicBezTo>
                      <a:pt x="0" y="741"/>
                      <a:pt x="15" y="855"/>
                      <a:pt x="28" y="946"/>
                    </a:cubicBezTo>
                    <a:cubicBezTo>
                      <a:pt x="33" y="980"/>
                      <a:pt x="37" y="1010"/>
                      <a:pt x="39" y="1035"/>
                    </a:cubicBezTo>
                    <a:cubicBezTo>
                      <a:pt x="43" y="1084"/>
                      <a:pt x="47" y="1109"/>
                      <a:pt x="51" y="1130"/>
                    </a:cubicBezTo>
                    <a:cubicBezTo>
                      <a:pt x="54" y="1149"/>
                      <a:pt x="57" y="1167"/>
                      <a:pt x="59" y="1202"/>
                    </a:cubicBezTo>
                    <a:cubicBezTo>
                      <a:pt x="66" y="1201"/>
                      <a:pt x="66" y="1201"/>
                      <a:pt x="66" y="1201"/>
                    </a:cubicBezTo>
                    <a:cubicBezTo>
                      <a:pt x="72" y="1274"/>
                      <a:pt x="77" y="1378"/>
                      <a:pt x="80" y="1464"/>
                    </a:cubicBezTo>
                    <a:cubicBezTo>
                      <a:pt x="82" y="1491"/>
                      <a:pt x="91" y="1520"/>
                      <a:pt x="100" y="1549"/>
                    </a:cubicBezTo>
                    <a:cubicBezTo>
                      <a:pt x="106" y="1568"/>
                      <a:pt x="112" y="1586"/>
                      <a:pt x="115" y="1601"/>
                    </a:cubicBezTo>
                    <a:cubicBezTo>
                      <a:pt x="121" y="1600"/>
                      <a:pt x="121" y="1600"/>
                      <a:pt x="121" y="1600"/>
                    </a:cubicBezTo>
                    <a:cubicBezTo>
                      <a:pt x="120" y="1590"/>
                      <a:pt x="116" y="1583"/>
                      <a:pt x="112" y="1572"/>
                    </a:cubicBezTo>
                    <a:cubicBezTo>
                      <a:pt x="111" y="1567"/>
                      <a:pt x="104" y="1535"/>
                      <a:pt x="103" y="1531"/>
                    </a:cubicBezTo>
                    <a:cubicBezTo>
                      <a:pt x="97" y="1509"/>
                      <a:pt x="90" y="1488"/>
                      <a:pt x="89" y="1469"/>
                    </a:cubicBezTo>
                    <a:cubicBezTo>
                      <a:pt x="86" y="1384"/>
                      <a:pt x="79" y="1274"/>
                      <a:pt x="73" y="1201"/>
                    </a:cubicBezTo>
                    <a:cubicBezTo>
                      <a:pt x="74" y="1201"/>
                      <a:pt x="74" y="1201"/>
                      <a:pt x="74" y="1201"/>
                    </a:cubicBezTo>
                    <a:cubicBezTo>
                      <a:pt x="71" y="1166"/>
                      <a:pt x="68" y="1147"/>
                      <a:pt x="65" y="1128"/>
                    </a:cubicBezTo>
                    <a:cubicBezTo>
                      <a:pt x="61" y="1106"/>
                      <a:pt x="63" y="1082"/>
                      <a:pt x="59" y="1033"/>
                    </a:cubicBezTo>
                    <a:cubicBezTo>
                      <a:pt x="57" y="1007"/>
                      <a:pt x="53" y="978"/>
                      <a:pt x="48" y="944"/>
                    </a:cubicBezTo>
                    <a:cubicBezTo>
                      <a:pt x="48" y="941"/>
                      <a:pt x="47" y="939"/>
                      <a:pt x="47" y="936"/>
                    </a:cubicBezTo>
                    <a:cubicBezTo>
                      <a:pt x="48" y="937"/>
                      <a:pt x="48" y="937"/>
                      <a:pt x="49" y="938"/>
                    </a:cubicBezTo>
                    <a:cubicBezTo>
                      <a:pt x="53" y="942"/>
                      <a:pt x="57" y="946"/>
                      <a:pt x="59" y="950"/>
                    </a:cubicBezTo>
                    <a:cubicBezTo>
                      <a:pt x="64" y="956"/>
                      <a:pt x="67" y="965"/>
                      <a:pt x="70" y="974"/>
                    </a:cubicBezTo>
                    <a:cubicBezTo>
                      <a:pt x="73" y="982"/>
                      <a:pt x="76" y="991"/>
                      <a:pt x="80" y="998"/>
                    </a:cubicBezTo>
                    <a:cubicBezTo>
                      <a:pt x="81" y="998"/>
                      <a:pt x="81" y="998"/>
                      <a:pt x="81" y="998"/>
                    </a:cubicBezTo>
                    <a:cubicBezTo>
                      <a:pt x="82" y="1015"/>
                      <a:pt x="84" y="1033"/>
                      <a:pt x="91" y="1048"/>
                    </a:cubicBezTo>
                    <a:cubicBezTo>
                      <a:pt x="98" y="1044"/>
                      <a:pt x="98" y="1044"/>
                      <a:pt x="98" y="1044"/>
                    </a:cubicBezTo>
                    <a:cubicBezTo>
                      <a:pt x="90" y="1028"/>
                      <a:pt x="89" y="1006"/>
                      <a:pt x="88" y="988"/>
                    </a:cubicBezTo>
                    <a:cubicBezTo>
                      <a:pt x="87" y="978"/>
                      <a:pt x="87" y="978"/>
                      <a:pt x="87" y="978"/>
                    </a:cubicBezTo>
                    <a:cubicBezTo>
                      <a:pt x="86" y="954"/>
                      <a:pt x="84" y="930"/>
                      <a:pt x="80" y="907"/>
                    </a:cubicBezTo>
                    <a:cubicBezTo>
                      <a:pt x="76" y="891"/>
                      <a:pt x="71" y="876"/>
                      <a:pt x="65" y="860"/>
                    </a:cubicBezTo>
                    <a:cubicBezTo>
                      <a:pt x="58" y="839"/>
                      <a:pt x="58" y="839"/>
                      <a:pt x="58" y="839"/>
                    </a:cubicBezTo>
                    <a:cubicBezTo>
                      <a:pt x="51" y="820"/>
                      <a:pt x="44" y="804"/>
                      <a:pt x="30" y="790"/>
                    </a:cubicBezTo>
                    <a:cubicBezTo>
                      <a:pt x="25" y="735"/>
                      <a:pt x="23" y="676"/>
                      <a:pt x="27" y="615"/>
                    </a:cubicBezTo>
                    <a:cubicBezTo>
                      <a:pt x="33" y="517"/>
                      <a:pt x="57" y="449"/>
                      <a:pt x="84" y="399"/>
                    </a:cubicBezTo>
                    <a:cubicBezTo>
                      <a:pt x="85" y="397"/>
                      <a:pt x="87" y="397"/>
                      <a:pt x="88" y="399"/>
                    </a:cubicBezTo>
                    <a:cubicBezTo>
                      <a:pt x="92" y="405"/>
                      <a:pt x="95" y="406"/>
                      <a:pt x="100" y="410"/>
                    </a:cubicBezTo>
                    <a:cubicBezTo>
                      <a:pt x="107" y="398"/>
                      <a:pt x="107" y="398"/>
                      <a:pt x="107" y="398"/>
                    </a:cubicBezTo>
                    <a:cubicBezTo>
                      <a:pt x="102" y="394"/>
                      <a:pt x="100" y="394"/>
                      <a:pt x="96" y="386"/>
                    </a:cubicBezTo>
                    <a:cubicBezTo>
                      <a:pt x="94" y="383"/>
                      <a:pt x="96" y="378"/>
                      <a:pt x="97" y="377"/>
                    </a:cubicBezTo>
                    <a:cubicBezTo>
                      <a:pt x="114" y="350"/>
                      <a:pt x="129" y="331"/>
                      <a:pt x="143" y="313"/>
                    </a:cubicBezTo>
                    <a:cubicBezTo>
                      <a:pt x="147" y="309"/>
                      <a:pt x="155" y="302"/>
                      <a:pt x="162" y="302"/>
                    </a:cubicBezTo>
                    <a:moveTo>
                      <a:pt x="193" y="300"/>
                    </a:moveTo>
                    <a:cubicBezTo>
                      <a:pt x="184" y="291"/>
                      <a:pt x="179" y="275"/>
                      <a:pt x="179" y="262"/>
                    </a:cubicBezTo>
                    <a:cubicBezTo>
                      <a:pt x="179" y="203"/>
                      <a:pt x="179" y="203"/>
                      <a:pt x="179" y="203"/>
                    </a:cubicBezTo>
                    <a:cubicBezTo>
                      <a:pt x="179" y="203"/>
                      <a:pt x="179" y="203"/>
                      <a:pt x="179" y="203"/>
                    </a:cubicBezTo>
                    <a:cubicBezTo>
                      <a:pt x="180" y="196"/>
                      <a:pt x="187" y="199"/>
                      <a:pt x="198" y="200"/>
                    </a:cubicBezTo>
                    <a:cubicBezTo>
                      <a:pt x="208" y="202"/>
                      <a:pt x="222" y="212"/>
                      <a:pt x="229" y="224"/>
                    </a:cubicBezTo>
                    <a:cubicBezTo>
                      <a:pt x="229" y="223"/>
                      <a:pt x="230" y="222"/>
                      <a:pt x="230" y="222"/>
                    </a:cubicBezTo>
                    <a:cubicBezTo>
                      <a:pt x="228" y="218"/>
                      <a:pt x="225" y="214"/>
                      <a:pt x="224" y="208"/>
                    </a:cubicBezTo>
                    <a:cubicBezTo>
                      <a:pt x="220" y="204"/>
                      <a:pt x="216" y="202"/>
                      <a:pt x="218" y="202"/>
                    </a:cubicBezTo>
                    <a:cubicBezTo>
                      <a:pt x="220" y="201"/>
                      <a:pt x="222" y="202"/>
                      <a:pt x="224" y="202"/>
                    </a:cubicBezTo>
                    <a:cubicBezTo>
                      <a:pt x="224" y="200"/>
                      <a:pt x="225" y="198"/>
                      <a:pt x="225" y="195"/>
                    </a:cubicBezTo>
                    <a:cubicBezTo>
                      <a:pt x="225" y="195"/>
                      <a:pt x="225" y="195"/>
                      <a:pt x="224" y="195"/>
                    </a:cubicBezTo>
                    <a:cubicBezTo>
                      <a:pt x="216" y="193"/>
                      <a:pt x="212" y="189"/>
                      <a:pt x="216" y="189"/>
                    </a:cubicBezTo>
                    <a:cubicBezTo>
                      <a:pt x="219" y="189"/>
                      <a:pt x="223" y="188"/>
                      <a:pt x="226" y="186"/>
                    </a:cubicBezTo>
                    <a:cubicBezTo>
                      <a:pt x="223" y="185"/>
                      <a:pt x="222" y="183"/>
                      <a:pt x="220" y="181"/>
                    </a:cubicBezTo>
                    <a:cubicBezTo>
                      <a:pt x="215" y="182"/>
                      <a:pt x="209" y="183"/>
                      <a:pt x="202" y="183"/>
                    </a:cubicBezTo>
                    <a:cubicBezTo>
                      <a:pt x="190" y="183"/>
                      <a:pt x="182" y="184"/>
                      <a:pt x="179" y="177"/>
                    </a:cubicBezTo>
                    <a:cubicBezTo>
                      <a:pt x="179" y="113"/>
                      <a:pt x="179" y="33"/>
                      <a:pt x="179" y="4"/>
                    </a:cubicBezTo>
                    <a:cubicBezTo>
                      <a:pt x="172" y="4"/>
                      <a:pt x="161" y="3"/>
                      <a:pt x="149" y="0"/>
                    </a:cubicBezTo>
                    <a:cubicBezTo>
                      <a:pt x="149" y="26"/>
                      <a:pt x="149" y="117"/>
                      <a:pt x="149" y="186"/>
                    </a:cubicBezTo>
                    <a:cubicBezTo>
                      <a:pt x="148" y="194"/>
                      <a:pt x="134" y="191"/>
                      <a:pt x="106" y="191"/>
                    </a:cubicBezTo>
                    <a:cubicBezTo>
                      <a:pt x="64" y="191"/>
                      <a:pt x="64" y="191"/>
                      <a:pt x="64" y="191"/>
                    </a:cubicBezTo>
                    <a:cubicBezTo>
                      <a:pt x="62" y="191"/>
                      <a:pt x="54" y="189"/>
                      <a:pt x="49" y="185"/>
                    </a:cubicBezTo>
                    <a:cubicBezTo>
                      <a:pt x="47" y="187"/>
                      <a:pt x="45" y="189"/>
                      <a:pt x="42" y="191"/>
                    </a:cubicBezTo>
                    <a:cubicBezTo>
                      <a:pt x="47" y="193"/>
                      <a:pt x="50" y="195"/>
                      <a:pt x="51" y="198"/>
                    </a:cubicBezTo>
                    <a:cubicBezTo>
                      <a:pt x="54" y="203"/>
                      <a:pt x="50" y="201"/>
                      <a:pt x="46" y="202"/>
                    </a:cubicBezTo>
                    <a:cubicBezTo>
                      <a:pt x="46" y="204"/>
                      <a:pt x="46" y="206"/>
                      <a:pt x="46" y="209"/>
                    </a:cubicBezTo>
                    <a:cubicBezTo>
                      <a:pt x="50" y="207"/>
                      <a:pt x="53" y="206"/>
                      <a:pt x="54" y="207"/>
                    </a:cubicBezTo>
                    <a:cubicBezTo>
                      <a:pt x="55" y="209"/>
                      <a:pt x="48" y="215"/>
                      <a:pt x="42" y="221"/>
                    </a:cubicBezTo>
                    <a:cubicBezTo>
                      <a:pt x="41" y="222"/>
                      <a:pt x="41" y="223"/>
                      <a:pt x="40" y="225"/>
                    </a:cubicBezTo>
                    <a:cubicBezTo>
                      <a:pt x="41" y="226"/>
                      <a:pt x="42" y="228"/>
                      <a:pt x="43" y="230"/>
                    </a:cubicBezTo>
                    <a:cubicBezTo>
                      <a:pt x="59" y="215"/>
                      <a:pt x="64" y="210"/>
                      <a:pt x="88" y="208"/>
                    </a:cubicBezTo>
                    <a:cubicBezTo>
                      <a:pt x="112" y="205"/>
                      <a:pt x="133" y="206"/>
                      <a:pt x="140" y="206"/>
                    </a:cubicBezTo>
                    <a:cubicBezTo>
                      <a:pt x="146" y="206"/>
                      <a:pt x="148" y="208"/>
                      <a:pt x="149" y="213"/>
                    </a:cubicBezTo>
                    <a:cubicBezTo>
                      <a:pt x="149" y="262"/>
                      <a:pt x="149" y="262"/>
                      <a:pt x="149" y="262"/>
                    </a:cubicBezTo>
                    <a:cubicBezTo>
                      <a:pt x="149" y="271"/>
                      <a:pt x="144" y="280"/>
                      <a:pt x="140" y="286"/>
                    </a:cubicBezTo>
                    <a:cubicBezTo>
                      <a:pt x="137" y="289"/>
                      <a:pt x="130" y="297"/>
                      <a:pt x="130" y="297"/>
                    </a:cubicBezTo>
                    <a:cubicBezTo>
                      <a:pt x="102" y="333"/>
                      <a:pt x="64" y="380"/>
                      <a:pt x="37" y="455"/>
                    </a:cubicBezTo>
                    <a:cubicBezTo>
                      <a:pt x="31" y="473"/>
                      <a:pt x="22" y="507"/>
                      <a:pt x="22" y="507"/>
                    </a:cubicBezTo>
                    <a:moveTo>
                      <a:pt x="31" y="803"/>
                    </a:moveTo>
                    <a:cubicBezTo>
                      <a:pt x="40" y="814"/>
                      <a:pt x="45" y="826"/>
                      <a:pt x="50" y="841"/>
                    </a:cubicBezTo>
                    <a:cubicBezTo>
                      <a:pt x="58" y="863"/>
                      <a:pt x="58" y="863"/>
                      <a:pt x="58" y="863"/>
                    </a:cubicBezTo>
                    <a:cubicBezTo>
                      <a:pt x="63" y="878"/>
                      <a:pt x="69" y="893"/>
                      <a:pt x="72" y="909"/>
                    </a:cubicBezTo>
                    <a:cubicBezTo>
                      <a:pt x="76" y="930"/>
                      <a:pt x="78" y="953"/>
                      <a:pt x="79" y="976"/>
                    </a:cubicBezTo>
                    <a:cubicBezTo>
                      <a:pt x="79" y="974"/>
                      <a:pt x="78" y="973"/>
                      <a:pt x="78" y="972"/>
                    </a:cubicBezTo>
                    <a:cubicBezTo>
                      <a:pt x="75" y="962"/>
                      <a:pt x="71" y="953"/>
                      <a:pt x="66" y="945"/>
                    </a:cubicBezTo>
                    <a:cubicBezTo>
                      <a:pt x="63" y="940"/>
                      <a:pt x="58" y="936"/>
                      <a:pt x="54" y="932"/>
                    </a:cubicBezTo>
                    <a:cubicBezTo>
                      <a:pt x="51" y="929"/>
                      <a:pt x="48" y="926"/>
                      <a:pt x="45" y="922"/>
                    </a:cubicBezTo>
                    <a:cubicBezTo>
                      <a:pt x="40" y="886"/>
                      <a:pt x="35" y="846"/>
                      <a:pt x="31" y="803"/>
                    </a:cubicBezTo>
                    <a:close/>
                  </a:path>
                </a:pathLst>
              </a:cu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6" name="Freeform 236"/>
              <p:cNvSpPr>
                <a:spLocks/>
              </p:cNvSpPr>
              <p:nvPr/>
            </p:nvSpPr>
            <p:spPr bwMode="auto">
              <a:xfrm>
                <a:off x="926" y="3116"/>
                <a:ext cx="202" cy="947"/>
              </a:xfrm>
              <a:custGeom>
                <a:avLst/>
                <a:gdLst>
                  <a:gd name="T0" fmla="*/ 13020 w 150"/>
                  <a:gd name="T1" fmla="*/ 48285 h 704"/>
                  <a:gd name="T2" fmla="*/ 13014 w 150"/>
                  <a:gd name="T3" fmla="*/ 47171 h 704"/>
                  <a:gd name="T4" fmla="*/ 13014 w 150"/>
                  <a:gd name="T5" fmla="*/ 45970 h 704"/>
                  <a:gd name="T6" fmla="*/ 12492 w 150"/>
                  <a:gd name="T7" fmla="*/ 46246 h 704"/>
                  <a:gd name="T8" fmla="*/ 12274 w 150"/>
                  <a:gd name="T9" fmla="*/ 47774 h 704"/>
                  <a:gd name="T10" fmla="*/ 11886 w 150"/>
                  <a:gd name="T11" fmla="*/ 50200 h 704"/>
                  <a:gd name="T12" fmla="*/ 10200 w 150"/>
                  <a:gd name="T13" fmla="*/ 56723 h 704"/>
                  <a:gd name="T14" fmla="*/ 4233 w 150"/>
                  <a:gd name="T15" fmla="*/ 56126 h 704"/>
                  <a:gd name="T16" fmla="*/ 3783 w 150"/>
                  <a:gd name="T17" fmla="*/ 55636 h 704"/>
                  <a:gd name="T18" fmla="*/ 5243 w 150"/>
                  <a:gd name="T19" fmla="*/ 54068 h 704"/>
                  <a:gd name="T20" fmla="*/ 6467 w 150"/>
                  <a:gd name="T21" fmla="*/ 53056 h 704"/>
                  <a:gd name="T22" fmla="*/ 7827 w 150"/>
                  <a:gd name="T23" fmla="*/ 45284 h 704"/>
                  <a:gd name="T24" fmla="*/ 7827 w 150"/>
                  <a:gd name="T25" fmla="*/ 45250 h 704"/>
                  <a:gd name="T26" fmla="*/ 7827 w 150"/>
                  <a:gd name="T27" fmla="*/ 45250 h 704"/>
                  <a:gd name="T28" fmla="*/ 5026 w 150"/>
                  <a:gd name="T29" fmla="*/ 23684 h 704"/>
                  <a:gd name="T30" fmla="*/ 6554 w 150"/>
                  <a:gd name="T31" fmla="*/ 8639 h 704"/>
                  <a:gd name="T32" fmla="*/ 7574 w 150"/>
                  <a:gd name="T33" fmla="*/ 0 h 704"/>
                  <a:gd name="T34" fmla="*/ 6498 w 150"/>
                  <a:gd name="T35" fmla="*/ 1 h 704"/>
                  <a:gd name="T36" fmla="*/ 6498 w 150"/>
                  <a:gd name="T37" fmla="*/ 514 h 704"/>
                  <a:gd name="T38" fmla="*/ 5556 w 150"/>
                  <a:gd name="T39" fmla="*/ 8449 h 704"/>
                  <a:gd name="T40" fmla="*/ 3986 w 150"/>
                  <a:gd name="T41" fmla="*/ 22814 h 704"/>
                  <a:gd name="T42" fmla="*/ 3986 w 150"/>
                  <a:gd name="T43" fmla="*/ 23762 h 704"/>
                  <a:gd name="T44" fmla="*/ 6768 w 150"/>
                  <a:gd name="T45" fmla="*/ 45457 h 704"/>
                  <a:gd name="T46" fmla="*/ 6860 w 150"/>
                  <a:gd name="T47" fmla="*/ 46762 h 704"/>
                  <a:gd name="T48" fmla="*/ 5700 w 150"/>
                  <a:gd name="T49" fmla="*/ 52454 h 704"/>
                  <a:gd name="T50" fmla="*/ 4588 w 150"/>
                  <a:gd name="T51" fmla="*/ 53313 h 704"/>
                  <a:gd name="T52" fmla="*/ 2771 w 150"/>
                  <a:gd name="T53" fmla="*/ 55414 h 704"/>
                  <a:gd name="T54" fmla="*/ 2530 w 150"/>
                  <a:gd name="T55" fmla="*/ 55636 h 704"/>
                  <a:gd name="T56" fmla="*/ 1811 w 150"/>
                  <a:gd name="T57" fmla="*/ 55940 h 704"/>
                  <a:gd name="T58" fmla="*/ 1235 w 150"/>
                  <a:gd name="T59" fmla="*/ 56126 h 704"/>
                  <a:gd name="T60" fmla="*/ 0 w 150"/>
                  <a:gd name="T61" fmla="*/ 57162 h 704"/>
                  <a:gd name="T62" fmla="*/ 1432 w 150"/>
                  <a:gd name="T63" fmla="*/ 56723 h 704"/>
                  <a:gd name="T64" fmla="*/ 2058 w 150"/>
                  <a:gd name="T65" fmla="*/ 56476 h 704"/>
                  <a:gd name="T66" fmla="*/ 2809 w 150"/>
                  <a:gd name="T67" fmla="*/ 56196 h 704"/>
                  <a:gd name="T68" fmla="*/ 2809 w 150"/>
                  <a:gd name="T69" fmla="*/ 56196 h 704"/>
                  <a:gd name="T70" fmla="*/ 3017 w 150"/>
                  <a:gd name="T71" fmla="*/ 56476 h 704"/>
                  <a:gd name="T72" fmla="*/ 2058 w 150"/>
                  <a:gd name="T73" fmla="*/ 57230 h 704"/>
                  <a:gd name="T74" fmla="*/ 789 w 150"/>
                  <a:gd name="T75" fmla="*/ 58877 h 704"/>
                  <a:gd name="T76" fmla="*/ 2530 w 150"/>
                  <a:gd name="T77" fmla="*/ 57649 h 704"/>
                  <a:gd name="T78" fmla="*/ 3496 w 150"/>
                  <a:gd name="T79" fmla="*/ 56917 h 704"/>
                  <a:gd name="T80" fmla="*/ 4281 w 150"/>
                  <a:gd name="T81" fmla="*/ 57436 h 704"/>
                  <a:gd name="T82" fmla="*/ 2809 w 150"/>
                  <a:gd name="T83" fmla="*/ 59066 h 704"/>
                  <a:gd name="T84" fmla="*/ 2530 w 150"/>
                  <a:gd name="T85" fmla="*/ 60175 h 704"/>
                  <a:gd name="T86" fmla="*/ 3407 w 150"/>
                  <a:gd name="T87" fmla="*/ 59066 h 704"/>
                  <a:gd name="T88" fmla="*/ 5026 w 150"/>
                  <a:gd name="T89" fmla="*/ 57748 h 704"/>
                  <a:gd name="T90" fmla="*/ 5765 w 150"/>
                  <a:gd name="T91" fmla="*/ 58136 h 704"/>
                  <a:gd name="T92" fmla="*/ 5253 w 150"/>
                  <a:gd name="T93" fmla="*/ 60094 h 704"/>
                  <a:gd name="T94" fmla="*/ 6467 w 150"/>
                  <a:gd name="T95" fmla="*/ 58274 h 704"/>
                  <a:gd name="T96" fmla="*/ 9114 w 150"/>
                  <a:gd name="T97" fmla="*/ 58445 h 704"/>
                  <a:gd name="T98" fmla="*/ 9067 w 150"/>
                  <a:gd name="T99" fmla="*/ 58877 h 704"/>
                  <a:gd name="T100" fmla="*/ 8959 w 150"/>
                  <a:gd name="T101" fmla="*/ 60175 h 704"/>
                  <a:gd name="T102" fmla="*/ 9526 w 150"/>
                  <a:gd name="T103" fmla="*/ 58877 h 704"/>
                  <a:gd name="T104" fmla="*/ 9828 w 150"/>
                  <a:gd name="T105" fmla="*/ 58164 h 704"/>
                  <a:gd name="T106" fmla="*/ 10975 w 150"/>
                  <a:gd name="T107" fmla="*/ 57436 h 704"/>
                  <a:gd name="T108" fmla="*/ 13014 w 150"/>
                  <a:gd name="T109" fmla="*/ 50055 h 704"/>
                  <a:gd name="T110" fmla="*/ 13020 w 150"/>
                  <a:gd name="T111" fmla="*/ 48285 h 7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0"/>
                  <a:gd name="T169" fmla="*/ 0 h 704"/>
                  <a:gd name="T170" fmla="*/ 150 w 150"/>
                  <a:gd name="T171" fmla="*/ 704 h 7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0" h="704">
                    <a:moveTo>
                      <a:pt x="150" y="565"/>
                    </a:moveTo>
                    <a:cubicBezTo>
                      <a:pt x="149" y="560"/>
                      <a:pt x="149" y="554"/>
                      <a:pt x="149" y="552"/>
                    </a:cubicBezTo>
                    <a:cubicBezTo>
                      <a:pt x="149" y="548"/>
                      <a:pt x="150" y="542"/>
                      <a:pt x="149" y="538"/>
                    </a:cubicBezTo>
                    <a:cubicBezTo>
                      <a:pt x="144" y="541"/>
                      <a:pt x="144" y="541"/>
                      <a:pt x="144" y="541"/>
                    </a:cubicBezTo>
                    <a:cubicBezTo>
                      <a:pt x="145" y="546"/>
                      <a:pt x="143" y="552"/>
                      <a:pt x="141" y="559"/>
                    </a:cubicBezTo>
                    <a:cubicBezTo>
                      <a:pt x="139" y="567"/>
                      <a:pt x="136" y="576"/>
                      <a:pt x="137" y="587"/>
                    </a:cubicBezTo>
                    <a:cubicBezTo>
                      <a:pt x="138" y="608"/>
                      <a:pt x="132" y="647"/>
                      <a:pt x="117" y="664"/>
                    </a:cubicBezTo>
                    <a:cubicBezTo>
                      <a:pt x="102" y="682"/>
                      <a:pt x="66" y="671"/>
                      <a:pt x="48" y="657"/>
                    </a:cubicBezTo>
                    <a:cubicBezTo>
                      <a:pt x="46" y="655"/>
                      <a:pt x="44" y="653"/>
                      <a:pt x="44" y="651"/>
                    </a:cubicBezTo>
                    <a:cubicBezTo>
                      <a:pt x="43" y="646"/>
                      <a:pt x="53" y="639"/>
                      <a:pt x="60" y="633"/>
                    </a:cubicBezTo>
                    <a:cubicBezTo>
                      <a:pt x="66" y="629"/>
                      <a:pt x="71" y="625"/>
                      <a:pt x="74" y="621"/>
                    </a:cubicBezTo>
                    <a:cubicBezTo>
                      <a:pt x="85" y="607"/>
                      <a:pt x="95" y="557"/>
                      <a:pt x="90" y="530"/>
                    </a:cubicBezTo>
                    <a:cubicBezTo>
                      <a:pt x="90" y="529"/>
                      <a:pt x="90" y="529"/>
                      <a:pt x="90" y="529"/>
                    </a:cubicBezTo>
                    <a:cubicBezTo>
                      <a:pt x="90" y="529"/>
                      <a:pt x="90" y="529"/>
                      <a:pt x="90" y="529"/>
                    </a:cubicBezTo>
                    <a:cubicBezTo>
                      <a:pt x="71" y="465"/>
                      <a:pt x="60" y="383"/>
                      <a:pt x="58" y="277"/>
                    </a:cubicBezTo>
                    <a:cubicBezTo>
                      <a:pt x="57" y="214"/>
                      <a:pt x="67" y="154"/>
                      <a:pt x="76" y="101"/>
                    </a:cubicBezTo>
                    <a:cubicBezTo>
                      <a:pt x="82" y="61"/>
                      <a:pt x="88" y="26"/>
                      <a:pt x="87" y="0"/>
                    </a:cubicBezTo>
                    <a:cubicBezTo>
                      <a:pt x="75" y="1"/>
                      <a:pt x="75" y="1"/>
                      <a:pt x="75" y="1"/>
                    </a:cubicBezTo>
                    <a:cubicBezTo>
                      <a:pt x="75" y="2"/>
                      <a:pt x="75" y="4"/>
                      <a:pt x="75" y="6"/>
                    </a:cubicBezTo>
                    <a:cubicBezTo>
                      <a:pt x="75" y="30"/>
                      <a:pt x="70" y="62"/>
                      <a:pt x="64" y="99"/>
                    </a:cubicBezTo>
                    <a:cubicBezTo>
                      <a:pt x="56" y="150"/>
                      <a:pt x="46" y="207"/>
                      <a:pt x="46" y="267"/>
                    </a:cubicBezTo>
                    <a:cubicBezTo>
                      <a:pt x="46" y="271"/>
                      <a:pt x="46" y="274"/>
                      <a:pt x="46" y="278"/>
                    </a:cubicBezTo>
                    <a:cubicBezTo>
                      <a:pt x="48" y="384"/>
                      <a:pt x="59" y="467"/>
                      <a:pt x="78" y="532"/>
                    </a:cubicBezTo>
                    <a:cubicBezTo>
                      <a:pt x="79" y="537"/>
                      <a:pt x="79" y="542"/>
                      <a:pt x="79" y="547"/>
                    </a:cubicBezTo>
                    <a:cubicBezTo>
                      <a:pt x="79" y="573"/>
                      <a:pt x="71" y="605"/>
                      <a:pt x="65" y="614"/>
                    </a:cubicBezTo>
                    <a:cubicBezTo>
                      <a:pt x="62" y="617"/>
                      <a:pt x="58" y="620"/>
                      <a:pt x="53" y="624"/>
                    </a:cubicBezTo>
                    <a:cubicBezTo>
                      <a:pt x="44" y="631"/>
                      <a:pt x="33" y="639"/>
                      <a:pt x="32" y="649"/>
                    </a:cubicBezTo>
                    <a:cubicBezTo>
                      <a:pt x="31" y="650"/>
                      <a:pt x="30" y="650"/>
                      <a:pt x="29" y="651"/>
                    </a:cubicBezTo>
                    <a:cubicBezTo>
                      <a:pt x="21" y="655"/>
                      <a:pt x="21" y="655"/>
                      <a:pt x="21" y="655"/>
                    </a:cubicBezTo>
                    <a:cubicBezTo>
                      <a:pt x="14" y="657"/>
                      <a:pt x="14" y="657"/>
                      <a:pt x="14" y="657"/>
                    </a:cubicBezTo>
                    <a:cubicBezTo>
                      <a:pt x="8" y="659"/>
                      <a:pt x="5" y="663"/>
                      <a:pt x="0" y="669"/>
                    </a:cubicBezTo>
                    <a:cubicBezTo>
                      <a:pt x="4" y="665"/>
                      <a:pt x="11" y="665"/>
                      <a:pt x="16" y="664"/>
                    </a:cubicBezTo>
                    <a:cubicBezTo>
                      <a:pt x="24" y="661"/>
                      <a:pt x="24" y="661"/>
                      <a:pt x="24" y="661"/>
                    </a:cubicBezTo>
                    <a:cubicBezTo>
                      <a:pt x="33" y="658"/>
                      <a:pt x="33" y="658"/>
                      <a:pt x="33" y="658"/>
                    </a:cubicBezTo>
                    <a:cubicBezTo>
                      <a:pt x="33" y="658"/>
                      <a:pt x="33" y="658"/>
                      <a:pt x="33" y="658"/>
                    </a:cubicBezTo>
                    <a:cubicBezTo>
                      <a:pt x="34" y="659"/>
                      <a:pt x="34" y="660"/>
                      <a:pt x="35" y="661"/>
                    </a:cubicBezTo>
                    <a:cubicBezTo>
                      <a:pt x="32" y="664"/>
                      <a:pt x="28" y="667"/>
                      <a:pt x="24" y="670"/>
                    </a:cubicBezTo>
                    <a:cubicBezTo>
                      <a:pt x="17" y="675"/>
                      <a:pt x="14" y="681"/>
                      <a:pt x="9" y="689"/>
                    </a:cubicBezTo>
                    <a:cubicBezTo>
                      <a:pt x="13" y="683"/>
                      <a:pt x="23" y="679"/>
                      <a:pt x="29" y="675"/>
                    </a:cubicBezTo>
                    <a:cubicBezTo>
                      <a:pt x="33" y="672"/>
                      <a:pt x="37" y="670"/>
                      <a:pt x="40" y="666"/>
                    </a:cubicBezTo>
                    <a:cubicBezTo>
                      <a:pt x="43" y="668"/>
                      <a:pt x="46" y="670"/>
                      <a:pt x="49" y="672"/>
                    </a:cubicBezTo>
                    <a:cubicBezTo>
                      <a:pt x="41" y="677"/>
                      <a:pt x="36" y="683"/>
                      <a:pt x="33" y="691"/>
                    </a:cubicBezTo>
                    <a:cubicBezTo>
                      <a:pt x="29" y="704"/>
                      <a:pt x="29" y="704"/>
                      <a:pt x="29" y="704"/>
                    </a:cubicBezTo>
                    <a:cubicBezTo>
                      <a:pt x="39" y="691"/>
                      <a:pt x="39" y="691"/>
                      <a:pt x="39" y="691"/>
                    </a:cubicBezTo>
                    <a:cubicBezTo>
                      <a:pt x="45" y="683"/>
                      <a:pt x="48" y="681"/>
                      <a:pt x="58" y="676"/>
                    </a:cubicBezTo>
                    <a:cubicBezTo>
                      <a:pt x="60" y="678"/>
                      <a:pt x="63" y="679"/>
                      <a:pt x="66" y="680"/>
                    </a:cubicBezTo>
                    <a:cubicBezTo>
                      <a:pt x="62" y="686"/>
                      <a:pt x="60" y="696"/>
                      <a:pt x="61" y="703"/>
                    </a:cubicBezTo>
                    <a:cubicBezTo>
                      <a:pt x="60" y="698"/>
                      <a:pt x="69" y="687"/>
                      <a:pt x="74" y="682"/>
                    </a:cubicBezTo>
                    <a:cubicBezTo>
                      <a:pt x="84" y="685"/>
                      <a:pt x="95" y="686"/>
                      <a:pt x="105" y="684"/>
                    </a:cubicBezTo>
                    <a:cubicBezTo>
                      <a:pt x="104" y="685"/>
                      <a:pt x="104" y="687"/>
                      <a:pt x="104" y="689"/>
                    </a:cubicBezTo>
                    <a:cubicBezTo>
                      <a:pt x="103" y="694"/>
                      <a:pt x="105" y="701"/>
                      <a:pt x="103" y="704"/>
                    </a:cubicBezTo>
                    <a:cubicBezTo>
                      <a:pt x="107" y="700"/>
                      <a:pt x="110" y="695"/>
                      <a:pt x="110" y="689"/>
                    </a:cubicBezTo>
                    <a:cubicBezTo>
                      <a:pt x="111" y="686"/>
                      <a:pt x="112" y="684"/>
                      <a:pt x="113" y="681"/>
                    </a:cubicBezTo>
                    <a:cubicBezTo>
                      <a:pt x="118" y="679"/>
                      <a:pt x="122" y="676"/>
                      <a:pt x="126" y="672"/>
                    </a:cubicBezTo>
                    <a:cubicBezTo>
                      <a:pt x="146" y="649"/>
                      <a:pt x="150" y="604"/>
                      <a:pt x="149" y="586"/>
                    </a:cubicBezTo>
                    <a:cubicBezTo>
                      <a:pt x="148" y="578"/>
                      <a:pt x="148" y="573"/>
                      <a:pt x="150" y="565"/>
                    </a:cubicBezTo>
                    <a:close/>
                  </a:path>
                </a:pathLst>
              </a:cu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7" name="Freeform 237"/>
              <p:cNvSpPr>
                <a:spLocks noEditPoints="1"/>
              </p:cNvSpPr>
              <p:nvPr/>
            </p:nvSpPr>
            <p:spPr bwMode="auto">
              <a:xfrm>
                <a:off x="967" y="1699"/>
                <a:ext cx="309" cy="2153"/>
              </a:xfrm>
              <a:custGeom>
                <a:avLst/>
                <a:gdLst>
                  <a:gd name="T0" fmla="*/ 14988 w 230"/>
                  <a:gd name="T1" fmla="*/ 22245 h 1601"/>
                  <a:gd name="T2" fmla="*/ 14988 w 230"/>
                  <a:gd name="T3" fmla="*/ 17274 h 1601"/>
                  <a:gd name="T4" fmla="*/ 19227 w 230"/>
                  <a:gd name="T5" fmla="*/ 19073 h 1601"/>
                  <a:gd name="T6" fmla="*/ 18795 w 230"/>
                  <a:gd name="T7" fmla="*/ 17739 h 1601"/>
                  <a:gd name="T8" fmla="*/ 18795 w 230"/>
                  <a:gd name="T9" fmla="*/ 17219 h 1601"/>
                  <a:gd name="T10" fmla="*/ 18795 w 230"/>
                  <a:gd name="T11" fmla="*/ 16542 h 1601"/>
                  <a:gd name="T12" fmla="*/ 18948 w 230"/>
                  <a:gd name="T13" fmla="*/ 15820 h 1601"/>
                  <a:gd name="T14" fmla="*/ 16909 w 230"/>
                  <a:gd name="T15" fmla="*/ 15547 h 1601"/>
                  <a:gd name="T16" fmla="*/ 14988 w 230"/>
                  <a:gd name="T17" fmla="*/ 321 h 1601"/>
                  <a:gd name="T18" fmla="*/ 12490 w 230"/>
                  <a:gd name="T19" fmla="*/ 15820 h 1601"/>
                  <a:gd name="T20" fmla="*/ 5406 w 230"/>
                  <a:gd name="T21" fmla="*/ 16260 h 1601"/>
                  <a:gd name="T22" fmla="*/ 3496 w 230"/>
                  <a:gd name="T23" fmla="*/ 16260 h 1601"/>
                  <a:gd name="T24" fmla="*/ 3863 w 230"/>
                  <a:gd name="T25" fmla="*/ 17219 h 1601"/>
                  <a:gd name="T26" fmla="*/ 4571 w 230"/>
                  <a:gd name="T27" fmla="*/ 17570 h 1601"/>
                  <a:gd name="T28" fmla="*/ 3402 w 230"/>
                  <a:gd name="T29" fmla="*/ 19144 h 1601"/>
                  <a:gd name="T30" fmla="*/ 7419 w 230"/>
                  <a:gd name="T31" fmla="*/ 17739 h 1601"/>
                  <a:gd name="T32" fmla="*/ 12490 w 230"/>
                  <a:gd name="T33" fmla="*/ 18116 h 1601"/>
                  <a:gd name="T34" fmla="*/ 11761 w 230"/>
                  <a:gd name="T35" fmla="*/ 24362 h 1601"/>
                  <a:gd name="T36" fmla="*/ 3121 w 230"/>
                  <a:gd name="T37" fmla="*/ 38716 h 1601"/>
                  <a:gd name="T38" fmla="*/ 548 w 230"/>
                  <a:gd name="T39" fmla="*/ 52273 h 1601"/>
                  <a:gd name="T40" fmla="*/ 3238 w 230"/>
                  <a:gd name="T41" fmla="*/ 88036 h 1601"/>
                  <a:gd name="T42" fmla="*/ 4920 w 230"/>
                  <a:gd name="T43" fmla="*/ 102216 h 1601"/>
                  <a:gd name="T44" fmla="*/ 6677 w 230"/>
                  <a:gd name="T45" fmla="*/ 124566 h 1601"/>
                  <a:gd name="T46" fmla="*/ 9658 w 230"/>
                  <a:gd name="T47" fmla="*/ 136169 h 1601"/>
                  <a:gd name="T48" fmla="*/ 9368 w 230"/>
                  <a:gd name="T49" fmla="*/ 133746 h 1601"/>
                  <a:gd name="T50" fmla="*/ 7476 w 230"/>
                  <a:gd name="T51" fmla="*/ 124955 h 1601"/>
                  <a:gd name="T52" fmla="*/ 6181 w 230"/>
                  <a:gd name="T53" fmla="*/ 102166 h 1601"/>
                  <a:gd name="T54" fmla="*/ 4920 w 230"/>
                  <a:gd name="T55" fmla="*/ 87866 h 1601"/>
                  <a:gd name="T56" fmla="*/ 3953 w 230"/>
                  <a:gd name="T57" fmla="*/ 79658 h 1601"/>
                  <a:gd name="T58" fmla="*/ 4920 w 230"/>
                  <a:gd name="T59" fmla="*/ 80882 h 1601"/>
                  <a:gd name="T60" fmla="*/ 6677 w 230"/>
                  <a:gd name="T61" fmla="*/ 84896 h 1601"/>
                  <a:gd name="T62" fmla="*/ 7634 w 230"/>
                  <a:gd name="T63" fmla="*/ 89152 h 1601"/>
                  <a:gd name="T64" fmla="*/ 7419 w 230"/>
                  <a:gd name="T65" fmla="*/ 84060 h 1601"/>
                  <a:gd name="T66" fmla="*/ 6677 w 230"/>
                  <a:gd name="T67" fmla="*/ 77189 h 1601"/>
                  <a:gd name="T68" fmla="*/ 4857 w 230"/>
                  <a:gd name="T69" fmla="*/ 71349 h 1601"/>
                  <a:gd name="T70" fmla="*/ 2229 w 230"/>
                  <a:gd name="T71" fmla="*/ 52277 h 1601"/>
                  <a:gd name="T72" fmla="*/ 7419 w 230"/>
                  <a:gd name="T73" fmla="*/ 33961 h 1601"/>
                  <a:gd name="T74" fmla="*/ 8970 w 230"/>
                  <a:gd name="T75" fmla="*/ 33816 h 1601"/>
                  <a:gd name="T76" fmla="*/ 8139 w 230"/>
                  <a:gd name="T77" fmla="*/ 32080 h 1601"/>
                  <a:gd name="T78" fmla="*/ 13619 w 230"/>
                  <a:gd name="T79" fmla="*/ 25668 h 1601"/>
                  <a:gd name="T80" fmla="*/ 4193 w 230"/>
                  <a:gd name="T81" fmla="*/ 71533 h 1601"/>
                  <a:gd name="T82" fmla="*/ 6058 w 230"/>
                  <a:gd name="T83" fmla="*/ 77277 h 1601"/>
                  <a:gd name="T84" fmla="*/ 6525 w 230"/>
                  <a:gd name="T85" fmla="*/ 82696 h 1601"/>
                  <a:gd name="T86" fmla="*/ 4571 w 230"/>
                  <a:gd name="T87" fmla="*/ 79268 h 1601"/>
                  <a:gd name="T88" fmla="*/ 2602 w 230"/>
                  <a:gd name="T89" fmla="*/ 68287 h 16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0"/>
                  <a:gd name="T136" fmla="*/ 0 h 1601"/>
                  <a:gd name="T137" fmla="*/ 230 w 230"/>
                  <a:gd name="T138" fmla="*/ 1601 h 16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0" h="1601">
                    <a:moveTo>
                      <a:pt x="193" y="300"/>
                    </a:moveTo>
                    <a:cubicBezTo>
                      <a:pt x="184" y="291"/>
                      <a:pt x="179" y="275"/>
                      <a:pt x="179" y="262"/>
                    </a:cubicBezTo>
                    <a:cubicBezTo>
                      <a:pt x="179" y="203"/>
                      <a:pt x="179" y="203"/>
                      <a:pt x="179" y="203"/>
                    </a:cubicBezTo>
                    <a:cubicBezTo>
                      <a:pt x="179" y="203"/>
                      <a:pt x="179" y="203"/>
                      <a:pt x="179" y="203"/>
                    </a:cubicBezTo>
                    <a:cubicBezTo>
                      <a:pt x="180" y="196"/>
                      <a:pt x="187" y="199"/>
                      <a:pt x="198" y="200"/>
                    </a:cubicBezTo>
                    <a:cubicBezTo>
                      <a:pt x="208" y="202"/>
                      <a:pt x="222" y="212"/>
                      <a:pt x="229" y="224"/>
                    </a:cubicBezTo>
                    <a:cubicBezTo>
                      <a:pt x="229" y="223"/>
                      <a:pt x="230" y="222"/>
                      <a:pt x="230" y="222"/>
                    </a:cubicBezTo>
                    <a:cubicBezTo>
                      <a:pt x="228" y="218"/>
                      <a:pt x="225" y="214"/>
                      <a:pt x="224" y="208"/>
                    </a:cubicBezTo>
                    <a:cubicBezTo>
                      <a:pt x="220" y="204"/>
                      <a:pt x="216" y="202"/>
                      <a:pt x="218" y="202"/>
                    </a:cubicBezTo>
                    <a:cubicBezTo>
                      <a:pt x="220" y="201"/>
                      <a:pt x="222" y="202"/>
                      <a:pt x="224" y="202"/>
                    </a:cubicBezTo>
                    <a:cubicBezTo>
                      <a:pt x="224" y="200"/>
                      <a:pt x="225" y="198"/>
                      <a:pt x="225" y="195"/>
                    </a:cubicBezTo>
                    <a:cubicBezTo>
                      <a:pt x="225" y="195"/>
                      <a:pt x="225" y="195"/>
                      <a:pt x="224" y="195"/>
                    </a:cubicBezTo>
                    <a:cubicBezTo>
                      <a:pt x="216" y="193"/>
                      <a:pt x="212" y="189"/>
                      <a:pt x="216" y="189"/>
                    </a:cubicBezTo>
                    <a:cubicBezTo>
                      <a:pt x="219" y="189"/>
                      <a:pt x="223" y="188"/>
                      <a:pt x="226" y="186"/>
                    </a:cubicBezTo>
                    <a:cubicBezTo>
                      <a:pt x="223" y="185"/>
                      <a:pt x="222" y="183"/>
                      <a:pt x="220" y="181"/>
                    </a:cubicBezTo>
                    <a:cubicBezTo>
                      <a:pt x="215" y="182"/>
                      <a:pt x="209" y="183"/>
                      <a:pt x="202" y="183"/>
                    </a:cubicBezTo>
                    <a:cubicBezTo>
                      <a:pt x="190" y="183"/>
                      <a:pt x="182" y="184"/>
                      <a:pt x="179" y="177"/>
                    </a:cubicBezTo>
                    <a:cubicBezTo>
                      <a:pt x="179" y="113"/>
                      <a:pt x="179" y="33"/>
                      <a:pt x="179" y="4"/>
                    </a:cubicBezTo>
                    <a:cubicBezTo>
                      <a:pt x="172" y="4"/>
                      <a:pt x="161" y="3"/>
                      <a:pt x="149" y="0"/>
                    </a:cubicBezTo>
                    <a:cubicBezTo>
                      <a:pt x="149" y="26"/>
                      <a:pt x="149" y="117"/>
                      <a:pt x="149" y="186"/>
                    </a:cubicBezTo>
                    <a:cubicBezTo>
                      <a:pt x="148" y="194"/>
                      <a:pt x="134" y="191"/>
                      <a:pt x="106" y="191"/>
                    </a:cubicBezTo>
                    <a:cubicBezTo>
                      <a:pt x="64" y="191"/>
                      <a:pt x="64" y="191"/>
                      <a:pt x="64" y="191"/>
                    </a:cubicBezTo>
                    <a:cubicBezTo>
                      <a:pt x="62" y="191"/>
                      <a:pt x="54" y="189"/>
                      <a:pt x="49" y="185"/>
                    </a:cubicBezTo>
                    <a:cubicBezTo>
                      <a:pt x="47" y="187"/>
                      <a:pt x="45" y="189"/>
                      <a:pt x="42" y="191"/>
                    </a:cubicBezTo>
                    <a:cubicBezTo>
                      <a:pt x="47" y="193"/>
                      <a:pt x="50" y="195"/>
                      <a:pt x="51" y="198"/>
                    </a:cubicBezTo>
                    <a:cubicBezTo>
                      <a:pt x="54" y="203"/>
                      <a:pt x="50" y="201"/>
                      <a:pt x="46" y="202"/>
                    </a:cubicBezTo>
                    <a:cubicBezTo>
                      <a:pt x="46" y="204"/>
                      <a:pt x="46" y="206"/>
                      <a:pt x="46" y="209"/>
                    </a:cubicBezTo>
                    <a:cubicBezTo>
                      <a:pt x="50" y="207"/>
                      <a:pt x="53" y="206"/>
                      <a:pt x="54" y="207"/>
                    </a:cubicBezTo>
                    <a:cubicBezTo>
                      <a:pt x="55" y="209"/>
                      <a:pt x="48" y="215"/>
                      <a:pt x="42" y="221"/>
                    </a:cubicBezTo>
                    <a:cubicBezTo>
                      <a:pt x="41" y="222"/>
                      <a:pt x="41" y="223"/>
                      <a:pt x="40" y="225"/>
                    </a:cubicBezTo>
                    <a:cubicBezTo>
                      <a:pt x="41" y="226"/>
                      <a:pt x="42" y="228"/>
                      <a:pt x="43" y="230"/>
                    </a:cubicBezTo>
                    <a:cubicBezTo>
                      <a:pt x="59" y="215"/>
                      <a:pt x="64" y="210"/>
                      <a:pt x="88" y="208"/>
                    </a:cubicBezTo>
                    <a:cubicBezTo>
                      <a:pt x="112" y="205"/>
                      <a:pt x="133" y="206"/>
                      <a:pt x="140" y="206"/>
                    </a:cubicBezTo>
                    <a:cubicBezTo>
                      <a:pt x="146" y="206"/>
                      <a:pt x="148" y="208"/>
                      <a:pt x="149" y="213"/>
                    </a:cubicBezTo>
                    <a:cubicBezTo>
                      <a:pt x="149" y="262"/>
                      <a:pt x="149" y="262"/>
                      <a:pt x="149" y="262"/>
                    </a:cubicBezTo>
                    <a:cubicBezTo>
                      <a:pt x="149" y="271"/>
                      <a:pt x="144" y="280"/>
                      <a:pt x="140" y="286"/>
                    </a:cubicBezTo>
                    <a:cubicBezTo>
                      <a:pt x="137" y="289"/>
                      <a:pt x="130" y="297"/>
                      <a:pt x="130" y="297"/>
                    </a:cubicBezTo>
                    <a:cubicBezTo>
                      <a:pt x="102" y="333"/>
                      <a:pt x="64" y="380"/>
                      <a:pt x="37" y="455"/>
                    </a:cubicBezTo>
                    <a:cubicBezTo>
                      <a:pt x="37" y="455"/>
                      <a:pt x="28" y="483"/>
                      <a:pt x="27" y="489"/>
                    </a:cubicBezTo>
                    <a:cubicBezTo>
                      <a:pt x="17" y="525"/>
                      <a:pt x="10" y="566"/>
                      <a:pt x="7" y="614"/>
                    </a:cubicBezTo>
                    <a:cubicBezTo>
                      <a:pt x="0" y="741"/>
                      <a:pt x="15" y="855"/>
                      <a:pt x="28" y="946"/>
                    </a:cubicBezTo>
                    <a:cubicBezTo>
                      <a:pt x="33" y="980"/>
                      <a:pt x="37" y="1010"/>
                      <a:pt x="39" y="1035"/>
                    </a:cubicBezTo>
                    <a:cubicBezTo>
                      <a:pt x="43" y="1084"/>
                      <a:pt x="47" y="1109"/>
                      <a:pt x="51" y="1130"/>
                    </a:cubicBezTo>
                    <a:cubicBezTo>
                      <a:pt x="54" y="1149"/>
                      <a:pt x="57" y="1167"/>
                      <a:pt x="59" y="1202"/>
                    </a:cubicBezTo>
                    <a:cubicBezTo>
                      <a:pt x="66" y="1201"/>
                      <a:pt x="66" y="1201"/>
                      <a:pt x="66" y="1201"/>
                    </a:cubicBezTo>
                    <a:cubicBezTo>
                      <a:pt x="72" y="1274"/>
                      <a:pt x="77" y="1378"/>
                      <a:pt x="80" y="1464"/>
                    </a:cubicBezTo>
                    <a:cubicBezTo>
                      <a:pt x="82" y="1491"/>
                      <a:pt x="91" y="1520"/>
                      <a:pt x="100" y="1549"/>
                    </a:cubicBezTo>
                    <a:cubicBezTo>
                      <a:pt x="106" y="1568"/>
                      <a:pt x="112" y="1586"/>
                      <a:pt x="115" y="1601"/>
                    </a:cubicBezTo>
                    <a:cubicBezTo>
                      <a:pt x="121" y="1600"/>
                      <a:pt x="121" y="1600"/>
                      <a:pt x="121" y="1600"/>
                    </a:cubicBezTo>
                    <a:cubicBezTo>
                      <a:pt x="120" y="1590"/>
                      <a:pt x="116" y="1583"/>
                      <a:pt x="112" y="1572"/>
                    </a:cubicBezTo>
                    <a:cubicBezTo>
                      <a:pt x="111" y="1567"/>
                      <a:pt x="104" y="1535"/>
                      <a:pt x="103" y="1531"/>
                    </a:cubicBezTo>
                    <a:cubicBezTo>
                      <a:pt x="97" y="1509"/>
                      <a:pt x="90" y="1488"/>
                      <a:pt x="89" y="1469"/>
                    </a:cubicBezTo>
                    <a:cubicBezTo>
                      <a:pt x="86" y="1384"/>
                      <a:pt x="79" y="1274"/>
                      <a:pt x="73" y="1201"/>
                    </a:cubicBezTo>
                    <a:cubicBezTo>
                      <a:pt x="74" y="1201"/>
                      <a:pt x="74" y="1201"/>
                      <a:pt x="74" y="1201"/>
                    </a:cubicBezTo>
                    <a:cubicBezTo>
                      <a:pt x="71" y="1166"/>
                      <a:pt x="68" y="1147"/>
                      <a:pt x="65" y="1128"/>
                    </a:cubicBezTo>
                    <a:cubicBezTo>
                      <a:pt x="61" y="1106"/>
                      <a:pt x="63" y="1082"/>
                      <a:pt x="59" y="1033"/>
                    </a:cubicBezTo>
                    <a:cubicBezTo>
                      <a:pt x="57" y="1007"/>
                      <a:pt x="53" y="978"/>
                      <a:pt x="48" y="944"/>
                    </a:cubicBezTo>
                    <a:cubicBezTo>
                      <a:pt x="48" y="941"/>
                      <a:pt x="47" y="939"/>
                      <a:pt x="47" y="936"/>
                    </a:cubicBezTo>
                    <a:cubicBezTo>
                      <a:pt x="48" y="937"/>
                      <a:pt x="48" y="937"/>
                      <a:pt x="49" y="938"/>
                    </a:cubicBezTo>
                    <a:cubicBezTo>
                      <a:pt x="53" y="942"/>
                      <a:pt x="57" y="946"/>
                      <a:pt x="59" y="950"/>
                    </a:cubicBezTo>
                    <a:cubicBezTo>
                      <a:pt x="64" y="956"/>
                      <a:pt x="67" y="965"/>
                      <a:pt x="70" y="974"/>
                    </a:cubicBezTo>
                    <a:cubicBezTo>
                      <a:pt x="73" y="982"/>
                      <a:pt x="76" y="991"/>
                      <a:pt x="80" y="998"/>
                    </a:cubicBezTo>
                    <a:cubicBezTo>
                      <a:pt x="81" y="998"/>
                      <a:pt x="81" y="998"/>
                      <a:pt x="81" y="998"/>
                    </a:cubicBezTo>
                    <a:cubicBezTo>
                      <a:pt x="82" y="1015"/>
                      <a:pt x="84" y="1033"/>
                      <a:pt x="91" y="1048"/>
                    </a:cubicBezTo>
                    <a:cubicBezTo>
                      <a:pt x="98" y="1044"/>
                      <a:pt x="98" y="1044"/>
                      <a:pt x="98" y="1044"/>
                    </a:cubicBezTo>
                    <a:cubicBezTo>
                      <a:pt x="90" y="1028"/>
                      <a:pt x="89" y="1006"/>
                      <a:pt x="88" y="988"/>
                    </a:cubicBezTo>
                    <a:cubicBezTo>
                      <a:pt x="87" y="978"/>
                      <a:pt x="87" y="978"/>
                      <a:pt x="87" y="978"/>
                    </a:cubicBezTo>
                    <a:cubicBezTo>
                      <a:pt x="86" y="954"/>
                      <a:pt x="84" y="930"/>
                      <a:pt x="80" y="907"/>
                    </a:cubicBezTo>
                    <a:cubicBezTo>
                      <a:pt x="76" y="891"/>
                      <a:pt x="71" y="876"/>
                      <a:pt x="65" y="860"/>
                    </a:cubicBezTo>
                    <a:cubicBezTo>
                      <a:pt x="58" y="839"/>
                      <a:pt x="58" y="839"/>
                      <a:pt x="58" y="839"/>
                    </a:cubicBezTo>
                    <a:cubicBezTo>
                      <a:pt x="51" y="820"/>
                      <a:pt x="44" y="804"/>
                      <a:pt x="30" y="790"/>
                    </a:cubicBezTo>
                    <a:cubicBezTo>
                      <a:pt x="25" y="735"/>
                      <a:pt x="23" y="676"/>
                      <a:pt x="27" y="615"/>
                    </a:cubicBezTo>
                    <a:cubicBezTo>
                      <a:pt x="33" y="517"/>
                      <a:pt x="57" y="449"/>
                      <a:pt x="84" y="399"/>
                    </a:cubicBezTo>
                    <a:cubicBezTo>
                      <a:pt x="85" y="397"/>
                      <a:pt x="87" y="397"/>
                      <a:pt x="88" y="399"/>
                    </a:cubicBezTo>
                    <a:cubicBezTo>
                      <a:pt x="92" y="405"/>
                      <a:pt x="95" y="406"/>
                      <a:pt x="100" y="410"/>
                    </a:cubicBezTo>
                    <a:cubicBezTo>
                      <a:pt x="107" y="398"/>
                      <a:pt x="107" y="398"/>
                      <a:pt x="107" y="398"/>
                    </a:cubicBezTo>
                    <a:cubicBezTo>
                      <a:pt x="102" y="394"/>
                      <a:pt x="100" y="394"/>
                      <a:pt x="96" y="386"/>
                    </a:cubicBezTo>
                    <a:cubicBezTo>
                      <a:pt x="94" y="383"/>
                      <a:pt x="96" y="378"/>
                      <a:pt x="97" y="377"/>
                    </a:cubicBezTo>
                    <a:cubicBezTo>
                      <a:pt x="114" y="350"/>
                      <a:pt x="129" y="331"/>
                      <a:pt x="143" y="313"/>
                    </a:cubicBezTo>
                    <a:cubicBezTo>
                      <a:pt x="147" y="309"/>
                      <a:pt x="155" y="302"/>
                      <a:pt x="162" y="302"/>
                    </a:cubicBezTo>
                    <a:moveTo>
                      <a:pt x="31" y="803"/>
                    </a:moveTo>
                    <a:cubicBezTo>
                      <a:pt x="40" y="814"/>
                      <a:pt x="45" y="826"/>
                      <a:pt x="50" y="841"/>
                    </a:cubicBezTo>
                    <a:cubicBezTo>
                      <a:pt x="58" y="863"/>
                      <a:pt x="58" y="863"/>
                      <a:pt x="58" y="863"/>
                    </a:cubicBezTo>
                    <a:cubicBezTo>
                      <a:pt x="63" y="878"/>
                      <a:pt x="69" y="893"/>
                      <a:pt x="72" y="909"/>
                    </a:cubicBezTo>
                    <a:cubicBezTo>
                      <a:pt x="76" y="930"/>
                      <a:pt x="78" y="953"/>
                      <a:pt x="79" y="976"/>
                    </a:cubicBezTo>
                    <a:cubicBezTo>
                      <a:pt x="79" y="974"/>
                      <a:pt x="78" y="973"/>
                      <a:pt x="78" y="972"/>
                    </a:cubicBezTo>
                    <a:cubicBezTo>
                      <a:pt x="75" y="962"/>
                      <a:pt x="71" y="953"/>
                      <a:pt x="66" y="945"/>
                    </a:cubicBezTo>
                    <a:cubicBezTo>
                      <a:pt x="63" y="940"/>
                      <a:pt x="58" y="936"/>
                      <a:pt x="54" y="932"/>
                    </a:cubicBezTo>
                    <a:cubicBezTo>
                      <a:pt x="51" y="929"/>
                      <a:pt x="48" y="926"/>
                      <a:pt x="45" y="922"/>
                    </a:cubicBezTo>
                    <a:cubicBezTo>
                      <a:pt x="40" y="886"/>
                      <a:pt x="35" y="846"/>
                      <a:pt x="31" y="803"/>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8" name="Freeform 238"/>
              <p:cNvSpPr>
                <a:spLocks/>
              </p:cNvSpPr>
              <p:nvPr/>
            </p:nvSpPr>
            <p:spPr bwMode="auto">
              <a:xfrm>
                <a:off x="871" y="2387"/>
                <a:ext cx="129" cy="903"/>
              </a:xfrm>
              <a:custGeom>
                <a:avLst/>
                <a:gdLst>
                  <a:gd name="T0" fmla="*/ 6988 w 96"/>
                  <a:gd name="T1" fmla="*/ 4394 h 671"/>
                  <a:gd name="T2" fmla="*/ 5958 w 96"/>
                  <a:gd name="T3" fmla="*/ 6034 h 671"/>
                  <a:gd name="T4" fmla="*/ 5452 w 96"/>
                  <a:gd name="T5" fmla="*/ 5913 h 671"/>
                  <a:gd name="T6" fmla="*/ 4628 w 96"/>
                  <a:gd name="T7" fmla="*/ 1059 h 671"/>
                  <a:gd name="T8" fmla="*/ 4731 w 96"/>
                  <a:gd name="T9" fmla="*/ 0 h 671"/>
                  <a:gd name="T10" fmla="*/ 4202 w 96"/>
                  <a:gd name="T11" fmla="*/ 0 h 671"/>
                  <a:gd name="T12" fmla="*/ 4144 w 96"/>
                  <a:gd name="T13" fmla="*/ 931 h 671"/>
                  <a:gd name="T14" fmla="*/ 4932 w 96"/>
                  <a:gd name="T15" fmla="*/ 6443 h 671"/>
                  <a:gd name="T16" fmla="*/ 4932 w 96"/>
                  <a:gd name="T17" fmla="*/ 6871 h 671"/>
                  <a:gd name="T18" fmla="*/ 3237 w 96"/>
                  <a:gd name="T19" fmla="*/ 9528 h 671"/>
                  <a:gd name="T20" fmla="*/ 3237 w 96"/>
                  <a:gd name="T21" fmla="*/ 9528 h 671"/>
                  <a:gd name="T22" fmla="*/ 804 w 96"/>
                  <a:gd name="T23" fmla="*/ 10016 h 671"/>
                  <a:gd name="T24" fmla="*/ 578 w 96"/>
                  <a:gd name="T25" fmla="*/ 9792 h 671"/>
                  <a:gd name="T26" fmla="*/ 2943 w 96"/>
                  <a:gd name="T27" fmla="*/ 10417 h 671"/>
                  <a:gd name="T28" fmla="*/ 2694 w 96"/>
                  <a:gd name="T29" fmla="*/ 11440 h 671"/>
                  <a:gd name="T30" fmla="*/ 2412 w 96"/>
                  <a:gd name="T31" fmla="*/ 16668 h 671"/>
                  <a:gd name="T32" fmla="*/ 2143 w 96"/>
                  <a:gd name="T33" fmla="*/ 16924 h 671"/>
                  <a:gd name="T34" fmla="*/ 1244 w 96"/>
                  <a:gd name="T35" fmla="*/ 15674 h 671"/>
                  <a:gd name="T36" fmla="*/ 926 w 96"/>
                  <a:gd name="T37" fmla="*/ 14401 h 671"/>
                  <a:gd name="T38" fmla="*/ 578 w 96"/>
                  <a:gd name="T39" fmla="*/ 14410 h 671"/>
                  <a:gd name="T40" fmla="*/ 926 w 96"/>
                  <a:gd name="T41" fmla="*/ 15704 h 671"/>
                  <a:gd name="T42" fmla="*/ 1213 w 96"/>
                  <a:gd name="T43" fmla="*/ 16668 h 671"/>
                  <a:gd name="T44" fmla="*/ 578 w 96"/>
                  <a:gd name="T45" fmla="*/ 18982 h 671"/>
                  <a:gd name="T46" fmla="*/ 578 w 96"/>
                  <a:gd name="T47" fmla="*/ 19791 h 671"/>
                  <a:gd name="T48" fmla="*/ 430 w 96"/>
                  <a:gd name="T49" fmla="*/ 21317 h 671"/>
                  <a:gd name="T50" fmla="*/ 430 w 96"/>
                  <a:gd name="T51" fmla="*/ 25389 h 671"/>
                  <a:gd name="T52" fmla="*/ 689 w 96"/>
                  <a:gd name="T53" fmla="*/ 25300 h 671"/>
                  <a:gd name="T54" fmla="*/ 777 w 96"/>
                  <a:gd name="T55" fmla="*/ 21408 h 671"/>
                  <a:gd name="T56" fmla="*/ 1044 w 96"/>
                  <a:gd name="T57" fmla="*/ 19791 h 671"/>
                  <a:gd name="T58" fmla="*/ 1044 w 96"/>
                  <a:gd name="T59" fmla="*/ 18886 h 671"/>
                  <a:gd name="T60" fmla="*/ 1451 w 96"/>
                  <a:gd name="T61" fmla="*/ 17134 h 671"/>
                  <a:gd name="T62" fmla="*/ 2143 w 96"/>
                  <a:gd name="T63" fmla="*/ 17426 h 671"/>
                  <a:gd name="T64" fmla="*/ 2412 w 96"/>
                  <a:gd name="T65" fmla="*/ 17966 h 671"/>
                  <a:gd name="T66" fmla="*/ 2943 w 96"/>
                  <a:gd name="T67" fmla="*/ 29569 h 671"/>
                  <a:gd name="T68" fmla="*/ 3955 w 96"/>
                  <a:gd name="T69" fmla="*/ 34167 h 671"/>
                  <a:gd name="T70" fmla="*/ 5038 w 96"/>
                  <a:gd name="T71" fmla="*/ 38846 h 671"/>
                  <a:gd name="T72" fmla="*/ 5414 w 96"/>
                  <a:gd name="T73" fmla="*/ 41759 h 671"/>
                  <a:gd name="T74" fmla="*/ 5414 w 96"/>
                  <a:gd name="T75" fmla="*/ 45591 h 671"/>
                  <a:gd name="T76" fmla="*/ 5315 w 96"/>
                  <a:gd name="T77" fmla="*/ 48666 h 671"/>
                  <a:gd name="T78" fmla="*/ 5125 w 96"/>
                  <a:gd name="T79" fmla="*/ 50818 h 671"/>
                  <a:gd name="T80" fmla="*/ 5958 w 96"/>
                  <a:gd name="T81" fmla="*/ 57690 h 671"/>
                  <a:gd name="T82" fmla="*/ 5646 w 96"/>
                  <a:gd name="T83" fmla="*/ 50941 h 671"/>
                  <a:gd name="T84" fmla="*/ 5646 w 96"/>
                  <a:gd name="T85" fmla="*/ 50530 h 671"/>
                  <a:gd name="T86" fmla="*/ 6068 w 96"/>
                  <a:gd name="T87" fmla="*/ 51048 h 671"/>
                  <a:gd name="T88" fmla="*/ 6357 w 96"/>
                  <a:gd name="T89" fmla="*/ 51409 h 671"/>
                  <a:gd name="T90" fmla="*/ 7587 w 96"/>
                  <a:gd name="T91" fmla="*/ 53172 h 671"/>
                  <a:gd name="T92" fmla="*/ 8006 w 96"/>
                  <a:gd name="T93" fmla="*/ 55047 h 671"/>
                  <a:gd name="T94" fmla="*/ 7854 w 96"/>
                  <a:gd name="T95" fmla="*/ 53020 h 671"/>
                  <a:gd name="T96" fmla="*/ 6764 w 96"/>
                  <a:gd name="T97" fmla="*/ 51048 h 671"/>
                  <a:gd name="T98" fmla="*/ 6372 w 96"/>
                  <a:gd name="T99" fmla="*/ 50787 h 671"/>
                  <a:gd name="T100" fmla="*/ 5845 w 96"/>
                  <a:gd name="T101" fmla="*/ 48998 h 671"/>
                  <a:gd name="T102" fmla="*/ 5845 w 96"/>
                  <a:gd name="T103" fmla="*/ 48757 h 671"/>
                  <a:gd name="T104" fmla="*/ 6068 w 96"/>
                  <a:gd name="T105" fmla="*/ 45713 h 671"/>
                  <a:gd name="T106" fmla="*/ 6068 w 96"/>
                  <a:gd name="T107" fmla="*/ 41623 h 671"/>
                  <a:gd name="T108" fmla="*/ 5688 w 96"/>
                  <a:gd name="T109" fmla="*/ 38846 h 671"/>
                  <a:gd name="T110" fmla="*/ 4628 w 96"/>
                  <a:gd name="T111" fmla="*/ 33996 h 671"/>
                  <a:gd name="T112" fmla="*/ 3620 w 96"/>
                  <a:gd name="T113" fmla="*/ 29520 h 671"/>
                  <a:gd name="T114" fmla="*/ 3404 w 96"/>
                  <a:gd name="T115" fmla="*/ 11513 h 671"/>
                  <a:gd name="T116" fmla="*/ 6068 w 96"/>
                  <a:gd name="T117" fmla="*/ 6753 h 671"/>
                  <a:gd name="T118" fmla="*/ 6770 w 96"/>
                  <a:gd name="T119" fmla="*/ 7427 h 6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6"/>
                  <a:gd name="T181" fmla="*/ 0 h 671"/>
                  <a:gd name="T182" fmla="*/ 96 w 96"/>
                  <a:gd name="T183" fmla="*/ 671 h 67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6" h="671">
                    <a:moveTo>
                      <a:pt x="83" y="51"/>
                    </a:moveTo>
                    <a:cubicBezTo>
                      <a:pt x="82" y="57"/>
                      <a:pt x="77" y="69"/>
                      <a:pt x="71" y="70"/>
                    </a:cubicBezTo>
                    <a:cubicBezTo>
                      <a:pt x="70" y="71"/>
                      <a:pt x="66" y="70"/>
                      <a:pt x="65" y="69"/>
                    </a:cubicBezTo>
                    <a:cubicBezTo>
                      <a:pt x="50" y="57"/>
                      <a:pt x="53" y="32"/>
                      <a:pt x="55" y="12"/>
                    </a:cubicBezTo>
                    <a:cubicBezTo>
                      <a:pt x="56" y="0"/>
                      <a:pt x="56" y="0"/>
                      <a:pt x="56" y="0"/>
                    </a:cubicBezTo>
                    <a:cubicBezTo>
                      <a:pt x="50" y="0"/>
                      <a:pt x="50" y="0"/>
                      <a:pt x="50" y="0"/>
                    </a:cubicBezTo>
                    <a:cubicBezTo>
                      <a:pt x="49" y="11"/>
                      <a:pt x="49" y="11"/>
                      <a:pt x="49" y="11"/>
                    </a:cubicBezTo>
                    <a:cubicBezTo>
                      <a:pt x="47" y="32"/>
                      <a:pt x="42" y="60"/>
                      <a:pt x="59" y="75"/>
                    </a:cubicBezTo>
                    <a:cubicBezTo>
                      <a:pt x="60" y="75"/>
                      <a:pt x="60" y="79"/>
                      <a:pt x="59" y="80"/>
                    </a:cubicBezTo>
                    <a:cubicBezTo>
                      <a:pt x="50" y="87"/>
                      <a:pt x="42" y="99"/>
                      <a:pt x="38" y="111"/>
                    </a:cubicBezTo>
                    <a:cubicBezTo>
                      <a:pt x="38" y="111"/>
                      <a:pt x="38" y="111"/>
                      <a:pt x="38" y="111"/>
                    </a:cubicBezTo>
                    <a:cubicBezTo>
                      <a:pt x="28" y="120"/>
                      <a:pt x="19" y="128"/>
                      <a:pt x="10" y="117"/>
                    </a:cubicBezTo>
                    <a:cubicBezTo>
                      <a:pt x="7" y="114"/>
                      <a:pt x="7" y="114"/>
                      <a:pt x="7" y="114"/>
                    </a:cubicBezTo>
                    <a:cubicBezTo>
                      <a:pt x="12" y="126"/>
                      <a:pt x="21" y="135"/>
                      <a:pt x="35" y="121"/>
                    </a:cubicBezTo>
                    <a:cubicBezTo>
                      <a:pt x="34" y="125"/>
                      <a:pt x="33" y="129"/>
                      <a:pt x="32" y="133"/>
                    </a:cubicBezTo>
                    <a:cubicBezTo>
                      <a:pt x="30" y="149"/>
                      <a:pt x="30" y="171"/>
                      <a:pt x="29" y="194"/>
                    </a:cubicBezTo>
                    <a:cubicBezTo>
                      <a:pt x="29" y="196"/>
                      <a:pt x="26" y="198"/>
                      <a:pt x="25" y="197"/>
                    </a:cubicBezTo>
                    <a:cubicBezTo>
                      <a:pt x="19" y="194"/>
                      <a:pt x="16" y="190"/>
                      <a:pt x="15" y="182"/>
                    </a:cubicBezTo>
                    <a:cubicBezTo>
                      <a:pt x="14" y="178"/>
                      <a:pt x="13" y="173"/>
                      <a:pt x="11" y="167"/>
                    </a:cubicBezTo>
                    <a:cubicBezTo>
                      <a:pt x="7" y="168"/>
                      <a:pt x="7" y="168"/>
                      <a:pt x="7" y="168"/>
                    </a:cubicBezTo>
                    <a:cubicBezTo>
                      <a:pt x="9" y="174"/>
                      <a:pt x="10" y="178"/>
                      <a:pt x="11" y="183"/>
                    </a:cubicBezTo>
                    <a:cubicBezTo>
                      <a:pt x="11" y="187"/>
                      <a:pt x="12" y="191"/>
                      <a:pt x="14" y="194"/>
                    </a:cubicBezTo>
                    <a:cubicBezTo>
                      <a:pt x="6" y="199"/>
                      <a:pt x="7" y="212"/>
                      <a:pt x="7" y="221"/>
                    </a:cubicBezTo>
                    <a:cubicBezTo>
                      <a:pt x="7" y="230"/>
                      <a:pt x="7" y="230"/>
                      <a:pt x="7" y="230"/>
                    </a:cubicBezTo>
                    <a:cubicBezTo>
                      <a:pt x="5" y="248"/>
                      <a:pt x="5" y="248"/>
                      <a:pt x="5" y="248"/>
                    </a:cubicBezTo>
                    <a:cubicBezTo>
                      <a:pt x="2" y="264"/>
                      <a:pt x="0" y="279"/>
                      <a:pt x="5" y="295"/>
                    </a:cubicBezTo>
                    <a:cubicBezTo>
                      <a:pt x="8" y="294"/>
                      <a:pt x="8" y="294"/>
                      <a:pt x="8" y="294"/>
                    </a:cubicBezTo>
                    <a:cubicBezTo>
                      <a:pt x="3" y="280"/>
                      <a:pt x="7" y="264"/>
                      <a:pt x="9" y="249"/>
                    </a:cubicBezTo>
                    <a:cubicBezTo>
                      <a:pt x="12" y="230"/>
                      <a:pt x="12" y="230"/>
                      <a:pt x="12" y="230"/>
                    </a:cubicBezTo>
                    <a:cubicBezTo>
                      <a:pt x="12" y="220"/>
                      <a:pt x="12" y="220"/>
                      <a:pt x="12" y="220"/>
                    </a:cubicBezTo>
                    <a:cubicBezTo>
                      <a:pt x="11" y="210"/>
                      <a:pt x="13" y="202"/>
                      <a:pt x="17" y="199"/>
                    </a:cubicBezTo>
                    <a:cubicBezTo>
                      <a:pt x="19" y="201"/>
                      <a:pt x="22" y="202"/>
                      <a:pt x="25" y="203"/>
                    </a:cubicBezTo>
                    <a:cubicBezTo>
                      <a:pt x="27" y="204"/>
                      <a:pt x="29" y="207"/>
                      <a:pt x="29" y="209"/>
                    </a:cubicBezTo>
                    <a:cubicBezTo>
                      <a:pt x="29" y="258"/>
                      <a:pt x="32" y="314"/>
                      <a:pt x="35" y="344"/>
                    </a:cubicBezTo>
                    <a:cubicBezTo>
                      <a:pt x="36" y="355"/>
                      <a:pt x="41" y="376"/>
                      <a:pt x="47" y="397"/>
                    </a:cubicBezTo>
                    <a:cubicBezTo>
                      <a:pt x="54" y="425"/>
                      <a:pt x="61" y="438"/>
                      <a:pt x="60" y="452"/>
                    </a:cubicBezTo>
                    <a:cubicBezTo>
                      <a:pt x="60" y="463"/>
                      <a:pt x="62" y="475"/>
                      <a:pt x="64" y="486"/>
                    </a:cubicBezTo>
                    <a:cubicBezTo>
                      <a:pt x="66" y="496"/>
                      <a:pt x="65" y="516"/>
                      <a:pt x="64" y="530"/>
                    </a:cubicBezTo>
                    <a:cubicBezTo>
                      <a:pt x="63" y="542"/>
                      <a:pt x="64" y="554"/>
                      <a:pt x="63" y="566"/>
                    </a:cubicBezTo>
                    <a:cubicBezTo>
                      <a:pt x="61" y="591"/>
                      <a:pt x="61" y="591"/>
                      <a:pt x="61" y="591"/>
                    </a:cubicBezTo>
                    <a:cubicBezTo>
                      <a:pt x="59" y="620"/>
                      <a:pt x="58" y="648"/>
                      <a:pt x="71" y="671"/>
                    </a:cubicBezTo>
                    <a:cubicBezTo>
                      <a:pt x="59" y="651"/>
                      <a:pt x="65" y="620"/>
                      <a:pt x="67" y="592"/>
                    </a:cubicBezTo>
                    <a:cubicBezTo>
                      <a:pt x="67" y="588"/>
                      <a:pt x="67" y="588"/>
                      <a:pt x="67" y="588"/>
                    </a:cubicBezTo>
                    <a:cubicBezTo>
                      <a:pt x="68" y="589"/>
                      <a:pt x="70" y="591"/>
                      <a:pt x="72" y="594"/>
                    </a:cubicBezTo>
                    <a:cubicBezTo>
                      <a:pt x="75" y="598"/>
                      <a:pt x="75" y="598"/>
                      <a:pt x="75" y="598"/>
                    </a:cubicBezTo>
                    <a:cubicBezTo>
                      <a:pt x="80" y="605"/>
                      <a:pt x="87" y="610"/>
                      <a:pt x="90" y="618"/>
                    </a:cubicBezTo>
                    <a:cubicBezTo>
                      <a:pt x="92" y="622"/>
                      <a:pt x="95" y="640"/>
                      <a:pt x="95" y="640"/>
                    </a:cubicBezTo>
                    <a:cubicBezTo>
                      <a:pt x="95" y="640"/>
                      <a:pt x="96" y="625"/>
                      <a:pt x="93" y="617"/>
                    </a:cubicBezTo>
                    <a:cubicBezTo>
                      <a:pt x="90" y="608"/>
                      <a:pt x="85" y="601"/>
                      <a:pt x="80" y="594"/>
                    </a:cubicBezTo>
                    <a:cubicBezTo>
                      <a:pt x="76" y="590"/>
                      <a:pt x="76" y="590"/>
                      <a:pt x="76" y="590"/>
                    </a:cubicBezTo>
                    <a:cubicBezTo>
                      <a:pt x="71" y="583"/>
                      <a:pt x="70" y="578"/>
                      <a:pt x="69" y="570"/>
                    </a:cubicBezTo>
                    <a:cubicBezTo>
                      <a:pt x="69" y="567"/>
                      <a:pt x="69" y="567"/>
                      <a:pt x="69" y="567"/>
                    </a:cubicBezTo>
                    <a:cubicBezTo>
                      <a:pt x="69" y="555"/>
                      <a:pt x="71" y="543"/>
                      <a:pt x="72" y="531"/>
                    </a:cubicBezTo>
                    <a:cubicBezTo>
                      <a:pt x="73" y="517"/>
                      <a:pt x="74" y="494"/>
                      <a:pt x="72" y="484"/>
                    </a:cubicBezTo>
                    <a:cubicBezTo>
                      <a:pt x="70" y="473"/>
                      <a:pt x="68" y="463"/>
                      <a:pt x="68" y="452"/>
                    </a:cubicBezTo>
                    <a:cubicBezTo>
                      <a:pt x="69" y="437"/>
                      <a:pt x="62" y="425"/>
                      <a:pt x="55" y="395"/>
                    </a:cubicBezTo>
                    <a:cubicBezTo>
                      <a:pt x="49" y="374"/>
                      <a:pt x="44" y="354"/>
                      <a:pt x="43" y="343"/>
                    </a:cubicBezTo>
                    <a:cubicBezTo>
                      <a:pt x="39" y="297"/>
                      <a:pt x="34" y="184"/>
                      <a:pt x="40" y="134"/>
                    </a:cubicBezTo>
                    <a:cubicBezTo>
                      <a:pt x="44" y="106"/>
                      <a:pt x="55" y="91"/>
                      <a:pt x="72" y="79"/>
                    </a:cubicBezTo>
                    <a:cubicBezTo>
                      <a:pt x="76" y="78"/>
                      <a:pt x="79" y="77"/>
                      <a:pt x="81" y="86"/>
                    </a:cubicBezTo>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9" name="Freeform 239"/>
              <p:cNvSpPr>
                <a:spLocks/>
              </p:cNvSpPr>
              <p:nvPr/>
            </p:nvSpPr>
            <p:spPr bwMode="auto">
              <a:xfrm>
                <a:off x="1193" y="1199"/>
                <a:ext cx="48" cy="218"/>
              </a:xfrm>
              <a:custGeom>
                <a:avLst/>
                <a:gdLst>
                  <a:gd name="T0" fmla="*/ 1868 w 36"/>
                  <a:gd name="T1" fmla="*/ 1 h 162"/>
                  <a:gd name="T2" fmla="*/ 0 w 36"/>
                  <a:gd name="T3" fmla="*/ 13682 h 162"/>
                  <a:gd name="T4" fmla="*/ 847 w 36"/>
                  <a:gd name="T5" fmla="*/ 13878 h 162"/>
                  <a:gd name="T6" fmla="*/ 2491 w 36"/>
                  <a:gd name="T7" fmla="*/ 0 h 162"/>
                  <a:gd name="T8" fmla="*/ 1868 w 36"/>
                  <a:gd name="T9" fmla="*/ 1 h 162"/>
                  <a:gd name="T10" fmla="*/ 0 60000 65536"/>
                  <a:gd name="T11" fmla="*/ 0 60000 65536"/>
                  <a:gd name="T12" fmla="*/ 0 60000 65536"/>
                  <a:gd name="T13" fmla="*/ 0 60000 65536"/>
                  <a:gd name="T14" fmla="*/ 0 60000 65536"/>
                  <a:gd name="T15" fmla="*/ 0 w 36"/>
                  <a:gd name="T16" fmla="*/ 0 h 162"/>
                  <a:gd name="T17" fmla="*/ 36 w 36"/>
                  <a:gd name="T18" fmla="*/ 162 h 162"/>
                </a:gdLst>
                <a:ahLst/>
                <a:cxnLst>
                  <a:cxn ang="T10">
                    <a:pos x="T0" y="T1"/>
                  </a:cxn>
                  <a:cxn ang="T11">
                    <a:pos x="T2" y="T3"/>
                  </a:cxn>
                  <a:cxn ang="T12">
                    <a:pos x="T4" y="T5"/>
                  </a:cxn>
                  <a:cxn ang="T13">
                    <a:pos x="T6" y="T7"/>
                  </a:cxn>
                  <a:cxn ang="T14">
                    <a:pos x="T8" y="T9"/>
                  </a:cxn>
                </a:cxnLst>
                <a:rect l="T15" t="T16" r="T17" b="T18"/>
                <a:pathLst>
                  <a:path w="36" h="162">
                    <a:moveTo>
                      <a:pt x="25" y="1"/>
                    </a:moveTo>
                    <a:cubicBezTo>
                      <a:pt x="28" y="37"/>
                      <a:pt x="14" y="105"/>
                      <a:pt x="0" y="159"/>
                    </a:cubicBezTo>
                    <a:cubicBezTo>
                      <a:pt x="11" y="162"/>
                      <a:pt x="11" y="162"/>
                      <a:pt x="11" y="162"/>
                    </a:cubicBezTo>
                    <a:cubicBezTo>
                      <a:pt x="26" y="107"/>
                      <a:pt x="36" y="37"/>
                      <a:pt x="33" y="0"/>
                    </a:cubicBezTo>
                    <a:lnTo>
                      <a:pt x="25" y="1"/>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0" name="Freeform 240"/>
              <p:cNvSpPr>
                <a:spLocks/>
              </p:cNvSpPr>
              <p:nvPr/>
            </p:nvSpPr>
            <p:spPr bwMode="auto">
              <a:xfrm>
                <a:off x="1088" y="1047"/>
                <a:ext cx="25" cy="258"/>
              </a:xfrm>
              <a:custGeom>
                <a:avLst/>
                <a:gdLst>
                  <a:gd name="T0" fmla="*/ 438 w 19"/>
                  <a:gd name="T1" fmla="*/ 1793 h 192"/>
                  <a:gd name="T2" fmla="*/ 146 w 19"/>
                  <a:gd name="T3" fmla="*/ 3404 h 192"/>
                  <a:gd name="T4" fmla="*/ 374 w 19"/>
                  <a:gd name="T5" fmla="*/ 8006 h 192"/>
                  <a:gd name="T6" fmla="*/ 492 w 19"/>
                  <a:gd name="T7" fmla="*/ 9089 h 192"/>
                  <a:gd name="T8" fmla="*/ 333 w 19"/>
                  <a:gd name="T9" fmla="*/ 13290 h 192"/>
                  <a:gd name="T10" fmla="*/ 253 w 19"/>
                  <a:gd name="T11" fmla="*/ 13792 h 192"/>
                  <a:gd name="T12" fmla="*/ 253 w 19"/>
                  <a:gd name="T13" fmla="*/ 16136 h 192"/>
                  <a:gd name="T14" fmla="*/ 591 w 19"/>
                  <a:gd name="T15" fmla="*/ 15839 h 192"/>
                  <a:gd name="T16" fmla="*/ 758 w 19"/>
                  <a:gd name="T17" fmla="*/ 13855 h 192"/>
                  <a:gd name="T18" fmla="*/ 778 w 19"/>
                  <a:gd name="T19" fmla="*/ 13442 h 192"/>
                  <a:gd name="T20" fmla="*/ 997 w 19"/>
                  <a:gd name="T21" fmla="*/ 9061 h 192"/>
                  <a:gd name="T22" fmla="*/ 778 w 19"/>
                  <a:gd name="T23" fmla="*/ 7864 h 192"/>
                  <a:gd name="T24" fmla="*/ 492 w 19"/>
                  <a:gd name="T25" fmla="*/ 3444 h 192"/>
                  <a:gd name="T26" fmla="*/ 647 w 19"/>
                  <a:gd name="T27" fmla="*/ 1950 h 192"/>
                  <a:gd name="T28" fmla="*/ 932 w 19"/>
                  <a:gd name="T29" fmla="*/ 0 h 192"/>
                  <a:gd name="T30" fmla="*/ 647 w 19"/>
                  <a:gd name="T31" fmla="*/ 0 h 192"/>
                  <a:gd name="T32" fmla="*/ 438 w 19"/>
                  <a:gd name="T33" fmla="*/ 1793 h 1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
                  <a:gd name="T52" fmla="*/ 0 h 192"/>
                  <a:gd name="T53" fmla="*/ 19 w 19"/>
                  <a:gd name="T54" fmla="*/ 192 h 1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 h="192">
                    <a:moveTo>
                      <a:pt x="7" y="21"/>
                    </a:moveTo>
                    <a:cubicBezTo>
                      <a:pt x="5" y="26"/>
                      <a:pt x="3" y="32"/>
                      <a:pt x="2" y="40"/>
                    </a:cubicBezTo>
                    <a:cubicBezTo>
                      <a:pt x="0" y="57"/>
                      <a:pt x="2" y="77"/>
                      <a:pt x="6" y="95"/>
                    </a:cubicBezTo>
                    <a:cubicBezTo>
                      <a:pt x="8" y="108"/>
                      <a:pt x="8" y="108"/>
                      <a:pt x="8" y="108"/>
                    </a:cubicBezTo>
                    <a:cubicBezTo>
                      <a:pt x="11" y="125"/>
                      <a:pt x="8" y="141"/>
                      <a:pt x="5" y="158"/>
                    </a:cubicBezTo>
                    <a:cubicBezTo>
                      <a:pt x="4" y="164"/>
                      <a:pt x="4" y="164"/>
                      <a:pt x="4" y="164"/>
                    </a:cubicBezTo>
                    <a:cubicBezTo>
                      <a:pt x="2" y="176"/>
                      <a:pt x="0" y="187"/>
                      <a:pt x="4" y="192"/>
                    </a:cubicBezTo>
                    <a:cubicBezTo>
                      <a:pt x="10" y="188"/>
                      <a:pt x="10" y="188"/>
                      <a:pt x="10" y="188"/>
                    </a:cubicBezTo>
                    <a:cubicBezTo>
                      <a:pt x="8" y="185"/>
                      <a:pt x="11" y="172"/>
                      <a:pt x="12" y="165"/>
                    </a:cubicBezTo>
                    <a:cubicBezTo>
                      <a:pt x="13" y="160"/>
                      <a:pt x="13" y="160"/>
                      <a:pt x="13" y="160"/>
                    </a:cubicBezTo>
                    <a:cubicBezTo>
                      <a:pt x="16" y="142"/>
                      <a:pt x="19" y="125"/>
                      <a:pt x="16" y="107"/>
                    </a:cubicBezTo>
                    <a:cubicBezTo>
                      <a:pt x="13" y="94"/>
                      <a:pt x="13" y="94"/>
                      <a:pt x="13" y="94"/>
                    </a:cubicBezTo>
                    <a:cubicBezTo>
                      <a:pt x="10" y="76"/>
                      <a:pt x="6" y="56"/>
                      <a:pt x="8" y="41"/>
                    </a:cubicBezTo>
                    <a:cubicBezTo>
                      <a:pt x="9" y="33"/>
                      <a:pt x="10" y="28"/>
                      <a:pt x="11" y="23"/>
                    </a:cubicBezTo>
                    <a:cubicBezTo>
                      <a:pt x="13" y="16"/>
                      <a:pt x="15" y="10"/>
                      <a:pt x="15" y="0"/>
                    </a:cubicBezTo>
                    <a:cubicBezTo>
                      <a:pt x="11" y="0"/>
                      <a:pt x="11" y="0"/>
                      <a:pt x="11" y="0"/>
                    </a:cubicBezTo>
                    <a:cubicBezTo>
                      <a:pt x="10" y="8"/>
                      <a:pt x="8" y="14"/>
                      <a:pt x="7" y="21"/>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1" name="Freeform 241"/>
              <p:cNvSpPr>
                <a:spLocks/>
              </p:cNvSpPr>
              <p:nvPr/>
            </p:nvSpPr>
            <p:spPr bwMode="auto">
              <a:xfrm>
                <a:off x="1144" y="876"/>
                <a:ext cx="167" cy="362"/>
              </a:xfrm>
              <a:custGeom>
                <a:avLst/>
                <a:gdLst>
                  <a:gd name="T0" fmla="*/ 10770 w 124"/>
                  <a:gd name="T1" fmla="*/ 829 h 269"/>
                  <a:gd name="T2" fmla="*/ 10544 w 124"/>
                  <a:gd name="T3" fmla="*/ 931 h 269"/>
                  <a:gd name="T4" fmla="*/ 9546 w 124"/>
                  <a:gd name="T5" fmla="*/ 1918 h 269"/>
                  <a:gd name="T6" fmla="*/ 9242 w 124"/>
                  <a:gd name="T7" fmla="*/ 2047 h 269"/>
                  <a:gd name="T8" fmla="*/ 8761 w 124"/>
                  <a:gd name="T9" fmla="*/ 1803 h 269"/>
                  <a:gd name="T10" fmla="*/ 8761 w 124"/>
                  <a:gd name="T11" fmla="*/ 1502 h 269"/>
                  <a:gd name="T12" fmla="*/ 8840 w 124"/>
                  <a:gd name="T13" fmla="*/ 240 h 269"/>
                  <a:gd name="T14" fmla="*/ 8965 w 124"/>
                  <a:gd name="T15" fmla="*/ 0 h 269"/>
                  <a:gd name="T16" fmla="*/ 8965 w 124"/>
                  <a:gd name="T17" fmla="*/ 0 h 269"/>
                  <a:gd name="T18" fmla="*/ 8435 w 124"/>
                  <a:gd name="T19" fmla="*/ 1521 h 269"/>
                  <a:gd name="T20" fmla="*/ 8435 w 124"/>
                  <a:gd name="T21" fmla="*/ 2269 h 269"/>
                  <a:gd name="T22" fmla="*/ 7829 w 124"/>
                  <a:gd name="T23" fmla="*/ 2986 h 269"/>
                  <a:gd name="T24" fmla="*/ 7229 w 124"/>
                  <a:gd name="T25" fmla="*/ 3473 h 269"/>
                  <a:gd name="T26" fmla="*/ 6862 w 124"/>
                  <a:gd name="T27" fmla="*/ 3729 h 269"/>
                  <a:gd name="T28" fmla="*/ 5958 w 124"/>
                  <a:gd name="T29" fmla="*/ 2720 h 269"/>
                  <a:gd name="T30" fmla="*/ 5813 w 124"/>
                  <a:gd name="T31" fmla="*/ 2755 h 269"/>
                  <a:gd name="T32" fmla="*/ 6469 w 124"/>
                  <a:gd name="T33" fmla="*/ 3882 h 269"/>
                  <a:gd name="T34" fmla="*/ 6346 w 124"/>
                  <a:gd name="T35" fmla="*/ 4562 h 269"/>
                  <a:gd name="T36" fmla="*/ 6183 w 124"/>
                  <a:gd name="T37" fmla="*/ 5908 h 269"/>
                  <a:gd name="T38" fmla="*/ 6183 w 124"/>
                  <a:gd name="T39" fmla="*/ 5913 h 269"/>
                  <a:gd name="T40" fmla="*/ 5472 w 124"/>
                  <a:gd name="T41" fmla="*/ 7738 h 269"/>
                  <a:gd name="T42" fmla="*/ 4063 w 124"/>
                  <a:gd name="T43" fmla="*/ 9088 h 269"/>
                  <a:gd name="T44" fmla="*/ 527 w 124"/>
                  <a:gd name="T45" fmla="*/ 14259 h 269"/>
                  <a:gd name="T46" fmla="*/ 323 w 124"/>
                  <a:gd name="T47" fmla="*/ 19189 h 269"/>
                  <a:gd name="T48" fmla="*/ 0 w 124"/>
                  <a:gd name="T49" fmla="*/ 23106 h 269"/>
                  <a:gd name="T50" fmla="*/ 1235 w 124"/>
                  <a:gd name="T51" fmla="*/ 21845 h 269"/>
                  <a:gd name="T52" fmla="*/ 1235 w 124"/>
                  <a:gd name="T53" fmla="*/ 19097 h 269"/>
                  <a:gd name="T54" fmla="*/ 1432 w 124"/>
                  <a:gd name="T55" fmla="*/ 14410 h 269"/>
                  <a:gd name="T56" fmla="*/ 4712 w 124"/>
                  <a:gd name="T57" fmla="*/ 9791 h 269"/>
                  <a:gd name="T58" fmla="*/ 6183 w 124"/>
                  <a:gd name="T59" fmla="*/ 8346 h 269"/>
                  <a:gd name="T60" fmla="*/ 7067 w 124"/>
                  <a:gd name="T61" fmla="*/ 5913 h 269"/>
                  <a:gd name="T62" fmla="*/ 7067 w 124"/>
                  <a:gd name="T63" fmla="*/ 5908 h 269"/>
                  <a:gd name="T64" fmla="*/ 7687 w 124"/>
                  <a:gd name="T65" fmla="*/ 3948 h 269"/>
                  <a:gd name="T66" fmla="*/ 8024 w 124"/>
                  <a:gd name="T67" fmla="*/ 3660 h 269"/>
                  <a:gd name="T68" fmla="*/ 8761 w 124"/>
                  <a:gd name="T69" fmla="*/ 2986 h 269"/>
                  <a:gd name="T70" fmla="*/ 9242 w 124"/>
                  <a:gd name="T71" fmla="*/ 2459 h 269"/>
                  <a:gd name="T72" fmla="*/ 9670 w 124"/>
                  <a:gd name="T73" fmla="*/ 2269 h 269"/>
                  <a:gd name="T74" fmla="*/ 10770 w 124"/>
                  <a:gd name="T75" fmla="*/ 829 h 2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4"/>
                  <a:gd name="T115" fmla="*/ 0 h 269"/>
                  <a:gd name="T116" fmla="*/ 124 w 124"/>
                  <a:gd name="T117" fmla="*/ 269 h 26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4" h="269">
                    <a:moveTo>
                      <a:pt x="124" y="10"/>
                    </a:moveTo>
                    <a:cubicBezTo>
                      <a:pt x="123" y="10"/>
                      <a:pt x="122" y="9"/>
                      <a:pt x="121" y="11"/>
                    </a:cubicBezTo>
                    <a:cubicBezTo>
                      <a:pt x="119" y="14"/>
                      <a:pt x="118" y="19"/>
                      <a:pt x="110" y="22"/>
                    </a:cubicBezTo>
                    <a:cubicBezTo>
                      <a:pt x="106" y="24"/>
                      <a:pt x="106" y="24"/>
                      <a:pt x="106" y="24"/>
                    </a:cubicBezTo>
                    <a:cubicBezTo>
                      <a:pt x="105" y="24"/>
                      <a:pt x="102" y="24"/>
                      <a:pt x="101" y="21"/>
                    </a:cubicBezTo>
                    <a:cubicBezTo>
                      <a:pt x="101" y="19"/>
                      <a:pt x="101" y="18"/>
                      <a:pt x="101" y="17"/>
                    </a:cubicBezTo>
                    <a:cubicBezTo>
                      <a:pt x="100" y="12"/>
                      <a:pt x="99" y="5"/>
                      <a:pt x="102" y="3"/>
                    </a:cubicBezTo>
                    <a:cubicBezTo>
                      <a:pt x="103" y="2"/>
                      <a:pt x="102" y="1"/>
                      <a:pt x="103" y="0"/>
                    </a:cubicBezTo>
                    <a:cubicBezTo>
                      <a:pt x="103" y="0"/>
                      <a:pt x="103" y="0"/>
                      <a:pt x="103" y="0"/>
                    </a:cubicBezTo>
                    <a:cubicBezTo>
                      <a:pt x="95" y="4"/>
                      <a:pt x="95" y="11"/>
                      <a:pt x="97" y="18"/>
                    </a:cubicBezTo>
                    <a:cubicBezTo>
                      <a:pt x="97" y="21"/>
                      <a:pt x="97" y="27"/>
                      <a:pt x="97" y="27"/>
                    </a:cubicBezTo>
                    <a:cubicBezTo>
                      <a:pt x="96" y="33"/>
                      <a:pt x="93" y="33"/>
                      <a:pt x="90" y="35"/>
                    </a:cubicBezTo>
                    <a:cubicBezTo>
                      <a:pt x="83" y="40"/>
                      <a:pt x="83" y="40"/>
                      <a:pt x="83" y="40"/>
                    </a:cubicBezTo>
                    <a:cubicBezTo>
                      <a:pt x="81" y="41"/>
                      <a:pt x="80" y="42"/>
                      <a:pt x="79" y="44"/>
                    </a:cubicBezTo>
                    <a:cubicBezTo>
                      <a:pt x="77" y="40"/>
                      <a:pt x="72" y="33"/>
                      <a:pt x="69" y="31"/>
                    </a:cubicBezTo>
                    <a:cubicBezTo>
                      <a:pt x="67" y="29"/>
                      <a:pt x="67" y="32"/>
                      <a:pt x="67" y="32"/>
                    </a:cubicBezTo>
                    <a:cubicBezTo>
                      <a:pt x="71" y="36"/>
                      <a:pt x="74" y="39"/>
                      <a:pt x="74" y="45"/>
                    </a:cubicBezTo>
                    <a:cubicBezTo>
                      <a:pt x="74" y="46"/>
                      <a:pt x="75" y="50"/>
                      <a:pt x="73" y="53"/>
                    </a:cubicBezTo>
                    <a:cubicBezTo>
                      <a:pt x="72" y="57"/>
                      <a:pt x="71" y="62"/>
                      <a:pt x="71" y="68"/>
                    </a:cubicBezTo>
                    <a:cubicBezTo>
                      <a:pt x="71" y="69"/>
                      <a:pt x="71" y="69"/>
                      <a:pt x="71" y="69"/>
                    </a:cubicBezTo>
                    <a:cubicBezTo>
                      <a:pt x="71" y="80"/>
                      <a:pt x="71" y="82"/>
                      <a:pt x="63" y="90"/>
                    </a:cubicBezTo>
                    <a:cubicBezTo>
                      <a:pt x="58" y="96"/>
                      <a:pt x="52" y="101"/>
                      <a:pt x="47" y="106"/>
                    </a:cubicBezTo>
                    <a:cubicBezTo>
                      <a:pt x="29" y="123"/>
                      <a:pt x="11" y="140"/>
                      <a:pt x="6" y="166"/>
                    </a:cubicBezTo>
                    <a:cubicBezTo>
                      <a:pt x="3" y="184"/>
                      <a:pt x="3" y="204"/>
                      <a:pt x="4" y="223"/>
                    </a:cubicBezTo>
                    <a:cubicBezTo>
                      <a:pt x="4" y="233"/>
                      <a:pt x="5" y="252"/>
                      <a:pt x="0" y="269"/>
                    </a:cubicBezTo>
                    <a:cubicBezTo>
                      <a:pt x="14" y="254"/>
                      <a:pt x="14" y="254"/>
                      <a:pt x="14" y="254"/>
                    </a:cubicBezTo>
                    <a:cubicBezTo>
                      <a:pt x="14" y="244"/>
                      <a:pt x="14" y="233"/>
                      <a:pt x="14" y="222"/>
                    </a:cubicBezTo>
                    <a:cubicBezTo>
                      <a:pt x="13" y="204"/>
                      <a:pt x="13" y="185"/>
                      <a:pt x="16" y="168"/>
                    </a:cubicBezTo>
                    <a:cubicBezTo>
                      <a:pt x="20" y="145"/>
                      <a:pt x="36" y="130"/>
                      <a:pt x="54" y="114"/>
                    </a:cubicBezTo>
                    <a:cubicBezTo>
                      <a:pt x="59" y="108"/>
                      <a:pt x="65" y="103"/>
                      <a:pt x="71" y="97"/>
                    </a:cubicBezTo>
                    <a:cubicBezTo>
                      <a:pt x="81" y="86"/>
                      <a:pt x="81" y="81"/>
                      <a:pt x="81" y="69"/>
                    </a:cubicBezTo>
                    <a:cubicBezTo>
                      <a:pt x="81" y="68"/>
                      <a:pt x="81" y="68"/>
                      <a:pt x="81" y="68"/>
                    </a:cubicBezTo>
                    <a:cubicBezTo>
                      <a:pt x="81" y="58"/>
                      <a:pt x="82" y="51"/>
                      <a:pt x="88" y="46"/>
                    </a:cubicBezTo>
                    <a:cubicBezTo>
                      <a:pt x="93" y="42"/>
                      <a:pt x="93" y="42"/>
                      <a:pt x="93" y="42"/>
                    </a:cubicBezTo>
                    <a:cubicBezTo>
                      <a:pt x="96" y="41"/>
                      <a:pt x="99" y="39"/>
                      <a:pt x="101" y="35"/>
                    </a:cubicBezTo>
                    <a:cubicBezTo>
                      <a:pt x="102" y="33"/>
                      <a:pt x="105" y="29"/>
                      <a:pt x="106" y="29"/>
                    </a:cubicBezTo>
                    <a:cubicBezTo>
                      <a:pt x="111" y="27"/>
                      <a:pt x="111" y="27"/>
                      <a:pt x="111" y="27"/>
                    </a:cubicBezTo>
                    <a:cubicBezTo>
                      <a:pt x="118" y="23"/>
                      <a:pt x="121" y="18"/>
                      <a:pt x="124" y="10"/>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 name="Freeform 242"/>
              <p:cNvSpPr>
                <a:spLocks/>
              </p:cNvSpPr>
              <p:nvPr/>
            </p:nvSpPr>
            <p:spPr bwMode="auto">
              <a:xfrm>
                <a:off x="1050" y="794"/>
                <a:ext cx="315" cy="549"/>
              </a:xfrm>
              <a:custGeom>
                <a:avLst/>
                <a:gdLst>
                  <a:gd name="T0" fmla="*/ 19238 w 234"/>
                  <a:gd name="T1" fmla="*/ 17411 h 408"/>
                  <a:gd name="T2" fmla="*/ 18480 w 234"/>
                  <a:gd name="T3" fmla="*/ 17333 h 408"/>
                  <a:gd name="T4" fmla="*/ 18752 w 234"/>
                  <a:gd name="T5" fmla="*/ 15368 h 408"/>
                  <a:gd name="T6" fmla="*/ 18698 w 234"/>
                  <a:gd name="T7" fmla="*/ 13128 h 408"/>
                  <a:gd name="T8" fmla="*/ 18480 w 234"/>
                  <a:gd name="T9" fmla="*/ 15307 h 408"/>
                  <a:gd name="T10" fmla="*/ 18169 w 234"/>
                  <a:gd name="T11" fmla="*/ 17195 h 408"/>
                  <a:gd name="T12" fmla="*/ 17913 w 234"/>
                  <a:gd name="T13" fmla="*/ 17949 h 408"/>
                  <a:gd name="T14" fmla="*/ 15731 w 234"/>
                  <a:gd name="T15" fmla="*/ 20056 h 408"/>
                  <a:gd name="T16" fmla="*/ 13930 w 234"/>
                  <a:gd name="T17" fmla="*/ 20679 h 408"/>
                  <a:gd name="T18" fmla="*/ 11464 w 234"/>
                  <a:gd name="T19" fmla="*/ 20890 h 408"/>
                  <a:gd name="T20" fmla="*/ 10228 w 234"/>
                  <a:gd name="T21" fmla="*/ 20056 h 408"/>
                  <a:gd name="T22" fmla="*/ 11248 w 234"/>
                  <a:gd name="T23" fmla="*/ 17665 h 408"/>
                  <a:gd name="T24" fmla="*/ 13768 w 234"/>
                  <a:gd name="T25" fmla="*/ 16603 h 408"/>
                  <a:gd name="T26" fmla="*/ 14622 w 234"/>
                  <a:gd name="T27" fmla="*/ 15918 h 408"/>
                  <a:gd name="T28" fmla="*/ 15973 w 234"/>
                  <a:gd name="T29" fmla="*/ 14579 h 408"/>
                  <a:gd name="T30" fmla="*/ 14442 w 234"/>
                  <a:gd name="T31" fmla="*/ 15481 h 408"/>
                  <a:gd name="T32" fmla="*/ 13497 w 234"/>
                  <a:gd name="T33" fmla="*/ 16201 h 408"/>
                  <a:gd name="T34" fmla="*/ 11453 w 234"/>
                  <a:gd name="T35" fmla="*/ 16989 h 408"/>
                  <a:gd name="T36" fmla="*/ 11036 w 234"/>
                  <a:gd name="T37" fmla="*/ 13585 h 408"/>
                  <a:gd name="T38" fmla="*/ 10026 w 234"/>
                  <a:gd name="T39" fmla="*/ 7939 h 408"/>
                  <a:gd name="T40" fmla="*/ 12083 w 234"/>
                  <a:gd name="T41" fmla="*/ 2771 h 408"/>
                  <a:gd name="T42" fmla="*/ 14754 w 234"/>
                  <a:gd name="T43" fmla="*/ 2018 h 408"/>
                  <a:gd name="T44" fmla="*/ 12922 w 234"/>
                  <a:gd name="T45" fmla="*/ 2269 h 408"/>
                  <a:gd name="T46" fmla="*/ 12775 w 234"/>
                  <a:gd name="T47" fmla="*/ 1253 h 408"/>
                  <a:gd name="T48" fmla="*/ 12455 w 234"/>
                  <a:gd name="T49" fmla="*/ 0 h 408"/>
                  <a:gd name="T50" fmla="*/ 11841 w 234"/>
                  <a:gd name="T51" fmla="*/ 2456 h 408"/>
                  <a:gd name="T52" fmla="*/ 8916 w 234"/>
                  <a:gd name="T53" fmla="*/ 7029 h 408"/>
                  <a:gd name="T54" fmla="*/ 5414 w 234"/>
                  <a:gd name="T55" fmla="*/ 4788 h 408"/>
                  <a:gd name="T56" fmla="*/ 5759 w 234"/>
                  <a:gd name="T57" fmla="*/ 1500 h 408"/>
                  <a:gd name="T58" fmla="*/ 6476 w 234"/>
                  <a:gd name="T59" fmla="*/ 514 h 408"/>
                  <a:gd name="T60" fmla="*/ 5237 w 234"/>
                  <a:gd name="T61" fmla="*/ 1686 h 408"/>
                  <a:gd name="T62" fmla="*/ 4022 w 234"/>
                  <a:gd name="T63" fmla="*/ 240 h 408"/>
                  <a:gd name="T64" fmla="*/ 4791 w 234"/>
                  <a:gd name="T65" fmla="*/ 2426 h 408"/>
                  <a:gd name="T66" fmla="*/ 4278 w 234"/>
                  <a:gd name="T67" fmla="*/ 4788 h 408"/>
                  <a:gd name="T68" fmla="*/ 1811 w 234"/>
                  <a:gd name="T69" fmla="*/ 4224 h 408"/>
                  <a:gd name="T70" fmla="*/ 1225 w 234"/>
                  <a:gd name="T71" fmla="*/ 2976 h 408"/>
                  <a:gd name="T72" fmla="*/ 1430 w 234"/>
                  <a:gd name="T73" fmla="*/ 4771 h 408"/>
                  <a:gd name="T74" fmla="*/ 1 w 234"/>
                  <a:gd name="T75" fmla="*/ 5512 h 408"/>
                  <a:gd name="T76" fmla="*/ 4181 w 234"/>
                  <a:gd name="T77" fmla="*/ 5512 h 408"/>
                  <a:gd name="T78" fmla="*/ 9318 w 234"/>
                  <a:gd name="T79" fmla="*/ 9242 h 408"/>
                  <a:gd name="T80" fmla="*/ 10198 w 234"/>
                  <a:gd name="T81" fmla="*/ 13689 h 408"/>
                  <a:gd name="T82" fmla="*/ 9811 w 234"/>
                  <a:gd name="T83" fmla="*/ 17567 h 408"/>
                  <a:gd name="T84" fmla="*/ 7011 w 234"/>
                  <a:gd name="T85" fmla="*/ 16201 h 408"/>
                  <a:gd name="T86" fmla="*/ 4811 w 234"/>
                  <a:gd name="T87" fmla="*/ 15110 h 408"/>
                  <a:gd name="T88" fmla="*/ 4493 w 234"/>
                  <a:gd name="T89" fmla="*/ 15185 h 408"/>
                  <a:gd name="T90" fmla="*/ 6830 w 234"/>
                  <a:gd name="T91" fmla="*/ 16734 h 408"/>
                  <a:gd name="T92" fmla="*/ 9783 w 234"/>
                  <a:gd name="T93" fmla="*/ 18121 h 408"/>
                  <a:gd name="T94" fmla="*/ 9070 w 234"/>
                  <a:gd name="T95" fmla="*/ 20597 h 408"/>
                  <a:gd name="T96" fmla="*/ 5533 w 234"/>
                  <a:gd name="T97" fmla="*/ 35023 h 408"/>
                  <a:gd name="T98" fmla="*/ 8516 w 234"/>
                  <a:gd name="T99" fmla="*/ 23943 h 408"/>
                  <a:gd name="T100" fmla="*/ 9252 w 234"/>
                  <a:gd name="T101" fmla="*/ 23770 h 408"/>
                  <a:gd name="T102" fmla="*/ 10228 w 234"/>
                  <a:gd name="T103" fmla="*/ 24315 h 408"/>
                  <a:gd name="T104" fmla="*/ 9070 w 234"/>
                  <a:gd name="T105" fmla="*/ 22860 h 408"/>
                  <a:gd name="T106" fmla="*/ 10157 w 234"/>
                  <a:gd name="T107" fmla="*/ 21123 h 408"/>
                  <a:gd name="T108" fmla="*/ 13673 w 234"/>
                  <a:gd name="T109" fmla="*/ 21800 h 408"/>
                  <a:gd name="T110" fmla="*/ 15142 w 234"/>
                  <a:gd name="T111" fmla="*/ 20847 h 408"/>
                  <a:gd name="T112" fmla="*/ 17034 w 234"/>
                  <a:gd name="T113" fmla="*/ 20287 h 408"/>
                  <a:gd name="T114" fmla="*/ 19238 w 234"/>
                  <a:gd name="T115" fmla="*/ 17794 h 408"/>
                  <a:gd name="T116" fmla="*/ 20149 w 234"/>
                  <a:gd name="T117" fmla="*/ 17143 h 4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408"/>
                  <a:gd name="T179" fmla="*/ 234 w 234"/>
                  <a:gd name="T180" fmla="*/ 408 h 4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408">
                    <a:moveTo>
                      <a:pt x="233" y="200"/>
                    </a:moveTo>
                    <a:cubicBezTo>
                      <a:pt x="231" y="203"/>
                      <a:pt x="228" y="203"/>
                      <a:pt x="222" y="203"/>
                    </a:cubicBezTo>
                    <a:cubicBezTo>
                      <a:pt x="220" y="203"/>
                      <a:pt x="217" y="204"/>
                      <a:pt x="214" y="204"/>
                    </a:cubicBezTo>
                    <a:cubicBezTo>
                      <a:pt x="214" y="204"/>
                      <a:pt x="214" y="203"/>
                      <a:pt x="214" y="202"/>
                    </a:cubicBezTo>
                    <a:cubicBezTo>
                      <a:pt x="216" y="192"/>
                      <a:pt x="216" y="192"/>
                      <a:pt x="216" y="192"/>
                    </a:cubicBezTo>
                    <a:cubicBezTo>
                      <a:pt x="216" y="188"/>
                      <a:pt x="217" y="184"/>
                      <a:pt x="218" y="179"/>
                    </a:cubicBezTo>
                    <a:cubicBezTo>
                      <a:pt x="220" y="173"/>
                      <a:pt x="219" y="164"/>
                      <a:pt x="219" y="161"/>
                    </a:cubicBezTo>
                    <a:cubicBezTo>
                      <a:pt x="219" y="158"/>
                      <a:pt x="216" y="153"/>
                      <a:pt x="216" y="153"/>
                    </a:cubicBezTo>
                    <a:cubicBezTo>
                      <a:pt x="217" y="162"/>
                      <a:pt x="217" y="162"/>
                      <a:pt x="217" y="162"/>
                    </a:cubicBezTo>
                    <a:cubicBezTo>
                      <a:pt x="218" y="167"/>
                      <a:pt x="216" y="173"/>
                      <a:pt x="214" y="178"/>
                    </a:cubicBezTo>
                    <a:cubicBezTo>
                      <a:pt x="213" y="183"/>
                      <a:pt x="212" y="188"/>
                      <a:pt x="212" y="192"/>
                    </a:cubicBezTo>
                    <a:cubicBezTo>
                      <a:pt x="210" y="201"/>
                      <a:pt x="210" y="201"/>
                      <a:pt x="210" y="201"/>
                    </a:cubicBezTo>
                    <a:cubicBezTo>
                      <a:pt x="210" y="203"/>
                      <a:pt x="208" y="206"/>
                      <a:pt x="207" y="209"/>
                    </a:cubicBezTo>
                    <a:cubicBezTo>
                      <a:pt x="207" y="209"/>
                      <a:pt x="207" y="209"/>
                      <a:pt x="207" y="209"/>
                    </a:cubicBezTo>
                    <a:cubicBezTo>
                      <a:pt x="203" y="219"/>
                      <a:pt x="196" y="227"/>
                      <a:pt x="192" y="230"/>
                    </a:cubicBezTo>
                    <a:cubicBezTo>
                      <a:pt x="189" y="232"/>
                      <a:pt x="186" y="232"/>
                      <a:pt x="182" y="233"/>
                    </a:cubicBezTo>
                    <a:cubicBezTo>
                      <a:pt x="178" y="233"/>
                      <a:pt x="174" y="234"/>
                      <a:pt x="171" y="235"/>
                    </a:cubicBezTo>
                    <a:cubicBezTo>
                      <a:pt x="168" y="237"/>
                      <a:pt x="165" y="239"/>
                      <a:pt x="162" y="241"/>
                    </a:cubicBezTo>
                    <a:cubicBezTo>
                      <a:pt x="160" y="243"/>
                      <a:pt x="158" y="245"/>
                      <a:pt x="155" y="247"/>
                    </a:cubicBezTo>
                    <a:cubicBezTo>
                      <a:pt x="147" y="250"/>
                      <a:pt x="141" y="247"/>
                      <a:pt x="133" y="244"/>
                    </a:cubicBezTo>
                    <a:cubicBezTo>
                      <a:pt x="130" y="242"/>
                      <a:pt x="125" y="240"/>
                      <a:pt x="121" y="239"/>
                    </a:cubicBezTo>
                    <a:cubicBezTo>
                      <a:pt x="117" y="238"/>
                      <a:pt x="118" y="235"/>
                      <a:pt x="119" y="233"/>
                    </a:cubicBezTo>
                    <a:cubicBezTo>
                      <a:pt x="122" y="225"/>
                      <a:pt x="124" y="218"/>
                      <a:pt x="126" y="211"/>
                    </a:cubicBezTo>
                    <a:cubicBezTo>
                      <a:pt x="126" y="210"/>
                      <a:pt x="127" y="206"/>
                      <a:pt x="130" y="206"/>
                    </a:cubicBezTo>
                    <a:cubicBezTo>
                      <a:pt x="133" y="204"/>
                      <a:pt x="137" y="203"/>
                      <a:pt x="141" y="202"/>
                    </a:cubicBezTo>
                    <a:cubicBezTo>
                      <a:pt x="147" y="201"/>
                      <a:pt x="154" y="199"/>
                      <a:pt x="160" y="193"/>
                    </a:cubicBezTo>
                    <a:cubicBezTo>
                      <a:pt x="163" y="190"/>
                      <a:pt x="163" y="190"/>
                      <a:pt x="163" y="190"/>
                    </a:cubicBezTo>
                    <a:cubicBezTo>
                      <a:pt x="165" y="188"/>
                      <a:pt x="165" y="187"/>
                      <a:pt x="169" y="186"/>
                    </a:cubicBezTo>
                    <a:cubicBezTo>
                      <a:pt x="173" y="184"/>
                      <a:pt x="173" y="184"/>
                      <a:pt x="173" y="184"/>
                    </a:cubicBezTo>
                    <a:cubicBezTo>
                      <a:pt x="179" y="181"/>
                      <a:pt x="180" y="178"/>
                      <a:pt x="185" y="170"/>
                    </a:cubicBezTo>
                    <a:cubicBezTo>
                      <a:pt x="181" y="176"/>
                      <a:pt x="176" y="176"/>
                      <a:pt x="170" y="178"/>
                    </a:cubicBezTo>
                    <a:cubicBezTo>
                      <a:pt x="167" y="180"/>
                      <a:pt x="167" y="180"/>
                      <a:pt x="167" y="180"/>
                    </a:cubicBezTo>
                    <a:cubicBezTo>
                      <a:pt x="162" y="182"/>
                      <a:pt x="161" y="184"/>
                      <a:pt x="159" y="186"/>
                    </a:cubicBezTo>
                    <a:cubicBezTo>
                      <a:pt x="156" y="189"/>
                      <a:pt x="156" y="189"/>
                      <a:pt x="156" y="189"/>
                    </a:cubicBezTo>
                    <a:cubicBezTo>
                      <a:pt x="151" y="194"/>
                      <a:pt x="145" y="195"/>
                      <a:pt x="139" y="196"/>
                    </a:cubicBezTo>
                    <a:cubicBezTo>
                      <a:pt x="137" y="197"/>
                      <a:pt x="134" y="198"/>
                      <a:pt x="132" y="198"/>
                    </a:cubicBezTo>
                    <a:cubicBezTo>
                      <a:pt x="131" y="199"/>
                      <a:pt x="129" y="196"/>
                      <a:pt x="129" y="195"/>
                    </a:cubicBezTo>
                    <a:cubicBezTo>
                      <a:pt x="131" y="182"/>
                      <a:pt x="130" y="172"/>
                      <a:pt x="128" y="158"/>
                    </a:cubicBezTo>
                    <a:cubicBezTo>
                      <a:pt x="123" y="137"/>
                      <a:pt x="123" y="137"/>
                      <a:pt x="123" y="137"/>
                    </a:cubicBezTo>
                    <a:cubicBezTo>
                      <a:pt x="120" y="121"/>
                      <a:pt x="117" y="108"/>
                      <a:pt x="116" y="92"/>
                    </a:cubicBezTo>
                    <a:cubicBezTo>
                      <a:pt x="116" y="92"/>
                      <a:pt x="116" y="76"/>
                      <a:pt x="118" y="71"/>
                    </a:cubicBezTo>
                    <a:cubicBezTo>
                      <a:pt x="123" y="54"/>
                      <a:pt x="128" y="45"/>
                      <a:pt x="140" y="33"/>
                    </a:cubicBezTo>
                    <a:cubicBezTo>
                      <a:pt x="142" y="31"/>
                      <a:pt x="145" y="31"/>
                      <a:pt x="147" y="31"/>
                    </a:cubicBezTo>
                    <a:cubicBezTo>
                      <a:pt x="152" y="31"/>
                      <a:pt x="165" y="32"/>
                      <a:pt x="171" y="23"/>
                    </a:cubicBezTo>
                    <a:cubicBezTo>
                      <a:pt x="170" y="23"/>
                      <a:pt x="170" y="23"/>
                      <a:pt x="169" y="23"/>
                    </a:cubicBezTo>
                    <a:cubicBezTo>
                      <a:pt x="163" y="27"/>
                      <a:pt x="154" y="28"/>
                      <a:pt x="149" y="27"/>
                    </a:cubicBezTo>
                    <a:cubicBezTo>
                      <a:pt x="148" y="26"/>
                      <a:pt x="148" y="24"/>
                      <a:pt x="148" y="22"/>
                    </a:cubicBezTo>
                    <a:cubicBezTo>
                      <a:pt x="148" y="20"/>
                      <a:pt x="148" y="17"/>
                      <a:pt x="148" y="15"/>
                    </a:cubicBezTo>
                    <a:cubicBezTo>
                      <a:pt x="148" y="12"/>
                      <a:pt x="147" y="6"/>
                      <a:pt x="146" y="2"/>
                    </a:cubicBezTo>
                    <a:cubicBezTo>
                      <a:pt x="145" y="0"/>
                      <a:pt x="145" y="0"/>
                      <a:pt x="144" y="0"/>
                    </a:cubicBezTo>
                    <a:cubicBezTo>
                      <a:pt x="146" y="9"/>
                      <a:pt x="145" y="17"/>
                      <a:pt x="144" y="21"/>
                    </a:cubicBezTo>
                    <a:cubicBezTo>
                      <a:pt x="144" y="25"/>
                      <a:pt x="139" y="27"/>
                      <a:pt x="137" y="29"/>
                    </a:cubicBezTo>
                    <a:cubicBezTo>
                      <a:pt x="124" y="43"/>
                      <a:pt x="113" y="56"/>
                      <a:pt x="108" y="77"/>
                    </a:cubicBezTo>
                    <a:cubicBezTo>
                      <a:pt x="108" y="80"/>
                      <a:pt x="106" y="84"/>
                      <a:pt x="103" y="82"/>
                    </a:cubicBezTo>
                    <a:cubicBezTo>
                      <a:pt x="94" y="75"/>
                      <a:pt x="82" y="69"/>
                      <a:pt x="71" y="64"/>
                    </a:cubicBezTo>
                    <a:cubicBezTo>
                      <a:pt x="66" y="61"/>
                      <a:pt x="64" y="58"/>
                      <a:pt x="63" y="56"/>
                    </a:cubicBezTo>
                    <a:cubicBezTo>
                      <a:pt x="59" y="48"/>
                      <a:pt x="60" y="38"/>
                      <a:pt x="61" y="30"/>
                    </a:cubicBezTo>
                    <a:cubicBezTo>
                      <a:pt x="61" y="30"/>
                      <a:pt x="65" y="20"/>
                      <a:pt x="67" y="17"/>
                    </a:cubicBezTo>
                    <a:cubicBezTo>
                      <a:pt x="69" y="14"/>
                      <a:pt x="73" y="10"/>
                      <a:pt x="75" y="8"/>
                    </a:cubicBezTo>
                    <a:cubicBezTo>
                      <a:pt x="76" y="7"/>
                      <a:pt x="76" y="7"/>
                      <a:pt x="75" y="6"/>
                    </a:cubicBezTo>
                    <a:cubicBezTo>
                      <a:pt x="73" y="9"/>
                      <a:pt x="67" y="11"/>
                      <a:pt x="64" y="15"/>
                    </a:cubicBezTo>
                    <a:cubicBezTo>
                      <a:pt x="63" y="16"/>
                      <a:pt x="61" y="19"/>
                      <a:pt x="61" y="20"/>
                    </a:cubicBezTo>
                    <a:cubicBezTo>
                      <a:pt x="60" y="18"/>
                      <a:pt x="53" y="9"/>
                      <a:pt x="50" y="5"/>
                    </a:cubicBezTo>
                    <a:cubicBezTo>
                      <a:pt x="48" y="3"/>
                      <a:pt x="47" y="3"/>
                      <a:pt x="47" y="3"/>
                    </a:cubicBezTo>
                    <a:cubicBezTo>
                      <a:pt x="47" y="3"/>
                      <a:pt x="55" y="19"/>
                      <a:pt x="55" y="21"/>
                    </a:cubicBezTo>
                    <a:cubicBezTo>
                      <a:pt x="56" y="25"/>
                      <a:pt x="55" y="28"/>
                      <a:pt x="55" y="28"/>
                    </a:cubicBezTo>
                    <a:cubicBezTo>
                      <a:pt x="54" y="34"/>
                      <a:pt x="52" y="44"/>
                      <a:pt x="53" y="53"/>
                    </a:cubicBezTo>
                    <a:cubicBezTo>
                      <a:pt x="54" y="55"/>
                      <a:pt x="52" y="57"/>
                      <a:pt x="50" y="56"/>
                    </a:cubicBezTo>
                    <a:cubicBezTo>
                      <a:pt x="50" y="56"/>
                      <a:pt x="38" y="55"/>
                      <a:pt x="34" y="54"/>
                    </a:cubicBezTo>
                    <a:cubicBezTo>
                      <a:pt x="31" y="53"/>
                      <a:pt x="23" y="52"/>
                      <a:pt x="21" y="49"/>
                    </a:cubicBezTo>
                    <a:cubicBezTo>
                      <a:pt x="18" y="45"/>
                      <a:pt x="15" y="39"/>
                      <a:pt x="16" y="34"/>
                    </a:cubicBezTo>
                    <a:cubicBezTo>
                      <a:pt x="15" y="35"/>
                      <a:pt x="14" y="33"/>
                      <a:pt x="14" y="35"/>
                    </a:cubicBezTo>
                    <a:cubicBezTo>
                      <a:pt x="14" y="40"/>
                      <a:pt x="15" y="46"/>
                      <a:pt x="17" y="50"/>
                    </a:cubicBezTo>
                    <a:cubicBezTo>
                      <a:pt x="17" y="51"/>
                      <a:pt x="18" y="54"/>
                      <a:pt x="16" y="55"/>
                    </a:cubicBezTo>
                    <a:cubicBezTo>
                      <a:pt x="11" y="56"/>
                      <a:pt x="5" y="59"/>
                      <a:pt x="1" y="62"/>
                    </a:cubicBezTo>
                    <a:cubicBezTo>
                      <a:pt x="0" y="63"/>
                      <a:pt x="1" y="64"/>
                      <a:pt x="1" y="64"/>
                    </a:cubicBezTo>
                    <a:cubicBezTo>
                      <a:pt x="10" y="59"/>
                      <a:pt x="25" y="56"/>
                      <a:pt x="45" y="63"/>
                    </a:cubicBezTo>
                    <a:cubicBezTo>
                      <a:pt x="48" y="64"/>
                      <a:pt x="48" y="64"/>
                      <a:pt x="48" y="64"/>
                    </a:cubicBezTo>
                    <a:cubicBezTo>
                      <a:pt x="61" y="68"/>
                      <a:pt x="81" y="77"/>
                      <a:pt x="95" y="86"/>
                    </a:cubicBezTo>
                    <a:cubicBezTo>
                      <a:pt x="105" y="92"/>
                      <a:pt x="107" y="104"/>
                      <a:pt x="108" y="108"/>
                    </a:cubicBezTo>
                    <a:cubicBezTo>
                      <a:pt x="109" y="118"/>
                      <a:pt x="111" y="128"/>
                      <a:pt x="114" y="139"/>
                    </a:cubicBezTo>
                    <a:cubicBezTo>
                      <a:pt x="118" y="160"/>
                      <a:pt x="118" y="160"/>
                      <a:pt x="118" y="160"/>
                    </a:cubicBezTo>
                    <a:cubicBezTo>
                      <a:pt x="121" y="175"/>
                      <a:pt x="122" y="186"/>
                      <a:pt x="118" y="203"/>
                    </a:cubicBezTo>
                    <a:cubicBezTo>
                      <a:pt x="117" y="206"/>
                      <a:pt x="115" y="205"/>
                      <a:pt x="114" y="204"/>
                    </a:cubicBezTo>
                    <a:cubicBezTo>
                      <a:pt x="108" y="200"/>
                      <a:pt x="101" y="197"/>
                      <a:pt x="97" y="194"/>
                    </a:cubicBezTo>
                    <a:cubicBezTo>
                      <a:pt x="91" y="192"/>
                      <a:pt x="86" y="190"/>
                      <a:pt x="81" y="189"/>
                    </a:cubicBezTo>
                    <a:cubicBezTo>
                      <a:pt x="75" y="187"/>
                      <a:pt x="69" y="186"/>
                      <a:pt x="64" y="183"/>
                    </a:cubicBezTo>
                    <a:cubicBezTo>
                      <a:pt x="61" y="182"/>
                      <a:pt x="59" y="179"/>
                      <a:pt x="56" y="176"/>
                    </a:cubicBezTo>
                    <a:cubicBezTo>
                      <a:pt x="54" y="172"/>
                      <a:pt x="49" y="168"/>
                      <a:pt x="46" y="166"/>
                    </a:cubicBezTo>
                    <a:cubicBezTo>
                      <a:pt x="48" y="168"/>
                      <a:pt x="50" y="174"/>
                      <a:pt x="52" y="177"/>
                    </a:cubicBezTo>
                    <a:cubicBezTo>
                      <a:pt x="55" y="181"/>
                      <a:pt x="57" y="186"/>
                      <a:pt x="61" y="188"/>
                    </a:cubicBezTo>
                    <a:cubicBezTo>
                      <a:pt x="67" y="192"/>
                      <a:pt x="73" y="193"/>
                      <a:pt x="79" y="195"/>
                    </a:cubicBezTo>
                    <a:cubicBezTo>
                      <a:pt x="84" y="196"/>
                      <a:pt x="89" y="198"/>
                      <a:pt x="94" y="200"/>
                    </a:cubicBezTo>
                    <a:cubicBezTo>
                      <a:pt x="99" y="202"/>
                      <a:pt x="108" y="206"/>
                      <a:pt x="113" y="211"/>
                    </a:cubicBezTo>
                    <a:cubicBezTo>
                      <a:pt x="113" y="212"/>
                      <a:pt x="115" y="214"/>
                      <a:pt x="113" y="218"/>
                    </a:cubicBezTo>
                    <a:cubicBezTo>
                      <a:pt x="111" y="225"/>
                      <a:pt x="109" y="232"/>
                      <a:pt x="105" y="240"/>
                    </a:cubicBezTo>
                    <a:cubicBezTo>
                      <a:pt x="102" y="249"/>
                      <a:pt x="98" y="258"/>
                      <a:pt x="94" y="268"/>
                    </a:cubicBezTo>
                    <a:cubicBezTo>
                      <a:pt x="78" y="303"/>
                      <a:pt x="58" y="347"/>
                      <a:pt x="64" y="408"/>
                    </a:cubicBezTo>
                    <a:cubicBezTo>
                      <a:pt x="74" y="407"/>
                      <a:pt x="74" y="407"/>
                      <a:pt x="74" y="407"/>
                    </a:cubicBezTo>
                    <a:cubicBezTo>
                      <a:pt x="68" y="353"/>
                      <a:pt x="84" y="314"/>
                      <a:pt x="99" y="279"/>
                    </a:cubicBezTo>
                    <a:cubicBezTo>
                      <a:pt x="101" y="276"/>
                      <a:pt x="103" y="276"/>
                      <a:pt x="104" y="277"/>
                    </a:cubicBezTo>
                    <a:cubicBezTo>
                      <a:pt x="105" y="277"/>
                      <a:pt x="106" y="277"/>
                      <a:pt x="107" y="277"/>
                    </a:cubicBezTo>
                    <a:cubicBezTo>
                      <a:pt x="114" y="279"/>
                      <a:pt x="115" y="279"/>
                      <a:pt x="115" y="283"/>
                    </a:cubicBezTo>
                    <a:cubicBezTo>
                      <a:pt x="119" y="283"/>
                      <a:pt x="119" y="283"/>
                      <a:pt x="119" y="283"/>
                    </a:cubicBezTo>
                    <a:cubicBezTo>
                      <a:pt x="118" y="272"/>
                      <a:pt x="111" y="272"/>
                      <a:pt x="105" y="271"/>
                    </a:cubicBezTo>
                    <a:cubicBezTo>
                      <a:pt x="102" y="270"/>
                      <a:pt x="105" y="267"/>
                      <a:pt x="105" y="266"/>
                    </a:cubicBezTo>
                    <a:cubicBezTo>
                      <a:pt x="108" y="261"/>
                      <a:pt x="110" y="256"/>
                      <a:pt x="112" y="251"/>
                    </a:cubicBezTo>
                    <a:cubicBezTo>
                      <a:pt x="113" y="246"/>
                      <a:pt x="116" y="246"/>
                      <a:pt x="117" y="246"/>
                    </a:cubicBezTo>
                    <a:cubicBezTo>
                      <a:pt x="122" y="247"/>
                      <a:pt x="126" y="249"/>
                      <a:pt x="130" y="251"/>
                    </a:cubicBezTo>
                    <a:cubicBezTo>
                      <a:pt x="138" y="254"/>
                      <a:pt x="147" y="259"/>
                      <a:pt x="158" y="254"/>
                    </a:cubicBezTo>
                    <a:cubicBezTo>
                      <a:pt x="162" y="252"/>
                      <a:pt x="165" y="250"/>
                      <a:pt x="168" y="248"/>
                    </a:cubicBezTo>
                    <a:cubicBezTo>
                      <a:pt x="170" y="246"/>
                      <a:pt x="172" y="244"/>
                      <a:pt x="175" y="243"/>
                    </a:cubicBezTo>
                    <a:cubicBezTo>
                      <a:pt x="177" y="242"/>
                      <a:pt x="180" y="241"/>
                      <a:pt x="183" y="241"/>
                    </a:cubicBezTo>
                    <a:cubicBezTo>
                      <a:pt x="187" y="240"/>
                      <a:pt x="193" y="239"/>
                      <a:pt x="197" y="236"/>
                    </a:cubicBezTo>
                    <a:cubicBezTo>
                      <a:pt x="203" y="231"/>
                      <a:pt x="209" y="220"/>
                      <a:pt x="213" y="211"/>
                    </a:cubicBezTo>
                    <a:cubicBezTo>
                      <a:pt x="214" y="207"/>
                      <a:pt x="218" y="207"/>
                      <a:pt x="222" y="207"/>
                    </a:cubicBezTo>
                    <a:cubicBezTo>
                      <a:pt x="227" y="206"/>
                      <a:pt x="231" y="206"/>
                      <a:pt x="234" y="200"/>
                    </a:cubicBezTo>
                    <a:lnTo>
                      <a:pt x="233" y="20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3" name="Freeform 243"/>
              <p:cNvSpPr>
                <a:spLocks/>
              </p:cNvSpPr>
              <p:nvPr/>
            </p:nvSpPr>
            <p:spPr bwMode="auto">
              <a:xfrm>
                <a:off x="1210" y="1270"/>
                <a:ext cx="170" cy="301"/>
              </a:xfrm>
              <a:custGeom>
                <a:avLst/>
                <a:gdLst>
                  <a:gd name="T0" fmla="*/ 7897 w 126"/>
                  <a:gd name="T1" fmla="*/ 14199 h 224"/>
                  <a:gd name="T2" fmla="*/ 7479 w 126"/>
                  <a:gd name="T3" fmla="*/ 13700 h 224"/>
                  <a:gd name="T4" fmla="*/ 6975 w 126"/>
                  <a:gd name="T5" fmla="*/ 11267 h 224"/>
                  <a:gd name="T6" fmla="*/ 7897 w 126"/>
                  <a:gd name="T7" fmla="*/ 11478 h 224"/>
                  <a:gd name="T8" fmla="*/ 7897 w 126"/>
                  <a:gd name="T9" fmla="*/ 11098 h 224"/>
                  <a:gd name="T10" fmla="*/ 7044 w 126"/>
                  <a:gd name="T11" fmla="*/ 10957 h 224"/>
                  <a:gd name="T12" fmla="*/ 6634 w 126"/>
                  <a:gd name="T13" fmla="*/ 10332 h 224"/>
                  <a:gd name="T14" fmla="*/ 6233 w 126"/>
                  <a:gd name="T15" fmla="*/ 9315 h 224"/>
                  <a:gd name="T16" fmla="*/ 5719 w 126"/>
                  <a:gd name="T17" fmla="*/ 8357 h 224"/>
                  <a:gd name="T18" fmla="*/ 3832 w 126"/>
                  <a:gd name="T19" fmla="*/ 3955 h 224"/>
                  <a:gd name="T20" fmla="*/ 3940 w 126"/>
                  <a:gd name="T21" fmla="*/ 3521 h 224"/>
                  <a:gd name="T22" fmla="*/ 4404 w 126"/>
                  <a:gd name="T23" fmla="*/ 3237 h 224"/>
                  <a:gd name="T24" fmla="*/ 7962 w 126"/>
                  <a:gd name="T25" fmla="*/ 3404 h 224"/>
                  <a:gd name="T26" fmla="*/ 10436 w 126"/>
                  <a:gd name="T27" fmla="*/ 4784 h 224"/>
                  <a:gd name="T28" fmla="*/ 11255 w 126"/>
                  <a:gd name="T29" fmla="*/ 4144 h 224"/>
                  <a:gd name="T30" fmla="*/ 8311 w 126"/>
                  <a:gd name="T31" fmla="*/ 2412 h 224"/>
                  <a:gd name="T32" fmla="*/ 6661 w 126"/>
                  <a:gd name="T33" fmla="*/ 2005 h 224"/>
                  <a:gd name="T34" fmla="*/ 6359 w 126"/>
                  <a:gd name="T35" fmla="*/ 1672 h 224"/>
                  <a:gd name="T36" fmla="*/ 6440 w 126"/>
                  <a:gd name="T37" fmla="*/ 1044 h 224"/>
                  <a:gd name="T38" fmla="*/ 7479 w 126"/>
                  <a:gd name="T39" fmla="*/ 513 h 224"/>
                  <a:gd name="T40" fmla="*/ 7364 w 126"/>
                  <a:gd name="T41" fmla="*/ 1 h 224"/>
                  <a:gd name="T42" fmla="*/ 6359 w 126"/>
                  <a:gd name="T43" fmla="*/ 513 h 224"/>
                  <a:gd name="T44" fmla="*/ 5901 w 126"/>
                  <a:gd name="T45" fmla="*/ 513 h 224"/>
                  <a:gd name="T46" fmla="*/ 5339 w 126"/>
                  <a:gd name="T47" fmla="*/ 0 h 224"/>
                  <a:gd name="T48" fmla="*/ 5084 w 126"/>
                  <a:gd name="T49" fmla="*/ 430 h 224"/>
                  <a:gd name="T50" fmla="*/ 5719 w 126"/>
                  <a:gd name="T51" fmla="*/ 1044 h 224"/>
                  <a:gd name="T52" fmla="*/ 5634 w 126"/>
                  <a:gd name="T53" fmla="*/ 1672 h 224"/>
                  <a:gd name="T54" fmla="*/ 5170 w 126"/>
                  <a:gd name="T55" fmla="*/ 1950 h 224"/>
                  <a:gd name="T56" fmla="*/ 4045 w 126"/>
                  <a:gd name="T57" fmla="*/ 2247 h 224"/>
                  <a:gd name="T58" fmla="*/ 3778 w 126"/>
                  <a:gd name="T59" fmla="*/ 2412 h 224"/>
                  <a:gd name="T60" fmla="*/ 3538 w 126"/>
                  <a:gd name="T61" fmla="*/ 2247 h 224"/>
                  <a:gd name="T62" fmla="*/ 2638 w 126"/>
                  <a:gd name="T63" fmla="*/ 926 h 224"/>
                  <a:gd name="T64" fmla="*/ 2075 w 126"/>
                  <a:gd name="T65" fmla="*/ 1492 h 224"/>
                  <a:gd name="T66" fmla="*/ 2638 w 126"/>
                  <a:gd name="T67" fmla="*/ 2694 h 224"/>
                  <a:gd name="T68" fmla="*/ 2622 w 126"/>
                  <a:gd name="T69" fmla="*/ 3404 h 224"/>
                  <a:gd name="T70" fmla="*/ 0 w 126"/>
                  <a:gd name="T71" fmla="*/ 8783 h 224"/>
                  <a:gd name="T72" fmla="*/ 1074 w 126"/>
                  <a:gd name="T73" fmla="*/ 9089 h 224"/>
                  <a:gd name="T74" fmla="*/ 3045 w 126"/>
                  <a:gd name="T75" fmla="*/ 4355 h 224"/>
                  <a:gd name="T76" fmla="*/ 3242 w 126"/>
                  <a:gd name="T77" fmla="*/ 4434 h 224"/>
                  <a:gd name="T78" fmla="*/ 5097 w 126"/>
                  <a:gd name="T79" fmla="*/ 8639 h 224"/>
                  <a:gd name="T80" fmla="*/ 5543 w 126"/>
                  <a:gd name="T81" fmla="*/ 9597 h 224"/>
                  <a:gd name="T82" fmla="*/ 6359 w 126"/>
                  <a:gd name="T83" fmla="*/ 11609 h 224"/>
                  <a:gd name="T84" fmla="*/ 7203 w 126"/>
                  <a:gd name="T85" fmla="*/ 15704 h 224"/>
                  <a:gd name="T86" fmla="*/ 7203 w 126"/>
                  <a:gd name="T87" fmla="*/ 18774 h 224"/>
                  <a:gd name="T88" fmla="*/ 7601 w 126"/>
                  <a:gd name="T89" fmla="*/ 18826 h 224"/>
                  <a:gd name="T90" fmla="*/ 7479 w 126"/>
                  <a:gd name="T91" fmla="*/ 14628 h 224"/>
                  <a:gd name="T92" fmla="*/ 7601 w 126"/>
                  <a:gd name="T93" fmla="*/ 14456 h 224"/>
                  <a:gd name="T94" fmla="*/ 9278 w 126"/>
                  <a:gd name="T95" fmla="*/ 14913 h 224"/>
                  <a:gd name="T96" fmla="*/ 9278 w 126"/>
                  <a:gd name="T97" fmla="*/ 14529 h 224"/>
                  <a:gd name="T98" fmla="*/ 7897 w 126"/>
                  <a:gd name="T99" fmla="*/ 14199 h 2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6"/>
                  <a:gd name="T151" fmla="*/ 0 h 224"/>
                  <a:gd name="T152" fmla="*/ 126 w 126"/>
                  <a:gd name="T153" fmla="*/ 224 h 2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6" h="224">
                    <a:moveTo>
                      <a:pt x="88" y="169"/>
                    </a:moveTo>
                    <a:cubicBezTo>
                      <a:pt x="86" y="168"/>
                      <a:pt x="84" y="163"/>
                      <a:pt x="84" y="163"/>
                    </a:cubicBezTo>
                    <a:cubicBezTo>
                      <a:pt x="82" y="153"/>
                      <a:pt x="80" y="143"/>
                      <a:pt x="78" y="134"/>
                    </a:cubicBezTo>
                    <a:cubicBezTo>
                      <a:pt x="81" y="135"/>
                      <a:pt x="85" y="136"/>
                      <a:pt x="88" y="136"/>
                    </a:cubicBezTo>
                    <a:cubicBezTo>
                      <a:pt x="88" y="132"/>
                      <a:pt x="88" y="132"/>
                      <a:pt x="88" y="132"/>
                    </a:cubicBezTo>
                    <a:cubicBezTo>
                      <a:pt x="85" y="132"/>
                      <a:pt x="82" y="131"/>
                      <a:pt x="79" y="130"/>
                    </a:cubicBezTo>
                    <a:cubicBezTo>
                      <a:pt x="76" y="128"/>
                      <a:pt x="75" y="125"/>
                      <a:pt x="74" y="123"/>
                    </a:cubicBezTo>
                    <a:cubicBezTo>
                      <a:pt x="73" y="119"/>
                      <a:pt x="71" y="115"/>
                      <a:pt x="70" y="111"/>
                    </a:cubicBezTo>
                    <a:cubicBezTo>
                      <a:pt x="64" y="99"/>
                      <a:pt x="64" y="99"/>
                      <a:pt x="64" y="99"/>
                    </a:cubicBezTo>
                    <a:cubicBezTo>
                      <a:pt x="56" y="84"/>
                      <a:pt x="46" y="63"/>
                      <a:pt x="43" y="47"/>
                    </a:cubicBezTo>
                    <a:cubicBezTo>
                      <a:pt x="43" y="46"/>
                      <a:pt x="44" y="42"/>
                      <a:pt x="44" y="42"/>
                    </a:cubicBezTo>
                    <a:cubicBezTo>
                      <a:pt x="46" y="40"/>
                      <a:pt x="48" y="39"/>
                      <a:pt x="50" y="38"/>
                    </a:cubicBezTo>
                    <a:cubicBezTo>
                      <a:pt x="61" y="33"/>
                      <a:pt x="73" y="34"/>
                      <a:pt x="89" y="40"/>
                    </a:cubicBezTo>
                    <a:cubicBezTo>
                      <a:pt x="95" y="43"/>
                      <a:pt x="105" y="48"/>
                      <a:pt x="117" y="57"/>
                    </a:cubicBezTo>
                    <a:cubicBezTo>
                      <a:pt x="126" y="49"/>
                      <a:pt x="126" y="49"/>
                      <a:pt x="126" y="49"/>
                    </a:cubicBezTo>
                    <a:cubicBezTo>
                      <a:pt x="112" y="38"/>
                      <a:pt x="101" y="33"/>
                      <a:pt x="93" y="29"/>
                    </a:cubicBezTo>
                    <a:cubicBezTo>
                      <a:pt x="87" y="26"/>
                      <a:pt x="81" y="25"/>
                      <a:pt x="75" y="24"/>
                    </a:cubicBezTo>
                    <a:cubicBezTo>
                      <a:pt x="71" y="23"/>
                      <a:pt x="71" y="20"/>
                      <a:pt x="71" y="20"/>
                    </a:cubicBezTo>
                    <a:cubicBezTo>
                      <a:pt x="72" y="12"/>
                      <a:pt x="72" y="12"/>
                      <a:pt x="72" y="12"/>
                    </a:cubicBezTo>
                    <a:cubicBezTo>
                      <a:pt x="74" y="11"/>
                      <a:pt x="78" y="9"/>
                      <a:pt x="84" y="6"/>
                    </a:cubicBezTo>
                    <a:cubicBezTo>
                      <a:pt x="82" y="1"/>
                      <a:pt x="82" y="1"/>
                      <a:pt x="82" y="1"/>
                    </a:cubicBezTo>
                    <a:cubicBezTo>
                      <a:pt x="77" y="2"/>
                      <a:pt x="74" y="4"/>
                      <a:pt x="71" y="6"/>
                    </a:cubicBezTo>
                    <a:cubicBezTo>
                      <a:pt x="70" y="6"/>
                      <a:pt x="66" y="6"/>
                      <a:pt x="66" y="6"/>
                    </a:cubicBezTo>
                    <a:cubicBezTo>
                      <a:pt x="63" y="3"/>
                      <a:pt x="60" y="0"/>
                      <a:pt x="60" y="0"/>
                    </a:cubicBezTo>
                    <a:cubicBezTo>
                      <a:pt x="56" y="5"/>
                      <a:pt x="56" y="5"/>
                      <a:pt x="56" y="5"/>
                    </a:cubicBezTo>
                    <a:cubicBezTo>
                      <a:pt x="64" y="12"/>
                      <a:pt x="64" y="12"/>
                      <a:pt x="64" y="12"/>
                    </a:cubicBezTo>
                    <a:cubicBezTo>
                      <a:pt x="63" y="20"/>
                      <a:pt x="63" y="20"/>
                      <a:pt x="63" y="20"/>
                    </a:cubicBezTo>
                    <a:cubicBezTo>
                      <a:pt x="63" y="20"/>
                      <a:pt x="63" y="23"/>
                      <a:pt x="58" y="23"/>
                    </a:cubicBezTo>
                    <a:cubicBezTo>
                      <a:pt x="54" y="24"/>
                      <a:pt x="49" y="25"/>
                      <a:pt x="45" y="27"/>
                    </a:cubicBezTo>
                    <a:cubicBezTo>
                      <a:pt x="44" y="28"/>
                      <a:pt x="43" y="28"/>
                      <a:pt x="42" y="29"/>
                    </a:cubicBezTo>
                    <a:cubicBezTo>
                      <a:pt x="41" y="29"/>
                      <a:pt x="39" y="28"/>
                      <a:pt x="39" y="27"/>
                    </a:cubicBezTo>
                    <a:cubicBezTo>
                      <a:pt x="37" y="21"/>
                      <a:pt x="34" y="16"/>
                      <a:pt x="30" y="11"/>
                    </a:cubicBezTo>
                    <a:cubicBezTo>
                      <a:pt x="23" y="18"/>
                      <a:pt x="23" y="18"/>
                      <a:pt x="23" y="18"/>
                    </a:cubicBezTo>
                    <a:cubicBezTo>
                      <a:pt x="26" y="22"/>
                      <a:pt x="28" y="27"/>
                      <a:pt x="30" y="32"/>
                    </a:cubicBezTo>
                    <a:cubicBezTo>
                      <a:pt x="30" y="34"/>
                      <a:pt x="29" y="39"/>
                      <a:pt x="29" y="40"/>
                    </a:cubicBezTo>
                    <a:cubicBezTo>
                      <a:pt x="14" y="56"/>
                      <a:pt x="6" y="81"/>
                      <a:pt x="0" y="105"/>
                    </a:cubicBezTo>
                    <a:cubicBezTo>
                      <a:pt x="12" y="108"/>
                      <a:pt x="12" y="108"/>
                      <a:pt x="12" y="108"/>
                    </a:cubicBezTo>
                    <a:cubicBezTo>
                      <a:pt x="16" y="89"/>
                      <a:pt x="23" y="67"/>
                      <a:pt x="34" y="52"/>
                    </a:cubicBezTo>
                    <a:cubicBezTo>
                      <a:pt x="34" y="52"/>
                      <a:pt x="36" y="52"/>
                      <a:pt x="36" y="53"/>
                    </a:cubicBezTo>
                    <a:cubicBezTo>
                      <a:pt x="40" y="70"/>
                      <a:pt x="50" y="88"/>
                      <a:pt x="57" y="103"/>
                    </a:cubicBezTo>
                    <a:cubicBezTo>
                      <a:pt x="62" y="114"/>
                      <a:pt x="62" y="114"/>
                      <a:pt x="62" y="114"/>
                    </a:cubicBezTo>
                    <a:cubicBezTo>
                      <a:pt x="66" y="123"/>
                      <a:pt x="69" y="128"/>
                      <a:pt x="71" y="138"/>
                    </a:cubicBezTo>
                    <a:cubicBezTo>
                      <a:pt x="73" y="145"/>
                      <a:pt x="80" y="179"/>
                      <a:pt x="81" y="187"/>
                    </a:cubicBezTo>
                    <a:cubicBezTo>
                      <a:pt x="81" y="199"/>
                      <a:pt x="82" y="212"/>
                      <a:pt x="81" y="223"/>
                    </a:cubicBezTo>
                    <a:cubicBezTo>
                      <a:pt x="85" y="224"/>
                      <a:pt x="85" y="224"/>
                      <a:pt x="85" y="224"/>
                    </a:cubicBezTo>
                    <a:cubicBezTo>
                      <a:pt x="86" y="207"/>
                      <a:pt x="85" y="189"/>
                      <a:pt x="84" y="174"/>
                    </a:cubicBezTo>
                    <a:cubicBezTo>
                      <a:pt x="83" y="172"/>
                      <a:pt x="85" y="172"/>
                      <a:pt x="85" y="172"/>
                    </a:cubicBezTo>
                    <a:cubicBezTo>
                      <a:pt x="90" y="176"/>
                      <a:pt x="96" y="178"/>
                      <a:pt x="104" y="177"/>
                    </a:cubicBezTo>
                    <a:cubicBezTo>
                      <a:pt x="104" y="173"/>
                      <a:pt x="104" y="173"/>
                      <a:pt x="104" y="173"/>
                    </a:cubicBezTo>
                    <a:cubicBezTo>
                      <a:pt x="97" y="174"/>
                      <a:pt x="92" y="173"/>
                      <a:pt x="88" y="169"/>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4" name="Freeform 244"/>
              <p:cNvSpPr>
                <a:spLocks noEditPoints="1"/>
              </p:cNvSpPr>
              <p:nvPr/>
            </p:nvSpPr>
            <p:spPr bwMode="auto">
              <a:xfrm>
                <a:off x="641" y="1259"/>
                <a:ext cx="541" cy="1282"/>
              </a:xfrm>
              <a:custGeom>
                <a:avLst/>
                <a:gdLst>
                  <a:gd name="T0" fmla="*/ 30432 w 402"/>
                  <a:gd name="T1" fmla="*/ 2434 h 953"/>
                  <a:gd name="T2" fmla="*/ 26326 w 402"/>
                  <a:gd name="T3" fmla="*/ 1906 h 953"/>
                  <a:gd name="T4" fmla="*/ 26926 w 402"/>
                  <a:gd name="T5" fmla="*/ 322 h 953"/>
                  <a:gd name="T6" fmla="*/ 26084 w 402"/>
                  <a:gd name="T7" fmla="*/ 433 h 953"/>
                  <a:gd name="T8" fmla="*/ 24624 w 402"/>
                  <a:gd name="T9" fmla="*/ 0 h 953"/>
                  <a:gd name="T10" fmla="*/ 25392 w 402"/>
                  <a:gd name="T11" fmla="*/ 930 h 953"/>
                  <a:gd name="T12" fmla="*/ 25638 w 402"/>
                  <a:gd name="T13" fmla="*/ 2039 h 953"/>
                  <a:gd name="T14" fmla="*/ 16238 w 402"/>
                  <a:gd name="T15" fmla="*/ 9445 h 953"/>
                  <a:gd name="T16" fmla="*/ 6981 w 402"/>
                  <a:gd name="T17" fmla="*/ 47224 h 953"/>
                  <a:gd name="T18" fmla="*/ 2219 w 402"/>
                  <a:gd name="T19" fmla="*/ 62398 h 953"/>
                  <a:gd name="T20" fmla="*/ 787 w 402"/>
                  <a:gd name="T21" fmla="*/ 73460 h 953"/>
                  <a:gd name="T22" fmla="*/ 692 w 402"/>
                  <a:gd name="T23" fmla="*/ 80684 h 953"/>
                  <a:gd name="T24" fmla="*/ 5407 w 402"/>
                  <a:gd name="T25" fmla="*/ 77009 h 953"/>
                  <a:gd name="T26" fmla="*/ 5018 w 402"/>
                  <a:gd name="T27" fmla="*/ 73070 h 953"/>
                  <a:gd name="T28" fmla="*/ 5909 w 402"/>
                  <a:gd name="T29" fmla="*/ 68795 h 953"/>
                  <a:gd name="T30" fmla="*/ 7958 w 402"/>
                  <a:gd name="T31" fmla="*/ 55150 h 953"/>
                  <a:gd name="T32" fmla="*/ 7958 w 402"/>
                  <a:gd name="T33" fmla="*/ 47341 h 953"/>
                  <a:gd name="T34" fmla="*/ 27038 w 402"/>
                  <a:gd name="T35" fmla="*/ 3046 h 953"/>
                  <a:gd name="T36" fmla="*/ 28688 w 402"/>
                  <a:gd name="T37" fmla="*/ 3274 h 953"/>
                  <a:gd name="T38" fmla="*/ 27598 w 402"/>
                  <a:gd name="T39" fmla="*/ 8104 h 953"/>
                  <a:gd name="T40" fmla="*/ 27436 w 402"/>
                  <a:gd name="T41" fmla="*/ 9854 h 953"/>
                  <a:gd name="T42" fmla="*/ 25426 w 402"/>
                  <a:gd name="T43" fmla="*/ 12150 h 953"/>
                  <a:gd name="T44" fmla="*/ 27349 w 402"/>
                  <a:gd name="T45" fmla="*/ 10661 h 953"/>
                  <a:gd name="T46" fmla="*/ 27436 w 402"/>
                  <a:gd name="T47" fmla="*/ 11799 h 953"/>
                  <a:gd name="T48" fmla="*/ 26926 w 402"/>
                  <a:gd name="T49" fmla="*/ 13833 h 953"/>
                  <a:gd name="T50" fmla="*/ 26615 w 402"/>
                  <a:gd name="T51" fmla="*/ 15788 h 953"/>
                  <a:gd name="T52" fmla="*/ 26411 w 402"/>
                  <a:gd name="T53" fmla="*/ 17617 h 953"/>
                  <a:gd name="T54" fmla="*/ 26926 w 402"/>
                  <a:gd name="T55" fmla="*/ 16344 h 953"/>
                  <a:gd name="T56" fmla="*/ 27316 w 402"/>
                  <a:gd name="T57" fmla="*/ 17302 h 953"/>
                  <a:gd name="T58" fmla="*/ 27316 w 402"/>
                  <a:gd name="T59" fmla="*/ 17302 h 953"/>
                  <a:gd name="T60" fmla="*/ 27436 w 402"/>
                  <a:gd name="T61" fmla="*/ 13546 h 953"/>
                  <a:gd name="T62" fmla="*/ 28163 w 402"/>
                  <a:gd name="T63" fmla="*/ 10275 h 953"/>
                  <a:gd name="T64" fmla="*/ 28688 w 402"/>
                  <a:gd name="T65" fmla="*/ 6678 h 953"/>
                  <a:gd name="T66" fmla="*/ 29935 w 402"/>
                  <a:gd name="T67" fmla="*/ 3274 h 953"/>
                  <a:gd name="T68" fmla="*/ 33574 w 402"/>
                  <a:gd name="T69" fmla="*/ 12084 h 953"/>
                  <a:gd name="T70" fmla="*/ 34329 w 402"/>
                  <a:gd name="T71" fmla="*/ 9735 h 953"/>
                  <a:gd name="T72" fmla="*/ 5226 w 402"/>
                  <a:gd name="T73" fmla="*/ 68527 h 953"/>
                  <a:gd name="T74" fmla="*/ 4394 w 402"/>
                  <a:gd name="T75" fmla="*/ 73070 h 953"/>
                  <a:gd name="T76" fmla="*/ 4394 w 402"/>
                  <a:gd name="T77" fmla="*/ 73070 h 953"/>
                  <a:gd name="T78" fmla="*/ 2581 w 402"/>
                  <a:gd name="T79" fmla="*/ 80457 h 953"/>
                  <a:gd name="T80" fmla="*/ 692 w 402"/>
                  <a:gd name="T81" fmla="*/ 78031 h 953"/>
                  <a:gd name="T82" fmla="*/ 1502 w 402"/>
                  <a:gd name="T83" fmla="*/ 73631 h 953"/>
                  <a:gd name="T84" fmla="*/ 2934 w 402"/>
                  <a:gd name="T85" fmla="*/ 62398 h 953"/>
                  <a:gd name="T86" fmla="*/ 7150 w 402"/>
                  <a:gd name="T87" fmla="*/ 49763 h 953"/>
                  <a:gd name="T88" fmla="*/ 7277 w 402"/>
                  <a:gd name="T89" fmla="*/ 55150 h 9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02"/>
                  <a:gd name="T136" fmla="*/ 0 h 953"/>
                  <a:gd name="T137" fmla="*/ 402 w 402"/>
                  <a:gd name="T138" fmla="*/ 953 h 9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02" h="953">
                    <a:moveTo>
                      <a:pt x="399" y="114"/>
                    </a:moveTo>
                    <a:cubicBezTo>
                      <a:pt x="389" y="69"/>
                      <a:pt x="375" y="41"/>
                      <a:pt x="354" y="29"/>
                    </a:cubicBezTo>
                    <a:cubicBezTo>
                      <a:pt x="341" y="21"/>
                      <a:pt x="327" y="20"/>
                      <a:pt x="310" y="24"/>
                    </a:cubicBezTo>
                    <a:cubicBezTo>
                      <a:pt x="306" y="25"/>
                      <a:pt x="306" y="22"/>
                      <a:pt x="306" y="22"/>
                    </a:cubicBezTo>
                    <a:cubicBezTo>
                      <a:pt x="305" y="11"/>
                      <a:pt x="305" y="11"/>
                      <a:pt x="305" y="11"/>
                    </a:cubicBezTo>
                    <a:cubicBezTo>
                      <a:pt x="313" y="4"/>
                      <a:pt x="313" y="4"/>
                      <a:pt x="313" y="4"/>
                    </a:cubicBezTo>
                    <a:cubicBezTo>
                      <a:pt x="309" y="0"/>
                      <a:pt x="309" y="0"/>
                      <a:pt x="309" y="0"/>
                    </a:cubicBezTo>
                    <a:cubicBezTo>
                      <a:pt x="309" y="0"/>
                      <a:pt x="306" y="3"/>
                      <a:pt x="303" y="5"/>
                    </a:cubicBezTo>
                    <a:cubicBezTo>
                      <a:pt x="302" y="6"/>
                      <a:pt x="299" y="6"/>
                      <a:pt x="299" y="6"/>
                    </a:cubicBezTo>
                    <a:cubicBezTo>
                      <a:pt x="296" y="4"/>
                      <a:pt x="292" y="2"/>
                      <a:pt x="287" y="0"/>
                    </a:cubicBezTo>
                    <a:cubicBezTo>
                      <a:pt x="285" y="6"/>
                      <a:pt x="285" y="6"/>
                      <a:pt x="285" y="6"/>
                    </a:cubicBezTo>
                    <a:cubicBezTo>
                      <a:pt x="289" y="8"/>
                      <a:pt x="293" y="10"/>
                      <a:pt x="295" y="11"/>
                    </a:cubicBezTo>
                    <a:cubicBezTo>
                      <a:pt x="296" y="11"/>
                      <a:pt x="297" y="16"/>
                      <a:pt x="297" y="16"/>
                    </a:cubicBezTo>
                    <a:cubicBezTo>
                      <a:pt x="298" y="24"/>
                      <a:pt x="298" y="24"/>
                      <a:pt x="298" y="24"/>
                    </a:cubicBezTo>
                    <a:cubicBezTo>
                      <a:pt x="298" y="24"/>
                      <a:pt x="300" y="28"/>
                      <a:pt x="295" y="30"/>
                    </a:cubicBezTo>
                    <a:cubicBezTo>
                      <a:pt x="266" y="43"/>
                      <a:pt x="225" y="71"/>
                      <a:pt x="189" y="111"/>
                    </a:cubicBezTo>
                    <a:cubicBezTo>
                      <a:pt x="151" y="154"/>
                      <a:pt x="105" y="226"/>
                      <a:pt x="98" y="330"/>
                    </a:cubicBezTo>
                    <a:cubicBezTo>
                      <a:pt x="85" y="515"/>
                      <a:pt x="81" y="552"/>
                      <a:pt x="81" y="552"/>
                    </a:cubicBezTo>
                    <a:cubicBezTo>
                      <a:pt x="81" y="552"/>
                      <a:pt x="78" y="566"/>
                      <a:pt x="73" y="577"/>
                    </a:cubicBezTo>
                    <a:cubicBezTo>
                      <a:pt x="58" y="604"/>
                      <a:pt x="33" y="651"/>
                      <a:pt x="26" y="730"/>
                    </a:cubicBezTo>
                    <a:cubicBezTo>
                      <a:pt x="19" y="813"/>
                      <a:pt x="14" y="832"/>
                      <a:pt x="12" y="845"/>
                    </a:cubicBezTo>
                    <a:cubicBezTo>
                      <a:pt x="12" y="845"/>
                      <a:pt x="9" y="858"/>
                      <a:pt x="9" y="859"/>
                    </a:cubicBezTo>
                    <a:cubicBezTo>
                      <a:pt x="5" y="870"/>
                      <a:pt x="0" y="893"/>
                      <a:pt x="0" y="913"/>
                    </a:cubicBezTo>
                    <a:cubicBezTo>
                      <a:pt x="0" y="926"/>
                      <a:pt x="2" y="938"/>
                      <a:pt x="8" y="944"/>
                    </a:cubicBezTo>
                    <a:cubicBezTo>
                      <a:pt x="12" y="948"/>
                      <a:pt x="19" y="953"/>
                      <a:pt x="32" y="949"/>
                    </a:cubicBezTo>
                    <a:cubicBezTo>
                      <a:pt x="57" y="942"/>
                      <a:pt x="63" y="922"/>
                      <a:pt x="63" y="901"/>
                    </a:cubicBezTo>
                    <a:cubicBezTo>
                      <a:pt x="63" y="892"/>
                      <a:pt x="62" y="882"/>
                      <a:pt x="61" y="873"/>
                    </a:cubicBezTo>
                    <a:cubicBezTo>
                      <a:pt x="61" y="873"/>
                      <a:pt x="59" y="855"/>
                      <a:pt x="59" y="855"/>
                    </a:cubicBezTo>
                    <a:cubicBezTo>
                      <a:pt x="59" y="854"/>
                      <a:pt x="59" y="853"/>
                      <a:pt x="59" y="852"/>
                    </a:cubicBezTo>
                    <a:cubicBezTo>
                      <a:pt x="59" y="836"/>
                      <a:pt x="63" y="823"/>
                      <a:pt x="68" y="804"/>
                    </a:cubicBezTo>
                    <a:cubicBezTo>
                      <a:pt x="73" y="786"/>
                      <a:pt x="80" y="764"/>
                      <a:pt x="86" y="731"/>
                    </a:cubicBezTo>
                    <a:cubicBezTo>
                      <a:pt x="91" y="702"/>
                      <a:pt x="93" y="672"/>
                      <a:pt x="93" y="645"/>
                    </a:cubicBezTo>
                    <a:cubicBezTo>
                      <a:pt x="93" y="625"/>
                      <a:pt x="92" y="607"/>
                      <a:pt x="91" y="592"/>
                    </a:cubicBezTo>
                    <a:cubicBezTo>
                      <a:pt x="91" y="581"/>
                      <a:pt x="93" y="554"/>
                      <a:pt x="93" y="554"/>
                    </a:cubicBezTo>
                    <a:cubicBezTo>
                      <a:pt x="93" y="553"/>
                      <a:pt x="97" y="517"/>
                      <a:pt x="110" y="331"/>
                    </a:cubicBezTo>
                    <a:cubicBezTo>
                      <a:pt x="123" y="147"/>
                      <a:pt x="264" y="50"/>
                      <a:pt x="314" y="36"/>
                    </a:cubicBezTo>
                    <a:cubicBezTo>
                      <a:pt x="319" y="34"/>
                      <a:pt x="325" y="34"/>
                      <a:pt x="330" y="34"/>
                    </a:cubicBezTo>
                    <a:cubicBezTo>
                      <a:pt x="335" y="34"/>
                      <a:pt x="335" y="37"/>
                      <a:pt x="334" y="39"/>
                    </a:cubicBezTo>
                    <a:cubicBezTo>
                      <a:pt x="332" y="51"/>
                      <a:pt x="331" y="63"/>
                      <a:pt x="327" y="75"/>
                    </a:cubicBezTo>
                    <a:cubicBezTo>
                      <a:pt x="325" y="82"/>
                      <a:pt x="323" y="88"/>
                      <a:pt x="321" y="95"/>
                    </a:cubicBezTo>
                    <a:cubicBezTo>
                      <a:pt x="320" y="100"/>
                      <a:pt x="320" y="105"/>
                      <a:pt x="320" y="110"/>
                    </a:cubicBezTo>
                    <a:cubicBezTo>
                      <a:pt x="320" y="112"/>
                      <a:pt x="319" y="115"/>
                      <a:pt x="319" y="115"/>
                    </a:cubicBezTo>
                    <a:cubicBezTo>
                      <a:pt x="318" y="117"/>
                      <a:pt x="317" y="119"/>
                      <a:pt x="316" y="120"/>
                    </a:cubicBezTo>
                    <a:cubicBezTo>
                      <a:pt x="313" y="127"/>
                      <a:pt x="303" y="140"/>
                      <a:pt x="296" y="142"/>
                    </a:cubicBezTo>
                    <a:cubicBezTo>
                      <a:pt x="297" y="146"/>
                      <a:pt x="297" y="146"/>
                      <a:pt x="297" y="146"/>
                    </a:cubicBezTo>
                    <a:cubicBezTo>
                      <a:pt x="305" y="143"/>
                      <a:pt x="315" y="130"/>
                      <a:pt x="318" y="124"/>
                    </a:cubicBezTo>
                    <a:cubicBezTo>
                      <a:pt x="319" y="124"/>
                      <a:pt x="320" y="124"/>
                      <a:pt x="320" y="126"/>
                    </a:cubicBezTo>
                    <a:cubicBezTo>
                      <a:pt x="320" y="130"/>
                      <a:pt x="320" y="134"/>
                      <a:pt x="319" y="138"/>
                    </a:cubicBezTo>
                    <a:cubicBezTo>
                      <a:pt x="319" y="144"/>
                      <a:pt x="317" y="149"/>
                      <a:pt x="316" y="154"/>
                    </a:cubicBezTo>
                    <a:cubicBezTo>
                      <a:pt x="313" y="162"/>
                      <a:pt x="313" y="162"/>
                      <a:pt x="313" y="162"/>
                    </a:cubicBezTo>
                    <a:cubicBezTo>
                      <a:pt x="312" y="166"/>
                      <a:pt x="312" y="170"/>
                      <a:pt x="312" y="173"/>
                    </a:cubicBezTo>
                    <a:cubicBezTo>
                      <a:pt x="311" y="175"/>
                      <a:pt x="310" y="182"/>
                      <a:pt x="309" y="184"/>
                    </a:cubicBezTo>
                    <a:cubicBezTo>
                      <a:pt x="306" y="191"/>
                      <a:pt x="304" y="199"/>
                      <a:pt x="307" y="206"/>
                    </a:cubicBezTo>
                    <a:cubicBezTo>
                      <a:pt x="307" y="206"/>
                      <a:pt x="307" y="206"/>
                      <a:pt x="307" y="206"/>
                    </a:cubicBezTo>
                    <a:cubicBezTo>
                      <a:pt x="305" y="201"/>
                      <a:pt x="309" y="195"/>
                      <a:pt x="311" y="190"/>
                    </a:cubicBezTo>
                    <a:cubicBezTo>
                      <a:pt x="311" y="189"/>
                      <a:pt x="313" y="189"/>
                      <a:pt x="313" y="191"/>
                    </a:cubicBezTo>
                    <a:cubicBezTo>
                      <a:pt x="313" y="194"/>
                      <a:pt x="316" y="198"/>
                      <a:pt x="317" y="202"/>
                    </a:cubicBezTo>
                    <a:cubicBezTo>
                      <a:pt x="317" y="202"/>
                      <a:pt x="317" y="202"/>
                      <a:pt x="317" y="202"/>
                    </a:cubicBezTo>
                    <a:cubicBezTo>
                      <a:pt x="317" y="202"/>
                      <a:pt x="317" y="202"/>
                      <a:pt x="317" y="202"/>
                    </a:cubicBezTo>
                    <a:cubicBezTo>
                      <a:pt x="317" y="202"/>
                      <a:pt x="317" y="202"/>
                      <a:pt x="317" y="202"/>
                    </a:cubicBezTo>
                    <a:cubicBezTo>
                      <a:pt x="314" y="188"/>
                      <a:pt x="314" y="178"/>
                      <a:pt x="317" y="165"/>
                    </a:cubicBezTo>
                    <a:cubicBezTo>
                      <a:pt x="319" y="158"/>
                      <a:pt x="319" y="158"/>
                      <a:pt x="319" y="158"/>
                    </a:cubicBezTo>
                    <a:cubicBezTo>
                      <a:pt x="321" y="152"/>
                      <a:pt x="325" y="145"/>
                      <a:pt x="326" y="138"/>
                    </a:cubicBezTo>
                    <a:cubicBezTo>
                      <a:pt x="327" y="132"/>
                      <a:pt x="328" y="126"/>
                      <a:pt x="328" y="120"/>
                    </a:cubicBezTo>
                    <a:cubicBezTo>
                      <a:pt x="328" y="112"/>
                      <a:pt x="327" y="104"/>
                      <a:pt x="329" y="96"/>
                    </a:cubicBezTo>
                    <a:cubicBezTo>
                      <a:pt x="330" y="90"/>
                      <a:pt x="332" y="84"/>
                      <a:pt x="334" y="78"/>
                    </a:cubicBezTo>
                    <a:cubicBezTo>
                      <a:pt x="339" y="65"/>
                      <a:pt x="340" y="53"/>
                      <a:pt x="342" y="39"/>
                    </a:cubicBezTo>
                    <a:cubicBezTo>
                      <a:pt x="342" y="38"/>
                      <a:pt x="343" y="36"/>
                      <a:pt x="348" y="39"/>
                    </a:cubicBezTo>
                    <a:cubicBezTo>
                      <a:pt x="365" y="50"/>
                      <a:pt x="379" y="76"/>
                      <a:pt x="387" y="116"/>
                    </a:cubicBezTo>
                    <a:cubicBezTo>
                      <a:pt x="389" y="125"/>
                      <a:pt x="390" y="141"/>
                      <a:pt x="390" y="141"/>
                    </a:cubicBezTo>
                    <a:cubicBezTo>
                      <a:pt x="402" y="141"/>
                      <a:pt x="402" y="141"/>
                      <a:pt x="402" y="141"/>
                    </a:cubicBezTo>
                    <a:cubicBezTo>
                      <a:pt x="402" y="140"/>
                      <a:pt x="401" y="123"/>
                      <a:pt x="399" y="114"/>
                    </a:cubicBezTo>
                    <a:close/>
                    <a:moveTo>
                      <a:pt x="78" y="729"/>
                    </a:moveTo>
                    <a:cubicBezTo>
                      <a:pt x="72" y="762"/>
                      <a:pt x="66" y="784"/>
                      <a:pt x="61" y="801"/>
                    </a:cubicBezTo>
                    <a:cubicBezTo>
                      <a:pt x="55" y="822"/>
                      <a:pt x="51" y="835"/>
                      <a:pt x="51" y="852"/>
                    </a:cubicBezTo>
                    <a:cubicBezTo>
                      <a:pt x="51" y="853"/>
                      <a:pt x="51" y="854"/>
                      <a:pt x="51" y="855"/>
                    </a:cubicBezTo>
                    <a:cubicBezTo>
                      <a:pt x="51" y="855"/>
                      <a:pt x="51" y="855"/>
                      <a:pt x="51" y="855"/>
                    </a:cubicBezTo>
                    <a:cubicBezTo>
                      <a:pt x="51" y="855"/>
                      <a:pt x="51" y="855"/>
                      <a:pt x="51" y="855"/>
                    </a:cubicBezTo>
                    <a:cubicBezTo>
                      <a:pt x="53" y="874"/>
                      <a:pt x="53" y="874"/>
                      <a:pt x="53" y="874"/>
                    </a:cubicBezTo>
                    <a:cubicBezTo>
                      <a:pt x="57" y="903"/>
                      <a:pt x="60" y="932"/>
                      <a:pt x="30" y="941"/>
                    </a:cubicBezTo>
                    <a:cubicBezTo>
                      <a:pt x="23" y="943"/>
                      <a:pt x="17" y="943"/>
                      <a:pt x="14" y="939"/>
                    </a:cubicBezTo>
                    <a:cubicBezTo>
                      <a:pt x="9" y="934"/>
                      <a:pt x="8" y="924"/>
                      <a:pt x="8" y="913"/>
                    </a:cubicBezTo>
                    <a:cubicBezTo>
                      <a:pt x="8" y="896"/>
                      <a:pt x="12" y="874"/>
                      <a:pt x="17" y="861"/>
                    </a:cubicBezTo>
                    <a:cubicBezTo>
                      <a:pt x="17" y="861"/>
                      <a:pt x="17" y="861"/>
                      <a:pt x="17" y="861"/>
                    </a:cubicBezTo>
                    <a:cubicBezTo>
                      <a:pt x="20" y="847"/>
                      <a:pt x="20" y="847"/>
                      <a:pt x="20" y="847"/>
                    </a:cubicBezTo>
                    <a:cubicBezTo>
                      <a:pt x="22" y="833"/>
                      <a:pt x="27" y="814"/>
                      <a:pt x="34" y="730"/>
                    </a:cubicBezTo>
                    <a:cubicBezTo>
                      <a:pt x="41" y="653"/>
                      <a:pt x="65" y="608"/>
                      <a:pt x="80" y="580"/>
                    </a:cubicBezTo>
                    <a:cubicBezTo>
                      <a:pt x="81" y="578"/>
                      <a:pt x="83" y="579"/>
                      <a:pt x="83" y="582"/>
                    </a:cubicBezTo>
                    <a:cubicBezTo>
                      <a:pt x="83" y="585"/>
                      <a:pt x="83" y="588"/>
                      <a:pt x="83" y="592"/>
                    </a:cubicBezTo>
                    <a:cubicBezTo>
                      <a:pt x="84" y="607"/>
                      <a:pt x="85" y="625"/>
                      <a:pt x="85" y="645"/>
                    </a:cubicBezTo>
                    <a:cubicBezTo>
                      <a:pt x="85" y="672"/>
                      <a:pt x="83" y="701"/>
                      <a:pt x="78" y="729"/>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5" name="Freeform 245"/>
              <p:cNvSpPr>
                <a:spLocks/>
              </p:cNvSpPr>
              <p:nvPr/>
            </p:nvSpPr>
            <p:spPr bwMode="auto">
              <a:xfrm>
                <a:off x="704" y="2120"/>
                <a:ext cx="62" cy="160"/>
              </a:xfrm>
              <a:custGeom>
                <a:avLst/>
                <a:gdLst>
                  <a:gd name="T0" fmla="*/ 3452 w 46"/>
                  <a:gd name="T1" fmla="*/ 0 h 119"/>
                  <a:gd name="T2" fmla="*/ 2465 w 46"/>
                  <a:gd name="T3" fmla="*/ 3247 h 119"/>
                  <a:gd name="T4" fmla="*/ 586 w 46"/>
                  <a:gd name="T5" fmla="*/ 8126 h 119"/>
                  <a:gd name="T6" fmla="*/ 0 w 46"/>
                  <a:gd name="T7" fmla="*/ 10100 h 119"/>
                  <a:gd name="T8" fmla="*/ 0 w 46"/>
                  <a:gd name="T9" fmla="*/ 10100 h 119"/>
                  <a:gd name="T10" fmla="*/ 790 w 46"/>
                  <a:gd name="T11" fmla="*/ 8415 h 119"/>
                  <a:gd name="T12" fmla="*/ 3004 w 46"/>
                  <a:gd name="T13" fmla="*/ 3415 h 119"/>
                  <a:gd name="T14" fmla="*/ 4000 w 46"/>
                  <a:gd name="T15" fmla="*/ 0 h 119"/>
                  <a:gd name="T16" fmla="*/ 3452 w 46"/>
                  <a:gd name="T17" fmla="*/ 0 h 1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19"/>
                  <a:gd name="T29" fmla="*/ 46 w 46"/>
                  <a:gd name="T30" fmla="*/ 119 h 1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19">
                    <a:moveTo>
                      <a:pt x="39" y="0"/>
                    </a:moveTo>
                    <a:cubicBezTo>
                      <a:pt x="40" y="13"/>
                      <a:pt x="34" y="25"/>
                      <a:pt x="28" y="38"/>
                    </a:cubicBezTo>
                    <a:cubicBezTo>
                      <a:pt x="19" y="57"/>
                      <a:pt x="14" y="77"/>
                      <a:pt x="7" y="96"/>
                    </a:cubicBezTo>
                    <a:cubicBezTo>
                      <a:pt x="0" y="119"/>
                      <a:pt x="0" y="119"/>
                      <a:pt x="0" y="119"/>
                    </a:cubicBezTo>
                    <a:cubicBezTo>
                      <a:pt x="0" y="119"/>
                      <a:pt x="0" y="119"/>
                      <a:pt x="0" y="119"/>
                    </a:cubicBezTo>
                    <a:cubicBezTo>
                      <a:pt x="9" y="99"/>
                      <a:pt x="9" y="99"/>
                      <a:pt x="9" y="99"/>
                    </a:cubicBezTo>
                    <a:cubicBezTo>
                      <a:pt x="16" y="80"/>
                      <a:pt x="25" y="59"/>
                      <a:pt x="34" y="40"/>
                    </a:cubicBezTo>
                    <a:cubicBezTo>
                      <a:pt x="40" y="27"/>
                      <a:pt x="46" y="14"/>
                      <a:pt x="45" y="0"/>
                    </a:cubicBezTo>
                    <a:lnTo>
                      <a:pt x="39"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6" name="Freeform 246"/>
              <p:cNvSpPr>
                <a:spLocks/>
              </p:cNvSpPr>
              <p:nvPr/>
            </p:nvSpPr>
            <p:spPr bwMode="auto">
              <a:xfrm>
                <a:off x="680" y="1646"/>
                <a:ext cx="133" cy="564"/>
              </a:xfrm>
              <a:custGeom>
                <a:avLst/>
                <a:gdLst>
                  <a:gd name="T0" fmla="*/ 8247 w 99"/>
                  <a:gd name="T1" fmla="*/ 14043 h 419"/>
                  <a:gd name="T2" fmla="*/ 8134 w 99"/>
                  <a:gd name="T3" fmla="*/ 11985 h 419"/>
                  <a:gd name="T4" fmla="*/ 7846 w 99"/>
                  <a:gd name="T5" fmla="*/ 9063 h 419"/>
                  <a:gd name="T6" fmla="*/ 7731 w 99"/>
                  <a:gd name="T7" fmla="*/ 7166 h 419"/>
                  <a:gd name="T8" fmla="*/ 7132 w 99"/>
                  <a:gd name="T9" fmla="*/ 0 h 419"/>
                  <a:gd name="T10" fmla="*/ 6420 w 99"/>
                  <a:gd name="T11" fmla="*/ 789 h 419"/>
                  <a:gd name="T12" fmla="*/ 7263 w 99"/>
                  <a:gd name="T13" fmla="*/ 7166 h 419"/>
                  <a:gd name="T14" fmla="*/ 7390 w 99"/>
                  <a:gd name="T15" fmla="*/ 9128 h 419"/>
                  <a:gd name="T16" fmla="*/ 7632 w 99"/>
                  <a:gd name="T17" fmla="*/ 11985 h 419"/>
                  <a:gd name="T18" fmla="*/ 7731 w 99"/>
                  <a:gd name="T19" fmla="*/ 14043 h 419"/>
                  <a:gd name="T20" fmla="*/ 7632 w 99"/>
                  <a:gd name="T21" fmla="*/ 16258 h 419"/>
                  <a:gd name="T22" fmla="*/ 4779 w 99"/>
                  <a:gd name="T23" fmla="*/ 21172 h 419"/>
                  <a:gd name="T24" fmla="*/ 4024 w 99"/>
                  <a:gd name="T25" fmla="*/ 22263 h 419"/>
                  <a:gd name="T26" fmla="*/ 3496 w 99"/>
                  <a:gd name="T27" fmla="*/ 22965 h 419"/>
                  <a:gd name="T28" fmla="*/ 2875 w 99"/>
                  <a:gd name="T29" fmla="*/ 23942 h 419"/>
                  <a:gd name="T30" fmla="*/ 989 w 99"/>
                  <a:gd name="T31" fmla="*/ 27414 h 419"/>
                  <a:gd name="T32" fmla="*/ 0 w 99"/>
                  <a:gd name="T33" fmla="*/ 33195 h 419"/>
                  <a:gd name="T34" fmla="*/ 1 w 99"/>
                  <a:gd name="T35" fmla="*/ 34665 h 419"/>
                  <a:gd name="T36" fmla="*/ 1 w 99"/>
                  <a:gd name="T37" fmla="*/ 36096 h 419"/>
                  <a:gd name="T38" fmla="*/ 548 w 99"/>
                  <a:gd name="T39" fmla="*/ 36163 h 419"/>
                  <a:gd name="T40" fmla="*/ 548 w 99"/>
                  <a:gd name="T41" fmla="*/ 34634 h 419"/>
                  <a:gd name="T42" fmla="*/ 509 w 99"/>
                  <a:gd name="T43" fmla="*/ 33195 h 419"/>
                  <a:gd name="T44" fmla="*/ 1491 w 99"/>
                  <a:gd name="T45" fmla="*/ 27492 h 419"/>
                  <a:gd name="T46" fmla="*/ 2723 w 99"/>
                  <a:gd name="T47" fmla="*/ 25013 h 419"/>
                  <a:gd name="T48" fmla="*/ 2723 w 99"/>
                  <a:gd name="T49" fmla="*/ 25154 h 419"/>
                  <a:gd name="T50" fmla="*/ 2602 w 99"/>
                  <a:gd name="T51" fmla="*/ 27094 h 419"/>
                  <a:gd name="T52" fmla="*/ 3121 w 99"/>
                  <a:gd name="T53" fmla="*/ 27247 h 419"/>
                  <a:gd name="T54" fmla="*/ 3236 w 99"/>
                  <a:gd name="T55" fmla="*/ 25154 h 419"/>
                  <a:gd name="T56" fmla="*/ 3402 w 99"/>
                  <a:gd name="T57" fmla="*/ 24136 h 419"/>
                  <a:gd name="T58" fmla="*/ 3952 w 99"/>
                  <a:gd name="T59" fmla="*/ 23300 h 419"/>
                  <a:gd name="T60" fmla="*/ 4419 w 99"/>
                  <a:gd name="T61" fmla="*/ 22473 h 419"/>
                  <a:gd name="T62" fmla="*/ 5188 w 99"/>
                  <a:gd name="T63" fmla="*/ 21489 h 419"/>
                  <a:gd name="T64" fmla="*/ 6674 w 99"/>
                  <a:gd name="T65" fmla="*/ 19408 h 419"/>
                  <a:gd name="T66" fmla="*/ 6970 w 99"/>
                  <a:gd name="T67" fmla="*/ 19425 h 419"/>
                  <a:gd name="T68" fmla="*/ 6602 w 99"/>
                  <a:gd name="T69" fmla="*/ 22263 h 419"/>
                  <a:gd name="T70" fmla="*/ 5633 w 99"/>
                  <a:gd name="T71" fmla="*/ 29231 h 419"/>
                  <a:gd name="T72" fmla="*/ 5188 w 99"/>
                  <a:gd name="T73" fmla="*/ 30387 h 419"/>
                  <a:gd name="T74" fmla="*/ 4599 w 99"/>
                  <a:gd name="T75" fmla="*/ 31696 h 419"/>
                  <a:gd name="T76" fmla="*/ 5120 w 99"/>
                  <a:gd name="T77" fmla="*/ 31900 h 419"/>
                  <a:gd name="T78" fmla="*/ 5633 w 99"/>
                  <a:gd name="T79" fmla="*/ 30560 h 419"/>
                  <a:gd name="T80" fmla="*/ 6139 w 99"/>
                  <a:gd name="T81" fmla="*/ 29457 h 419"/>
                  <a:gd name="T82" fmla="*/ 7132 w 99"/>
                  <a:gd name="T83" fmla="*/ 22263 h 419"/>
                  <a:gd name="T84" fmla="*/ 7731 w 99"/>
                  <a:gd name="T85" fmla="*/ 18687 h 419"/>
                  <a:gd name="T86" fmla="*/ 8134 w 99"/>
                  <a:gd name="T87" fmla="*/ 16421 h 419"/>
                  <a:gd name="T88" fmla="*/ 8247 w 99"/>
                  <a:gd name="T89" fmla="*/ 14043 h 4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9"/>
                  <a:gd name="T136" fmla="*/ 0 h 419"/>
                  <a:gd name="T137" fmla="*/ 99 w 99"/>
                  <a:gd name="T138" fmla="*/ 419 h 4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9" h="419">
                    <a:moveTo>
                      <a:pt x="98" y="163"/>
                    </a:moveTo>
                    <a:cubicBezTo>
                      <a:pt x="97" y="139"/>
                      <a:pt x="97" y="139"/>
                      <a:pt x="97" y="139"/>
                    </a:cubicBezTo>
                    <a:cubicBezTo>
                      <a:pt x="96" y="126"/>
                      <a:pt x="95" y="114"/>
                      <a:pt x="94" y="105"/>
                    </a:cubicBezTo>
                    <a:cubicBezTo>
                      <a:pt x="94" y="102"/>
                      <a:pt x="93" y="94"/>
                      <a:pt x="92" y="83"/>
                    </a:cubicBezTo>
                    <a:cubicBezTo>
                      <a:pt x="89" y="44"/>
                      <a:pt x="86" y="9"/>
                      <a:pt x="85" y="0"/>
                    </a:cubicBezTo>
                    <a:cubicBezTo>
                      <a:pt x="77" y="9"/>
                      <a:pt x="77" y="9"/>
                      <a:pt x="77" y="9"/>
                    </a:cubicBezTo>
                    <a:cubicBezTo>
                      <a:pt x="80" y="14"/>
                      <a:pt x="84" y="61"/>
                      <a:pt x="86" y="83"/>
                    </a:cubicBezTo>
                    <a:cubicBezTo>
                      <a:pt x="87" y="95"/>
                      <a:pt x="88" y="103"/>
                      <a:pt x="88" y="106"/>
                    </a:cubicBezTo>
                    <a:cubicBezTo>
                      <a:pt x="89" y="114"/>
                      <a:pt x="90" y="127"/>
                      <a:pt x="91" y="139"/>
                    </a:cubicBezTo>
                    <a:cubicBezTo>
                      <a:pt x="92" y="163"/>
                      <a:pt x="92" y="163"/>
                      <a:pt x="92" y="163"/>
                    </a:cubicBezTo>
                    <a:cubicBezTo>
                      <a:pt x="93" y="172"/>
                      <a:pt x="92" y="180"/>
                      <a:pt x="91" y="188"/>
                    </a:cubicBezTo>
                    <a:cubicBezTo>
                      <a:pt x="86" y="206"/>
                      <a:pt x="70" y="228"/>
                      <a:pt x="57" y="245"/>
                    </a:cubicBezTo>
                    <a:cubicBezTo>
                      <a:pt x="48" y="258"/>
                      <a:pt x="48" y="258"/>
                      <a:pt x="48" y="258"/>
                    </a:cubicBezTo>
                    <a:cubicBezTo>
                      <a:pt x="42" y="266"/>
                      <a:pt x="42" y="266"/>
                      <a:pt x="42" y="266"/>
                    </a:cubicBezTo>
                    <a:cubicBezTo>
                      <a:pt x="40" y="270"/>
                      <a:pt x="35" y="277"/>
                      <a:pt x="34" y="278"/>
                    </a:cubicBezTo>
                    <a:cubicBezTo>
                      <a:pt x="26" y="290"/>
                      <a:pt x="18" y="303"/>
                      <a:pt x="12" y="317"/>
                    </a:cubicBezTo>
                    <a:cubicBezTo>
                      <a:pt x="3" y="339"/>
                      <a:pt x="1" y="362"/>
                      <a:pt x="0" y="385"/>
                    </a:cubicBezTo>
                    <a:cubicBezTo>
                      <a:pt x="0" y="389"/>
                      <a:pt x="0" y="396"/>
                      <a:pt x="1" y="402"/>
                    </a:cubicBezTo>
                    <a:cubicBezTo>
                      <a:pt x="1" y="408"/>
                      <a:pt x="2" y="414"/>
                      <a:pt x="1" y="418"/>
                    </a:cubicBezTo>
                    <a:cubicBezTo>
                      <a:pt x="7" y="419"/>
                      <a:pt x="7" y="419"/>
                      <a:pt x="7" y="419"/>
                    </a:cubicBezTo>
                    <a:cubicBezTo>
                      <a:pt x="8" y="415"/>
                      <a:pt x="7" y="408"/>
                      <a:pt x="7" y="401"/>
                    </a:cubicBezTo>
                    <a:cubicBezTo>
                      <a:pt x="6" y="395"/>
                      <a:pt x="6" y="389"/>
                      <a:pt x="6" y="385"/>
                    </a:cubicBezTo>
                    <a:cubicBezTo>
                      <a:pt x="7" y="363"/>
                      <a:pt x="9" y="340"/>
                      <a:pt x="18" y="319"/>
                    </a:cubicBezTo>
                    <a:cubicBezTo>
                      <a:pt x="22" y="309"/>
                      <a:pt x="27" y="299"/>
                      <a:pt x="33" y="290"/>
                    </a:cubicBezTo>
                    <a:cubicBezTo>
                      <a:pt x="33" y="291"/>
                      <a:pt x="33" y="291"/>
                      <a:pt x="33" y="291"/>
                    </a:cubicBezTo>
                    <a:cubicBezTo>
                      <a:pt x="34" y="298"/>
                      <a:pt x="34" y="305"/>
                      <a:pt x="31" y="314"/>
                    </a:cubicBezTo>
                    <a:cubicBezTo>
                      <a:pt x="37" y="316"/>
                      <a:pt x="37" y="316"/>
                      <a:pt x="37" y="316"/>
                    </a:cubicBezTo>
                    <a:cubicBezTo>
                      <a:pt x="40" y="305"/>
                      <a:pt x="40" y="297"/>
                      <a:pt x="39" y="291"/>
                    </a:cubicBezTo>
                    <a:cubicBezTo>
                      <a:pt x="39" y="287"/>
                      <a:pt x="39" y="283"/>
                      <a:pt x="40" y="280"/>
                    </a:cubicBezTo>
                    <a:cubicBezTo>
                      <a:pt x="42" y="277"/>
                      <a:pt x="45" y="273"/>
                      <a:pt x="47" y="270"/>
                    </a:cubicBezTo>
                    <a:cubicBezTo>
                      <a:pt x="53" y="261"/>
                      <a:pt x="53" y="261"/>
                      <a:pt x="53" y="261"/>
                    </a:cubicBezTo>
                    <a:cubicBezTo>
                      <a:pt x="62" y="249"/>
                      <a:pt x="62" y="249"/>
                      <a:pt x="62" y="249"/>
                    </a:cubicBezTo>
                    <a:cubicBezTo>
                      <a:pt x="68" y="241"/>
                      <a:pt x="74" y="233"/>
                      <a:pt x="80" y="224"/>
                    </a:cubicBezTo>
                    <a:cubicBezTo>
                      <a:pt x="82" y="221"/>
                      <a:pt x="84" y="221"/>
                      <a:pt x="83" y="225"/>
                    </a:cubicBezTo>
                    <a:cubicBezTo>
                      <a:pt x="81" y="236"/>
                      <a:pt x="79" y="247"/>
                      <a:pt x="79" y="258"/>
                    </a:cubicBezTo>
                    <a:cubicBezTo>
                      <a:pt x="79" y="286"/>
                      <a:pt x="77" y="310"/>
                      <a:pt x="67" y="339"/>
                    </a:cubicBezTo>
                    <a:cubicBezTo>
                      <a:pt x="62" y="352"/>
                      <a:pt x="62" y="352"/>
                      <a:pt x="62" y="352"/>
                    </a:cubicBezTo>
                    <a:cubicBezTo>
                      <a:pt x="55" y="368"/>
                      <a:pt x="55" y="368"/>
                      <a:pt x="55" y="368"/>
                    </a:cubicBezTo>
                    <a:cubicBezTo>
                      <a:pt x="61" y="370"/>
                      <a:pt x="61" y="370"/>
                      <a:pt x="61" y="370"/>
                    </a:cubicBezTo>
                    <a:cubicBezTo>
                      <a:pt x="67" y="354"/>
                      <a:pt x="67" y="354"/>
                      <a:pt x="67" y="354"/>
                    </a:cubicBezTo>
                    <a:cubicBezTo>
                      <a:pt x="73" y="341"/>
                      <a:pt x="73" y="341"/>
                      <a:pt x="73" y="341"/>
                    </a:cubicBezTo>
                    <a:cubicBezTo>
                      <a:pt x="83" y="311"/>
                      <a:pt x="85" y="286"/>
                      <a:pt x="85" y="258"/>
                    </a:cubicBezTo>
                    <a:cubicBezTo>
                      <a:pt x="85" y="244"/>
                      <a:pt x="88" y="230"/>
                      <a:pt x="92" y="216"/>
                    </a:cubicBezTo>
                    <a:cubicBezTo>
                      <a:pt x="94" y="207"/>
                      <a:pt x="96" y="198"/>
                      <a:pt x="97" y="190"/>
                    </a:cubicBezTo>
                    <a:cubicBezTo>
                      <a:pt x="99" y="182"/>
                      <a:pt x="99" y="170"/>
                      <a:pt x="98" y="163"/>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7" name="Freeform 247"/>
              <p:cNvSpPr>
                <a:spLocks/>
              </p:cNvSpPr>
              <p:nvPr/>
            </p:nvSpPr>
            <p:spPr bwMode="auto">
              <a:xfrm>
                <a:off x="543" y="2383"/>
                <a:ext cx="179" cy="189"/>
              </a:xfrm>
              <a:custGeom>
                <a:avLst/>
                <a:gdLst>
                  <a:gd name="T0" fmla="*/ 9930 w 133"/>
                  <a:gd name="T1" fmla="*/ 5609 h 140"/>
                  <a:gd name="T2" fmla="*/ 10020 w 133"/>
                  <a:gd name="T3" fmla="*/ 5203 h 140"/>
                  <a:gd name="T4" fmla="*/ 11443 w 133"/>
                  <a:gd name="T5" fmla="*/ 2807 h 140"/>
                  <a:gd name="T6" fmla="*/ 11134 w 133"/>
                  <a:gd name="T7" fmla="*/ 2687 h 140"/>
                  <a:gd name="T8" fmla="*/ 8954 w 133"/>
                  <a:gd name="T9" fmla="*/ 5488 h 140"/>
                  <a:gd name="T10" fmla="*/ 6775 w 133"/>
                  <a:gd name="T11" fmla="*/ 5203 h 140"/>
                  <a:gd name="T12" fmla="*/ 5912 w 133"/>
                  <a:gd name="T13" fmla="*/ 3268 h 140"/>
                  <a:gd name="T14" fmla="*/ 6147 w 133"/>
                  <a:gd name="T15" fmla="*/ 2687 h 140"/>
                  <a:gd name="T16" fmla="*/ 7957 w 133"/>
                  <a:gd name="T17" fmla="*/ 244 h 140"/>
                  <a:gd name="T18" fmla="*/ 7789 w 133"/>
                  <a:gd name="T19" fmla="*/ 0 h 140"/>
                  <a:gd name="T20" fmla="*/ 7562 w 133"/>
                  <a:gd name="T21" fmla="*/ 244 h 140"/>
                  <a:gd name="T22" fmla="*/ 7562 w 133"/>
                  <a:gd name="T23" fmla="*/ 244 h 140"/>
                  <a:gd name="T24" fmla="*/ 3673 w 133"/>
                  <a:gd name="T25" fmla="*/ 4709 h 140"/>
                  <a:gd name="T26" fmla="*/ 1059 w 133"/>
                  <a:gd name="T27" fmla="*/ 9081 h 140"/>
                  <a:gd name="T28" fmla="*/ 435 w 133"/>
                  <a:gd name="T29" fmla="*/ 11020 h 140"/>
                  <a:gd name="T30" fmla="*/ 0 w 133"/>
                  <a:gd name="T31" fmla="*/ 12585 h 140"/>
                  <a:gd name="T32" fmla="*/ 0 w 133"/>
                  <a:gd name="T33" fmla="*/ 12585 h 140"/>
                  <a:gd name="T34" fmla="*/ 692 w 133"/>
                  <a:gd name="T35" fmla="*/ 11121 h 140"/>
                  <a:gd name="T36" fmla="*/ 1425 w 133"/>
                  <a:gd name="T37" fmla="*/ 9202 h 140"/>
                  <a:gd name="T38" fmla="*/ 3740 w 133"/>
                  <a:gd name="T39" fmla="*/ 4946 h 140"/>
                  <a:gd name="T40" fmla="*/ 5409 w 133"/>
                  <a:gd name="T41" fmla="*/ 3565 h 140"/>
                  <a:gd name="T42" fmla="*/ 5532 w 133"/>
                  <a:gd name="T43" fmla="*/ 3627 h 140"/>
                  <a:gd name="T44" fmla="*/ 6653 w 133"/>
                  <a:gd name="T45" fmla="*/ 5488 h 140"/>
                  <a:gd name="T46" fmla="*/ 7237 w 133"/>
                  <a:gd name="T47" fmla="*/ 5904 h 140"/>
                  <a:gd name="T48" fmla="*/ 7280 w 133"/>
                  <a:gd name="T49" fmla="*/ 6102 h 140"/>
                  <a:gd name="T50" fmla="*/ 7280 w 133"/>
                  <a:gd name="T51" fmla="*/ 9775 h 140"/>
                  <a:gd name="T52" fmla="*/ 7677 w 133"/>
                  <a:gd name="T53" fmla="*/ 9775 h 140"/>
                  <a:gd name="T54" fmla="*/ 7677 w 133"/>
                  <a:gd name="T55" fmla="*/ 6102 h 140"/>
                  <a:gd name="T56" fmla="*/ 7789 w 133"/>
                  <a:gd name="T57" fmla="*/ 5962 h 140"/>
                  <a:gd name="T58" fmla="*/ 8470 w 133"/>
                  <a:gd name="T59" fmla="*/ 5956 h 140"/>
                  <a:gd name="T60" fmla="*/ 8663 w 133"/>
                  <a:gd name="T61" fmla="*/ 6213 h 140"/>
                  <a:gd name="T62" fmla="*/ 8783 w 133"/>
                  <a:gd name="T63" fmla="*/ 7241 h 140"/>
                  <a:gd name="T64" fmla="*/ 8783 w 133"/>
                  <a:gd name="T65" fmla="*/ 8041 h 140"/>
                  <a:gd name="T66" fmla="*/ 8898 w 133"/>
                  <a:gd name="T67" fmla="*/ 8382 h 140"/>
                  <a:gd name="T68" fmla="*/ 8898 w 133"/>
                  <a:gd name="T69" fmla="*/ 9612 h 140"/>
                  <a:gd name="T70" fmla="*/ 9256 w 133"/>
                  <a:gd name="T71" fmla="*/ 9322 h 140"/>
                  <a:gd name="T72" fmla="*/ 9206 w 133"/>
                  <a:gd name="T73" fmla="*/ 8382 h 140"/>
                  <a:gd name="T74" fmla="*/ 9118 w 133"/>
                  <a:gd name="T75" fmla="*/ 7970 h 140"/>
                  <a:gd name="T76" fmla="*/ 9118 w 133"/>
                  <a:gd name="T77" fmla="*/ 7224 h 140"/>
                  <a:gd name="T78" fmla="*/ 8954 w 133"/>
                  <a:gd name="T79" fmla="*/ 5962 h 140"/>
                  <a:gd name="T80" fmla="*/ 9118 w 133"/>
                  <a:gd name="T81" fmla="*/ 5904 h 140"/>
                  <a:gd name="T82" fmla="*/ 9397 w 133"/>
                  <a:gd name="T83" fmla="*/ 5674 h 140"/>
                  <a:gd name="T84" fmla="*/ 9584 w 133"/>
                  <a:gd name="T85" fmla="*/ 5743 h 140"/>
                  <a:gd name="T86" fmla="*/ 9798 w 133"/>
                  <a:gd name="T87" fmla="*/ 7224 h 140"/>
                  <a:gd name="T88" fmla="*/ 10218 w 133"/>
                  <a:gd name="T89" fmla="*/ 9202 h 140"/>
                  <a:gd name="T90" fmla="*/ 10607 w 133"/>
                  <a:gd name="T91" fmla="*/ 9013 h 140"/>
                  <a:gd name="T92" fmla="*/ 10177 w 133"/>
                  <a:gd name="T93" fmla="*/ 7224 h 140"/>
                  <a:gd name="T94" fmla="*/ 9930 w 133"/>
                  <a:gd name="T95" fmla="*/ 5609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3"/>
                  <a:gd name="T145" fmla="*/ 0 h 140"/>
                  <a:gd name="T146" fmla="*/ 133 w 133"/>
                  <a:gd name="T147" fmla="*/ 140 h 14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3" h="140">
                    <a:moveTo>
                      <a:pt x="115" y="62"/>
                    </a:moveTo>
                    <a:cubicBezTo>
                      <a:pt x="115" y="61"/>
                      <a:pt x="116" y="58"/>
                      <a:pt x="117" y="58"/>
                    </a:cubicBezTo>
                    <a:cubicBezTo>
                      <a:pt x="125" y="51"/>
                      <a:pt x="131" y="40"/>
                      <a:pt x="133" y="31"/>
                    </a:cubicBezTo>
                    <a:cubicBezTo>
                      <a:pt x="129" y="30"/>
                      <a:pt x="129" y="30"/>
                      <a:pt x="129" y="30"/>
                    </a:cubicBezTo>
                    <a:cubicBezTo>
                      <a:pt x="127" y="41"/>
                      <a:pt x="116" y="57"/>
                      <a:pt x="104" y="61"/>
                    </a:cubicBezTo>
                    <a:cubicBezTo>
                      <a:pt x="95" y="64"/>
                      <a:pt x="86" y="63"/>
                      <a:pt x="79" y="58"/>
                    </a:cubicBezTo>
                    <a:cubicBezTo>
                      <a:pt x="73" y="53"/>
                      <a:pt x="69" y="45"/>
                      <a:pt x="68" y="36"/>
                    </a:cubicBezTo>
                    <a:cubicBezTo>
                      <a:pt x="68" y="35"/>
                      <a:pt x="70" y="31"/>
                      <a:pt x="71" y="30"/>
                    </a:cubicBezTo>
                    <a:cubicBezTo>
                      <a:pt x="82" y="19"/>
                      <a:pt x="92" y="7"/>
                      <a:pt x="92" y="3"/>
                    </a:cubicBezTo>
                    <a:cubicBezTo>
                      <a:pt x="92" y="1"/>
                      <a:pt x="91" y="1"/>
                      <a:pt x="91" y="0"/>
                    </a:cubicBezTo>
                    <a:cubicBezTo>
                      <a:pt x="88" y="3"/>
                      <a:pt x="88" y="3"/>
                      <a:pt x="88" y="3"/>
                    </a:cubicBezTo>
                    <a:cubicBezTo>
                      <a:pt x="88" y="3"/>
                      <a:pt x="88" y="3"/>
                      <a:pt x="88" y="3"/>
                    </a:cubicBezTo>
                    <a:cubicBezTo>
                      <a:pt x="88" y="8"/>
                      <a:pt x="49" y="47"/>
                      <a:pt x="42" y="52"/>
                    </a:cubicBezTo>
                    <a:cubicBezTo>
                      <a:pt x="24" y="64"/>
                      <a:pt x="17" y="84"/>
                      <a:pt x="12" y="101"/>
                    </a:cubicBezTo>
                    <a:cubicBezTo>
                      <a:pt x="10" y="108"/>
                      <a:pt x="8" y="115"/>
                      <a:pt x="5" y="122"/>
                    </a:cubicBezTo>
                    <a:cubicBezTo>
                      <a:pt x="0" y="140"/>
                      <a:pt x="0" y="140"/>
                      <a:pt x="0" y="140"/>
                    </a:cubicBezTo>
                    <a:cubicBezTo>
                      <a:pt x="0" y="140"/>
                      <a:pt x="0" y="140"/>
                      <a:pt x="0" y="140"/>
                    </a:cubicBezTo>
                    <a:cubicBezTo>
                      <a:pt x="8" y="124"/>
                      <a:pt x="8" y="124"/>
                      <a:pt x="8" y="124"/>
                    </a:cubicBezTo>
                    <a:cubicBezTo>
                      <a:pt x="11" y="116"/>
                      <a:pt x="14" y="109"/>
                      <a:pt x="16" y="102"/>
                    </a:cubicBezTo>
                    <a:cubicBezTo>
                      <a:pt x="21" y="85"/>
                      <a:pt x="28" y="66"/>
                      <a:pt x="44" y="55"/>
                    </a:cubicBezTo>
                    <a:cubicBezTo>
                      <a:pt x="46" y="54"/>
                      <a:pt x="54" y="47"/>
                      <a:pt x="63" y="39"/>
                    </a:cubicBezTo>
                    <a:cubicBezTo>
                      <a:pt x="63" y="38"/>
                      <a:pt x="65" y="39"/>
                      <a:pt x="65" y="40"/>
                    </a:cubicBezTo>
                    <a:cubicBezTo>
                      <a:pt x="66" y="49"/>
                      <a:pt x="70" y="56"/>
                      <a:pt x="77" y="61"/>
                    </a:cubicBezTo>
                    <a:cubicBezTo>
                      <a:pt x="79" y="63"/>
                      <a:pt x="81" y="64"/>
                      <a:pt x="84" y="65"/>
                    </a:cubicBezTo>
                    <a:cubicBezTo>
                      <a:pt x="84" y="65"/>
                      <a:pt x="85" y="67"/>
                      <a:pt x="85" y="68"/>
                    </a:cubicBezTo>
                    <a:cubicBezTo>
                      <a:pt x="83" y="83"/>
                      <a:pt x="85" y="103"/>
                      <a:pt x="85" y="109"/>
                    </a:cubicBezTo>
                    <a:cubicBezTo>
                      <a:pt x="89" y="109"/>
                      <a:pt x="89" y="109"/>
                      <a:pt x="89" y="109"/>
                    </a:cubicBezTo>
                    <a:cubicBezTo>
                      <a:pt x="89" y="103"/>
                      <a:pt x="87" y="83"/>
                      <a:pt x="89" y="68"/>
                    </a:cubicBezTo>
                    <a:cubicBezTo>
                      <a:pt x="89" y="68"/>
                      <a:pt x="91" y="67"/>
                      <a:pt x="91" y="67"/>
                    </a:cubicBezTo>
                    <a:cubicBezTo>
                      <a:pt x="94" y="67"/>
                      <a:pt x="96" y="67"/>
                      <a:pt x="98" y="66"/>
                    </a:cubicBezTo>
                    <a:cubicBezTo>
                      <a:pt x="99" y="66"/>
                      <a:pt x="100" y="68"/>
                      <a:pt x="100" y="69"/>
                    </a:cubicBezTo>
                    <a:cubicBezTo>
                      <a:pt x="101" y="73"/>
                      <a:pt x="101" y="77"/>
                      <a:pt x="102" y="81"/>
                    </a:cubicBezTo>
                    <a:cubicBezTo>
                      <a:pt x="102" y="89"/>
                      <a:pt x="102" y="89"/>
                      <a:pt x="102" y="89"/>
                    </a:cubicBezTo>
                    <a:cubicBezTo>
                      <a:pt x="103" y="93"/>
                      <a:pt x="103" y="93"/>
                      <a:pt x="103" y="93"/>
                    </a:cubicBezTo>
                    <a:cubicBezTo>
                      <a:pt x="104" y="97"/>
                      <a:pt x="104" y="104"/>
                      <a:pt x="103" y="107"/>
                    </a:cubicBezTo>
                    <a:cubicBezTo>
                      <a:pt x="108" y="104"/>
                      <a:pt x="108" y="104"/>
                      <a:pt x="108" y="104"/>
                    </a:cubicBezTo>
                    <a:cubicBezTo>
                      <a:pt x="108" y="101"/>
                      <a:pt x="108" y="97"/>
                      <a:pt x="107" y="93"/>
                    </a:cubicBezTo>
                    <a:cubicBezTo>
                      <a:pt x="106" y="88"/>
                      <a:pt x="106" y="88"/>
                      <a:pt x="106" y="88"/>
                    </a:cubicBezTo>
                    <a:cubicBezTo>
                      <a:pt x="106" y="80"/>
                      <a:pt x="106" y="80"/>
                      <a:pt x="106" y="80"/>
                    </a:cubicBezTo>
                    <a:cubicBezTo>
                      <a:pt x="105" y="76"/>
                      <a:pt x="105" y="72"/>
                      <a:pt x="104" y="67"/>
                    </a:cubicBezTo>
                    <a:cubicBezTo>
                      <a:pt x="104" y="66"/>
                      <a:pt x="105" y="65"/>
                      <a:pt x="106" y="65"/>
                    </a:cubicBezTo>
                    <a:cubicBezTo>
                      <a:pt x="107" y="64"/>
                      <a:pt x="108" y="64"/>
                      <a:pt x="109" y="63"/>
                    </a:cubicBezTo>
                    <a:cubicBezTo>
                      <a:pt x="109" y="63"/>
                      <a:pt x="111" y="64"/>
                      <a:pt x="111" y="64"/>
                    </a:cubicBezTo>
                    <a:cubicBezTo>
                      <a:pt x="113" y="70"/>
                      <a:pt x="113" y="75"/>
                      <a:pt x="114" y="80"/>
                    </a:cubicBezTo>
                    <a:cubicBezTo>
                      <a:pt x="115" y="88"/>
                      <a:pt x="116" y="95"/>
                      <a:pt x="119" y="102"/>
                    </a:cubicBezTo>
                    <a:cubicBezTo>
                      <a:pt x="123" y="100"/>
                      <a:pt x="123" y="100"/>
                      <a:pt x="123" y="100"/>
                    </a:cubicBezTo>
                    <a:cubicBezTo>
                      <a:pt x="120" y="94"/>
                      <a:pt x="119" y="87"/>
                      <a:pt x="118" y="80"/>
                    </a:cubicBezTo>
                    <a:cubicBezTo>
                      <a:pt x="117" y="75"/>
                      <a:pt x="116" y="68"/>
                      <a:pt x="115" y="62"/>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 name="Freeform 248"/>
              <p:cNvSpPr>
                <a:spLocks noEditPoints="1"/>
              </p:cNvSpPr>
              <p:nvPr/>
            </p:nvSpPr>
            <p:spPr bwMode="auto">
              <a:xfrm>
                <a:off x="570" y="2436"/>
                <a:ext cx="176" cy="275"/>
              </a:xfrm>
              <a:custGeom>
                <a:avLst/>
                <a:gdLst>
                  <a:gd name="T0" fmla="*/ 9368 w 131"/>
                  <a:gd name="T1" fmla="*/ 1619 h 205"/>
                  <a:gd name="T2" fmla="*/ 10504 w 131"/>
                  <a:gd name="T3" fmla="*/ 11487 h 205"/>
                  <a:gd name="T4" fmla="*/ 10168 w 131"/>
                  <a:gd name="T5" fmla="*/ 13050 h 205"/>
                  <a:gd name="T6" fmla="*/ 8628 w 131"/>
                  <a:gd name="T7" fmla="*/ 5064 h 205"/>
                  <a:gd name="T8" fmla="*/ 8527 w 131"/>
                  <a:gd name="T9" fmla="*/ 5244 h 205"/>
                  <a:gd name="T10" fmla="*/ 8754 w 131"/>
                  <a:gd name="T11" fmla="*/ 11121 h 205"/>
                  <a:gd name="T12" fmla="*/ 8307 w 131"/>
                  <a:gd name="T13" fmla="*/ 15517 h 205"/>
                  <a:gd name="T14" fmla="*/ 7818 w 131"/>
                  <a:gd name="T15" fmla="*/ 9775 h 205"/>
                  <a:gd name="T16" fmla="*/ 7426 w 131"/>
                  <a:gd name="T17" fmla="*/ 6793 h 205"/>
                  <a:gd name="T18" fmla="*/ 7047 w 131"/>
                  <a:gd name="T19" fmla="*/ 6950 h 205"/>
                  <a:gd name="T20" fmla="*/ 6614 w 131"/>
                  <a:gd name="T21" fmla="*/ 6455 h 205"/>
                  <a:gd name="T22" fmla="*/ 6880 w 131"/>
                  <a:gd name="T23" fmla="*/ 15087 h 205"/>
                  <a:gd name="T24" fmla="*/ 6763 w 131"/>
                  <a:gd name="T25" fmla="*/ 16142 h 205"/>
                  <a:gd name="T26" fmla="*/ 6422 w 131"/>
                  <a:gd name="T27" fmla="*/ 14918 h 205"/>
                  <a:gd name="T28" fmla="*/ 6143 w 131"/>
                  <a:gd name="T29" fmla="*/ 11740 h 205"/>
                  <a:gd name="T30" fmla="*/ 6058 w 131"/>
                  <a:gd name="T31" fmla="*/ 8659 h 205"/>
                  <a:gd name="T32" fmla="*/ 5406 w 131"/>
                  <a:gd name="T33" fmla="*/ 5750 h 205"/>
                  <a:gd name="T34" fmla="*/ 4923 w 131"/>
                  <a:gd name="T35" fmla="*/ 9518 h 205"/>
                  <a:gd name="T36" fmla="*/ 5190 w 131"/>
                  <a:gd name="T37" fmla="*/ 14705 h 205"/>
                  <a:gd name="T38" fmla="*/ 4724 w 131"/>
                  <a:gd name="T39" fmla="*/ 14705 h 205"/>
                  <a:gd name="T40" fmla="*/ 4572 w 131"/>
                  <a:gd name="T41" fmla="*/ 11247 h 205"/>
                  <a:gd name="T42" fmla="*/ 3516 w 131"/>
                  <a:gd name="T43" fmla="*/ 4148 h 205"/>
                  <a:gd name="T44" fmla="*/ 3224 w 131"/>
                  <a:gd name="T45" fmla="*/ 0 h 205"/>
                  <a:gd name="T46" fmla="*/ 1948 w 131"/>
                  <a:gd name="T47" fmla="*/ 4580 h 205"/>
                  <a:gd name="T48" fmla="*/ 0 w 131"/>
                  <a:gd name="T49" fmla="*/ 6962 h 205"/>
                  <a:gd name="T50" fmla="*/ 2995 w 131"/>
                  <a:gd name="T51" fmla="*/ 3635 h 205"/>
                  <a:gd name="T52" fmla="*/ 3615 w 131"/>
                  <a:gd name="T53" fmla="*/ 8242 h 205"/>
                  <a:gd name="T54" fmla="*/ 4331 w 131"/>
                  <a:gd name="T55" fmla="*/ 13050 h 205"/>
                  <a:gd name="T56" fmla="*/ 4780 w 131"/>
                  <a:gd name="T57" fmla="*/ 15790 h 205"/>
                  <a:gd name="T58" fmla="*/ 5428 w 131"/>
                  <a:gd name="T59" fmla="*/ 13484 h 205"/>
                  <a:gd name="T60" fmla="*/ 5406 w 131"/>
                  <a:gd name="T61" fmla="*/ 7713 h 205"/>
                  <a:gd name="T62" fmla="*/ 5682 w 131"/>
                  <a:gd name="T63" fmla="*/ 9437 h 205"/>
                  <a:gd name="T64" fmla="*/ 6143 w 131"/>
                  <a:gd name="T65" fmla="*/ 14626 h 205"/>
                  <a:gd name="T66" fmla="*/ 6363 w 131"/>
                  <a:gd name="T67" fmla="*/ 16521 h 205"/>
                  <a:gd name="T68" fmla="*/ 7263 w 131"/>
                  <a:gd name="T69" fmla="*/ 15087 h 205"/>
                  <a:gd name="T70" fmla="*/ 7047 w 131"/>
                  <a:gd name="T71" fmla="*/ 7367 h 205"/>
                  <a:gd name="T72" fmla="*/ 7426 w 131"/>
                  <a:gd name="T73" fmla="*/ 7188 h 205"/>
                  <a:gd name="T74" fmla="*/ 8027 w 131"/>
                  <a:gd name="T75" fmla="*/ 15749 h 205"/>
                  <a:gd name="T76" fmla="*/ 8971 w 131"/>
                  <a:gd name="T77" fmla="*/ 9883 h 205"/>
                  <a:gd name="T78" fmla="*/ 9058 w 131"/>
                  <a:gd name="T79" fmla="*/ 6754 h 205"/>
                  <a:gd name="T80" fmla="*/ 9977 w 131"/>
                  <a:gd name="T81" fmla="*/ 13392 h 205"/>
                  <a:gd name="T82" fmla="*/ 10784 w 131"/>
                  <a:gd name="T83" fmla="*/ 11487 h 205"/>
                  <a:gd name="T84" fmla="*/ 5428 w 131"/>
                  <a:gd name="T85" fmla="*/ 7367 h 205"/>
                  <a:gd name="T86" fmla="*/ 5565 w 131"/>
                  <a:gd name="T87" fmla="*/ 6250 h 20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1"/>
                  <a:gd name="T133" fmla="*/ 0 h 205"/>
                  <a:gd name="T134" fmla="*/ 131 w 131"/>
                  <a:gd name="T135" fmla="*/ 205 h 20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1" h="205">
                    <a:moveTo>
                      <a:pt x="130" y="84"/>
                    </a:moveTo>
                    <a:cubicBezTo>
                      <a:pt x="129" y="62"/>
                      <a:pt x="127" y="37"/>
                      <a:pt x="115" y="18"/>
                    </a:cubicBezTo>
                    <a:cubicBezTo>
                      <a:pt x="112" y="20"/>
                      <a:pt x="112" y="20"/>
                      <a:pt x="112" y="20"/>
                    </a:cubicBezTo>
                    <a:cubicBezTo>
                      <a:pt x="123" y="38"/>
                      <a:pt x="125" y="63"/>
                      <a:pt x="126" y="84"/>
                    </a:cubicBezTo>
                    <a:cubicBezTo>
                      <a:pt x="126" y="94"/>
                      <a:pt x="126" y="103"/>
                      <a:pt x="126" y="112"/>
                    </a:cubicBezTo>
                    <a:cubicBezTo>
                      <a:pt x="126" y="121"/>
                      <a:pt x="126" y="131"/>
                      <a:pt x="125" y="140"/>
                    </a:cubicBezTo>
                    <a:cubicBezTo>
                      <a:pt x="125" y="143"/>
                      <a:pt x="125" y="143"/>
                      <a:pt x="125" y="143"/>
                    </a:cubicBezTo>
                    <a:cubicBezTo>
                      <a:pt x="124" y="147"/>
                      <a:pt x="124" y="154"/>
                      <a:pt x="122" y="158"/>
                    </a:cubicBezTo>
                    <a:cubicBezTo>
                      <a:pt x="122" y="159"/>
                      <a:pt x="121" y="159"/>
                      <a:pt x="121" y="159"/>
                    </a:cubicBezTo>
                    <a:cubicBezTo>
                      <a:pt x="118" y="146"/>
                      <a:pt x="118" y="133"/>
                      <a:pt x="117" y="121"/>
                    </a:cubicBezTo>
                    <a:cubicBezTo>
                      <a:pt x="116" y="100"/>
                      <a:pt x="115" y="79"/>
                      <a:pt x="106" y="60"/>
                    </a:cubicBezTo>
                    <a:cubicBezTo>
                      <a:pt x="103" y="62"/>
                      <a:pt x="103" y="62"/>
                      <a:pt x="103" y="62"/>
                    </a:cubicBezTo>
                    <a:cubicBezTo>
                      <a:pt x="105" y="67"/>
                      <a:pt x="107" y="72"/>
                      <a:pt x="108" y="77"/>
                    </a:cubicBezTo>
                    <a:cubicBezTo>
                      <a:pt x="107" y="78"/>
                      <a:pt x="105" y="79"/>
                      <a:pt x="104" y="79"/>
                    </a:cubicBezTo>
                    <a:cubicBezTo>
                      <a:pt x="103" y="74"/>
                      <a:pt x="102" y="69"/>
                      <a:pt x="101" y="64"/>
                    </a:cubicBezTo>
                    <a:cubicBezTo>
                      <a:pt x="97" y="65"/>
                      <a:pt x="97" y="65"/>
                      <a:pt x="97" y="65"/>
                    </a:cubicBezTo>
                    <a:cubicBezTo>
                      <a:pt x="101" y="83"/>
                      <a:pt x="102" y="102"/>
                      <a:pt x="103" y="122"/>
                    </a:cubicBezTo>
                    <a:cubicBezTo>
                      <a:pt x="104" y="136"/>
                      <a:pt x="104" y="136"/>
                      <a:pt x="104" y="136"/>
                    </a:cubicBezTo>
                    <a:cubicBezTo>
                      <a:pt x="104" y="138"/>
                      <a:pt x="104" y="142"/>
                      <a:pt x="104" y="147"/>
                    </a:cubicBezTo>
                    <a:cubicBezTo>
                      <a:pt x="104" y="161"/>
                      <a:pt x="103" y="181"/>
                      <a:pt x="101" y="188"/>
                    </a:cubicBezTo>
                    <a:cubicBezTo>
                      <a:pt x="100" y="189"/>
                      <a:pt x="99" y="189"/>
                      <a:pt x="99" y="189"/>
                    </a:cubicBezTo>
                    <a:cubicBezTo>
                      <a:pt x="96" y="181"/>
                      <a:pt x="94" y="158"/>
                      <a:pt x="94" y="149"/>
                    </a:cubicBezTo>
                    <a:cubicBezTo>
                      <a:pt x="93" y="124"/>
                      <a:pt x="93" y="124"/>
                      <a:pt x="93" y="124"/>
                    </a:cubicBezTo>
                    <a:cubicBezTo>
                      <a:pt x="93" y="122"/>
                      <a:pt x="93" y="121"/>
                      <a:pt x="93" y="119"/>
                    </a:cubicBezTo>
                    <a:cubicBezTo>
                      <a:pt x="93" y="103"/>
                      <a:pt x="93" y="86"/>
                      <a:pt x="90" y="70"/>
                    </a:cubicBezTo>
                    <a:cubicBezTo>
                      <a:pt x="86" y="71"/>
                      <a:pt x="86" y="71"/>
                      <a:pt x="86" y="71"/>
                    </a:cubicBezTo>
                    <a:cubicBezTo>
                      <a:pt x="87" y="75"/>
                      <a:pt x="88" y="79"/>
                      <a:pt x="88" y="83"/>
                    </a:cubicBezTo>
                    <a:cubicBezTo>
                      <a:pt x="88" y="83"/>
                      <a:pt x="87" y="84"/>
                      <a:pt x="87" y="84"/>
                    </a:cubicBezTo>
                    <a:cubicBezTo>
                      <a:pt x="86" y="85"/>
                      <a:pt x="85" y="85"/>
                      <a:pt x="85" y="85"/>
                    </a:cubicBezTo>
                    <a:cubicBezTo>
                      <a:pt x="84" y="85"/>
                      <a:pt x="84" y="84"/>
                      <a:pt x="84" y="84"/>
                    </a:cubicBezTo>
                    <a:cubicBezTo>
                      <a:pt x="83" y="79"/>
                      <a:pt x="83" y="74"/>
                      <a:pt x="84" y="69"/>
                    </a:cubicBezTo>
                    <a:cubicBezTo>
                      <a:pt x="80" y="69"/>
                      <a:pt x="80" y="69"/>
                      <a:pt x="80" y="69"/>
                    </a:cubicBezTo>
                    <a:cubicBezTo>
                      <a:pt x="80" y="72"/>
                      <a:pt x="79" y="75"/>
                      <a:pt x="79" y="79"/>
                    </a:cubicBezTo>
                    <a:cubicBezTo>
                      <a:pt x="79" y="90"/>
                      <a:pt x="80" y="101"/>
                      <a:pt x="81" y="111"/>
                    </a:cubicBezTo>
                    <a:cubicBezTo>
                      <a:pt x="82" y="122"/>
                      <a:pt x="82" y="133"/>
                      <a:pt x="82" y="144"/>
                    </a:cubicBezTo>
                    <a:cubicBezTo>
                      <a:pt x="82" y="184"/>
                      <a:pt x="82" y="184"/>
                      <a:pt x="82" y="184"/>
                    </a:cubicBezTo>
                    <a:cubicBezTo>
                      <a:pt x="82" y="186"/>
                      <a:pt x="82" y="186"/>
                      <a:pt x="82" y="186"/>
                    </a:cubicBezTo>
                    <a:cubicBezTo>
                      <a:pt x="82" y="187"/>
                      <a:pt x="82" y="188"/>
                      <a:pt x="82" y="189"/>
                    </a:cubicBezTo>
                    <a:cubicBezTo>
                      <a:pt x="82" y="192"/>
                      <a:pt x="82" y="195"/>
                      <a:pt x="81" y="197"/>
                    </a:cubicBezTo>
                    <a:cubicBezTo>
                      <a:pt x="81" y="198"/>
                      <a:pt x="79" y="199"/>
                      <a:pt x="79" y="198"/>
                    </a:cubicBezTo>
                    <a:cubicBezTo>
                      <a:pt x="78" y="195"/>
                      <a:pt x="78" y="191"/>
                      <a:pt x="78" y="187"/>
                    </a:cubicBezTo>
                    <a:cubicBezTo>
                      <a:pt x="77" y="182"/>
                      <a:pt x="77" y="182"/>
                      <a:pt x="77" y="182"/>
                    </a:cubicBezTo>
                    <a:cubicBezTo>
                      <a:pt x="77" y="178"/>
                      <a:pt x="77" y="178"/>
                      <a:pt x="77" y="178"/>
                    </a:cubicBezTo>
                    <a:cubicBezTo>
                      <a:pt x="75" y="170"/>
                      <a:pt x="74" y="162"/>
                      <a:pt x="74" y="154"/>
                    </a:cubicBezTo>
                    <a:cubicBezTo>
                      <a:pt x="73" y="143"/>
                      <a:pt x="73" y="143"/>
                      <a:pt x="73" y="143"/>
                    </a:cubicBezTo>
                    <a:cubicBezTo>
                      <a:pt x="73" y="136"/>
                      <a:pt x="72" y="128"/>
                      <a:pt x="72" y="121"/>
                    </a:cubicBezTo>
                    <a:cubicBezTo>
                      <a:pt x="72" y="119"/>
                      <a:pt x="72" y="117"/>
                      <a:pt x="72" y="115"/>
                    </a:cubicBezTo>
                    <a:cubicBezTo>
                      <a:pt x="72" y="113"/>
                      <a:pt x="72" y="110"/>
                      <a:pt x="72" y="106"/>
                    </a:cubicBezTo>
                    <a:cubicBezTo>
                      <a:pt x="72" y="96"/>
                      <a:pt x="72" y="83"/>
                      <a:pt x="69" y="71"/>
                    </a:cubicBezTo>
                    <a:cubicBezTo>
                      <a:pt x="66" y="72"/>
                      <a:pt x="66" y="72"/>
                      <a:pt x="66" y="72"/>
                    </a:cubicBezTo>
                    <a:cubicBezTo>
                      <a:pt x="64" y="70"/>
                      <a:pt x="64" y="70"/>
                      <a:pt x="64" y="70"/>
                    </a:cubicBezTo>
                    <a:cubicBezTo>
                      <a:pt x="62" y="73"/>
                      <a:pt x="61" y="79"/>
                      <a:pt x="61" y="84"/>
                    </a:cubicBezTo>
                    <a:cubicBezTo>
                      <a:pt x="60" y="89"/>
                      <a:pt x="60" y="89"/>
                      <a:pt x="60" y="89"/>
                    </a:cubicBezTo>
                    <a:cubicBezTo>
                      <a:pt x="59" y="98"/>
                      <a:pt x="59" y="107"/>
                      <a:pt x="59" y="116"/>
                    </a:cubicBezTo>
                    <a:cubicBezTo>
                      <a:pt x="59" y="127"/>
                      <a:pt x="59" y="127"/>
                      <a:pt x="59" y="127"/>
                    </a:cubicBezTo>
                    <a:cubicBezTo>
                      <a:pt x="59" y="140"/>
                      <a:pt x="60" y="153"/>
                      <a:pt x="61" y="165"/>
                    </a:cubicBezTo>
                    <a:cubicBezTo>
                      <a:pt x="62" y="180"/>
                      <a:pt x="62" y="180"/>
                      <a:pt x="62" y="180"/>
                    </a:cubicBezTo>
                    <a:cubicBezTo>
                      <a:pt x="62" y="186"/>
                      <a:pt x="62" y="189"/>
                      <a:pt x="61" y="190"/>
                    </a:cubicBezTo>
                    <a:cubicBezTo>
                      <a:pt x="60" y="190"/>
                      <a:pt x="59" y="190"/>
                      <a:pt x="59" y="190"/>
                    </a:cubicBezTo>
                    <a:cubicBezTo>
                      <a:pt x="56" y="189"/>
                      <a:pt x="56" y="184"/>
                      <a:pt x="56" y="180"/>
                    </a:cubicBezTo>
                    <a:cubicBezTo>
                      <a:pt x="56" y="177"/>
                      <a:pt x="56" y="177"/>
                      <a:pt x="56" y="177"/>
                    </a:cubicBezTo>
                    <a:cubicBezTo>
                      <a:pt x="55" y="171"/>
                      <a:pt x="55" y="165"/>
                      <a:pt x="55" y="159"/>
                    </a:cubicBezTo>
                    <a:cubicBezTo>
                      <a:pt x="55" y="152"/>
                      <a:pt x="55" y="145"/>
                      <a:pt x="54" y="137"/>
                    </a:cubicBezTo>
                    <a:cubicBezTo>
                      <a:pt x="51" y="120"/>
                      <a:pt x="51" y="120"/>
                      <a:pt x="51" y="120"/>
                    </a:cubicBezTo>
                    <a:cubicBezTo>
                      <a:pt x="47" y="100"/>
                      <a:pt x="47" y="100"/>
                      <a:pt x="47" y="100"/>
                    </a:cubicBezTo>
                    <a:cubicBezTo>
                      <a:pt x="42" y="51"/>
                      <a:pt x="42" y="51"/>
                      <a:pt x="42" y="51"/>
                    </a:cubicBezTo>
                    <a:cubicBezTo>
                      <a:pt x="41" y="42"/>
                      <a:pt x="41" y="42"/>
                      <a:pt x="41" y="42"/>
                    </a:cubicBezTo>
                    <a:cubicBezTo>
                      <a:pt x="40" y="29"/>
                      <a:pt x="38" y="12"/>
                      <a:pt x="41" y="0"/>
                    </a:cubicBezTo>
                    <a:cubicBezTo>
                      <a:pt x="38" y="0"/>
                      <a:pt x="38" y="0"/>
                      <a:pt x="38" y="0"/>
                    </a:cubicBezTo>
                    <a:cubicBezTo>
                      <a:pt x="36" y="8"/>
                      <a:pt x="36" y="17"/>
                      <a:pt x="36" y="26"/>
                    </a:cubicBezTo>
                    <a:cubicBezTo>
                      <a:pt x="36" y="31"/>
                      <a:pt x="34" y="37"/>
                      <a:pt x="34" y="37"/>
                    </a:cubicBezTo>
                    <a:cubicBezTo>
                      <a:pt x="32" y="44"/>
                      <a:pt x="29" y="50"/>
                      <a:pt x="23" y="56"/>
                    </a:cubicBezTo>
                    <a:cubicBezTo>
                      <a:pt x="21" y="58"/>
                      <a:pt x="21" y="58"/>
                      <a:pt x="21" y="58"/>
                    </a:cubicBezTo>
                    <a:cubicBezTo>
                      <a:pt x="12" y="66"/>
                      <a:pt x="6" y="74"/>
                      <a:pt x="0" y="85"/>
                    </a:cubicBezTo>
                    <a:cubicBezTo>
                      <a:pt x="0" y="85"/>
                      <a:pt x="0" y="85"/>
                      <a:pt x="0" y="85"/>
                    </a:cubicBezTo>
                    <a:cubicBezTo>
                      <a:pt x="5" y="75"/>
                      <a:pt x="15" y="67"/>
                      <a:pt x="23" y="60"/>
                    </a:cubicBezTo>
                    <a:cubicBezTo>
                      <a:pt x="25" y="58"/>
                      <a:pt x="25" y="58"/>
                      <a:pt x="25" y="58"/>
                    </a:cubicBezTo>
                    <a:cubicBezTo>
                      <a:pt x="30" y="53"/>
                      <a:pt x="33" y="50"/>
                      <a:pt x="36" y="45"/>
                    </a:cubicBezTo>
                    <a:cubicBezTo>
                      <a:pt x="36" y="44"/>
                      <a:pt x="38" y="45"/>
                      <a:pt x="38" y="45"/>
                    </a:cubicBezTo>
                    <a:cubicBezTo>
                      <a:pt x="38" y="51"/>
                      <a:pt x="38" y="51"/>
                      <a:pt x="38" y="51"/>
                    </a:cubicBezTo>
                    <a:cubicBezTo>
                      <a:pt x="43" y="101"/>
                      <a:pt x="43" y="101"/>
                      <a:pt x="43" y="101"/>
                    </a:cubicBezTo>
                    <a:cubicBezTo>
                      <a:pt x="47" y="120"/>
                      <a:pt x="47" y="120"/>
                      <a:pt x="47" y="120"/>
                    </a:cubicBezTo>
                    <a:cubicBezTo>
                      <a:pt x="50" y="138"/>
                      <a:pt x="50" y="138"/>
                      <a:pt x="50" y="138"/>
                    </a:cubicBezTo>
                    <a:cubicBezTo>
                      <a:pt x="51" y="145"/>
                      <a:pt x="51" y="152"/>
                      <a:pt x="51" y="159"/>
                    </a:cubicBezTo>
                    <a:cubicBezTo>
                      <a:pt x="51" y="165"/>
                      <a:pt x="51" y="171"/>
                      <a:pt x="52" y="178"/>
                    </a:cubicBezTo>
                    <a:cubicBezTo>
                      <a:pt x="52" y="180"/>
                      <a:pt x="52" y="180"/>
                      <a:pt x="52" y="180"/>
                    </a:cubicBezTo>
                    <a:cubicBezTo>
                      <a:pt x="52" y="185"/>
                      <a:pt x="52" y="191"/>
                      <a:pt x="57" y="193"/>
                    </a:cubicBezTo>
                    <a:cubicBezTo>
                      <a:pt x="60" y="195"/>
                      <a:pt x="62" y="194"/>
                      <a:pt x="63" y="193"/>
                    </a:cubicBezTo>
                    <a:cubicBezTo>
                      <a:pt x="66" y="191"/>
                      <a:pt x="66" y="185"/>
                      <a:pt x="66" y="180"/>
                    </a:cubicBezTo>
                    <a:cubicBezTo>
                      <a:pt x="65" y="165"/>
                      <a:pt x="65" y="165"/>
                      <a:pt x="65" y="165"/>
                    </a:cubicBezTo>
                    <a:cubicBezTo>
                      <a:pt x="64" y="153"/>
                      <a:pt x="63" y="140"/>
                      <a:pt x="63" y="127"/>
                    </a:cubicBezTo>
                    <a:cubicBezTo>
                      <a:pt x="63" y="116"/>
                      <a:pt x="63" y="116"/>
                      <a:pt x="63" y="116"/>
                    </a:cubicBezTo>
                    <a:cubicBezTo>
                      <a:pt x="63" y="108"/>
                      <a:pt x="63" y="101"/>
                      <a:pt x="64" y="94"/>
                    </a:cubicBezTo>
                    <a:cubicBezTo>
                      <a:pt x="65" y="94"/>
                      <a:pt x="67" y="95"/>
                      <a:pt x="67" y="95"/>
                    </a:cubicBezTo>
                    <a:cubicBezTo>
                      <a:pt x="67" y="95"/>
                      <a:pt x="68" y="96"/>
                      <a:pt x="68" y="97"/>
                    </a:cubicBezTo>
                    <a:cubicBezTo>
                      <a:pt x="68" y="104"/>
                      <a:pt x="68" y="111"/>
                      <a:pt x="68" y="115"/>
                    </a:cubicBezTo>
                    <a:cubicBezTo>
                      <a:pt x="68" y="125"/>
                      <a:pt x="68" y="134"/>
                      <a:pt x="69" y="143"/>
                    </a:cubicBezTo>
                    <a:cubicBezTo>
                      <a:pt x="70" y="154"/>
                      <a:pt x="70" y="154"/>
                      <a:pt x="70" y="154"/>
                    </a:cubicBezTo>
                    <a:cubicBezTo>
                      <a:pt x="70" y="163"/>
                      <a:pt x="71" y="170"/>
                      <a:pt x="73" y="178"/>
                    </a:cubicBezTo>
                    <a:cubicBezTo>
                      <a:pt x="73" y="182"/>
                      <a:pt x="73" y="182"/>
                      <a:pt x="73" y="182"/>
                    </a:cubicBezTo>
                    <a:cubicBezTo>
                      <a:pt x="74" y="188"/>
                      <a:pt x="74" y="188"/>
                      <a:pt x="74" y="188"/>
                    </a:cubicBezTo>
                    <a:cubicBezTo>
                      <a:pt x="74" y="192"/>
                      <a:pt x="74" y="197"/>
                      <a:pt x="76" y="201"/>
                    </a:cubicBezTo>
                    <a:cubicBezTo>
                      <a:pt x="77" y="204"/>
                      <a:pt x="81" y="205"/>
                      <a:pt x="83" y="203"/>
                    </a:cubicBezTo>
                    <a:cubicBezTo>
                      <a:pt x="87" y="199"/>
                      <a:pt x="86" y="191"/>
                      <a:pt x="86" y="186"/>
                    </a:cubicBezTo>
                    <a:cubicBezTo>
                      <a:pt x="86" y="184"/>
                      <a:pt x="86" y="184"/>
                      <a:pt x="86" y="184"/>
                    </a:cubicBezTo>
                    <a:cubicBezTo>
                      <a:pt x="86" y="144"/>
                      <a:pt x="86" y="144"/>
                      <a:pt x="86" y="144"/>
                    </a:cubicBezTo>
                    <a:cubicBezTo>
                      <a:pt x="86" y="133"/>
                      <a:pt x="86" y="122"/>
                      <a:pt x="85" y="111"/>
                    </a:cubicBezTo>
                    <a:cubicBezTo>
                      <a:pt x="84" y="104"/>
                      <a:pt x="84" y="97"/>
                      <a:pt x="84" y="90"/>
                    </a:cubicBezTo>
                    <a:cubicBezTo>
                      <a:pt x="84" y="90"/>
                      <a:pt x="84" y="90"/>
                      <a:pt x="84" y="90"/>
                    </a:cubicBezTo>
                    <a:cubicBezTo>
                      <a:pt x="84" y="89"/>
                      <a:pt x="86" y="88"/>
                      <a:pt x="88" y="89"/>
                    </a:cubicBezTo>
                    <a:cubicBezTo>
                      <a:pt x="88" y="88"/>
                      <a:pt x="88" y="88"/>
                      <a:pt x="88" y="88"/>
                    </a:cubicBezTo>
                    <a:cubicBezTo>
                      <a:pt x="89" y="100"/>
                      <a:pt x="89" y="112"/>
                      <a:pt x="89" y="124"/>
                    </a:cubicBezTo>
                    <a:cubicBezTo>
                      <a:pt x="90" y="150"/>
                      <a:pt x="90" y="150"/>
                      <a:pt x="90" y="150"/>
                    </a:cubicBezTo>
                    <a:cubicBezTo>
                      <a:pt x="90" y="150"/>
                      <a:pt x="91" y="183"/>
                      <a:pt x="96" y="192"/>
                    </a:cubicBezTo>
                    <a:cubicBezTo>
                      <a:pt x="98" y="196"/>
                      <a:pt x="102" y="194"/>
                      <a:pt x="102" y="194"/>
                    </a:cubicBezTo>
                    <a:cubicBezTo>
                      <a:pt x="109" y="186"/>
                      <a:pt x="108" y="136"/>
                      <a:pt x="108" y="135"/>
                    </a:cubicBezTo>
                    <a:cubicBezTo>
                      <a:pt x="107" y="121"/>
                      <a:pt x="107" y="121"/>
                      <a:pt x="107" y="121"/>
                    </a:cubicBezTo>
                    <a:cubicBezTo>
                      <a:pt x="106" y="109"/>
                      <a:pt x="106" y="97"/>
                      <a:pt x="104" y="85"/>
                    </a:cubicBezTo>
                    <a:cubicBezTo>
                      <a:pt x="104" y="84"/>
                      <a:pt x="105" y="83"/>
                      <a:pt x="106" y="83"/>
                    </a:cubicBezTo>
                    <a:cubicBezTo>
                      <a:pt x="107" y="82"/>
                      <a:pt x="107" y="82"/>
                      <a:pt x="108" y="82"/>
                    </a:cubicBezTo>
                    <a:cubicBezTo>
                      <a:pt x="108" y="82"/>
                      <a:pt x="109" y="83"/>
                      <a:pt x="110" y="83"/>
                    </a:cubicBezTo>
                    <a:cubicBezTo>
                      <a:pt x="112" y="96"/>
                      <a:pt x="113" y="108"/>
                      <a:pt x="113" y="121"/>
                    </a:cubicBezTo>
                    <a:cubicBezTo>
                      <a:pt x="114" y="135"/>
                      <a:pt x="114" y="150"/>
                      <a:pt x="118" y="163"/>
                    </a:cubicBezTo>
                    <a:cubicBezTo>
                      <a:pt x="118" y="167"/>
                      <a:pt x="121" y="167"/>
                      <a:pt x="121" y="167"/>
                    </a:cubicBezTo>
                    <a:cubicBezTo>
                      <a:pt x="127" y="164"/>
                      <a:pt x="128" y="152"/>
                      <a:pt x="129" y="143"/>
                    </a:cubicBezTo>
                    <a:cubicBezTo>
                      <a:pt x="129" y="140"/>
                      <a:pt x="129" y="140"/>
                      <a:pt x="129" y="140"/>
                    </a:cubicBezTo>
                    <a:cubicBezTo>
                      <a:pt x="131" y="121"/>
                      <a:pt x="130" y="102"/>
                      <a:pt x="130" y="84"/>
                    </a:cubicBezTo>
                    <a:close/>
                    <a:moveTo>
                      <a:pt x="66" y="90"/>
                    </a:moveTo>
                    <a:cubicBezTo>
                      <a:pt x="66" y="90"/>
                      <a:pt x="66" y="90"/>
                      <a:pt x="65" y="90"/>
                    </a:cubicBezTo>
                    <a:cubicBezTo>
                      <a:pt x="65" y="90"/>
                      <a:pt x="64" y="88"/>
                      <a:pt x="64" y="88"/>
                    </a:cubicBezTo>
                    <a:cubicBezTo>
                      <a:pt x="65" y="84"/>
                      <a:pt x="65" y="84"/>
                      <a:pt x="65" y="84"/>
                    </a:cubicBezTo>
                    <a:cubicBezTo>
                      <a:pt x="65" y="81"/>
                      <a:pt x="65" y="79"/>
                      <a:pt x="66" y="76"/>
                    </a:cubicBezTo>
                    <a:cubicBezTo>
                      <a:pt x="67" y="80"/>
                      <a:pt x="67" y="85"/>
                      <a:pt x="68" y="89"/>
                    </a:cubicBezTo>
                    <a:cubicBezTo>
                      <a:pt x="68" y="89"/>
                      <a:pt x="67" y="90"/>
                      <a:pt x="66" y="90"/>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9" name="Freeform 249"/>
              <p:cNvSpPr>
                <a:spLocks/>
              </p:cNvSpPr>
              <p:nvPr/>
            </p:nvSpPr>
            <p:spPr bwMode="auto">
              <a:xfrm>
                <a:off x="1021" y="3303"/>
                <a:ext cx="82" cy="729"/>
              </a:xfrm>
              <a:custGeom>
                <a:avLst/>
                <a:gdLst>
                  <a:gd name="T0" fmla="*/ 5163 w 61"/>
                  <a:gd name="T1" fmla="*/ 43710 h 542"/>
                  <a:gd name="T2" fmla="*/ 4212 w 61"/>
                  <a:gd name="T3" fmla="*/ 37998 h 542"/>
                  <a:gd name="T4" fmla="*/ 3529 w 61"/>
                  <a:gd name="T5" fmla="*/ 30888 h 542"/>
                  <a:gd name="T6" fmla="*/ 1403 w 61"/>
                  <a:gd name="T7" fmla="*/ 20220 h 542"/>
                  <a:gd name="T8" fmla="*/ 1214 w 61"/>
                  <a:gd name="T9" fmla="*/ 16546 h 542"/>
                  <a:gd name="T10" fmla="*/ 1044 w 61"/>
                  <a:gd name="T11" fmla="*/ 14655 h 542"/>
                  <a:gd name="T12" fmla="*/ 1403 w 61"/>
                  <a:gd name="T13" fmla="*/ 11177 h 542"/>
                  <a:gd name="T14" fmla="*/ 1679 w 61"/>
                  <a:gd name="T15" fmla="*/ 7940 h 542"/>
                  <a:gd name="T16" fmla="*/ 2164 w 61"/>
                  <a:gd name="T17" fmla="*/ 4252 h 542"/>
                  <a:gd name="T18" fmla="*/ 2625 w 61"/>
                  <a:gd name="T19" fmla="*/ 178 h 542"/>
                  <a:gd name="T20" fmla="*/ 1632 w 61"/>
                  <a:gd name="T21" fmla="*/ 0 h 542"/>
                  <a:gd name="T22" fmla="*/ 1453 w 61"/>
                  <a:gd name="T23" fmla="*/ 4090 h 542"/>
                  <a:gd name="T24" fmla="*/ 1044 w 61"/>
                  <a:gd name="T25" fmla="*/ 7940 h 542"/>
                  <a:gd name="T26" fmla="*/ 691 w 61"/>
                  <a:gd name="T27" fmla="*/ 11079 h 542"/>
                  <a:gd name="T28" fmla="*/ 320 w 61"/>
                  <a:gd name="T29" fmla="*/ 14655 h 542"/>
                  <a:gd name="T30" fmla="*/ 514 w 61"/>
                  <a:gd name="T31" fmla="*/ 16573 h 542"/>
                  <a:gd name="T32" fmla="*/ 691 w 61"/>
                  <a:gd name="T33" fmla="*/ 20092 h 542"/>
                  <a:gd name="T34" fmla="*/ 2909 w 61"/>
                  <a:gd name="T35" fmla="*/ 31114 h 542"/>
                  <a:gd name="T36" fmla="*/ 3529 w 61"/>
                  <a:gd name="T37" fmla="*/ 37817 h 542"/>
                  <a:gd name="T38" fmla="*/ 3658 w 61"/>
                  <a:gd name="T39" fmla="*/ 41721 h 542"/>
                  <a:gd name="T40" fmla="*/ 3658 w 61"/>
                  <a:gd name="T41" fmla="*/ 41721 h 542"/>
                  <a:gd name="T42" fmla="*/ 777 w 61"/>
                  <a:gd name="T43" fmla="*/ 45193 h 542"/>
                  <a:gd name="T44" fmla="*/ 0 w 61"/>
                  <a:gd name="T45" fmla="*/ 45635 h 542"/>
                  <a:gd name="T46" fmla="*/ 320 w 61"/>
                  <a:gd name="T47" fmla="*/ 46227 h 542"/>
                  <a:gd name="T48" fmla="*/ 1214 w 61"/>
                  <a:gd name="T49" fmla="*/ 45635 h 542"/>
                  <a:gd name="T50" fmla="*/ 3658 w 61"/>
                  <a:gd name="T51" fmla="*/ 43505 h 542"/>
                  <a:gd name="T52" fmla="*/ 4212 w 61"/>
                  <a:gd name="T53" fmla="*/ 43420 h 542"/>
                  <a:gd name="T54" fmla="*/ 4650 w 61"/>
                  <a:gd name="T55" fmla="*/ 44091 h 542"/>
                  <a:gd name="T56" fmla="*/ 5163 w 61"/>
                  <a:gd name="T57" fmla="*/ 43710 h 5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1"/>
                  <a:gd name="T88" fmla="*/ 0 h 542"/>
                  <a:gd name="T89" fmla="*/ 61 w 61"/>
                  <a:gd name="T90" fmla="*/ 542 h 5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1" h="542">
                    <a:moveTo>
                      <a:pt x="61" y="512"/>
                    </a:moveTo>
                    <a:cubicBezTo>
                      <a:pt x="50" y="497"/>
                      <a:pt x="46" y="464"/>
                      <a:pt x="50" y="445"/>
                    </a:cubicBezTo>
                    <a:cubicBezTo>
                      <a:pt x="54" y="425"/>
                      <a:pt x="52" y="388"/>
                      <a:pt x="42" y="362"/>
                    </a:cubicBezTo>
                    <a:cubicBezTo>
                      <a:pt x="30" y="336"/>
                      <a:pt x="12" y="261"/>
                      <a:pt x="16" y="237"/>
                    </a:cubicBezTo>
                    <a:cubicBezTo>
                      <a:pt x="18" y="223"/>
                      <a:pt x="16" y="208"/>
                      <a:pt x="14" y="194"/>
                    </a:cubicBezTo>
                    <a:cubicBezTo>
                      <a:pt x="14" y="186"/>
                      <a:pt x="13" y="179"/>
                      <a:pt x="12" y="172"/>
                    </a:cubicBezTo>
                    <a:cubicBezTo>
                      <a:pt x="12" y="158"/>
                      <a:pt x="14" y="145"/>
                      <a:pt x="16" y="131"/>
                    </a:cubicBezTo>
                    <a:cubicBezTo>
                      <a:pt x="18" y="119"/>
                      <a:pt x="20" y="106"/>
                      <a:pt x="20" y="94"/>
                    </a:cubicBezTo>
                    <a:cubicBezTo>
                      <a:pt x="20" y="80"/>
                      <a:pt x="23" y="65"/>
                      <a:pt x="25" y="50"/>
                    </a:cubicBezTo>
                    <a:cubicBezTo>
                      <a:pt x="28" y="34"/>
                      <a:pt x="30" y="19"/>
                      <a:pt x="31" y="2"/>
                    </a:cubicBezTo>
                    <a:cubicBezTo>
                      <a:pt x="19" y="0"/>
                      <a:pt x="19" y="0"/>
                      <a:pt x="19" y="0"/>
                    </a:cubicBezTo>
                    <a:cubicBezTo>
                      <a:pt x="20" y="17"/>
                      <a:pt x="20" y="33"/>
                      <a:pt x="17" y="48"/>
                    </a:cubicBezTo>
                    <a:cubicBezTo>
                      <a:pt x="15" y="64"/>
                      <a:pt x="12" y="80"/>
                      <a:pt x="12" y="94"/>
                    </a:cubicBezTo>
                    <a:cubicBezTo>
                      <a:pt x="12" y="106"/>
                      <a:pt x="10" y="118"/>
                      <a:pt x="8" y="130"/>
                    </a:cubicBezTo>
                    <a:cubicBezTo>
                      <a:pt x="6" y="143"/>
                      <a:pt x="4" y="158"/>
                      <a:pt x="4" y="172"/>
                    </a:cubicBezTo>
                    <a:cubicBezTo>
                      <a:pt x="5" y="180"/>
                      <a:pt x="6" y="187"/>
                      <a:pt x="6" y="195"/>
                    </a:cubicBezTo>
                    <a:cubicBezTo>
                      <a:pt x="8" y="208"/>
                      <a:pt x="10" y="223"/>
                      <a:pt x="8" y="236"/>
                    </a:cubicBezTo>
                    <a:cubicBezTo>
                      <a:pt x="3" y="263"/>
                      <a:pt x="23" y="340"/>
                      <a:pt x="34" y="365"/>
                    </a:cubicBezTo>
                    <a:cubicBezTo>
                      <a:pt x="44" y="390"/>
                      <a:pt x="46" y="425"/>
                      <a:pt x="42" y="443"/>
                    </a:cubicBezTo>
                    <a:cubicBezTo>
                      <a:pt x="40" y="456"/>
                      <a:pt x="40" y="473"/>
                      <a:pt x="43" y="489"/>
                    </a:cubicBezTo>
                    <a:cubicBezTo>
                      <a:pt x="43" y="489"/>
                      <a:pt x="43" y="489"/>
                      <a:pt x="43" y="489"/>
                    </a:cubicBezTo>
                    <a:cubicBezTo>
                      <a:pt x="42" y="508"/>
                      <a:pt x="25" y="519"/>
                      <a:pt x="9" y="529"/>
                    </a:cubicBezTo>
                    <a:cubicBezTo>
                      <a:pt x="0" y="535"/>
                      <a:pt x="0" y="535"/>
                      <a:pt x="0" y="535"/>
                    </a:cubicBezTo>
                    <a:cubicBezTo>
                      <a:pt x="4" y="542"/>
                      <a:pt x="4" y="542"/>
                      <a:pt x="4" y="542"/>
                    </a:cubicBezTo>
                    <a:cubicBezTo>
                      <a:pt x="14" y="535"/>
                      <a:pt x="14" y="535"/>
                      <a:pt x="14" y="535"/>
                    </a:cubicBezTo>
                    <a:cubicBezTo>
                      <a:pt x="24" y="529"/>
                      <a:pt x="36" y="521"/>
                      <a:pt x="43" y="510"/>
                    </a:cubicBezTo>
                    <a:cubicBezTo>
                      <a:pt x="45" y="508"/>
                      <a:pt x="49" y="507"/>
                      <a:pt x="50" y="509"/>
                    </a:cubicBezTo>
                    <a:cubicBezTo>
                      <a:pt x="52" y="512"/>
                      <a:pt x="53" y="515"/>
                      <a:pt x="55" y="517"/>
                    </a:cubicBezTo>
                    <a:lnTo>
                      <a:pt x="61" y="512"/>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0" name="Freeform 250"/>
              <p:cNvSpPr>
                <a:spLocks/>
              </p:cNvSpPr>
              <p:nvPr/>
            </p:nvSpPr>
            <p:spPr bwMode="auto">
              <a:xfrm>
                <a:off x="926" y="3116"/>
                <a:ext cx="202" cy="947"/>
              </a:xfrm>
              <a:custGeom>
                <a:avLst/>
                <a:gdLst>
                  <a:gd name="T0" fmla="*/ 13020 w 150"/>
                  <a:gd name="T1" fmla="*/ 48285 h 704"/>
                  <a:gd name="T2" fmla="*/ 13014 w 150"/>
                  <a:gd name="T3" fmla="*/ 47171 h 704"/>
                  <a:gd name="T4" fmla="*/ 13014 w 150"/>
                  <a:gd name="T5" fmla="*/ 45970 h 704"/>
                  <a:gd name="T6" fmla="*/ 12492 w 150"/>
                  <a:gd name="T7" fmla="*/ 46246 h 704"/>
                  <a:gd name="T8" fmla="*/ 12274 w 150"/>
                  <a:gd name="T9" fmla="*/ 47774 h 704"/>
                  <a:gd name="T10" fmla="*/ 11886 w 150"/>
                  <a:gd name="T11" fmla="*/ 50200 h 704"/>
                  <a:gd name="T12" fmla="*/ 10200 w 150"/>
                  <a:gd name="T13" fmla="*/ 56723 h 704"/>
                  <a:gd name="T14" fmla="*/ 4233 w 150"/>
                  <a:gd name="T15" fmla="*/ 56126 h 704"/>
                  <a:gd name="T16" fmla="*/ 3783 w 150"/>
                  <a:gd name="T17" fmla="*/ 55636 h 704"/>
                  <a:gd name="T18" fmla="*/ 5243 w 150"/>
                  <a:gd name="T19" fmla="*/ 54068 h 704"/>
                  <a:gd name="T20" fmla="*/ 6467 w 150"/>
                  <a:gd name="T21" fmla="*/ 53056 h 704"/>
                  <a:gd name="T22" fmla="*/ 7827 w 150"/>
                  <a:gd name="T23" fmla="*/ 45284 h 704"/>
                  <a:gd name="T24" fmla="*/ 7827 w 150"/>
                  <a:gd name="T25" fmla="*/ 45250 h 704"/>
                  <a:gd name="T26" fmla="*/ 7827 w 150"/>
                  <a:gd name="T27" fmla="*/ 45250 h 704"/>
                  <a:gd name="T28" fmla="*/ 5026 w 150"/>
                  <a:gd name="T29" fmla="*/ 23684 h 704"/>
                  <a:gd name="T30" fmla="*/ 6554 w 150"/>
                  <a:gd name="T31" fmla="*/ 8639 h 704"/>
                  <a:gd name="T32" fmla="*/ 7574 w 150"/>
                  <a:gd name="T33" fmla="*/ 0 h 704"/>
                  <a:gd name="T34" fmla="*/ 6498 w 150"/>
                  <a:gd name="T35" fmla="*/ 1 h 704"/>
                  <a:gd name="T36" fmla="*/ 6498 w 150"/>
                  <a:gd name="T37" fmla="*/ 514 h 704"/>
                  <a:gd name="T38" fmla="*/ 5556 w 150"/>
                  <a:gd name="T39" fmla="*/ 8449 h 704"/>
                  <a:gd name="T40" fmla="*/ 3986 w 150"/>
                  <a:gd name="T41" fmla="*/ 22814 h 704"/>
                  <a:gd name="T42" fmla="*/ 3986 w 150"/>
                  <a:gd name="T43" fmla="*/ 23762 h 704"/>
                  <a:gd name="T44" fmla="*/ 6768 w 150"/>
                  <a:gd name="T45" fmla="*/ 45457 h 704"/>
                  <a:gd name="T46" fmla="*/ 6860 w 150"/>
                  <a:gd name="T47" fmla="*/ 46762 h 704"/>
                  <a:gd name="T48" fmla="*/ 5700 w 150"/>
                  <a:gd name="T49" fmla="*/ 52454 h 704"/>
                  <a:gd name="T50" fmla="*/ 4588 w 150"/>
                  <a:gd name="T51" fmla="*/ 53313 h 704"/>
                  <a:gd name="T52" fmla="*/ 2771 w 150"/>
                  <a:gd name="T53" fmla="*/ 55414 h 704"/>
                  <a:gd name="T54" fmla="*/ 2530 w 150"/>
                  <a:gd name="T55" fmla="*/ 55636 h 704"/>
                  <a:gd name="T56" fmla="*/ 1811 w 150"/>
                  <a:gd name="T57" fmla="*/ 55940 h 704"/>
                  <a:gd name="T58" fmla="*/ 1235 w 150"/>
                  <a:gd name="T59" fmla="*/ 56126 h 704"/>
                  <a:gd name="T60" fmla="*/ 0 w 150"/>
                  <a:gd name="T61" fmla="*/ 57162 h 704"/>
                  <a:gd name="T62" fmla="*/ 1432 w 150"/>
                  <a:gd name="T63" fmla="*/ 56723 h 704"/>
                  <a:gd name="T64" fmla="*/ 2058 w 150"/>
                  <a:gd name="T65" fmla="*/ 56476 h 704"/>
                  <a:gd name="T66" fmla="*/ 2809 w 150"/>
                  <a:gd name="T67" fmla="*/ 56196 h 704"/>
                  <a:gd name="T68" fmla="*/ 2809 w 150"/>
                  <a:gd name="T69" fmla="*/ 56196 h 704"/>
                  <a:gd name="T70" fmla="*/ 3017 w 150"/>
                  <a:gd name="T71" fmla="*/ 56476 h 704"/>
                  <a:gd name="T72" fmla="*/ 2058 w 150"/>
                  <a:gd name="T73" fmla="*/ 57230 h 704"/>
                  <a:gd name="T74" fmla="*/ 789 w 150"/>
                  <a:gd name="T75" fmla="*/ 58877 h 704"/>
                  <a:gd name="T76" fmla="*/ 2530 w 150"/>
                  <a:gd name="T77" fmla="*/ 57649 h 704"/>
                  <a:gd name="T78" fmla="*/ 3496 w 150"/>
                  <a:gd name="T79" fmla="*/ 56917 h 704"/>
                  <a:gd name="T80" fmla="*/ 4281 w 150"/>
                  <a:gd name="T81" fmla="*/ 57436 h 704"/>
                  <a:gd name="T82" fmla="*/ 2809 w 150"/>
                  <a:gd name="T83" fmla="*/ 59066 h 704"/>
                  <a:gd name="T84" fmla="*/ 2530 w 150"/>
                  <a:gd name="T85" fmla="*/ 60175 h 704"/>
                  <a:gd name="T86" fmla="*/ 3407 w 150"/>
                  <a:gd name="T87" fmla="*/ 59066 h 704"/>
                  <a:gd name="T88" fmla="*/ 5026 w 150"/>
                  <a:gd name="T89" fmla="*/ 57748 h 704"/>
                  <a:gd name="T90" fmla="*/ 5765 w 150"/>
                  <a:gd name="T91" fmla="*/ 58136 h 704"/>
                  <a:gd name="T92" fmla="*/ 5253 w 150"/>
                  <a:gd name="T93" fmla="*/ 60094 h 704"/>
                  <a:gd name="T94" fmla="*/ 6467 w 150"/>
                  <a:gd name="T95" fmla="*/ 58274 h 704"/>
                  <a:gd name="T96" fmla="*/ 9114 w 150"/>
                  <a:gd name="T97" fmla="*/ 58445 h 704"/>
                  <a:gd name="T98" fmla="*/ 9067 w 150"/>
                  <a:gd name="T99" fmla="*/ 58877 h 704"/>
                  <a:gd name="T100" fmla="*/ 8959 w 150"/>
                  <a:gd name="T101" fmla="*/ 60175 h 704"/>
                  <a:gd name="T102" fmla="*/ 9526 w 150"/>
                  <a:gd name="T103" fmla="*/ 58877 h 704"/>
                  <a:gd name="T104" fmla="*/ 9828 w 150"/>
                  <a:gd name="T105" fmla="*/ 58164 h 704"/>
                  <a:gd name="T106" fmla="*/ 10975 w 150"/>
                  <a:gd name="T107" fmla="*/ 57436 h 704"/>
                  <a:gd name="T108" fmla="*/ 13014 w 150"/>
                  <a:gd name="T109" fmla="*/ 50055 h 704"/>
                  <a:gd name="T110" fmla="*/ 13020 w 150"/>
                  <a:gd name="T111" fmla="*/ 48285 h 7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0"/>
                  <a:gd name="T169" fmla="*/ 0 h 704"/>
                  <a:gd name="T170" fmla="*/ 150 w 150"/>
                  <a:gd name="T171" fmla="*/ 704 h 7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0" h="704">
                    <a:moveTo>
                      <a:pt x="150" y="565"/>
                    </a:moveTo>
                    <a:cubicBezTo>
                      <a:pt x="149" y="560"/>
                      <a:pt x="149" y="554"/>
                      <a:pt x="149" y="552"/>
                    </a:cubicBezTo>
                    <a:cubicBezTo>
                      <a:pt x="149" y="548"/>
                      <a:pt x="150" y="542"/>
                      <a:pt x="149" y="538"/>
                    </a:cubicBezTo>
                    <a:cubicBezTo>
                      <a:pt x="144" y="541"/>
                      <a:pt x="144" y="541"/>
                      <a:pt x="144" y="541"/>
                    </a:cubicBezTo>
                    <a:cubicBezTo>
                      <a:pt x="145" y="546"/>
                      <a:pt x="143" y="552"/>
                      <a:pt x="141" y="559"/>
                    </a:cubicBezTo>
                    <a:cubicBezTo>
                      <a:pt x="139" y="567"/>
                      <a:pt x="136" y="576"/>
                      <a:pt x="137" y="587"/>
                    </a:cubicBezTo>
                    <a:cubicBezTo>
                      <a:pt x="138" y="608"/>
                      <a:pt x="132" y="647"/>
                      <a:pt x="117" y="664"/>
                    </a:cubicBezTo>
                    <a:cubicBezTo>
                      <a:pt x="102" y="682"/>
                      <a:pt x="66" y="671"/>
                      <a:pt x="48" y="657"/>
                    </a:cubicBezTo>
                    <a:cubicBezTo>
                      <a:pt x="46" y="655"/>
                      <a:pt x="44" y="653"/>
                      <a:pt x="44" y="651"/>
                    </a:cubicBezTo>
                    <a:cubicBezTo>
                      <a:pt x="43" y="646"/>
                      <a:pt x="53" y="639"/>
                      <a:pt x="60" y="633"/>
                    </a:cubicBezTo>
                    <a:cubicBezTo>
                      <a:pt x="66" y="629"/>
                      <a:pt x="71" y="625"/>
                      <a:pt x="74" y="621"/>
                    </a:cubicBezTo>
                    <a:cubicBezTo>
                      <a:pt x="85" y="607"/>
                      <a:pt x="95" y="557"/>
                      <a:pt x="90" y="530"/>
                    </a:cubicBezTo>
                    <a:cubicBezTo>
                      <a:pt x="90" y="529"/>
                      <a:pt x="90" y="529"/>
                      <a:pt x="90" y="529"/>
                    </a:cubicBezTo>
                    <a:cubicBezTo>
                      <a:pt x="90" y="529"/>
                      <a:pt x="90" y="529"/>
                      <a:pt x="90" y="529"/>
                    </a:cubicBezTo>
                    <a:cubicBezTo>
                      <a:pt x="71" y="465"/>
                      <a:pt x="60" y="383"/>
                      <a:pt x="58" y="277"/>
                    </a:cubicBezTo>
                    <a:cubicBezTo>
                      <a:pt x="57" y="214"/>
                      <a:pt x="67" y="154"/>
                      <a:pt x="76" y="101"/>
                    </a:cubicBezTo>
                    <a:cubicBezTo>
                      <a:pt x="82" y="61"/>
                      <a:pt x="88" y="26"/>
                      <a:pt x="87" y="0"/>
                    </a:cubicBezTo>
                    <a:cubicBezTo>
                      <a:pt x="75" y="1"/>
                      <a:pt x="75" y="1"/>
                      <a:pt x="75" y="1"/>
                    </a:cubicBezTo>
                    <a:cubicBezTo>
                      <a:pt x="75" y="2"/>
                      <a:pt x="75" y="4"/>
                      <a:pt x="75" y="6"/>
                    </a:cubicBezTo>
                    <a:cubicBezTo>
                      <a:pt x="75" y="30"/>
                      <a:pt x="70" y="62"/>
                      <a:pt x="64" y="99"/>
                    </a:cubicBezTo>
                    <a:cubicBezTo>
                      <a:pt x="56" y="150"/>
                      <a:pt x="46" y="207"/>
                      <a:pt x="46" y="267"/>
                    </a:cubicBezTo>
                    <a:cubicBezTo>
                      <a:pt x="46" y="271"/>
                      <a:pt x="46" y="274"/>
                      <a:pt x="46" y="278"/>
                    </a:cubicBezTo>
                    <a:cubicBezTo>
                      <a:pt x="48" y="384"/>
                      <a:pt x="59" y="467"/>
                      <a:pt x="78" y="532"/>
                    </a:cubicBezTo>
                    <a:cubicBezTo>
                      <a:pt x="79" y="537"/>
                      <a:pt x="79" y="542"/>
                      <a:pt x="79" y="547"/>
                    </a:cubicBezTo>
                    <a:cubicBezTo>
                      <a:pt x="79" y="573"/>
                      <a:pt x="71" y="605"/>
                      <a:pt x="65" y="614"/>
                    </a:cubicBezTo>
                    <a:cubicBezTo>
                      <a:pt x="62" y="617"/>
                      <a:pt x="58" y="620"/>
                      <a:pt x="53" y="624"/>
                    </a:cubicBezTo>
                    <a:cubicBezTo>
                      <a:pt x="44" y="631"/>
                      <a:pt x="33" y="639"/>
                      <a:pt x="32" y="649"/>
                    </a:cubicBezTo>
                    <a:cubicBezTo>
                      <a:pt x="31" y="650"/>
                      <a:pt x="30" y="650"/>
                      <a:pt x="29" y="651"/>
                    </a:cubicBezTo>
                    <a:cubicBezTo>
                      <a:pt x="21" y="655"/>
                      <a:pt x="21" y="655"/>
                      <a:pt x="21" y="655"/>
                    </a:cubicBezTo>
                    <a:cubicBezTo>
                      <a:pt x="14" y="657"/>
                      <a:pt x="14" y="657"/>
                      <a:pt x="14" y="657"/>
                    </a:cubicBezTo>
                    <a:cubicBezTo>
                      <a:pt x="8" y="659"/>
                      <a:pt x="5" y="663"/>
                      <a:pt x="0" y="669"/>
                    </a:cubicBezTo>
                    <a:cubicBezTo>
                      <a:pt x="4" y="665"/>
                      <a:pt x="11" y="665"/>
                      <a:pt x="16" y="664"/>
                    </a:cubicBezTo>
                    <a:cubicBezTo>
                      <a:pt x="24" y="661"/>
                      <a:pt x="24" y="661"/>
                      <a:pt x="24" y="661"/>
                    </a:cubicBezTo>
                    <a:cubicBezTo>
                      <a:pt x="33" y="658"/>
                      <a:pt x="33" y="658"/>
                      <a:pt x="33" y="658"/>
                    </a:cubicBezTo>
                    <a:cubicBezTo>
                      <a:pt x="33" y="658"/>
                      <a:pt x="33" y="658"/>
                      <a:pt x="33" y="658"/>
                    </a:cubicBezTo>
                    <a:cubicBezTo>
                      <a:pt x="34" y="659"/>
                      <a:pt x="34" y="660"/>
                      <a:pt x="35" y="661"/>
                    </a:cubicBezTo>
                    <a:cubicBezTo>
                      <a:pt x="32" y="664"/>
                      <a:pt x="28" y="667"/>
                      <a:pt x="24" y="670"/>
                    </a:cubicBezTo>
                    <a:cubicBezTo>
                      <a:pt x="17" y="675"/>
                      <a:pt x="14" y="681"/>
                      <a:pt x="9" y="689"/>
                    </a:cubicBezTo>
                    <a:cubicBezTo>
                      <a:pt x="13" y="683"/>
                      <a:pt x="23" y="679"/>
                      <a:pt x="29" y="675"/>
                    </a:cubicBezTo>
                    <a:cubicBezTo>
                      <a:pt x="33" y="672"/>
                      <a:pt x="37" y="670"/>
                      <a:pt x="40" y="666"/>
                    </a:cubicBezTo>
                    <a:cubicBezTo>
                      <a:pt x="43" y="668"/>
                      <a:pt x="46" y="670"/>
                      <a:pt x="49" y="672"/>
                    </a:cubicBezTo>
                    <a:cubicBezTo>
                      <a:pt x="41" y="677"/>
                      <a:pt x="36" y="683"/>
                      <a:pt x="33" y="691"/>
                    </a:cubicBezTo>
                    <a:cubicBezTo>
                      <a:pt x="29" y="704"/>
                      <a:pt x="29" y="704"/>
                      <a:pt x="29" y="704"/>
                    </a:cubicBezTo>
                    <a:cubicBezTo>
                      <a:pt x="39" y="691"/>
                      <a:pt x="39" y="691"/>
                      <a:pt x="39" y="691"/>
                    </a:cubicBezTo>
                    <a:cubicBezTo>
                      <a:pt x="45" y="683"/>
                      <a:pt x="48" y="681"/>
                      <a:pt x="58" y="676"/>
                    </a:cubicBezTo>
                    <a:cubicBezTo>
                      <a:pt x="60" y="678"/>
                      <a:pt x="63" y="679"/>
                      <a:pt x="66" y="680"/>
                    </a:cubicBezTo>
                    <a:cubicBezTo>
                      <a:pt x="62" y="686"/>
                      <a:pt x="60" y="696"/>
                      <a:pt x="61" y="703"/>
                    </a:cubicBezTo>
                    <a:cubicBezTo>
                      <a:pt x="60" y="698"/>
                      <a:pt x="69" y="687"/>
                      <a:pt x="74" y="682"/>
                    </a:cubicBezTo>
                    <a:cubicBezTo>
                      <a:pt x="84" y="685"/>
                      <a:pt x="95" y="686"/>
                      <a:pt x="105" y="684"/>
                    </a:cubicBezTo>
                    <a:cubicBezTo>
                      <a:pt x="104" y="685"/>
                      <a:pt x="104" y="687"/>
                      <a:pt x="104" y="689"/>
                    </a:cubicBezTo>
                    <a:cubicBezTo>
                      <a:pt x="103" y="694"/>
                      <a:pt x="105" y="701"/>
                      <a:pt x="103" y="704"/>
                    </a:cubicBezTo>
                    <a:cubicBezTo>
                      <a:pt x="107" y="700"/>
                      <a:pt x="110" y="695"/>
                      <a:pt x="110" y="689"/>
                    </a:cubicBezTo>
                    <a:cubicBezTo>
                      <a:pt x="111" y="686"/>
                      <a:pt x="112" y="684"/>
                      <a:pt x="113" y="681"/>
                    </a:cubicBezTo>
                    <a:cubicBezTo>
                      <a:pt x="118" y="679"/>
                      <a:pt x="122" y="676"/>
                      <a:pt x="126" y="672"/>
                    </a:cubicBezTo>
                    <a:cubicBezTo>
                      <a:pt x="146" y="649"/>
                      <a:pt x="150" y="604"/>
                      <a:pt x="149" y="586"/>
                    </a:cubicBezTo>
                    <a:cubicBezTo>
                      <a:pt x="148" y="578"/>
                      <a:pt x="148" y="573"/>
                      <a:pt x="150" y="565"/>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1" name="Oval 251"/>
              <p:cNvSpPr>
                <a:spLocks noChangeArrowheads="1"/>
              </p:cNvSpPr>
              <p:nvPr/>
            </p:nvSpPr>
            <p:spPr bwMode="auto">
              <a:xfrm>
                <a:off x="1179" y="2043"/>
                <a:ext cx="15" cy="12"/>
              </a:xfrm>
              <a:prstGeom prst="ellipse">
                <a:avLst/>
              </a:prstGeom>
              <a:solidFill>
                <a:srgbClr val="F4A687"/>
              </a:solidFill>
              <a:ln w="317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72" name="Oval 252"/>
              <p:cNvSpPr>
                <a:spLocks noChangeArrowheads="1"/>
              </p:cNvSpPr>
              <p:nvPr/>
            </p:nvSpPr>
            <p:spPr bwMode="auto">
              <a:xfrm>
                <a:off x="1185" y="2047"/>
                <a:ext cx="4" cy="4"/>
              </a:xfrm>
              <a:prstGeom prst="ellipse">
                <a:avLst/>
              </a:prstGeom>
              <a:solidFill>
                <a:srgbClr val="F4A687"/>
              </a:solidFill>
              <a:ln w="317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73" name="Freeform 253"/>
              <p:cNvSpPr>
                <a:spLocks/>
              </p:cNvSpPr>
              <p:nvPr/>
            </p:nvSpPr>
            <p:spPr bwMode="auto">
              <a:xfrm>
                <a:off x="1179" y="2016"/>
                <a:ext cx="15" cy="33"/>
              </a:xfrm>
              <a:custGeom>
                <a:avLst/>
                <a:gdLst>
                  <a:gd name="T0" fmla="*/ 0 w 11"/>
                  <a:gd name="T1" fmla="*/ 0 h 24"/>
                  <a:gd name="T2" fmla="*/ 0 w 11"/>
                  <a:gd name="T3" fmla="*/ 2828 h 24"/>
                  <a:gd name="T4" fmla="*/ 599 w 11"/>
                  <a:gd name="T5" fmla="*/ 2376 h 24"/>
                  <a:gd name="T6" fmla="*/ 1114 w 11"/>
                  <a:gd name="T7" fmla="*/ 2828 h 24"/>
                  <a:gd name="T8" fmla="*/ 1062 w 11"/>
                  <a:gd name="T9" fmla="*/ 0 h 24"/>
                  <a:gd name="T10" fmla="*/ 0 60000 65536"/>
                  <a:gd name="T11" fmla="*/ 0 60000 65536"/>
                  <a:gd name="T12" fmla="*/ 0 60000 65536"/>
                  <a:gd name="T13" fmla="*/ 0 60000 65536"/>
                  <a:gd name="T14" fmla="*/ 0 60000 65536"/>
                  <a:gd name="T15" fmla="*/ 0 w 11"/>
                  <a:gd name="T16" fmla="*/ 0 h 24"/>
                  <a:gd name="T17" fmla="*/ 11 w 11"/>
                  <a:gd name="T18" fmla="*/ 24 h 24"/>
                </a:gdLst>
                <a:ahLst/>
                <a:cxnLst>
                  <a:cxn ang="T10">
                    <a:pos x="T0" y="T1"/>
                  </a:cxn>
                  <a:cxn ang="T11">
                    <a:pos x="T2" y="T3"/>
                  </a:cxn>
                  <a:cxn ang="T12">
                    <a:pos x="T4" y="T5"/>
                  </a:cxn>
                  <a:cxn ang="T13">
                    <a:pos x="T6" y="T7"/>
                  </a:cxn>
                  <a:cxn ang="T14">
                    <a:pos x="T8" y="T9"/>
                  </a:cxn>
                </a:cxnLst>
                <a:rect l="T15" t="T16" r="T17" b="T18"/>
                <a:pathLst>
                  <a:path w="11" h="24">
                    <a:moveTo>
                      <a:pt x="0" y="0"/>
                    </a:moveTo>
                    <a:cubicBezTo>
                      <a:pt x="0" y="0"/>
                      <a:pt x="0" y="16"/>
                      <a:pt x="0" y="24"/>
                    </a:cubicBezTo>
                    <a:cubicBezTo>
                      <a:pt x="0" y="22"/>
                      <a:pt x="3" y="20"/>
                      <a:pt x="6" y="20"/>
                    </a:cubicBezTo>
                    <a:cubicBezTo>
                      <a:pt x="9" y="20"/>
                      <a:pt x="11" y="22"/>
                      <a:pt x="11" y="24"/>
                    </a:cubicBezTo>
                    <a:cubicBezTo>
                      <a:pt x="10" y="20"/>
                      <a:pt x="10" y="6"/>
                      <a:pt x="10" y="0"/>
                    </a:cubicBezTo>
                  </a:path>
                </a:pathLst>
              </a:custGeom>
              <a:solidFill>
                <a:srgbClr val="E2001A"/>
              </a:solidFill>
              <a:ln w="3175" cap="rnd">
                <a:solidFill>
                  <a:srgbClr val="000000"/>
                </a:solidFill>
                <a:round/>
                <a:headEnd/>
                <a:tailEnd/>
              </a:ln>
            </p:spPr>
            <p:txBody>
              <a:bodyPr/>
              <a:lstStyle/>
              <a:p>
                <a:endParaRPr lang="zh-CN" altLang="en-US"/>
              </a:p>
            </p:txBody>
          </p:sp>
          <p:sp>
            <p:nvSpPr>
              <p:cNvPr id="74" name="Freeform 254"/>
              <p:cNvSpPr>
                <a:spLocks/>
              </p:cNvSpPr>
              <p:nvPr/>
            </p:nvSpPr>
            <p:spPr bwMode="auto">
              <a:xfrm>
                <a:off x="1179" y="2016"/>
                <a:ext cx="15" cy="33"/>
              </a:xfrm>
              <a:custGeom>
                <a:avLst/>
                <a:gdLst>
                  <a:gd name="T0" fmla="*/ 0 w 11"/>
                  <a:gd name="T1" fmla="*/ 0 h 24"/>
                  <a:gd name="T2" fmla="*/ 0 w 11"/>
                  <a:gd name="T3" fmla="*/ 2828 h 24"/>
                  <a:gd name="T4" fmla="*/ 599 w 11"/>
                  <a:gd name="T5" fmla="*/ 2376 h 24"/>
                  <a:gd name="T6" fmla="*/ 1114 w 11"/>
                  <a:gd name="T7" fmla="*/ 2828 h 24"/>
                  <a:gd name="T8" fmla="*/ 1062 w 11"/>
                  <a:gd name="T9" fmla="*/ 0 h 24"/>
                  <a:gd name="T10" fmla="*/ 0 60000 65536"/>
                  <a:gd name="T11" fmla="*/ 0 60000 65536"/>
                  <a:gd name="T12" fmla="*/ 0 60000 65536"/>
                  <a:gd name="T13" fmla="*/ 0 60000 65536"/>
                  <a:gd name="T14" fmla="*/ 0 60000 65536"/>
                  <a:gd name="T15" fmla="*/ 0 w 11"/>
                  <a:gd name="T16" fmla="*/ 0 h 24"/>
                  <a:gd name="T17" fmla="*/ 11 w 11"/>
                  <a:gd name="T18" fmla="*/ 24 h 24"/>
                </a:gdLst>
                <a:ahLst/>
                <a:cxnLst>
                  <a:cxn ang="T10">
                    <a:pos x="T0" y="T1"/>
                  </a:cxn>
                  <a:cxn ang="T11">
                    <a:pos x="T2" y="T3"/>
                  </a:cxn>
                  <a:cxn ang="T12">
                    <a:pos x="T4" y="T5"/>
                  </a:cxn>
                  <a:cxn ang="T13">
                    <a:pos x="T6" y="T7"/>
                  </a:cxn>
                  <a:cxn ang="T14">
                    <a:pos x="T8" y="T9"/>
                  </a:cxn>
                </a:cxnLst>
                <a:rect l="T15" t="T16" r="T17" b="T18"/>
                <a:pathLst>
                  <a:path w="11" h="24">
                    <a:moveTo>
                      <a:pt x="0" y="0"/>
                    </a:moveTo>
                    <a:cubicBezTo>
                      <a:pt x="0" y="0"/>
                      <a:pt x="0" y="16"/>
                      <a:pt x="0" y="24"/>
                    </a:cubicBezTo>
                    <a:cubicBezTo>
                      <a:pt x="0" y="22"/>
                      <a:pt x="3" y="20"/>
                      <a:pt x="6" y="20"/>
                    </a:cubicBezTo>
                    <a:cubicBezTo>
                      <a:pt x="9" y="20"/>
                      <a:pt x="11" y="22"/>
                      <a:pt x="11" y="24"/>
                    </a:cubicBezTo>
                    <a:cubicBezTo>
                      <a:pt x="10" y="20"/>
                      <a:pt x="10" y="6"/>
                      <a:pt x="10" y="0"/>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5" name="Freeform 255"/>
              <p:cNvSpPr>
                <a:spLocks/>
              </p:cNvSpPr>
              <p:nvPr/>
            </p:nvSpPr>
            <p:spPr bwMode="auto">
              <a:xfrm>
                <a:off x="1131" y="2032"/>
                <a:ext cx="12" cy="22"/>
              </a:xfrm>
              <a:custGeom>
                <a:avLst/>
                <a:gdLst>
                  <a:gd name="T0" fmla="*/ 368 w 9"/>
                  <a:gd name="T1" fmla="*/ 0 h 16"/>
                  <a:gd name="T2" fmla="*/ 655 w 9"/>
                  <a:gd name="T3" fmla="*/ 969 h 16"/>
                  <a:gd name="T4" fmla="*/ 276 w 9"/>
                  <a:gd name="T5" fmla="*/ 1862 h 16"/>
                  <a:gd name="T6" fmla="*/ 0 w 9"/>
                  <a:gd name="T7" fmla="*/ 969 h 16"/>
                  <a:gd name="T8" fmla="*/ 368 w 9"/>
                  <a:gd name="T9" fmla="*/ 0 h 16"/>
                  <a:gd name="T10" fmla="*/ 0 60000 65536"/>
                  <a:gd name="T11" fmla="*/ 0 60000 65536"/>
                  <a:gd name="T12" fmla="*/ 0 60000 65536"/>
                  <a:gd name="T13" fmla="*/ 0 60000 65536"/>
                  <a:gd name="T14" fmla="*/ 0 60000 65536"/>
                  <a:gd name="T15" fmla="*/ 0 w 9"/>
                  <a:gd name="T16" fmla="*/ 0 h 16"/>
                  <a:gd name="T17" fmla="*/ 9 w 9"/>
                  <a:gd name="T18" fmla="*/ 16 h 16"/>
                </a:gdLst>
                <a:ahLst/>
                <a:cxnLst>
                  <a:cxn ang="T10">
                    <a:pos x="T0" y="T1"/>
                  </a:cxn>
                  <a:cxn ang="T11">
                    <a:pos x="T2" y="T3"/>
                  </a:cxn>
                  <a:cxn ang="T12">
                    <a:pos x="T4" y="T5"/>
                  </a:cxn>
                  <a:cxn ang="T13">
                    <a:pos x="T6" y="T7"/>
                  </a:cxn>
                  <a:cxn ang="T14">
                    <a:pos x="T8" y="T9"/>
                  </a:cxn>
                </a:cxnLst>
                <a:rect l="T15" t="T16" r="T17" b="T18"/>
                <a:pathLst>
                  <a:path w="9" h="16">
                    <a:moveTo>
                      <a:pt x="5" y="0"/>
                    </a:moveTo>
                    <a:cubicBezTo>
                      <a:pt x="7" y="1"/>
                      <a:pt x="9" y="4"/>
                      <a:pt x="9" y="8"/>
                    </a:cubicBezTo>
                    <a:cubicBezTo>
                      <a:pt x="9" y="13"/>
                      <a:pt x="7" y="16"/>
                      <a:pt x="4" y="16"/>
                    </a:cubicBezTo>
                    <a:cubicBezTo>
                      <a:pt x="2" y="16"/>
                      <a:pt x="0" y="12"/>
                      <a:pt x="0" y="8"/>
                    </a:cubicBezTo>
                    <a:cubicBezTo>
                      <a:pt x="0" y="4"/>
                      <a:pt x="2" y="0"/>
                      <a:pt x="5" y="0"/>
                    </a:cubicBezTo>
                    <a:close/>
                  </a:path>
                </a:pathLst>
              </a:custGeom>
              <a:solidFill>
                <a:srgbClr val="F4A687"/>
              </a:solidFill>
              <a:ln w="3175">
                <a:solidFill>
                  <a:srgbClr val="000000"/>
                </a:solidFill>
                <a:miter lim="800000"/>
                <a:headEnd/>
                <a:tailEnd/>
              </a:ln>
            </p:spPr>
            <p:txBody>
              <a:bodyPr/>
              <a:lstStyle/>
              <a:p>
                <a:endParaRPr lang="zh-CN" altLang="en-US"/>
              </a:p>
            </p:txBody>
          </p:sp>
          <p:sp>
            <p:nvSpPr>
              <p:cNvPr id="76" name="Oval 256"/>
              <p:cNvSpPr>
                <a:spLocks noChangeArrowheads="1"/>
              </p:cNvSpPr>
              <p:nvPr/>
            </p:nvSpPr>
            <p:spPr bwMode="auto">
              <a:xfrm>
                <a:off x="1135" y="2040"/>
                <a:ext cx="3" cy="6"/>
              </a:xfrm>
              <a:prstGeom prst="ellipse">
                <a:avLst/>
              </a:prstGeom>
              <a:solidFill>
                <a:srgbClr val="F4A687"/>
              </a:solidFill>
              <a:ln w="317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77" name="Freeform 257"/>
              <p:cNvSpPr>
                <a:spLocks/>
              </p:cNvSpPr>
              <p:nvPr/>
            </p:nvSpPr>
            <p:spPr bwMode="auto">
              <a:xfrm>
                <a:off x="1138" y="1989"/>
                <a:ext cx="33" cy="64"/>
              </a:xfrm>
              <a:custGeom>
                <a:avLst/>
                <a:gdLst>
                  <a:gd name="T0" fmla="*/ 1476 w 25"/>
                  <a:gd name="T1" fmla="*/ 0 h 47"/>
                  <a:gd name="T2" fmla="*/ 0 w 25"/>
                  <a:gd name="T3" fmla="*/ 3343 h 47"/>
                  <a:gd name="T4" fmla="*/ 261 w 25"/>
                  <a:gd name="T5" fmla="*/ 4126 h 47"/>
                  <a:gd name="T6" fmla="*/ 150 w 25"/>
                  <a:gd name="T7" fmla="*/ 4800 h 47"/>
                  <a:gd name="T8" fmla="*/ 1639 w 25"/>
                  <a:gd name="T9" fmla="*/ 2137 h 47"/>
                  <a:gd name="T10" fmla="*/ 0 60000 65536"/>
                  <a:gd name="T11" fmla="*/ 0 60000 65536"/>
                  <a:gd name="T12" fmla="*/ 0 60000 65536"/>
                  <a:gd name="T13" fmla="*/ 0 60000 65536"/>
                  <a:gd name="T14" fmla="*/ 0 60000 65536"/>
                  <a:gd name="T15" fmla="*/ 0 w 25"/>
                  <a:gd name="T16" fmla="*/ 0 h 47"/>
                  <a:gd name="T17" fmla="*/ 25 w 25"/>
                  <a:gd name="T18" fmla="*/ 47 h 47"/>
                </a:gdLst>
                <a:ahLst/>
                <a:cxnLst>
                  <a:cxn ang="T10">
                    <a:pos x="T0" y="T1"/>
                  </a:cxn>
                  <a:cxn ang="T11">
                    <a:pos x="T2" y="T3"/>
                  </a:cxn>
                  <a:cxn ang="T12">
                    <a:pos x="T4" y="T5"/>
                  </a:cxn>
                  <a:cxn ang="T13">
                    <a:pos x="T6" y="T7"/>
                  </a:cxn>
                  <a:cxn ang="T14">
                    <a:pos x="T8" y="T9"/>
                  </a:cxn>
                </a:cxnLst>
                <a:rect l="T15" t="T16" r="T17" b="T18"/>
                <a:pathLst>
                  <a:path w="25" h="47">
                    <a:moveTo>
                      <a:pt x="23" y="0"/>
                    </a:moveTo>
                    <a:cubicBezTo>
                      <a:pt x="22" y="13"/>
                      <a:pt x="4" y="29"/>
                      <a:pt x="0" y="32"/>
                    </a:cubicBezTo>
                    <a:cubicBezTo>
                      <a:pt x="2" y="33"/>
                      <a:pt x="4" y="36"/>
                      <a:pt x="4" y="40"/>
                    </a:cubicBezTo>
                    <a:cubicBezTo>
                      <a:pt x="4" y="43"/>
                      <a:pt x="3" y="45"/>
                      <a:pt x="2" y="47"/>
                    </a:cubicBezTo>
                    <a:cubicBezTo>
                      <a:pt x="8" y="42"/>
                      <a:pt x="21" y="30"/>
                      <a:pt x="25" y="21"/>
                    </a:cubicBezTo>
                  </a:path>
                </a:pathLst>
              </a:custGeom>
              <a:solidFill>
                <a:srgbClr val="E2001A"/>
              </a:solidFill>
              <a:ln w="3175" cap="rnd">
                <a:solidFill>
                  <a:srgbClr val="000000"/>
                </a:solidFill>
                <a:round/>
                <a:headEnd/>
                <a:tailEnd/>
              </a:ln>
            </p:spPr>
            <p:txBody>
              <a:bodyPr/>
              <a:lstStyle/>
              <a:p>
                <a:endParaRPr lang="zh-CN" altLang="en-US"/>
              </a:p>
            </p:txBody>
          </p:sp>
          <p:sp>
            <p:nvSpPr>
              <p:cNvPr id="78" name="Freeform 258"/>
              <p:cNvSpPr>
                <a:spLocks/>
              </p:cNvSpPr>
              <p:nvPr/>
            </p:nvSpPr>
            <p:spPr bwMode="auto">
              <a:xfrm>
                <a:off x="1138" y="1989"/>
                <a:ext cx="33" cy="64"/>
              </a:xfrm>
              <a:custGeom>
                <a:avLst/>
                <a:gdLst>
                  <a:gd name="T0" fmla="*/ 1476 w 25"/>
                  <a:gd name="T1" fmla="*/ 0 h 47"/>
                  <a:gd name="T2" fmla="*/ 0 w 25"/>
                  <a:gd name="T3" fmla="*/ 3343 h 47"/>
                  <a:gd name="T4" fmla="*/ 261 w 25"/>
                  <a:gd name="T5" fmla="*/ 4126 h 47"/>
                  <a:gd name="T6" fmla="*/ 150 w 25"/>
                  <a:gd name="T7" fmla="*/ 4800 h 47"/>
                  <a:gd name="T8" fmla="*/ 1639 w 25"/>
                  <a:gd name="T9" fmla="*/ 2137 h 47"/>
                  <a:gd name="T10" fmla="*/ 0 60000 65536"/>
                  <a:gd name="T11" fmla="*/ 0 60000 65536"/>
                  <a:gd name="T12" fmla="*/ 0 60000 65536"/>
                  <a:gd name="T13" fmla="*/ 0 60000 65536"/>
                  <a:gd name="T14" fmla="*/ 0 60000 65536"/>
                  <a:gd name="T15" fmla="*/ 0 w 25"/>
                  <a:gd name="T16" fmla="*/ 0 h 47"/>
                  <a:gd name="T17" fmla="*/ 25 w 25"/>
                  <a:gd name="T18" fmla="*/ 47 h 47"/>
                </a:gdLst>
                <a:ahLst/>
                <a:cxnLst>
                  <a:cxn ang="T10">
                    <a:pos x="T0" y="T1"/>
                  </a:cxn>
                  <a:cxn ang="T11">
                    <a:pos x="T2" y="T3"/>
                  </a:cxn>
                  <a:cxn ang="T12">
                    <a:pos x="T4" y="T5"/>
                  </a:cxn>
                  <a:cxn ang="T13">
                    <a:pos x="T6" y="T7"/>
                  </a:cxn>
                  <a:cxn ang="T14">
                    <a:pos x="T8" y="T9"/>
                  </a:cxn>
                </a:cxnLst>
                <a:rect l="T15" t="T16" r="T17" b="T18"/>
                <a:pathLst>
                  <a:path w="25" h="47">
                    <a:moveTo>
                      <a:pt x="23" y="0"/>
                    </a:moveTo>
                    <a:cubicBezTo>
                      <a:pt x="22" y="13"/>
                      <a:pt x="4" y="29"/>
                      <a:pt x="0" y="32"/>
                    </a:cubicBezTo>
                    <a:cubicBezTo>
                      <a:pt x="2" y="33"/>
                      <a:pt x="4" y="36"/>
                      <a:pt x="4" y="40"/>
                    </a:cubicBezTo>
                    <a:cubicBezTo>
                      <a:pt x="4" y="43"/>
                      <a:pt x="3" y="45"/>
                      <a:pt x="2" y="47"/>
                    </a:cubicBezTo>
                    <a:cubicBezTo>
                      <a:pt x="8" y="42"/>
                      <a:pt x="21" y="30"/>
                      <a:pt x="25" y="21"/>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9" name="Oval 259"/>
              <p:cNvSpPr>
                <a:spLocks noChangeArrowheads="1"/>
              </p:cNvSpPr>
              <p:nvPr/>
            </p:nvSpPr>
            <p:spPr bwMode="auto">
              <a:xfrm>
                <a:off x="1212" y="1884"/>
                <a:ext cx="13" cy="14"/>
              </a:xfrm>
              <a:prstGeom prst="ellipse">
                <a:avLst/>
              </a:prstGeom>
              <a:solidFill>
                <a:srgbClr val="F4A687"/>
              </a:solidFill>
              <a:ln w="317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80" name="Oval 260"/>
              <p:cNvSpPr>
                <a:spLocks noChangeArrowheads="1"/>
              </p:cNvSpPr>
              <p:nvPr/>
            </p:nvSpPr>
            <p:spPr bwMode="auto">
              <a:xfrm>
                <a:off x="1217" y="1889"/>
                <a:ext cx="4" cy="4"/>
              </a:xfrm>
              <a:prstGeom prst="ellipse">
                <a:avLst/>
              </a:prstGeom>
              <a:solidFill>
                <a:srgbClr val="F4A687"/>
              </a:solidFill>
              <a:ln w="317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81" name="Oval 261"/>
              <p:cNvSpPr>
                <a:spLocks noChangeArrowheads="1"/>
              </p:cNvSpPr>
              <p:nvPr/>
            </p:nvSpPr>
            <p:spPr bwMode="auto">
              <a:xfrm>
                <a:off x="1218" y="1866"/>
                <a:ext cx="14" cy="13"/>
              </a:xfrm>
              <a:prstGeom prst="ellipse">
                <a:avLst/>
              </a:prstGeom>
              <a:solidFill>
                <a:srgbClr val="F4A687"/>
              </a:solidFill>
              <a:ln w="317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82" name="Oval 262"/>
              <p:cNvSpPr>
                <a:spLocks noChangeArrowheads="1"/>
              </p:cNvSpPr>
              <p:nvPr/>
            </p:nvSpPr>
            <p:spPr bwMode="auto">
              <a:xfrm>
                <a:off x="1224" y="1871"/>
                <a:ext cx="3" cy="3"/>
              </a:xfrm>
              <a:prstGeom prst="ellipse">
                <a:avLst/>
              </a:prstGeom>
              <a:solidFill>
                <a:srgbClr val="F4A687"/>
              </a:solidFill>
              <a:ln w="317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83" name="Freeform 263"/>
              <p:cNvSpPr>
                <a:spLocks/>
              </p:cNvSpPr>
              <p:nvPr/>
            </p:nvSpPr>
            <p:spPr bwMode="auto">
              <a:xfrm>
                <a:off x="1157" y="1841"/>
                <a:ext cx="71" cy="57"/>
              </a:xfrm>
              <a:custGeom>
                <a:avLst/>
                <a:gdLst>
                  <a:gd name="T0" fmla="*/ 1103 w 53"/>
                  <a:gd name="T1" fmla="*/ 645 h 42"/>
                  <a:gd name="T2" fmla="*/ 0 w 53"/>
                  <a:gd name="T3" fmla="*/ 2748 h 42"/>
                  <a:gd name="T4" fmla="*/ 1 w 53"/>
                  <a:gd name="T5" fmla="*/ 2748 h 42"/>
                  <a:gd name="T6" fmla="*/ 496 w 53"/>
                  <a:gd name="T7" fmla="*/ 3249 h 42"/>
                  <a:gd name="T8" fmla="*/ 218 w 53"/>
                  <a:gd name="T9" fmla="*/ 3729 h 42"/>
                  <a:gd name="T10" fmla="*/ 218 w 53"/>
                  <a:gd name="T11" fmla="*/ 3729 h 42"/>
                  <a:gd name="T12" fmla="*/ 1754 w 53"/>
                  <a:gd name="T13" fmla="*/ 2394 h 42"/>
                  <a:gd name="T14" fmla="*/ 3724 w 53"/>
                  <a:gd name="T15" fmla="*/ 4093 h 42"/>
                  <a:gd name="T16" fmla="*/ 3304 w 53"/>
                  <a:gd name="T17" fmla="*/ 3606 h 42"/>
                  <a:gd name="T18" fmla="*/ 3724 w 53"/>
                  <a:gd name="T19" fmla="*/ 3067 h 42"/>
                  <a:gd name="T20" fmla="*/ 3838 w 53"/>
                  <a:gd name="T21" fmla="*/ 3067 h 42"/>
                  <a:gd name="T22" fmla="*/ 3838 w 53"/>
                  <a:gd name="T23" fmla="*/ 3067 h 42"/>
                  <a:gd name="T24" fmla="*/ 2809 w 53"/>
                  <a:gd name="T25" fmla="*/ 2394 h 42"/>
                  <a:gd name="T26" fmla="*/ 4241 w 53"/>
                  <a:gd name="T27" fmla="*/ 2657 h 42"/>
                  <a:gd name="T28" fmla="*/ 4241 w 53"/>
                  <a:gd name="T29" fmla="*/ 2657 h 42"/>
                  <a:gd name="T30" fmla="*/ 4056 w 53"/>
                  <a:gd name="T31" fmla="*/ 2748 h 42"/>
                  <a:gd name="T32" fmla="*/ 3724 w 53"/>
                  <a:gd name="T33" fmla="*/ 2223 h 42"/>
                  <a:gd name="T34" fmla="*/ 4039 w 53"/>
                  <a:gd name="T35" fmla="*/ 1764 h 42"/>
                  <a:gd name="T36" fmla="*/ 2652 w 53"/>
                  <a:gd name="T37" fmla="*/ 1367 h 42"/>
                  <a:gd name="T38" fmla="*/ 2139 w 53"/>
                  <a:gd name="T39" fmla="*/ 0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42"/>
                  <a:gd name="T62" fmla="*/ 53 w 53"/>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42">
                    <a:moveTo>
                      <a:pt x="14" y="7"/>
                    </a:moveTo>
                    <a:cubicBezTo>
                      <a:pt x="17" y="13"/>
                      <a:pt x="10" y="25"/>
                      <a:pt x="0" y="28"/>
                    </a:cubicBezTo>
                    <a:cubicBezTo>
                      <a:pt x="0" y="28"/>
                      <a:pt x="1" y="28"/>
                      <a:pt x="1" y="28"/>
                    </a:cubicBezTo>
                    <a:cubicBezTo>
                      <a:pt x="4" y="28"/>
                      <a:pt x="6" y="30"/>
                      <a:pt x="6" y="33"/>
                    </a:cubicBezTo>
                    <a:cubicBezTo>
                      <a:pt x="6" y="35"/>
                      <a:pt x="5" y="37"/>
                      <a:pt x="3" y="38"/>
                    </a:cubicBezTo>
                    <a:cubicBezTo>
                      <a:pt x="3" y="38"/>
                      <a:pt x="3" y="38"/>
                      <a:pt x="3" y="38"/>
                    </a:cubicBezTo>
                    <a:cubicBezTo>
                      <a:pt x="3" y="38"/>
                      <a:pt x="17" y="34"/>
                      <a:pt x="22" y="24"/>
                    </a:cubicBezTo>
                    <a:cubicBezTo>
                      <a:pt x="28" y="30"/>
                      <a:pt x="38" y="42"/>
                      <a:pt x="46" y="42"/>
                    </a:cubicBezTo>
                    <a:cubicBezTo>
                      <a:pt x="44" y="42"/>
                      <a:pt x="41" y="40"/>
                      <a:pt x="41" y="37"/>
                    </a:cubicBezTo>
                    <a:cubicBezTo>
                      <a:pt x="41" y="34"/>
                      <a:pt x="44" y="32"/>
                      <a:pt x="46" y="32"/>
                    </a:cubicBezTo>
                    <a:cubicBezTo>
                      <a:pt x="47" y="32"/>
                      <a:pt x="47" y="32"/>
                      <a:pt x="48" y="32"/>
                    </a:cubicBezTo>
                    <a:cubicBezTo>
                      <a:pt x="48" y="32"/>
                      <a:pt x="48" y="32"/>
                      <a:pt x="48" y="32"/>
                    </a:cubicBezTo>
                    <a:cubicBezTo>
                      <a:pt x="42" y="31"/>
                      <a:pt x="38" y="29"/>
                      <a:pt x="35" y="24"/>
                    </a:cubicBezTo>
                    <a:cubicBezTo>
                      <a:pt x="40" y="29"/>
                      <a:pt x="49" y="28"/>
                      <a:pt x="53" y="27"/>
                    </a:cubicBezTo>
                    <a:cubicBezTo>
                      <a:pt x="53" y="27"/>
                      <a:pt x="53" y="27"/>
                      <a:pt x="53" y="27"/>
                    </a:cubicBezTo>
                    <a:cubicBezTo>
                      <a:pt x="52" y="28"/>
                      <a:pt x="52" y="28"/>
                      <a:pt x="51" y="28"/>
                    </a:cubicBezTo>
                    <a:cubicBezTo>
                      <a:pt x="49" y="28"/>
                      <a:pt x="46" y="25"/>
                      <a:pt x="46" y="23"/>
                    </a:cubicBezTo>
                    <a:cubicBezTo>
                      <a:pt x="46" y="20"/>
                      <a:pt x="48" y="18"/>
                      <a:pt x="50" y="18"/>
                    </a:cubicBezTo>
                    <a:cubicBezTo>
                      <a:pt x="47" y="18"/>
                      <a:pt x="38" y="18"/>
                      <a:pt x="33" y="14"/>
                    </a:cubicBezTo>
                    <a:cubicBezTo>
                      <a:pt x="27" y="8"/>
                      <a:pt x="27" y="0"/>
                      <a:pt x="27" y="0"/>
                    </a:cubicBezTo>
                  </a:path>
                </a:pathLst>
              </a:custGeom>
              <a:solidFill>
                <a:srgbClr val="E2001A"/>
              </a:solidFill>
              <a:ln w="3175" cap="rnd">
                <a:solidFill>
                  <a:srgbClr val="000000"/>
                </a:solidFill>
                <a:round/>
                <a:headEnd/>
                <a:tailEnd/>
              </a:ln>
            </p:spPr>
            <p:txBody>
              <a:bodyPr/>
              <a:lstStyle/>
              <a:p>
                <a:endParaRPr lang="zh-CN" altLang="en-US"/>
              </a:p>
            </p:txBody>
          </p:sp>
          <p:sp>
            <p:nvSpPr>
              <p:cNvPr id="84" name="Freeform 264"/>
              <p:cNvSpPr>
                <a:spLocks/>
              </p:cNvSpPr>
              <p:nvPr/>
            </p:nvSpPr>
            <p:spPr bwMode="auto">
              <a:xfrm>
                <a:off x="1157" y="1841"/>
                <a:ext cx="71" cy="57"/>
              </a:xfrm>
              <a:custGeom>
                <a:avLst/>
                <a:gdLst>
                  <a:gd name="T0" fmla="*/ 1103 w 53"/>
                  <a:gd name="T1" fmla="*/ 645 h 42"/>
                  <a:gd name="T2" fmla="*/ 0 w 53"/>
                  <a:gd name="T3" fmla="*/ 2748 h 42"/>
                  <a:gd name="T4" fmla="*/ 1 w 53"/>
                  <a:gd name="T5" fmla="*/ 2748 h 42"/>
                  <a:gd name="T6" fmla="*/ 496 w 53"/>
                  <a:gd name="T7" fmla="*/ 3249 h 42"/>
                  <a:gd name="T8" fmla="*/ 218 w 53"/>
                  <a:gd name="T9" fmla="*/ 3729 h 42"/>
                  <a:gd name="T10" fmla="*/ 218 w 53"/>
                  <a:gd name="T11" fmla="*/ 3729 h 42"/>
                  <a:gd name="T12" fmla="*/ 1754 w 53"/>
                  <a:gd name="T13" fmla="*/ 2394 h 42"/>
                  <a:gd name="T14" fmla="*/ 3724 w 53"/>
                  <a:gd name="T15" fmla="*/ 4093 h 42"/>
                  <a:gd name="T16" fmla="*/ 3304 w 53"/>
                  <a:gd name="T17" fmla="*/ 3606 h 42"/>
                  <a:gd name="T18" fmla="*/ 3724 w 53"/>
                  <a:gd name="T19" fmla="*/ 3067 h 42"/>
                  <a:gd name="T20" fmla="*/ 3838 w 53"/>
                  <a:gd name="T21" fmla="*/ 3067 h 42"/>
                  <a:gd name="T22" fmla="*/ 3838 w 53"/>
                  <a:gd name="T23" fmla="*/ 3067 h 42"/>
                  <a:gd name="T24" fmla="*/ 2809 w 53"/>
                  <a:gd name="T25" fmla="*/ 2394 h 42"/>
                  <a:gd name="T26" fmla="*/ 4241 w 53"/>
                  <a:gd name="T27" fmla="*/ 2657 h 42"/>
                  <a:gd name="T28" fmla="*/ 4241 w 53"/>
                  <a:gd name="T29" fmla="*/ 2657 h 42"/>
                  <a:gd name="T30" fmla="*/ 4056 w 53"/>
                  <a:gd name="T31" fmla="*/ 2748 h 42"/>
                  <a:gd name="T32" fmla="*/ 3724 w 53"/>
                  <a:gd name="T33" fmla="*/ 2223 h 42"/>
                  <a:gd name="T34" fmla="*/ 4039 w 53"/>
                  <a:gd name="T35" fmla="*/ 1764 h 42"/>
                  <a:gd name="T36" fmla="*/ 2652 w 53"/>
                  <a:gd name="T37" fmla="*/ 1367 h 42"/>
                  <a:gd name="T38" fmla="*/ 2139 w 53"/>
                  <a:gd name="T39" fmla="*/ 0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42"/>
                  <a:gd name="T62" fmla="*/ 53 w 53"/>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42">
                    <a:moveTo>
                      <a:pt x="14" y="7"/>
                    </a:moveTo>
                    <a:cubicBezTo>
                      <a:pt x="17" y="13"/>
                      <a:pt x="10" y="25"/>
                      <a:pt x="0" y="28"/>
                    </a:cubicBezTo>
                    <a:cubicBezTo>
                      <a:pt x="0" y="28"/>
                      <a:pt x="1" y="28"/>
                      <a:pt x="1" y="28"/>
                    </a:cubicBezTo>
                    <a:cubicBezTo>
                      <a:pt x="4" y="28"/>
                      <a:pt x="6" y="30"/>
                      <a:pt x="6" y="33"/>
                    </a:cubicBezTo>
                    <a:cubicBezTo>
                      <a:pt x="6" y="35"/>
                      <a:pt x="5" y="37"/>
                      <a:pt x="3" y="38"/>
                    </a:cubicBezTo>
                    <a:cubicBezTo>
                      <a:pt x="3" y="38"/>
                      <a:pt x="3" y="38"/>
                      <a:pt x="3" y="38"/>
                    </a:cubicBezTo>
                    <a:cubicBezTo>
                      <a:pt x="3" y="38"/>
                      <a:pt x="17" y="34"/>
                      <a:pt x="22" y="24"/>
                    </a:cubicBezTo>
                    <a:cubicBezTo>
                      <a:pt x="28" y="30"/>
                      <a:pt x="38" y="42"/>
                      <a:pt x="46" y="42"/>
                    </a:cubicBezTo>
                    <a:cubicBezTo>
                      <a:pt x="44" y="42"/>
                      <a:pt x="41" y="40"/>
                      <a:pt x="41" y="37"/>
                    </a:cubicBezTo>
                    <a:cubicBezTo>
                      <a:pt x="41" y="34"/>
                      <a:pt x="44" y="32"/>
                      <a:pt x="46" y="32"/>
                    </a:cubicBezTo>
                    <a:cubicBezTo>
                      <a:pt x="47" y="32"/>
                      <a:pt x="47" y="32"/>
                      <a:pt x="48" y="32"/>
                    </a:cubicBezTo>
                    <a:cubicBezTo>
                      <a:pt x="48" y="32"/>
                      <a:pt x="48" y="32"/>
                      <a:pt x="48" y="32"/>
                    </a:cubicBezTo>
                    <a:cubicBezTo>
                      <a:pt x="42" y="31"/>
                      <a:pt x="38" y="29"/>
                      <a:pt x="35" y="24"/>
                    </a:cubicBezTo>
                    <a:cubicBezTo>
                      <a:pt x="40" y="29"/>
                      <a:pt x="49" y="28"/>
                      <a:pt x="53" y="27"/>
                    </a:cubicBezTo>
                    <a:cubicBezTo>
                      <a:pt x="53" y="27"/>
                      <a:pt x="53" y="27"/>
                      <a:pt x="53" y="27"/>
                    </a:cubicBezTo>
                    <a:cubicBezTo>
                      <a:pt x="52" y="28"/>
                      <a:pt x="52" y="28"/>
                      <a:pt x="51" y="28"/>
                    </a:cubicBezTo>
                    <a:cubicBezTo>
                      <a:pt x="49" y="28"/>
                      <a:pt x="46" y="25"/>
                      <a:pt x="46" y="23"/>
                    </a:cubicBezTo>
                    <a:cubicBezTo>
                      <a:pt x="46" y="20"/>
                      <a:pt x="48" y="18"/>
                      <a:pt x="50" y="18"/>
                    </a:cubicBezTo>
                    <a:cubicBezTo>
                      <a:pt x="47" y="18"/>
                      <a:pt x="38" y="18"/>
                      <a:pt x="33" y="14"/>
                    </a:cubicBezTo>
                    <a:cubicBezTo>
                      <a:pt x="27" y="8"/>
                      <a:pt x="27" y="0"/>
                      <a:pt x="27" y="0"/>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5" name="Oval 265"/>
              <p:cNvSpPr>
                <a:spLocks noChangeArrowheads="1"/>
              </p:cNvSpPr>
              <p:nvPr/>
            </p:nvSpPr>
            <p:spPr bwMode="auto">
              <a:xfrm>
                <a:off x="1179" y="1915"/>
                <a:ext cx="15" cy="12"/>
              </a:xfrm>
              <a:prstGeom prst="ellipse">
                <a:avLst/>
              </a:prstGeom>
              <a:solidFill>
                <a:srgbClr val="F4A687"/>
              </a:solidFill>
              <a:ln w="317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86" name="Oval 266"/>
              <p:cNvSpPr>
                <a:spLocks noChangeArrowheads="1"/>
              </p:cNvSpPr>
              <p:nvPr/>
            </p:nvSpPr>
            <p:spPr bwMode="auto">
              <a:xfrm>
                <a:off x="1185" y="1919"/>
                <a:ext cx="4" cy="4"/>
              </a:xfrm>
              <a:prstGeom prst="ellipse">
                <a:avLst/>
              </a:prstGeom>
              <a:solidFill>
                <a:srgbClr val="F4A687"/>
              </a:solidFill>
              <a:ln w="317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87" name="Freeform 267"/>
              <p:cNvSpPr>
                <a:spLocks/>
              </p:cNvSpPr>
              <p:nvPr/>
            </p:nvSpPr>
            <p:spPr bwMode="auto">
              <a:xfrm>
                <a:off x="1179" y="1887"/>
                <a:ext cx="15" cy="34"/>
              </a:xfrm>
              <a:custGeom>
                <a:avLst/>
                <a:gdLst>
                  <a:gd name="T0" fmla="*/ 0 w 11"/>
                  <a:gd name="T1" fmla="*/ 0 h 25"/>
                  <a:gd name="T2" fmla="*/ 0 w 11"/>
                  <a:gd name="T3" fmla="*/ 2530 h 25"/>
                  <a:gd name="T4" fmla="*/ 0 w 11"/>
                  <a:gd name="T5" fmla="*/ 2530 h 25"/>
                  <a:gd name="T6" fmla="*/ 599 w 11"/>
                  <a:gd name="T7" fmla="*/ 2120 h 25"/>
                  <a:gd name="T8" fmla="*/ 1114 w 11"/>
                  <a:gd name="T9" fmla="*/ 2530 h 25"/>
                  <a:gd name="T10" fmla="*/ 1114 w 11"/>
                  <a:gd name="T11" fmla="*/ 2530 h 25"/>
                  <a:gd name="T12" fmla="*/ 1062 w 11"/>
                  <a:gd name="T13" fmla="*/ 1 h 25"/>
                  <a:gd name="T14" fmla="*/ 0 60000 65536"/>
                  <a:gd name="T15" fmla="*/ 0 60000 65536"/>
                  <a:gd name="T16" fmla="*/ 0 60000 65536"/>
                  <a:gd name="T17" fmla="*/ 0 60000 65536"/>
                  <a:gd name="T18" fmla="*/ 0 60000 65536"/>
                  <a:gd name="T19" fmla="*/ 0 60000 65536"/>
                  <a:gd name="T20" fmla="*/ 0 60000 65536"/>
                  <a:gd name="T21" fmla="*/ 0 w 11"/>
                  <a:gd name="T22" fmla="*/ 0 h 25"/>
                  <a:gd name="T23" fmla="*/ 11 w 11"/>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25">
                    <a:moveTo>
                      <a:pt x="0" y="0"/>
                    </a:moveTo>
                    <a:cubicBezTo>
                      <a:pt x="0" y="0"/>
                      <a:pt x="0" y="16"/>
                      <a:pt x="0" y="25"/>
                    </a:cubicBezTo>
                    <a:cubicBezTo>
                      <a:pt x="0" y="25"/>
                      <a:pt x="0" y="25"/>
                      <a:pt x="0" y="25"/>
                    </a:cubicBezTo>
                    <a:cubicBezTo>
                      <a:pt x="1" y="23"/>
                      <a:pt x="3" y="21"/>
                      <a:pt x="6" y="21"/>
                    </a:cubicBezTo>
                    <a:cubicBezTo>
                      <a:pt x="9" y="21"/>
                      <a:pt x="11" y="23"/>
                      <a:pt x="11" y="25"/>
                    </a:cubicBezTo>
                    <a:cubicBezTo>
                      <a:pt x="11" y="25"/>
                      <a:pt x="11" y="25"/>
                      <a:pt x="11" y="25"/>
                    </a:cubicBezTo>
                    <a:cubicBezTo>
                      <a:pt x="10" y="21"/>
                      <a:pt x="10" y="7"/>
                      <a:pt x="10" y="1"/>
                    </a:cubicBezTo>
                  </a:path>
                </a:pathLst>
              </a:custGeom>
              <a:solidFill>
                <a:srgbClr val="E2001A"/>
              </a:solidFill>
              <a:ln w="3175" cap="rnd">
                <a:solidFill>
                  <a:srgbClr val="000000"/>
                </a:solidFill>
                <a:round/>
                <a:headEnd/>
                <a:tailEnd/>
              </a:ln>
            </p:spPr>
            <p:txBody>
              <a:bodyPr/>
              <a:lstStyle/>
              <a:p>
                <a:endParaRPr lang="zh-CN" altLang="en-US"/>
              </a:p>
            </p:txBody>
          </p:sp>
          <p:sp>
            <p:nvSpPr>
              <p:cNvPr id="88" name="Freeform 268"/>
              <p:cNvSpPr>
                <a:spLocks/>
              </p:cNvSpPr>
              <p:nvPr/>
            </p:nvSpPr>
            <p:spPr bwMode="auto">
              <a:xfrm>
                <a:off x="1179" y="1887"/>
                <a:ext cx="15" cy="34"/>
              </a:xfrm>
              <a:custGeom>
                <a:avLst/>
                <a:gdLst>
                  <a:gd name="T0" fmla="*/ 0 w 11"/>
                  <a:gd name="T1" fmla="*/ 0 h 25"/>
                  <a:gd name="T2" fmla="*/ 0 w 11"/>
                  <a:gd name="T3" fmla="*/ 2530 h 25"/>
                  <a:gd name="T4" fmla="*/ 0 w 11"/>
                  <a:gd name="T5" fmla="*/ 2530 h 25"/>
                  <a:gd name="T6" fmla="*/ 599 w 11"/>
                  <a:gd name="T7" fmla="*/ 2120 h 25"/>
                  <a:gd name="T8" fmla="*/ 1114 w 11"/>
                  <a:gd name="T9" fmla="*/ 2530 h 25"/>
                  <a:gd name="T10" fmla="*/ 1114 w 11"/>
                  <a:gd name="T11" fmla="*/ 2530 h 25"/>
                  <a:gd name="T12" fmla="*/ 1062 w 11"/>
                  <a:gd name="T13" fmla="*/ 1 h 25"/>
                  <a:gd name="T14" fmla="*/ 0 60000 65536"/>
                  <a:gd name="T15" fmla="*/ 0 60000 65536"/>
                  <a:gd name="T16" fmla="*/ 0 60000 65536"/>
                  <a:gd name="T17" fmla="*/ 0 60000 65536"/>
                  <a:gd name="T18" fmla="*/ 0 60000 65536"/>
                  <a:gd name="T19" fmla="*/ 0 60000 65536"/>
                  <a:gd name="T20" fmla="*/ 0 60000 65536"/>
                  <a:gd name="T21" fmla="*/ 0 w 11"/>
                  <a:gd name="T22" fmla="*/ 0 h 25"/>
                  <a:gd name="T23" fmla="*/ 11 w 11"/>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25">
                    <a:moveTo>
                      <a:pt x="0" y="0"/>
                    </a:moveTo>
                    <a:cubicBezTo>
                      <a:pt x="0" y="0"/>
                      <a:pt x="0" y="16"/>
                      <a:pt x="0" y="25"/>
                    </a:cubicBezTo>
                    <a:cubicBezTo>
                      <a:pt x="0" y="25"/>
                      <a:pt x="0" y="25"/>
                      <a:pt x="0" y="25"/>
                    </a:cubicBezTo>
                    <a:cubicBezTo>
                      <a:pt x="1" y="23"/>
                      <a:pt x="3" y="21"/>
                      <a:pt x="6" y="21"/>
                    </a:cubicBezTo>
                    <a:cubicBezTo>
                      <a:pt x="9" y="21"/>
                      <a:pt x="11" y="23"/>
                      <a:pt x="11" y="25"/>
                    </a:cubicBezTo>
                    <a:cubicBezTo>
                      <a:pt x="11" y="25"/>
                      <a:pt x="11" y="25"/>
                      <a:pt x="11" y="25"/>
                    </a:cubicBezTo>
                    <a:cubicBezTo>
                      <a:pt x="10" y="21"/>
                      <a:pt x="10" y="7"/>
                      <a:pt x="10" y="1"/>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 name="Freeform 269"/>
              <p:cNvSpPr>
                <a:spLocks noEditPoints="1"/>
              </p:cNvSpPr>
              <p:nvPr/>
            </p:nvSpPr>
            <p:spPr bwMode="auto">
              <a:xfrm>
                <a:off x="1204" y="2011"/>
                <a:ext cx="29" cy="43"/>
              </a:xfrm>
              <a:custGeom>
                <a:avLst/>
                <a:gdLst>
                  <a:gd name="T0" fmla="*/ 0 w 22"/>
                  <a:gd name="T1" fmla="*/ 1213 h 32"/>
                  <a:gd name="T2" fmla="*/ 1354 w 22"/>
                  <a:gd name="T3" fmla="*/ 2620 h 32"/>
                  <a:gd name="T4" fmla="*/ 1238 w 22"/>
                  <a:gd name="T5" fmla="*/ 2231 h 32"/>
                  <a:gd name="T6" fmla="*/ 1387 w 22"/>
                  <a:gd name="T7" fmla="*/ 1885 h 32"/>
                  <a:gd name="T8" fmla="*/ 149 w 22"/>
                  <a:gd name="T9" fmla="*/ 0 h 32"/>
                  <a:gd name="T10" fmla="*/ 1387 w 22"/>
                  <a:gd name="T11" fmla="*/ 2694 h 32"/>
                  <a:gd name="T12" fmla="*/ 1387 w 22"/>
                  <a:gd name="T13" fmla="*/ 2694 h 32"/>
                  <a:gd name="T14" fmla="*/ 1387 w 22"/>
                  <a:gd name="T15" fmla="*/ 2694 h 32"/>
                  <a:gd name="T16" fmla="*/ 1387 w 22"/>
                  <a:gd name="T17" fmla="*/ 2694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32"/>
                  <a:gd name="T29" fmla="*/ 22 w 22"/>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32">
                    <a:moveTo>
                      <a:pt x="0" y="14"/>
                    </a:moveTo>
                    <a:cubicBezTo>
                      <a:pt x="3" y="20"/>
                      <a:pt x="16" y="28"/>
                      <a:pt x="21" y="31"/>
                    </a:cubicBezTo>
                    <a:cubicBezTo>
                      <a:pt x="20" y="30"/>
                      <a:pt x="19" y="29"/>
                      <a:pt x="20" y="27"/>
                    </a:cubicBezTo>
                    <a:cubicBezTo>
                      <a:pt x="20" y="24"/>
                      <a:pt x="21" y="22"/>
                      <a:pt x="22" y="22"/>
                    </a:cubicBezTo>
                    <a:cubicBezTo>
                      <a:pt x="18" y="20"/>
                      <a:pt x="5" y="7"/>
                      <a:pt x="2" y="0"/>
                    </a:cubicBezTo>
                    <a:moveTo>
                      <a:pt x="22" y="32"/>
                    </a:moveTo>
                    <a:cubicBezTo>
                      <a:pt x="22" y="32"/>
                      <a:pt x="22" y="32"/>
                      <a:pt x="22" y="32"/>
                    </a:cubicBezTo>
                    <a:cubicBezTo>
                      <a:pt x="22" y="32"/>
                      <a:pt x="22" y="32"/>
                      <a:pt x="22" y="32"/>
                    </a:cubicBezTo>
                    <a:cubicBezTo>
                      <a:pt x="22" y="32"/>
                      <a:pt x="22" y="32"/>
                      <a:pt x="22" y="32"/>
                    </a:cubicBezTo>
                    <a:close/>
                  </a:path>
                </a:pathLst>
              </a:custGeom>
              <a:solidFill>
                <a:srgbClr val="E2001A"/>
              </a:solidFill>
              <a:ln w="3175" cap="rnd">
                <a:solidFill>
                  <a:srgbClr val="000000"/>
                </a:solidFill>
                <a:round/>
                <a:headEnd/>
                <a:tailEnd/>
              </a:ln>
            </p:spPr>
            <p:txBody>
              <a:bodyPr/>
              <a:lstStyle/>
              <a:p>
                <a:endParaRPr lang="zh-CN" altLang="en-US"/>
              </a:p>
            </p:txBody>
          </p:sp>
          <p:sp>
            <p:nvSpPr>
              <p:cNvPr id="90" name="Freeform 270"/>
              <p:cNvSpPr>
                <a:spLocks/>
              </p:cNvSpPr>
              <p:nvPr/>
            </p:nvSpPr>
            <p:spPr bwMode="auto">
              <a:xfrm>
                <a:off x="1229" y="2040"/>
                <a:ext cx="8" cy="14"/>
              </a:xfrm>
              <a:custGeom>
                <a:avLst/>
                <a:gdLst>
                  <a:gd name="T0" fmla="*/ 276 w 6"/>
                  <a:gd name="T1" fmla="*/ 0 h 10"/>
                  <a:gd name="T2" fmla="*/ 476 w 6"/>
                  <a:gd name="T3" fmla="*/ 809 h 10"/>
                  <a:gd name="T4" fmla="*/ 207 w 6"/>
                  <a:gd name="T5" fmla="*/ 1586 h 10"/>
                  <a:gd name="T6" fmla="*/ 1 w 6"/>
                  <a:gd name="T7" fmla="*/ 809 h 10"/>
                  <a:gd name="T8" fmla="*/ 276 w 6"/>
                  <a:gd name="T9" fmla="*/ 0 h 10"/>
                  <a:gd name="T10" fmla="*/ 0 60000 65536"/>
                  <a:gd name="T11" fmla="*/ 0 60000 65536"/>
                  <a:gd name="T12" fmla="*/ 0 60000 65536"/>
                  <a:gd name="T13" fmla="*/ 0 60000 65536"/>
                  <a:gd name="T14" fmla="*/ 0 60000 65536"/>
                  <a:gd name="T15" fmla="*/ 0 w 6"/>
                  <a:gd name="T16" fmla="*/ 0 h 10"/>
                  <a:gd name="T17" fmla="*/ 6 w 6"/>
                  <a:gd name="T18" fmla="*/ 10 h 10"/>
                </a:gdLst>
                <a:ahLst/>
                <a:cxnLst>
                  <a:cxn ang="T10">
                    <a:pos x="T0" y="T1"/>
                  </a:cxn>
                  <a:cxn ang="T11">
                    <a:pos x="T2" y="T3"/>
                  </a:cxn>
                  <a:cxn ang="T12">
                    <a:pos x="T4" y="T5"/>
                  </a:cxn>
                  <a:cxn ang="T13">
                    <a:pos x="T6" y="T7"/>
                  </a:cxn>
                  <a:cxn ang="T14">
                    <a:pos x="T8" y="T9"/>
                  </a:cxn>
                </a:cxnLst>
                <a:rect l="T15" t="T16" r="T17" b="T18"/>
                <a:pathLst>
                  <a:path w="6" h="10">
                    <a:moveTo>
                      <a:pt x="4" y="0"/>
                    </a:moveTo>
                    <a:cubicBezTo>
                      <a:pt x="5" y="0"/>
                      <a:pt x="6" y="2"/>
                      <a:pt x="6" y="5"/>
                    </a:cubicBezTo>
                    <a:cubicBezTo>
                      <a:pt x="6" y="8"/>
                      <a:pt x="5" y="10"/>
                      <a:pt x="3" y="10"/>
                    </a:cubicBezTo>
                    <a:cubicBezTo>
                      <a:pt x="2" y="10"/>
                      <a:pt x="0" y="8"/>
                      <a:pt x="1" y="5"/>
                    </a:cubicBezTo>
                    <a:cubicBezTo>
                      <a:pt x="1" y="2"/>
                      <a:pt x="2" y="0"/>
                      <a:pt x="4" y="0"/>
                    </a:cubicBezTo>
                    <a:close/>
                  </a:path>
                </a:pathLst>
              </a:custGeom>
              <a:solidFill>
                <a:srgbClr val="F4A687"/>
              </a:solidFill>
              <a:ln w="3175">
                <a:solidFill>
                  <a:srgbClr val="000000"/>
                </a:solidFill>
                <a:miter lim="800000"/>
                <a:headEnd/>
                <a:tailEnd/>
              </a:ln>
            </p:spPr>
            <p:txBody>
              <a:bodyPr/>
              <a:lstStyle/>
              <a:p>
                <a:endParaRPr lang="zh-CN" altLang="en-US"/>
              </a:p>
            </p:txBody>
          </p:sp>
          <p:sp>
            <p:nvSpPr>
              <p:cNvPr id="91" name="Oval 271"/>
              <p:cNvSpPr>
                <a:spLocks noChangeArrowheads="1"/>
              </p:cNvSpPr>
              <p:nvPr/>
            </p:nvSpPr>
            <p:spPr bwMode="auto">
              <a:xfrm>
                <a:off x="1233" y="2046"/>
                <a:ext cx="2" cy="3"/>
              </a:xfrm>
              <a:prstGeom prst="ellipse">
                <a:avLst/>
              </a:prstGeom>
              <a:solidFill>
                <a:srgbClr val="F4A687"/>
              </a:solidFill>
              <a:ln w="317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92" name="Oval 272"/>
              <p:cNvSpPr>
                <a:spLocks noChangeArrowheads="1"/>
              </p:cNvSpPr>
              <p:nvPr/>
            </p:nvSpPr>
            <p:spPr bwMode="auto">
              <a:xfrm>
                <a:off x="1151" y="1879"/>
                <a:ext cx="14" cy="14"/>
              </a:xfrm>
              <a:prstGeom prst="ellipse">
                <a:avLst/>
              </a:prstGeom>
              <a:solidFill>
                <a:srgbClr val="F4A687"/>
              </a:solidFill>
              <a:ln w="317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93" name="Oval 273"/>
              <p:cNvSpPr>
                <a:spLocks noChangeArrowheads="1"/>
              </p:cNvSpPr>
              <p:nvPr/>
            </p:nvSpPr>
            <p:spPr bwMode="auto">
              <a:xfrm>
                <a:off x="1157" y="1884"/>
                <a:ext cx="4" cy="3"/>
              </a:xfrm>
              <a:prstGeom prst="ellipse">
                <a:avLst/>
              </a:prstGeom>
              <a:solidFill>
                <a:srgbClr val="F4A687"/>
              </a:solidFill>
              <a:ln w="317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94" name="Freeform 274"/>
              <p:cNvSpPr>
                <a:spLocks/>
              </p:cNvSpPr>
              <p:nvPr/>
            </p:nvSpPr>
            <p:spPr bwMode="auto">
              <a:xfrm>
                <a:off x="1123" y="1404"/>
                <a:ext cx="116" cy="146"/>
              </a:xfrm>
              <a:custGeom>
                <a:avLst/>
                <a:gdLst>
                  <a:gd name="T0" fmla="*/ 724 w 86"/>
                  <a:gd name="T1" fmla="*/ 9921 h 108"/>
                  <a:gd name="T2" fmla="*/ 324 w 86"/>
                  <a:gd name="T3" fmla="*/ 8564 h 108"/>
                  <a:gd name="T4" fmla="*/ 977 w 86"/>
                  <a:gd name="T5" fmla="*/ 3466 h 108"/>
                  <a:gd name="T6" fmla="*/ 1852 w 86"/>
                  <a:gd name="T7" fmla="*/ 2533 h 108"/>
                  <a:gd name="T8" fmla="*/ 3261 w 86"/>
                  <a:gd name="T9" fmla="*/ 1783 h 108"/>
                  <a:gd name="T10" fmla="*/ 4164 w 86"/>
                  <a:gd name="T11" fmla="*/ 1575 h 108"/>
                  <a:gd name="T12" fmla="*/ 4544 w 86"/>
                  <a:gd name="T13" fmla="*/ 247 h 108"/>
                  <a:gd name="T14" fmla="*/ 4783 w 86"/>
                  <a:gd name="T15" fmla="*/ 334 h 108"/>
                  <a:gd name="T16" fmla="*/ 5838 w 86"/>
                  <a:gd name="T17" fmla="*/ 247 h 108"/>
                  <a:gd name="T18" fmla="*/ 5838 w 86"/>
                  <a:gd name="T19" fmla="*/ 183 h 108"/>
                  <a:gd name="T20" fmla="*/ 6852 w 86"/>
                  <a:gd name="T21" fmla="*/ 452 h 108"/>
                  <a:gd name="T22" fmla="*/ 6319 w 86"/>
                  <a:gd name="T23" fmla="*/ 2129 h 108"/>
                  <a:gd name="T24" fmla="*/ 7385 w 86"/>
                  <a:gd name="T25" fmla="*/ 3424 h 108"/>
                  <a:gd name="T26" fmla="*/ 7450 w 86"/>
                  <a:gd name="T27" fmla="*/ 5042 h 108"/>
                  <a:gd name="T28" fmla="*/ 5523 w 86"/>
                  <a:gd name="T29" fmla="*/ 4686 h 108"/>
                  <a:gd name="T30" fmla="*/ 4610 w 86"/>
                  <a:gd name="T31" fmla="*/ 4461 h 108"/>
                  <a:gd name="T32" fmla="*/ 3473 w 86"/>
                  <a:gd name="T33" fmla="*/ 6433 h 108"/>
                  <a:gd name="T34" fmla="*/ 3087 w 86"/>
                  <a:gd name="T35" fmla="*/ 8691 h 108"/>
                  <a:gd name="T36" fmla="*/ 3235 w 86"/>
                  <a:gd name="T37" fmla="*/ 9681 h 108"/>
                  <a:gd name="T38" fmla="*/ 2792 w 86"/>
                  <a:gd name="T39" fmla="*/ 9856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6"/>
                  <a:gd name="T61" fmla="*/ 0 h 108"/>
                  <a:gd name="T62" fmla="*/ 86 w 86"/>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6" h="108">
                    <a:moveTo>
                      <a:pt x="8" y="108"/>
                    </a:moveTo>
                    <a:cubicBezTo>
                      <a:pt x="7" y="108"/>
                      <a:pt x="4" y="93"/>
                      <a:pt x="4" y="93"/>
                    </a:cubicBezTo>
                    <a:cubicBezTo>
                      <a:pt x="2" y="78"/>
                      <a:pt x="0" y="54"/>
                      <a:pt x="11" y="38"/>
                    </a:cubicBezTo>
                    <a:cubicBezTo>
                      <a:pt x="14" y="34"/>
                      <a:pt x="17" y="30"/>
                      <a:pt x="21" y="27"/>
                    </a:cubicBezTo>
                    <a:cubicBezTo>
                      <a:pt x="25" y="24"/>
                      <a:pt x="32" y="20"/>
                      <a:pt x="37" y="19"/>
                    </a:cubicBezTo>
                    <a:cubicBezTo>
                      <a:pt x="40" y="18"/>
                      <a:pt x="43" y="17"/>
                      <a:pt x="47" y="17"/>
                    </a:cubicBezTo>
                    <a:cubicBezTo>
                      <a:pt x="48" y="13"/>
                      <a:pt x="49" y="7"/>
                      <a:pt x="51" y="3"/>
                    </a:cubicBezTo>
                    <a:cubicBezTo>
                      <a:pt x="52" y="1"/>
                      <a:pt x="54" y="4"/>
                      <a:pt x="54" y="4"/>
                    </a:cubicBezTo>
                    <a:cubicBezTo>
                      <a:pt x="57" y="3"/>
                      <a:pt x="63" y="0"/>
                      <a:pt x="65" y="3"/>
                    </a:cubicBezTo>
                    <a:cubicBezTo>
                      <a:pt x="65" y="2"/>
                      <a:pt x="65" y="2"/>
                      <a:pt x="65" y="2"/>
                    </a:cubicBezTo>
                    <a:cubicBezTo>
                      <a:pt x="68" y="2"/>
                      <a:pt x="75" y="2"/>
                      <a:pt x="77" y="5"/>
                    </a:cubicBezTo>
                    <a:cubicBezTo>
                      <a:pt x="78" y="8"/>
                      <a:pt x="73" y="18"/>
                      <a:pt x="71" y="23"/>
                    </a:cubicBezTo>
                    <a:cubicBezTo>
                      <a:pt x="76" y="26"/>
                      <a:pt x="80" y="31"/>
                      <a:pt x="83" y="37"/>
                    </a:cubicBezTo>
                    <a:cubicBezTo>
                      <a:pt x="86" y="42"/>
                      <a:pt x="86" y="49"/>
                      <a:pt x="84" y="55"/>
                    </a:cubicBezTo>
                    <a:cubicBezTo>
                      <a:pt x="76" y="50"/>
                      <a:pt x="68" y="50"/>
                      <a:pt x="62" y="51"/>
                    </a:cubicBezTo>
                    <a:cubicBezTo>
                      <a:pt x="60" y="48"/>
                      <a:pt x="54" y="48"/>
                      <a:pt x="52" y="49"/>
                    </a:cubicBezTo>
                    <a:cubicBezTo>
                      <a:pt x="46" y="52"/>
                      <a:pt x="39" y="55"/>
                      <a:pt x="39" y="70"/>
                    </a:cubicBezTo>
                    <a:cubicBezTo>
                      <a:pt x="36" y="78"/>
                      <a:pt x="35" y="87"/>
                      <a:pt x="35" y="94"/>
                    </a:cubicBezTo>
                    <a:cubicBezTo>
                      <a:pt x="35" y="96"/>
                      <a:pt x="34" y="102"/>
                      <a:pt x="36" y="105"/>
                    </a:cubicBezTo>
                    <a:cubicBezTo>
                      <a:pt x="37" y="107"/>
                      <a:pt x="32" y="107"/>
                      <a:pt x="31" y="107"/>
                    </a:cubicBezTo>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5" name="Freeform 275"/>
              <p:cNvSpPr>
                <a:spLocks/>
              </p:cNvSpPr>
              <p:nvPr/>
            </p:nvSpPr>
            <p:spPr bwMode="auto">
              <a:xfrm>
                <a:off x="1169" y="1423"/>
                <a:ext cx="70" cy="123"/>
              </a:xfrm>
              <a:custGeom>
                <a:avLst/>
                <a:gdLst>
                  <a:gd name="T0" fmla="*/ 3559 w 52"/>
                  <a:gd name="T1" fmla="*/ 0 h 91"/>
                  <a:gd name="T2" fmla="*/ 3178 w 52"/>
                  <a:gd name="T3" fmla="*/ 822 h 91"/>
                  <a:gd name="T4" fmla="*/ 4242 w 52"/>
                  <a:gd name="T5" fmla="*/ 2129 h 91"/>
                  <a:gd name="T6" fmla="*/ 4278 w 52"/>
                  <a:gd name="T7" fmla="*/ 3709 h 91"/>
                  <a:gd name="T8" fmla="*/ 2438 w 52"/>
                  <a:gd name="T9" fmla="*/ 3420 h 91"/>
                  <a:gd name="T10" fmla="*/ 1524 w 52"/>
                  <a:gd name="T11" fmla="*/ 3237 h 91"/>
                  <a:gd name="T12" fmla="*/ 435 w 52"/>
                  <a:gd name="T13" fmla="*/ 5166 h 91"/>
                  <a:gd name="T14" fmla="*/ 1 w 52"/>
                  <a:gd name="T15" fmla="*/ 7330 h 91"/>
                  <a:gd name="T16" fmla="*/ 178 w 52"/>
                  <a:gd name="T17" fmla="*/ 8342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91"/>
                  <a:gd name="T29" fmla="*/ 52 w 52"/>
                  <a:gd name="T30" fmla="*/ 91 h 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91">
                    <a:moveTo>
                      <a:pt x="41" y="0"/>
                    </a:moveTo>
                    <a:cubicBezTo>
                      <a:pt x="40" y="3"/>
                      <a:pt x="38" y="7"/>
                      <a:pt x="37" y="9"/>
                    </a:cubicBezTo>
                    <a:cubicBezTo>
                      <a:pt x="42" y="12"/>
                      <a:pt x="46" y="17"/>
                      <a:pt x="49" y="23"/>
                    </a:cubicBezTo>
                    <a:cubicBezTo>
                      <a:pt x="52" y="28"/>
                      <a:pt x="52" y="35"/>
                      <a:pt x="50" y="41"/>
                    </a:cubicBezTo>
                    <a:cubicBezTo>
                      <a:pt x="42" y="36"/>
                      <a:pt x="34" y="36"/>
                      <a:pt x="28" y="37"/>
                    </a:cubicBezTo>
                    <a:cubicBezTo>
                      <a:pt x="26" y="34"/>
                      <a:pt x="20" y="34"/>
                      <a:pt x="18" y="35"/>
                    </a:cubicBezTo>
                    <a:cubicBezTo>
                      <a:pt x="12" y="38"/>
                      <a:pt x="5" y="41"/>
                      <a:pt x="5" y="56"/>
                    </a:cubicBezTo>
                    <a:cubicBezTo>
                      <a:pt x="2" y="64"/>
                      <a:pt x="1" y="73"/>
                      <a:pt x="1" y="80"/>
                    </a:cubicBezTo>
                    <a:cubicBezTo>
                      <a:pt x="1" y="82"/>
                      <a:pt x="0" y="88"/>
                      <a:pt x="2" y="91"/>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96" name="Freeform 276"/>
              <p:cNvSpPr>
                <a:spLocks/>
              </p:cNvSpPr>
              <p:nvPr/>
            </p:nvSpPr>
            <p:spPr bwMode="auto">
              <a:xfrm>
                <a:off x="1123" y="1403"/>
                <a:ext cx="70" cy="127"/>
              </a:xfrm>
              <a:custGeom>
                <a:avLst/>
                <a:gdLst>
                  <a:gd name="T0" fmla="*/ 323 w 52"/>
                  <a:gd name="T1" fmla="*/ 8563 h 94"/>
                  <a:gd name="T2" fmla="*/ 946 w 52"/>
                  <a:gd name="T3" fmla="*/ 3582 h 94"/>
                  <a:gd name="T4" fmla="*/ 1811 w 52"/>
                  <a:gd name="T5" fmla="*/ 2552 h 94"/>
                  <a:gd name="T6" fmla="*/ 3178 w 52"/>
                  <a:gd name="T7" fmla="*/ 1800 h 94"/>
                  <a:gd name="T8" fmla="*/ 4022 w 52"/>
                  <a:gd name="T9" fmla="*/ 1575 h 94"/>
                  <a:gd name="T10" fmla="*/ 4278 w 52"/>
                  <a:gd name="T11" fmla="*/ 540 h 94"/>
                  <a:gd name="T12" fmla="*/ 4493 w 52"/>
                  <a:gd name="T13" fmla="*/ 0 h 94"/>
                  <a:gd name="T14" fmla="*/ 0 60000 65536"/>
                  <a:gd name="T15" fmla="*/ 0 60000 65536"/>
                  <a:gd name="T16" fmla="*/ 0 60000 65536"/>
                  <a:gd name="T17" fmla="*/ 0 60000 65536"/>
                  <a:gd name="T18" fmla="*/ 0 60000 65536"/>
                  <a:gd name="T19" fmla="*/ 0 60000 65536"/>
                  <a:gd name="T20" fmla="*/ 0 60000 65536"/>
                  <a:gd name="T21" fmla="*/ 0 w 52"/>
                  <a:gd name="T22" fmla="*/ 0 h 94"/>
                  <a:gd name="T23" fmla="*/ 52 w 52"/>
                  <a:gd name="T24" fmla="*/ 94 h 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94">
                    <a:moveTo>
                      <a:pt x="4" y="94"/>
                    </a:moveTo>
                    <a:cubicBezTo>
                      <a:pt x="2" y="79"/>
                      <a:pt x="0" y="55"/>
                      <a:pt x="11" y="39"/>
                    </a:cubicBezTo>
                    <a:cubicBezTo>
                      <a:pt x="14" y="35"/>
                      <a:pt x="17" y="31"/>
                      <a:pt x="21" y="28"/>
                    </a:cubicBezTo>
                    <a:cubicBezTo>
                      <a:pt x="25" y="25"/>
                      <a:pt x="32" y="21"/>
                      <a:pt x="37" y="20"/>
                    </a:cubicBezTo>
                    <a:cubicBezTo>
                      <a:pt x="40" y="19"/>
                      <a:pt x="43" y="18"/>
                      <a:pt x="47" y="18"/>
                    </a:cubicBezTo>
                    <a:cubicBezTo>
                      <a:pt x="47" y="15"/>
                      <a:pt x="49" y="10"/>
                      <a:pt x="50" y="6"/>
                    </a:cubicBezTo>
                    <a:cubicBezTo>
                      <a:pt x="52" y="0"/>
                      <a:pt x="52" y="0"/>
                      <a:pt x="52" y="0"/>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97" name="Freeform 277"/>
              <p:cNvSpPr>
                <a:spLocks/>
              </p:cNvSpPr>
              <p:nvPr/>
            </p:nvSpPr>
            <p:spPr bwMode="auto">
              <a:xfrm>
                <a:off x="1204" y="1380"/>
                <a:ext cx="14" cy="53"/>
              </a:xfrm>
              <a:custGeom>
                <a:avLst/>
                <a:gdLst>
                  <a:gd name="T0" fmla="*/ 121 w 11"/>
                  <a:gd name="T1" fmla="*/ 3885 h 39"/>
                  <a:gd name="T2" fmla="*/ 196 w 11"/>
                  <a:gd name="T3" fmla="*/ 2104 h 39"/>
                  <a:gd name="T4" fmla="*/ 414 w 11"/>
                  <a:gd name="T5" fmla="*/ 0 h 39"/>
                  <a:gd name="T6" fmla="*/ 0 60000 65536"/>
                  <a:gd name="T7" fmla="*/ 0 60000 65536"/>
                  <a:gd name="T8" fmla="*/ 0 60000 65536"/>
                  <a:gd name="T9" fmla="*/ 0 w 11"/>
                  <a:gd name="T10" fmla="*/ 0 h 39"/>
                  <a:gd name="T11" fmla="*/ 11 w 11"/>
                  <a:gd name="T12" fmla="*/ 39 h 39"/>
                </a:gdLst>
                <a:ahLst/>
                <a:cxnLst>
                  <a:cxn ang="T6">
                    <a:pos x="T0" y="T1"/>
                  </a:cxn>
                  <a:cxn ang="T7">
                    <a:pos x="T2" y="T3"/>
                  </a:cxn>
                  <a:cxn ang="T8">
                    <a:pos x="T4" y="T5"/>
                  </a:cxn>
                </a:cxnLst>
                <a:rect l="T9" t="T10" r="T11" b="T12"/>
                <a:pathLst>
                  <a:path w="11" h="39">
                    <a:moveTo>
                      <a:pt x="3" y="39"/>
                    </a:moveTo>
                    <a:cubicBezTo>
                      <a:pt x="0" y="35"/>
                      <a:pt x="4" y="26"/>
                      <a:pt x="5" y="21"/>
                    </a:cubicBezTo>
                    <a:cubicBezTo>
                      <a:pt x="11" y="0"/>
                      <a:pt x="11" y="0"/>
                      <a:pt x="11" y="0"/>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98" name="Freeform 278"/>
              <p:cNvSpPr>
                <a:spLocks/>
              </p:cNvSpPr>
              <p:nvPr/>
            </p:nvSpPr>
            <p:spPr bwMode="auto">
              <a:xfrm>
                <a:off x="1076" y="1520"/>
                <a:ext cx="91" cy="143"/>
              </a:xfrm>
              <a:custGeom>
                <a:avLst/>
                <a:gdLst>
                  <a:gd name="T0" fmla="*/ 1915 w 68"/>
                  <a:gd name="T1" fmla="*/ 9460 h 106"/>
                  <a:gd name="T2" fmla="*/ 1184 w 68"/>
                  <a:gd name="T3" fmla="*/ 9271 h 106"/>
                  <a:gd name="T4" fmla="*/ 161 w 68"/>
                  <a:gd name="T5" fmla="*/ 7199 h 106"/>
                  <a:gd name="T6" fmla="*/ 1 w 68"/>
                  <a:gd name="T7" fmla="*/ 4402 h 106"/>
                  <a:gd name="T8" fmla="*/ 515 w 68"/>
                  <a:gd name="T9" fmla="*/ 2637 h 106"/>
                  <a:gd name="T10" fmla="*/ 1460 w 68"/>
                  <a:gd name="T11" fmla="*/ 1560 h 106"/>
                  <a:gd name="T12" fmla="*/ 2120 w 68"/>
                  <a:gd name="T13" fmla="*/ 857 h 106"/>
                  <a:gd name="T14" fmla="*/ 3141 w 68"/>
                  <a:gd name="T15" fmla="*/ 590 h 106"/>
                  <a:gd name="T16" fmla="*/ 4189 w 68"/>
                  <a:gd name="T17" fmla="*/ 1 h 106"/>
                  <a:gd name="T18" fmla="*/ 4894 w 68"/>
                  <a:gd name="T19" fmla="*/ 1560 h 106"/>
                  <a:gd name="T20" fmla="*/ 3956 w 68"/>
                  <a:gd name="T21" fmla="*/ 3524 h 106"/>
                  <a:gd name="T22" fmla="*/ 2615 w 68"/>
                  <a:gd name="T23" fmla="*/ 5168 h 106"/>
                  <a:gd name="T24" fmla="*/ 1954 w 68"/>
                  <a:gd name="T25" fmla="*/ 6231 h 106"/>
                  <a:gd name="T26" fmla="*/ 1651 w 68"/>
                  <a:gd name="T27" fmla="*/ 7726 h 106"/>
                  <a:gd name="T28" fmla="*/ 1820 w 68"/>
                  <a:gd name="T29" fmla="*/ 9125 h 106"/>
                  <a:gd name="T30" fmla="*/ 1915 w 68"/>
                  <a:gd name="T31" fmla="*/ 9460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8"/>
                  <a:gd name="T49" fmla="*/ 0 h 106"/>
                  <a:gd name="T50" fmla="*/ 68 w 6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8" h="106">
                    <a:moveTo>
                      <a:pt x="24" y="106"/>
                    </a:moveTo>
                    <a:cubicBezTo>
                      <a:pt x="16" y="105"/>
                      <a:pt x="17" y="106"/>
                      <a:pt x="15" y="104"/>
                    </a:cubicBezTo>
                    <a:cubicBezTo>
                      <a:pt x="13" y="101"/>
                      <a:pt x="4" y="91"/>
                      <a:pt x="2" y="81"/>
                    </a:cubicBezTo>
                    <a:cubicBezTo>
                      <a:pt x="0" y="70"/>
                      <a:pt x="0" y="55"/>
                      <a:pt x="1" y="50"/>
                    </a:cubicBezTo>
                    <a:cubicBezTo>
                      <a:pt x="1" y="46"/>
                      <a:pt x="2" y="37"/>
                      <a:pt x="7" y="30"/>
                    </a:cubicBezTo>
                    <a:cubicBezTo>
                      <a:pt x="12" y="22"/>
                      <a:pt x="14" y="22"/>
                      <a:pt x="19" y="18"/>
                    </a:cubicBezTo>
                    <a:cubicBezTo>
                      <a:pt x="24" y="14"/>
                      <a:pt x="21" y="12"/>
                      <a:pt x="27" y="10"/>
                    </a:cubicBezTo>
                    <a:cubicBezTo>
                      <a:pt x="32" y="7"/>
                      <a:pt x="34" y="9"/>
                      <a:pt x="40" y="7"/>
                    </a:cubicBezTo>
                    <a:cubicBezTo>
                      <a:pt x="46" y="5"/>
                      <a:pt x="46" y="0"/>
                      <a:pt x="53" y="1"/>
                    </a:cubicBezTo>
                    <a:cubicBezTo>
                      <a:pt x="61" y="2"/>
                      <a:pt x="68" y="3"/>
                      <a:pt x="62" y="18"/>
                    </a:cubicBezTo>
                    <a:cubicBezTo>
                      <a:pt x="65" y="25"/>
                      <a:pt x="51" y="25"/>
                      <a:pt x="50" y="39"/>
                    </a:cubicBezTo>
                    <a:cubicBezTo>
                      <a:pt x="50" y="45"/>
                      <a:pt x="41" y="59"/>
                      <a:pt x="33" y="58"/>
                    </a:cubicBezTo>
                    <a:cubicBezTo>
                      <a:pt x="34" y="64"/>
                      <a:pt x="32" y="63"/>
                      <a:pt x="25" y="70"/>
                    </a:cubicBezTo>
                    <a:cubicBezTo>
                      <a:pt x="25" y="80"/>
                      <a:pt x="26" y="79"/>
                      <a:pt x="21" y="87"/>
                    </a:cubicBezTo>
                    <a:cubicBezTo>
                      <a:pt x="21" y="93"/>
                      <a:pt x="20" y="100"/>
                      <a:pt x="23" y="102"/>
                    </a:cubicBezTo>
                    <a:cubicBezTo>
                      <a:pt x="25" y="104"/>
                      <a:pt x="25" y="104"/>
                      <a:pt x="24" y="106"/>
                    </a:cubicBezTo>
                    <a:close/>
                  </a:path>
                </a:pathLst>
              </a:custGeom>
              <a:solidFill>
                <a:srgbClr val="EFB8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9" name="Freeform 279"/>
              <p:cNvSpPr>
                <a:spLocks/>
              </p:cNvSpPr>
              <p:nvPr/>
            </p:nvSpPr>
            <p:spPr bwMode="auto">
              <a:xfrm>
                <a:off x="1083" y="1534"/>
                <a:ext cx="52" cy="84"/>
              </a:xfrm>
              <a:custGeom>
                <a:avLst/>
                <a:gdLst>
                  <a:gd name="T0" fmla="*/ 2007 w 39"/>
                  <a:gd name="T1" fmla="*/ 276 h 63"/>
                  <a:gd name="T2" fmla="*/ 655 w 39"/>
                  <a:gd name="T3" fmla="*/ 1505 h 63"/>
                  <a:gd name="T4" fmla="*/ 155 w 39"/>
                  <a:gd name="T5" fmla="*/ 4703 h 63"/>
                  <a:gd name="T6" fmla="*/ 635 w 39"/>
                  <a:gd name="T7" fmla="*/ 2491 h 63"/>
                  <a:gd name="T8" fmla="*/ 1505 w 39"/>
                  <a:gd name="T9" fmla="*/ 1984 h 63"/>
                  <a:gd name="T10" fmla="*/ 1984 w 39"/>
                  <a:gd name="T11" fmla="*/ 847 h 63"/>
                  <a:gd name="T12" fmla="*/ 2676 w 39"/>
                  <a:gd name="T13" fmla="*/ 476 h 63"/>
                  <a:gd name="T14" fmla="*/ 2917 w 39"/>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63"/>
                  <a:gd name="T26" fmla="*/ 39 w 39"/>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63">
                    <a:moveTo>
                      <a:pt x="27" y="4"/>
                    </a:moveTo>
                    <a:cubicBezTo>
                      <a:pt x="22" y="6"/>
                      <a:pt x="13" y="15"/>
                      <a:pt x="9" y="20"/>
                    </a:cubicBezTo>
                    <a:cubicBezTo>
                      <a:pt x="1" y="32"/>
                      <a:pt x="0" y="49"/>
                      <a:pt x="2" y="63"/>
                    </a:cubicBezTo>
                    <a:cubicBezTo>
                      <a:pt x="5" y="54"/>
                      <a:pt x="2" y="41"/>
                      <a:pt x="8" y="33"/>
                    </a:cubicBezTo>
                    <a:cubicBezTo>
                      <a:pt x="11" y="29"/>
                      <a:pt x="18" y="28"/>
                      <a:pt x="20" y="26"/>
                    </a:cubicBezTo>
                    <a:cubicBezTo>
                      <a:pt x="24" y="21"/>
                      <a:pt x="21" y="16"/>
                      <a:pt x="26" y="11"/>
                    </a:cubicBezTo>
                    <a:cubicBezTo>
                      <a:pt x="29" y="8"/>
                      <a:pt x="33" y="9"/>
                      <a:pt x="36" y="6"/>
                    </a:cubicBezTo>
                    <a:cubicBezTo>
                      <a:pt x="37" y="5"/>
                      <a:pt x="37" y="2"/>
                      <a:pt x="39" y="0"/>
                    </a:cubicBezTo>
                  </a:path>
                </a:pathLst>
              </a:custGeom>
              <a:solidFill>
                <a:srgbClr val="F5D3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0" name="Freeform 280"/>
              <p:cNvSpPr>
                <a:spLocks/>
              </p:cNvSpPr>
              <p:nvPr/>
            </p:nvSpPr>
            <p:spPr bwMode="auto">
              <a:xfrm>
                <a:off x="1076" y="1520"/>
                <a:ext cx="91" cy="143"/>
              </a:xfrm>
              <a:custGeom>
                <a:avLst/>
                <a:gdLst>
                  <a:gd name="T0" fmla="*/ 1915 w 68"/>
                  <a:gd name="T1" fmla="*/ 9460 h 106"/>
                  <a:gd name="T2" fmla="*/ 1184 w 68"/>
                  <a:gd name="T3" fmla="*/ 9271 h 106"/>
                  <a:gd name="T4" fmla="*/ 161 w 68"/>
                  <a:gd name="T5" fmla="*/ 7199 h 106"/>
                  <a:gd name="T6" fmla="*/ 1 w 68"/>
                  <a:gd name="T7" fmla="*/ 4402 h 106"/>
                  <a:gd name="T8" fmla="*/ 515 w 68"/>
                  <a:gd name="T9" fmla="*/ 2637 h 106"/>
                  <a:gd name="T10" fmla="*/ 1460 w 68"/>
                  <a:gd name="T11" fmla="*/ 1560 h 106"/>
                  <a:gd name="T12" fmla="*/ 2120 w 68"/>
                  <a:gd name="T13" fmla="*/ 857 h 106"/>
                  <a:gd name="T14" fmla="*/ 3141 w 68"/>
                  <a:gd name="T15" fmla="*/ 590 h 106"/>
                  <a:gd name="T16" fmla="*/ 4189 w 68"/>
                  <a:gd name="T17" fmla="*/ 1 h 106"/>
                  <a:gd name="T18" fmla="*/ 4894 w 68"/>
                  <a:gd name="T19" fmla="*/ 1560 h 106"/>
                  <a:gd name="T20" fmla="*/ 3956 w 68"/>
                  <a:gd name="T21" fmla="*/ 3524 h 106"/>
                  <a:gd name="T22" fmla="*/ 2615 w 68"/>
                  <a:gd name="T23" fmla="*/ 5168 h 106"/>
                  <a:gd name="T24" fmla="*/ 1954 w 68"/>
                  <a:gd name="T25" fmla="*/ 6231 h 106"/>
                  <a:gd name="T26" fmla="*/ 1651 w 68"/>
                  <a:gd name="T27" fmla="*/ 7726 h 106"/>
                  <a:gd name="T28" fmla="*/ 1820 w 68"/>
                  <a:gd name="T29" fmla="*/ 9125 h 106"/>
                  <a:gd name="T30" fmla="*/ 1915 w 68"/>
                  <a:gd name="T31" fmla="*/ 9460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8"/>
                  <a:gd name="T49" fmla="*/ 0 h 106"/>
                  <a:gd name="T50" fmla="*/ 68 w 6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8" h="106">
                    <a:moveTo>
                      <a:pt x="24" y="106"/>
                    </a:moveTo>
                    <a:cubicBezTo>
                      <a:pt x="16" y="105"/>
                      <a:pt x="17" y="106"/>
                      <a:pt x="15" y="104"/>
                    </a:cubicBezTo>
                    <a:cubicBezTo>
                      <a:pt x="13" y="101"/>
                      <a:pt x="4" y="91"/>
                      <a:pt x="2" y="81"/>
                    </a:cubicBezTo>
                    <a:cubicBezTo>
                      <a:pt x="0" y="70"/>
                      <a:pt x="0" y="55"/>
                      <a:pt x="1" y="50"/>
                    </a:cubicBezTo>
                    <a:cubicBezTo>
                      <a:pt x="1" y="46"/>
                      <a:pt x="2" y="37"/>
                      <a:pt x="7" y="30"/>
                    </a:cubicBezTo>
                    <a:cubicBezTo>
                      <a:pt x="12" y="22"/>
                      <a:pt x="14" y="22"/>
                      <a:pt x="19" y="18"/>
                    </a:cubicBezTo>
                    <a:cubicBezTo>
                      <a:pt x="24" y="14"/>
                      <a:pt x="21" y="12"/>
                      <a:pt x="27" y="10"/>
                    </a:cubicBezTo>
                    <a:cubicBezTo>
                      <a:pt x="32" y="7"/>
                      <a:pt x="34" y="9"/>
                      <a:pt x="40" y="7"/>
                    </a:cubicBezTo>
                    <a:cubicBezTo>
                      <a:pt x="46" y="5"/>
                      <a:pt x="46" y="0"/>
                      <a:pt x="53" y="1"/>
                    </a:cubicBezTo>
                    <a:cubicBezTo>
                      <a:pt x="61" y="2"/>
                      <a:pt x="68" y="3"/>
                      <a:pt x="62" y="18"/>
                    </a:cubicBezTo>
                    <a:cubicBezTo>
                      <a:pt x="65" y="25"/>
                      <a:pt x="51" y="25"/>
                      <a:pt x="50" y="39"/>
                    </a:cubicBezTo>
                    <a:cubicBezTo>
                      <a:pt x="50" y="45"/>
                      <a:pt x="41" y="59"/>
                      <a:pt x="33" y="58"/>
                    </a:cubicBezTo>
                    <a:cubicBezTo>
                      <a:pt x="34" y="64"/>
                      <a:pt x="32" y="63"/>
                      <a:pt x="25" y="70"/>
                    </a:cubicBezTo>
                    <a:cubicBezTo>
                      <a:pt x="25" y="80"/>
                      <a:pt x="26" y="79"/>
                      <a:pt x="21" y="87"/>
                    </a:cubicBezTo>
                    <a:cubicBezTo>
                      <a:pt x="21" y="93"/>
                      <a:pt x="20" y="100"/>
                      <a:pt x="23" y="102"/>
                    </a:cubicBezTo>
                    <a:cubicBezTo>
                      <a:pt x="25" y="104"/>
                      <a:pt x="25" y="104"/>
                      <a:pt x="24" y="106"/>
                    </a:cubicBezTo>
                    <a:close/>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01" name="Line 281"/>
              <p:cNvSpPr>
                <a:spLocks noChangeShapeType="1"/>
              </p:cNvSpPr>
              <p:nvPr/>
            </p:nvSpPr>
            <p:spPr bwMode="auto">
              <a:xfrm flipH="1">
                <a:off x="1019" y="1251"/>
                <a:ext cx="8" cy="22"/>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 name="Line 282"/>
              <p:cNvSpPr>
                <a:spLocks noChangeShapeType="1"/>
              </p:cNvSpPr>
              <p:nvPr/>
            </p:nvSpPr>
            <p:spPr bwMode="auto">
              <a:xfrm flipH="1">
                <a:off x="1027" y="1254"/>
                <a:ext cx="8" cy="23"/>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3" name="Line 283"/>
              <p:cNvSpPr>
                <a:spLocks noChangeShapeType="1"/>
              </p:cNvSpPr>
              <p:nvPr/>
            </p:nvSpPr>
            <p:spPr bwMode="auto">
              <a:xfrm>
                <a:off x="1054" y="1251"/>
                <a:ext cx="15" cy="16"/>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4" name="Line 284"/>
              <p:cNvSpPr>
                <a:spLocks noChangeShapeType="1"/>
              </p:cNvSpPr>
              <p:nvPr/>
            </p:nvSpPr>
            <p:spPr bwMode="auto">
              <a:xfrm>
                <a:off x="1046" y="1258"/>
                <a:ext cx="15" cy="16"/>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5" name="Line 285"/>
              <p:cNvSpPr>
                <a:spLocks noChangeShapeType="1"/>
              </p:cNvSpPr>
              <p:nvPr/>
            </p:nvSpPr>
            <p:spPr bwMode="auto">
              <a:xfrm>
                <a:off x="1096" y="1044"/>
                <a:ext cx="17" cy="1"/>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6" name="Line 286"/>
              <p:cNvSpPr>
                <a:spLocks noChangeShapeType="1"/>
              </p:cNvSpPr>
              <p:nvPr/>
            </p:nvSpPr>
            <p:spPr bwMode="auto">
              <a:xfrm>
                <a:off x="1096" y="1052"/>
                <a:ext cx="17" cy="2"/>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7" name="Line 287"/>
              <p:cNvSpPr>
                <a:spLocks noChangeShapeType="1"/>
              </p:cNvSpPr>
              <p:nvPr/>
            </p:nvSpPr>
            <p:spPr bwMode="auto">
              <a:xfrm flipH="1">
                <a:off x="1108" y="1012"/>
                <a:ext cx="12" cy="12"/>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8" name="Line 288"/>
              <p:cNvSpPr>
                <a:spLocks noChangeShapeType="1"/>
              </p:cNvSpPr>
              <p:nvPr/>
            </p:nvSpPr>
            <p:spPr bwMode="auto">
              <a:xfrm flipH="1">
                <a:off x="1116" y="1021"/>
                <a:ext cx="12" cy="12"/>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9" name="Line 289"/>
              <p:cNvSpPr>
                <a:spLocks noChangeShapeType="1"/>
              </p:cNvSpPr>
              <p:nvPr/>
            </p:nvSpPr>
            <p:spPr bwMode="auto">
              <a:xfrm>
                <a:off x="1291" y="1020"/>
                <a:ext cx="15" cy="7"/>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0" name="Line 290"/>
              <p:cNvSpPr>
                <a:spLocks noChangeShapeType="1"/>
              </p:cNvSpPr>
              <p:nvPr/>
            </p:nvSpPr>
            <p:spPr bwMode="auto">
              <a:xfrm>
                <a:off x="1283" y="1024"/>
                <a:ext cx="19" cy="11"/>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1" name="Line 291"/>
              <p:cNvSpPr>
                <a:spLocks noChangeShapeType="1"/>
              </p:cNvSpPr>
              <p:nvPr/>
            </p:nvSpPr>
            <p:spPr bwMode="auto">
              <a:xfrm flipV="1">
                <a:off x="1330" y="996"/>
                <a:ext cx="18" cy="5"/>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2" name="Line 292"/>
              <p:cNvSpPr>
                <a:spLocks noChangeShapeType="1"/>
              </p:cNvSpPr>
              <p:nvPr/>
            </p:nvSpPr>
            <p:spPr bwMode="auto">
              <a:xfrm flipV="1">
                <a:off x="1336" y="1004"/>
                <a:ext cx="16" cy="9"/>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3" name="Line 293"/>
              <p:cNvSpPr>
                <a:spLocks noChangeShapeType="1"/>
              </p:cNvSpPr>
              <p:nvPr/>
            </p:nvSpPr>
            <p:spPr bwMode="auto">
              <a:xfrm>
                <a:off x="1356" y="1056"/>
                <a:ext cx="15" cy="10"/>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4" name="Line 294"/>
              <p:cNvSpPr>
                <a:spLocks noChangeShapeType="1"/>
              </p:cNvSpPr>
              <p:nvPr/>
            </p:nvSpPr>
            <p:spPr bwMode="auto">
              <a:xfrm flipH="1" flipV="1">
                <a:off x="1354" y="1060"/>
                <a:ext cx="11" cy="14"/>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5" name="Line 295"/>
              <p:cNvSpPr>
                <a:spLocks noChangeShapeType="1"/>
              </p:cNvSpPr>
              <p:nvPr/>
            </p:nvSpPr>
            <p:spPr bwMode="auto">
              <a:xfrm>
                <a:off x="1197" y="1176"/>
                <a:ext cx="27" cy="1"/>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6" name="Line 296"/>
              <p:cNvSpPr>
                <a:spLocks noChangeShapeType="1"/>
              </p:cNvSpPr>
              <p:nvPr/>
            </p:nvSpPr>
            <p:spPr bwMode="auto">
              <a:xfrm flipV="1">
                <a:off x="1192" y="1162"/>
                <a:ext cx="24" cy="10"/>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7" name="Line 297"/>
              <p:cNvSpPr>
                <a:spLocks noChangeShapeType="1"/>
              </p:cNvSpPr>
              <p:nvPr/>
            </p:nvSpPr>
            <p:spPr bwMode="auto">
              <a:xfrm>
                <a:off x="1213" y="1197"/>
                <a:ext cx="34" cy="1"/>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8" name="Line 298"/>
              <p:cNvSpPr>
                <a:spLocks noChangeShapeType="1"/>
              </p:cNvSpPr>
              <p:nvPr/>
            </p:nvSpPr>
            <p:spPr bwMode="auto">
              <a:xfrm>
                <a:off x="1209" y="1208"/>
                <a:ext cx="38" cy="1"/>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9" name="Line 299"/>
              <p:cNvSpPr>
                <a:spLocks noChangeShapeType="1"/>
              </p:cNvSpPr>
              <p:nvPr/>
            </p:nvSpPr>
            <p:spPr bwMode="auto">
              <a:xfrm>
                <a:off x="1209" y="1222"/>
                <a:ext cx="38" cy="1"/>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0" name="Line 300"/>
              <p:cNvSpPr>
                <a:spLocks noChangeShapeType="1"/>
              </p:cNvSpPr>
              <p:nvPr/>
            </p:nvSpPr>
            <p:spPr bwMode="auto">
              <a:xfrm>
                <a:off x="1274" y="875"/>
                <a:ext cx="12" cy="9"/>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1" name="Line 301"/>
              <p:cNvSpPr>
                <a:spLocks noChangeShapeType="1"/>
              </p:cNvSpPr>
              <p:nvPr/>
            </p:nvSpPr>
            <p:spPr bwMode="auto">
              <a:xfrm>
                <a:off x="1305" y="885"/>
                <a:ext cx="13" cy="6"/>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2" name="Freeform 302"/>
              <p:cNvSpPr>
                <a:spLocks/>
              </p:cNvSpPr>
              <p:nvPr/>
            </p:nvSpPr>
            <p:spPr bwMode="auto">
              <a:xfrm>
                <a:off x="1232" y="789"/>
                <a:ext cx="23" cy="18"/>
              </a:xfrm>
              <a:custGeom>
                <a:avLst/>
                <a:gdLst>
                  <a:gd name="T0" fmla="*/ 336 w 17"/>
                  <a:gd name="T1" fmla="*/ 208 h 14"/>
                  <a:gd name="T2" fmla="*/ 1525 w 17"/>
                  <a:gd name="T3" fmla="*/ 297 h 14"/>
                  <a:gd name="T4" fmla="*/ 0 w 17"/>
                  <a:gd name="T5" fmla="*/ 612 h 14"/>
                  <a:gd name="T6" fmla="*/ 0 60000 65536"/>
                  <a:gd name="T7" fmla="*/ 0 60000 65536"/>
                  <a:gd name="T8" fmla="*/ 0 60000 65536"/>
                  <a:gd name="T9" fmla="*/ 0 w 17"/>
                  <a:gd name="T10" fmla="*/ 0 h 14"/>
                  <a:gd name="T11" fmla="*/ 17 w 17"/>
                  <a:gd name="T12" fmla="*/ 14 h 14"/>
                </a:gdLst>
                <a:ahLst/>
                <a:cxnLst>
                  <a:cxn ang="T6">
                    <a:pos x="T0" y="T1"/>
                  </a:cxn>
                  <a:cxn ang="T7">
                    <a:pos x="T2" y="T3"/>
                  </a:cxn>
                  <a:cxn ang="T8">
                    <a:pos x="T4" y="T5"/>
                  </a:cxn>
                </a:cxnLst>
                <a:rect l="T9" t="T10" r="T11" b="T12"/>
                <a:pathLst>
                  <a:path w="17" h="14">
                    <a:moveTo>
                      <a:pt x="4" y="5"/>
                    </a:moveTo>
                    <a:cubicBezTo>
                      <a:pt x="7" y="5"/>
                      <a:pt x="14" y="0"/>
                      <a:pt x="16" y="7"/>
                    </a:cubicBezTo>
                    <a:cubicBezTo>
                      <a:pt x="17" y="12"/>
                      <a:pt x="3" y="13"/>
                      <a:pt x="0" y="14"/>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23" name="Freeform 303"/>
              <p:cNvSpPr>
                <a:spLocks/>
              </p:cNvSpPr>
              <p:nvPr/>
            </p:nvSpPr>
            <p:spPr bwMode="auto">
              <a:xfrm>
                <a:off x="1274" y="821"/>
                <a:ext cx="17" cy="11"/>
              </a:xfrm>
              <a:custGeom>
                <a:avLst/>
                <a:gdLst>
                  <a:gd name="T0" fmla="*/ 0 w 13"/>
                  <a:gd name="T1" fmla="*/ 0 h 8"/>
                  <a:gd name="T2" fmla="*/ 724 w 13"/>
                  <a:gd name="T3" fmla="*/ 969 h 8"/>
                  <a:gd name="T4" fmla="*/ 0 60000 65536"/>
                  <a:gd name="T5" fmla="*/ 0 60000 65536"/>
                  <a:gd name="T6" fmla="*/ 0 w 13"/>
                  <a:gd name="T7" fmla="*/ 0 h 8"/>
                  <a:gd name="T8" fmla="*/ 13 w 13"/>
                  <a:gd name="T9" fmla="*/ 8 h 8"/>
                </a:gdLst>
                <a:ahLst/>
                <a:cxnLst>
                  <a:cxn ang="T4">
                    <a:pos x="T0" y="T1"/>
                  </a:cxn>
                  <a:cxn ang="T5">
                    <a:pos x="T2" y="T3"/>
                  </a:cxn>
                </a:cxnLst>
                <a:rect l="T6" t="T7" r="T8" b="T9"/>
                <a:pathLst>
                  <a:path w="13" h="8">
                    <a:moveTo>
                      <a:pt x="0" y="0"/>
                    </a:moveTo>
                    <a:cubicBezTo>
                      <a:pt x="5" y="2"/>
                      <a:pt x="9" y="4"/>
                      <a:pt x="13" y="8"/>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24" name="Freeform 304"/>
              <p:cNvSpPr>
                <a:spLocks/>
              </p:cNvSpPr>
              <p:nvPr/>
            </p:nvSpPr>
            <p:spPr bwMode="auto">
              <a:xfrm>
                <a:off x="1266" y="824"/>
                <a:ext cx="14" cy="22"/>
              </a:xfrm>
              <a:custGeom>
                <a:avLst/>
                <a:gdLst>
                  <a:gd name="T0" fmla="*/ 0 w 11"/>
                  <a:gd name="T1" fmla="*/ 0 h 17"/>
                  <a:gd name="T2" fmla="*/ 414 w 11"/>
                  <a:gd name="T3" fmla="*/ 802 h 17"/>
                  <a:gd name="T4" fmla="*/ 0 60000 65536"/>
                  <a:gd name="T5" fmla="*/ 0 60000 65536"/>
                  <a:gd name="T6" fmla="*/ 0 w 11"/>
                  <a:gd name="T7" fmla="*/ 0 h 17"/>
                  <a:gd name="T8" fmla="*/ 11 w 11"/>
                  <a:gd name="T9" fmla="*/ 17 h 17"/>
                </a:gdLst>
                <a:ahLst/>
                <a:cxnLst>
                  <a:cxn ang="T4">
                    <a:pos x="T0" y="T1"/>
                  </a:cxn>
                  <a:cxn ang="T5">
                    <a:pos x="T2" y="T3"/>
                  </a:cxn>
                </a:cxnLst>
                <a:rect l="T6" t="T7" r="T8" b="T9"/>
                <a:pathLst>
                  <a:path w="11" h="17">
                    <a:moveTo>
                      <a:pt x="0" y="0"/>
                    </a:moveTo>
                    <a:cubicBezTo>
                      <a:pt x="3" y="7"/>
                      <a:pt x="5" y="11"/>
                      <a:pt x="11" y="17"/>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25" name="Freeform 305"/>
              <p:cNvSpPr>
                <a:spLocks/>
              </p:cNvSpPr>
              <p:nvPr/>
            </p:nvSpPr>
            <p:spPr bwMode="auto">
              <a:xfrm>
                <a:off x="1104" y="794"/>
                <a:ext cx="23" cy="5"/>
              </a:xfrm>
              <a:custGeom>
                <a:avLst/>
                <a:gdLst>
                  <a:gd name="T0" fmla="*/ 0 w 17"/>
                  <a:gd name="T1" fmla="*/ 99 h 4"/>
                  <a:gd name="T2" fmla="*/ 1583 w 17"/>
                  <a:gd name="T3" fmla="*/ 0 h 4"/>
                  <a:gd name="T4" fmla="*/ 0 60000 65536"/>
                  <a:gd name="T5" fmla="*/ 0 60000 65536"/>
                  <a:gd name="T6" fmla="*/ 0 w 17"/>
                  <a:gd name="T7" fmla="*/ 0 h 4"/>
                  <a:gd name="T8" fmla="*/ 17 w 17"/>
                  <a:gd name="T9" fmla="*/ 4 h 4"/>
                </a:gdLst>
                <a:ahLst/>
                <a:cxnLst>
                  <a:cxn ang="T4">
                    <a:pos x="T0" y="T1"/>
                  </a:cxn>
                  <a:cxn ang="T5">
                    <a:pos x="T2" y="T3"/>
                  </a:cxn>
                </a:cxnLst>
                <a:rect l="T6" t="T7" r="T8" b="T9"/>
                <a:pathLst>
                  <a:path w="17" h="4">
                    <a:moveTo>
                      <a:pt x="0" y="4"/>
                    </a:moveTo>
                    <a:cubicBezTo>
                      <a:pt x="6" y="2"/>
                      <a:pt x="11" y="2"/>
                      <a:pt x="17"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26" name="Freeform 306"/>
              <p:cNvSpPr>
                <a:spLocks/>
              </p:cNvSpPr>
              <p:nvPr/>
            </p:nvSpPr>
            <p:spPr bwMode="auto">
              <a:xfrm>
                <a:off x="1111" y="802"/>
                <a:ext cx="24" cy="10"/>
              </a:xfrm>
              <a:custGeom>
                <a:avLst/>
                <a:gdLst>
                  <a:gd name="T0" fmla="*/ 0 w 18"/>
                  <a:gd name="T1" fmla="*/ 1456 h 7"/>
                  <a:gd name="T2" fmla="*/ 1349 w 18"/>
                  <a:gd name="T3" fmla="*/ 0 h 7"/>
                  <a:gd name="T4" fmla="*/ 0 60000 65536"/>
                  <a:gd name="T5" fmla="*/ 0 60000 65536"/>
                  <a:gd name="T6" fmla="*/ 0 w 18"/>
                  <a:gd name="T7" fmla="*/ 0 h 7"/>
                  <a:gd name="T8" fmla="*/ 18 w 18"/>
                  <a:gd name="T9" fmla="*/ 7 h 7"/>
                </a:gdLst>
                <a:ahLst/>
                <a:cxnLst>
                  <a:cxn ang="T4">
                    <a:pos x="T0" y="T1"/>
                  </a:cxn>
                  <a:cxn ang="T5">
                    <a:pos x="T2" y="T3"/>
                  </a:cxn>
                </a:cxnLst>
                <a:rect l="T6" t="T7" r="T8" b="T9"/>
                <a:pathLst>
                  <a:path w="18" h="7">
                    <a:moveTo>
                      <a:pt x="0" y="7"/>
                    </a:moveTo>
                    <a:cubicBezTo>
                      <a:pt x="5" y="4"/>
                      <a:pt x="12" y="1"/>
                      <a:pt x="18"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27" name="Freeform 307"/>
              <p:cNvSpPr>
                <a:spLocks/>
              </p:cNvSpPr>
              <p:nvPr/>
            </p:nvSpPr>
            <p:spPr bwMode="auto">
              <a:xfrm>
                <a:off x="1148" y="798"/>
                <a:ext cx="11" cy="11"/>
              </a:xfrm>
              <a:custGeom>
                <a:avLst/>
                <a:gdLst>
                  <a:gd name="T0" fmla="*/ 0 w 8"/>
                  <a:gd name="T1" fmla="*/ 0 h 8"/>
                  <a:gd name="T2" fmla="*/ 969 w 8"/>
                  <a:gd name="T3" fmla="*/ 969 h 8"/>
                  <a:gd name="T4" fmla="*/ 0 60000 65536"/>
                  <a:gd name="T5" fmla="*/ 0 60000 65536"/>
                  <a:gd name="T6" fmla="*/ 0 w 8"/>
                  <a:gd name="T7" fmla="*/ 0 h 8"/>
                  <a:gd name="T8" fmla="*/ 8 w 8"/>
                  <a:gd name="T9" fmla="*/ 8 h 8"/>
                </a:gdLst>
                <a:ahLst/>
                <a:cxnLst>
                  <a:cxn ang="T4">
                    <a:pos x="T0" y="T1"/>
                  </a:cxn>
                  <a:cxn ang="T5">
                    <a:pos x="T2" y="T3"/>
                  </a:cxn>
                </a:cxnLst>
                <a:rect l="T6" t="T7" r="T8" b="T9"/>
                <a:pathLst>
                  <a:path w="8" h="8">
                    <a:moveTo>
                      <a:pt x="0" y="0"/>
                    </a:moveTo>
                    <a:cubicBezTo>
                      <a:pt x="3" y="2"/>
                      <a:pt x="6" y="5"/>
                      <a:pt x="8" y="8"/>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28" name="Freeform 308"/>
              <p:cNvSpPr>
                <a:spLocks/>
              </p:cNvSpPr>
              <p:nvPr/>
            </p:nvSpPr>
            <p:spPr bwMode="auto">
              <a:xfrm>
                <a:off x="1140" y="802"/>
                <a:ext cx="14" cy="19"/>
              </a:xfrm>
              <a:custGeom>
                <a:avLst/>
                <a:gdLst>
                  <a:gd name="T0" fmla="*/ 0 w 10"/>
                  <a:gd name="T1" fmla="*/ 0 h 14"/>
                  <a:gd name="T2" fmla="*/ 1586 w 10"/>
                  <a:gd name="T3" fmla="*/ 1367 h 14"/>
                  <a:gd name="T4" fmla="*/ 0 60000 65536"/>
                  <a:gd name="T5" fmla="*/ 0 60000 65536"/>
                  <a:gd name="T6" fmla="*/ 0 w 10"/>
                  <a:gd name="T7" fmla="*/ 0 h 14"/>
                  <a:gd name="T8" fmla="*/ 10 w 10"/>
                  <a:gd name="T9" fmla="*/ 14 h 14"/>
                </a:gdLst>
                <a:ahLst/>
                <a:cxnLst>
                  <a:cxn ang="T4">
                    <a:pos x="T0" y="T1"/>
                  </a:cxn>
                  <a:cxn ang="T5">
                    <a:pos x="T2" y="T3"/>
                  </a:cxn>
                </a:cxnLst>
                <a:rect l="T6" t="T7" r="T8" b="T9"/>
                <a:pathLst>
                  <a:path w="10" h="14">
                    <a:moveTo>
                      <a:pt x="0" y="0"/>
                    </a:moveTo>
                    <a:cubicBezTo>
                      <a:pt x="3" y="5"/>
                      <a:pt x="6" y="10"/>
                      <a:pt x="10" y="14"/>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29" name="Freeform 309"/>
              <p:cNvSpPr>
                <a:spLocks/>
              </p:cNvSpPr>
              <p:nvPr/>
            </p:nvSpPr>
            <p:spPr bwMode="auto">
              <a:xfrm>
                <a:off x="1061" y="829"/>
                <a:ext cx="19" cy="13"/>
              </a:xfrm>
              <a:custGeom>
                <a:avLst/>
                <a:gdLst>
                  <a:gd name="T0" fmla="*/ 0 w 14"/>
                  <a:gd name="T1" fmla="*/ 520 h 10"/>
                  <a:gd name="T2" fmla="*/ 1367 w 14"/>
                  <a:gd name="T3" fmla="*/ 0 h 10"/>
                  <a:gd name="T4" fmla="*/ 0 60000 65536"/>
                  <a:gd name="T5" fmla="*/ 0 60000 65536"/>
                  <a:gd name="T6" fmla="*/ 0 w 14"/>
                  <a:gd name="T7" fmla="*/ 0 h 10"/>
                  <a:gd name="T8" fmla="*/ 14 w 14"/>
                  <a:gd name="T9" fmla="*/ 10 h 10"/>
                </a:gdLst>
                <a:ahLst/>
                <a:cxnLst>
                  <a:cxn ang="T4">
                    <a:pos x="T0" y="T1"/>
                  </a:cxn>
                  <a:cxn ang="T5">
                    <a:pos x="T2" y="T3"/>
                  </a:cxn>
                </a:cxnLst>
                <a:rect l="T6" t="T7" r="T8" b="T9"/>
                <a:pathLst>
                  <a:path w="14" h="10">
                    <a:moveTo>
                      <a:pt x="0" y="10"/>
                    </a:moveTo>
                    <a:cubicBezTo>
                      <a:pt x="5" y="8"/>
                      <a:pt x="8" y="2"/>
                      <a:pt x="14"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30" name="Freeform 310"/>
              <p:cNvSpPr>
                <a:spLocks/>
              </p:cNvSpPr>
              <p:nvPr/>
            </p:nvSpPr>
            <p:spPr bwMode="auto">
              <a:xfrm>
                <a:off x="1062" y="842"/>
                <a:ext cx="22" cy="11"/>
              </a:xfrm>
              <a:custGeom>
                <a:avLst/>
                <a:gdLst>
                  <a:gd name="T0" fmla="*/ 0 w 16"/>
                  <a:gd name="T1" fmla="*/ 969 h 8"/>
                  <a:gd name="T2" fmla="*/ 1862 w 16"/>
                  <a:gd name="T3" fmla="*/ 0 h 8"/>
                  <a:gd name="T4" fmla="*/ 0 60000 65536"/>
                  <a:gd name="T5" fmla="*/ 0 60000 65536"/>
                  <a:gd name="T6" fmla="*/ 0 w 16"/>
                  <a:gd name="T7" fmla="*/ 0 h 8"/>
                  <a:gd name="T8" fmla="*/ 16 w 16"/>
                  <a:gd name="T9" fmla="*/ 8 h 8"/>
                </a:gdLst>
                <a:ahLst/>
                <a:cxnLst>
                  <a:cxn ang="T4">
                    <a:pos x="T0" y="T1"/>
                  </a:cxn>
                  <a:cxn ang="T5">
                    <a:pos x="T2" y="T3"/>
                  </a:cxn>
                </a:cxnLst>
                <a:rect l="T6" t="T7" r="T8" b="T9"/>
                <a:pathLst>
                  <a:path w="16" h="8">
                    <a:moveTo>
                      <a:pt x="0" y="8"/>
                    </a:moveTo>
                    <a:cubicBezTo>
                      <a:pt x="5" y="5"/>
                      <a:pt x="11" y="3"/>
                      <a:pt x="16"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31" name="Freeform 311"/>
              <p:cNvSpPr>
                <a:spLocks/>
              </p:cNvSpPr>
              <p:nvPr/>
            </p:nvSpPr>
            <p:spPr bwMode="auto">
              <a:xfrm>
                <a:off x="1046" y="875"/>
                <a:ext cx="10" cy="16"/>
              </a:xfrm>
              <a:custGeom>
                <a:avLst/>
                <a:gdLst>
                  <a:gd name="T0" fmla="*/ 0 w 7"/>
                  <a:gd name="T1" fmla="*/ 0 h 12"/>
                  <a:gd name="T2" fmla="*/ 1456 w 7"/>
                  <a:gd name="T3" fmla="*/ 873 h 12"/>
                  <a:gd name="T4" fmla="*/ 0 60000 65536"/>
                  <a:gd name="T5" fmla="*/ 0 60000 65536"/>
                  <a:gd name="T6" fmla="*/ 0 w 7"/>
                  <a:gd name="T7" fmla="*/ 0 h 12"/>
                  <a:gd name="T8" fmla="*/ 7 w 7"/>
                  <a:gd name="T9" fmla="*/ 12 h 12"/>
                </a:gdLst>
                <a:ahLst/>
                <a:cxnLst>
                  <a:cxn ang="T4">
                    <a:pos x="T0" y="T1"/>
                  </a:cxn>
                  <a:cxn ang="T5">
                    <a:pos x="T2" y="T3"/>
                  </a:cxn>
                </a:cxnLst>
                <a:rect l="T6" t="T7" r="T8" b="T9"/>
                <a:pathLst>
                  <a:path w="7" h="12">
                    <a:moveTo>
                      <a:pt x="0" y="0"/>
                    </a:moveTo>
                    <a:cubicBezTo>
                      <a:pt x="3" y="4"/>
                      <a:pt x="4" y="9"/>
                      <a:pt x="7" y="12"/>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32" name="Freeform 312"/>
              <p:cNvSpPr>
                <a:spLocks/>
              </p:cNvSpPr>
              <p:nvPr/>
            </p:nvSpPr>
            <p:spPr bwMode="auto">
              <a:xfrm>
                <a:off x="1053" y="865"/>
                <a:ext cx="15" cy="20"/>
              </a:xfrm>
              <a:custGeom>
                <a:avLst/>
                <a:gdLst>
                  <a:gd name="T0" fmla="*/ 0 w 11"/>
                  <a:gd name="T1" fmla="*/ 0 h 15"/>
                  <a:gd name="T2" fmla="*/ 1114 w 11"/>
                  <a:gd name="T3" fmla="*/ 1129 h 15"/>
                  <a:gd name="T4" fmla="*/ 0 60000 65536"/>
                  <a:gd name="T5" fmla="*/ 0 60000 65536"/>
                  <a:gd name="T6" fmla="*/ 0 w 11"/>
                  <a:gd name="T7" fmla="*/ 0 h 15"/>
                  <a:gd name="T8" fmla="*/ 11 w 11"/>
                  <a:gd name="T9" fmla="*/ 15 h 15"/>
                </a:gdLst>
                <a:ahLst/>
                <a:cxnLst>
                  <a:cxn ang="T4">
                    <a:pos x="T0" y="T1"/>
                  </a:cxn>
                  <a:cxn ang="T5">
                    <a:pos x="T2" y="T3"/>
                  </a:cxn>
                </a:cxnLst>
                <a:rect l="T6" t="T7" r="T8" b="T9"/>
                <a:pathLst>
                  <a:path w="11" h="15">
                    <a:moveTo>
                      <a:pt x="0" y="0"/>
                    </a:moveTo>
                    <a:cubicBezTo>
                      <a:pt x="3" y="6"/>
                      <a:pt x="9" y="10"/>
                      <a:pt x="11" y="15"/>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33" name="Freeform 313"/>
              <p:cNvSpPr>
                <a:spLocks/>
              </p:cNvSpPr>
              <p:nvPr/>
            </p:nvSpPr>
            <p:spPr bwMode="auto">
              <a:xfrm>
                <a:off x="1209" y="1015"/>
                <a:ext cx="1" cy="21"/>
              </a:xfrm>
              <a:custGeom>
                <a:avLst/>
                <a:gdLst>
                  <a:gd name="T0" fmla="*/ 0 w 1"/>
                  <a:gd name="T1" fmla="*/ 0 h 16"/>
                  <a:gd name="T2" fmla="*/ 1 w 1"/>
                  <a:gd name="T3" fmla="*/ 965 h 16"/>
                  <a:gd name="T4" fmla="*/ 0 60000 65536"/>
                  <a:gd name="T5" fmla="*/ 0 60000 65536"/>
                  <a:gd name="T6" fmla="*/ 0 w 1"/>
                  <a:gd name="T7" fmla="*/ 0 h 16"/>
                  <a:gd name="T8" fmla="*/ 1 w 1"/>
                  <a:gd name="T9" fmla="*/ 16 h 16"/>
                </a:gdLst>
                <a:ahLst/>
                <a:cxnLst>
                  <a:cxn ang="T4">
                    <a:pos x="T0" y="T1"/>
                  </a:cxn>
                  <a:cxn ang="T5">
                    <a:pos x="T2" y="T3"/>
                  </a:cxn>
                </a:cxnLst>
                <a:rect l="T6" t="T7" r="T8" b="T9"/>
                <a:pathLst>
                  <a:path w="1" h="16">
                    <a:moveTo>
                      <a:pt x="0" y="0"/>
                    </a:moveTo>
                    <a:cubicBezTo>
                      <a:pt x="1" y="6"/>
                      <a:pt x="1" y="11"/>
                      <a:pt x="1" y="16"/>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34" name="Freeform 314"/>
              <p:cNvSpPr>
                <a:spLocks/>
              </p:cNvSpPr>
              <p:nvPr/>
            </p:nvSpPr>
            <p:spPr bwMode="auto">
              <a:xfrm>
                <a:off x="1222" y="1002"/>
                <a:ext cx="5" cy="22"/>
              </a:xfrm>
              <a:custGeom>
                <a:avLst/>
                <a:gdLst>
                  <a:gd name="T0" fmla="*/ 6147 w 3"/>
                  <a:gd name="T1" fmla="*/ 1862 h 16"/>
                  <a:gd name="T2" fmla="*/ 0 w 3"/>
                  <a:gd name="T3" fmla="*/ 0 h 16"/>
                  <a:gd name="T4" fmla="*/ 0 60000 65536"/>
                  <a:gd name="T5" fmla="*/ 0 60000 65536"/>
                  <a:gd name="T6" fmla="*/ 0 w 3"/>
                  <a:gd name="T7" fmla="*/ 0 h 16"/>
                  <a:gd name="T8" fmla="*/ 3 w 3"/>
                  <a:gd name="T9" fmla="*/ 16 h 16"/>
                </a:gdLst>
                <a:ahLst/>
                <a:cxnLst>
                  <a:cxn ang="T4">
                    <a:pos x="T0" y="T1"/>
                  </a:cxn>
                  <a:cxn ang="T5">
                    <a:pos x="T2" y="T3"/>
                  </a:cxn>
                </a:cxnLst>
                <a:rect l="T6" t="T7" r="T8" b="T9"/>
                <a:pathLst>
                  <a:path w="3" h="16">
                    <a:moveTo>
                      <a:pt x="3" y="16"/>
                    </a:moveTo>
                    <a:cubicBezTo>
                      <a:pt x="3" y="12"/>
                      <a:pt x="1" y="5"/>
                      <a:pt x="0" y="0"/>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35" name="Freeform 315"/>
              <p:cNvSpPr>
                <a:spLocks/>
              </p:cNvSpPr>
              <p:nvPr/>
            </p:nvSpPr>
            <p:spPr bwMode="auto">
              <a:xfrm>
                <a:off x="1165" y="1059"/>
                <a:ext cx="18" cy="8"/>
              </a:xfrm>
              <a:custGeom>
                <a:avLst/>
                <a:gdLst>
                  <a:gd name="T0" fmla="*/ 0 w 14"/>
                  <a:gd name="T1" fmla="*/ 0 h 6"/>
                  <a:gd name="T2" fmla="*/ 382 w 14"/>
                  <a:gd name="T3" fmla="*/ 276 h 6"/>
                  <a:gd name="T4" fmla="*/ 612 w 14"/>
                  <a:gd name="T5" fmla="*/ 476 h 6"/>
                  <a:gd name="T6" fmla="*/ 0 60000 65536"/>
                  <a:gd name="T7" fmla="*/ 0 60000 65536"/>
                  <a:gd name="T8" fmla="*/ 0 60000 65536"/>
                  <a:gd name="T9" fmla="*/ 0 w 14"/>
                  <a:gd name="T10" fmla="*/ 0 h 6"/>
                  <a:gd name="T11" fmla="*/ 14 w 14"/>
                  <a:gd name="T12" fmla="*/ 6 h 6"/>
                </a:gdLst>
                <a:ahLst/>
                <a:cxnLst>
                  <a:cxn ang="T6">
                    <a:pos x="T0" y="T1"/>
                  </a:cxn>
                  <a:cxn ang="T7">
                    <a:pos x="T2" y="T3"/>
                  </a:cxn>
                  <a:cxn ang="T8">
                    <a:pos x="T4" y="T5"/>
                  </a:cxn>
                </a:cxnLst>
                <a:rect l="T9" t="T10" r="T11" b="T12"/>
                <a:pathLst>
                  <a:path w="14" h="6">
                    <a:moveTo>
                      <a:pt x="0" y="0"/>
                    </a:moveTo>
                    <a:cubicBezTo>
                      <a:pt x="3" y="1"/>
                      <a:pt x="6" y="2"/>
                      <a:pt x="9" y="4"/>
                    </a:cubicBezTo>
                    <a:cubicBezTo>
                      <a:pt x="10" y="4"/>
                      <a:pt x="12" y="5"/>
                      <a:pt x="14" y="6"/>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36" name="Freeform 316"/>
              <p:cNvSpPr>
                <a:spLocks/>
              </p:cNvSpPr>
              <p:nvPr/>
            </p:nvSpPr>
            <p:spPr bwMode="auto">
              <a:xfrm>
                <a:off x="1173" y="1051"/>
                <a:ext cx="17" cy="8"/>
              </a:xfrm>
              <a:custGeom>
                <a:avLst/>
                <a:gdLst>
                  <a:gd name="T0" fmla="*/ 724 w 13"/>
                  <a:gd name="T1" fmla="*/ 476 h 6"/>
                  <a:gd name="T2" fmla="*/ 390 w 13"/>
                  <a:gd name="T3" fmla="*/ 207 h 6"/>
                  <a:gd name="T4" fmla="*/ 0 w 13"/>
                  <a:gd name="T5" fmla="*/ 0 h 6"/>
                  <a:gd name="T6" fmla="*/ 0 60000 65536"/>
                  <a:gd name="T7" fmla="*/ 0 60000 65536"/>
                  <a:gd name="T8" fmla="*/ 0 60000 65536"/>
                  <a:gd name="T9" fmla="*/ 0 w 13"/>
                  <a:gd name="T10" fmla="*/ 0 h 6"/>
                  <a:gd name="T11" fmla="*/ 13 w 13"/>
                  <a:gd name="T12" fmla="*/ 6 h 6"/>
                </a:gdLst>
                <a:ahLst/>
                <a:cxnLst>
                  <a:cxn ang="T6">
                    <a:pos x="T0" y="T1"/>
                  </a:cxn>
                  <a:cxn ang="T7">
                    <a:pos x="T2" y="T3"/>
                  </a:cxn>
                  <a:cxn ang="T8">
                    <a:pos x="T4" y="T5"/>
                  </a:cxn>
                </a:cxnLst>
                <a:rect l="T9" t="T10" r="T11" b="T12"/>
                <a:pathLst>
                  <a:path w="13" h="6">
                    <a:moveTo>
                      <a:pt x="13" y="6"/>
                    </a:moveTo>
                    <a:cubicBezTo>
                      <a:pt x="11" y="5"/>
                      <a:pt x="8" y="4"/>
                      <a:pt x="7" y="3"/>
                    </a:cubicBezTo>
                    <a:cubicBezTo>
                      <a:pt x="4" y="2"/>
                      <a:pt x="2" y="1"/>
                      <a:pt x="0" y="0"/>
                    </a:cubicBezTo>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37" name="Freeform 317"/>
              <p:cNvSpPr>
                <a:spLocks/>
              </p:cNvSpPr>
              <p:nvPr/>
            </p:nvSpPr>
            <p:spPr bwMode="auto">
              <a:xfrm>
                <a:off x="1065" y="1528"/>
                <a:ext cx="9" cy="4"/>
              </a:xfrm>
              <a:custGeom>
                <a:avLst/>
                <a:gdLst>
                  <a:gd name="T0" fmla="*/ 0 w 7"/>
                  <a:gd name="T1" fmla="*/ 207 h 3"/>
                  <a:gd name="T2" fmla="*/ 297 w 7"/>
                  <a:gd name="T3" fmla="*/ 0 h 3"/>
                  <a:gd name="T4" fmla="*/ 0 60000 65536"/>
                  <a:gd name="T5" fmla="*/ 0 60000 65536"/>
                  <a:gd name="T6" fmla="*/ 0 w 7"/>
                  <a:gd name="T7" fmla="*/ 0 h 3"/>
                  <a:gd name="T8" fmla="*/ 7 w 7"/>
                  <a:gd name="T9" fmla="*/ 3 h 3"/>
                </a:gdLst>
                <a:ahLst/>
                <a:cxnLst>
                  <a:cxn ang="T4">
                    <a:pos x="T0" y="T1"/>
                  </a:cxn>
                  <a:cxn ang="T5">
                    <a:pos x="T2" y="T3"/>
                  </a:cxn>
                </a:cxnLst>
                <a:rect l="T6" t="T7" r="T8" b="T9"/>
                <a:pathLst>
                  <a:path w="7" h="3">
                    <a:moveTo>
                      <a:pt x="0" y="3"/>
                    </a:moveTo>
                    <a:cubicBezTo>
                      <a:pt x="2" y="2"/>
                      <a:pt x="4" y="0"/>
                      <a:pt x="7"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38" name="Freeform 318"/>
              <p:cNvSpPr>
                <a:spLocks/>
              </p:cNvSpPr>
              <p:nvPr/>
            </p:nvSpPr>
            <p:spPr bwMode="auto">
              <a:xfrm>
                <a:off x="1035" y="1446"/>
                <a:ext cx="6" cy="14"/>
              </a:xfrm>
              <a:custGeom>
                <a:avLst/>
                <a:gdLst>
                  <a:gd name="T0" fmla="*/ 0 w 4"/>
                  <a:gd name="T1" fmla="*/ 0 h 10"/>
                  <a:gd name="T2" fmla="*/ 1601 w 4"/>
                  <a:gd name="T3" fmla="*/ 1586 h 10"/>
                  <a:gd name="T4" fmla="*/ 0 60000 65536"/>
                  <a:gd name="T5" fmla="*/ 0 60000 65536"/>
                  <a:gd name="T6" fmla="*/ 0 w 4"/>
                  <a:gd name="T7" fmla="*/ 0 h 10"/>
                  <a:gd name="T8" fmla="*/ 4 w 4"/>
                  <a:gd name="T9" fmla="*/ 10 h 10"/>
                </a:gdLst>
                <a:ahLst/>
                <a:cxnLst>
                  <a:cxn ang="T4">
                    <a:pos x="T0" y="T1"/>
                  </a:cxn>
                  <a:cxn ang="T5">
                    <a:pos x="T2" y="T3"/>
                  </a:cxn>
                </a:cxnLst>
                <a:rect l="T6" t="T7" r="T8" b="T9"/>
                <a:pathLst>
                  <a:path w="4" h="10">
                    <a:moveTo>
                      <a:pt x="0" y="0"/>
                    </a:moveTo>
                    <a:cubicBezTo>
                      <a:pt x="2" y="3"/>
                      <a:pt x="2" y="7"/>
                      <a:pt x="4" y="1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39" name="Freeform 319"/>
              <p:cNvSpPr>
                <a:spLocks/>
              </p:cNvSpPr>
              <p:nvPr/>
            </p:nvSpPr>
            <p:spPr bwMode="auto">
              <a:xfrm>
                <a:off x="699" y="2277"/>
                <a:ext cx="13" cy="12"/>
              </a:xfrm>
              <a:custGeom>
                <a:avLst/>
                <a:gdLst>
                  <a:gd name="T0" fmla="*/ 0 w 10"/>
                  <a:gd name="T1" fmla="*/ 0 h 9"/>
                  <a:gd name="T2" fmla="*/ 520 w 10"/>
                  <a:gd name="T3" fmla="*/ 476 h 9"/>
                  <a:gd name="T4" fmla="*/ 0 60000 65536"/>
                  <a:gd name="T5" fmla="*/ 0 60000 65536"/>
                  <a:gd name="T6" fmla="*/ 0 w 10"/>
                  <a:gd name="T7" fmla="*/ 0 h 9"/>
                  <a:gd name="T8" fmla="*/ 10 w 10"/>
                  <a:gd name="T9" fmla="*/ 9 h 9"/>
                </a:gdLst>
                <a:ahLst/>
                <a:cxnLst>
                  <a:cxn ang="T4">
                    <a:pos x="T0" y="T1"/>
                  </a:cxn>
                  <a:cxn ang="T5">
                    <a:pos x="T2" y="T3"/>
                  </a:cxn>
                </a:cxnLst>
                <a:rect l="T6" t="T7" r="T8" b="T9"/>
                <a:pathLst>
                  <a:path w="10" h="9">
                    <a:moveTo>
                      <a:pt x="0" y="0"/>
                    </a:moveTo>
                    <a:cubicBezTo>
                      <a:pt x="2" y="1"/>
                      <a:pt x="9" y="9"/>
                      <a:pt x="10" y="6"/>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40" name="Freeform 320"/>
              <p:cNvSpPr>
                <a:spLocks/>
              </p:cNvSpPr>
              <p:nvPr/>
            </p:nvSpPr>
            <p:spPr bwMode="auto">
              <a:xfrm>
                <a:off x="703" y="2262"/>
                <a:ext cx="13" cy="8"/>
              </a:xfrm>
              <a:custGeom>
                <a:avLst/>
                <a:gdLst>
                  <a:gd name="T0" fmla="*/ 0 w 10"/>
                  <a:gd name="T1" fmla="*/ 0 h 6"/>
                  <a:gd name="T2" fmla="*/ 520 w 10"/>
                  <a:gd name="T3" fmla="*/ 476 h 6"/>
                  <a:gd name="T4" fmla="*/ 0 60000 65536"/>
                  <a:gd name="T5" fmla="*/ 0 60000 65536"/>
                  <a:gd name="T6" fmla="*/ 0 w 10"/>
                  <a:gd name="T7" fmla="*/ 0 h 6"/>
                  <a:gd name="T8" fmla="*/ 10 w 10"/>
                  <a:gd name="T9" fmla="*/ 6 h 6"/>
                </a:gdLst>
                <a:ahLst/>
                <a:cxnLst>
                  <a:cxn ang="T4">
                    <a:pos x="T0" y="T1"/>
                  </a:cxn>
                  <a:cxn ang="T5">
                    <a:pos x="T2" y="T3"/>
                  </a:cxn>
                </a:cxnLst>
                <a:rect l="T6" t="T7" r="T8" b="T9"/>
                <a:pathLst>
                  <a:path w="10" h="6">
                    <a:moveTo>
                      <a:pt x="0" y="0"/>
                    </a:moveTo>
                    <a:cubicBezTo>
                      <a:pt x="3" y="2"/>
                      <a:pt x="6" y="4"/>
                      <a:pt x="10" y="6"/>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41" name="Line 321"/>
              <p:cNvSpPr>
                <a:spLocks noChangeShapeType="1"/>
              </p:cNvSpPr>
              <p:nvPr/>
            </p:nvSpPr>
            <p:spPr bwMode="auto">
              <a:xfrm flipV="1">
                <a:off x="750" y="1952"/>
                <a:ext cx="23" cy="31"/>
              </a:xfrm>
              <a:prstGeom prst="line">
                <a:avLst/>
              </a:prstGeom>
              <a:noFill/>
              <a:ln w="31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2" name="Freeform 322"/>
              <p:cNvSpPr>
                <a:spLocks/>
              </p:cNvSpPr>
              <p:nvPr/>
            </p:nvSpPr>
            <p:spPr bwMode="auto">
              <a:xfrm>
                <a:off x="747" y="1973"/>
                <a:ext cx="25" cy="34"/>
              </a:xfrm>
              <a:custGeom>
                <a:avLst/>
                <a:gdLst>
                  <a:gd name="T0" fmla="*/ 2515 w 18"/>
                  <a:gd name="T1" fmla="*/ 0 h 25"/>
                  <a:gd name="T2" fmla="*/ 0 w 18"/>
                  <a:gd name="T3" fmla="*/ 2530 h 25"/>
                  <a:gd name="T4" fmla="*/ 0 60000 65536"/>
                  <a:gd name="T5" fmla="*/ 0 60000 65536"/>
                  <a:gd name="T6" fmla="*/ 0 w 18"/>
                  <a:gd name="T7" fmla="*/ 0 h 25"/>
                  <a:gd name="T8" fmla="*/ 18 w 18"/>
                  <a:gd name="T9" fmla="*/ 25 h 25"/>
                </a:gdLst>
                <a:ahLst/>
                <a:cxnLst>
                  <a:cxn ang="T4">
                    <a:pos x="T0" y="T1"/>
                  </a:cxn>
                  <a:cxn ang="T5">
                    <a:pos x="T2" y="T3"/>
                  </a:cxn>
                </a:cxnLst>
                <a:rect l="T6" t="T7" r="T8" b="T9"/>
                <a:pathLst>
                  <a:path w="18" h="25">
                    <a:moveTo>
                      <a:pt x="18" y="0"/>
                    </a:moveTo>
                    <a:cubicBezTo>
                      <a:pt x="16" y="2"/>
                      <a:pt x="2" y="21"/>
                      <a:pt x="0" y="25"/>
                    </a:cubicBezTo>
                  </a:path>
                </a:pathLst>
              </a:cu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43" name="Freeform 323"/>
              <p:cNvSpPr>
                <a:spLocks/>
              </p:cNvSpPr>
              <p:nvPr/>
            </p:nvSpPr>
            <p:spPr bwMode="auto">
              <a:xfrm>
                <a:off x="768" y="2102"/>
                <a:ext cx="1" cy="35"/>
              </a:xfrm>
              <a:custGeom>
                <a:avLst/>
                <a:gdLst>
                  <a:gd name="T0" fmla="*/ 0 w 1"/>
                  <a:gd name="T1" fmla="*/ 0 h 26"/>
                  <a:gd name="T2" fmla="*/ 0 w 1"/>
                  <a:gd name="T3" fmla="*/ 2220 h 26"/>
                  <a:gd name="T4" fmla="*/ 0 60000 65536"/>
                  <a:gd name="T5" fmla="*/ 0 60000 65536"/>
                  <a:gd name="T6" fmla="*/ 0 w 1"/>
                  <a:gd name="T7" fmla="*/ 0 h 26"/>
                  <a:gd name="T8" fmla="*/ 1 w 1"/>
                  <a:gd name="T9" fmla="*/ 26 h 26"/>
                </a:gdLst>
                <a:ahLst/>
                <a:cxnLst>
                  <a:cxn ang="T4">
                    <a:pos x="T0" y="T1"/>
                  </a:cxn>
                  <a:cxn ang="T5">
                    <a:pos x="T2" y="T3"/>
                  </a:cxn>
                </a:cxnLst>
                <a:rect l="T6" t="T7" r="T8" b="T9"/>
                <a:pathLst>
                  <a:path w="1" h="26">
                    <a:moveTo>
                      <a:pt x="0" y="0"/>
                    </a:moveTo>
                    <a:cubicBezTo>
                      <a:pt x="0" y="0"/>
                      <a:pt x="0" y="20"/>
                      <a:pt x="0" y="26"/>
                    </a:cubicBezTo>
                  </a:path>
                </a:pathLst>
              </a:cu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44" name="Freeform 324"/>
              <p:cNvSpPr>
                <a:spLocks/>
              </p:cNvSpPr>
              <p:nvPr/>
            </p:nvSpPr>
            <p:spPr bwMode="auto">
              <a:xfrm>
                <a:off x="753" y="2136"/>
                <a:ext cx="1" cy="38"/>
              </a:xfrm>
              <a:custGeom>
                <a:avLst/>
                <a:gdLst>
                  <a:gd name="T0" fmla="*/ 1 w 1"/>
                  <a:gd name="T1" fmla="*/ 0 h 28"/>
                  <a:gd name="T2" fmla="*/ 0 w 1"/>
                  <a:gd name="T3" fmla="*/ 2748 h 28"/>
                  <a:gd name="T4" fmla="*/ 0 60000 65536"/>
                  <a:gd name="T5" fmla="*/ 0 60000 65536"/>
                  <a:gd name="T6" fmla="*/ 0 w 1"/>
                  <a:gd name="T7" fmla="*/ 0 h 28"/>
                  <a:gd name="T8" fmla="*/ 1 w 1"/>
                  <a:gd name="T9" fmla="*/ 28 h 28"/>
                </a:gdLst>
                <a:ahLst/>
                <a:cxnLst>
                  <a:cxn ang="T4">
                    <a:pos x="T0" y="T1"/>
                  </a:cxn>
                  <a:cxn ang="T5">
                    <a:pos x="T2" y="T3"/>
                  </a:cxn>
                </a:cxnLst>
                <a:rect l="T6" t="T7" r="T8" b="T9"/>
                <a:pathLst>
                  <a:path w="1" h="28">
                    <a:moveTo>
                      <a:pt x="1" y="0"/>
                    </a:moveTo>
                    <a:cubicBezTo>
                      <a:pt x="1" y="5"/>
                      <a:pt x="0" y="23"/>
                      <a:pt x="0" y="28"/>
                    </a:cubicBezTo>
                  </a:path>
                </a:pathLst>
              </a:cu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45" name="Freeform 325"/>
              <p:cNvSpPr>
                <a:spLocks/>
              </p:cNvSpPr>
              <p:nvPr/>
            </p:nvSpPr>
            <p:spPr bwMode="auto">
              <a:xfrm>
                <a:off x="1163" y="1421"/>
                <a:ext cx="22" cy="18"/>
              </a:xfrm>
              <a:custGeom>
                <a:avLst/>
                <a:gdLst>
                  <a:gd name="T0" fmla="*/ 0 w 16"/>
                  <a:gd name="T1" fmla="*/ 0 h 14"/>
                  <a:gd name="T2" fmla="*/ 1 w 16"/>
                  <a:gd name="T3" fmla="*/ 612 h 14"/>
                  <a:gd name="T4" fmla="*/ 1862 w 16"/>
                  <a:gd name="T5" fmla="*/ 382 h 14"/>
                  <a:gd name="T6" fmla="*/ 1332 w 16"/>
                  <a:gd name="T7" fmla="*/ 0 h 14"/>
                  <a:gd name="T8" fmla="*/ 0 60000 65536"/>
                  <a:gd name="T9" fmla="*/ 0 60000 65536"/>
                  <a:gd name="T10" fmla="*/ 0 60000 65536"/>
                  <a:gd name="T11" fmla="*/ 0 60000 65536"/>
                  <a:gd name="T12" fmla="*/ 0 w 16"/>
                  <a:gd name="T13" fmla="*/ 0 h 14"/>
                  <a:gd name="T14" fmla="*/ 16 w 16"/>
                  <a:gd name="T15" fmla="*/ 14 h 14"/>
                </a:gdLst>
                <a:ahLst/>
                <a:cxnLst>
                  <a:cxn ang="T8">
                    <a:pos x="T0" y="T1"/>
                  </a:cxn>
                  <a:cxn ang="T9">
                    <a:pos x="T2" y="T3"/>
                  </a:cxn>
                  <a:cxn ang="T10">
                    <a:pos x="T4" y="T5"/>
                  </a:cxn>
                  <a:cxn ang="T11">
                    <a:pos x="T6" y="T7"/>
                  </a:cxn>
                </a:cxnLst>
                <a:rect l="T12" t="T13" r="T14" b="T15"/>
                <a:pathLst>
                  <a:path w="16" h="14">
                    <a:moveTo>
                      <a:pt x="0" y="0"/>
                    </a:moveTo>
                    <a:cubicBezTo>
                      <a:pt x="1" y="3"/>
                      <a:pt x="1" y="11"/>
                      <a:pt x="1" y="14"/>
                    </a:cubicBezTo>
                    <a:cubicBezTo>
                      <a:pt x="6" y="13"/>
                      <a:pt x="11" y="10"/>
                      <a:pt x="16" y="9"/>
                    </a:cubicBezTo>
                    <a:cubicBezTo>
                      <a:pt x="14" y="10"/>
                      <a:pt x="12" y="1"/>
                      <a:pt x="11" y="0"/>
                    </a:cubicBezTo>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6" name="Freeform 326"/>
              <p:cNvSpPr>
                <a:spLocks/>
              </p:cNvSpPr>
              <p:nvPr/>
            </p:nvSpPr>
            <p:spPr bwMode="auto">
              <a:xfrm>
                <a:off x="928" y="2385"/>
                <a:ext cx="29" cy="4"/>
              </a:xfrm>
              <a:custGeom>
                <a:avLst/>
                <a:gdLst>
                  <a:gd name="T0" fmla="*/ 0 w 22"/>
                  <a:gd name="T1" fmla="*/ 0 h 3"/>
                  <a:gd name="T2" fmla="*/ 1387 w 22"/>
                  <a:gd name="T3" fmla="*/ 207 h 3"/>
                  <a:gd name="T4" fmla="*/ 0 60000 65536"/>
                  <a:gd name="T5" fmla="*/ 0 60000 65536"/>
                  <a:gd name="T6" fmla="*/ 0 w 22"/>
                  <a:gd name="T7" fmla="*/ 0 h 3"/>
                  <a:gd name="T8" fmla="*/ 22 w 22"/>
                  <a:gd name="T9" fmla="*/ 3 h 3"/>
                </a:gdLst>
                <a:ahLst/>
                <a:cxnLst>
                  <a:cxn ang="T4">
                    <a:pos x="T0" y="T1"/>
                  </a:cxn>
                  <a:cxn ang="T5">
                    <a:pos x="T2" y="T3"/>
                  </a:cxn>
                </a:cxnLst>
                <a:rect l="T6" t="T7" r="T8" b="T9"/>
                <a:pathLst>
                  <a:path w="22" h="3">
                    <a:moveTo>
                      <a:pt x="0" y="0"/>
                    </a:moveTo>
                    <a:cubicBezTo>
                      <a:pt x="7" y="1"/>
                      <a:pt x="15" y="1"/>
                      <a:pt x="22" y="3"/>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47" name="Freeform 327"/>
              <p:cNvSpPr>
                <a:spLocks/>
              </p:cNvSpPr>
              <p:nvPr/>
            </p:nvSpPr>
            <p:spPr bwMode="auto">
              <a:xfrm>
                <a:off x="925" y="2401"/>
                <a:ext cx="28" cy="4"/>
              </a:xfrm>
              <a:custGeom>
                <a:avLst/>
                <a:gdLst>
                  <a:gd name="T0" fmla="*/ 0 w 21"/>
                  <a:gd name="T1" fmla="*/ 0 h 3"/>
                  <a:gd name="T2" fmla="*/ 1552 w 21"/>
                  <a:gd name="T3" fmla="*/ 155 h 3"/>
                  <a:gd name="T4" fmla="*/ 0 60000 65536"/>
                  <a:gd name="T5" fmla="*/ 0 60000 65536"/>
                  <a:gd name="T6" fmla="*/ 0 w 21"/>
                  <a:gd name="T7" fmla="*/ 0 h 3"/>
                  <a:gd name="T8" fmla="*/ 21 w 21"/>
                  <a:gd name="T9" fmla="*/ 3 h 3"/>
                </a:gdLst>
                <a:ahLst/>
                <a:cxnLst>
                  <a:cxn ang="T4">
                    <a:pos x="T0" y="T1"/>
                  </a:cxn>
                  <a:cxn ang="T5">
                    <a:pos x="T2" y="T3"/>
                  </a:cxn>
                </a:cxnLst>
                <a:rect l="T6" t="T7" r="T8" b="T9"/>
                <a:pathLst>
                  <a:path w="21" h="3">
                    <a:moveTo>
                      <a:pt x="0" y="0"/>
                    </a:moveTo>
                    <a:cubicBezTo>
                      <a:pt x="7" y="2"/>
                      <a:pt x="14" y="3"/>
                      <a:pt x="21" y="2"/>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48" name="Freeform 328"/>
              <p:cNvSpPr>
                <a:spLocks/>
              </p:cNvSpPr>
              <p:nvPr/>
            </p:nvSpPr>
            <p:spPr bwMode="auto">
              <a:xfrm>
                <a:off x="874" y="2783"/>
                <a:ext cx="13" cy="8"/>
              </a:xfrm>
              <a:custGeom>
                <a:avLst/>
                <a:gdLst>
                  <a:gd name="T0" fmla="*/ 0 w 10"/>
                  <a:gd name="T1" fmla="*/ 476 h 6"/>
                  <a:gd name="T2" fmla="*/ 520 w 10"/>
                  <a:gd name="T3" fmla="*/ 0 h 6"/>
                  <a:gd name="T4" fmla="*/ 0 60000 65536"/>
                  <a:gd name="T5" fmla="*/ 0 60000 65536"/>
                  <a:gd name="T6" fmla="*/ 0 w 10"/>
                  <a:gd name="T7" fmla="*/ 0 h 6"/>
                  <a:gd name="T8" fmla="*/ 10 w 10"/>
                  <a:gd name="T9" fmla="*/ 6 h 6"/>
                </a:gdLst>
                <a:ahLst/>
                <a:cxnLst>
                  <a:cxn ang="T4">
                    <a:pos x="T0" y="T1"/>
                  </a:cxn>
                  <a:cxn ang="T5">
                    <a:pos x="T2" y="T3"/>
                  </a:cxn>
                </a:cxnLst>
                <a:rect l="T6" t="T7" r="T8" b="T9"/>
                <a:pathLst>
                  <a:path w="10" h="6">
                    <a:moveTo>
                      <a:pt x="0" y="6"/>
                    </a:moveTo>
                    <a:cubicBezTo>
                      <a:pt x="4" y="5"/>
                      <a:pt x="10" y="2"/>
                      <a:pt x="10"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49" name="Freeform 329"/>
              <p:cNvSpPr>
                <a:spLocks/>
              </p:cNvSpPr>
              <p:nvPr/>
            </p:nvSpPr>
            <p:spPr bwMode="auto">
              <a:xfrm>
                <a:off x="867" y="2769"/>
                <a:ext cx="19" cy="11"/>
              </a:xfrm>
              <a:custGeom>
                <a:avLst/>
                <a:gdLst>
                  <a:gd name="T0" fmla="*/ 0 w 14"/>
                  <a:gd name="T1" fmla="*/ 969 h 8"/>
                  <a:gd name="T2" fmla="*/ 1367 w 14"/>
                  <a:gd name="T3" fmla="*/ 0 h 8"/>
                  <a:gd name="T4" fmla="*/ 0 60000 65536"/>
                  <a:gd name="T5" fmla="*/ 0 60000 65536"/>
                  <a:gd name="T6" fmla="*/ 0 w 14"/>
                  <a:gd name="T7" fmla="*/ 0 h 8"/>
                  <a:gd name="T8" fmla="*/ 14 w 14"/>
                  <a:gd name="T9" fmla="*/ 8 h 8"/>
                </a:gdLst>
                <a:ahLst/>
                <a:cxnLst>
                  <a:cxn ang="T4">
                    <a:pos x="T0" y="T1"/>
                  </a:cxn>
                  <a:cxn ang="T5">
                    <a:pos x="T2" y="T3"/>
                  </a:cxn>
                </a:cxnLst>
                <a:rect l="T6" t="T7" r="T8" b="T9"/>
                <a:pathLst>
                  <a:path w="14" h="8">
                    <a:moveTo>
                      <a:pt x="0" y="8"/>
                    </a:moveTo>
                    <a:cubicBezTo>
                      <a:pt x="5" y="7"/>
                      <a:pt x="10" y="4"/>
                      <a:pt x="14"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50" name="Freeform 330"/>
              <p:cNvSpPr>
                <a:spLocks/>
              </p:cNvSpPr>
              <p:nvPr/>
            </p:nvSpPr>
            <p:spPr bwMode="auto">
              <a:xfrm>
                <a:off x="873" y="2606"/>
                <a:ext cx="18" cy="9"/>
              </a:xfrm>
              <a:custGeom>
                <a:avLst/>
                <a:gdLst>
                  <a:gd name="T0" fmla="*/ 0 w 14"/>
                  <a:gd name="T1" fmla="*/ 2766 h 6"/>
                  <a:gd name="T2" fmla="*/ 612 w 14"/>
                  <a:gd name="T3" fmla="*/ 0 h 6"/>
                  <a:gd name="T4" fmla="*/ 0 60000 65536"/>
                  <a:gd name="T5" fmla="*/ 0 60000 65536"/>
                  <a:gd name="T6" fmla="*/ 0 w 14"/>
                  <a:gd name="T7" fmla="*/ 0 h 6"/>
                  <a:gd name="T8" fmla="*/ 14 w 14"/>
                  <a:gd name="T9" fmla="*/ 6 h 6"/>
                </a:gdLst>
                <a:ahLst/>
                <a:cxnLst>
                  <a:cxn ang="T4">
                    <a:pos x="T0" y="T1"/>
                  </a:cxn>
                  <a:cxn ang="T5">
                    <a:pos x="T2" y="T3"/>
                  </a:cxn>
                </a:cxnLst>
                <a:rect l="T6" t="T7" r="T8" b="T9"/>
                <a:pathLst>
                  <a:path w="14" h="6">
                    <a:moveTo>
                      <a:pt x="0" y="6"/>
                    </a:moveTo>
                    <a:cubicBezTo>
                      <a:pt x="5" y="5"/>
                      <a:pt x="10" y="3"/>
                      <a:pt x="14"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51" name="Freeform 331"/>
              <p:cNvSpPr>
                <a:spLocks/>
              </p:cNvSpPr>
              <p:nvPr/>
            </p:nvSpPr>
            <p:spPr bwMode="auto">
              <a:xfrm>
                <a:off x="1083" y="3101"/>
                <a:ext cx="20" cy="14"/>
              </a:xfrm>
              <a:custGeom>
                <a:avLst/>
                <a:gdLst>
                  <a:gd name="T0" fmla="*/ 0 w 15"/>
                  <a:gd name="T1" fmla="*/ 1586 h 10"/>
                  <a:gd name="T2" fmla="*/ 1129 w 15"/>
                  <a:gd name="T3" fmla="*/ 0 h 10"/>
                  <a:gd name="T4" fmla="*/ 0 60000 65536"/>
                  <a:gd name="T5" fmla="*/ 0 60000 65536"/>
                  <a:gd name="T6" fmla="*/ 0 w 15"/>
                  <a:gd name="T7" fmla="*/ 0 h 10"/>
                  <a:gd name="T8" fmla="*/ 15 w 15"/>
                  <a:gd name="T9" fmla="*/ 10 h 10"/>
                </a:gdLst>
                <a:ahLst/>
                <a:cxnLst>
                  <a:cxn ang="T4">
                    <a:pos x="T0" y="T1"/>
                  </a:cxn>
                  <a:cxn ang="T5">
                    <a:pos x="T2" y="T3"/>
                  </a:cxn>
                </a:cxnLst>
                <a:rect l="T6" t="T7" r="T8" b="T9"/>
                <a:pathLst>
                  <a:path w="15" h="10">
                    <a:moveTo>
                      <a:pt x="0" y="10"/>
                    </a:moveTo>
                    <a:cubicBezTo>
                      <a:pt x="6" y="8"/>
                      <a:pt x="11" y="3"/>
                      <a:pt x="15"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52" name="Freeform 332"/>
              <p:cNvSpPr>
                <a:spLocks/>
              </p:cNvSpPr>
              <p:nvPr/>
            </p:nvSpPr>
            <p:spPr bwMode="auto">
              <a:xfrm>
                <a:off x="1076" y="3089"/>
                <a:ext cx="21" cy="14"/>
              </a:xfrm>
              <a:custGeom>
                <a:avLst/>
                <a:gdLst>
                  <a:gd name="T0" fmla="*/ 0 w 16"/>
                  <a:gd name="T1" fmla="*/ 1586 h 10"/>
                  <a:gd name="T2" fmla="*/ 965 w 16"/>
                  <a:gd name="T3" fmla="*/ 0 h 10"/>
                  <a:gd name="T4" fmla="*/ 0 60000 65536"/>
                  <a:gd name="T5" fmla="*/ 0 60000 65536"/>
                  <a:gd name="T6" fmla="*/ 0 w 16"/>
                  <a:gd name="T7" fmla="*/ 0 h 10"/>
                  <a:gd name="T8" fmla="*/ 16 w 16"/>
                  <a:gd name="T9" fmla="*/ 10 h 10"/>
                </a:gdLst>
                <a:ahLst/>
                <a:cxnLst>
                  <a:cxn ang="T4">
                    <a:pos x="T0" y="T1"/>
                  </a:cxn>
                  <a:cxn ang="T5">
                    <a:pos x="T2" y="T3"/>
                  </a:cxn>
                </a:cxnLst>
                <a:rect l="T6" t="T7" r="T8" b="T9"/>
                <a:pathLst>
                  <a:path w="16" h="10">
                    <a:moveTo>
                      <a:pt x="0" y="10"/>
                    </a:moveTo>
                    <a:cubicBezTo>
                      <a:pt x="6" y="8"/>
                      <a:pt x="10" y="3"/>
                      <a:pt x="16"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53" name="Freeform 333"/>
              <p:cNvSpPr>
                <a:spLocks/>
              </p:cNvSpPr>
              <p:nvPr/>
            </p:nvSpPr>
            <p:spPr bwMode="auto">
              <a:xfrm>
                <a:off x="1068" y="3070"/>
                <a:ext cx="28" cy="16"/>
              </a:xfrm>
              <a:custGeom>
                <a:avLst/>
                <a:gdLst>
                  <a:gd name="T0" fmla="*/ 0 w 21"/>
                  <a:gd name="T1" fmla="*/ 873 h 12"/>
                  <a:gd name="T2" fmla="*/ 1552 w 21"/>
                  <a:gd name="T3" fmla="*/ 0 h 12"/>
                  <a:gd name="T4" fmla="*/ 0 60000 65536"/>
                  <a:gd name="T5" fmla="*/ 0 60000 65536"/>
                  <a:gd name="T6" fmla="*/ 0 w 21"/>
                  <a:gd name="T7" fmla="*/ 0 h 12"/>
                  <a:gd name="T8" fmla="*/ 21 w 21"/>
                  <a:gd name="T9" fmla="*/ 12 h 12"/>
                </a:gdLst>
                <a:ahLst/>
                <a:cxnLst>
                  <a:cxn ang="T4">
                    <a:pos x="T0" y="T1"/>
                  </a:cxn>
                  <a:cxn ang="T5">
                    <a:pos x="T2" y="T3"/>
                  </a:cxn>
                </a:cxnLst>
                <a:rect l="T6" t="T7" r="T8" b="T9"/>
                <a:pathLst>
                  <a:path w="21" h="12">
                    <a:moveTo>
                      <a:pt x="0" y="12"/>
                    </a:moveTo>
                    <a:cubicBezTo>
                      <a:pt x="7" y="9"/>
                      <a:pt x="13" y="1"/>
                      <a:pt x="21"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54" name="Freeform 334"/>
              <p:cNvSpPr>
                <a:spLocks/>
              </p:cNvSpPr>
              <p:nvPr/>
            </p:nvSpPr>
            <p:spPr bwMode="auto">
              <a:xfrm>
                <a:off x="986" y="3205"/>
                <a:ext cx="12" cy="4"/>
              </a:xfrm>
              <a:custGeom>
                <a:avLst/>
                <a:gdLst>
                  <a:gd name="T0" fmla="*/ 0 w 9"/>
                  <a:gd name="T1" fmla="*/ 207 h 3"/>
                  <a:gd name="T2" fmla="*/ 655 w 9"/>
                  <a:gd name="T3" fmla="*/ 0 h 3"/>
                  <a:gd name="T4" fmla="*/ 0 60000 65536"/>
                  <a:gd name="T5" fmla="*/ 0 60000 65536"/>
                  <a:gd name="T6" fmla="*/ 0 w 9"/>
                  <a:gd name="T7" fmla="*/ 0 h 3"/>
                  <a:gd name="T8" fmla="*/ 9 w 9"/>
                  <a:gd name="T9" fmla="*/ 3 h 3"/>
                </a:gdLst>
                <a:ahLst/>
                <a:cxnLst>
                  <a:cxn ang="T4">
                    <a:pos x="T0" y="T1"/>
                  </a:cxn>
                  <a:cxn ang="T5">
                    <a:pos x="T2" y="T3"/>
                  </a:cxn>
                </a:cxnLst>
                <a:rect l="T6" t="T7" r="T8" b="T9"/>
                <a:pathLst>
                  <a:path w="9" h="3">
                    <a:moveTo>
                      <a:pt x="0" y="3"/>
                    </a:moveTo>
                    <a:cubicBezTo>
                      <a:pt x="3" y="3"/>
                      <a:pt x="6" y="2"/>
                      <a:pt x="9"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55" name="Freeform 335"/>
              <p:cNvSpPr>
                <a:spLocks/>
              </p:cNvSpPr>
              <p:nvPr/>
            </p:nvSpPr>
            <p:spPr bwMode="auto">
              <a:xfrm>
                <a:off x="991" y="3226"/>
                <a:ext cx="13" cy="4"/>
              </a:xfrm>
              <a:custGeom>
                <a:avLst/>
                <a:gdLst>
                  <a:gd name="T0" fmla="*/ 0 w 10"/>
                  <a:gd name="T1" fmla="*/ 207 h 3"/>
                  <a:gd name="T2" fmla="*/ 520 w 10"/>
                  <a:gd name="T3" fmla="*/ 0 h 3"/>
                  <a:gd name="T4" fmla="*/ 0 60000 65536"/>
                  <a:gd name="T5" fmla="*/ 0 60000 65536"/>
                  <a:gd name="T6" fmla="*/ 0 w 10"/>
                  <a:gd name="T7" fmla="*/ 0 h 3"/>
                  <a:gd name="T8" fmla="*/ 10 w 10"/>
                  <a:gd name="T9" fmla="*/ 3 h 3"/>
                </a:gdLst>
                <a:ahLst/>
                <a:cxnLst>
                  <a:cxn ang="T4">
                    <a:pos x="T0" y="T1"/>
                  </a:cxn>
                  <a:cxn ang="T5">
                    <a:pos x="T2" y="T3"/>
                  </a:cxn>
                </a:cxnLst>
                <a:rect l="T6" t="T7" r="T8" b="T9"/>
                <a:pathLst>
                  <a:path w="10" h="3">
                    <a:moveTo>
                      <a:pt x="0" y="3"/>
                    </a:moveTo>
                    <a:cubicBezTo>
                      <a:pt x="3" y="2"/>
                      <a:pt x="7" y="1"/>
                      <a:pt x="10"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56" name="Freeform 336"/>
              <p:cNvSpPr>
                <a:spLocks/>
              </p:cNvSpPr>
              <p:nvPr/>
            </p:nvSpPr>
            <p:spPr bwMode="auto">
              <a:xfrm>
                <a:off x="959" y="3283"/>
                <a:ext cx="16" cy="11"/>
              </a:xfrm>
              <a:custGeom>
                <a:avLst/>
                <a:gdLst>
                  <a:gd name="T0" fmla="*/ 0 w 12"/>
                  <a:gd name="T1" fmla="*/ 969 h 8"/>
                  <a:gd name="T2" fmla="*/ 873 w 12"/>
                  <a:gd name="T3" fmla="*/ 0 h 8"/>
                  <a:gd name="T4" fmla="*/ 0 60000 65536"/>
                  <a:gd name="T5" fmla="*/ 0 60000 65536"/>
                  <a:gd name="T6" fmla="*/ 0 w 12"/>
                  <a:gd name="T7" fmla="*/ 0 h 8"/>
                  <a:gd name="T8" fmla="*/ 12 w 12"/>
                  <a:gd name="T9" fmla="*/ 8 h 8"/>
                </a:gdLst>
                <a:ahLst/>
                <a:cxnLst>
                  <a:cxn ang="T4">
                    <a:pos x="T0" y="T1"/>
                  </a:cxn>
                  <a:cxn ang="T5">
                    <a:pos x="T2" y="T3"/>
                  </a:cxn>
                </a:cxnLst>
                <a:rect l="T6" t="T7" r="T8" b="T9"/>
                <a:pathLst>
                  <a:path w="12" h="8">
                    <a:moveTo>
                      <a:pt x="0" y="8"/>
                    </a:moveTo>
                    <a:cubicBezTo>
                      <a:pt x="4" y="6"/>
                      <a:pt x="8" y="3"/>
                      <a:pt x="12"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57" name="Freeform 337"/>
              <p:cNvSpPr>
                <a:spLocks/>
              </p:cNvSpPr>
              <p:nvPr/>
            </p:nvSpPr>
            <p:spPr bwMode="auto">
              <a:xfrm>
                <a:off x="953" y="3267"/>
                <a:ext cx="16" cy="13"/>
              </a:xfrm>
              <a:custGeom>
                <a:avLst/>
                <a:gdLst>
                  <a:gd name="T0" fmla="*/ 0 w 12"/>
                  <a:gd name="T1" fmla="*/ 520 h 10"/>
                  <a:gd name="T2" fmla="*/ 873 w 12"/>
                  <a:gd name="T3" fmla="*/ 0 h 10"/>
                  <a:gd name="T4" fmla="*/ 0 60000 65536"/>
                  <a:gd name="T5" fmla="*/ 0 60000 65536"/>
                  <a:gd name="T6" fmla="*/ 0 w 12"/>
                  <a:gd name="T7" fmla="*/ 0 h 10"/>
                  <a:gd name="T8" fmla="*/ 12 w 12"/>
                  <a:gd name="T9" fmla="*/ 10 h 10"/>
                </a:gdLst>
                <a:ahLst/>
                <a:cxnLst>
                  <a:cxn ang="T4">
                    <a:pos x="T0" y="T1"/>
                  </a:cxn>
                  <a:cxn ang="T5">
                    <a:pos x="T2" y="T3"/>
                  </a:cxn>
                </a:cxnLst>
                <a:rect l="T6" t="T7" r="T8" b="T9"/>
                <a:pathLst>
                  <a:path w="12" h="10">
                    <a:moveTo>
                      <a:pt x="0" y="10"/>
                    </a:moveTo>
                    <a:cubicBezTo>
                      <a:pt x="3" y="6"/>
                      <a:pt x="7" y="2"/>
                      <a:pt x="12"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58" name="Freeform 338"/>
              <p:cNvSpPr>
                <a:spLocks/>
              </p:cNvSpPr>
              <p:nvPr/>
            </p:nvSpPr>
            <p:spPr bwMode="auto">
              <a:xfrm>
                <a:off x="877" y="2616"/>
                <a:ext cx="20" cy="9"/>
              </a:xfrm>
              <a:custGeom>
                <a:avLst/>
                <a:gdLst>
                  <a:gd name="T0" fmla="*/ 0 w 15"/>
                  <a:gd name="T1" fmla="*/ 297 h 7"/>
                  <a:gd name="T2" fmla="*/ 1129 w 15"/>
                  <a:gd name="T3" fmla="*/ 0 h 7"/>
                  <a:gd name="T4" fmla="*/ 0 60000 65536"/>
                  <a:gd name="T5" fmla="*/ 0 60000 65536"/>
                  <a:gd name="T6" fmla="*/ 0 w 15"/>
                  <a:gd name="T7" fmla="*/ 0 h 7"/>
                  <a:gd name="T8" fmla="*/ 15 w 15"/>
                  <a:gd name="T9" fmla="*/ 7 h 7"/>
                </a:gdLst>
                <a:ahLst/>
                <a:cxnLst>
                  <a:cxn ang="T4">
                    <a:pos x="T0" y="T1"/>
                  </a:cxn>
                  <a:cxn ang="T5">
                    <a:pos x="T2" y="T3"/>
                  </a:cxn>
                </a:cxnLst>
                <a:rect l="T6" t="T7" r="T8" b="T9"/>
                <a:pathLst>
                  <a:path w="15" h="7">
                    <a:moveTo>
                      <a:pt x="0" y="7"/>
                    </a:moveTo>
                    <a:cubicBezTo>
                      <a:pt x="4" y="6"/>
                      <a:pt x="15" y="2"/>
                      <a:pt x="15"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59" name="Freeform 339"/>
              <p:cNvSpPr>
                <a:spLocks/>
              </p:cNvSpPr>
              <p:nvPr/>
            </p:nvSpPr>
            <p:spPr bwMode="auto">
              <a:xfrm>
                <a:off x="1096" y="2226"/>
                <a:ext cx="21" cy="38"/>
              </a:xfrm>
              <a:custGeom>
                <a:avLst/>
                <a:gdLst>
                  <a:gd name="T0" fmla="*/ 965 w 16"/>
                  <a:gd name="T1" fmla="*/ 0 h 28"/>
                  <a:gd name="T2" fmla="*/ 0 w 16"/>
                  <a:gd name="T3" fmla="*/ 2748 h 28"/>
                  <a:gd name="T4" fmla="*/ 0 60000 65536"/>
                  <a:gd name="T5" fmla="*/ 0 60000 65536"/>
                  <a:gd name="T6" fmla="*/ 0 w 16"/>
                  <a:gd name="T7" fmla="*/ 0 h 28"/>
                  <a:gd name="T8" fmla="*/ 16 w 16"/>
                  <a:gd name="T9" fmla="*/ 28 h 28"/>
                </a:gdLst>
                <a:ahLst/>
                <a:cxnLst>
                  <a:cxn ang="T4">
                    <a:pos x="T0" y="T1"/>
                  </a:cxn>
                  <a:cxn ang="T5">
                    <a:pos x="T2" y="T3"/>
                  </a:cxn>
                </a:cxnLst>
                <a:rect l="T6" t="T7" r="T8" b="T9"/>
                <a:pathLst>
                  <a:path w="16" h="28">
                    <a:moveTo>
                      <a:pt x="16" y="0"/>
                    </a:moveTo>
                    <a:cubicBezTo>
                      <a:pt x="10" y="9"/>
                      <a:pt x="6" y="19"/>
                      <a:pt x="0" y="28"/>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60" name="Freeform 340"/>
              <p:cNvSpPr>
                <a:spLocks/>
              </p:cNvSpPr>
              <p:nvPr/>
            </p:nvSpPr>
            <p:spPr bwMode="auto">
              <a:xfrm>
                <a:off x="1084" y="2219"/>
                <a:ext cx="21" cy="43"/>
              </a:xfrm>
              <a:custGeom>
                <a:avLst/>
                <a:gdLst>
                  <a:gd name="T0" fmla="*/ 965 w 16"/>
                  <a:gd name="T1" fmla="*/ 0 h 32"/>
                  <a:gd name="T2" fmla="*/ 0 w 16"/>
                  <a:gd name="T3" fmla="*/ 2694 h 32"/>
                  <a:gd name="T4" fmla="*/ 0 60000 65536"/>
                  <a:gd name="T5" fmla="*/ 0 60000 65536"/>
                  <a:gd name="T6" fmla="*/ 0 w 16"/>
                  <a:gd name="T7" fmla="*/ 0 h 32"/>
                  <a:gd name="T8" fmla="*/ 16 w 16"/>
                  <a:gd name="T9" fmla="*/ 32 h 32"/>
                </a:gdLst>
                <a:ahLst/>
                <a:cxnLst>
                  <a:cxn ang="T4">
                    <a:pos x="T0" y="T1"/>
                  </a:cxn>
                  <a:cxn ang="T5">
                    <a:pos x="T2" y="T3"/>
                  </a:cxn>
                </a:cxnLst>
                <a:rect l="T6" t="T7" r="T8" b="T9"/>
                <a:pathLst>
                  <a:path w="16" h="32">
                    <a:moveTo>
                      <a:pt x="16" y="0"/>
                    </a:moveTo>
                    <a:cubicBezTo>
                      <a:pt x="11" y="11"/>
                      <a:pt x="6" y="22"/>
                      <a:pt x="0" y="32"/>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61" name="Freeform 341"/>
              <p:cNvSpPr>
                <a:spLocks/>
              </p:cNvSpPr>
              <p:nvPr/>
            </p:nvSpPr>
            <p:spPr bwMode="auto">
              <a:xfrm>
                <a:off x="1171" y="1852"/>
                <a:ext cx="10" cy="4"/>
              </a:xfrm>
              <a:custGeom>
                <a:avLst/>
                <a:gdLst>
                  <a:gd name="T0" fmla="*/ 0 w 7"/>
                  <a:gd name="T1" fmla="*/ 207 h 3"/>
                  <a:gd name="T2" fmla="*/ 1456 w 7"/>
                  <a:gd name="T3" fmla="*/ 0 h 3"/>
                  <a:gd name="T4" fmla="*/ 0 60000 65536"/>
                  <a:gd name="T5" fmla="*/ 0 60000 65536"/>
                  <a:gd name="T6" fmla="*/ 0 w 7"/>
                  <a:gd name="T7" fmla="*/ 0 h 3"/>
                  <a:gd name="T8" fmla="*/ 7 w 7"/>
                  <a:gd name="T9" fmla="*/ 3 h 3"/>
                </a:gdLst>
                <a:ahLst/>
                <a:cxnLst>
                  <a:cxn ang="T4">
                    <a:pos x="T0" y="T1"/>
                  </a:cxn>
                  <a:cxn ang="T5">
                    <a:pos x="T2" y="T3"/>
                  </a:cxn>
                </a:cxnLst>
                <a:rect l="T6" t="T7" r="T8" b="T9"/>
                <a:pathLst>
                  <a:path w="7" h="3">
                    <a:moveTo>
                      <a:pt x="0" y="3"/>
                    </a:moveTo>
                    <a:cubicBezTo>
                      <a:pt x="2" y="3"/>
                      <a:pt x="5" y="1"/>
                      <a:pt x="7" y="0"/>
                    </a:cubicBezTo>
                  </a:path>
                </a:pathLst>
              </a:custGeom>
              <a:noFill/>
              <a:ln w="3175" cap="rnd">
                <a:solidFill>
                  <a:srgbClr val="E2001A"/>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62" name="Freeform 342"/>
              <p:cNvSpPr>
                <a:spLocks/>
              </p:cNvSpPr>
              <p:nvPr/>
            </p:nvSpPr>
            <p:spPr bwMode="auto">
              <a:xfrm>
                <a:off x="1190" y="1841"/>
                <a:ext cx="12" cy="9"/>
              </a:xfrm>
              <a:custGeom>
                <a:avLst/>
                <a:gdLst>
                  <a:gd name="T0" fmla="*/ 0 w 9"/>
                  <a:gd name="T1" fmla="*/ 1031 h 6"/>
                  <a:gd name="T2" fmla="*/ 491 w 9"/>
                  <a:gd name="T3" fmla="*/ 687 h 6"/>
                  <a:gd name="T4" fmla="*/ 1 w 9"/>
                  <a:gd name="T5" fmla="*/ 2766 h 6"/>
                  <a:gd name="T6" fmla="*/ 0 60000 65536"/>
                  <a:gd name="T7" fmla="*/ 0 60000 65536"/>
                  <a:gd name="T8" fmla="*/ 0 60000 65536"/>
                  <a:gd name="T9" fmla="*/ 0 w 9"/>
                  <a:gd name="T10" fmla="*/ 0 h 6"/>
                  <a:gd name="T11" fmla="*/ 9 w 9"/>
                  <a:gd name="T12" fmla="*/ 6 h 6"/>
                </a:gdLst>
                <a:ahLst/>
                <a:cxnLst>
                  <a:cxn ang="T6">
                    <a:pos x="T0" y="T1"/>
                  </a:cxn>
                  <a:cxn ang="T7">
                    <a:pos x="T2" y="T3"/>
                  </a:cxn>
                  <a:cxn ang="T8">
                    <a:pos x="T4" y="T5"/>
                  </a:cxn>
                </a:cxnLst>
                <a:rect l="T9" t="T10" r="T11" b="T12"/>
                <a:pathLst>
                  <a:path w="9" h="6">
                    <a:moveTo>
                      <a:pt x="0" y="2"/>
                    </a:moveTo>
                    <a:cubicBezTo>
                      <a:pt x="2" y="1"/>
                      <a:pt x="6" y="0"/>
                      <a:pt x="7" y="1"/>
                    </a:cubicBezTo>
                    <a:cubicBezTo>
                      <a:pt x="9" y="4"/>
                      <a:pt x="2" y="6"/>
                      <a:pt x="1" y="6"/>
                    </a:cubicBezTo>
                  </a:path>
                </a:pathLst>
              </a:custGeom>
              <a:noFill/>
              <a:ln w="3175" cap="rnd">
                <a:solidFill>
                  <a:srgbClr val="E2001A"/>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63" name="Freeform 343"/>
              <p:cNvSpPr>
                <a:spLocks/>
              </p:cNvSpPr>
              <p:nvPr/>
            </p:nvSpPr>
            <p:spPr bwMode="auto">
              <a:xfrm>
                <a:off x="1174" y="1889"/>
                <a:ext cx="15" cy="13"/>
              </a:xfrm>
              <a:custGeom>
                <a:avLst/>
                <a:gdLst>
                  <a:gd name="T0" fmla="*/ 599 w 11"/>
                  <a:gd name="T1" fmla="*/ 0 h 10"/>
                  <a:gd name="T2" fmla="*/ 1 w 11"/>
                  <a:gd name="T3" fmla="*/ 170 h 10"/>
                  <a:gd name="T4" fmla="*/ 419 w 11"/>
                  <a:gd name="T5" fmla="*/ 221 h 10"/>
                  <a:gd name="T6" fmla="*/ 0 w 11"/>
                  <a:gd name="T7" fmla="*/ 520 h 10"/>
                  <a:gd name="T8" fmla="*/ 0 60000 65536"/>
                  <a:gd name="T9" fmla="*/ 0 60000 65536"/>
                  <a:gd name="T10" fmla="*/ 0 60000 65536"/>
                  <a:gd name="T11" fmla="*/ 0 60000 65536"/>
                  <a:gd name="T12" fmla="*/ 0 w 11"/>
                  <a:gd name="T13" fmla="*/ 0 h 10"/>
                  <a:gd name="T14" fmla="*/ 11 w 11"/>
                  <a:gd name="T15" fmla="*/ 10 h 10"/>
                </a:gdLst>
                <a:ahLst/>
                <a:cxnLst>
                  <a:cxn ang="T8">
                    <a:pos x="T0" y="T1"/>
                  </a:cxn>
                  <a:cxn ang="T9">
                    <a:pos x="T2" y="T3"/>
                  </a:cxn>
                  <a:cxn ang="T10">
                    <a:pos x="T4" y="T5"/>
                  </a:cxn>
                  <a:cxn ang="T11">
                    <a:pos x="T6" y="T7"/>
                  </a:cxn>
                </a:cxnLst>
                <a:rect l="T12" t="T13" r="T14" b="T15"/>
                <a:pathLst>
                  <a:path w="11" h="10">
                    <a:moveTo>
                      <a:pt x="6" y="0"/>
                    </a:moveTo>
                    <a:cubicBezTo>
                      <a:pt x="5" y="0"/>
                      <a:pt x="1" y="1"/>
                      <a:pt x="1" y="3"/>
                    </a:cubicBezTo>
                    <a:cubicBezTo>
                      <a:pt x="1" y="5"/>
                      <a:pt x="3" y="4"/>
                      <a:pt x="4" y="4"/>
                    </a:cubicBezTo>
                    <a:cubicBezTo>
                      <a:pt x="11" y="7"/>
                      <a:pt x="4" y="9"/>
                      <a:pt x="0" y="10"/>
                    </a:cubicBezTo>
                  </a:path>
                </a:pathLst>
              </a:custGeom>
              <a:noFill/>
              <a:ln w="3175" cap="rnd">
                <a:solidFill>
                  <a:srgbClr val="E2001A"/>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64" name="Freeform 344"/>
              <p:cNvSpPr>
                <a:spLocks/>
              </p:cNvSpPr>
              <p:nvPr/>
            </p:nvSpPr>
            <p:spPr bwMode="auto">
              <a:xfrm>
                <a:off x="1174" y="2016"/>
                <a:ext cx="12" cy="10"/>
              </a:xfrm>
              <a:custGeom>
                <a:avLst/>
                <a:gdLst>
                  <a:gd name="T0" fmla="*/ 491 w 9"/>
                  <a:gd name="T1" fmla="*/ 0 h 7"/>
                  <a:gd name="T2" fmla="*/ 655 w 9"/>
                  <a:gd name="T3" fmla="*/ 1019 h 7"/>
                  <a:gd name="T4" fmla="*/ 0 60000 65536"/>
                  <a:gd name="T5" fmla="*/ 0 60000 65536"/>
                  <a:gd name="T6" fmla="*/ 0 w 9"/>
                  <a:gd name="T7" fmla="*/ 0 h 7"/>
                  <a:gd name="T8" fmla="*/ 9 w 9"/>
                  <a:gd name="T9" fmla="*/ 7 h 7"/>
                </a:gdLst>
                <a:ahLst/>
                <a:cxnLst>
                  <a:cxn ang="T4">
                    <a:pos x="T0" y="T1"/>
                  </a:cxn>
                  <a:cxn ang="T5">
                    <a:pos x="T2" y="T3"/>
                  </a:cxn>
                </a:cxnLst>
                <a:rect l="T6" t="T7" r="T8" b="T9"/>
                <a:pathLst>
                  <a:path w="9" h="7">
                    <a:moveTo>
                      <a:pt x="7" y="0"/>
                    </a:moveTo>
                    <a:cubicBezTo>
                      <a:pt x="0" y="1"/>
                      <a:pt x="1" y="7"/>
                      <a:pt x="9" y="5"/>
                    </a:cubicBezTo>
                  </a:path>
                </a:pathLst>
              </a:custGeom>
              <a:noFill/>
              <a:ln w="3175" cap="rnd">
                <a:solidFill>
                  <a:srgbClr val="E2001A"/>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65" name="Freeform 345"/>
              <p:cNvSpPr>
                <a:spLocks/>
              </p:cNvSpPr>
              <p:nvPr/>
            </p:nvSpPr>
            <p:spPr bwMode="auto">
              <a:xfrm>
                <a:off x="1043" y="2063"/>
                <a:ext cx="126" cy="190"/>
              </a:xfrm>
              <a:custGeom>
                <a:avLst/>
                <a:gdLst>
                  <a:gd name="T0" fmla="*/ 8857 w 93"/>
                  <a:gd name="T1" fmla="*/ 0 h 141"/>
                  <a:gd name="T2" fmla="*/ 6537 w 93"/>
                  <a:gd name="T3" fmla="*/ 3066 h 141"/>
                  <a:gd name="T4" fmla="*/ 0 w 93"/>
                  <a:gd name="T5" fmla="*/ 12384 h 141"/>
                  <a:gd name="T6" fmla="*/ 6713 w 93"/>
                  <a:gd name="T7" fmla="*/ 3416 h 141"/>
                  <a:gd name="T8" fmla="*/ 8857 w 93"/>
                  <a:gd name="T9" fmla="*/ 0 h 141"/>
                  <a:gd name="T10" fmla="*/ 0 60000 65536"/>
                  <a:gd name="T11" fmla="*/ 0 60000 65536"/>
                  <a:gd name="T12" fmla="*/ 0 60000 65536"/>
                  <a:gd name="T13" fmla="*/ 0 60000 65536"/>
                  <a:gd name="T14" fmla="*/ 0 60000 65536"/>
                  <a:gd name="T15" fmla="*/ 0 w 93"/>
                  <a:gd name="T16" fmla="*/ 0 h 141"/>
                  <a:gd name="T17" fmla="*/ 93 w 93"/>
                  <a:gd name="T18" fmla="*/ 141 h 141"/>
                </a:gdLst>
                <a:ahLst/>
                <a:cxnLst>
                  <a:cxn ang="T10">
                    <a:pos x="T0" y="T1"/>
                  </a:cxn>
                  <a:cxn ang="T11">
                    <a:pos x="T2" y="T3"/>
                  </a:cxn>
                  <a:cxn ang="T12">
                    <a:pos x="T4" y="T5"/>
                  </a:cxn>
                  <a:cxn ang="T13">
                    <a:pos x="T6" y="T7"/>
                  </a:cxn>
                  <a:cxn ang="T14">
                    <a:pos x="T8" y="T9"/>
                  </a:cxn>
                </a:cxnLst>
                <a:rect l="T15" t="T16" r="T17" b="T18"/>
                <a:pathLst>
                  <a:path w="93" h="141">
                    <a:moveTo>
                      <a:pt x="93" y="0"/>
                    </a:moveTo>
                    <a:cubicBezTo>
                      <a:pt x="93" y="5"/>
                      <a:pt x="86" y="17"/>
                      <a:pt x="69" y="35"/>
                    </a:cubicBezTo>
                    <a:cubicBezTo>
                      <a:pt x="51" y="53"/>
                      <a:pt x="11" y="117"/>
                      <a:pt x="0" y="141"/>
                    </a:cubicBezTo>
                    <a:cubicBezTo>
                      <a:pt x="9" y="126"/>
                      <a:pt x="59" y="52"/>
                      <a:pt x="71" y="39"/>
                    </a:cubicBezTo>
                    <a:cubicBezTo>
                      <a:pt x="83" y="26"/>
                      <a:pt x="93" y="9"/>
                      <a:pt x="9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6" name="Freeform 346"/>
              <p:cNvSpPr>
                <a:spLocks/>
              </p:cNvSpPr>
              <p:nvPr/>
            </p:nvSpPr>
            <p:spPr bwMode="auto">
              <a:xfrm>
                <a:off x="912" y="2555"/>
                <a:ext cx="8" cy="89"/>
              </a:xfrm>
              <a:custGeom>
                <a:avLst/>
                <a:gdLst>
                  <a:gd name="T0" fmla="*/ 476 w 6"/>
                  <a:gd name="T1" fmla="*/ 0 h 66"/>
                  <a:gd name="T2" fmla="*/ 1 w 6"/>
                  <a:gd name="T3" fmla="*/ 5835 h 66"/>
                  <a:gd name="T4" fmla="*/ 0 60000 65536"/>
                  <a:gd name="T5" fmla="*/ 0 60000 65536"/>
                  <a:gd name="T6" fmla="*/ 0 w 6"/>
                  <a:gd name="T7" fmla="*/ 0 h 66"/>
                  <a:gd name="T8" fmla="*/ 6 w 6"/>
                  <a:gd name="T9" fmla="*/ 66 h 66"/>
                </a:gdLst>
                <a:ahLst/>
                <a:cxnLst>
                  <a:cxn ang="T4">
                    <a:pos x="T0" y="T1"/>
                  </a:cxn>
                  <a:cxn ang="T5">
                    <a:pos x="T2" y="T3"/>
                  </a:cxn>
                </a:cxnLst>
                <a:rect l="T6" t="T7" r="T8" b="T9"/>
                <a:pathLst>
                  <a:path w="6" h="66">
                    <a:moveTo>
                      <a:pt x="6" y="0"/>
                    </a:moveTo>
                    <a:cubicBezTo>
                      <a:pt x="2" y="6"/>
                      <a:pt x="0" y="57"/>
                      <a:pt x="1" y="6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7" name="Freeform 347"/>
              <p:cNvSpPr>
                <a:spLocks/>
              </p:cNvSpPr>
              <p:nvPr/>
            </p:nvSpPr>
            <p:spPr bwMode="auto">
              <a:xfrm>
                <a:off x="1340" y="2387"/>
                <a:ext cx="129" cy="903"/>
              </a:xfrm>
              <a:custGeom>
                <a:avLst/>
                <a:gdLst>
                  <a:gd name="T0" fmla="*/ 1244 w 96"/>
                  <a:gd name="T1" fmla="*/ 7427 h 671"/>
                  <a:gd name="T2" fmla="*/ 2143 w 96"/>
                  <a:gd name="T3" fmla="*/ 6753 h 671"/>
                  <a:gd name="T4" fmla="*/ 4731 w 96"/>
                  <a:gd name="T5" fmla="*/ 11513 h 671"/>
                  <a:gd name="T6" fmla="*/ 4434 w 96"/>
                  <a:gd name="T7" fmla="*/ 29520 h 671"/>
                  <a:gd name="T8" fmla="*/ 3521 w 96"/>
                  <a:gd name="T9" fmla="*/ 33996 h 671"/>
                  <a:gd name="T10" fmla="*/ 2409 w 96"/>
                  <a:gd name="T11" fmla="*/ 38846 h 671"/>
                  <a:gd name="T12" fmla="*/ 2005 w 96"/>
                  <a:gd name="T13" fmla="*/ 41623 h 671"/>
                  <a:gd name="T14" fmla="*/ 2005 w 96"/>
                  <a:gd name="T15" fmla="*/ 45713 h 671"/>
                  <a:gd name="T16" fmla="*/ 2247 w 96"/>
                  <a:gd name="T17" fmla="*/ 48757 h 671"/>
                  <a:gd name="T18" fmla="*/ 2409 w 96"/>
                  <a:gd name="T19" fmla="*/ 48998 h 671"/>
                  <a:gd name="T20" fmla="*/ 1672 w 96"/>
                  <a:gd name="T21" fmla="*/ 50787 h 671"/>
                  <a:gd name="T22" fmla="*/ 1403 w 96"/>
                  <a:gd name="T23" fmla="*/ 51048 h 671"/>
                  <a:gd name="T24" fmla="*/ 238 w 96"/>
                  <a:gd name="T25" fmla="*/ 53020 h 671"/>
                  <a:gd name="T26" fmla="*/ 1 w 96"/>
                  <a:gd name="T27" fmla="*/ 55047 h 671"/>
                  <a:gd name="T28" fmla="*/ 513 w 96"/>
                  <a:gd name="T29" fmla="*/ 53172 h 671"/>
                  <a:gd name="T30" fmla="*/ 1793 w 96"/>
                  <a:gd name="T31" fmla="*/ 51409 h 671"/>
                  <a:gd name="T32" fmla="*/ 2143 w 96"/>
                  <a:gd name="T33" fmla="*/ 51048 h 671"/>
                  <a:gd name="T34" fmla="*/ 2412 w 96"/>
                  <a:gd name="T35" fmla="*/ 50530 h 671"/>
                  <a:gd name="T36" fmla="*/ 2412 w 96"/>
                  <a:gd name="T37" fmla="*/ 50941 h 671"/>
                  <a:gd name="T38" fmla="*/ 2143 w 96"/>
                  <a:gd name="T39" fmla="*/ 57690 h 671"/>
                  <a:gd name="T40" fmla="*/ 2943 w 96"/>
                  <a:gd name="T41" fmla="*/ 50818 h 671"/>
                  <a:gd name="T42" fmla="*/ 2731 w 96"/>
                  <a:gd name="T43" fmla="*/ 48666 h 671"/>
                  <a:gd name="T44" fmla="*/ 2694 w 96"/>
                  <a:gd name="T45" fmla="*/ 45591 h 671"/>
                  <a:gd name="T46" fmla="*/ 2694 w 96"/>
                  <a:gd name="T47" fmla="*/ 41759 h 671"/>
                  <a:gd name="T48" fmla="*/ 3019 w 96"/>
                  <a:gd name="T49" fmla="*/ 38846 h 671"/>
                  <a:gd name="T50" fmla="*/ 4144 w 96"/>
                  <a:gd name="T51" fmla="*/ 34167 h 671"/>
                  <a:gd name="T52" fmla="*/ 5125 w 96"/>
                  <a:gd name="T53" fmla="*/ 29569 h 671"/>
                  <a:gd name="T54" fmla="*/ 5646 w 96"/>
                  <a:gd name="T55" fmla="*/ 17966 h 671"/>
                  <a:gd name="T56" fmla="*/ 5958 w 96"/>
                  <a:gd name="T57" fmla="*/ 17426 h 671"/>
                  <a:gd name="T58" fmla="*/ 6627 w 96"/>
                  <a:gd name="T59" fmla="*/ 17134 h 671"/>
                  <a:gd name="T60" fmla="*/ 7072 w 96"/>
                  <a:gd name="T61" fmla="*/ 18886 h 671"/>
                  <a:gd name="T62" fmla="*/ 7072 w 96"/>
                  <a:gd name="T63" fmla="*/ 19791 h 671"/>
                  <a:gd name="T64" fmla="*/ 7326 w 96"/>
                  <a:gd name="T65" fmla="*/ 21408 h 671"/>
                  <a:gd name="T66" fmla="*/ 7483 w 96"/>
                  <a:gd name="T67" fmla="*/ 25300 h 671"/>
                  <a:gd name="T68" fmla="*/ 7638 w 96"/>
                  <a:gd name="T69" fmla="*/ 25389 h 671"/>
                  <a:gd name="T70" fmla="*/ 7638 w 96"/>
                  <a:gd name="T71" fmla="*/ 21317 h 671"/>
                  <a:gd name="T72" fmla="*/ 7483 w 96"/>
                  <a:gd name="T73" fmla="*/ 19791 h 671"/>
                  <a:gd name="T74" fmla="*/ 7483 w 96"/>
                  <a:gd name="T75" fmla="*/ 18982 h 671"/>
                  <a:gd name="T76" fmla="*/ 6988 w 96"/>
                  <a:gd name="T77" fmla="*/ 16668 h 671"/>
                  <a:gd name="T78" fmla="*/ 7275 w 96"/>
                  <a:gd name="T79" fmla="*/ 15704 h 671"/>
                  <a:gd name="T80" fmla="*/ 7483 w 96"/>
                  <a:gd name="T81" fmla="*/ 14410 h 671"/>
                  <a:gd name="T82" fmla="*/ 7142 w 96"/>
                  <a:gd name="T83" fmla="*/ 14401 h 671"/>
                  <a:gd name="T84" fmla="*/ 6887 w 96"/>
                  <a:gd name="T85" fmla="*/ 15674 h 671"/>
                  <a:gd name="T86" fmla="*/ 5958 w 96"/>
                  <a:gd name="T87" fmla="*/ 16924 h 671"/>
                  <a:gd name="T88" fmla="*/ 5646 w 96"/>
                  <a:gd name="T89" fmla="*/ 16668 h 671"/>
                  <a:gd name="T90" fmla="*/ 5414 w 96"/>
                  <a:gd name="T91" fmla="*/ 11440 h 671"/>
                  <a:gd name="T92" fmla="*/ 5200 w 96"/>
                  <a:gd name="T93" fmla="*/ 10417 h 671"/>
                  <a:gd name="T94" fmla="*/ 7483 w 96"/>
                  <a:gd name="T95" fmla="*/ 9792 h 671"/>
                  <a:gd name="T96" fmla="*/ 7275 w 96"/>
                  <a:gd name="T97" fmla="*/ 10016 h 671"/>
                  <a:gd name="T98" fmla="*/ 4932 w 96"/>
                  <a:gd name="T99" fmla="*/ 9528 h 671"/>
                  <a:gd name="T100" fmla="*/ 4932 w 96"/>
                  <a:gd name="T101" fmla="*/ 9528 h 671"/>
                  <a:gd name="T102" fmla="*/ 3237 w 96"/>
                  <a:gd name="T103" fmla="*/ 6871 h 671"/>
                  <a:gd name="T104" fmla="*/ 3237 w 96"/>
                  <a:gd name="T105" fmla="*/ 6443 h 671"/>
                  <a:gd name="T106" fmla="*/ 3955 w 96"/>
                  <a:gd name="T107" fmla="*/ 931 h 671"/>
                  <a:gd name="T108" fmla="*/ 3870 w 96"/>
                  <a:gd name="T109" fmla="*/ 0 h 671"/>
                  <a:gd name="T110" fmla="*/ 3444 w 96"/>
                  <a:gd name="T111" fmla="*/ 0 h 671"/>
                  <a:gd name="T112" fmla="*/ 3521 w 96"/>
                  <a:gd name="T113" fmla="*/ 1059 h 671"/>
                  <a:gd name="T114" fmla="*/ 2620 w 96"/>
                  <a:gd name="T115" fmla="*/ 5913 h 671"/>
                  <a:gd name="T116" fmla="*/ 2190 w 96"/>
                  <a:gd name="T117" fmla="*/ 6034 h 671"/>
                  <a:gd name="T118" fmla="*/ 1080 w 96"/>
                  <a:gd name="T119" fmla="*/ 4394 h 6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6"/>
                  <a:gd name="T181" fmla="*/ 0 h 671"/>
                  <a:gd name="T182" fmla="*/ 96 w 96"/>
                  <a:gd name="T183" fmla="*/ 671 h 67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6" h="671">
                    <a:moveTo>
                      <a:pt x="15" y="86"/>
                    </a:moveTo>
                    <a:cubicBezTo>
                      <a:pt x="17" y="77"/>
                      <a:pt x="20" y="78"/>
                      <a:pt x="25" y="79"/>
                    </a:cubicBezTo>
                    <a:cubicBezTo>
                      <a:pt x="41" y="91"/>
                      <a:pt x="52" y="106"/>
                      <a:pt x="56" y="134"/>
                    </a:cubicBezTo>
                    <a:cubicBezTo>
                      <a:pt x="62" y="184"/>
                      <a:pt x="58" y="297"/>
                      <a:pt x="53" y="343"/>
                    </a:cubicBezTo>
                    <a:cubicBezTo>
                      <a:pt x="52" y="354"/>
                      <a:pt x="47" y="374"/>
                      <a:pt x="42" y="395"/>
                    </a:cubicBezTo>
                    <a:cubicBezTo>
                      <a:pt x="34" y="425"/>
                      <a:pt x="27" y="437"/>
                      <a:pt x="28" y="452"/>
                    </a:cubicBezTo>
                    <a:cubicBezTo>
                      <a:pt x="28" y="463"/>
                      <a:pt x="26" y="473"/>
                      <a:pt x="24" y="484"/>
                    </a:cubicBezTo>
                    <a:cubicBezTo>
                      <a:pt x="22" y="494"/>
                      <a:pt x="23" y="517"/>
                      <a:pt x="24" y="531"/>
                    </a:cubicBezTo>
                    <a:cubicBezTo>
                      <a:pt x="26" y="543"/>
                      <a:pt x="27" y="555"/>
                      <a:pt x="27" y="567"/>
                    </a:cubicBezTo>
                    <a:cubicBezTo>
                      <a:pt x="28" y="570"/>
                      <a:pt x="28" y="570"/>
                      <a:pt x="28" y="570"/>
                    </a:cubicBezTo>
                    <a:cubicBezTo>
                      <a:pt x="27" y="578"/>
                      <a:pt x="25" y="583"/>
                      <a:pt x="20" y="590"/>
                    </a:cubicBezTo>
                    <a:cubicBezTo>
                      <a:pt x="16" y="594"/>
                      <a:pt x="16" y="594"/>
                      <a:pt x="16" y="594"/>
                    </a:cubicBezTo>
                    <a:cubicBezTo>
                      <a:pt x="11" y="601"/>
                      <a:pt x="6" y="608"/>
                      <a:pt x="3" y="617"/>
                    </a:cubicBezTo>
                    <a:cubicBezTo>
                      <a:pt x="0" y="625"/>
                      <a:pt x="1" y="640"/>
                      <a:pt x="1" y="640"/>
                    </a:cubicBezTo>
                    <a:cubicBezTo>
                      <a:pt x="1" y="640"/>
                      <a:pt x="5" y="622"/>
                      <a:pt x="6" y="618"/>
                    </a:cubicBezTo>
                    <a:cubicBezTo>
                      <a:pt x="9" y="610"/>
                      <a:pt x="16" y="605"/>
                      <a:pt x="21" y="598"/>
                    </a:cubicBezTo>
                    <a:cubicBezTo>
                      <a:pt x="25" y="594"/>
                      <a:pt x="25" y="594"/>
                      <a:pt x="25" y="594"/>
                    </a:cubicBezTo>
                    <a:cubicBezTo>
                      <a:pt x="26" y="591"/>
                      <a:pt x="28" y="589"/>
                      <a:pt x="29" y="588"/>
                    </a:cubicBezTo>
                    <a:cubicBezTo>
                      <a:pt x="29" y="592"/>
                      <a:pt x="29" y="592"/>
                      <a:pt x="29" y="592"/>
                    </a:cubicBezTo>
                    <a:cubicBezTo>
                      <a:pt x="31" y="620"/>
                      <a:pt x="37" y="651"/>
                      <a:pt x="25" y="671"/>
                    </a:cubicBezTo>
                    <a:cubicBezTo>
                      <a:pt x="38" y="648"/>
                      <a:pt x="37" y="620"/>
                      <a:pt x="35" y="591"/>
                    </a:cubicBezTo>
                    <a:cubicBezTo>
                      <a:pt x="33" y="566"/>
                      <a:pt x="33" y="566"/>
                      <a:pt x="33" y="566"/>
                    </a:cubicBezTo>
                    <a:cubicBezTo>
                      <a:pt x="33" y="554"/>
                      <a:pt x="34" y="542"/>
                      <a:pt x="32" y="530"/>
                    </a:cubicBezTo>
                    <a:cubicBezTo>
                      <a:pt x="31" y="516"/>
                      <a:pt x="30" y="496"/>
                      <a:pt x="32" y="486"/>
                    </a:cubicBezTo>
                    <a:cubicBezTo>
                      <a:pt x="34" y="475"/>
                      <a:pt x="36" y="463"/>
                      <a:pt x="36" y="452"/>
                    </a:cubicBezTo>
                    <a:cubicBezTo>
                      <a:pt x="35" y="438"/>
                      <a:pt x="42" y="425"/>
                      <a:pt x="49" y="397"/>
                    </a:cubicBezTo>
                    <a:cubicBezTo>
                      <a:pt x="55" y="376"/>
                      <a:pt x="60" y="355"/>
                      <a:pt x="61" y="344"/>
                    </a:cubicBezTo>
                    <a:cubicBezTo>
                      <a:pt x="64" y="314"/>
                      <a:pt x="67" y="258"/>
                      <a:pt x="67" y="209"/>
                    </a:cubicBezTo>
                    <a:cubicBezTo>
                      <a:pt x="67" y="207"/>
                      <a:pt x="70" y="204"/>
                      <a:pt x="71" y="203"/>
                    </a:cubicBezTo>
                    <a:cubicBezTo>
                      <a:pt x="74" y="202"/>
                      <a:pt x="77" y="201"/>
                      <a:pt x="79" y="199"/>
                    </a:cubicBezTo>
                    <a:cubicBezTo>
                      <a:pt x="84" y="202"/>
                      <a:pt x="85" y="210"/>
                      <a:pt x="84" y="220"/>
                    </a:cubicBezTo>
                    <a:cubicBezTo>
                      <a:pt x="84" y="230"/>
                      <a:pt x="84" y="230"/>
                      <a:pt x="84" y="230"/>
                    </a:cubicBezTo>
                    <a:cubicBezTo>
                      <a:pt x="87" y="249"/>
                      <a:pt x="87" y="249"/>
                      <a:pt x="87" y="249"/>
                    </a:cubicBezTo>
                    <a:cubicBezTo>
                      <a:pt x="89" y="264"/>
                      <a:pt x="93" y="280"/>
                      <a:pt x="89" y="294"/>
                    </a:cubicBezTo>
                    <a:cubicBezTo>
                      <a:pt x="91" y="295"/>
                      <a:pt x="91" y="295"/>
                      <a:pt x="91" y="295"/>
                    </a:cubicBezTo>
                    <a:cubicBezTo>
                      <a:pt x="96" y="279"/>
                      <a:pt x="94" y="264"/>
                      <a:pt x="91" y="248"/>
                    </a:cubicBezTo>
                    <a:cubicBezTo>
                      <a:pt x="89" y="230"/>
                      <a:pt x="89" y="230"/>
                      <a:pt x="89" y="230"/>
                    </a:cubicBezTo>
                    <a:cubicBezTo>
                      <a:pt x="89" y="221"/>
                      <a:pt x="89" y="221"/>
                      <a:pt x="89" y="221"/>
                    </a:cubicBezTo>
                    <a:cubicBezTo>
                      <a:pt x="90" y="212"/>
                      <a:pt x="90" y="199"/>
                      <a:pt x="83" y="194"/>
                    </a:cubicBezTo>
                    <a:cubicBezTo>
                      <a:pt x="84" y="191"/>
                      <a:pt x="85" y="187"/>
                      <a:pt x="86" y="183"/>
                    </a:cubicBezTo>
                    <a:cubicBezTo>
                      <a:pt x="86" y="178"/>
                      <a:pt x="87" y="174"/>
                      <a:pt x="89" y="168"/>
                    </a:cubicBezTo>
                    <a:cubicBezTo>
                      <a:pt x="85" y="167"/>
                      <a:pt x="85" y="167"/>
                      <a:pt x="85" y="167"/>
                    </a:cubicBezTo>
                    <a:cubicBezTo>
                      <a:pt x="83" y="173"/>
                      <a:pt x="82" y="178"/>
                      <a:pt x="82" y="182"/>
                    </a:cubicBezTo>
                    <a:cubicBezTo>
                      <a:pt x="80" y="190"/>
                      <a:pt x="78" y="194"/>
                      <a:pt x="71" y="197"/>
                    </a:cubicBezTo>
                    <a:cubicBezTo>
                      <a:pt x="70" y="198"/>
                      <a:pt x="67" y="196"/>
                      <a:pt x="67" y="194"/>
                    </a:cubicBezTo>
                    <a:cubicBezTo>
                      <a:pt x="67" y="171"/>
                      <a:pt x="66" y="149"/>
                      <a:pt x="64" y="133"/>
                    </a:cubicBezTo>
                    <a:cubicBezTo>
                      <a:pt x="63" y="129"/>
                      <a:pt x="63" y="125"/>
                      <a:pt x="62" y="121"/>
                    </a:cubicBezTo>
                    <a:cubicBezTo>
                      <a:pt x="75" y="135"/>
                      <a:pt x="84" y="126"/>
                      <a:pt x="89" y="114"/>
                    </a:cubicBezTo>
                    <a:cubicBezTo>
                      <a:pt x="86" y="117"/>
                      <a:pt x="86" y="117"/>
                      <a:pt x="86" y="117"/>
                    </a:cubicBezTo>
                    <a:cubicBezTo>
                      <a:pt x="77" y="128"/>
                      <a:pt x="68" y="120"/>
                      <a:pt x="59" y="111"/>
                    </a:cubicBezTo>
                    <a:cubicBezTo>
                      <a:pt x="59" y="111"/>
                      <a:pt x="59" y="111"/>
                      <a:pt x="59" y="111"/>
                    </a:cubicBezTo>
                    <a:cubicBezTo>
                      <a:pt x="54" y="99"/>
                      <a:pt x="46" y="87"/>
                      <a:pt x="38" y="80"/>
                    </a:cubicBezTo>
                    <a:cubicBezTo>
                      <a:pt x="37" y="79"/>
                      <a:pt x="37" y="75"/>
                      <a:pt x="38" y="75"/>
                    </a:cubicBezTo>
                    <a:cubicBezTo>
                      <a:pt x="54" y="60"/>
                      <a:pt x="49" y="32"/>
                      <a:pt x="47" y="11"/>
                    </a:cubicBezTo>
                    <a:cubicBezTo>
                      <a:pt x="46" y="0"/>
                      <a:pt x="46" y="0"/>
                      <a:pt x="46" y="0"/>
                    </a:cubicBezTo>
                    <a:cubicBezTo>
                      <a:pt x="41" y="0"/>
                      <a:pt x="41" y="0"/>
                      <a:pt x="41" y="0"/>
                    </a:cubicBezTo>
                    <a:cubicBezTo>
                      <a:pt x="42" y="12"/>
                      <a:pt x="42" y="12"/>
                      <a:pt x="42" y="12"/>
                    </a:cubicBezTo>
                    <a:cubicBezTo>
                      <a:pt x="44" y="32"/>
                      <a:pt x="46" y="57"/>
                      <a:pt x="31" y="69"/>
                    </a:cubicBezTo>
                    <a:cubicBezTo>
                      <a:pt x="30" y="70"/>
                      <a:pt x="26" y="71"/>
                      <a:pt x="26" y="70"/>
                    </a:cubicBezTo>
                    <a:cubicBezTo>
                      <a:pt x="19" y="69"/>
                      <a:pt x="14" y="57"/>
                      <a:pt x="13" y="51"/>
                    </a:cubicBezTo>
                  </a:path>
                </a:pathLst>
              </a:cu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68" name="Freeform 348"/>
              <p:cNvSpPr>
                <a:spLocks/>
              </p:cNvSpPr>
              <p:nvPr/>
            </p:nvSpPr>
            <p:spPr bwMode="auto">
              <a:xfrm>
                <a:off x="1340" y="2387"/>
                <a:ext cx="129" cy="903"/>
              </a:xfrm>
              <a:custGeom>
                <a:avLst/>
                <a:gdLst>
                  <a:gd name="T0" fmla="*/ 1244 w 96"/>
                  <a:gd name="T1" fmla="*/ 7427 h 671"/>
                  <a:gd name="T2" fmla="*/ 2143 w 96"/>
                  <a:gd name="T3" fmla="*/ 6753 h 671"/>
                  <a:gd name="T4" fmla="*/ 4731 w 96"/>
                  <a:gd name="T5" fmla="*/ 11513 h 671"/>
                  <a:gd name="T6" fmla="*/ 4434 w 96"/>
                  <a:gd name="T7" fmla="*/ 29520 h 671"/>
                  <a:gd name="T8" fmla="*/ 3521 w 96"/>
                  <a:gd name="T9" fmla="*/ 33996 h 671"/>
                  <a:gd name="T10" fmla="*/ 2409 w 96"/>
                  <a:gd name="T11" fmla="*/ 38846 h 671"/>
                  <a:gd name="T12" fmla="*/ 2005 w 96"/>
                  <a:gd name="T13" fmla="*/ 41623 h 671"/>
                  <a:gd name="T14" fmla="*/ 2005 w 96"/>
                  <a:gd name="T15" fmla="*/ 45713 h 671"/>
                  <a:gd name="T16" fmla="*/ 2247 w 96"/>
                  <a:gd name="T17" fmla="*/ 48757 h 671"/>
                  <a:gd name="T18" fmla="*/ 2409 w 96"/>
                  <a:gd name="T19" fmla="*/ 48998 h 671"/>
                  <a:gd name="T20" fmla="*/ 1672 w 96"/>
                  <a:gd name="T21" fmla="*/ 50787 h 671"/>
                  <a:gd name="T22" fmla="*/ 1403 w 96"/>
                  <a:gd name="T23" fmla="*/ 51048 h 671"/>
                  <a:gd name="T24" fmla="*/ 238 w 96"/>
                  <a:gd name="T25" fmla="*/ 53020 h 671"/>
                  <a:gd name="T26" fmla="*/ 1 w 96"/>
                  <a:gd name="T27" fmla="*/ 55047 h 671"/>
                  <a:gd name="T28" fmla="*/ 513 w 96"/>
                  <a:gd name="T29" fmla="*/ 53172 h 671"/>
                  <a:gd name="T30" fmla="*/ 1793 w 96"/>
                  <a:gd name="T31" fmla="*/ 51409 h 671"/>
                  <a:gd name="T32" fmla="*/ 2143 w 96"/>
                  <a:gd name="T33" fmla="*/ 51048 h 671"/>
                  <a:gd name="T34" fmla="*/ 2412 w 96"/>
                  <a:gd name="T35" fmla="*/ 50530 h 671"/>
                  <a:gd name="T36" fmla="*/ 2412 w 96"/>
                  <a:gd name="T37" fmla="*/ 50941 h 671"/>
                  <a:gd name="T38" fmla="*/ 2143 w 96"/>
                  <a:gd name="T39" fmla="*/ 57690 h 671"/>
                  <a:gd name="T40" fmla="*/ 2943 w 96"/>
                  <a:gd name="T41" fmla="*/ 50818 h 671"/>
                  <a:gd name="T42" fmla="*/ 2731 w 96"/>
                  <a:gd name="T43" fmla="*/ 48666 h 671"/>
                  <a:gd name="T44" fmla="*/ 2694 w 96"/>
                  <a:gd name="T45" fmla="*/ 45591 h 671"/>
                  <a:gd name="T46" fmla="*/ 2694 w 96"/>
                  <a:gd name="T47" fmla="*/ 41759 h 671"/>
                  <a:gd name="T48" fmla="*/ 3019 w 96"/>
                  <a:gd name="T49" fmla="*/ 38846 h 671"/>
                  <a:gd name="T50" fmla="*/ 4144 w 96"/>
                  <a:gd name="T51" fmla="*/ 34167 h 671"/>
                  <a:gd name="T52" fmla="*/ 5125 w 96"/>
                  <a:gd name="T53" fmla="*/ 29569 h 671"/>
                  <a:gd name="T54" fmla="*/ 5646 w 96"/>
                  <a:gd name="T55" fmla="*/ 17966 h 671"/>
                  <a:gd name="T56" fmla="*/ 5958 w 96"/>
                  <a:gd name="T57" fmla="*/ 17426 h 671"/>
                  <a:gd name="T58" fmla="*/ 6627 w 96"/>
                  <a:gd name="T59" fmla="*/ 17134 h 671"/>
                  <a:gd name="T60" fmla="*/ 7072 w 96"/>
                  <a:gd name="T61" fmla="*/ 18886 h 671"/>
                  <a:gd name="T62" fmla="*/ 7072 w 96"/>
                  <a:gd name="T63" fmla="*/ 19791 h 671"/>
                  <a:gd name="T64" fmla="*/ 7326 w 96"/>
                  <a:gd name="T65" fmla="*/ 21408 h 671"/>
                  <a:gd name="T66" fmla="*/ 7483 w 96"/>
                  <a:gd name="T67" fmla="*/ 25300 h 671"/>
                  <a:gd name="T68" fmla="*/ 7638 w 96"/>
                  <a:gd name="T69" fmla="*/ 25389 h 671"/>
                  <a:gd name="T70" fmla="*/ 7638 w 96"/>
                  <a:gd name="T71" fmla="*/ 21317 h 671"/>
                  <a:gd name="T72" fmla="*/ 7483 w 96"/>
                  <a:gd name="T73" fmla="*/ 19791 h 671"/>
                  <a:gd name="T74" fmla="*/ 7483 w 96"/>
                  <a:gd name="T75" fmla="*/ 18982 h 671"/>
                  <a:gd name="T76" fmla="*/ 6988 w 96"/>
                  <a:gd name="T77" fmla="*/ 16668 h 671"/>
                  <a:gd name="T78" fmla="*/ 7275 w 96"/>
                  <a:gd name="T79" fmla="*/ 15704 h 671"/>
                  <a:gd name="T80" fmla="*/ 7483 w 96"/>
                  <a:gd name="T81" fmla="*/ 14410 h 671"/>
                  <a:gd name="T82" fmla="*/ 7142 w 96"/>
                  <a:gd name="T83" fmla="*/ 14401 h 671"/>
                  <a:gd name="T84" fmla="*/ 6887 w 96"/>
                  <a:gd name="T85" fmla="*/ 15674 h 671"/>
                  <a:gd name="T86" fmla="*/ 5958 w 96"/>
                  <a:gd name="T87" fmla="*/ 16924 h 671"/>
                  <a:gd name="T88" fmla="*/ 5646 w 96"/>
                  <a:gd name="T89" fmla="*/ 16668 h 671"/>
                  <a:gd name="T90" fmla="*/ 5414 w 96"/>
                  <a:gd name="T91" fmla="*/ 11440 h 671"/>
                  <a:gd name="T92" fmla="*/ 5200 w 96"/>
                  <a:gd name="T93" fmla="*/ 10417 h 671"/>
                  <a:gd name="T94" fmla="*/ 7483 w 96"/>
                  <a:gd name="T95" fmla="*/ 9792 h 671"/>
                  <a:gd name="T96" fmla="*/ 7275 w 96"/>
                  <a:gd name="T97" fmla="*/ 10016 h 671"/>
                  <a:gd name="T98" fmla="*/ 4932 w 96"/>
                  <a:gd name="T99" fmla="*/ 9528 h 671"/>
                  <a:gd name="T100" fmla="*/ 4932 w 96"/>
                  <a:gd name="T101" fmla="*/ 9528 h 671"/>
                  <a:gd name="T102" fmla="*/ 3237 w 96"/>
                  <a:gd name="T103" fmla="*/ 6871 h 671"/>
                  <a:gd name="T104" fmla="*/ 3237 w 96"/>
                  <a:gd name="T105" fmla="*/ 6443 h 671"/>
                  <a:gd name="T106" fmla="*/ 3955 w 96"/>
                  <a:gd name="T107" fmla="*/ 931 h 671"/>
                  <a:gd name="T108" fmla="*/ 3870 w 96"/>
                  <a:gd name="T109" fmla="*/ 0 h 671"/>
                  <a:gd name="T110" fmla="*/ 3444 w 96"/>
                  <a:gd name="T111" fmla="*/ 0 h 671"/>
                  <a:gd name="T112" fmla="*/ 3521 w 96"/>
                  <a:gd name="T113" fmla="*/ 1059 h 671"/>
                  <a:gd name="T114" fmla="*/ 2620 w 96"/>
                  <a:gd name="T115" fmla="*/ 5913 h 671"/>
                  <a:gd name="T116" fmla="*/ 2190 w 96"/>
                  <a:gd name="T117" fmla="*/ 6034 h 671"/>
                  <a:gd name="T118" fmla="*/ 1080 w 96"/>
                  <a:gd name="T119" fmla="*/ 4394 h 6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6"/>
                  <a:gd name="T181" fmla="*/ 0 h 671"/>
                  <a:gd name="T182" fmla="*/ 96 w 96"/>
                  <a:gd name="T183" fmla="*/ 671 h 67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6" h="671">
                    <a:moveTo>
                      <a:pt x="15" y="86"/>
                    </a:moveTo>
                    <a:cubicBezTo>
                      <a:pt x="17" y="77"/>
                      <a:pt x="20" y="78"/>
                      <a:pt x="25" y="79"/>
                    </a:cubicBezTo>
                    <a:cubicBezTo>
                      <a:pt x="41" y="91"/>
                      <a:pt x="52" y="106"/>
                      <a:pt x="56" y="134"/>
                    </a:cubicBezTo>
                    <a:cubicBezTo>
                      <a:pt x="62" y="184"/>
                      <a:pt x="58" y="297"/>
                      <a:pt x="53" y="343"/>
                    </a:cubicBezTo>
                    <a:cubicBezTo>
                      <a:pt x="52" y="354"/>
                      <a:pt x="47" y="374"/>
                      <a:pt x="42" y="395"/>
                    </a:cubicBezTo>
                    <a:cubicBezTo>
                      <a:pt x="34" y="425"/>
                      <a:pt x="27" y="437"/>
                      <a:pt x="28" y="452"/>
                    </a:cubicBezTo>
                    <a:cubicBezTo>
                      <a:pt x="28" y="463"/>
                      <a:pt x="26" y="473"/>
                      <a:pt x="24" y="484"/>
                    </a:cubicBezTo>
                    <a:cubicBezTo>
                      <a:pt x="22" y="494"/>
                      <a:pt x="23" y="517"/>
                      <a:pt x="24" y="531"/>
                    </a:cubicBezTo>
                    <a:cubicBezTo>
                      <a:pt x="26" y="543"/>
                      <a:pt x="27" y="555"/>
                      <a:pt x="27" y="567"/>
                    </a:cubicBezTo>
                    <a:cubicBezTo>
                      <a:pt x="28" y="570"/>
                      <a:pt x="28" y="570"/>
                      <a:pt x="28" y="570"/>
                    </a:cubicBezTo>
                    <a:cubicBezTo>
                      <a:pt x="27" y="578"/>
                      <a:pt x="25" y="583"/>
                      <a:pt x="20" y="590"/>
                    </a:cubicBezTo>
                    <a:cubicBezTo>
                      <a:pt x="16" y="594"/>
                      <a:pt x="16" y="594"/>
                      <a:pt x="16" y="594"/>
                    </a:cubicBezTo>
                    <a:cubicBezTo>
                      <a:pt x="11" y="601"/>
                      <a:pt x="6" y="608"/>
                      <a:pt x="3" y="617"/>
                    </a:cubicBezTo>
                    <a:cubicBezTo>
                      <a:pt x="0" y="625"/>
                      <a:pt x="1" y="640"/>
                      <a:pt x="1" y="640"/>
                    </a:cubicBezTo>
                    <a:cubicBezTo>
                      <a:pt x="1" y="640"/>
                      <a:pt x="5" y="622"/>
                      <a:pt x="6" y="618"/>
                    </a:cubicBezTo>
                    <a:cubicBezTo>
                      <a:pt x="9" y="610"/>
                      <a:pt x="16" y="605"/>
                      <a:pt x="21" y="598"/>
                    </a:cubicBezTo>
                    <a:cubicBezTo>
                      <a:pt x="25" y="594"/>
                      <a:pt x="25" y="594"/>
                      <a:pt x="25" y="594"/>
                    </a:cubicBezTo>
                    <a:cubicBezTo>
                      <a:pt x="26" y="591"/>
                      <a:pt x="28" y="589"/>
                      <a:pt x="29" y="588"/>
                    </a:cubicBezTo>
                    <a:cubicBezTo>
                      <a:pt x="29" y="592"/>
                      <a:pt x="29" y="592"/>
                      <a:pt x="29" y="592"/>
                    </a:cubicBezTo>
                    <a:cubicBezTo>
                      <a:pt x="31" y="620"/>
                      <a:pt x="37" y="651"/>
                      <a:pt x="25" y="671"/>
                    </a:cubicBezTo>
                    <a:cubicBezTo>
                      <a:pt x="38" y="648"/>
                      <a:pt x="37" y="620"/>
                      <a:pt x="35" y="591"/>
                    </a:cubicBezTo>
                    <a:cubicBezTo>
                      <a:pt x="33" y="566"/>
                      <a:pt x="33" y="566"/>
                      <a:pt x="33" y="566"/>
                    </a:cubicBezTo>
                    <a:cubicBezTo>
                      <a:pt x="33" y="554"/>
                      <a:pt x="34" y="542"/>
                      <a:pt x="32" y="530"/>
                    </a:cubicBezTo>
                    <a:cubicBezTo>
                      <a:pt x="31" y="516"/>
                      <a:pt x="30" y="496"/>
                      <a:pt x="32" y="486"/>
                    </a:cubicBezTo>
                    <a:cubicBezTo>
                      <a:pt x="34" y="475"/>
                      <a:pt x="36" y="463"/>
                      <a:pt x="36" y="452"/>
                    </a:cubicBezTo>
                    <a:cubicBezTo>
                      <a:pt x="35" y="438"/>
                      <a:pt x="42" y="425"/>
                      <a:pt x="49" y="397"/>
                    </a:cubicBezTo>
                    <a:cubicBezTo>
                      <a:pt x="55" y="376"/>
                      <a:pt x="60" y="355"/>
                      <a:pt x="61" y="344"/>
                    </a:cubicBezTo>
                    <a:cubicBezTo>
                      <a:pt x="64" y="314"/>
                      <a:pt x="67" y="258"/>
                      <a:pt x="67" y="209"/>
                    </a:cubicBezTo>
                    <a:cubicBezTo>
                      <a:pt x="67" y="207"/>
                      <a:pt x="70" y="204"/>
                      <a:pt x="71" y="203"/>
                    </a:cubicBezTo>
                    <a:cubicBezTo>
                      <a:pt x="74" y="202"/>
                      <a:pt x="77" y="201"/>
                      <a:pt x="79" y="199"/>
                    </a:cubicBezTo>
                    <a:cubicBezTo>
                      <a:pt x="84" y="202"/>
                      <a:pt x="85" y="210"/>
                      <a:pt x="84" y="220"/>
                    </a:cubicBezTo>
                    <a:cubicBezTo>
                      <a:pt x="84" y="230"/>
                      <a:pt x="84" y="230"/>
                      <a:pt x="84" y="230"/>
                    </a:cubicBezTo>
                    <a:cubicBezTo>
                      <a:pt x="87" y="249"/>
                      <a:pt x="87" y="249"/>
                      <a:pt x="87" y="249"/>
                    </a:cubicBezTo>
                    <a:cubicBezTo>
                      <a:pt x="89" y="264"/>
                      <a:pt x="93" y="280"/>
                      <a:pt x="89" y="294"/>
                    </a:cubicBezTo>
                    <a:cubicBezTo>
                      <a:pt x="91" y="295"/>
                      <a:pt x="91" y="295"/>
                      <a:pt x="91" y="295"/>
                    </a:cubicBezTo>
                    <a:cubicBezTo>
                      <a:pt x="96" y="279"/>
                      <a:pt x="94" y="264"/>
                      <a:pt x="91" y="248"/>
                    </a:cubicBezTo>
                    <a:cubicBezTo>
                      <a:pt x="89" y="230"/>
                      <a:pt x="89" y="230"/>
                      <a:pt x="89" y="230"/>
                    </a:cubicBezTo>
                    <a:cubicBezTo>
                      <a:pt x="89" y="221"/>
                      <a:pt x="89" y="221"/>
                      <a:pt x="89" y="221"/>
                    </a:cubicBezTo>
                    <a:cubicBezTo>
                      <a:pt x="90" y="212"/>
                      <a:pt x="90" y="199"/>
                      <a:pt x="83" y="194"/>
                    </a:cubicBezTo>
                    <a:cubicBezTo>
                      <a:pt x="84" y="191"/>
                      <a:pt x="85" y="187"/>
                      <a:pt x="86" y="183"/>
                    </a:cubicBezTo>
                    <a:cubicBezTo>
                      <a:pt x="86" y="178"/>
                      <a:pt x="87" y="174"/>
                      <a:pt x="89" y="168"/>
                    </a:cubicBezTo>
                    <a:cubicBezTo>
                      <a:pt x="85" y="167"/>
                      <a:pt x="85" y="167"/>
                      <a:pt x="85" y="167"/>
                    </a:cubicBezTo>
                    <a:cubicBezTo>
                      <a:pt x="83" y="173"/>
                      <a:pt x="82" y="178"/>
                      <a:pt x="82" y="182"/>
                    </a:cubicBezTo>
                    <a:cubicBezTo>
                      <a:pt x="80" y="190"/>
                      <a:pt x="78" y="194"/>
                      <a:pt x="71" y="197"/>
                    </a:cubicBezTo>
                    <a:cubicBezTo>
                      <a:pt x="70" y="198"/>
                      <a:pt x="67" y="196"/>
                      <a:pt x="67" y="194"/>
                    </a:cubicBezTo>
                    <a:cubicBezTo>
                      <a:pt x="67" y="171"/>
                      <a:pt x="66" y="149"/>
                      <a:pt x="64" y="133"/>
                    </a:cubicBezTo>
                    <a:cubicBezTo>
                      <a:pt x="63" y="129"/>
                      <a:pt x="63" y="125"/>
                      <a:pt x="62" y="121"/>
                    </a:cubicBezTo>
                    <a:cubicBezTo>
                      <a:pt x="75" y="135"/>
                      <a:pt x="84" y="126"/>
                      <a:pt x="89" y="114"/>
                    </a:cubicBezTo>
                    <a:cubicBezTo>
                      <a:pt x="86" y="117"/>
                      <a:pt x="86" y="117"/>
                      <a:pt x="86" y="117"/>
                    </a:cubicBezTo>
                    <a:cubicBezTo>
                      <a:pt x="77" y="128"/>
                      <a:pt x="68" y="120"/>
                      <a:pt x="59" y="111"/>
                    </a:cubicBezTo>
                    <a:cubicBezTo>
                      <a:pt x="59" y="111"/>
                      <a:pt x="59" y="111"/>
                      <a:pt x="59" y="111"/>
                    </a:cubicBezTo>
                    <a:cubicBezTo>
                      <a:pt x="54" y="99"/>
                      <a:pt x="46" y="87"/>
                      <a:pt x="38" y="80"/>
                    </a:cubicBezTo>
                    <a:cubicBezTo>
                      <a:pt x="37" y="79"/>
                      <a:pt x="37" y="75"/>
                      <a:pt x="38" y="75"/>
                    </a:cubicBezTo>
                    <a:cubicBezTo>
                      <a:pt x="54" y="60"/>
                      <a:pt x="49" y="32"/>
                      <a:pt x="47" y="11"/>
                    </a:cubicBezTo>
                    <a:cubicBezTo>
                      <a:pt x="46" y="0"/>
                      <a:pt x="46" y="0"/>
                      <a:pt x="46" y="0"/>
                    </a:cubicBezTo>
                    <a:cubicBezTo>
                      <a:pt x="41" y="0"/>
                      <a:pt x="41" y="0"/>
                      <a:pt x="41" y="0"/>
                    </a:cubicBezTo>
                    <a:cubicBezTo>
                      <a:pt x="42" y="12"/>
                      <a:pt x="42" y="12"/>
                      <a:pt x="42" y="12"/>
                    </a:cubicBezTo>
                    <a:cubicBezTo>
                      <a:pt x="44" y="32"/>
                      <a:pt x="46" y="57"/>
                      <a:pt x="31" y="69"/>
                    </a:cubicBezTo>
                    <a:cubicBezTo>
                      <a:pt x="30" y="70"/>
                      <a:pt x="26" y="71"/>
                      <a:pt x="26" y="70"/>
                    </a:cubicBezTo>
                    <a:cubicBezTo>
                      <a:pt x="19" y="69"/>
                      <a:pt x="14" y="57"/>
                      <a:pt x="13" y="51"/>
                    </a:cubicBezTo>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9" name="Freeform 349"/>
              <p:cNvSpPr>
                <a:spLocks/>
              </p:cNvSpPr>
              <p:nvPr/>
            </p:nvSpPr>
            <p:spPr bwMode="auto">
              <a:xfrm>
                <a:off x="1383" y="2385"/>
                <a:ext cx="29" cy="4"/>
              </a:xfrm>
              <a:custGeom>
                <a:avLst/>
                <a:gdLst>
                  <a:gd name="T0" fmla="*/ 1387 w 22"/>
                  <a:gd name="T1" fmla="*/ 0 h 3"/>
                  <a:gd name="T2" fmla="*/ 0 w 22"/>
                  <a:gd name="T3" fmla="*/ 207 h 3"/>
                  <a:gd name="T4" fmla="*/ 0 60000 65536"/>
                  <a:gd name="T5" fmla="*/ 0 60000 65536"/>
                  <a:gd name="T6" fmla="*/ 0 w 22"/>
                  <a:gd name="T7" fmla="*/ 0 h 3"/>
                  <a:gd name="T8" fmla="*/ 22 w 22"/>
                  <a:gd name="T9" fmla="*/ 3 h 3"/>
                </a:gdLst>
                <a:ahLst/>
                <a:cxnLst>
                  <a:cxn ang="T4">
                    <a:pos x="T0" y="T1"/>
                  </a:cxn>
                  <a:cxn ang="T5">
                    <a:pos x="T2" y="T3"/>
                  </a:cxn>
                </a:cxnLst>
                <a:rect l="T6" t="T7" r="T8" b="T9"/>
                <a:pathLst>
                  <a:path w="22" h="3">
                    <a:moveTo>
                      <a:pt x="22" y="0"/>
                    </a:moveTo>
                    <a:cubicBezTo>
                      <a:pt x="15" y="1"/>
                      <a:pt x="7" y="1"/>
                      <a:pt x="0" y="3"/>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70" name="Freeform 350"/>
              <p:cNvSpPr>
                <a:spLocks/>
              </p:cNvSpPr>
              <p:nvPr/>
            </p:nvSpPr>
            <p:spPr bwMode="auto">
              <a:xfrm>
                <a:off x="1387" y="2401"/>
                <a:ext cx="28" cy="4"/>
              </a:xfrm>
              <a:custGeom>
                <a:avLst/>
                <a:gdLst>
                  <a:gd name="T0" fmla="*/ 1552 w 21"/>
                  <a:gd name="T1" fmla="*/ 0 h 3"/>
                  <a:gd name="T2" fmla="*/ 0 w 21"/>
                  <a:gd name="T3" fmla="*/ 155 h 3"/>
                  <a:gd name="T4" fmla="*/ 0 60000 65536"/>
                  <a:gd name="T5" fmla="*/ 0 60000 65536"/>
                  <a:gd name="T6" fmla="*/ 0 w 21"/>
                  <a:gd name="T7" fmla="*/ 0 h 3"/>
                  <a:gd name="T8" fmla="*/ 21 w 21"/>
                  <a:gd name="T9" fmla="*/ 3 h 3"/>
                </a:gdLst>
                <a:ahLst/>
                <a:cxnLst>
                  <a:cxn ang="T4">
                    <a:pos x="T0" y="T1"/>
                  </a:cxn>
                  <a:cxn ang="T5">
                    <a:pos x="T2" y="T3"/>
                  </a:cxn>
                </a:cxnLst>
                <a:rect l="T6" t="T7" r="T8" b="T9"/>
                <a:pathLst>
                  <a:path w="21" h="3">
                    <a:moveTo>
                      <a:pt x="21" y="0"/>
                    </a:moveTo>
                    <a:cubicBezTo>
                      <a:pt x="14" y="2"/>
                      <a:pt x="7" y="3"/>
                      <a:pt x="0" y="2"/>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71" name="Freeform 351"/>
              <p:cNvSpPr>
                <a:spLocks/>
              </p:cNvSpPr>
              <p:nvPr/>
            </p:nvSpPr>
            <p:spPr bwMode="auto">
              <a:xfrm>
                <a:off x="1453" y="2783"/>
                <a:ext cx="13" cy="8"/>
              </a:xfrm>
              <a:custGeom>
                <a:avLst/>
                <a:gdLst>
                  <a:gd name="T0" fmla="*/ 520 w 10"/>
                  <a:gd name="T1" fmla="*/ 476 h 6"/>
                  <a:gd name="T2" fmla="*/ 0 w 10"/>
                  <a:gd name="T3" fmla="*/ 0 h 6"/>
                  <a:gd name="T4" fmla="*/ 0 60000 65536"/>
                  <a:gd name="T5" fmla="*/ 0 60000 65536"/>
                  <a:gd name="T6" fmla="*/ 0 w 10"/>
                  <a:gd name="T7" fmla="*/ 0 h 6"/>
                  <a:gd name="T8" fmla="*/ 10 w 10"/>
                  <a:gd name="T9" fmla="*/ 6 h 6"/>
                </a:gdLst>
                <a:ahLst/>
                <a:cxnLst>
                  <a:cxn ang="T4">
                    <a:pos x="T0" y="T1"/>
                  </a:cxn>
                  <a:cxn ang="T5">
                    <a:pos x="T2" y="T3"/>
                  </a:cxn>
                </a:cxnLst>
                <a:rect l="T6" t="T7" r="T8" b="T9"/>
                <a:pathLst>
                  <a:path w="10" h="6">
                    <a:moveTo>
                      <a:pt x="10" y="6"/>
                    </a:moveTo>
                    <a:cubicBezTo>
                      <a:pt x="7" y="5"/>
                      <a:pt x="0" y="2"/>
                      <a:pt x="0"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72" name="Freeform 352"/>
              <p:cNvSpPr>
                <a:spLocks/>
              </p:cNvSpPr>
              <p:nvPr/>
            </p:nvSpPr>
            <p:spPr bwMode="auto">
              <a:xfrm>
                <a:off x="1454" y="2769"/>
                <a:ext cx="19" cy="11"/>
              </a:xfrm>
              <a:custGeom>
                <a:avLst/>
                <a:gdLst>
                  <a:gd name="T0" fmla="*/ 1367 w 14"/>
                  <a:gd name="T1" fmla="*/ 969 h 8"/>
                  <a:gd name="T2" fmla="*/ 0 w 14"/>
                  <a:gd name="T3" fmla="*/ 0 h 8"/>
                  <a:gd name="T4" fmla="*/ 0 60000 65536"/>
                  <a:gd name="T5" fmla="*/ 0 60000 65536"/>
                  <a:gd name="T6" fmla="*/ 0 w 14"/>
                  <a:gd name="T7" fmla="*/ 0 h 8"/>
                  <a:gd name="T8" fmla="*/ 14 w 14"/>
                  <a:gd name="T9" fmla="*/ 8 h 8"/>
                </a:gdLst>
                <a:ahLst/>
                <a:cxnLst>
                  <a:cxn ang="T4">
                    <a:pos x="T0" y="T1"/>
                  </a:cxn>
                  <a:cxn ang="T5">
                    <a:pos x="T2" y="T3"/>
                  </a:cxn>
                </a:cxnLst>
                <a:rect l="T6" t="T7" r="T8" b="T9"/>
                <a:pathLst>
                  <a:path w="14" h="8">
                    <a:moveTo>
                      <a:pt x="14" y="8"/>
                    </a:moveTo>
                    <a:cubicBezTo>
                      <a:pt x="9" y="7"/>
                      <a:pt x="4" y="4"/>
                      <a:pt x="0"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73" name="Freeform 353"/>
              <p:cNvSpPr>
                <a:spLocks/>
              </p:cNvSpPr>
              <p:nvPr/>
            </p:nvSpPr>
            <p:spPr bwMode="auto">
              <a:xfrm>
                <a:off x="1449" y="2606"/>
                <a:ext cx="18" cy="9"/>
              </a:xfrm>
              <a:custGeom>
                <a:avLst/>
                <a:gdLst>
                  <a:gd name="T0" fmla="*/ 612 w 14"/>
                  <a:gd name="T1" fmla="*/ 2766 h 6"/>
                  <a:gd name="T2" fmla="*/ 0 w 14"/>
                  <a:gd name="T3" fmla="*/ 0 h 6"/>
                  <a:gd name="T4" fmla="*/ 0 60000 65536"/>
                  <a:gd name="T5" fmla="*/ 0 60000 65536"/>
                  <a:gd name="T6" fmla="*/ 0 w 14"/>
                  <a:gd name="T7" fmla="*/ 0 h 6"/>
                  <a:gd name="T8" fmla="*/ 14 w 14"/>
                  <a:gd name="T9" fmla="*/ 6 h 6"/>
                </a:gdLst>
                <a:ahLst/>
                <a:cxnLst>
                  <a:cxn ang="T4">
                    <a:pos x="T0" y="T1"/>
                  </a:cxn>
                  <a:cxn ang="T5">
                    <a:pos x="T2" y="T3"/>
                  </a:cxn>
                </a:cxnLst>
                <a:rect l="T6" t="T7" r="T8" b="T9"/>
                <a:pathLst>
                  <a:path w="14" h="6">
                    <a:moveTo>
                      <a:pt x="14" y="6"/>
                    </a:moveTo>
                    <a:cubicBezTo>
                      <a:pt x="9" y="5"/>
                      <a:pt x="5" y="3"/>
                      <a:pt x="0"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74" name="Freeform 354"/>
              <p:cNvSpPr>
                <a:spLocks/>
              </p:cNvSpPr>
              <p:nvPr/>
            </p:nvSpPr>
            <p:spPr bwMode="auto">
              <a:xfrm>
                <a:off x="1342" y="3205"/>
                <a:ext cx="12" cy="4"/>
              </a:xfrm>
              <a:custGeom>
                <a:avLst/>
                <a:gdLst>
                  <a:gd name="T0" fmla="*/ 655 w 9"/>
                  <a:gd name="T1" fmla="*/ 207 h 3"/>
                  <a:gd name="T2" fmla="*/ 0 w 9"/>
                  <a:gd name="T3" fmla="*/ 0 h 3"/>
                  <a:gd name="T4" fmla="*/ 0 60000 65536"/>
                  <a:gd name="T5" fmla="*/ 0 60000 65536"/>
                  <a:gd name="T6" fmla="*/ 0 w 9"/>
                  <a:gd name="T7" fmla="*/ 0 h 3"/>
                  <a:gd name="T8" fmla="*/ 9 w 9"/>
                  <a:gd name="T9" fmla="*/ 3 h 3"/>
                </a:gdLst>
                <a:ahLst/>
                <a:cxnLst>
                  <a:cxn ang="T4">
                    <a:pos x="T0" y="T1"/>
                  </a:cxn>
                  <a:cxn ang="T5">
                    <a:pos x="T2" y="T3"/>
                  </a:cxn>
                </a:cxnLst>
                <a:rect l="T6" t="T7" r="T8" b="T9"/>
                <a:pathLst>
                  <a:path w="9" h="3">
                    <a:moveTo>
                      <a:pt x="9" y="3"/>
                    </a:moveTo>
                    <a:cubicBezTo>
                      <a:pt x="6" y="3"/>
                      <a:pt x="3" y="2"/>
                      <a:pt x="0"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75" name="Freeform 355"/>
              <p:cNvSpPr>
                <a:spLocks/>
              </p:cNvSpPr>
              <p:nvPr/>
            </p:nvSpPr>
            <p:spPr bwMode="auto">
              <a:xfrm>
                <a:off x="1336" y="3226"/>
                <a:ext cx="13" cy="4"/>
              </a:xfrm>
              <a:custGeom>
                <a:avLst/>
                <a:gdLst>
                  <a:gd name="T0" fmla="*/ 520 w 10"/>
                  <a:gd name="T1" fmla="*/ 207 h 3"/>
                  <a:gd name="T2" fmla="*/ 0 w 10"/>
                  <a:gd name="T3" fmla="*/ 0 h 3"/>
                  <a:gd name="T4" fmla="*/ 0 60000 65536"/>
                  <a:gd name="T5" fmla="*/ 0 60000 65536"/>
                  <a:gd name="T6" fmla="*/ 0 w 10"/>
                  <a:gd name="T7" fmla="*/ 0 h 3"/>
                  <a:gd name="T8" fmla="*/ 10 w 10"/>
                  <a:gd name="T9" fmla="*/ 3 h 3"/>
                </a:gdLst>
                <a:ahLst/>
                <a:cxnLst>
                  <a:cxn ang="T4">
                    <a:pos x="T0" y="T1"/>
                  </a:cxn>
                  <a:cxn ang="T5">
                    <a:pos x="T2" y="T3"/>
                  </a:cxn>
                </a:cxnLst>
                <a:rect l="T6" t="T7" r="T8" b="T9"/>
                <a:pathLst>
                  <a:path w="10" h="3">
                    <a:moveTo>
                      <a:pt x="10" y="3"/>
                    </a:moveTo>
                    <a:cubicBezTo>
                      <a:pt x="7" y="2"/>
                      <a:pt x="4" y="1"/>
                      <a:pt x="0"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76" name="Freeform 356"/>
              <p:cNvSpPr>
                <a:spLocks/>
              </p:cNvSpPr>
              <p:nvPr/>
            </p:nvSpPr>
            <p:spPr bwMode="auto">
              <a:xfrm>
                <a:off x="1365" y="3283"/>
                <a:ext cx="16" cy="11"/>
              </a:xfrm>
              <a:custGeom>
                <a:avLst/>
                <a:gdLst>
                  <a:gd name="T0" fmla="*/ 873 w 12"/>
                  <a:gd name="T1" fmla="*/ 969 h 8"/>
                  <a:gd name="T2" fmla="*/ 0 w 12"/>
                  <a:gd name="T3" fmla="*/ 0 h 8"/>
                  <a:gd name="T4" fmla="*/ 0 60000 65536"/>
                  <a:gd name="T5" fmla="*/ 0 60000 65536"/>
                  <a:gd name="T6" fmla="*/ 0 w 12"/>
                  <a:gd name="T7" fmla="*/ 0 h 8"/>
                  <a:gd name="T8" fmla="*/ 12 w 12"/>
                  <a:gd name="T9" fmla="*/ 8 h 8"/>
                </a:gdLst>
                <a:ahLst/>
                <a:cxnLst>
                  <a:cxn ang="T4">
                    <a:pos x="T0" y="T1"/>
                  </a:cxn>
                  <a:cxn ang="T5">
                    <a:pos x="T2" y="T3"/>
                  </a:cxn>
                </a:cxnLst>
                <a:rect l="T6" t="T7" r="T8" b="T9"/>
                <a:pathLst>
                  <a:path w="12" h="8">
                    <a:moveTo>
                      <a:pt x="12" y="8"/>
                    </a:moveTo>
                    <a:cubicBezTo>
                      <a:pt x="8" y="6"/>
                      <a:pt x="4" y="3"/>
                      <a:pt x="0"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77" name="Freeform 357"/>
              <p:cNvSpPr>
                <a:spLocks/>
              </p:cNvSpPr>
              <p:nvPr/>
            </p:nvSpPr>
            <p:spPr bwMode="auto">
              <a:xfrm>
                <a:off x="1371" y="3267"/>
                <a:ext cx="16" cy="13"/>
              </a:xfrm>
              <a:custGeom>
                <a:avLst/>
                <a:gdLst>
                  <a:gd name="T0" fmla="*/ 873 w 12"/>
                  <a:gd name="T1" fmla="*/ 520 h 10"/>
                  <a:gd name="T2" fmla="*/ 0 w 12"/>
                  <a:gd name="T3" fmla="*/ 0 h 10"/>
                  <a:gd name="T4" fmla="*/ 0 60000 65536"/>
                  <a:gd name="T5" fmla="*/ 0 60000 65536"/>
                  <a:gd name="T6" fmla="*/ 0 w 12"/>
                  <a:gd name="T7" fmla="*/ 0 h 10"/>
                  <a:gd name="T8" fmla="*/ 12 w 12"/>
                  <a:gd name="T9" fmla="*/ 10 h 10"/>
                </a:gdLst>
                <a:ahLst/>
                <a:cxnLst>
                  <a:cxn ang="T4">
                    <a:pos x="T0" y="T1"/>
                  </a:cxn>
                  <a:cxn ang="T5">
                    <a:pos x="T2" y="T3"/>
                  </a:cxn>
                </a:cxnLst>
                <a:rect l="T6" t="T7" r="T8" b="T9"/>
                <a:pathLst>
                  <a:path w="12" h="10">
                    <a:moveTo>
                      <a:pt x="12" y="10"/>
                    </a:moveTo>
                    <a:cubicBezTo>
                      <a:pt x="10" y="6"/>
                      <a:pt x="5" y="2"/>
                      <a:pt x="0"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78" name="Freeform 358"/>
              <p:cNvSpPr>
                <a:spLocks/>
              </p:cNvSpPr>
              <p:nvPr/>
            </p:nvSpPr>
            <p:spPr bwMode="auto">
              <a:xfrm>
                <a:off x="1443" y="2616"/>
                <a:ext cx="20" cy="9"/>
              </a:xfrm>
              <a:custGeom>
                <a:avLst/>
                <a:gdLst>
                  <a:gd name="T0" fmla="*/ 1129 w 15"/>
                  <a:gd name="T1" fmla="*/ 297 h 7"/>
                  <a:gd name="T2" fmla="*/ 0 w 15"/>
                  <a:gd name="T3" fmla="*/ 0 h 7"/>
                  <a:gd name="T4" fmla="*/ 0 60000 65536"/>
                  <a:gd name="T5" fmla="*/ 0 60000 65536"/>
                  <a:gd name="T6" fmla="*/ 0 w 15"/>
                  <a:gd name="T7" fmla="*/ 0 h 7"/>
                  <a:gd name="T8" fmla="*/ 15 w 15"/>
                  <a:gd name="T9" fmla="*/ 7 h 7"/>
                </a:gdLst>
                <a:ahLst/>
                <a:cxnLst>
                  <a:cxn ang="T4">
                    <a:pos x="T0" y="T1"/>
                  </a:cxn>
                  <a:cxn ang="T5">
                    <a:pos x="T2" y="T3"/>
                  </a:cxn>
                </a:cxnLst>
                <a:rect l="T6" t="T7" r="T8" b="T9"/>
                <a:pathLst>
                  <a:path w="15" h="7">
                    <a:moveTo>
                      <a:pt x="15" y="7"/>
                    </a:moveTo>
                    <a:cubicBezTo>
                      <a:pt x="11" y="6"/>
                      <a:pt x="0" y="2"/>
                      <a:pt x="0"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79" name="Freeform 359"/>
              <p:cNvSpPr>
                <a:spLocks/>
              </p:cNvSpPr>
              <p:nvPr/>
            </p:nvSpPr>
            <p:spPr bwMode="auto">
              <a:xfrm>
                <a:off x="1419" y="2557"/>
                <a:ext cx="7" cy="88"/>
              </a:xfrm>
              <a:custGeom>
                <a:avLst/>
                <a:gdLst>
                  <a:gd name="T0" fmla="*/ 0 w 5"/>
                  <a:gd name="T1" fmla="*/ 0 h 66"/>
                  <a:gd name="T2" fmla="*/ 809 w 5"/>
                  <a:gd name="T3" fmla="*/ 4919 h 66"/>
                  <a:gd name="T4" fmla="*/ 0 60000 65536"/>
                  <a:gd name="T5" fmla="*/ 0 60000 65536"/>
                  <a:gd name="T6" fmla="*/ 0 w 5"/>
                  <a:gd name="T7" fmla="*/ 0 h 66"/>
                  <a:gd name="T8" fmla="*/ 5 w 5"/>
                  <a:gd name="T9" fmla="*/ 66 h 66"/>
                </a:gdLst>
                <a:ahLst/>
                <a:cxnLst>
                  <a:cxn ang="T4">
                    <a:pos x="T0" y="T1"/>
                  </a:cxn>
                  <a:cxn ang="T5">
                    <a:pos x="T2" y="T3"/>
                  </a:cxn>
                </a:cxnLst>
                <a:rect l="T6" t="T7" r="T8" b="T9"/>
                <a:pathLst>
                  <a:path w="5" h="66">
                    <a:moveTo>
                      <a:pt x="0" y="0"/>
                    </a:moveTo>
                    <a:cubicBezTo>
                      <a:pt x="3" y="6"/>
                      <a:pt x="5" y="57"/>
                      <a:pt x="5" y="6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0" name="Freeform 360"/>
              <p:cNvSpPr>
                <a:spLocks/>
              </p:cNvSpPr>
              <p:nvPr/>
            </p:nvSpPr>
            <p:spPr bwMode="auto">
              <a:xfrm>
                <a:off x="976" y="2543"/>
                <a:ext cx="18" cy="316"/>
              </a:xfrm>
              <a:custGeom>
                <a:avLst/>
                <a:gdLst>
                  <a:gd name="T0" fmla="*/ 278 w 13"/>
                  <a:gd name="T1" fmla="*/ 0 h 235"/>
                  <a:gd name="T2" fmla="*/ 1699 w 13"/>
                  <a:gd name="T3" fmla="*/ 19970 h 235"/>
                  <a:gd name="T4" fmla="*/ 0 60000 65536"/>
                  <a:gd name="T5" fmla="*/ 0 60000 65536"/>
                  <a:gd name="T6" fmla="*/ 0 w 13"/>
                  <a:gd name="T7" fmla="*/ 0 h 235"/>
                  <a:gd name="T8" fmla="*/ 13 w 13"/>
                  <a:gd name="T9" fmla="*/ 235 h 235"/>
                </a:gdLst>
                <a:ahLst/>
                <a:cxnLst>
                  <a:cxn ang="T4">
                    <a:pos x="T0" y="T1"/>
                  </a:cxn>
                  <a:cxn ang="T5">
                    <a:pos x="T2" y="T3"/>
                  </a:cxn>
                </a:cxnLst>
                <a:rect l="T6" t="T7" r="T8" b="T9"/>
                <a:pathLst>
                  <a:path w="13" h="235">
                    <a:moveTo>
                      <a:pt x="2" y="0"/>
                    </a:moveTo>
                    <a:cubicBezTo>
                      <a:pt x="0" y="10"/>
                      <a:pt x="0" y="153"/>
                      <a:pt x="13" y="23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1" name="Freeform 361"/>
              <p:cNvSpPr>
                <a:spLocks/>
              </p:cNvSpPr>
              <p:nvPr/>
            </p:nvSpPr>
            <p:spPr bwMode="auto">
              <a:xfrm>
                <a:off x="994" y="3501"/>
                <a:ext cx="21" cy="255"/>
              </a:xfrm>
              <a:custGeom>
                <a:avLst/>
                <a:gdLst>
                  <a:gd name="T0" fmla="*/ 0 w 16"/>
                  <a:gd name="T1" fmla="*/ 0 h 190"/>
                  <a:gd name="T2" fmla="*/ 965 w 16"/>
                  <a:gd name="T3" fmla="*/ 15685 h 190"/>
                  <a:gd name="T4" fmla="*/ 0 60000 65536"/>
                  <a:gd name="T5" fmla="*/ 0 60000 65536"/>
                  <a:gd name="T6" fmla="*/ 0 w 16"/>
                  <a:gd name="T7" fmla="*/ 0 h 190"/>
                  <a:gd name="T8" fmla="*/ 16 w 16"/>
                  <a:gd name="T9" fmla="*/ 190 h 190"/>
                </a:gdLst>
                <a:ahLst/>
                <a:cxnLst>
                  <a:cxn ang="T4">
                    <a:pos x="T0" y="T1"/>
                  </a:cxn>
                  <a:cxn ang="T5">
                    <a:pos x="T2" y="T3"/>
                  </a:cxn>
                </a:cxnLst>
                <a:rect l="T6" t="T7" r="T8" b="T9"/>
                <a:pathLst>
                  <a:path w="16" h="190">
                    <a:moveTo>
                      <a:pt x="0" y="0"/>
                    </a:moveTo>
                    <a:cubicBezTo>
                      <a:pt x="0" y="23"/>
                      <a:pt x="2" y="126"/>
                      <a:pt x="16" y="1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2" name="Freeform 362"/>
              <p:cNvSpPr>
                <a:spLocks/>
              </p:cNvSpPr>
              <p:nvPr/>
            </p:nvSpPr>
            <p:spPr bwMode="auto">
              <a:xfrm>
                <a:off x="1066" y="3385"/>
                <a:ext cx="14" cy="165"/>
              </a:xfrm>
              <a:custGeom>
                <a:avLst/>
                <a:gdLst>
                  <a:gd name="T0" fmla="*/ 0 w 10"/>
                  <a:gd name="T1" fmla="*/ 0 h 123"/>
                  <a:gd name="T2" fmla="*/ 844 w 10"/>
                  <a:gd name="T3" fmla="*/ 10052 h 123"/>
                  <a:gd name="T4" fmla="*/ 0 60000 65536"/>
                  <a:gd name="T5" fmla="*/ 0 60000 65536"/>
                  <a:gd name="T6" fmla="*/ 0 w 10"/>
                  <a:gd name="T7" fmla="*/ 0 h 123"/>
                  <a:gd name="T8" fmla="*/ 10 w 10"/>
                  <a:gd name="T9" fmla="*/ 123 h 123"/>
                </a:gdLst>
                <a:ahLst/>
                <a:cxnLst>
                  <a:cxn ang="T4">
                    <a:pos x="T0" y="T1"/>
                  </a:cxn>
                  <a:cxn ang="T5">
                    <a:pos x="T2" y="T3"/>
                  </a:cxn>
                </a:cxnLst>
                <a:rect l="T6" t="T7" r="T8" b="T9"/>
                <a:pathLst>
                  <a:path w="10" h="123">
                    <a:moveTo>
                      <a:pt x="0" y="0"/>
                    </a:moveTo>
                    <a:cubicBezTo>
                      <a:pt x="2" y="18"/>
                      <a:pt x="10" y="93"/>
                      <a:pt x="6" y="1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3" name="Freeform 363"/>
              <p:cNvSpPr>
                <a:spLocks/>
              </p:cNvSpPr>
              <p:nvPr/>
            </p:nvSpPr>
            <p:spPr bwMode="auto">
              <a:xfrm>
                <a:off x="972" y="3892"/>
                <a:ext cx="61" cy="93"/>
              </a:xfrm>
              <a:custGeom>
                <a:avLst/>
                <a:gdLst>
                  <a:gd name="T0" fmla="*/ 0 w 45"/>
                  <a:gd name="T1" fmla="*/ 6034 h 69"/>
                  <a:gd name="T2" fmla="*/ 2172 w 45"/>
                  <a:gd name="T3" fmla="*/ 4271 h 69"/>
                  <a:gd name="T4" fmla="*/ 4338 w 45"/>
                  <a:gd name="T5" fmla="*/ 0 h 69"/>
                  <a:gd name="T6" fmla="*/ 2699 w 45"/>
                  <a:gd name="T7" fmla="*/ 4314 h 69"/>
                  <a:gd name="T8" fmla="*/ 0 w 45"/>
                  <a:gd name="T9" fmla="*/ 6034 h 69"/>
                  <a:gd name="T10" fmla="*/ 0 60000 65536"/>
                  <a:gd name="T11" fmla="*/ 0 60000 65536"/>
                  <a:gd name="T12" fmla="*/ 0 60000 65536"/>
                  <a:gd name="T13" fmla="*/ 0 60000 65536"/>
                  <a:gd name="T14" fmla="*/ 0 60000 65536"/>
                  <a:gd name="T15" fmla="*/ 0 w 45"/>
                  <a:gd name="T16" fmla="*/ 0 h 69"/>
                  <a:gd name="T17" fmla="*/ 45 w 45"/>
                  <a:gd name="T18" fmla="*/ 69 h 69"/>
                </a:gdLst>
                <a:ahLst/>
                <a:cxnLst>
                  <a:cxn ang="T10">
                    <a:pos x="T0" y="T1"/>
                  </a:cxn>
                  <a:cxn ang="T11">
                    <a:pos x="T2" y="T3"/>
                  </a:cxn>
                  <a:cxn ang="T12">
                    <a:pos x="T4" y="T5"/>
                  </a:cxn>
                  <a:cxn ang="T13">
                    <a:pos x="T6" y="T7"/>
                  </a:cxn>
                  <a:cxn ang="T14">
                    <a:pos x="T8" y="T9"/>
                  </a:cxn>
                </a:cxnLst>
                <a:rect l="T15" t="T16" r="T17" b="T18"/>
                <a:pathLst>
                  <a:path w="45" h="69">
                    <a:moveTo>
                      <a:pt x="0" y="69"/>
                    </a:moveTo>
                    <a:cubicBezTo>
                      <a:pt x="2" y="60"/>
                      <a:pt x="11" y="54"/>
                      <a:pt x="22" y="48"/>
                    </a:cubicBezTo>
                    <a:cubicBezTo>
                      <a:pt x="34" y="42"/>
                      <a:pt x="41" y="25"/>
                      <a:pt x="45" y="0"/>
                    </a:cubicBezTo>
                    <a:cubicBezTo>
                      <a:pt x="45" y="18"/>
                      <a:pt x="37" y="44"/>
                      <a:pt x="28" y="49"/>
                    </a:cubicBezTo>
                    <a:cubicBezTo>
                      <a:pt x="18" y="54"/>
                      <a:pt x="4" y="61"/>
                      <a:pt x="0"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4" name="Freeform 364"/>
              <p:cNvSpPr>
                <a:spLocks/>
              </p:cNvSpPr>
              <p:nvPr/>
            </p:nvSpPr>
            <p:spPr bwMode="auto">
              <a:xfrm>
                <a:off x="799" y="1316"/>
                <a:ext cx="218" cy="270"/>
              </a:xfrm>
              <a:custGeom>
                <a:avLst/>
                <a:gdLst>
                  <a:gd name="T0" fmla="*/ 5515 w 162"/>
                  <a:gd name="T1" fmla="*/ 7465 h 201"/>
                  <a:gd name="T2" fmla="*/ 13878 w 162"/>
                  <a:gd name="T3" fmla="*/ 0 h 201"/>
                  <a:gd name="T4" fmla="*/ 0 w 162"/>
                  <a:gd name="T5" fmla="*/ 16842 h 201"/>
                  <a:gd name="T6" fmla="*/ 5515 w 162"/>
                  <a:gd name="T7" fmla="*/ 7465 h 201"/>
                  <a:gd name="T8" fmla="*/ 0 60000 65536"/>
                  <a:gd name="T9" fmla="*/ 0 60000 65536"/>
                  <a:gd name="T10" fmla="*/ 0 60000 65536"/>
                  <a:gd name="T11" fmla="*/ 0 60000 65536"/>
                  <a:gd name="T12" fmla="*/ 0 w 162"/>
                  <a:gd name="T13" fmla="*/ 0 h 201"/>
                  <a:gd name="T14" fmla="*/ 162 w 162"/>
                  <a:gd name="T15" fmla="*/ 201 h 201"/>
                </a:gdLst>
                <a:ahLst/>
                <a:cxnLst>
                  <a:cxn ang="T8">
                    <a:pos x="T0" y="T1"/>
                  </a:cxn>
                  <a:cxn ang="T9">
                    <a:pos x="T2" y="T3"/>
                  </a:cxn>
                  <a:cxn ang="T10">
                    <a:pos x="T4" y="T5"/>
                  </a:cxn>
                  <a:cxn ang="T11">
                    <a:pos x="T6" y="T7"/>
                  </a:cxn>
                </a:cxnLst>
                <a:rect l="T12" t="T13" r="T14" b="T15"/>
                <a:pathLst>
                  <a:path w="162" h="201">
                    <a:moveTo>
                      <a:pt x="64" y="89"/>
                    </a:moveTo>
                    <a:cubicBezTo>
                      <a:pt x="91" y="53"/>
                      <a:pt x="124" y="23"/>
                      <a:pt x="162" y="0"/>
                    </a:cubicBezTo>
                    <a:cubicBezTo>
                      <a:pt x="146" y="6"/>
                      <a:pt x="31" y="80"/>
                      <a:pt x="0" y="201"/>
                    </a:cubicBezTo>
                    <a:cubicBezTo>
                      <a:pt x="6" y="186"/>
                      <a:pt x="30" y="135"/>
                      <a:pt x="64"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5" name="Freeform 365"/>
              <p:cNvSpPr>
                <a:spLocks/>
              </p:cNvSpPr>
              <p:nvPr/>
            </p:nvSpPr>
            <p:spPr bwMode="auto">
              <a:xfrm>
                <a:off x="1134" y="1441"/>
                <a:ext cx="39" cy="54"/>
              </a:xfrm>
              <a:custGeom>
                <a:avLst/>
                <a:gdLst>
                  <a:gd name="T0" fmla="*/ 0 w 29"/>
                  <a:gd name="T1" fmla="*/ 3627 h 40"/>
                  <a:gd name="T2" fmla="*/ 2425 w 29"/>
                  <a:gd name="T3" fmla="*/ 0 h 40"/>
                  <a:gd name="T4" fmla="*/ 0 w 29"/>
                  <a:gd name="T5" fmla="*/ 3627 h 40"/>
                  <a:gd name="T6" fmla="*/ 0 60000 65536"/>
                  <a:gd name="T7" fmla="*/ 0 60000 65536"/>
                  <a:gd name="T8" fmla="*/ 0 60000 65536"/>
                  <a:gd name="T9" fmla="*/ 0 w 29"/>
                  <a:gd name="T10" fmla="*/ 0 h 40"/>
                  <a:gd name="T11" fmla="*/ 29 w 29"/>
                  <a:gd name="T12" fmla="*/ 40 h 40"/>
                </a:gdLst>
                <a:ahLst/>
                <a:cxnLst>
                  <a:cxn ang="T6">
                    <a:pos x="T0" y="T1"/>
                  </a:cxn>
                  <a:cxn ang="T7">
                    <a:pos x="T2" y="T3"/>
                  </a:cxn>
                  <a:cxn ang="T8">
                    <a:pos x="T4" y="T5"/>
                  </a:cxn>
                </a:cxnLst>
                <a:rect l="T9" t="T10" r="T11" b="T12"/>
                <a:pathLst>
                  <a:path w="29" h="40">
                    <a:moveTo>
                      <a:pt x="0" y="40"/>
                    </a:moveTo>
                    <a:cubicBezTo>
                      <a:pt x="3" y="19"/>
                      <a:pt x="11" y="4"/>
                      <a:pt x="29" y="0"/>
                    </a:cubicBezTo>
                    <a:cubicBezTo>
                      <a:pt x="20" y="4"/>
                      <a:pt x="1" y="33"/>
                      <a:pt x="0"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6" name="Freeform 366"/>
              <p:cNvSpPr>
                <a:spLocks/>
              </p:cNvSpPr>
              <p:nvPr/>
            </p:nvSpPr>
            <p:spPr bwMode="auto">
              <a:xfrm>
                <a:off x="1097" y="1458"/>
                <a:ext cx="7" cy="69"/>
              </a:xfrm>
              <a:custGeom>
                <a:avLst/>
                <a:gdLst>
                  <a:gd name="T0" fmla="*/ 0 w 5"/>
                  <a:gd name="T1" fmla="*/ 0 h 51"/>
                  <a:gd name="T2" fmla="*/ 308 w 5"/>
                  <a:gd name="T3" fmla="*/ 4729 h 51"/>
                  <a:gd name="T4" fmla="*/ 0 60000 65536"/>
                  <a:gd name="T5" fmla="*/ 0 60000 65536"/>
                  <a:gd name="T6" fmla="*/ 0 w 5"/>
                  <a:gd name="T7" fmla="*/ 0 h 51"/>
                  <a:gd name="T8" fmla="*/ 5 w 5"/>
                  <a:gd name="T9" fmla="*/ 51 h 51"/>
                </a:gdLst>
                <a:ahLst/>
                <a:cxnLst>
                  <a:cxn ang="T4">
                    <a:pos x="T0" y="T1"/>
                  </a:cxn>
                  <a:cxn ang="T5">
                    <a:pos x="T2" y="T3"/>
                  </a:cxn>
                </a:cxnLst>
                <a:rect l="T6" t="T7" r="T8" b="T9"/>
                <a:pathLst>
                  <a:path w="5" h="51">
                    <a:moveTo>
                      <a:pt x="0" y="0"/>
                    </a:moveTo>
                    <a:cubicBezTo>
                      <a:pt x="5" y="10"/>
                      <a:pt x="5" y="44"/>
                      <a:pt x="2" y="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7" name="Freeform 367"/>
              <p:cNvSpPr>
                <a:spLocks/>
              </p:cNvSpPr>
              <p:nvPr/>
            </p:nvSpPr>
            <p:spPr bwMode="auto">
              <a:xfrm>
                <a:off x="1197" y="930"/>
                <a:ext cx="20" cy="98"/>
              </a:xfrm>
              <a:custGeom>
                <a:avLst/>
                <a:gdLst>
                  <a:gd name="T0" fmla="*/ 0 w 15"/>
                  <a:gd name="T1" fmla="*/ 0 h 73"/>
                  <a:gd name="T2" fmla="*/ 847 w 15"/>
                  <a:gd name="T3" fmla="*/ 3073 h 73"/>
                  <a:gd name="T4" fmla="*/ 1129 w 15"/>
                  <a:gd name="T5" fmla="*/ 6088 h 73"/>
                  <a:gd name="T6" fmla="*/ 0 60000 65536"/>
                  <a:gd name="T7" fmla="*/ 0 60000 65536"/>
                  <a:gd name="T8" fmla="*/ 0 60000 65536"/>
                  <a:gd name="T9" fmla="*/ 0 w 15"/>
                  <a:gd name="T10" fmla="*/ 0 h 73"/>
                  <a:gd name="T11" fmla="*/ 15 w 15"/>
                  <a:gd name="T12" fmla="*/ 73 h 73"/>
                </a:gdLst>
                <a:ahLst/>
                <a:cxnLst>
                  <a:cxn ang="T6">
                    <a:pos x="T0" y="T1"/>
                  </a:cxn>
                  <a:cxn ang="T7">
                    <a:pos x="T2" y="T3"/>
                  </a:cxn>
                  <a:cxn ang="T8">
                    <a:pos x="T4" y="T5"/>
                  </a:cxn>
                </a:cxnLst>
                <a:rect l="T9" t="T10" r="T11" b="T12"/>
                <a:pathLst>
                  <a:path w="15" h="73">
                    <a:moveTo>
                      <a:pt x="0" y="0"/>
                    </a:moveTo>
                    <a:cubicBezTo>
                      <a:pt x="3" y="8"/>
                      <a:pt x="8" y="22"/>
                      <a:pt x="11" y="37"/>
                    </a:cubicBezTo>
                    <a:cubicBezTo>
                      <a:pt x="14" y="52"/>
                      <a:pt x="15" y="67"/>
                      <a:pt x="15" y="7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8" name="Freeform 368"/>
              <p:cNvSpPr>
                <a:spLocks/>
              </p:cNvSpPr>
              <p:nvPr/>
            </p:nvSpPr>
            <p:spPr bwMode="auto">
              <a:xfrm>
                <a:off x="1146" y="1119"/>
                <a:ext cx="13" cy="124"/>
              </a:xfrm>
              <a:custGeom>
                <a:avLst/>
                <a:gdLst>
                  <a:gd name="T0" fmla="*/ 287 w 10"/>
                  <a:gd name="T1" fmla="*/ 0 h 92"/>
                  <a:gd name="T2" fmla="*/ 287 w 10"/>
                  <a:gd name="T3" fmla="*/ 4271 h 92"/>
                  <a:gd name="T4" fmla="*/ 0 w 10"/>
                  <a:gd name="T5" fmla="*/ 8068 h 92"/>
                  <a:gd name="T6" fmla="*/ 485 w 10"/>
                  <a:gd name="T7" fmla="*/ 4135 h 92"/>
                  <a:gd name="T8" fmla="*/ 287 w 10"/>
                  <a:gd name="T9" fmla="*/ 0 h 92"/>
                  <a:gd name="T10" fmla="*/ 0 60000 65536"/>
                  <a:gd name="T11" fmla="*/ 0 60000 65536"/>
                  <a:gd name="T12" fmla="*/ 0 60000 65536"/>
                  <a:gd name="T13" fmla="*/ 0 60000 65536"/>
                  <a:gd name="T14" fmla="*/ 0 60000 65536"/>
                  <a:gd name="T15" fmla="*/ 0 w 10"/>
                  <a:gd name="T16" fmla="*/ 0 h 92"/>
                  <a:gd name="T17" fmla="*/ 10 w 10"/>
                  <a:gd name="T18" fmla="*/ 92 h 92"/>
                </a:gdLst>
                <a:ahLst/>
                <a:cxnLst>
                  <a:cxn ang="T10">
                    <a:pos x="T0" y="T1"/>
                  </a:cxn>
                  <a:cxn ang="T11">
                    <a:pos x="T2" y="T3"/>
                  </a:cxn>
                  <a:cxn ang="T12">
                    <a:pos x="T4" y="T5"/>
                  </a:cxn>
                  <a:cxn ang="T13">
                    <a:pos x="T6" y="T7"/>
                  </a:cxn>
                  <a:cxn ang="T14">
                    <a:pos x="T8" y="T9"/>
                  </a:cxn>
                </a:cxnLst>
                <a:rect l="T15" t="T16" r="T17" b="T18"/>
                <a:pathLst>
                  <a:path w="10" h="92">
                    <a:moveTo>
                      <a:pt x="5" y="0"/>
                    </a:moveTo>
                    <a:cubicBezTo>
                      <a:pt x="4" y="12"/>
                      <a:pt x="4" y="28"/>
                      <a:pt x="5" y="48"/>
                    </a:cubicBezTo>
                    <a:cubicBezTo>
                      <a:pt x="7" y="68"/>
                      <a:pt x="3" y="82"/>
                      <a:pt x="0" y="92"/>
                    </a:cubicBezTo>
                    <a:cubicBezTo>
                      <a:pt x="8" y="78"/>
                      <a:pt x="10" y="58"/>
                      <a:pt x="9" y="47"/>
                    </a:cubicBezTo>
                    <a:cubicBezTo>
                      <a:pt x="9" y="35"/>
                      <a:pt x="4" y="5"/>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9" name="Freeform 369"/>
              <p:cNvSpPr>
                <a:spLocks/>
              </p:cNvSpPr>
              <p:nvPr/>
            </p:nvSpPr>
            <p:spPr bwMode="auto">
              <a:xfrm>
                <a:off x="1196" y="1263"/>
                <a:ext cx="33" cy="151"/>
              </a:xfrm>
              <a:custGeom>
                <a:avLst/>
                <a:gdLst>
                  <a:gd name="T0" fmla="*/ 0 w 25"/>
                  <a:gd name="T1" fmla="*/ 9928 h 112"/>
                  <a:gd name="T2" fmla="*/ 1552 w 25"/>
                  <a:gd name="T3" fmla="*/ 0 h 112"/>
                  <a:gd name="T4" fmla="*/ 0 w 25"/>
                  <a:gd name="T5" fmla="*/ 9928 h 112"/>
                  <a:gd name="T6" fmla="*/ 0 60000 65536"/>
                  <a:gd name="T7" fmla="*/ 0 60000 65536"/>
                  <a:gd name="T8" fmla="*/ 0 60000 65536"/>
                  <a:gd name="T9" fmla="*/ 0 w 25"/>
                  <a:gd name="T10" fmla="*/ 0 h 112"/>
                  <a:gd name="T11" fmla="*/ 25 w 25"/>
                  <a:gd name="T12" fmla="*/ 112 h 112"/>
                </a:gdLst>
                <a:ahLst/>
                <a:cxnLst>
                  <a:cxn ang="T6">
                    <a:pos x="T0" y="T1"/>
                  </a:cxn>
                  <a:cxn ang="T7">
                    <a:pos x="T2" y="T3"/>
                  </a:cxn>
                  <a:cxn ang="T8">
                    <a:pos x="T4" y="T5"/>
                  </a:cxn>
                </a:cxnLst>
                <a:rect l="T9" t="T10" r="T11" b="T12"/>
                <a:pathLst>
                  <a:path w="25" h="112">
                    <a:moveTo>
                      <a:pt x="0" y="112"/>
                    </a:moveTo>
                    <a:cubicBezTo>
                      <a:pt x="11" y="92"/>
                      <a:pt x="25" y="17"/>
                      <a:pt x="24" y="0"/>
                    </a:cubicBezTo>
                    <a:cubicBezTo>
                      <a:pt x="22" y="13"/>
                      <a:pt x="6" y="99"/>
                      <a:pt x="0" y="1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0" name="Freeform 370"/>
              <p:cNvSpPr>
                <a:spLocks/>
              </p:cNvSpPr>
              <p:nvPr/>
            </p:nvSpPr>
            <p:spPr bwMode="auto">
              <a:xfrm>
                <a:off x="1052" y="1958"/>
                <a:ext cx="96" cy="7"/>
              </a:xfrm>
              <a:custGeom>
                <a:avLst/>
                <a:gdLst>
                  <a:gd name="T0" fmla="*/ 0 w 72"/>
                  <a:gd name="T1" fmla="*/ 0 h 5"/>
                  <a:gd name="T2" fmla="*/ 2645 w 72"/>
                  <a:gd name="T3" fmla="*/ 809 h 5"/>
                  <a:gd name="T4" fmla="*/ 5396 w 72"/>
                  <a:gd name="T5" fmla="*/ 308 h 5"/>
                  <a:gd name="T6" fmla="*/ 0 60000 65536"/>
                  <a:gd name="T7" fmla="*/ 0 60000 65536"/>
                  <a:gd name="T8" fmla="*/ 0 60000 65536"/>
                  <a:gd name="T9" fmla="*/ 0 w 72"/>
                  <a:gd name="T10" fmla="*/ 0 h 5"/>
                  <a:gd name="T11" fmla="*/ 72 w 72"/>
                  <a:gd name="T12" fmla="*/ 5 h 5"/>
                </a:gdLst>
                <a:ahLst/>
                <a:cxnLst>
                  <a:cxn ang="T6">
                    <a:pos x="T0" y="T1"/>
                  </a:cxn>
                  <a:cxn ang="T7">
                    <a:pos x="T2" y="T3"/>
                  </a:cxn>
                  <a:cxn ang="T8">
                    <a:pos x="T4" y="T5"/>
                  </a:cxn>
                </a:cxnLst>
                <a:rect l="T9" t="T10" r="T11" b="T12"/>
                <a:pathLst>
                  <a:path w="72" h="5">
                    <a:moveTo>
                      <a:pt x="0" y="0"/>
                    </a:moveTo>
                    <a:cubicBezTo>
                      <a:pt x="5" y="3"/>
                      <a:pt x="19" y="5"/>
                      <a:pt x="35" y="5"/>
                    </a:cubicBezTo>
                    <a:cubicBezTo>
                      <a:pt x="49" y="5"/>
                      <a:pt x="65" y="5"/>
                      <a:pt x="72"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1" name="Freeform 371"/>
              <p:cNvSpPr>
                <a:spLocks/>
              </p:cNvSpPr>
              <p:nvPr/>
            </p:nvSpPr>
            <p:spPr bwMode="auto">
              <a:xfrm>
                <a:off x="1296" y="892"/>
                <a:ext cx="19" cy="11"/>
              </a:xfrm>
              <a:custGeom>
                <a:avLst/>
                <a:gdLst>
                  <a:gd name="T0" fmla="*/ 0 w 14"/>
                  <a:gd name="T1" fmla="*/ 0 h 8"/>
                  <a:gd name="T2" fmla="*/ 1367 w 14"/>
                  <a:gd name="T3" fmla="*/ 969 h 8"/>
                  <a:gd name="T4" fmla="*/ 0 60000 65536"/>
                  <a:gd name="T5" fmla="*/ 0 60000 65536"/>
                  <a:gd name="T6" fmla="*/ 0 w 14"/>
                  <a:gd name="T7" fmla="*/ 0 h 8"/>
                  <a:gd name="T8" fmla="*/ 14 w 14"/>
                  <a:gd name="T9" fmla="*/ 8 h 8"/>
                </a:gdLst>
                <a:ahLst/>
                <a:cxnLst>
                  <a:cxn ang="T4">
                    <a:pos x="T0" y="T1"/>
                  </a:cxn>
                  <a:cxn ang="T5">
                    <a:pos x="T2" y="T3"/>
                  </a:cxn>
                </a:cxnLst>
                <a:rect l="T6" t="T7" r="T8" b="T9"/>
                <a:pathLst>
                  <a:path w="14" h="8">
                    <a:moveTo>
                      <a:pt x="0" y="0"/>
                    </a:moveTo>
                    <a:cubicBezTo>
                      <a:pt x="4" y="3"/>
                      <a:pt x="9" y="5"/>
                      <a:pt x="14" y="8"/>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92" name="Freeform 372"/>
              <p:cNvSpPr>
                <a:spLocks/>
              </p:cNvSpPr>
              <p:nvPr/>
            </p:nvSpPr>
            <p:spPr bwMode="auto">
              <a:xfrm>
                <a:off x="1225" y="910"/>
                <a:ext cx="14" cy="16"/>
              </a:xfrm>
              <a:custGeom>
                <a:avLst/>
                <a:gdLst>
                  <a:gd name="T0" fmla="*/ 0 w 10"/>
                  <a:gd name="T1" fmla="*/ 873 h 12"/>
                  <a:gd name="T2" fmla="*/ 1586 w 10"/>
                  <a:gd name="T3" fmla="*/ 0 h 12"/>
                  <a:gd name="T4" fmla="*/ 0 60000 65536"/>
                  <a:gd name="T5" fmla="*/ 0 60000 65536"/>
                  <a:gd name="T6" fmla="*/ 0 w 10"/>
                  <a:gd name="T7" fmla="*/ 0 h 12"/>
                  <a:gd name="T8" fmla="*/ 10 w 10"/>
                  <a:gd name="T9" fmla="*/ 12 h 12"/>
                </a:gdLst>
                <a:ahLst/>
                <a:cxnLst>
                  <a:cxn ang="T4">
                    <a:pos x="T0" y="T1"/>
                  </a:cxn>
                  <a:cxn ang="T5">
                    <a:pos x="T2" y="T3"/>
                  </a:cxn>
                </a:cxnLst>
                <a:rect l="T6" t="T7" r="T8" b="T9"/>
                <a:pathLst>
                  <a:path w="10" h="12">
                    <a:moveTo>
                      <a:pt x="0" y="12"/>
                    </a:moveTo>
                    <a:cubicBezTo>
                      <a:pt x="3" y="8"/>
                      <a:pt x="6" y="4"/>
                      <a:pt x="10"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93" name="Freeform 373"/>
              <p:cNvSpPr>
                <a:spLocks/>
              </p:cNvSpPr>
              <p:nvPr/>
            </p:nvSpPr>
            <p:spPr bwMode="auto">
              <a:xfrm>
                <a:off x="1232" y="915"/>
                <a:ext cx="17" cy="15"/>
              </a:xfrm>
              <a:custGeom>
                <a:avLst/>
                <a:gdLst>
                  <a:gd name="T0" fmla="*/ 0 w 13"/>
                  <a:gd name="T1" fmla="*/ 1114 h 11"/>
                  <a:gd name="T2" fmla="*/ 724 w 13"/>
                  <a:gd name="T3" fmla="*/ 0 h 11"/>
                  <a:gd name="T4" fmla="*/ 0 60000 65536"/>
                  <a:gd name="T5" fmla="*/ 0 60000 65536"/>
                  <a:gd name="T6" fmla="*/ 0 w 13"/>
                  <a:gd name="T7" fmla="*/ 0 h 11"/>
                  <a:gd name="T8" fmla="*/ 13 w 13"/>
                  <a:gd name="T9" fmla="*/ 11 h 11"/>
                </a:gdLst>
                <a:ahLst/>
                <a:cxnLst>
                  <a:cxn ang="T4">
                    <a:pos x="T0" y="T1"/>
                  </a:cxn>
                  <a:cxn ang="T5">
                    <a:pos x="T2" y="T3"/>
                  </a:cxn>
                </a:cxnLst>
                <a:rect l="T6" t="T7" r="T8" b="T9"/>
                <a:pathLst>
                  <a:path w="13" h="11">
                    <a:moveTo>
                      <a:pt x="0" y="11"/>
                    </a:moveTo>
                    <a:cubicBezTo>
                      <a:pt x="5" y="8"/>
                      <a:pt x="10" y="4"/>
                      <a:pt x="13"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94" name="Freeform 374"/>
              <p:cNvSpPr>
                <a:spLocks/>
              </p:cNvSpPr>
              <p:nvPr/>
            </p:nvSpPr>
            <p:spPr bwMode="auto">
              <a:xfrm>
                <a:off x="1132" y="2453"/>
                <a:ext cx="22" cy="55"/>
              </a:xfrm>
              <a:custGeom>
                <a:avLst/>
                <a:gdLst>
                  <a:gd name="T0" fmla="*/ 1832 w 16"/>
                  <a:gd name="T1" fmla="*/ 1054 h 41"/>
                  <a:gd name="T2" fmla="*/ 1170 w 16"/>
                  <a:gd name="T3" fmla="*/ 3367 h 41"/>
                  <a:gd name="T4" fmla="*/ 1332 w 16"/>
                  <a:gd name="T5" fmla="*/ 0 h 41"/>
                  <a:gd name="T6" fmla="*/ 0 60000 65536"/>
                  <a:gd name="T7" fmla="*/ 0 60000 65536"/>
                  <a:gd name="T8" fmla="*/ 0 60000 65536"/>
                  <a:gd name="T9" fmla="*/ 0 w 16"/>
                  <a:gd name="T10" fmla="*/ 0 h 41"/>
                  <a:gd name="T11" fmla="*/ 16 w 16"/>
                  <a:gd name="T12" fmla="*/ 41 h 41"/>
                </a:gdLst>
                <a:ahLst/>
                <a:cxnLst>
                  <a:cxn ang="T6">
                    <a:pos x="T0" y="T1"/>
                  </a:cxn>
                  <a:cxn ang="T7">
                    <a:pos x="T2" y="T3"/>
                  </a:cxn>
                  <a:cxn ang="T8">
                    <a:pos x="T4" y="T5"/>
                  </a:cxn>
                </a:cxnLst>
                <a:rect l="T9" t="T10" r="T11" b="T12"/>
                <a:pathLst>
                  <a:path w="16" h="41">
                    <a:moveTo>
                      <a:pt x="15" y="13"/>
                    </a:moveTo>
                    <a:cubicBezTo>
                      <a:pt x="13" y="21"/>
                      <a:pt x="16" y="35"/>
                      <a:pt x="10" y="41"/>
                    </a:cubicBezTo>
                    <a:cubicBezTo>
                      <a:pt x="0" y="38"/>
                      <a:pt x="11" y="9"/>
                      <a:pt x="11"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95" name="Freeform 375"/>
              <p:cNvSpPr>
                <a:spLocks noEditPoints="1"/>
              </p:cNvSpPr>
              <p:nvPr/>
            </p:nvSpPr>
            <p:spPr bwMode="auto">
              <a:xfrm>
                <a:off x="1179" y="2051"/>
                <a:ext cx="196" cy="1801"/>
              </a:xfrm>
              <a:custGeom>
                <a:avLst/>
                <a:gdLst>
                  <a:gd name="T0" fmla="*/ 9851 w 145"/>
                  <a:gd name="T1" fmla="*/ 16525 h 1339"/>
                  <a:gd name="T2" fmla="*/ 3300 w 145"/>
                  <a:gd name="T3" fmla="*/ 3161 h 1339"/>
                  <a:gd name="T4" fmla="*/ 2318 w 145"/>
                  <a:gd name="T5" fmla="*/ 2039 h 1339"/>
                  <a:gd name="T6" fmla="*/ 1336 w 145"/>
                  <a:gd name="T7" fmla="*/ 0 h 1339"/>
                  <a:gd name="T8" fmla="*/ 0 w 145"/>
                  <a:gd name="T9" fmla="*/ 3435 h 1339"/>
                  <a:gd name="T10" fmla="*/ 1896 w 145"/>
                  <a:gd name="T11" fmla="*/ 4379 h 1339"/>
                  <a:gd name="T12" fmla="*/ 4977 w 145"/>
                  <a:gd name="T13" fmla="*/ 8977 h 1339"/>
                  <a:gd name="T14" fmla="*/ 4757 w 145"/>
                  <a:gd name="T15" fmla="*/ 10486 h 1339"/>
                  <a:gd name="T16" fmla="*/ 3423 w 145"/>
                  <a:gd name="T17" fmla="*/ 11613 h 1339"/>
                  <a:gd name="T18" fmla="*/ 4015 w 145"/>
                  <a:gd name="T19" fmla="*/ 12616 h 1339"/>
                  <a:gd name="T20" fmla="*/ 5173 w 145"/>
                  <a:gd name="T21" fmla="*/ 11639 h 1339"/>
                  <a:gd name="T22" fmla="*/ 5484 w 145"/>
                  <a:gd name="T23" fmla="*/ 11639 h 1339"/>
                  <a:gd name="T24" fmla="*/ 10765 w 145"/>
                  <a:gd name="T25" fmla="*/ 30114 h 1339"/>
                  <a:gd name="T26" fmla="*/ 10461 w 145"/>
                  <a:gd name="T27" fmla="*/ 45049 h 1339"/>
                  <a:gd name="T28" fmla="*/ 8047 w 145"/>
                  <a:gd name="T29" fmla="*/ 49203 h 1339"/>
                  <a:gd name="T30" fmla="*/ 7288 w 145"/>
                  <a:gd name="T31" fmla="*/ 50985 h 1339"/>
                  <a:gd name="T32" fmla="*/ 6006 w 145"/>
                  <a:gd name="T33" fmla="*/ 55050 h 1339"/>
                  <a:gd name="T34" fmla="*/ 5258 w 145"/>
                  <a:gd name="T35" fmla="*/ 61059 h 1339"/>
                  <a:gd name="T36" fmla="*/ 5173 w 145"/>
                  <a:gd name="T37" fmla="*/ 61901 h 1339"/>
                  <a:gd name="T38" fmla="*/ 4235 w 145"/>
                  <a:gd name="T39" fmla="*/ 66724 h 1339"/>
                  <a:gd name="T40" fmla="*/ 4977 w 145"/>
                  <a:gd name="T41" fmla="*/ 67067 h 1339"/>
                  <a:gd name="T42" fmla="*/ 5953 w 145"/>
                  <a:gd name="T43" fmla="*/ 62832 h 1339"/>
                  <a:gd name="T44" fmla="*/ 5953 w 145"/>
                  <a:gd name="T45" fmla="*/ 62832 h 1339"/>
                  <a:gd name="T46" fmla="*/ 6778 w 145"/>
                  <a:gd name="T47" fmla="*/ 60791 h 1339"/>
                  <a:gd name="T48" fmla="*/ 7824 w 145"/>
                  <a:gd name="T49" fmla="*/ 58639 h 1339"/>
                  <a:gd name="T50" fmla="*/ 8692 w 145"/>
                  <a:gd name="T51" fmla="*/ 57691 h 1339"/>
                  <a:gd name="T52" fmla="*/ 8905 w 145"/>
                  <a:gd name="T53" fmla="*/ 57504 h 1339"/>
                  <a:gd name="T54" fmla="*/ 8863 w 145"/>
                  <a:gd name="T55" fmla="*/ 58120 h 1339"/>
                  <a:gd name="T56" fmla="*/ 7824 w 145"/>
                  <a:gd name="T57" fmla="*/ 65776 h 1339"/>
                  <a:gd name="T58" fmla="*/ 7107 w 145"/>
                  <a:gd name="T59" fmla="*/ 73684 h 1339"/>
                  <a:gd name="T60" fmla="*/ 6254 w 145"/>
                  <a:gd name="T61" fmla="*/ 79934 h 1339"/>
                  <a:gd name="T62" fmla="*/ 6254 w 145"/>
                  <a:gd name="T63" fmla="*/ 79934 h 1339"/>
                  <a:gd name="T64" fmla="*/ 5173 w 145"/>
                  <a:gd name="T65" fmla="*/ 102209 h 1339"/>
                  <a:gd name="T66" fmla="*/ 3890 w 145"/>
                  <a:gd name="T67" fmla="*/ 108248 h 1339"/>
                  <a:gd name="T68" fmla="*/ 2893 w 145"/>
                  <a:gd name="T69" fmla="*/ 111780 h 1339"/>
                  <a:gd name="T70" fmla="*/ 2140 w 145"/>
                  <a:gd name="T71" fmla="*/ 114136 h 1339"/>
                  <a:gd name="T72" fmla="*/ 2668 w 145"/>
                  <a:gd name="T73" fmla="*/ 114219 h 1339"/>
                  <a:gd name="T74" fmla="*/ 4015 w 145"/>
                  <a:gd name="T75" fmla="*/ 109752 h 1339"/>
                  <a:gd name="T76" fmla="*/ 5953 w 145"/>
                  <a:gd name="T77" fmla="*/ 102549 h 1339"/>
                  <a:gd name="T78" fmla="*/ 7288 w 145"/>
                  <a:gd name="T79" fmla="*/ 80095 h 1339"/>
                  <a:gd name="T80" fmla="*/ 7824 w 145"/>
                  <a:gd name="T81" fmla="*/ 80164 h 1339"/>
                  <a:gd name="T82" fmla="*/ 8644 w 145"/>
                  <a:gd name="T83" fmla="*/ 74044 h 1339"/>
                  <a:gd name="T84" fmla="*/ 9661 w 145"/>
                  <a:gd name="T85" fmla="*/ 65966 h 1339"/>
                  <a:gd name="T86" fmla="*/ 10666 w 145"/>
                  <a:gd name="T87" fmla="*/ 58333 h 1339"/>
                  <a:gd name="T88" fmla="*/ 12586 w 145"/>
                  <a:gd name="T89" fmla="*/ 29985 h 1339"/>
                  <a:gd name="T90" fmla="*/ 10877 w 145"/>
                  <a:gd name="T91" fmla="*/ 19321 h 1339"/>
                  <a:gd name="T92" fmla="*/ 9162 w 145"/>
                  <a:gd name="T93" fmla="*/ 56291 h 1339"/>
                  <a:gd name="T94" fmla="*/ 8343 w 145"/>
                  <a:gd name="T95" fmla="*/ 57130 h 1339"/>
                  <a:gd name="T96" fmla="*/ 7288 w 145"/>
                  <a:gd name="T97" fmla="*/ 58248 h 1339"/>
                  <a:gd name="T98" fmla="*/ 6172 w 145"/>
                  <a:gd name="T99" fmla="*/ 60592 h 1339"/>
                  <a:gd name="T100" fmla="*/ 6030 w 145"/>
                  <a:gd name="T101" fmla="*/ 60871 h 1339"/>
                  <a:gd name="T102" fmla="*/ 6728 w 145"/>
                  <a:gd name="T103" fmla="*/ 55169 h 1339"/>
                  <a:gd name="T104" fmla="*/ 8118 w 145"/>
                  <a:gd name="T105" fmla="*/ 51238 h 1339"/>
                  <a:gd name="T106" fmla="*/ 8692 w 145"/>
                  <a:gd name="T107" fmla="*/ 49418 h 1339"/>
                  <a:gd name="T108" fmla="*/ 10461 w 145"/>
                  <a:gd name="T109" fmla="*/ 46160 h 1339"/>
                  <a:gd name="T110" fmla="*/ 9162 w 145"/>
                  <a:gd name="T111" fmla="*/ 56291 h 133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5"/>
                  <a:gd name="T169" fmla="*/ 0 h 1339"/>
                  <a:gd name="T170" fmla="*/ 145 w 145"/>
                  <a:gd name="T171" fmla="*/ 1339 h 133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5" h="1339">
                    <a:moveTo>
                      <a:pt x="107" y="193"/>
                    </a:moveTo>
                    <a:cubicBezTo>
                      <a:pt x="81" y="118"/>
                      <a:pt x="66" y="71"/>
                      <a:pt x="36" y="37"/>
                    </a:cubicBezTo>
                    <a:cubicBezTo>
                      <a:pt x="36" y="37"/>
                      <a:pt x="27" y="27"/>
                      <a:pt x="25" y="24"/>
                    </a:cubicBezTo>
                    <a:cubicBezTo>
                      <a:pt x="20" y="18"/>
                      <a:pt x="15" y="9"/>
                      <a:pt x="15" y="0"/>
                    </a:cubicBezTo>
                    <a:cubicBezTo>
                      <a:pt x="0" y="40"/>
                      <a:pt x="0" y="40"/>
                      <a:pt x="0" y="40"/>
                    </a:cubicBezTo>
                    <a:cubicBezTo>
                      <a:pt x="7" y="40"/>
                      <a:pt x="16" y="45"/>
                      <a:pt x="21" y="51"/>
                    </a:cubicBezTo>
                    <a:cubicBezTo>
                      <a:pt x="36" y="69"/>
                      <a:pt x="42" y="74"/>
                      <a:pt x="54" y="105"/>
                    </a:cubicBezTo>
                    <a:cubicBezTo>
                      <a:pt x="57" y="114"/>
                      <a:pt x="54" y="119"/>
                      <a:pt x="52" y="123"/>
                    </a:cubicBezTo>
                    <a:cubicBezTo>
                      <a:pt x="48" y="131"/>
                      <a:pt x="42" y="132"/>
                      <a:pt x="37" y="136"/>
                    </a:cubicBezTo>
                    <a:cubicBezTo>
                      <a:pt x="44" y="148"/>
                      <a:pt x="44" y="148"/>
                      <a:pt x="44" y="148"/>
                    </a:cubicBezTo>
                    <a:cubicBezTo>
                      <a:pt x="49" y="144"/>
                      <a:pt x="52" y="143"/>
                      <a:pt x="56" y="137"/>
                    </a:cubicBezTo>
                    <a:cubicBezTo>
                      <a:pt x="57" y="135"/>
                      <a:pt x="59" y="135"/>
                      <a:pt x="60" y="137"/>
                    </a:cubicBezTo>
                    <a:cubicBezTo>
                      <a:pt x="88" y="187"/>
                      <a:pt x="111" y="255"/>
                      <a:pt x="117" y="353"/>
                    </a:cubicBezTo>
                    <a:cubicBezTo>
                      <a:pt x="121" y="414"/>
                      <a:pt x="119" y="473"/>
                      <a:pt x="114" y="528"/>
                    </a:cubicBezTo>
                    <a:cubicBezTo>
                      <a:pt x="100" y="542"/>
                      <a:pt x="93" y="558"/>
                      <a:pt x="87" y="577"/>
                    </a:cubicBezTo>
                    <a:cubicBezTo>
                      <a:pt x="79" y="598"/>
                      <a:pt x="79" y="598"/>
                      <a:pt x="79" y="598"/>
                    </a:cubicBezTo>
                    <a:cubicBezTo>
                      <a:pt x="74" y="614"/>
                      <a:pt x="68" y="629"/>
                      <a:pt x="65" y="645"/>
                    </a:cubicBezTo>
                    <a:cubicBezTo>
                      <a:pt x="60" y="668"/>
                      <a:pt x="58" y="692"/>
                      <a:pt x="57" y="716"/>
                    </a:cubicBezTo>
                    <a:cubicBezTo>
                      <a:pt x="56" y="726"/>
                      <a:pt x="56" y="726"/>
                      <a:pt x="56" y="726"/>
                    </a:cubicBezTo>
                    <a:cubicBezTo>
                      <a:pt x="55" y="744"/>
                      <a:pt x="54" y="766"/>
                      <a:pt x="46" y="782"/>
                    </a:cubicBezTo>
                    <a:cubicBezTo>
                      <a:pt x="54" y="786"/>
                      <a:pt x="54" y="786"/>
                      <a:pt x="54" y="786"/>
                    </a:cubicBezTo>
                    <a:cubicBezTo>
                      <a:pt x="60" y="771"/>
                      <a:pt x="62" y="753"/>
                      <a:pt x="64" y="736"/>
                    </a:cubicBezTo>
                    <a:cubicBezTo>
                      <a:pt x="64" y="736"/>
                      <a:pt x="64" y="736"/>
                      <a:pt x="64" y="736"/>
                    </a:cubicBezTo>
                    <a:cubicBezTo>
                      <a:pt x="68" y="729"/>
                      <a:pt x="71" y="720"/>
                      <a:pt x="74" y="712"/>
                    </a:cubicBezTo>
                    <a:cubicBezTo>
                      <a:pt x="77" y="703"/>
                      <a:pt x="80" y="694"/>
                      <a:pt x="85" y="688"/>
                    </a:cubicBezTo>
                    <a:cubicBezTo>
                      <a:pt x="88" y="684"/>
                      <a:pt x="91" y="680"/>
                      <a:pt x="95" y="676"/>
                    </a:cubicBezTo>
                    <a:cubicBezTo>
                      <a:pt x="96" y="675"/>
                      <a:pt x="97" y="675"/>
                      <a:pt x="97" y="674"/>
                    </a:cubicBezTo>
                    <a:cubicBezTo>
                      <a:pt x="97" y="677"/>
                      <a:pt x="97" y="679"/>
                      <a:pt x="96" y="682"/>
                    </a:cubicBezTo>
                    <a:cubicBezTo>
                      <a:pt x="92" y="716"/>
                      <a:pt x="88" y="745"/>
                      <a:pt x="85" y="771"/>
                    </a:cubicBezTo>
                    <a:cubicBezTo>
                      <a:pt x="81" y="820"/>
                      <a:pt x="81" y="842"/>
                      <a:pt x="77" y="864"/>
                    </a:cubicBezTo>
                    <a:cubicBezTo>
                      <a:pt x="74" y="883"/>
                      <a:pt x="71" y="902"/>
                      <a:pt x="68" y="937"/>
                    </a:cubicBezTo>
                    <a:cubicBezTo>
                      <a:pt x="68" y="937"/>
                      <a:pt x="68" y="937"/>
                      <a:pt x="68" y="937"/>
                    </a:cubicBezTo>
                    <a:cubicBezTo>
                      <a:pt x="62" y="1010"/>
                      <a:pt x="59" y="1113"/>
                      <a:pt x="56" y="1198"/>
                    </a:cubicBezTo>
                    <a:cubicBezTo>
                      <a:pt x="55" y="1217"/>
                      <a:pt x="48" y="1247"/>
                      <a:pt x="42" y="1269"/>
                    </a:cubicBezTo>
                    <a:cubicBezTo>
                      <a:pt x="41" y="1273"/>
                      <a:pt x="34" y="1305"/>
                      <a:pt x="32" y="1310"/>
                    </a:cubicBezTo>
                    <a:cubicBezTo>
                      <a:pt x="28" y="1321"/>
                      <a:pt x="24" y="1328"/>
                      <a:pt x="24" y="1338"/>
                    </a:cubicBezTo>
                    <a:cubicBezTo>
                      <a:pt x="29" y="1339"/>
                      <a:pt x="29" y="1339"/>
                      <a:pt x="29" y="1339"/>
                    </a:cubicBezTo>
                    <a:cubicBezTo>
                      <a:pt x="32" y="1324"/>
                      <a:pt x="38" y="1306"/>
                      <a:pt x="44" y="1287"/>
                    </a:cubicBezTo>
                    <a:cubicBezTo>
                      <a:pt x="53" y="1258"/>
                      <a:pt x="63" y="1229"/>
                      <a:pt x="64" y="1202"/>
                    </a:cubicBezTo>
                    <a:cubicBezTo>
                      <a:pt x="67" y="1116"/>
                      <a:pt x="73" y="1012"/>
                      <a:pt x="79" y="939"/>
                    </a:cubicBezTo>
                    <a:cubicBezTo>
                      <a:pt x="85" y="940"/>
                      <a:pt x="85" y="940"/>
                      <a:pt x="85" y="940"/>
                    </a:cubicBezTo>
                    <a:cubicBezTo>
                      <a:pt x="88" y="905"/>
                      <a:pt x="91" y="887"/>
                      <a:pt x="94" y="868"/>
                    </a:cubicBezTo>
                    <a:cubicBezTo>
                      <a:pt x="97" y="847"/>
                      <a:pt x="101" y="822"/>
                      <a:pt x="105" y="773"/>
                    </a:cubicBezTo>
                    <a:cubicBezTo>
                      <a:pt x="107" y="748"/>
                      <a:pt x="111" y="718"/>
                      <a:pt x="116" y="684"/>
                    </a:cubicBezTo>
                    <a:cubicBezTo>
                      <a:pt x="129" y="593"/>
                      <a:pt x="145" y="479"/>
                      <a:pt x="137" y="352"/>
                    </a:cubicBezTo>
                    <a:cubicBezTo>
                      <a:pt x="134" y="304"/>
                      <a:pt x="127" y="263"/>
                      <a:pt x="118" y="227"/>
                    </a:cubicBezTo>
                    <a:moveTo>
                      <a:pt x="100" y="660"/>
                    </a:moveTo>
                    <a:cubicBezTo>
                      <a:pt x="98" y="664"/>
                      <a:pt x="94" y="667"/>
                      <a:pt x="91" y="670"/>
                    </a:cubicBezTo>
                    <a:cubicBezTo>
                      <a:pt x="87" y="674"/>
                      <a:pt x="83" y="678"/>
                      <a:pt x="79" y="683"/>
                    </a:cubicBezTo>
                    <a:cubicBezTo>
                      <a:pt x="74" y="691"/>
                      <a:pt x="71" y="700"/>
                      <a:pt x="67" y="710"/>
                    </a:cubicBezTo>
                    <a:cubicBezTo>
                      <a:pt x="67" y="711"/>
                      <a:pt x="66" y="712"/>
                      <a:pt x="66" y="714"/>
                    </a:cubicBezTo>
                    <a:cubicBezTo>
                      <a:pt x="68" y="691"/>
                      <a:pt x="69" y="668"/>
                      <a:pt x="73" y="647"/>
                    </a:cubicBezTo>
                    <a:cubicBezTo>
                      <a:pt x="76" y="631"/>
                      <a:pt x="82" y="616"/>
                      <a:pt x="88" y="601"/>
                    </a:cubicBezTo>
                    <a:cubicBezTo>
                      <a:pt x="95" y="579"/>
                      <a:pt x="95" y="579"/>
                      <a:pt x="95" y="579"/>
                    </a:cubicBezTo>
                    <a:cubicBezTo>
                      <a:pt x="100" y="564"/>
                      <a:pt x="105" y="552"/>
                      <a:pt x="114" y="541"/>
                    </a:cubicBezTo>
                    <a:cubicBezTo>
                      <a:pt x="110" y="584"/>
                      <a:pt x="105" y="624"/>
                      <a:pt x="100" y="660"/>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 name="Freeform 376"/>
              <p:cNvSpPr>
                <a:spLocks noEditPoints="1"/>
              </p:cNvSpPr>
              <p:nvPr/>
            </p:nvSpPr>
            <p:spPr bwMode="auto">
              <a:xfrm>
                <a:off x="1338" y="1314"/>
                <a:ext cx="362" cy="1227"/>
              </a:xfrm>
              <a:custGeom>
                <a:avLst/>
                <a:gdLst>
                  <a:gd name="T0" fmla="*/ 22284 w 269"/>
                  <a:gd name="T1" fmla="*/ 70090 h 912"/>
                  <a:gd name="T2" fmla="*/ 22143 w 269"/>
                  <a:gd name="T3" fmla="*/ 68906 h 912"/>
                  <a:gd name="T4" fmla="*/ 20844 w 269"/>
                  <a:gd name="T5" fmla="*/ 59029 h 912"/>
                  <a:gd name="T6" fmla="*/ 16839 w 269"/>
                  <a:gd name="T7" fmla="*/ 45909 h 912"/>
                  <a:gd name="T8" fmla="*/ 16092 w 269"/>
                  <a:gd name="T9" fmla="*/ 43728 h 912"/>
                  <a:gd name="T10" fmla="*/ 14605 w 269"/>
                  <a:gd name="T11" fmla="*/ 24747 h 912"/>
                  <a:gd name="T12" fmla="*/ 7424 w 269"/>
                  <a:gd name="T13" fmla="*/ 5731 h 912"/>
                  <a:gd name="T14" fmla="*/ 435 w 269"/>
                  <a:gd name="T15" fmla="*/ 0 h 912"/>
                  <a:gd name="T16" fmla="*/ 0 w 269"/>
                  <a:gd name="T17" fmla="*/ 931 h 912"/>
                  <a:gd name="T18" fmla="*/ 13593 w 269"/>
                  <a:gd name="T19" fmla="*/ 24832 h 912"/>
                  <a:gd name="T20" fmla="*/ 15100 w 269"/>
                  <a:gd name="T21" fmla="*/ 43918 h 912"/>
                  <a:gd name="T22" fmla="*/ 15207 w 269"/>
                  <a:gd name="T23" fmla="*/ 47155 h 912"/>
                  <a:gd name="T24" fmla="*/ 15100 w 269"/>
                  <a:gd name="T25" fmla="*/ 51765 h 912"/>
                  <a:gd name="T26" fmla="*/ 15672 w 269"/>
                  <a:gd name="T27" fmla="*/ 59087 h 912"/>
                  <a:gd name="T28" fmla="*/ 17170 w 269"/>
                  <a:gd name="T29" fmla="*/ 65389 h 912"/>
                  <a:gd name="T30" fmla="*/ 17960 w 269"/>
                  <a:gd name="T31" fmla="*/ 69465 h 912"/>
                  <a:gd name="T32" fmla="*/ 17960 w 269"/>
                  <a:gd name="T33" fmla="*/ 69712 h 912"/>
                  <a:gd name="T34" fmla="*/ 17825 w 269"/>
                  <a:gd name="T35" fmla="*/ 71218 h 912"/>
                  <a:gd name="T36" fmla="*/ 17616 w 269"/>
                  <a:gd name="T37" fmla="*/ 73699 h 912"/>
                  <a:gd name="T38" fmla="*/ 20320 w 269"/>
                  <a:gd name="T39" fmla="*/ 77803 h 912"/>
                  <a:gd name="T40" fmla="*/ 22362 w 269"/>
                  <a:gd name="T41" fmla="*/ 77367 h 912"/>
                  <a:gd name="T42" fmla="*/ 23106 w 269"/>
                  <a:gd name="T43" fmla="*/ 74655 h 912"/>
                  <a:gd name="T44" fmla="*/ 22284 w 269"/>
                  <a:gd name="T45" fmla="*/ 70090 h 912"/>
                  <a:gd name="T46" fmla="*/ 21845 w 269"/>
                  <a:gd name="T47" fmla="*/ 76895 h 912"/>
                  <a:gd name="T48" fmla="*/ 20464 w 269"/>
                  <a:gd name="T49" fmla="*/ 77111 h 912"/>
                  <a:gd name="T50" fmla="*/ 18439 w 269"/>
                  <a:gd name="T51" fmla="*/ 71381 h 912"/>
                  <a:gd name="T52" fmla="*/ 18660 w 269"/>
                  <a:gd name="T53" fmla="*/ 69712 h 912"/>
                  <a:gd name="T54" fmla="*/ 18660 w 269"/>
                  <a:gd name="T55" fmla="*/ 69712 h 912"/>
                  <a:gd name="T56" fmla="*/ 18660 w 269"/>
                  <a:gd name="T57" fmla="*/ 69712 h 912"/>
                  <a:gd name="T58" fmla="*/ 18660 w 269"/>
                  <a:gd name="T59" fmla="*/ 69465 h 912"/>
                  <a:gd name="T60" fmla="*/ 17882 w 269"/>
                  <a:gd name="T61" fmla="*/ 65093 h 912"/>
                  <a:gd name="T62" fmla="*/ 16363 w 269"/>
                  <a:gd name="T63" fmla="*/ 58958 h 912"/>
                  <a:gd name="T64" fmla="*/ 15703 w 269"/>
                  <a:gd name="T65" fmla="*/ 51765 h 912"/>
                  <a:gd name="T66" fmla="*/ 15908 w 269"/>
                  <a:gd name="T67" fmla="*/ 47155 h 912"/>
                  <a:gd name="T68" fmla="*/ 15908 w 269"/>
                  <a:gd name="T69" fmla="*/ 46318 h 912"/>
                  <a:gd name="T70" fmla="*/ 16233 w 269"/>
                  <a:gd name="T71" fmla="*/ 46152 h 912"/>
                  <a:gd name="T72" fmla="*/ 20132 w 269"/>
                  <a:gd name="T73" fmla="*/ 59029 h 912"/>
                  <a:gd name="T74" fmla="*/ 21408 w 269"/>
                  <a:gd name="T75" fmla="*/ 69028 h 912"/>
                  <a:gd name="T76" fmla="*/ 21598 w 269"/>
                  <a:gd name="T77" fmla="*/ 70246 h 912"/>
                  <a:gd name="T78" fmla="*/ 21598 w 269"/>
                  <a:gd name="T79" fmla="*/ 70246 h 912"/>
                  <a:gd name="T80" fmla="*/ 22425 w 269"/>
                  <a:gd name="T81" fmla="*/ 74655 h 912"/>
                  <a:gd name="T82" fmla="*/ 21845 w 269"/>
                  <a:gd name="T83" fmla="*/ 76895 h 9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912"/>
                  <a:gd name="T128" fmla="*/ 269 w 269"/>
                  <a:gd name="T129" fmla="*/ 912 h 9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912">
                    <a:moveTo>
                      <a:pt x="259" y="818"/>
                    </a:moveTo>
                    <a:cubicBezTo>
                      <a:pt x="259" y="817"/>
                      <a:pt x="257" y="804"/>
                      <a:pt x="257" y="804"/>
                    </a:cubicBezTo>
                    <a:cubicBezTo>
                      <a:pt x="254" y="791"/>
                      <a:pt x="250" y="772"/>
                      <a:pt x="242" y="689"/>
                    </a:cubicBezTo>
                    <a:cubicBezTo>
                      <a:pt x="235" y="610"/>
                      <a:pt x="210" y="563"/>
                      <a:pt x="196" y="536"/>
                    </a:cubicBezTo>
                    <a:cubicBezTo>
                      <a:pt x="190" y="525"/>
                      <a:pt x="187" y="511"/>
                      <a:pt x="187" y="511"/>
                    </a:cubicBezTo>
                    <a:cubicBezTo>
                      <a:pt x="187" y="511"/>
                      <a:pt x="183" y="474"/>
                      <a:pt x="170" y="289"/>
                    </a:cubicBezTo>
                    <a:cubicBezTo>
                      <a:pt x="163" y="185"/>
                      <a:pt x="124" y="109"/>
                      <a:pt x="86" y="67"/>
                    </a:cubicBezTo>
                    <a:cubicBezTo>
                      <a:pt x="54" y="30"/>
                      <a:pt x="34" y="14"/>
                      <a:pt x="5" y="0"/>
                    </a:cubicBezTo>
                    <a:cubicBezTo>
                      <a:pt x="0" y="11"/>
                      <a:pt x="0" y="11"/>
                      <a:pt x="0" y="11"/>
                    </a:cubicBezTo>
                    <a:cubicBezTo>
                      <a:pt x="61" y="41"/>
                      <a:pt x="147" y="129"/>
                      <a:pt x="158" y="290"/>
                    </a:cubicBezTo>
                    <a:cubicBezTo>
                      <a:pt x="171" y="476"/>
                      <a:pt x="175" y="512"/>
                      <a:pt x="175" y="513"/>
                    </a:cubicBezTo>
                    <a:cubicBezTo>
                      <a:pt x="175" y="513"/>
                      <a:pt x="177" y="540"/>
                      <a:pt x="177" y="551"/>
                    </a:cubicBezTo>
                    <a:cubicBezTo>
                      <a:pt x="176" y="566"/>
                      <a:pt x="175" y="584"/>
                      <a:pt x="175" y="604"/>
                    </a:cubicBezTo>
                    <a:cubicBezTo>
                      <a:pt x="175" y="631"/>
                      <a:pt x="177" y="661"/>
                      <a:pt x="182" y="690"/>
                    </a:cubicBezTo>
                    <a:cubicBezTo>
                      <a:pt x="189" y="723"/>
                      <a:pt x="195" y="745"/>
                      <a:pt x="200" y="763"/>
                    </a:cubicBezTo>
                    <a:cubicBezTo>
                      <a:pt x="206" y="782"/>
                      <a:pt x="209" y="795"/>
                      <a:pt x="209" y="811"/>
                    </a:cubicBezTo>
                    <a:cubicBezTo>
                      <a:pt x="209" y="812"/>
                      <a:pt x="209" y="813"/>
                      <a:pt x="209" y="814"/>
                    </a:cubicBezTo>
                    <a:cubicBezTo>
                      <a:pt x="209" y="814"/>
                      <a:pt x="207" y="832"/>
                      <a:pt x="207" y="832"/>
                    </a:cubicBezTo>
                    <a:cubicBezTo>
                      <a:pt x="206" y="841"/>
                      <a:pt x="205" y="851"/>
                      <a:pt x="205" y="860"/>
                    </a:cubicBezTo>
                    <a:cubicBezTo>
                      <a:pt x="205" y="881"/>
                      <a:pt x="211" y="901"/>
                      <a:pt x="236" y="908"/>
                    </a:cubicBezTo>
                    <a:cubicBezTo>
                      <a:pt x="249" y="912"/>
                      <a:pt x="256" y="907"/>
                      <a:pt x="260" y="903"/>
                    </a:cubicBezTo>
                    <a:cubicBezTo>
                      <a:pt x="266" y="897"/>
                      <a:pt x="269" y="885"/>
                      <a:pt x="269" y="872"/>
                    </a:cubicBezTo>
                    <a:cubicBezTo>
                      <a:pt x="269" y="852"/>
                      <a:pt x="263" y="829"/>
                      <a:pt x="259" y="818"/>
                    </a:cubicBezTo>
                    <a:close/>
                    <a:moveTo>
                      <a:pt x="254" y="898"/>
                    </a:moveTo>
                    <a:cubicBezTo>
                      <a:pt x="251" y="902"/>
                      <a:pt x="246" y="902"/>
                      <a:pt x="238" y="900"/>
                    </a:cubicBezTo>
                    <a:cubicBezTo>
                      <a:pt x="208" y="891"/>
                      <a:pt x="212" y="862"/>
                      <a:pt x="215" y="833"/>
                    </a:cubicBezTo>
                    <a:cubicBezTo>
                      <a:pt x="217" y="814"/>
                      <a:pt x="217" y="814"/>
                      <a:pt x="217" y="814"/>
                    </a:cubicBezTo>
                    <a:cubicBezTo>
                      <a:pt x="217" y="814"/>
                      <a:pt x="217" y="814"/>
                      <a:pt x="217" y="814"/>
                    </a:cubicBezTo>
                    <a:cubicBezTo>
                      <a:pt x="217" y="814"/>
                      <a:pt x="217" y="814"/>
                      <a:pt x="217" y="814"/>
                    </a:cubicBezTo>
                    <a:cubicBezTo>
                      <a:pt x="217" y="813"/>
                      <a:pt x="217" y="812"/>
                      <a:pt x="217" y="811"/>
                    </a:cubicBezTo>
                    <a:cubicBezTo>
                      <a:pt x="217" y="794"/>
                      <a:pt x="213" y="781"/>
                      <a:pt x="208" y="760"/>
                    </a:cubicBezTo>
                    <a:cubicBezTo>
                      <a:pt x="203" y="743"/>
                      <a:pt x="196" y="721"/>
                      <a:pt x="190" y="688"/>
                    </a:cubicBezTo>
                    <a:cubicBezTo>
                      <a:pt x="185" y="660"/>
                      <a:pt x="183" y="631"/>
                      <a:pt x="183" y="604"/>
                    </a:cubicBezTo>
                    <a:cubicBezTo>
                      <a:pt x="183" y="584"/>
                      <a:pt x="184" y="566"/>
                      <a:pt x="185" y="551"/>
                    </a:cubicBezTo>
                    <a:cubicBezTo>
                      <a:pt x="185" y="547"/>
                      <a:pt x="185" y="544"/>
                      <a:pt x="185" y="541"/>
                    </a:cubicBezTo>
                    <a:cubicBezTo>
                      <a:pt x="185" y="538"/>
                      <a:pt x="187" y="537"/>
                      <a:pt x="189" y="539"/>
                    </a:cubicBezTo>
                    <a:cubicBezTo>
                      <a:pt x="203" y="567"/>
                      <a:pt x="227" y="612"/>
                      <a:pt x="234" y="689"/>
                    </a:cubicBezTo>
                    <a:cubicBezTo>
                      <a:pt x="242" y="773"/>
                      <a:pt x="246" y="792"/>
                      <a:pt x="249" y="806"/>
                    </a:cubicBezTo>
                    <a:cubicBezTo>
                      <a:pt x="251" y="820"/>
                      <a:pt x="251" y="820"/>
                      <a:pt x="251" y="820"/>
                    </a:cubicBezTo>
                    <a:cubicBezTo>
                      <a:pt x="251" y="820"/>
                      <a:pt x="251" y="820"/>
                      <a:pt x="251" y="820"/>
                    </a:cubicBezTo>
                    <a:cubicBezTo>
                      <a:pt x="256" y="833"/>
                      <a:pt x="261" y="855"/>
                      <a:pt x="261" y="872"/>
                    </a:cubicBezTo>
                    <a:cubicBezTo>
                      <a:pt x="261" y="883"/>
                      <a:pt x="259" y="893"/>
                      <a:pt x="254" y="898"/>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 name="Freeform 377"/>
              <p:cNvSpPr>
                <a:spLocks/>
              </p:cNvSpPr>
              <p:nvPr/>
            </p:nvSpPr>
            <p:spPr bwMode="auto">
              <a:xfrm>
                <a:off x="1574" y="2120"/>
                <a:ext cx="62" cy="160"/>
              </a:xfrm>
              <a:custGeom>
                <a:avLst/>
                <a:gdLst>
                  <a:gd name="T0" fmla="*/ 586 w 46"/>
                  <a:gd name="T1" fmla="*/ 0 h 119"/>
                  <a:gd name="T2" fmla="*/ 1537 w 46"/>
                  <a:gd name="T3" fmla="*/ 3247 h 119"/>
                  <a:gd name="T4" fmla="*/ 3452 w 46"/>
                  <a:gd name="T5" fmla="*/ 8126 h 119"/>
                  <a:gd name="T6" fmla="*/ 4049 w 46"/>
                  <a:gd name="T7" fmla="*/ 10100 h 119"/>
                  <a:gd name="T8" fmla="*/ 4049 w 46"/>
                  <a:gd name="T9" fmla="*/ 10100 h 119"/>
                  <a:gd name="T10" fmla="*/ 3232 w 46"/>
                  <a:gd name="T11" fmla="*/ 8415 h 119"/>
                  <a:gd name="T12" fmla="*/ 1065 w 46"/>
                  <a:gd name="T13" fmla="*/ 3415 h 119"/>
                  <a:gd name="T14" fmla="*/ 1 w 46"/>
                  <a:gd name="T15" fmla="*/ 0 h 119"/>
                  <a:gd name="T16" fmla="*/ 586 w 46"/>
                  <a:gd name="T17" fmla="*/ 0 h 1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19"/>
                  <a:gd name="T29" fmla="*/ 46 w 46"/>
                  <a:gd name="T30" fmla="*/ 119 h 1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19">
                    <a:moveTo>
                      <a:pt x="7" y="0"/>
                    </a:moveTo>
                    <a:cubicBezTo>
                      <a:pt x="6" y="13"/>
                      <a:pt x="12" y="25"/>
                      <a:pt x="18" y="38"/>
                    </a:cubicBezTo>
                    <a:cubicBezTo>
                      <a:pt x="27" y="57"/>
                      <a:pt x="32" y="77"/>
                      <a:pt x="39" y="96"/>
                    </a:cubicBezTo>
                    <a:cubicBezTo>
                      <a:pt x="46" y="119"/>
                      <a:pt x="46" y="119"/>
                      <a:pt x="46" y="119"/>
                    </a:cubicBezTo>
                    <a:cubicBezTo>
                      <a:pt x="46" y="119"/>
                      <a:pt x="46" y="119"/>
                      <a:pt x="46" y="119"/>
                    </a:cubicBezTo>
                    <a:cubicBezTo>
                      <a:pt x="37" y="99"/>
                      <a:pt x="37" y="99"/>
                      <a:pt x="37" y="99"/>
                    </a:cubicBezTo>
                    <a:cubicBezTo>
                      <a:pt x="30" y="80"/>
                      <a:pt x="21" y="59"/>
                      <a:pt x="12" y="40"/>
                    </a:cubicBezTo>
                    <a:cubicBezTo>
                      <a:pt x="6" y="27"/>
                      <a:pt x="0" y="14"/>
                      <a:pt x="1" y="0"/>
                    </a:cubicBezTo>
                    <a:lnTo>
                      <a:pt x="7"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 name="Freeform 378"/>
              <p:cNvSpPr>
                <a:spLocks/>
              </p:cNvSpPr>
              <p:nvPr/>
            </p:nvSpPr>
            <p:spPr bwMode="auto">
              <a:xfrm>
                <a:off x="1527" y="1646"/>
                <a:ext cx="134" cy="564"/>
              </a:xfrm>
              <a:custGeom>
                <a:avLst/>
                <a:gdLst>
                  <a:gd name="T0" fmla="*/ 1 w 100"/>
                  <a:gd name="T1" fmla="*/ 14043 h 419"/>
                  <a:gd name="T2" fmla="*/ 218 w 100"/>
                  <a:gd name="T3" fmla="*/ 11985 h 419"/>
                  <a:gd name="T4" fmla="*/ 391 w 100"/>
                  <a:gd name="T5" fmla="*/ 9063 h 419"/>
                  <a:gd name="T6" fmla="*/ 524 w 100"/>
                  <a:gd name="T7" fmla="*/ 7166 h 419"/>
                  <a:gd name="T8" fmla="*/ 1158 w 100"/>
                  <a:gd name="T9" fmla="*/ 0 h 419"/>
                  <a:gd name="T10" fmla="*/ 1889 w 100"/>
                  <a:gd name="T11" fmla="*/ 789 h 419"/>
                  <a:gd name="T12" fmla="*/ 1052 w 100"/>
                  <a:gd name="T13" fmla="*/ 7166 h 419"/>
                  <a:gd name="T14" fmla="*/ 891 w 100"/>
                  <a:gd name="T15" fmla="*/ 9128 h 419"/>
                  <a:gd name="T16" fmla="*/ 702 w 100"/>
                  <a:gd name="T17" fmla="*/ 11985 h 419"/>
                  <a:gd name="T18" fmla="*/ 524 w 100"/>
                  <a:gd name="T19" fmla="*/ 14043 h 419"/>
                  <a:gd name="T20" fmla="*/ 665 w 100"/>
                  <a:gd name="T21" fmla="*/ 16258 h 419"/>
                  <a:gd name="T22" fmla="*/ 3392 w 100"/>
                  <a:gd name="T23" fmla="*/ 21172 h 419"/>
                  <a:gd name="T24" fmla="*/ 4067 w 100"/>
                  <a:gd name="T25" fmla="*/ 22263 h 419"/>
                  <a:gd name="T26" fmla="*/ 4615 w 100"/>
                  <a:gd name="T27" fmla="*/ 22965 h 419"/>
                  <a:gd name="T28" fmla="*/ 5250 w 100"/>
                  <a:gd name="T29" fmla="*/ 23942 h 419"/>
                  <a:gd name="T30" fmla="*/ 7035 w 100"/>
                  <a:gd name="T31" fmla="*/ 27414 h 419"/>
                  <a:gd name="T32" fmla="*/ 8016 w 100"/>
                  <a:gd name="T33" fmla="*/ 33195 h 419"/>
                  <a:gd name="T34" fmla="*/ 8016 w 100"/>
                  <a:gd name="T35" fmla="*/ 34665 h 419"/>
                  <a:gd name="T36" fmla="*/ 7899 w 100"/>
                  <a:gd name="T37" fmla="*/ 36096 h 419"/>
                  <a:gd name="T38" fmla="*/ 7409 w 100"/>
                  <a:gd name="T39" fmla="*/ 36163 h 419"/>
                  <a:gd name="T40" fmla="*/ 7508 w 100"/>
                  <a:gd name="T41" fmla="*/ 34634 h 419"/>
                  <a:gd name="T42" fmla="*/ 7508 w 100"/>
                  <a:gd name="T43" fmla="*/ 33195 h 419"/>
                  <a:gd name="T44" fmla="*/ 6602 w 100"/>
                  <a:gd name="T45" fmla="*/ 27492 h 419"/>
                  <a:gd name="T46" fmla="*/ 5313 w 100"/>
                  <a:gd name="T47" fmla="*/ 25013 h 419"/>
                  <a:gd name="T48" fmla="*/ 5313 w 100"/>
                  <a:gd name="T49" fmla="*/ 25154 h 419"/>
                  <a:gd name="T50" fmla="*/ 5450 w 100"/>
                  <a:gd name="T51" fmla="*/ 27094 h 419"/>
                  <a:gd name="T52" fmla="*/ 5005 w 100"/>
                  <a:gd name="T53" fmla="*/ 27247 h 419"/>
                  <a:gd name="T54" fmla="*/ 4796 w 100"/>
                  <a:gd name="T55" fmla="*/ 25154 h 419"/>
                  <a:gd name="T56" fmla="*/ 4768 w 100"/>
                  <a:gd name="T57" fmla="*/ 24136 h 419"/>
                  <a:gd name="T58" fmla="*/ 4220 w 100"/>
                  <a:gd name="T59" fmla="*/ 23300 h 419"/>
                  <a:gd name="T60" fmla="*/ 3735 w 100"/>
                  <a:gd name="T61" fmla="*/ 22473 h 419"/>
                  <a:gd name="T62" fmla="*/ 3027 w 100"/>
                  <a:gd name="T63" fmla="*/ 21489 h 419"/>
                  <a:gd name="T64" fmla="*/ 1552 w 100"/>
                  <a:gd name="T65" fmla="*/ 19408 h 419"/>
                  <a:gd name="T66" fmla="*/ 1261 w 100"/>
                  <a:gd name="T67" fmla="*/ 19425 h 419"/>
                  <a:gd name="T68" fmla="*/ 1600 w 100"/>
                  <a:gd name="T69" fmla="*/ 22263 h 419"/>
                  <a:gd name="T70" fmla="*/ 2626 w 100"/>
                  <a:gd name="T71" fmla="*/ 29231 h 419"/>
                  <a:gd name="T72" fmla="*/ 3027 w 100"/>
                  <a:gd name="T73" fmla="*/ 30387 h 419"/>
                  <a:gd name="T74" fmla="*/ 3558 w 100"/>
                  <a:gd name="T75" fmla="*/ 31696 h 419"/>
                  <a:gd name="T76" fmla="*/ 3035 w 100"/>
                  <a:gd name="T77" fmla="*/ 31900 h 419"/>
                  <a:gd name="T78" fmla="*/ 2626 w 100"/>
                  <a:gd name="T79" fmla="*/ 30560 h 419"/>
                  <a:gd name="T80" fmla="*/ 2097 w 100"/>
                  <a:gd name="T81" fmla="*/ 29457 h 419"/>
                  <a:gd name="T82" fmla="*/ 1158 w 100"/>
                  <a:gd name="T83" fmla="*/ 22263 h 419"/>
                  <a:gd name="T84" fmla="*/ 665 w 100"/>
                  <a:gd name="T85" fmla="*/ 18687 h 419"/>
                  <a:gd name="T86" fmla="*/ 163 w 100"/>
                  <a:gd name="T87" fmla="*/ 16421 h 419"/>
                  <a:gd name="T88" fmla="*/ 1 w 100"/>
                  <a:gd name="T89" fmla="*/ 14043 h 4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0"/>
                  <a:gd name="T136" fmla="*/ 0 h 419"/>
                  <a:gd name="T137" fmla="*/ 100 w 100"/>
                  <a:gd name="T138" fmla="*/ 419 h 4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0" h="419">
                    <a:moveTo>
                      <a:pt x="1" y="163"/>
                    </a:moveTo>
                    <a:cubicBezTo>
                      <a:pt x="3" y="139"/>
                      <a:pt x="3" y="139"/>
                      <a:pt x="3" y="139"/>
                    </a:cubicBezTo>
                    <a:cubicBezTo>
                      <a:pt x="3" y="126"/>
                      <a:pt x="4" y="114"/>
                      <a:pt x="5" y="105"/>
                    </a:cubicBezTo>
                    <a:cubicBezTo>
                      <a:pt x="6" y="102"/>
                      <a:pt x="6" y="94"/>
                      <a:pt x="7" y="83"/>
                    </a:cubicBezTo>
                    <a:cubicBezTo>
                      <a:pt x="11" y="44"/>
                      <a:pt x="13" y="9"/>
                      <a:pt x="14" y="0"/>
                    </a:cubicBezTo>
                    <a:cubicBezTo>
                      <a:pt x="23" y="9"/>
                      <a:pt x="23" y="9"/>
                      <a:pt x="23" y="9"/>
                    </a:cubicBezTo>
                    <a:cubicBezTo>
                      <a:pt x="19" y="14"/>
                      <a:pt x="15" y="61"/>
                      <a:pt x="13" y="83"/>
                    </a:cubicBezTo>
                    <a:cubicBezTo>
                      <a:pt x="12" y="95"/>
                      <a:pt x="12" y="103"/>
                      <a:pt x="11" y="106"/>
                    </a:cubicBezTo>
                    <a:cubicBezTo>
                      <a:pt x="10" y="114"/>
                      <a:pt x="9" y="127"/>
                      <a:pt x="9" y="139"/>
                    </a:cubicBezTo>
                    <a:cubicBezTo>
                      <a:pt x="7" y="163"/>
                      <a:pt x="7" y="163"/>
                      <a:pt x="7" y="163"/>
                    </a:cubicBezTo>
                    <a:cubicBezTo>
                      <a:pt x="6" y="172"/>
                      <a:pt x="7" y="180"/>
                      <a:pt x="8" y="188"/>
                    </a:cubicBezTo>
                    <a:cubicBezTo>
                      <a:pt x="13" y="206"/>
                      <a:pt x="29" y="228"/>
                      <a:pt x="42" y="245"/>
                    </a:cubicBezTo>
                    <a:cubicBezTo>
                      <a:pt x="51" y="258"/>
                      <a:pt x="51" y="258"/>
                      <a:pt x="51" y="258"/>
                    </a:cubicBezTo>
                    <a:cubicBezTo>
                      <a:pt x="57" y="266"/>
                      <a:pt x="57" y="266"/>
                      <a:pt x="57" y="266"/>
                    </a:cubicBezTo>
                    <a:cubicBezTo>
                      <a:pt x="59" y="270"/>
                      <a:pt x="65" y="277"/>
                      <a:pt x="65" y="278"/>
                    </a:cubicBezTo>
                    <a:cubicBezTo>
                      <a:pt x="73" y="290"/>
                      <a:pt x="81" y="303"/>
                      <a:pt x="87" y="317"/>
                    </a:cubicBezTo>
                    <a:cubicBezTo>
                      <a:pt x="96" y="339"/>
                      <a:pt x="98" y="362"/>
                      <a:pt x="99" y="385"/>
                    </a:cubicBezTo>
                    <a:cubicBezTo>
                      <a:pt x="100" y="389"/>
                      <a:pt x="99" y="396"/>
                      <a:pt x="99" y="402"/>
                    </a:cubicBezTo>
                    <a:cubicBezTo>
                      <a:pt x="98" y="408"/>
                      <a:pt x="98" y="414"/>
                      <a:pt x="98" y="418"/>
                    </a:cubicBezTo>
                    <a:cubicBezTo>
                      <a:pt x="92" y="419"/>
                      <a:pt x="92" y="419"/>
                      <a:pt x="92" y="419"/>
                    </a:cubicBezTo>
                    <a:cubicBezTo>
                      <a:pt x="92" y="415"/>
                      <a:pt x="92" y="408"/>
                      <a:pt x="93" y="401"/>
                    </a:cubicBezTo>
                    <a:cubicBezTo>
                      <a:pt x="93" y="395"/>
                      <a:pt x="94" y="389"/>
                      <a:pt x="93" y="385"/>
                    </a:cubicBezTo>
                    <a:cubicBezTo>
                      <a:pt x="92" y="363"/>
                      <a:pt x="90" y="340"/>
                      <a:pt x="82" y="319"/>
                    </a:cubicBezTo>
                    <a:cubicBezTo>
                      <a:pt x="77" y="309"/>
                      <a:pt x="72" y="299"/>
                      <a:pt x="66" y="290"/>
                    </a:cubicBezTo>
                    <a:cubicBezTo>
                      <a:pt x="66" y="291"/>
                      <a:pt x="66" y="291"/>
                      <a:pt x="66" y="291"/>
                    </a:cubicBezTo>
                    <a:cubicBezTo>
                      <a:pt x="66" y="298"/>
                      <a:pt x="65" y="305"/>
                      <a:pt x="68" y="314"/>
                    </a:cubicBezTo>
                    <a:cubicBezTo>
                      <a:pt x="62" y="316"/>
                      <a:pt x="62" y="316"/>
                      <a:pt x="62" y="316"/>
                    </a:cubicBezTo>
                    <a:cubicBezTo>
                      <a:pt x="59" y="305"/>
                      <a:pt x="60" y="297"/>
                      <a:pt x="60" y="291"/>
                    </a:cubicBezTo>
                    <a:cubicBezTo>
                      <a:pt x="60" y="287"/>
                      <a:pt x="60" y="283"/>
                      <a:pt x="59" y="280"/>
                    </a:cubicBezTo>
                    <a:cubicBezTo>
                      <a:pt x="57" y="277"/>
                      <a:pt x="54" y="273"/>
                      <a:pt x="52" y="270"/>
                    </a:cubicBezTo>
                    <a:cubicBezTo>
                      <a:pt x="46" y="261"/>
                      <a:pt x="46" y="261"/>
                      <a:pt x="46" y="261"/>
                    </a:cubicBezTo>
                    <a:cubicBezTo>
                      <a:pt x="37" y="249"/>
                      <a:pt x="37" y="249"/>
                      <a:pt x="37" y="249"/>
                    </a:cubicBezTo>
                    <a:cubicBezTo>
                      <a:pt x="32" y="241"/>
                      <a:pt x="25" y="233"/>
                      <a:pt x="19" y="224"/>
                    </a:cubicBezTo>
                    <a:cubicBezTo>
                      <a:pt x="17" y="221"/>
                      <a:pt x="15" y="221"/>
                      <a:pt x="16" y="225"/>
                    </a:cubicBezTo>
                    <a:cubicBezTo>
                      <a:pt x="18" y="236"/>
                      <a:pt x="20" y="247"/>
                      <a:pt x="20" y="258"/>
                    </a:cubicBezTo>
                    <a:cubicBezTo>
                      <a:pt x="20" y="286"/>
                      <a:pt x="22" y="310"/>
                      <a:pt x="32" y="339"/>
                    </a:cubicBezTo>
                    <a:cubicBezTo>
                      <a:pt x="37" y="352"/>
                      <a:pt x="37" y="352"/>
                      <a:pt x="37" y="352"/>
                    </a:cubicBezTo>
                    <a:cubicBezTo>
                      <a:pt x="44" y="368"/>
                      <a:pt x="44" y="368"/>
                      <a:pt x="44" y="368"/>
                    </a:cubicBezTo>
                    <a:cubicBezTo>
                      <a:pt x="38" y="370"/>
                      <a:pt x="38" y="370"/>
                      <a:pt x="38" y="370"/>
                    </a:cubicBezTo>
                    <a:cubicBezTo>
                      <a:pt x="32" y="354"/>
                      <a:pt x="32" y="354"/>
                      <a:pt x="32" y="354"/>
                    </a:cubicBezTo>
                    <a:cubicBezTo>
                      <a:pt x="26" y="341"/>
                      <a:pt x="26" y="341"/>
                      <a:pt x="26" y="341"/>
                    </a:cubicBezTo>
                    <a:cubicBezTo>
                      <a:pt x="16" y="311"/>
                      <a:pt x="14" y="286"/>
                      <a:pt x="14" y="258"/>
                    </a:cubicBezTo>
                    <a:cubicBezTo>
                      <a:pt x="14" y="244"/>
                      <a:pt x="11" y="230"/>
                      <a:pt x="8" y="216"/>
                    </a:cubicBezTo>
                    <a:cubicBezTo>
                      <a:pt x="6" y="207"/>
                      <a:pt x="4" y="198"/>
                      <a:pt x="2" y="190"/>
                    </a:cubicBezTo>
                    <a:cubicBezTo>
                      <a:pt x="1" y="182"/>
                      <a:pt x="0" y="170"/>
                      <a:pt x="1" y="163"/>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9" name="Freeform 379"/>
              <p:cNvSpPr>
                <a:spLocks/>
              </p:cNvSpPr>
              <p:nvPr/>
            </p:nvSpPr>
            <p:spPr bwMode="auto">
              <a:xfrm>
                <a:off x="1618" y="2383"/>
                <a:ext cx="180" cy="189"/>
              </a:xfrm>
              <a:custGeom>
                <a:avLst/>
                <a:gdLst>
                  <a:gd name="T0" fmla="*/ 1491 w 134"/>
                  <a:gd name="T1" fmla="*/ 5609 h 140"/>
                  <a:gd name="T2" fmla="*/ 1441 w 134"/>
                  <a:gd name="T3" fmla="*/ 5203 h 140"/>
                  <a:gd name="T4" fmla="*/ 0 w 134"/>
                  <a:gd name="T5" fmla="*/ 2807 h 140"/>
                  <a:gd name="T6" fmla="*/ 304 w 134"/>
                  <a:gd name="T7" fmla="*/ 2687 h 140"/>
                  <a:gd name="T8" fmla="*/ 2409 w 134"/>
                  <a:gd name="T9" fmla="*/ 5488 h 140"/>
                  <a:gd name="T10" fmla="*/ 4559 w 134"/>
                  <a:gd name="T11" fmla="*/ 5203 h 140"/>
                  <a:gd name="T12" fmla="*/ 5405 w 134"/>
                  <a:gd name="T13" fmla="*/ 3268 h 140"/>
                  <a:gd name="T14" fmla="*/ 5134 w 134"/>
                  <a:gd name="T15" fmla="*/ 2687 h 140"/>
                  <a:gd name="T16" fmla="*/ 3417 w 134"/>
                  <a:gd name="T17" fmla="*/ 244 h 140"/>
                  <a:gd name="T18" fmla="*/ 3494 w 134"/>
                  <a:gd name="T19" fmla="*/ 0 h 140"/>
                  <a:gd name="T20" fmla="*/ 3744 w 134"/>
                  <a:gd name="T21" fmla="*/ 244 h 140"/>
                  <a:gd name="T22" fmla="*/ 3744 w 134"/>
                  <a:gd name="T23" fmla="*/ 244 h 140"/>
                  <a:gd name="T24" fmla="*/ 7627 w 134"/>
                  <a:gd name="T25" fmla="*/ 4709 h 140"/>
                  <a:gd name="T26" fmla="*/ 10159 w 134"/>
                  <a:gd name="T27" fmla="*/ 9081 h 140"/>
                  <a:gd name="T28" fmla="*/ 10691 w 134"/>
                  <a:gd name="T29" fmla="*/ 11020 h 140"/>
                  <a:gd name="T30" fmla="*/ 11239 w 134"/>
                  <a:gd name="T31" fmla="*/ 12585 h 140"/>
                  <a:gd name="T32" fmla="*/ 11239 w 134"/>
                  <a:gd name="T33" fmla="*/ 12585 h 140"/>
                  <a:gd name="T34" fmla="*/ 10487 w 134"/>
                  <a:gd name="T35" fmla="*/ 11121 h 140"/>
                  <a:gd name="T36" fmla="*/ 9752 w 134"/>
                  <a:gd name="T37" fmla="*/ 9202 h 140"/>
                  <a:gd name="T38" fmla="*/ 7465 w 134"/>
                  <a:gd name="T39" fmla="*/ 4946 h 140"/>
                  <a:gd name="T40" fmla="*/ 5925 w 134"/>
                  <a:gd name="T41" fmla="*/ 3565 h 140"/>
                  <a:gd name="T42" fmla="*/ 5678 w 134"/>
                  <a:gd name="T43" fmla="*/ 3627 h 140"/>
                  <a:gd name="T44" fmla="*/ 4693 w 134"/>
                  <a:gd name="T45" fmla="*/ 5488 h 140"/>
                  <a:gd name="T46" fmla="*/ 4137 w 134"/>
                  <a:gd name="T47" fmla="*/ 5904 h 140"/>
                  <a:gd name="T48" fmla="*/ 4018 w 134"/>
                  <a:gd name="T49" fmla="*/ 6102 h 140"/>
                  <a:gd name="T50" fmla="*/ 4018 w 134"/>
                  <a:gd name="T51" fmla="*/ 9775 h 140"/>
                  <a:gd name="T52" fmla="*/ 3658 w 134"/>
                  <a:gd name="T53" fmla="*/ 9775 h 140"/>
                  <a:gd name="T54" fmla="*/ 3658 w 134"/>
                  <a:gd name="T55" fmla="*/ 6102 h 140"/>
                  <a:gd name="T56" fmla="*/ 3494 w 134"/>
                  <a:gd name="T57" fmla="*/ 5962 h 140"/>
                  <a:gd name="T58" fmla="*/ 2939 w 134"/>
                  <a:gd name="T59" fmla="*/ 5956 h 140"/>
                  <a:gd name="T60" fmla="*/ 2723 w 134"/>
                  <a:gd name="T61" fmla="*/ 6213 h 140"/>
                  <a:gd name="T62" fmla="*/ 2691 w 134"/>
                  <a:gd name="T63" fmla="*/ 7241 h 140"/>
                  <a:gd name="T64" fmla="*/ 2601 w 134"/>
                  <a:gd name="T65" fmla="*/ 8041 h 140"/>
                  <a:gd name="T66" fmla="*/ 2527 w 134"/>
                  <a:gd name="T67" fmla="*/ 8382 h 140"/>
                  <a:gd name="T68" fmla="*/ 2527 w 134"/>
                  <a:gd name="T69" fmla="*/ 9612 h 140"/>
                  <a:gd name="T70" fmla="*/ 2188 w 134"/>
                  <a:gd name="T71" fmla="*/ 9322 h 140"/>
                  <a:gd name="T72" fmla="*/ 2188 w 134"/>
                  <a:gd name="T73" fmla="*/ 8382 h 140"/>
                  <a:gd name="T74" fmla="*/ 2227 w 134"/>
                  <a:gd name="T75" fmla="*/ 7970 h 140"/>
                  <a:gd name="T76" fmla="*/ 2398 w 134"/>
                  <a:gd name="T77" fmla="*/ 7224 h 140"/>
                  <a:gd name="T78" fmla="*/ 2409 w 134"/>
                  <a:gd name="T79" fmla="*/ 5962 h 140"/>
                  <a:gd name="T80" fmla="*/ 2398 w 134"/>
                  <a:gd name="T81" fmla="*/ 5904 h 140"/>
                  <a:gd name="T82" fmla="*/ 2118 w 134"/>
                  <a:gd name="T83" fmla="*/ 5674 h 140"/>
                  <a:gd name="T84" fmla="*/ 1881 w 134"/>
                  <a:gd name="T85" fmla="*/ 5743 h 140"/>
                  <a:gd name="T86" fmla="*/ 1629 w 134"/>
                  <a:gd name="T87" fmla="*/ 7224 h 140"/>
                  <a:gd name="T88" fmla="*/ 1213 w 134"/>
                  <a:gd name="T89" fmla="*/ 9202 h 140"/>
                  <a:gd name="T90" fmla="*/ 799 w 134"/>
                  <a:gd name="T91" fmla="*/ 9013 h 140"/>
                  <a:gd name="T92" fmla="*/ 1234 w 134"/>
                  <a:gd name="T93" fmla="*/ 7224 h 140"/>
                  <a:gd name="T94" fmla="*/ 1491 w 134"/>
                  <a:gd name="T95" fmla="*/ 5609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4"/>
                  <a:gd name="T145" fmla="*/ 0 h 140"/>
                  <a:gd name="T146" fmla="*/ 134 w 134"/>
                  <a:gd name="T147" fmla="*/ 140 h 14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4" h="140">
                    <a:moveTo>
                      <a:pt x="18" y="62"/>
                    </a:moveTo>
                    <a:cubicBezTo>
                      <a:pt x="18" y="61"/>
                      <a:pt x="17" y="58"/>
                      <a:pt x="17" y="58"/>
                    </a:cubicBezTo>
                    <a:cubicBezTo>
                      <a:pt x="9" y="51"/>
                      <a:pt x="2" y="40"/>
                      <a:pt x="0" y="31"/>
                    </a:cubicBezTo>
                    <a:cubicBezTo>
                      <a:pt x="4" y="30"/>
                      <a:pt x="4" y="30"/>
                      <a:pt x="4" y="30"/>
                    </a:cubicBezTo>
                    <a:cubicBezTo>
                      <a:pt x="7" y="41"/>
                      <a:pt x="17" y="57"/>
                      <a:pt x="29" y="61"/>
                    </a:cubicBezTo>
                    <a:cubicBezTo>
                      <a:pt x="38" y="64"/>
                      <a:pt x="47" y="63"/>
                      <a:pt x="54" y="58"/>
                    </a:cubicBezTo>
                    <a:cubicBezTo>
                      <a:pt x="61" y="53"/>
                      <a:pt x="65" y="45"/>
                      <a:pt x="65" y="36"/>
                    </a:cubicBezTo>
                    <a:cubicBezTo>
                      <a:pt x="65" y="35"/>
                      <a:pt x="63" y="31"/>
                      <a:pt x="62" y="30"/>
                    </a:cubicBezTo>
                    <a:cubicBezTo>
                      <a:pt x="51" y="19"/>
                      <a:pt x="41" y="7"/>
                      <a:pt x="41" y="3"/>
                    </a:cubicBezTo>
                    <a:cubicBezTo>
                      <a:pt x="41" y="1"/>
                      <a:pt x="42" y="1"/>
                      <a:pt x="42" y="0"/>
                    </a:cubicBezTo>
                    <a:cubicBezTo>
                      <a:pt x="45" y="3"/>
                      <a:pt x="45" y="3"/>
                      <a:pt x="45" y="3"/>
                    </a:cubicBezTo>
                    <a:cubicBezTo>
                      <a:pt x="45" y="3"/>
                      <a:pt x="45" y="3"/>
                      <a:pt x="45" y="3"/>
                    </a:cubicBezTo>
                    <a:cubicBezTo>
                      <a:pt x="45" y="8"/>
                      <a:pt x="84" y="47"/>
                      <a:pt x="91" y="52"/>
                    </a:cubicBezTo>
                    <a:cubicBezTo>
                      <a:pt x="109" y="64"/>
                      <a:pt x="117" y="84"/>
                      <a:pt x="121" y="101"/>
                    </a:cubicBezTo>
                    <a:cubicBezTo>
                      <a:pt x="123" y="108"/>
                      <a:pt x="125" y="115"/>
                      <a:pt x="128" y="122"/>
                    </a:cubicBezTo>
                    <a:cubicBezTo>
                      <a:pt x="134" y="140"/>
                      <a:pt x="134" y="140"/>
                      <a:pt x="134" y="140"/>
                    </a:cubicBezTo>
                    <a:cubicBezTo>
                      <a:pt x="134" y="140"/>
                      <a:pt x="134" y="140"/>
                      <a:pt x="134" y="140"/>
                    </a:cubicBezTo>
                    <a:cubicBezTo>
                      <a:pt x="125" y="124"/>
                      <a:pt x="125" y="124"/>
                      <a:pt x="125" y="124"/>
                    </a:cubicBezTo>
                    <a:cubicBezTo>
                      <a:pt x="122" y="116"/>
                      <a:pt x="119" y="109"/>
                      <a:pt x="117" y="102"/>
                    </a:cubicBezTo>
                    <a:cubicBezTo>
                      <a:pt x="113" y="85"/>
                      <a:pt x="106" y="66"/>
                      <a:pt x="89" y="55"/>
                    </a:cubicBezTo>
                    <a:cubicBezTo>
                      <a:pt x="87" y="54"/>
                      <a:pt x="79" y="47"/>
                      <a:pt x="71" y="39"/>
                    </a:cubicBezTo>
                    <a:cubicBezTo>
                      <a:pt x="70" y="38"/>
                      <a:pt x="69" y="39"/>
                      <a:pt x="68" y="40"/>
                    </a:cubicBezTo>
                    <a:cubicBezTo>
                      <a:pt x="67" y="49"/>
                      <a:pt x="63" y="56"/>
                      <a:pt x="56" y="61"/>
                    </a:cubicBezTo>
                    <a:cubicBezTo>
                      <a:pt x="54" y="63"/>
                      <a:pt x="52" y="64"/>
                      <a:pt x="49" y="65"/>
                    </a:cubicBezTo>
                    <a:cubicBezTo>
                      <a:pt x="49" y="65"/>
                      <a:pt x="48" y="67"/>
                      <a:pt x="48" y="68"/>
                    </a:cubicBezTo>
                    <a:cubicBezTo>
                      <a:pt x="50" y="83"/>
                      <a:pt x="49" y="103"/>
                      <a:pt x="48" y="109"/>
                    </a:cubicBezTo>
                    <a:cubicBezTo>
                      <a:pt x="44" y="109"/>
                      <a:pt x="44" y="109"/>
                      <a:pt x="44" y="109"/>
                    </a:cubicBezTo>
                    <a:cubicBezTo>
                      <a:pt x="45" y="103"/>
                      <a:pt x="46" y="83"/>
                      <a:pt x="44" y="68"/>
                    </a:cubicBezTo>
                    <a:cubicBezTo>
                      <a:pt x="44" y="68"/>
                      <a:pt x="42" y="67"/>
                      <a:pt x="42" y="67"/>
                    </a:cubicBezTo>
                    <a:cubicBezTo>
                      <a:pt x="40" y="67"/>
                      <a:pt x="37" y="67"/>
                      <a:pt x="35" y="66"/>
                    </a:cubicBezTo>
                    <a:cubicBezTo>
                      <a:pt x="35" y="66"/>
                      <a:pt x="33" y="68"/>
                      <a:pt x="33" y="69"/>
                    </a:cubicBezTo>
                    <a:cubicBezTo>
                      <a:pt x="32" y="73"/>
                      <a:pt x="32" y="77"/>
                      <a:pt x="32" y="81"/>
                    </a:cubicBezTo>
                    <a:cubicBezTo>
                      <a:pt x="31" y="89"/>
                      <a:pt x="31" y="89"/>
                      <a:pt x="31" y="89"/>
                    </a:cubicBezTo>
                    <a:cubicBezTo>
                      <a:pt x="30" y="93"/>
                      <a:pt x="30" y="93"/>
                      <a:pt x="30" y="93"/>
                    </a:cubicBezTo>
                    <a:cubicBezTo>
                      <a:pt x="30" y="97"/>
                      <a:pt x="29" y="104"/>
                      <a:pt x="30" y="107"/>
                    </a:cubicBezTo>
                    <a:cubicBezTo>
                      <a:pt x="26" y="104"/>
                      <a:pt x="26" y="104"/>
                      <a:pt x="26" y="104"/>
                    </a:cubicBezTo>
                    <a:cubicBezTo>
                      <a:pt x="25" y="101"/>
                      <a:pt x="26" y="97"/>
                      <a:pt x="26" y="93"/>
                    </a:cubicBezTo>
                    <a:cubicBezTo>
                      <a:pt x="27" y="88"/>
                      <a:pt x="27" y="88"/>
                      <a:pt x="27" y="88"/>
                    </a:cubicBezTo>
                    <a:cubicBezTo>
                      <a:pt x="28" y="80"/>
                      <a:pt x="28" y="80"/>
                      <a:pt x="28" y="80"/>
                    </a:cubicBezTo>
                    <a:cubicBezTo>
                      <a:pt x="28" y="76"/>
                      <a:pt x="28" y="72"/>
                      <a:pt x="29" y="67"/>
                    </a:cubicBezTo>
                    <a:cubicBezTo>
                      <a:pt x="29" y="66"/>
                      <a:pt x="28" y="65"/>
                      <a:pt x="28" y="65"/>
                    </a:cubicBezTo>
                    <a:cubicBezTo>
                      <a:pt x="27" y="64"/>
                      <a:pt x="26" y="64"/>
                      <a:pt x="25" y="63"/>
                    </a:cubicBezTo>
                    <a:cubicBezTo>
                      <a:pt x="24" y="63"/>
                      <a:pt x="22" y="64"/>
                      <a:pt x="22" y="64"/>
                    </a:cubicBezTo>
                    <a:cubicBezTo>
                      <a:pt x="21" y="70"/>
                      <a:pt x="20" y="75"/>
                      <a:pt x="19" y="80"/>
                    </a:cubicBezTo>
                    <a:cubicBezTo>
                      <a:pt x="18" y="88"/>
                      <a:pt x="17" y="95"/>
                      <a:pt x="14" y="102"/>
                    </a:cubicBezTo>
                    <a:cubicBezTo>
                      <a:pt x="10" y="100"/>
                      <a:pt x="10" y="100"/>
                      <a:pt x="10" y="100"/>
                    </a:cubicBezTo>
                    <a:cubicBezTo>
                      <a:pt x="13" y="94"/>
                      <a:pt x="14" y="87"/>
                      <a:pt x="15" y="80"/>
                    </a:cubicBezTo>
                    <a:cubicBezTo>
                      <a:pt x="16" y="75"/>
                      <a:pt x="17" y="68"/>
                      <a:pt x="18" y="62"/>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0" name="Freeform 380"/>
              <p:cNvSpPr>
                <a:spLocks noEditPoints="1"/>
              </p:cNvSpPr>
              <p:nvPr/>
            </p:nvSpPr>
            <p:spPr bwMode="auto">
              <a:xfrm>
                <a:off x="1594" y="2436"/>
                <a:ext cx="176" cy="275"/>
              </a:xfrm>
              <a:custGeom>
                <a:avLst/>
                <a:gdLst>
                  <a:gd name="T0" fmla="*/ 803 w 131"/>
                  <a:gd name="T1" fmla="*/ 13639 h 205"/>
                  <a:gd name="T2" fmla="*/ 1885 w 131"/>
                  <a:gd name="T3" fmla="*/ 6793 h 205"/>
                  <a:gd name="T4" fmla="*/ 2229 w 131"/>
                  <a:gd name="T5" fmla="*/ 6962 h 205"/>
                  <a:gd name="T6" fmla="*/ 2410 w 131"/>
                  <a:gd name="T7" fmla="*/ 15904 h 205"/>
                  <a:gd name="T8" fmla="*/ 3516 w 131"/>
                  <a:gd name="T9" fmla="*/ 10166 h 205"/>
                  <a:gd name="T10" fmla="*/ 4024 w 131"/>
                  <a:gd name="T11" fmla="*/ 7367 h 205"/>
                  <a:gd name="T12" fmla="*/ 3747 w 131"/>
                  <a:gd name="T13" fmla="*/ 11771 h 205"/>
                  <a:gd name="T14" fmla="*/ 4142 w 131"/>
                  <a:gd name="T15" fmla="*/ 16637 h 205"/>
                  <a:gd name="T16" fmla="*/ 4857 w 131"/>
                  <a:gd name="T17" fmla="*/ 14918 h 205"/>
                  <a:gd name="T18" fmla="*/ 5190 w 131"/>
                  <a:gd name="T19" fmla="*/ 11740 h 205"/>
                  <a:gd name="T20" fmla="*/ 5406 w 131"/>
                  <a:gd name="T21" fmla="*/ 7736 h 205"/>
                  <a:gd name="T22" fmla="*/ 5682 w 131"/>
                  <a:gd name="T23" fmla="*/ 10378 h 205"/>
                  <a:gd name="T24" fmla="*/ 5682 w 131"/>
                  <a:gd name="T25" fmla="*/ 15790 h 205"/>
                  <a:gd name="T26" fmla="*/ 6614 w 131"/>
                  <a:gd name="T27" fmla="*/ 14626 h 205"/>
                  <a:gd name="T28" fmla="*/ 7047 w 131"/>
                  <a:gd name="T29" fmla="*/ 9846 h 205"/>
                  <a:gd name="T30" fmla="*/ 7851 w 131"/>
                  <a:gd name="T31" fmla="*/ 3635 h 205"/>
                  <a:gd name="T32" fmla="*/ 9058 w 131"/>
                  <a:gd name="T33" fmla="*/ 4876 h 205"/>
                  <a:gd name="T34" fmla="*/ 9243 w 131"/>
                  <a:gd name="T35" fmla="*/ 4792 h 205"/>
                  <a:gd name="T36" fmla="*/ 7976 w 131"/>
                  <a:gd name="T37" fmla="*/ 2150 h 205"/>
                  <a:gd name="T38" fmla="*/ 7568 w 131"/>
                  <a:gd name="T39" fmla="*/ 3414 h 205"/>
                  <a:gd name="T40" fmla="*/ 6677 w 131"/>
                  <a:gd name="T41" fmla="*/ 9846 h 205"/>
                  <a:gd name="T42" fmla="*/ 6347 w 131"/>
                  <a:gd name="T43" fmla="*/ 14519 h 205"/>
                  <a:gd name="T44" fmla="*/ 5937 w 131"/>
                  <a:gd name="T45" fmla="*/ 15582 h 205"/>
                  <a:gd name="T46" fmla="*/ 6058 w 131"/>
                  <a:gd name="T47" fmla="*/ 10378 h 205"/>
                  <a:gd name="T48" fmla="*/ 5844 w 131"/>
                  <a:gd name="T49" fmla="*/ 6950 h 205"/>
                  <a:gd name="T50" fmla="*/ 5190 w 131"/>
                  <a:gd name="T51" fmla="*/ 5767 h 205"/>
                  <a:gd name="T52" fmla="*/ 4923 w 131"/>
                  <a:gd name="T53" fmla="*/ 9883 h 205"/>
                  <a:gd name="T54" fmla="*/ 4602 w 131"/>
                  <a:gd name="T55" fmla="*/ 14626 h 205"/>
                  <a:gd name="T56" fmla="*/ 4350 w 131"/>
                  <a:gd name="T57" fmla="*/ 16283 h 205"/>
                  <a:gd name="T58" fmla="*/ 4142 w 131"/>
                  <a:gd name="T59" fmla="*/ 15242 h 205"/>
                  <a:gd name="T60" fmla="*/ 4193 w 131"/>
                  <a:gd name="T61" fmla="*/ 9113 h 205"/>
                  <a:gd name="T62" fmla="*/ 4024 w 131"/>
                  <a:gd name="T63" fmla="*/ 5697 h 205"/>
                  <a:gd name="T64" fmla="*/ 3747 w 131"/>
                  <a:gd name="T65" fmla="*/ 6950 h 205"/>
                  <a:gd name="T66" fmla="*/ 3425 w 131"/>
                  <a:gd name="T67" fmla="*/ 5750 h 205"/>
                  <a:gd name="T68" fmla="*/ 3224 w 131"/>
                  <a:gd name="T69" fmla="*/ 12225 h 205"/>
                  <a:gd name="T70" fmla="*/ 2229 w 131"/>
                  <a:gd name="T71" fmla="*/ 12033 h 205"/>
                  <a:gd name="T72" fmla="*/ 2875 w 131"/>
                  <a:gd name="T73" fmla="*/ 5346 h 205"/>
                  <a:gd name="T74" fmla="*/ 1948 w 131"/>
                  <a:gd name="T75" fmla="*/ 6297 h 205"/>
                  <a:gd name="T76" fmla="*/ 1213 w 131"/>
                  <a:gd name="T77" fmla="*/ 9883 h 205"/>
                  <a:gd name="T78" fmla="*/ 548 w 131"/>
                  <a:gd name="T79" fmla="*/ 11740 h 205"/>
                  <a:gd name="T80" fmla="*/ 509 w 131"/>
                  <a:gd name="T81" fmla="*/ 6950 h 205"/>
                  <a:gd name="T82" fmla="*/ 168 w 131"/>
                  <a:gd name="T83" fmla="*/ 6950 h 205"/>
                  <a:gd name="T84" fmla="*/ 5428 w 131"/>
                  <a:gd name="T85" fmla="*/ 6250 h 205"/>
                  <a:gd name="T86" fmla="*/ 5565 w 131"/>
                  <a:gd name="T87" fmla="*/ 7367 h 20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1"/>
                  <a:gd name="T133" fmla="*/ 0 h 205"/>
                  <a:gd name="T134" fmla="*/ 131 w 131"/>
                  <a:gd name="T135" fmla="*/ 205 h 20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1" h="205">
                    <a:moveTo>
                      <a:pt x="2" y="140"/>
                    </a:moveTo>
                    <a:cubicBezTo>
                      <a:pt x="3" y="143"/>
                      <a:pt x="3" y="143"/>
                      <a:pt x="3" y="143"/>
                    </a:cubicBezTo>
                    <a:cubicBezTo>
                      <a:pt x="3" y="152"/>
                      <a:pt x="4" y="164"/>
                      <a:pt x="10" y="167"/>
                    </a:cubicBezTo>
                    <a:cubicBezTo>
                      <a:pt x="10" y="167"/>
                      <a:pt x="13" y="167"/>
                      <a:pt x="14" y="163"/>
                    </a:cubicBezTo>
                    <a:cubicBezTo>
                      <a:pt x="17" y="150"/>
                      <a:pt x="18" y="135"/>
                      <a:pt x="18" y="121"/>
                    </a:cubicBezTo>
                    <a:cubicBezTo>
                      <a:pt x="19" y="108"/>
                      <a:pt x="19" y="96"/>
                      <a:pt x="22" y="83"/>
                    </a:cubicBezTo>
                    <a:cubicBezTo>
                      <a:pt x="22" y="83"/>
                      <a:pt x="23" y="82"/>
                      <a:pt x="23" y="82"/>
                    </a:cubicBezTo>
                    <a:cubicBezTo>
                      <a:pt x="24" y="82"/>
                      <a:pt x="25" y="82"/>
                      <a:pt x="25" y="83"/>
                    </a:cubicBezTo>
                    <a:cubicBezTo>
                      <a:pt x="26" y="83"/>
                      <a:pt x="27" y="84"/>
                      <a:pt x="27" y="85"/>
                    </a:cubicBezTo>
                    <a:cubicBezTo>
                      <a:pt x="25" y="97"/>
                      <a:pt x="25" y="109"/>
                      <a:pt x="24" y="121"/>
                    </a:cubicBezTo>
                    <a:cubicBezTo>
                      <a:pt x="23" y="135"/>
                      <a:pt x="23" y="135"/>
                      <a:pt x="23" y="135"/>
                    </a:cubicBezTo>
                    <a:cubicBezTo>
                      <a:pt x="23" y="136"/>
                      <a:pt x="22" y="186"/>
                      <a:pt x="29" y="194"/>
                    </a:cubicBezTo>
                    <a:cubicBezTo>
                      <a:pt x="29" y="194"/>
                      <a:pt x="34" y="196"/>
                      <a:pt x="35" y="192"/>
                    </a:cubicBezTo>
                    <a:cubicBezTo>
                      <a:pt x="40" y="183"/>
                      <a:pt x="42" y="150"/>
                      <a:pt x="42" y="150"/>
                    </a:cubicBezTo>
                    <a:cubicBezTo>
                      <a:pt x="42" y="124"/>
                      <a:pt x="42" y="124"/>
                      <a:pt x="42" y="124"/>
                    </a:cubicBezTo>
                    <a:cubicBezTo>
                      <a:pt x="42" y="112"/>
                      <a:pt x="42" y="100"/>
                      <a:pt x="43" y="88"/>
                    </a:cubicBezTo>
                    <a:cubicBezTo>
                      <a:pt x="43" y="89"/>
                      <a:pt x="43" y="89"/>
                      <a:pt x="43" y="89"/>
                    </a:cubicBezTo>
                    <a:cubicBezTo>
                      <a:pt x="45" y="88"/>
                      <a:pt x="47" y="89"/>
                      <a:pt x="48" y="90"/>
                    </a:cubicBezTo>
                    <a:cubicBezTo>
                      <a:pt x="48" y="90"/>
                      <a:pt x="48" y="90"/>
                      <a:pt x="48" y="90"/>
                    </a:cubicBezTo>
                    <a:cubicBezTo>
                      <a:pt x="47" y="97"/>
                      <a:pt x="47" y="104"/>
                      <a:pt x="46" y="111"/>
                    </a:cubicBezTo>
                    <a:cubicBezTo>
                      <a:pt x="46" y="122"/>
                      <a:pt x="45" y="133"/>
                      <a:pt x="45" y="144"/>
                    </a:cubicBezTo>
                    <a:cubicBezTo>
                      <a:pt x="45" y="184"/>
                      <a:pt x="45" y="184"/>
                      <a:pt x="45" y="184"/>
                    </a:cubicBezTo>
                    <a:cubicBezTo>
                      <a:pt x="45" y="186"/>
                      <a:pt x="45" y="186"/>
                      <a:pt x="45" y="186"/>
                    </a:cubicBezTo>
                    <a:cubicBezTo>
                      <a:pt x="45" y="191"/>
                      <a:pt x="45" y="199"/>
                      <a:pt x="49" y="203"/>
                    </a:cubicBezTo>
                    <a:cubicBezTo>
                      <a:pt x="51" y="205"/>
                      <a:pt x="54" y="204"/>
                      <a:pt x="55" y="201"/>
                    </a:cubicBezTo>
                    <a:cubicBezTo>
                      <a:pt x="57" y="197"/>
                      <a:pt x="57" y="192"/>
                      <a:pt x="58" y="188"/>
                    </a:cubicBezTo>
                    <a:cubicBezTo>
                      <a:pt x="58" y="182"/>
                      <a:pt x="58" y="182"/>
                      <a:pt x="58" y="182"/>
                    </a:cubicBezTo>
                    <a:cubicBezTo>
                      <a:pt x="59" y="178"/>
                      <a:pt x="59" y="178"/>
                      <a:pt x="59" y="178"/>
                    </a:cubicBezTo>
                    <a:cubicBezTo>
                      <a:pt x="60" y="170"/>
                      <a:pt x="61" y="163"/>
                      <a:pt x="62" y="154"/>
                    </a:cubicBezTo>
                    <a:cubicBezTo>
                      <a:pt x="62" y="143"/>
                      <a:pt x="62" y="143"/>
                      <a:pt x="62" y="143"/>
                    </a:cubicBezTo>
                    <a:cubicBezTo>
                      <a:pt x="63" y="134"/>
                      <a:pt x="63" y="125"/>
                      <a:pt x="63" y="115"/>
                    </a:cubicBezTo>
                    <a:cubicBezTo>
                      <a:pt x="63" y="111"/>
                      <a:pt x="63" y="104"/>
                      <a:pt x="63" y="97"/>
                    </a:cubicBezTo>
                    <a:cubicBezTo>
                      <a:pt x="63" y="96"/>
                      <a:pt x="64" y="95"/>
                      <a:pt x="64" y="95"/>
                    </a:cubicBezTo>
                    <a:cubicBezTo>
                      <a:pt x="64" y="95"/>
                      <a:pt x="66" y="94"/>
                      <a:pt x="68" y="94"/>
                    </a:cubicBezTo>
                    <a:cubicBezTo>
                      <a:pt x="69" y="101"/>
                      <a:pt x="68" y="108"/>
                      <a:pt x="68" y="116"/>
                    </a:cubicBezTo>
                    <a:cubicBezTo>
                      <a:pt x="68" y="127"/>
                      <a:pt x="68" y="127"/>
                      <a:pt x="68" y="127"/>
                    </a:cubicBezTo>
                    <a:cubicBezTo>
                      <a:pt x="68" y="140"/>
                      <a:pt x="67" y="153"/>
                      <a:pt x="67" y="165"/>
                    </a:cubicBezTo>
                    <a:cubicBezTo>
                      <a:pt x="66" y="180"/>
                      <a:pt x="66" y="180"/>
                      <a:pt x="66" y="180"/>
                    </a:cubicBezTo>
                    <a:cubicBezTo>
                      <a:pt x="65" y="185"/>
                      <a:pt x="65" y="191"/>
                      <a:pt x="68" y="193"/>
                    </a:cubicBezTo>
                    <a:cubicBezTo>
                      <a:pt x="69" y="194"/>
                      <a:pt x="71" y="195"/>
                      <a:pt x="74" y="193"/>
                    </a:cubicBezTo>
                    <a:cubicBezTo>
                      <a:pt x="79" y="191"/>
                      <a:pt x="79" y="185"/>
                      <a:pt x="79" y="180"/>
                    </a:cubicBezTo>
                    <a:cubicBezTo>
                      <a:pt x="79" y="178"/>
                      <a:pt x="79" y="178"/>
                      <a:pt x="79" y="178"/>
                    </a:cubicBezTo>
                    <a:cubicBezTo>
                      <a:pt x="80" y="171"/>
                      <a:pt x="80" y="165"/>
                      <a:pt x="80" y="159"/>
                    </a:cubicBezTo>
                    <a:cubicBezTo>
                      <a:pt x="80" y="152"/>
                      <a:pt x="80" y="145"/>
                      <a:pt x="81" y="138"/>
                    </a:cubicBezTo>
                    <a:cubicBezTo>
                      <a:pt x="84" y="120"/>
                      <a:pt x="84" y="120"/>
                      <a:pt x="84" y="120"/>
                    </a:cubicBezTo>
                    <a:cubicBezTo>
                      <a:pt x="88" y="101"/>
                      <a:pt x="88" y="101"/>
                      <a:pt x="88" y="101"/>
                    </a:cubicBezTo>
                    <a:cubicBezTo>
                      <a:pt x="93" y="51"/>
                      <a:pt x="93" y="51"/>
                      <a:pt x="93" y="51"/>
                    </a:cubicBezTo>
                    <a:cubicBezTo>
                      <a:pt x="94" y="45"/>
                      <a:pt x="94" y="45"/>
                      <a:pt x="94" y="45"/>
                    </a:cubicBezTo>
                    <a:cubicBezTo>
                      <a:pt x="94" y="45"/>
                      <a:pt x="95" y="44"/>
                      <a:pt x="96" y="45"/>
                    </a:cubicBezTo>
                    <a:cubicBezTo>
                      <a:pt x="98" y="50"/>
                      <a:pt x="101" y="53"/>
                      <a:pt x="106" y="58"/>
                    </a:cubicBezTo>
                    <a:cubicBezTo>
                      <a:pt x="108" y="60"/>
                      <a:pt x="108" y="60"/>
                      <a:pt x="108" y="60"/>
                    </a:cubicBezTo>
                    <a:cubicBezTo>
                      <a:pt x="116" y="67"/>
                      <a:pt x="126" y="75"/>
                      <a:pt x="131" y="85"/>
                    </a:cubicBezTo>
                    <a:cubicBezTo>
                      <a:pt x="131" y="85"/>
                      <a:pt x="131" y="85"/>
                      <a:pt x="131" y="85"/>
                    </a:cubicBezTo>
                    <a:cubicBezTo>
                      <a:pt x="126" y="74"/>
                      <a:pt x="119" y="66"/>
                      <a:pt x="110" y="58"/>
                    </a:cubicBezTo>
                    <a:cubicBezTo>
                      <a:pt x="108" y="56"/>
                      <a:pt x="108" y="56"/>
                      <a:pt x="108" y="56"/>
                    </a:cubicBezTo>
                    <a:cubicBezTo>
                      <a:pt x="102" y="50"/>
                      <a:pt x="100" y="44"/>
                      <a:pt x="97" y="37"/>
                    </a:cubicBezTo>
                    <a:cubicBezTo>
                      <a:pt x="97" y="37"/>
                      <a:pt x="95" y="31"/>
                      <a:pt x="95" y="26"/>
                    </a:cubicBezTo>
                    <a:cubicBezTo>
                      <a:pt x="96" y="17"/>
                      <a:pt x="96" y="8"/>
                      <a:pt x="94" y="0"/>
                    </a:cubicBezTo>
                    <a:cubicBezTo>
                      <a:pt x="90" y="0"/>
                      <a:pt x="90" y="0"/>
                      <a:pt x="90" y="0"/>
                    </a:cubicBezTo>
                    <a:cubicBezTo>
                      <a:pt x="93" y="12"/>
                      <a:pt x="91" y="29"/>
                      <a:pt x="90" y="42"/>
                    </a:cubicBezTo>
                    <a:cubicBezTo>
                      <a:pt x="89" y="51"/>
                      <a:pt x="89" y="51"/>
                      <a:pt x="89" y="51"/>
                    </a:cubicBezTo>
                    <a:cubicBezTo>
                      <a:pt x="84" y="100"/>
                      <a:pt x="84" y="100"/>
                      <a:pt x="84" y="100"/>
                    </a:cubicBezTo>
                    <a:cubicBezTo>
                      <a:pt x="80" y="120"/>
                      <a:pt x="80" y="120"/>
                      <a:pt x="80" y="120"/>
                    </a:cubicBezTo>
                    <a:cubicBezTo>
                      <a:pt x="77" y="137"/>
                      <a:pt x="77" y="137"/>
                      <a:pt x="77" y="137"/>
                    </a:cubicBezTo>
                    <a:cubicBezTo>
                      <a:pt x="76" y="145"/>
                      <a:pt x="76" y="152"/>
                      <a:pt x="76" y="159"/>
                    </a:cubicBezTo>
                    <a:cubicBezTo>
                      <a:pt x="76" y="165"/>
                      <a:pt x="76" y="171"/>
                      <a:pt x="75" y="177"/>
                    </a:cubicBezTo>
                    <a:cubicBezTo>
                      <a:pt x="75" y="180"/>
                      <a:pt x="75" y="180"/>
                      <a:pt x="75" y="180"/>
                    </a:cubicBezTo>
                    <a:cubicBezTo>
                      <a:pt x="75" y="184"/>
                      <a:pt x="75" y="189"/>
                      <a:pt x="73" y="190"/>
                    </a:cubicBezTo>
                    <a:cubicBezTo>
                      <a:pt x="72" y="190"/>
                      <a:pt x="71" y="190"/>
                      <a:pt x="71" y="190"/>
                    </a:cubicBezTo>
                    <a:cubicBezTo>
                      <a:pt x="69" y="189"/>
                      <a:pt x="69" y="186"/>
                      <a:pt x="70" y="180"/>
                    </a:cubicBezTo>
                    <a:cubicBezTo>
                      <a:pt x="71" y="165"/>
                      <a:pt x="71" y="165"/>
                      <a:pt x="71" y="165"/>
                    </a:cubicBezTo>
                    <a:cubicBezTo>
                      <a:pt x="71" y="153"/>
                      <a:pt x="72" y="140"/>
                      <a:pt x="72" y="127"/>
                    </a:cubicBezTo>
                    <a:cubicBezTo>
                      <a:pt x="72" y="116"/>
                      <a:pt x="72" y="116"/>
                      <a:pt x="72" y="116"/>
                    </a:cubicBezTo>
                    <a:cubicBezTo>
                      <a:pt x="73" y="107"/>
                      <a:pt x="73" y="98"/>
                      <a:pt x="71" y="89"/>
                    </a:cubicBezTo>
                    <a:cubicBezTo>
                      <a:pt x="70" y="84"/>
                      <a:pt x="70" y="84"/>
                      <a:pt x="70" y="84"/>
                    </a:cubicBezTo>
                    <a:cubicBezTo>
                      <a:pt x="70" y="79"/>
                      <a:pt x="69" y="73"/>
                      <a:pt x="67" y="70"/>
                    </a:cubicBezTo>
                    <a:cubicBezTo>
                      <a:pt x="65" y="72"/>
                      <a:pt x="65" y="72"/>
                      <a:pt x="65" y="72"/>
                    </a:cubicBezTo>
                    <a:cubicBezTo>
                      <a:pt x="62" y="71"/>
                      <a:pt x="62" y="71"/>
                      <a:pt x="62" y="71"/>
                    </a:cubicBezTo>
                    <a:cubicBezTo>
                      <a:pt x="60" y="83"/>
                      <a:pt x="59" y="96"/>
                      <a:pt x="59" y="106"/>
                    </a:cubicBezTo>
                    <a:cubicBezTo>
                      <a:pt x="59" y="110"/>
                      <a:pt x="59" y="113"/>
                      <a:pt x="59" y="115"/>
                    </a:cubicBezTo>
                    <a:cubicBezTo>
                      <a:pt x="59" y="117"/>
                      <a:pt x="59" y="119"/>
                      <a:pt x="59" y="121"/>
                    </a:cubicBezTo>
                    <a:cubicBezTo>
                      <a:pt x="59" y="128"/>
                      <a:pt x="59" y="136"/>
                      <a:pt x="58" y="143"/>
                    </a:cubicBezTo>
                    <a:cubicBezTo>
                      <a:pt x="58" y="154"/>
                      <a:pt x="58" y="154"/>
                      <a:pt x="58" y="154"/>
                    </a:cubicBezTo>
                    <a:cubicBezTo>
                      <a:pt x="57" y="162"/>
                      <a:pt x="56" y="170"/>
                      <a:pt x="55" y="178"/>
                    </a:cubicBezTo>
                    <a:cubicBezTo>
                      <a:pt x="54" y="182"/>
                      <a:pt x="54" y="182"/>
                      <a:pt x="54" y="182"/>
                    </a:cubicBezTo>
                    <a:cubicBezTo>
                      <a:pt x="54" y="187"/>
                      <a:pt x="54" y="187"/>
                      <a:pt x="54" y="187"/>
                    </a:cubicBezTo>
                    <a:cubicBezTo>
                      <a:pt x="53" y="191"/>
                      <a:pt x="53" y="195"/>
                      <a:pt x="52" y="198"/>
                    </a:cubicBezTo>
                    <a:cubicBezTo>
                      <a:pt x="52" y="199"/>
                      <a:pt x="50" y="198"/>
                      <a:pt x="50" y="197"/>
                    </a:cubicBezTo>
                    <a:cubicBezTo>
                      <a:pt x="49" y="195"/>
                      <a:pt x="49" y="192"/>
                      <a:pt x="49" y="189"/>
                    </a:cubicBezTo>
                    <a:cubicBezTo>
                      <a:pt x="49" y="188"/>
                      <a:pt x="49" y="187"/>
                      <a:pt x="49" y="186"/>
                    </a:cubicBezTo>
                    <a:cubicBezTo>
                      <a:pt x="49" y="184"/>
                      <a:pt x="49" y="184"/>
                      <a:pt x="49" y="184"/>
                    </a:cubicBezTo>
                    <a:cubicBezTo>
                      <a:pt x="49" y="144"/>
                      <a:pt x="49" y="144"/>
                      <a:pt x="49" y="144"/>
                    </a:cubicBezTo>
                    <a:cubicBezTo>
                      <a:pt x="49" y="133"/>
                      <a:pt x="50" y="122"/>
                      <a:pt x="50" y="111"/>
                    </a:cubicBezTo>
                    <a:cubicBezTo>
                      <a:pt x="51" y="101"/>
                      <a:pt x="52" y="90"/>
                      <a:pt x="52" y="79"/>
                    </a:cubicBezTo>
                    <a:cubicBezTo>
                      <a:pt x="52" y="75"/>
                      <a:pt x="52" y="72"/>
                      <a:pt x="52" y="69"/>
                    </a:cubicBezTo>
                    <a:cubicBezTo>
                      <a:pt x="48" y="69"/>
                      <a:pt x="48" y="69"/>
                      <a:pt x="48" y="69"/>
                    </a:cubicBezTo>
                    <a:cubicBezTo>
                      <a:pt x="48" y="74"/>
                      <a:pt x="48" y="79"/>
                      <a:pt x="48" y="84"/>
                    </a:cubicBezTo>
                    <a:cubicBezTo>
                      <a:pt x="48" y="84"/>
                      <a:pt x="47" y="85"/>
                      <a:pt x="46" y="85"/>
                    </a:cubicBezTo>
                    <a:cubicBezTo>
                      <a:pt x="46" y="85"/>
                      <a:pt x="45" y="85"/>
                      <a:pt x="45" y="84"/>
                    </a:cubicBezTo>
                    <a:cubicBezTo>
                      <a:pt x="44" y="84"/>
                      <a:pt x="43" y="83"/>
                      <a:pt x="43" y="83"/>
                    </a:cubicBezTo>
                    <a:cubicBezTo>
                      <a:pt x="44" y="79"/>
                      <a:pt x="44" y="75"/>
                      <a:pt x="45" y="71"/>
                    </a:cubicBezTo>
                    <a:cubicBezTo>
                      <a:pt x="41" y="70"/>
                      <a:pt x="41" y="70"/>
                      <a:pt x="41" y="70"/>
                    </a:cubicBezTo>
                    <a:cubicBezTo>
                      <a:pt x="38" y="86"/>
                      <a:pt x="38" y="103"/>
                      <a:pt x="38" y="119"/>
                    </a:cubicBezTo>
                    <a:cubicBezTo>
                      <a:pt x="38" y="121"/>
                      <a:pt x="38" y="122"/>
                      <a:pt x="38" y="124"/>
                    </a:cubicBezTo>
                    <a:cubicBezTo>
                      <a:pt x="38" y="149"/>
                      <a:pt x="38" y="149"/>
                      <a:pt x="38" y="149"/>
                    </a:cubicBezTo>
                    <a:cubicBezTo>
                      <a:pt x="37" y="158"/>
                      <a:pt x="35" y="181"/>
                      <a:pt x="32" y="189"/>
                    </a:cubicBezTo>
                    <a:cubicBezTo>
                      <a:pt x="32" y="189"/>
                      <a:pt x="31" y="189"/>
                      <a:pt x="31" y="188"/>
                    </a:cubicBezTo>
                    <a:cubicBezTo>
                      <a:pt x="28" y="181"/>
                      <a:pt x="27" y="161"/>
                      <a:pt x="27" y="147"/>
                    </a:cubicBezTo>
                    <a:cubicBezTo>
                      <a:pt x="27" y="142"/>
                      <a:pt x="27" y="138"/>
                      <a:pt x="27" y="136"/>
                    </a:cubicBezTo>
                    <a:cubicBezTo>
                      <a:pt x="28" y="122"/>
                      <a:pt x="28" y="122"/>
                      <a:pt x="28" y="122"/>
                    </a:cubicBezTo>
                    <a:cubicBezTo>
                      <a:pt x="29" y="102"/>
                      <a:pt x="30" y="83"/>
                      <a:pt x="34" y="65"/>
                    </a:cubicBezTo>
                    <a:cubicBezTo>
                      <a:pt x="30" y="64"/>
                      <a:pt x="30" y="64"/>
                      <a:pt x="30" y="64"/>
                    </a:cubicBezTo>
                    <a:cubicBezTo>
                      <a:pt x="29" y="69"/>
                      <a:pt x="28" y="74"/>
                      <a:pt x="28" y="79"/>
                    </a:cubicBezTo>
                    <a:cubicBezTo>
                      <a:pt x="26" y="79"/>
                      <a:pt x="24" y="78"/>
                      <a:pt x="23" y="77"/>
                    </a:cubicBezTo>
                    <a:cubicBezTo>
                      <a:pt x="25" y="72"/>
                      <a:pt x="26" y="67"/>
                      <a:pt x="29" y="62"/>
                    </a:cubicBezTo>
                    <a:cubicBezTo>
                      <a:pt x="25" y="60"/>
                      <a:pt x="25" y="60"/>
                      <a:pt x="25" y="60"/>
                    </a:cubicBezTo>
                    <a:cubicBezTo>
                      <a:pt x="16" y="79"/>
                      <a:pt x="15" y="100"/>
                      <a:pt x="14" y="121"/>
                    </a:cubicBezTo>
                    <a:cubicBezTo>
                      <a:pt x="14" y="133"/>
                      <a:pt x="13" y="146"/>
                      <a:pt x="10" y="159"/>
                    </a:cubicBezTo>
                    <a:cubicBezTo>
                      <a:pt x="10" y="159"/>
                      <a:pt x="9" y="159"/>
                      <a:pt x="9" y="158"/>
                    </a:cubicBezTo>
                    <a:cubicBezTo>
                      <a:pt x="7" y="154"/>
                      <a:pt x="7" y="147"/>
                      <a:pt x="7" y="143"/>
                    </a:cubicBezTo>
                    <a:cubicBezTo>
                      <a:pt x="6" y="140"/>
                      <a:pt x="6" y="140"/>
                      <a:pt x="6" y="140"/>
                    </a:cubicBezTo>
                    <a:cubicBezTo>
                      <a:pt x="5" y="131"/>
                      <a:pt x="5" y="121"/>
                      <a:pt x="5" y="112"/>
                    </a:cubicBezTo>
                    <a:cubicBezTo>
                      <a:pt x="5" y="103"/>
                      <a:pt x="5" y="94"/>
                      <a:pt x="6" y="84"/>
                    </a:cubicBezTo>
                    <a:cubicBezTo>
                      <a:pt x="7" y="63"/>
                      <a:pt x="9" y="38"/>
                      <a:pt x="19" y="20"/>
                    </a:cubicBezTo>
                    <a:cubicBezTo>
                      <a:pt x="16" y="18"/>
                      <a:pt x="16" y="18"/>
                      <a:pt x="16" y="18"/>
                    </a:cubicBezTo>
                    <a:cubicBezTo>
                      <a:pt x="5" y="37"/>
                      <a:pt x="3" y="62"/>
                      <a:pt x="2" y="84"/>
                    </a:cubicBezTo>
                    <a:cubicBezTo>
                      <a:pt x="1" y="102"/>
                      <a:pt x="0" y="121"/>
                      <a:pt x="2" y="140"/>
                    </a:cubicBezTo>
                    <a:close/>
                    <a:moveTo>
                      <a:pt x="64" y="89"/>
                    </a:moveTo>
                    <a:cubicBezTo>
                      <a:pt x="64" y="85"/>
                      <a:pt x="65" y="80"/>
                      <a:pt x="65" y="76"/>
                    </a:cubicBezTo>
                    <a:cubicBezTo>
                      <a:pt x="66" y="79"/>
                      <a:pt x="66" y="81"/>
                      <a:pt x="66" y="84"/>
                    </a:cubicBezTo>
                    <a:cubicBezTo>
                      <a:pt x="67" y="88"/>
                      <a:pt x="67" y="88"/>
                      <a:pt x="67" y="88"/>
                    </a:cubicBezTo>
                    <a:cubicBezTo>
                      <a:pt x="67" y="88"/>
                      <a:pt x="66" y="90"/>
                      <a:pt x="66" y="90"/>
                    </a:cubicBezTo>
                    <a:cubicBezTo>
                      <a:pt x="66" y="90"/>
                      <a:pt x="65" y="90"/>
                      <a:pt x="65" y="90"/>
                    </a:cubicBezTo>
                    <a:cubicBezTo>
                      <a:pt x="64" y="90"/>
                      <a:pt x="64" y="89"/>
                      <a:pt x="64" y="89"/>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1" name="Freeform 381"/>
              <p:cNvSpPr>
                <a:spLocks/>
              </p:cNvSpPr>
              <p:nvPr/>
            </p:nvSpPr>
            <p:spPr bwMode="auto">
              <a:xfrm>
                <a:off x="1237" y="3303"/>
                <a:ext cx="84" cy="729"/>
              </a:xfrm>
              <a:custGeom>
                <a:avLst/>
                <a:gdLst>
                  <a:gd name="T0" fmla="*/ 0 w 62"/>
                  <a:gd name="T1" fmla="*/ 43710 h 542"/>
                  <a:gd name="T2" fmla="*/ 1045 w 62"/>
                  <a:gd name="T3" fmla="*/ 37998 h 542"/>
                  <a:gd name="T4" fmla="*/ 1918 w 62"/>
                  <a:gd name="T5" fmla="*/ 30888 h 542"/>
                  <a:gd name="T6" fmla="*/ 4292 w 62"/>
                  <a:gd name="T7" fmla="*/ 20220 h 542"/>
                  <a:gd name="T8" fmla="*/ 4514 w 62"/>
                  <a:gd name="T9" fmla="*/ 16546 h 542"/>
                  <a:gd name="T10" fmla="*/ 4634 w 62"/>
                  <a:gd name="T11" fmla="*/ 14655 h 542"/>
                  <a:gd name="T12" fmla="*/ 4292 w 62"/>
                  <a:gd name="T13" fmla="*/ 11177 h 542"/>
                  <a:gd name="T14" fmla="*/ 3947 w 62"/>
                  <a:gd name="T15" fmla="*/ 7940 h 542"/>
                  <a:gd name="T16" fmla="*/ 3420 w 62"/>
                  <a:gd name="T17" fmla="*/ 4252 h 542"/>
                  <a:gd name="T18" fmla="*/ 2913 w 62"/>
                  <a:gd name="T19" fmla="*/ 178 h 542"/>
                  <a:gd name="T20" fmla="*/ 3989 w 62"/>
                  <a:gd name="T21" fmla="*/ 0 h 542"/>
                  <a:gd name="T22" fmla="*/ 4215 w 62"/>
                  <a:gd name="T23" fmla="*/ 4090 h 542"/>
                  <a:gd name="T24" fmla="*/ 4634 w 62"/>
                  <a:gd name="T25" fmla="*/ 7940 h 542"/>
                  <a:gd name="T26" fmla="*/ 5083 w 62"/>
                  <a:gd name="T27" fmla="*/ 11079 h 542"/>
                  <a:gd name="T28" fmla="*/ 5404 w 62"/>
                  <a:gd name="T29" fmla="*/ 14655 h 542"/>
                  <a:gd name="T30" fmla="*/ 5283 w 62"/>
                  <a:gd name="T31" fmla="*/ 16573 h 542"/>
                  <a:gd name="T32" fmla="*/ 5083 w 62"/>
                  <a:gd name="T33" fmla="*/ 20092 h 542"/>
                  <a:gd name="T34" fmla="*/ 2599 w 62"/>
                  <a:gd name="T35" fmla="*/ 31114 h 542"/>
                  <a:gd name="T36" fmla="*/ 1815 w 62"/>
                  <a:gd name="T37" fmla="*/ 37817 h 542"/>
                  <a:gd name="T38" fmla="*/ 1726 w 62"/>
                  <a:gd name="T39" fmla="*/ 41721 h 542"/>
                  <a:gd name="T40" fmla="*/ 1726 w 62"/>
                  <a:gd name="T41" fmla="*/ 41721 h 542"/>
                  <a:gd name="T42" fmla="*/ 4936 w 62"/>
                  <a:gd name="T43" fmla="*/ 45193 h 542"/>
                  <a:gd name="T44" fmla="*/ 5888 w 62"/>
                  <a:gd name="T45" fmla="*/ 45635 h 542"/>
                  <a:gd name="T46" fmla="*/ 5404 w 62"/>
                  <a:gd name="T47" fmla="*/ 46227 h 542"/>
                  <a:gd name="T48" fmla="*/ 4514 w 62"/>
                  <a:gd name="T49" fmla="*/ 45635 h 542"/>
                  <a:gd name="T50" fmla="*/ 1726 w 62"/>
                  <a:gd name="T51" fmla="*/ 43505 h 542"/>
                  <a:gd name="T52" fmla="*/ 1045 w 62"/>
                  <a:gd name="T53" fmla="*/ 43420 h 542"/>
                  <a:gd name="T54" fmla="*/ 569 w 62"/>
                  <a:gd name="T55" fmla="*/ 44091 h 542"/>
                  <a:gd name="T56" fmla="*/ 0 w 62"/>
                  <a:gd name="T57" fmla="*/ 43710 h 5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2"/>
                  <a:gd name="T88" fmla="*/ 0 h 542"/>
                  <a:gd name="T89" fmla="*/ 62 w 62"/>
                  <a:gd name="T90" fmla="*/ 542 h 5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2" h="542">
                    <a:moveTo>
                      <a:pt x="0" y="512"/>
                    </a:moveTo>
                    <a:cubicBezTo>
                      <a:pt x="11" y="497"/>
                      <a:pt x="15" y="464"/>
                      <a:pt x="11" y="445"/>
                    </a:cubicBezTo>
                    <a:cubicBezTo>
                      <a:pt x="7" y="425"/>
                      <a:pt x="9" y="388"/>
                      <a:pt x="20" y="362"/>
                    </a:cubicBezTo>
                    <a:cubicBezTo>
                      <a:pt x="31" y="336"/>
                      <a:pt x="49" y="261"/>
                      <a:pt x="45" y="237"/>
                    </a:cubicBezTo>
                    <a:cubicBezTo>
                      <a:pt x="43" y="223"/>
                      <a:pt x="45" y="208"/>
                      <a:pt x="47" y="194"/>
                    </a:cubicBezTo>
                    <a:cubicBezTo>
                      <a:pt x="48" y="186"/>
                      <a:pt x="49" y="179"/>
                      <a:pt x="49" y="172"/>
                    </a:cubicBezTo>
                    <a:cubicBezTo>
                      <a:pt x="50" y="158"/>
                      <a:pt x="48" y="145"/>
                      <a:pt x="45" y="131"/>
                    </a:cubicBezTo>
                    <a:cubicBezTo>
                      <a:pt x="43" y="119"/>
                      <a:pt x="41" y="106"/>
                      <a:pt x="41" y="94"/>
                    </a:cubicBezTo>
                    <a:cubicBezTo>
                      <a:pt x="41" y="80"/>
                      <a:pt x="39" y="65"/>
                      <a:pt x="36" y="50"/>
                    </a:cubicBezTo>
                    <a:cubicBezTo>
                      <a:pt x="34" y="34"/>
                      <a:pt x="31" y="19"/>
                      <a:pt x="30" y="2"/>
                    </a:cubicBezTo>
                    <a:cubicBezTo>
                      <a:pt x="42" y="0"/>
                      <a:pt x="42" y="0"/>
                      <a:pt x="42" y="0"/>
                    </a:cubicBezTo>
                    <a:cubicBezTo>
                      <a:pt x="41" y="17"/>
                      <a:pt x="41" y="33"/>
                      <a:pt x="44" y="48"/>
                    </a:cubicBezTo>
                    <a:cubicBezTo>
                      <a:pt x="47" y="64"/>
                      <a:pt x="49" y="80"/>
                      <a:pt x="49" y="94"/>
                    </a:cubicBezTo>
                    <a:cubicBezTo>
                      <a:pt x="49" y="106"/>
                      <a:pt x="51" y="118"/>
                      <a:pt x="53" y="130"/>
                    </a:cubicBezTo>
                    <a:cubicBezTo>
                      <a:pt x="55" y="143"/>
                      <a:pt x="58" y="158"/>
                      <a:pt x="57" y="172"/>
                    </a:cubicBezTo>
                    <a:cubicBezTo>
                      <a:pt x="57" y="180"/>
                      <a:pt x="56" y="187"/>
                      <a:pt x="55" y="195"/>
                    </a:cubicBezTo>
                    <a:cubicBezTo>
                      <a:pt x="53" y="208"/>
                      <a:pt x="51" y="223"/>
                      <a:pt x="53" y="236"/>
                    </a:cubicBezTo>
                    <a:cubicBezTo>
                      <a:pt x="58" y="263"/>
                      <a:pt x="38" y="340"/>
                      <a:pt x="27" y="365"/>
                    </a:cubicBezTo>
                    <a:cubicBezTo>
                      <a:pt x="17" y="390"/>
                      <a:pt x="16" y="425"/>
                      <a:pt x="19" y="443"/>
                    </a:cubicBezTo>
                    <a:cubicBezTo>
                      <a:pt x="22" y="456"/>
                      <a:pt x="21" y="473"/>
                      <a:pt x="18" y="489"/>
                    </a:cubicBezTo>
                    <a:cubicBezTo>
                      <a:pt x="18" y="489"/>
                      <a:pt x="18" y="489"/>
                      <a:pt x="18" y="489"/>
                    </a:cubicBezTo>
                    <a:cubicBezTo>
                      <a:pt x="20" y="508"/>
                      <a:pt x="37" y="519"/>
                      <a:pt x="52" y="529"/>
                    </a:cubicBezTo>
                    <a:cubicBezTo>
                      <a:pt x="62" y="535"/>
                      <a:pt x="62" y="535"/>
                      <a:pt x="62" y="535"/>
                    </a:cubicBezTo>
                    <a:cubicBezTo>
                      <a:pt x="57" y="542"/>
                      <a:pt x="57" y="542"/>
                      <a:pt x="57" y="542"/>
                    </a:cubicBezTo>
                    <a:cubicBezTo>
                      <a:pt x="47" y="535"/>
                      <a:pt x="47" y="535"/>
                      <a:pt x="47" y="535"/>
                    </a:cubicBezTo>
                    <a:cubicBezTo>
                      <a:pt x="37" y="529"/>
                      <a:pt x="25" y="521"/>
                      <a:pt x="18" y="510"/>
                    </a:cubicBezTo>
                    <a:cubicBezTo>
                      <a:pt x="16" y="508"/>
                      <a:pt x="12" y="507"/>
                      <a:pt x="11" y="509"/>
                    </a:cubicBezTo>
                    <a:cubicBezTo>
                      <a:pt x="10" y="512"/>
                      <a:pt x="8" y="515"/>
                      <a:pt x="6" y="517"/>
                    </a:cubicBezTo>
                    <a:lnTo>
                      <a:pt x="0" y="512"/>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2" name="Freeform 382"/>
              <p:cNvSpPr>
                <a:spLocks/>
              </p:cNvSpPr>
              <p:nvPr/>
            </p:nvSpPr>
            <p:spPr bwMode="auto">
              <a:xfrm>
                <a:off x="1212" y="3116"/>
                <a:ext cx="202" cy="947"/>
              </a:xfrm>
              <a:custGeom>
                <a:avLst/>
                <a:gdLst>
                  <a:gd name="T0" fmla="*/ 0 w 150"/>
                  <a:gd name="T1" fmla="*/ 48285 h 704"/>
                  <a:gd name="T2" fmla="*/ 1 w 150"/>
                  <a:gd name="T3" fmla="*/ 47171 h 704"/>
                  <a:gd name="T4" fmla="*/ 1 w 150"/>
                  <a:gd name="T5" fmla="*/ 45970 h 704"/>
                  <a:gd name="T6" fmla="*/ 586 w 150"/>
                  <a:gd name="T7" fmla="*/ 46246 h 704"/>
                  <a:gd name="T8" fmla="*/ 789 w 150"/>
                  <a:gd name="T9" fmla="*/ 47774 h 704"/>
                  <a:gd name="T10" fmla="*/ 1235 w 150"/>
                  <a:gd name="T11" fmla="*/ 50200 h 704"/>
                  <a:gd name="T12" fmla="*/ 2809 w 150"/>
                  <a:gd name="T13" fmla="*/ 56723 h 704"/>
                  <a:gd name="T14" fmla="*/ 8959 w 150"/>
                  <a:gd name="T15" fmla="*/ 56126 h 704"/>
                  <a:gd name="T16" fmla="*/ 9276 w 150"/>
                  <a:gd name="T17" fmla="*/ 55636 h 704"/>
                  <a:gd name="T18" fmla="*/ 7827 w 150"/>
                  <a:gd name="T19" fmla="*/ 54068 h 704"/>
                  <a:gd name="T20" fmla="*/ 6554 w 150"/>
                  <a:gd name="T21" fmla="*/ 53056 h 704"/>
                  <a:gd name="T22" fmla="*/ 5243 w 150"/>
                  <a:gd name="T23" fmla="*/ 45284 h 704"/>
                  <a:gd name="T24" fmla="*/ 5243 w 150"/>
                  <a:gd name="T25" fmla="*/ 45250 h 704"/>
                  <a:gd name="T26" fmla="*/ 5253 w 150"/>
                  <a:gd name="T27" fmla="*/ 45250 h 704"/>
                  <a:gd name="T28" fmla="*/ 7995 w 150"/>
                  <a:gd name="T29" fmla="*/ 23684 h 704"/>
                  <a:gd name="T30" fmla="*/ 6467 w 150"/>
                  <a:gd name="T31" fmla="*/ 8639 h 704"/>
                  <a:gd name="T32" fmla="*/ 5472 w 150"/>
                  <a:gd name="T33" fmla="*/ 0 h 704"/>
                  <a:gd name="T34" fmla="*/ 6498 w 150"/>
                  <a:gd name="T35" fmla="*/ 1 h 704"/>
                  <a:gd name="T36" fmla="*/ 6498 w 150"/>
                  <a:gd name="T37" fmla="*/ 514 h 704"/>
                  <a:gd name="T38" fmla="*/ 7482 w 150"/>
                  <a:gd name="T39" fmla="*/ 8449 h 704"/>
                  <a:gd name="T40" fmla="*/ 9067 w 150"/>
                  <a:gd name="T41" fmla="*/ 22814 h 704"/>
                  <a:gd name="T42" fmla="*/ 9067 w 150"/>
                  <a:gd name="T43" fmla="*/ 23762 h 704"/>
                  <a:gd name="T44" fmla="*/ 6262 w 150"/>
                  <a:gd name="T45" fmla="*/ 45457 h 704"/>
                  <a:gd name="T46" fmla="*/ 6179 w 150"/>
                  <a:gd name="T47" fmla="*/ 46762 h 704"/>
                  <a:gd name="T48" fmla="*/ 7482 w 150"/>
                  <a:gd name="T49" fmla="*/ 52454 h 704"/>
                  <a:gd name="T50" fmla="*/ 8433 w 150"/>
                  <a:gd name="T51" fmla="*/ 53313 h 704"/>
                  <a:gd name="T52" fmla="*/ 10337 w 150"/>
                  <a:gd name="T53" fmla="*/ 55414 h 704"/>
                  <a:gd name="T54" fmla="*/ 10587 w 150"/>
                  <a:gd name="T55" fmla="*/ 55636 h 704"/>
                  <a:gd name="T56" fmla="*/ 11206 w 150"/>
                  <a:gd name="T57" fmla="*/ 55940 h 704"/>
                  <a:gd name="T58" fmla="*/ 11785 w 150"/>
                  <a:gd name="T59" fmla="*/ 56126 h 704"/>
                  <a:gd name="T60" fmla="*/ 13020 w 150"/>
                  <a:gd name="T61" fmla="*/ 57162 h 704"/>
                  <a:gd name="T62" fmla="*/ 11602 w 150"/>
                  <a:gd name="T63" fmla="*/ 56723 h 704"/>
                  <a:gd name="T64" fmla="*/ 10975 w 150"/>
                  <a:gd name="T65" fmla="*/ 56476 h 704"/>
                  <a:gd name="T66" fmla="*/ 10200 w 150"/>
                  <a:gd name="T67" fmla="*/ 56196 h 704"/>
                  <a:gd name="T68" fmla="*/ 10200 w 150"/>
                  <a:gd name="T69" fmla="*/ 56196 h 704"/>
                  <a:gd name="T70" fmla="*/ 9977 w 150"/>
                  <a:gd name="T71" fmla="*/ 56476 h 704"/>
                  <a:gd name="T72" fmla="*/ 11024 w 150"/>
                  <a:gd name="T73" fmla="*/ 57230 h 704"/>
                  <a:gd name="T74" fmla="*/ 12274 w 150"/>
                  <a:gd name="T75" fmla="*/ 58877 h 704"/>
                  <a:gd name="T76" fmla="*/ 10587 w 150"/>
                  <a:gd name="T77" fmla="*/ 57649 h 704"/>
                  <a:gd name="T78" fmla="*/ 9526 w 150"/>
                  <a:gd name="T79" fmla="*/ 56917 h 704"/>
                  <a:gd name="T80" fmla="*/ 8751 w 150"/>
                  <a:gd name="T81" fmla="*/ 57436 h 704"/>
                  <a:gd name="T82" fmla="*/ 10200 w 150"/>
                  <a:gd name="T83" fmla="*/ 59066 h 704"/>
                  <a:gd name="T84" fmla="*/ 10540 w 150"/>
                  <a:gd name="T85" fmla="*/ 60175 h 704"/>
                  <a:gd name="T86" fmla="*/ 9664 w 150"/>
                  <a:gd name="T87" fmla="*/ 59066 h 704"/>
                  <a:gd name="T88" fmla="*/ 8023 w 150"/>
                  <a:gd name="T89" fmla="*/ 57748 h 704"/>
                  <a:gd name="T90" fmla="*/ 7298 w 150"/>
                  <a:gd name="T91" fmla="*/ 58136 h 704"/>
                  <a:gd name="T92" fmla="*/ 7764 w 150"/>
                  <a:gd name="T93" fmla="*/ 60094 h 704"/>
                  <a:gd name="T94" fmla="*/ 6554 w 150"/>
                  <a:gd name="T95" fmla="*/ 58274 h 704"/>
                  <a:gd name="T96" fmla="*/ 3901 w 150"/>
                  <a:gd name="T97" fmla="*/ 58445 h 704"/>
                  <a:gd name="T98" fmla="*/ 3986 w 150"/>
                  <a:gd name="T99" fmla="*/ 58877 h 704"/>
                  <a:gd name="T100" fmla="*/ 4233 w 150"/>
                  <a:gd name="T101" fmla="*/ 60175 h 704"/>
                  <a:gd name="T102" fmla="*/ 3496 w 150"/>
                  <a:gd name="T103" fmla="*/ 58877 h 704"/>
                  <a:gd name="T104" fmla="*/ 3205 w 150"/>
                  <a:gd name="T105" fmla="*/ 58164 h 704"/>
                  <a:gd name="T106" fmla="*/ 2058 w 150"/>
                  <a:gd name="T107" fmla="*/ 57436 h 704"/>
                  <a:gd name="T108" fmla="*/ 178 w 150"/>
                  <a:gd name="T109" fmla="*/ 50055 h 704"/>
                  <a:gd name="T110" fmla="*/ 0 w 150"/>
                  <a:gd name="T111" fmla="*/ 48285 h 7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0"/>
                  <a:gd name="T169" fmla="*/ 0 h 704"/>
                  <a:gd name="T170" fmla="*/ 150 w 150"/>
                  <a:gd name="T171" fmla="*/ 704 h 7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0" h="704">
                    <a:moveTo>
                      <a:pt x="0" y="565"/>
                    </a:moveTo>
                    <a:cubicBezTo>
                      <a:pt x="1" y="560"/>
                      <a:pt x="2" y="554"/>
                      <a:pt x="1" y="552"/>
                    </a:cubicBezTo>
                    <a:cubicBezTo>
                      <a:pt x="1" y="548"/>
                      <a:pt x="0" y="542"/>
                      <a:pt x="1" y="538"/>
                    </a:cubicBezTo>
                    <a:cubicBezTo>
                      <a:pt x="7" y="541"/>
                      <a:pt x="7" y="541"/>
                      <a:pt x="7" y="541"/>
                    </a:cubicBezTo>
                    <a:cubicBezTo>
                      <a:pt x="5" y="546"/>
                      <a:pt x="7" y="552"/>
                      <a:pt x="9" y="559"/>
                    </a:cubicBezTo>
                    <a:cubicBezTo>
                      <a:pt x="12" y="567"/>
                      <a:pt x="14" y="576"/>
                      <a:pt x="14" y="587"/>
                    </a:cubicBezTo>
                    <a:cubicBezTo>
                      <a:pt x="12" y="608"/>
                      <a:pt x="18" y="647"/>
                      <a:pt x="33" y="664"/>
                    </a:cubicBezTo>
                    <a:cubicBezTo>
                      <a:pt x="48" y="682"/>
                      <a:pt x="84" y="671"/>
                      <a:pt x="103" y="657"/>
                    </a:cubicBezTo>
                    <a:cubicBezTo>
                      <a:pt x="105" y="655"/>
                      <a:pt x="107" y="653"/>
                      <a:pt x="107" y="651"/>
                    </a:cubicBezTo>
                    <a:cubicBezTo>
                      <a:pt x="107" y="646"/>
                      <a:pt x="97" y="639"/>
                      <a:pt x="90" y="633"/>
                    </a:cubicBezTo>
                    <a:cubicBezTo>
                      <a:pt x="84" y="629"/>
                      <a:pt x="79" y="625"/>
                      <a:pt x="76" y="621"/>
                    </a:cubicBezTo>
                    <a:cubicBezTo>
                      <a:pt x="65" y="607"/>
                      <a:pt x="55" y="557"/>
                      <a:pt x="60" y="530"/>
                    </a:cubicBezTo>
                    <a:cubicBezTo>
                      <a:pt x="60" y="529"/>
                      <a:pt x="60" y="529"/>
                      <a:pt x="60" y="529"/>
                    </a:cubicBezTo>
                    <a:cubicBezTo>
                      <a:pt x="61" y="529"/>
                      <a:pt x="61" y="529"/>
                      <a:pt x="61" y="529"/>
                    </a:cubicBezTo>
                    <a:cubicBezTo>
                      <a:pt x="80" y="465"/>
                      <a:pt x="90" y="383"/>
                      <a:pt x="92" y="277"/>
                    </a:cubicBezTo>
                    <a:cubicBezTo>
                      <a:pt x="93" y="214"/>
                      <a:pt x="83" y="154"/>
                      <a:pt x="74" y="101"/>
                    </a:cubicBezTo>
                    <a:cubicBezTo>
                      <a:pt x="68" y="61"/>
                      <a:pt x="62" y="26"/>
                      <a:pt x="63" y="0"/>
                    </a:cubicBezTo>
                    <a:cubicBezTo>
                      <a:pt x="75" y="1"/>
                      <a:pt x="75" y="1"/>
                      <a:pt x="75" y="1"/>
                    </a:cubicBezTo>
                    <a:cubicBezTo>
                      <a:pt x="75" y="2"/>
                      <a:pt x="75" y="4"/>
                      <a:pt x="75" y="6"/>
                    </a:cubicBezTo>
                    <a:cubicBezTo>
                      <a:pt x="75" y="30"/>
                      <a:pt x="80" y="62"/>
                      <a:pt x="86" y="99"/>
                    </a:cubicBezTo>
                    <a:cubicBezTo>
                      <a:pt x="95" y="150"/>
                      <a:pt x="104" y="207"/>
                      <a:pt x="104" y="267"/>
                    </a:cubicBezTo>
                    <a:cubicBezTo>
                      <a:pt x="104" y="271"/>
                      <a:pt x="104" y="274"/>
                      <a:pt x="104" y="278"/>
                    </a:cubicBezTo>
                    <a:cubicBezTo>
                      <a:pt x="102" y="384"/>
                      <a:pt x="91" y="467"/>
                      <a:pt x="72" y="532"/>
                    </a:cubicBezTo>
                    <a:cubicBezTo>
                      <a:pt x="71" y="537"/>
                      <a:pt x="71" y="542"/>
                      <a:pt x="71" y="547"/>
                    </a:cubicBezTo>
                    <a:cubicBezTo>
                      <a:pt x="71" y="573"/>
                      <a:pt x="79" y="605"/>
                      <a:pt x="86" y="614"/>
                    </a:cubicBezTo>
                    <a:cubicBezTo>
                      <a:pt x="88" y="617"/>
                      <a:pt x="93" y="620"/>
                      <a:pt x="97" y="624"/>
                    </a:cubicBezTo>
                    <a:cubicBezTo>
                      <a:pt x="107" y="631"/>
                      <a:pt x="117" y="639"/>
                      <a:pt x="119" y="649"/>
                    </a:cubicBezTo>
                    <a:cubicBezTo>
                      <a:pt x="120" y="650"/>
                      <a:pt x="121" y="650"/>
                      <a:pt x="122" y="651"/>
                    </a:cubicBezTo>
                    <a:cubicBezTo>
                      <a:pt x="129" y="655"/>
                      <a:pt x="129" y="655"/>
                      <a:pt x="129" y="655"/>
                    </a:cubicBezTo>
                    <a:cubicBezTo>
                      <a:pt x="136" y="657"/>
                      <a:pt x="136" y="657"/>
                      <a:pt x="136" y="657"/>
                    </a:cubicBezTo>
                    <a:cubicBezTo>
                      <a:pt x="142" y="659"/>
                      <a:pt x="145" y="663"/>
                      <a:pt x="150" y="669"/>
                    </a:cubicBezTo>
                    <a:cubicBezTo>
                      <a:pt x="147" y="665"/>
                      <a:pt x="139" y="665"/>
                      <a:pt x="134" y="664"/>
                    </a:cubicBezTo>
                    <a:cubicBezTo>
                      <a:pt x="126" y="661"/>
                      <a:pt x="126" y="661"/>
                      <a:pt x="126" y="661"/>
                    </a:cubicBezTo>
                    <a:cubicBezTo>
                      <a:pt x="117" y="658"/>
                      <a:pt x="117" y="658"/>
                      <a:pt x="117" y="658"/>
                    </a:cubicBezTo>
                    <a:cubicBezTo>
                      <a:pt x="117" y="658"/>
                      <a:pt x="117" y="658"/>
                      <a:pt x="117" y="658"/>
                    </a:cubicBezTo>
                    <a:cubicBezTo>
                      <a:pt x="117" y="659"/>
                      <a:pt x="116" y="660"/>
                      <a:pt x="115" y="661"/>
                    </a:cubicBezTo>
                    <a:cubicBezTo>
                      <a:pt x="119" y="664"/>
                      <a:pt x="123" y="667"/>
                      <a:pt x="127" y="670"/>
                    </a:cubicBezTo>
                    <a:cubicBezTo>
                      <a:pt x="133" y="675"/>
                      <a:pt x="137" y="681"/>
                      <a:pt x="141" y="689"/>
                    </a:cubicBezTo>
                    <a:cubicBezTo>
                      <a:pt x="137" y="683"/>
                      <a:pt x="128" y="679"/>
                      <a:pt x="122" y="675"/>
                    </a:cubicBezTo>
                    <a:cubicBezTo>
                      <a:pt x="117" y="672"/>
                      <a:pt x="113" y="670"/>
                      <a:pt x="110" y="666"/>
                    </a:cubicBezTo>
                    <a:cubicBezTo>
                      <a:pt x="107" y="668"/>
                      <a:pt x="104" y="670"/>
                      <a:pt x="101" y="672"/>
                    </a:cubicBezTo>
                    <a:cubicBezTo>
                      <a:pt x="110" y="677"/>
                      <a:pt x="114" y="683"/>
                      <a:pt x="117" y="691"/>
                    </a:cubicBezTo>
                    <a:cubicBezTo>
                      <a:pt x="121" y="704"/>
                      <a:pt x="121" y="704"/>
                      <a:pt x="121" y="704"/>
                    </a:cubicBezTo>
                    <a:cubicBezTo>
                      <a:pt x="111" y="691"/>
                      <a:pt x="111" y="691"/>
                      <a:pt x="111" y="691"/>
                    </a:cubicBezTo>
                    <a:cubicBezTo>
                      <a:pt x="105" y="683"/>
                      <a:pt x="102" y="681"/>
                      <a:pt x="93" y="676"/>
                    </a:cubicBezTo>
                    <a:cubicBezTo>
                      <a:pt x="90" y="678"/>
                      <a:pt x="87" y="679"/>
                      <a:pt x="84" y="680"/>
                    </a:cubicBezTo>
                    <a:cubicBezTo>
                      <a:pt x="88" y="686"/>
                      <a:pt x="90" y="696"/>
                      <a:pt x="89" y="703"/>
                    </a:cubicBezTo>
                    <a:cubicBezTo>
                      <a:pt x="90" y="698"/>
                      <a:pt x="82" y="687"/>
                      <a:pt x="76" y="682"/>
                    </a:cubicBezTo>
                    <a:cubicBezTo>
                      <a:pt x="66" y="685"/>
                      <a:pt x="55" y="686"/>
                      <a:pt x="45" y="684"/>
                    </a:cubicBezTo>
                    <a:cubicBezTo>
                      <a:pt x="46" y="685"/>
                      <a:pt x="46" y="687"/>
                      <a:pt x="46" y="689"/>
                    </a:cubicBezTo>
                    <a:cubicBezTo>
                      <a:pt x="47" y="694"/>
                      <a:pt x="45" y="701"/>
                      <a:pt x="48" y="704"/>
                    </a:cubicBezTo>
                    <a:cubicBezTo>
                      <a:pt x="43" y="700"/>
                      <a:pt x="41" y="695"/>
                      <a:pt x="40" y="689"/>
                    </a:cubicBezTo>
                    <a:cubicBezTo>
                      <a:pt x="39" y="686"/>
                      <a:pt x="39" y="684"/>
                      <a:pt x="37" y="681"/>
                    </a:cubicBezTo>
                    <a:cubicBezTo>
                      <a:pt x="32" y="679"/>
                      <a:pt x="28" y="676"/>
                      <a:pt x="24" y="672"/>
                    </a:cubicBezTo>
                    <a:cubicBezTo>
                      <a:pt x="4" y="649"/>
                      <a:pt x="0" y="604"/>
                      <a:pt x="2" y="586"/>
                    </a:cubicBezTo>
                    <a:cubicBezTo>
                      <a:pt x="2" y="578"/>
                      <a:pt x="3" y="573"/>
                      <a:pt x="0" y="565"/>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3" name="Freeform 383"/>
              <p:cNvSpPr>
                <a:spLocks/>
              </p:cNvSpPr>
              <p:nvPr/>
            </p:nvSpPr>
            <p:spPr bwMode="auto">
              <a:xfrm>
                <a:off x="1628" y="2277"/>
                <a:ext cx="13" cy="12"/>
              </a:xfrm>
              <a:custGeom>
                <a:avLst/>
                <a:gdLst>
                  <a:gd name="T0" fmla="*/ 520 w 10"/>
                  <a:gd name="T1" fmla="*/ 0 h 9"/>
                  <a:gd name="T2" fmla="*/ 0 w 10"/>
                  <a:gd name="T3" fmla="*/ 476 h 9"/>
                  <a:gd name="T4" fmla="*/ 0 60000 65536"/>
                  <a:gd name="T5" fmla="*/ 0 60000 65536"/>
                  <a:gd name="T6" fmla="*/ 0 w 10"/>
                  <a:gd name="T7" fmla="*/ 0 h 9"/>
                  <a:gd name="T8" fmla="*/ 10 w 10"/>
                  <a:gd name="T9" fmla="*/ 9 h 9"/>
                </a:gdLst>
                <a:ahLst/>
                <a:cxnLst>
                  <a:cxn ang="T4">
                    <a:pos x="T0" y="T1"/>
                  </a:cxn>
                  <a:cxn ang="T5">
                    <a:pos x="T2" y="T3"/>
                  </a:cxn>
                </a:cxnLst>
                <a:rect l="T6" t="T7" r="T8" b="T9"/>
                <a:pathLst>
                  <a:path w="10" h="9">
                    <a:moveTo>
                      <a:pt x="10" y="0"/>
                    </a:moveTo>
                    <a:cubicBezTo>
                      <a:pt x="8" y="1"/>
                      <a:pt x="1" y="9"/>
                      <a:pt x="0" y="6"/>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04" name="Freeform 384"/>
              <p:cNvSpPr>
                <a:spLocks/>
              </p:cNvSpPr>
              <p:nvPr/>
            </p:nvSpPr>
            <p:spPr bwMode="auto">
              <a:xfrm>
                <a:off x="1624" y="2262"/>
                <a:ext cx="13" cy="8"/>
              </a:xfrm>
              <a:custGeom>
                <a:avLst/>
                <a:gdLst>
                  <a:gd name="T0" fmla="*/ 520 w 10"/>
                  <a:gd name="T1" fmla="*/ 0 h 6"/>
                  <a:gd name="T2" fmla="*/ 0 w 10"/>
                  <a:gd name="T3" fmla="*/ 476 h 6"/>
                  <a:gd name="T4" fmla="*/ 0 60000 65536"/>
                  <a:gd name="T5" fmla="*/ 0 60000 65536"/>
                  <a:gd name="T6" fmla="*/ 0 w 10"/>
                  <a:gd name="T7" fmla="*/ 0 h 6"/>
                  <a:gd name="T8" fmla="*/ 10 w 10"/>
                  <a:gd name="T9" fmla="*/ 6 h 6"/>
                </a:gdLst>
                <a:ahLst/>
                <a:cxnLst>
                  <a:cxn ang="T4">
                    <a:pos x="T0" y="T1"/>
                  </a:cxn>
                  <a:cxn ang="T5">
                    <a:pos x="T2" y="T3"/>
                  </a:cxn>
                </a:cxnLst>
                <a:rect l="T6" t="T7" r="T8" b="T9"/>
                <a:pathLst>
                  <a:path w="10" h="6">
                    <a:moveTo>
                      <a:pt x="10" y="0"/>
                    </a:moveTo>
                    <a:cubicBezTo>
                      <a:pt x="7" y="2"/>
                      <a:pt x="4" y="4"/>
                      <a:pt x="0" y="6"/>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05" name="Line 385"/>
              <p:cNvSpPr>
                <a:spLocks noChangeShapeType="1"/>
              </p:cNvSpPr>
              <p:nvPr/>
            </p:nvSpPr>
            <p:spPr bwMode="auto">
              <a:xfrm flipH="1" flipV="1">
                <a:off x="1567" y="1952"/>
                <a:ext cx="23" cy="31"/>
              </a:xfrm>
              <a:prstGeom prst="line">
                <a:avLst/>
              </a:prstGeom>
              <a:noFill/>
              <a:ln w="31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06" name="Freeform 386"/>
              <p:cNvSpPr>
                <a:spLocks/>
              </p:cNvSpPr>
              <p:nvPr/>
            </p:nvSpPr>
            <p:spPr bwMode="auto">
              <a:xfrm>
                <a:off x="1568" y="1973"/>
                <a:ext cx="25" cy="34"/>
              </a:xfrm>
              <a:custGeom>
                <a:avLst/>
                <a:gdLst>
                  <a:gd name="T0" fmla="*/ 0 w 18"/>
                  <a:gd name="T1" fmla="*/ 0 h 25"/>
                  <a:gd name="T2" fmla="*/ 2515 w 18"/>
                  <a:gd name="T3" fmla="*/ 2530 h 25"/>
                  <a:gd name="T4" fmla="*/ 0 60000 65536"/>
                  <a:gd name="T5" fmla="*/ 0 60000 65536"/>
                  <a:gd name="T6" fmla="*/ 0 w 18"/>
                  <a:gd name="T7" fmla="*/ 0 h 25"/>
                  <a:gd name="T8" fmla="*/ 18 w 18"/>
                  <a:gd name="T9" fmla="*/ 25 h 25"/>
                </a:gdLst>
                <a:ahLst/>
                <a:cxnLst>
                  <a:cxn ang="T4">
                    <a:pos x="T0" y="T1"/>
                  </a:cxn>
                  <a:cxn ang="T5">
                    <a:pos x="T2" y="T3"/>
                  </a:cxn>
                </a:cxnLst>
                <a:rect l="T6" t="T7" r="T8" b="T9"/>
                <a:pathLst>
                  <a:path w="18" h="25">
                    <a:moveTo>
                      <a:pt x="0" y="0"/>
                    </a:moveTo>
                    <a:cubicBezTo>
                      <a:pt x="2" y="2"/>
                      <a:pt x="16" y="21"/>
                      <a:pt x="18" y="25"/>
                    </a:cubicBezTo>
                  </a:path>
                </a:pathLst>
              </a:cu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07" name="Freeform 387"/>
              <p:cNvSpPr>
                <a:spLocks/>
              </p:cNvSpPr>
              <p:nvPr/>
            </p:nvSpPr>
            <p:spPr bwMode="auto">
              <a:xfrm>
                <a:off x="1572" y="2102"/>
                <a:ext cx="2" cy="35"/>
              </a:xfrm>
              <a:custGeom>
                <a:avLst/>
                <a:gdLst>
                  <a:gd name="T0" fmla="*/ 0 w 1"/>
                  <a:gd name="T1" fmla="*/ 0 h 26"/>
                  <a:gd name="T2" fmla="*/ 0 w 1"/>
                  <a:gd name="T3" fmla="*/ 2220 h 26"/>
                  <a:gd name="T4" fmla="*/ 0 60000 65536"/>
                  <a:gd name="T5" fmla="*/ 0 60000 65536"/>
                  <a:gd name="T6" fmla="*/ 0 w 1"/>
                  <a:gd name="T7" fmla="*/ 0 h 26"/>
                  <a:gd name="T8" fmla="*/ 1 w 1"/>
                  <a:gd name="T9" fmla="*/ 26 h 26"/>
                </a:gdLst>
                <a:ahLst/>
                <a:cxnLst>
                  <a:cxn ang="T4">
                    <a:pos x="T0" y="T1"/>
                  </a:cxn>
                  <a:cxn ang="T5">
                    <a:pos x="T2" y="T3"/>
                  </a:cxn>
                </a:cxnLst>
                <a:rect l="T6" t="T7" r="T8" b="T9"/>
                <a:pathLst>
                  <a:path w="1" h="26">
                    <a:moveTo>
                      <a:pt x="0" y="0"/>
                    </a:moveTo>
                    <a:cubicBezTo>
                      <a:pt x="0" y="0"/>
                      <a:pt x="1" y="20"/>
                      <a:pt x="0" y="26"/>
                    </a:cubicBezTo>
                  </a:path>
                </a:pathLst>
              </a:cu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08" name="Freeform 388"/>
              <p:cNvSpPr>
                <a:spLocks/>
              </p:cNvSpPr>
              <p:nvPr/>
            </p:nvSpPr>
            <p:spPr bwMode="auto">
              <a:xfrm>
                <a:off x="1586" y="2136"/>
                <a:ext cx="1" cy="38"/>
              </a:xfrm>
              <a:custGeom>
                <a:avLst/>
                <a:gdLst>
                  <a:gd name="T0" fmla="*/ 0 w 1"/>
                  <a:gd name="T1" fmla="*/ 0 h 28"/>
                  <a:gd name="T2" fmla="*/ 1 w 1"/>
                  <a:gd name="T3" fmla="*/ 2748 h 28"/>
                  <a:gd name="T4" fmla="*/ 0 60000 65536"/>
                  <a:gd name="T5" fmla="*/ 0 60000 65536"/>
                  <a:gd name="T6" fmla="*/ 0 w 1"/>
                  <a:gd name="T7" fmla="*/ 0 h 28"/>
                  <a:gd name="T8" fmla="*/ 1 w 1"/>
                  <a:gd name="T9" fmla="*/ 28 h 28"/>
                </a:gdLst>
                <a:ahLst/>
                <a:cxnLst>
                  <a:cxn ang="T4">
                    <a:pos x="T0" y="T1"/>
                  </a:cxn>
                  <a:cxn ang="T5">
                    <a:pos x="T2" y="T3"/>
                  </a:cxn>
                </a:cxnLst>
                <a:rect l="T6" t="T7" r="T8" b="T9"/>
                <a:pathLst>
                  <a:path w="1" h="28">
                    <a:moveTo>
                      <a:pt x="0" y="0"/>
                    </a:moveTo>
                    <a:cubicBezTo>
                      <a:pt x="0" y="5"/>
                      <a:pt x="1" y="23"/>
                      <a:pt x="1" y="28"/>
                    </a:cubicBezTo>
                  </a:path>
                </a:pathLst>
              </a:cu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09" name="Freeform 389"/>
              <p:cNvSpPr>
                <a:spLocks/>
              </p:cNvSpPr>
              <p:nvPr/>
            </p:nvSpPr>
            <p:spPr bwMode="auto">
              <a:xfrm>
                <a:off x="1237" y="3101"/>
                <a:ext cx="20" cy="14"/>
              </a:xfrm>
              <a:custGeom>
                <a:avLst/>
                <a:gdLst>
                  <a:gd name="T0" fmla="*/ 1129 w 15"/>
                  <a:gd name="T1" fmla="*/ 1586 h 10"/>
                  <a:gd name="T2" fmla="*/ 0 w 15"/>
                  <a:gd name="T3" fmla="*/ 0 h 10"/>
                  <a:gd name="T4" fmla="*/ 0 60000 65536"/>
                  <a:gd name="T5" fmla="*/ 0 60000 65536"/>
                  <a:gd name="T6" fmla="*/ 0 w 15"/>
                  <a:gd name="T7" fmla="*/ 0 h 10"/>
                  <a:gd name="T8" fmla="*/ 15 w 15"/>
                  <a:gd name="T9" fmla="*/ 10 h 10"/>
                </a:gdLst>
                <a:ahLst/>
                <a:cxnLst>
                  <a:cxn ang="T4">
                    <a:pos x="T0" y="T1"/>
                  </a:cxn>
                  <a:cxn ang="T5">
                    <a:pos x="T2" y="T3"/>
                  </a:cxn>
                </a:cxnLst>
                <a:rect l="T6" t="T7" r="T8" b="T9"/>
                <a:pathLst>
                  <a:path w="15" h="10">
                    <a:moveTo>
                      <a:pt x="15" y="10"/>
                    </a:moveTo>
                    <a:cubicBezTo>
                      <a:pt x="10" y="8"/>
                      <a:pt x="5" y="3"/>
                      <a:pt x="0"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10" name="Freeform 390"/>
              <p:cNvSpPr>
                <a:spLocks/>
              </p:cNvSpPr>
              <p:nvPr/>
            </p:nvSpPr>
            <p:spPr bwMode="auto">
              <a:xfrm>
                <a:off x="1243" y="3089"/>
                <a:ext cx="21" cy="14"/>
              </a:xfrm>
              <a:custGeom>
                <a:avLst/>
                <a:gdLst>
                  <a:gd name="T0" fmla="*/ 965 w 16"/>
                  <a:gd name="T1" fmla="*/ 1586 h 10"/>
                  <a:gd name="T2" fmla="*/ 0 w 16"/>
                  <a:gd name="T3" fmla="*/ 0 h 10"/>
                  <a:gd name="T4" fmla="*/ 0 60000 65536"/>
                  <a:gd name="T5" fmla="*/ 0 60000 65536"/>
                  <a:gd name="T6" fmla="*/ 0 w 16"/>
                  <a:gd name="T7" fmla="*/ 0 h 10"/>
                  <a:gd name="T8" fmla="*/ 16 w 16"/>
                  <a:gd name="T9" fmla="*/ 10 h 10"/>
                </a:gdLst>
                <a:ahLst/>
                <a:cxnLst>
                  <a:cxn ang="T4">
                    <a:pos x="T0" y="T1"/>
                  </a:cxn>
                  <a:cxn ang="T5">
                    <a:pos x="T2" y="T3"/>
                  </a:cxn>
                </a:cxnLst>
                <a:rect l="T6" t="T7" r="T8" b="T9"/>
                <a:pathLst>
                  <a:path w="16" h="10">
                    <a:moveTo>
                      <a:pt x="16" y="10"/>
                    </a:moveTo>
                    <a:cubicBezTo>
                      <a:pt x="10" y="8"/>
                      <a:pt x="6" y="3"/>
                      <a:pt x="0"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11" name="Freeform 391"/>
              <p:cNvSpPr>
                <a:spLocks/>
              </p:cNvSpPr>
              <p:nvPr/>
            </p:nvSpPr>
            <p:spPr bwMode="auto">
              <a:xfrm>
                <a:off x="1244" y="3070"/>
                <a:ext cx="28" cy="16"/>
              </a:xfrm>
              <a:custGeom>
                <a:avLst/>
                <a:gdLst>
                  <a:gd name="T0" fmla="*/ 1552 w 21"/>
                  <a:gd name="T1" fmla="*/ 873 h 12"/>
                  <a:gd name="T2" fmla="*/ 0 w 21"/>
                  <a:gd name="T3" fmla="*/ 0 h 12"/>
                  <a:gd name="T4" fmla="*/ 0 60000 65536"/>
                  <a:gd name="T5" fmla="*/ 0 60000 65536"/>
                  <a:gd name="T6" fmla="*/ 0 w 21"/>
                  <a:gd name="T7" fmla="*/ 0 h 12"/>
                  <a:gd name="T8" fmla="*/ 21 w 21"/>
                  <a:gd name="T9" fmla="*/ 12 h 12"/>
                </a:gdLst>
                <a:ahLst/>
                <a:cxnLst>
                  <a:cxn ang="T4">
                    <a:pos x="T0" y="T1"/>
                  </a:cxn>
                  <a:cxn ang="T5">
                    <a:pos x="T2" y="T3"/>
                  </a:cxn>
                </a:cxnLst>
                <a:rect l="T6" t="T7" r="T8" b="T9"/>
                <a:pathLst>
                  <a:path w="21" h="12">
                    <a:moveTo>
                      <a:pt x="21" y="12"/>
                    </a:moveTo>
                    <a:cubicBezTo>
                      <a:pt x="14" y="9"/>
                      <a:pt x="8" y="1"/>
                      <a:pt x="0"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12" name="Freeform 392"/>
              <p:cNvSpPr>
                <a:spLocks/>
              </p:cNvSpPr>
              <p:nvPr/>
            </p:nvSpPr>
            <p:spPr bwMode="auto">
              <a:xfrm>
                <a:off x="1222" y="2226"/>
                <a:ext cx="22" cy="38"/>
              </a:xfrm>
              <a:custGeom>
                <a:avLst/>
                <a:gdLst>
                  <a:gd name="T0" fmla="*/ 0 w 16"/>
                  <a:gd name="T1" fmla="*/ 0 h 28"/>
                  <a:gd name="T2" fmla="*/ 1862 w 16"/>
                  <a:gd name="T3" fmla="*/ 2748 h 28"/>
                  <a:gd name="T4" fmla="*/ 0 60000 65536"/>
                  <a:gd name="T5" fmla="*/ 0 60000 65536"/>
                  <a:gd name="T6" fmla="*/ 0 w 16"/>
                  <a:gd name="T7" fmla="*/ 0 h 28"/>
                  <a:gd name="T8" fmla="*/ 16 w 16"/>
                  <a:gd name="T9" fmla="*/ 28 h 28"/>
                </a:gdLst>
                <a:ahLst/>
                <a:cxnLst>
                  <a:cxn ang="T4">
                    <a:pos x="T0" y="T1"/>
                  </a:cxn>
                  <a:cxn ang="T5">
                    <a:pos x="T2" y="T3"/>
                  </a:cxn>
                </a:cxnLst>
                <a:rect l="T6" t="T7" r="T8" b="T9"/>
                <a:pathLst>
                  <a:path w="16" h="28">
                    <a:moveTo>
                      <a:pt x="0" y="0"/>
                    </a:moveTo>
                    <a:cubicBezTo>
                      <a:pt x="6" y="9"/>
                      <a:pt x="10" y="19"/>
                      <a:pt x="16" y="28"/>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13" name="Freeform 393"/>
              <p:cNvSpPr>
                <a:spLocks/>
              </p:cNvSpPr>
              <p:nvPr/>
            </p:nvSpPr>
            <p:spPr bwMode="auto">
              <a:xfrm>
                <a:off x="1235" y="2219"/>
                <a:ext cx="21" cy="43"/>
              </a:xfrm>
              <a:custGeom>
                <a:avLst/>
                <a:gdLst>
                  <a:gd name="T0" fmla="*/ 0 w 16"/>
                  <a:gd name="T1" fmla="*/ 0 h 32"/>
                  <a:gd name="T2" fmla="*/ 965 w 16"/>
                  <a:gd name="T3" fmla="*/ 2694 h 32"/>
                  <a:gd name="T4" fmla="*/ 0 60000 65536"/>
                  <a:gd name="T5" fmla="*/ 0 60000 65536"/>
                  <a:gd name="T6" fmla="*/ 0 w 16"/>
                  <a:gd name="T7" fmla="*/ 0 h 32"/>
                  <a:gd name="T8" fmla="*/ 16 w 16"/>
                  <a:gd name="T9" fmla="*/ 32 h 32"/>
                </a:gdLst>
                <a:ahLst/>
                <a:cxnLst>
                  <a:cxn ang="T4">
                    <a:pos x="T0" y="T1"/>
                  </a:cxn>
                  <a:cxn ang="T5">
                    <a:pos x="T2" y="T3"/>
                  </a:cxn>
                </a:cxnLst>
                <a:rect l="T6" t="T7" r="T8" b="T9"/>
                <a:pathLst>
                  <a:path w="16" h="32">
                    <a:moveTo>
                      <a:pt x="0" y="0"/>
                    </a:moveTo>
                    <a:cubicBezTo>
                      <a:pt x="5" y="11"/>
                      <a:pt x="10" y="22"/>
                      <a:pt x="16" y="32"/>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14" name="Freeform 394"/>
              <p:cNvSpPr>
                <a:spLocks/>
              </p:cNvSpPr>
              <p:nvPr/>
            </p:nvSpPr>
            <p:spPr bwMode="auto">
              <a:xfrm>
                <a:off x="1186" y="2453"/>
                <a:ext cx="23" cy="55"/>
              </a:xfrm>
              <a:custGeom>
                <a:avLst/>
                <a:gdLst>
                  <a:gd name="T0" fmla="*/ 0 w 17"/>
                  <a:gd name="T1" fmla="*/ 786 h 41"/>
                  <a:gd name="T2" fmla="*/ 561 w 17"/>
                  <a:gd name="T3" fmla="*/ 3367 h 41"/>
                  <a:gd name="T4" fmla="*/ 455 w 17"/>
                  <a:gd name="T5" fmla="*/ 0 h 41"/>
                  <a:gd name="T6" fmla="*/ 0 60000 65536"/>
                  <a:gd name="T7" fmla="*/ 0 60000 65536"/>
                  <a:gd name="T8" fmla="*/ 0 60000 65536"/>
                  <a:gd name="T9" fmla="*/ 0 w 17"/>
                  <a:gd name="T10" fmla="*/ 0 h 41"/>
                  <a:gd name="T11" fmla="*/ 17 w 17"/>
                  <a:gd name="T12" fmla="*/ 41 h 41"/>
                </a:gdLst>
                <a:ahLst/>
                <a:cxnLst>
                  <a:cxn ang="T6">
                    <a:pos x="T0" y="T1"/>
                  </a:cxn>
                  <a:cxn ang="T7">
                    <a:pos x="T2" y="T3"/>
                  </a:cxn>
                  <a:cxn ang="T8">
                    <a:pos x="T4" y="T5"/>
                  </a:cxn>
                </a:cxnLst>
                <a:rect l="T9" t="T10" r="T11" b="T12"/>
                <a:pathLst>
                  <a:path w="17" h="41">
                    <a:moveTo>
                      <a:pt x="0" y="10"/>
                    </a:moveTo>
                    <a:cubicBezTo>
                      <a:pt x="2" y="18"/>
                      <a:pt x="0" y="35"/>
                      <a:pt x="6" y="41"/>
                    </a:cubicBezTo>
                    <a:cubicBezTo>
                      <a:pt x="17" y="38"/>
                      <a:pt x="5" y="9"/>
                      <a:pt x="5"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15" name="Line 395"/>
              <p:cNvSpPr>
                <a:spLocks noChangeShapeType="1"/>
              </p:cNvSpPr>
              <p:nvPr/>
            </p:nvSpPr>
            <p:spPr bwMode="auto">
              <a:xfrm flipV="1">
                <a:off x="1278" y="1262"/>
                <a:ext cx="16" cy="19"/>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16" name="Line 396"/>
              <p:cNvSpPr>
                <a:spLocks noChangeShapeType="1"/>
              </p:cNvSpPr>
              <p:nvPr/>
            </p:nvSpPr>
            <p:spPr bwMode="auto">
              <a:xfrm>
                <a:off x="1318" y="1263"/>
                <a:ext cx="12" cy="24"/>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17" name="Line 397"/>
              <p:cNvSpPr>
                <a:spLocks noChangeShapeType="1"/>
              </p:cNvSpPr>
              <p:nvPr/>
            </p:nvSpPr>
            <p:spPr bwMode="auto">
              <a:xfrm>
                <a:off x="1307" y="1265"/>
                <a:ext cx="12" cy="24"/>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18" name="Line 398"/>
              <p:cNvSpPr>
                <a:spLocks noChangeShapeType="1"/>
              </p:cNvSpPr>
              <p:nvPr/>
            </p:nvSpPr>
            <p:spPr bwMode="auto">
              <a:xfrm flipV="1">
                <a:off x="1286" y="1270"/>
                <a:ext cx="13" cy="17"/>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19" name="Line 399"/>
              <p:cNvSpPr>
                <a:spLocks noChangeShapeType="1"/>
              </p:cNvSpPr>
              <p:nvPr/>
            </p:nvSpPr>
            <p:spPr bwMode="auto">
              <a:xfrm flipV="1">
                <a:off x="1237" y="1278"/>
                <a:ext cx="23" cy="18"/>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20" name="Line 400"/>
              <p:cNvSpPr>
                <a:spLocks noChangeShapeType="1"/>
              </p:cNvSpPr>
              <p:nvPr/>
            </p:nvSpPr>
            <p:spPr bwMode="auto">
              <a:xfrm flipV="1">
                <a:off x="1240" y="1287"/>
                <a:ext cx="27" cy="18"/>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21" name="Line 401"/>
              <p:cNvSpPr>
                <a:spLocks noChangeShapeType="1"/>
              </p:cNvSpPr>
              <p:nvPr/>
            </p:nvSpPr>
            <p:spPr bwMode="auto">
              <a:xfrm>
                <a:off x="1313" y="1571"/>
                <a:ext cx="18" cy="2"/>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22" name="Line 402"/>
              <p:cNvSpPr>
                <a:spLocks noChangeShapeType="1"/>
              </p:cNvSpPr>
              <p:nvPr/>
            </p:nvSpPr>
            <p:spPr bwMode="auto">
              <a:xfrm flipH="1">
                <a:off x="1352" y="1497"/>
                <a:ext cx="1" cy="14"/>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23" name="Line 403"/>
              <p:cNvSpPr>
                <a:spLocks noChangeShapeType="1"/>
              </p:cNvSpPr>
              <p:nvPr/>
            </p:nvSpPr>
            <p:spPr bwMode="auto">
              <a:xfrm flipV="1">
                <a:off x="1341" y="1497"/>
                <a:ext cx="3" cy="14"/>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24" name="Line 404"/>
              <p:cNvSpPr>
                <a:spLocks noChangeShapeType="1"/>
              </p:cNvSpPr>
              <p:nvPr/>
            </p:nvSpPr>
            <p:spPr bwMode="auto">
              <a:xfrm flipH="1">
                <a:off x="1329" y="1442"/>
                <a:ext cx="2" cy="14"/>
              </a:xfrm>
              <a:prstGeom prst="line">
                <a:avLst/>
              </a:prstGeom>
              <a:noFill/>
              <a:ln w="7938">
                <a:solidFill>
                  <a:srgbClr val="FEF6F2"/>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25" name="Freeform 405"/>
              <p:cNvSpPr>
                <a:spLocks/>
              </p:cNvSpPr>
              <p:nvPr/>
            </p:nvSpPr>
            <p:spPr bwMode="auto">
              <a:xfrm>
                <a:off x="1331" y="2421"/>
                <a:ext cx="31" cy="320"/>
              </a:xfrm>
              <a:custGeom>
                <a:avLst/>
                <a:gdLst>
                  <a:gd name="T0" fmla="*/ 720 w 23"/>
                  <a:gd name="T1" fmla="*/ 20176 h 238"/>
                  <a:gd name="T2" fmla="*/ 0 w 23"/>
                  <a:gd name="T3" fmla="*/ 0 h 238"/>
                  <a:gd name="T4" fmla="*/ 720 w 23"/>
                  <a:gd name="T5" fmla="*/ 20176 h 238"/>
                  <a:gd name="T6" fmla="*/ 0 60000 65536"/>
                  <a:gd name="T7" fmla="*/ 0 60000 65536"/>
                  <a:gd name="T8" fmla="*/ 0 60000 65536"/>
                  <a:gd name="T9" fmla="*/ 0 w 23"/>
                  <a:gd name="T10" fmla="*/ 0 h 238"/>
                  <a:gd name="T11" fmla="*/ 23 w 23"/>
                  <a:gd name="T12" fmla="*/ 238 h 238"/>
                </a:gdLst>
                <a:ahLst/>
                <a:cxnLst>
                  <a:cxn ang="T6">
                    <a:pos x="T0" y="T1"/>
                  </a:cxn>
                  <a:cxn ang="T7">
                    <a:pos x="T2" y="T3"/>
                  </a:cxn>
                  <a:cxn ang="T8">
                    <a:pos x="T4" y="T5"/>
                  </a:cxn>
                </a:cxnLst>
                <a:rect l="T9" t="T10" r="T11" b="T12"/>
                <a:pathLst>
                  <a:path w="23" h="238">
                    <a:moveTo>
                      <a:pt x="8" y="238"/>
                    </a:moveTo>
                    <a:cubicBezTo>
                      <a:pt x="23" y="132"/>
                      <a:pt x="11" y="23"/>
                      <a:pt x="0" y="0"/>
                    </a:cubicBezTo>
                    <a:cubicBezTo>
                      <a:pt x="6" y="49"/>
                      <a:pt x="18" y="154"/>
                      <a:pt x="8" y="2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15" name="Freeform 406"/>
            <p:cNvSpPr>
              <a:spLocks/>
            </p:cNvSpPr>
            <p:nvPr/>
          </p:nvSpPr>
          <p:spPr bwMode="auto">
            <a:xfrm>
              <a:off x="1271" y="3049"/>
              <a:ext cx="31" cy="314"/>
            </a:xfrm>
            <a:custGeom>
              <a:avLst/>
              <a:gdLst>
                <a:gd name="T0" fmla="*/ 2062 w 23"/>
                <a:gd name="T1" fmla="*/ 0 h 234"/>
                <a:gd name="T2" fmla="*/ 1253 w 23"/>
                <a:gd name="T3" fmla="*/ 8459 h 234"/>
                <a:gd name="T4" fmla="*/ 1 w 23"/>
                <a:gd name="T5" fmla="*/ 19255 h 234"/>
                <a:gd name="T6" fmla="*/ 1762 w 23"/>
                <a:gd name="T7" fmla="*/ 8300 h 234"/>
                <a:gd name="T8" fmla="*/ 2062 w 23"/>
                <a:gd name="T9" fmla="*/ 0 h 234"/>
                <a:gd name="T10" fmla="*/ 0 60000 65536"/>
                <a:gd name="T11" fmla="*/ 0 60000 65536"/>
                <a:gd name="T12" fmla="*/ 0 60000 65536"/>
                <a:gd name="T13" fmla="*/ 0 60000 65536"/>
                <a:gd name="T14" fmla="*/ 0 60000 65536"/>
                <a:gd name="T15" fmla="*/ 0 w 23"/>
                <a:gd name="T16" fmla="*/ 0 h 234"/>
                <a:gd name="T17" fmla="*/ 23 w 23"/>
                <a:gd name="T18" fmla="*/ 234 h 234"/>
              </a:gdLst>
              <a:ahLst/>
              <a:cxnLst>
                <a:cxn ang="T10">
                  <a:pos x="T0" y="T1"/>
                </a:cxn>
                <a:cxn ang="T11">
                  <a:pos x="T2" y="T3"/>
                </a:cxn>
                <a:cxn ang="T12">
                  <a:pos x="T4" y="T5"/>
                </a:cxn>
                <a:cxn ang="T13">
                  <a:pos x="T6" y="T7"/>
                </a:cxn>
                <a:cxn ang="T14">
                  <a:pos x="T8" y="T9"/>
                </a:cxn>
              </a:cxnLst>
              <a:rect l="T15" t="T16" r="T17" b="T18"/>
              <a:pathLst>
                <a:path w="23" h="234">
                  <a:moveTo>
                    <a:pt x="23" y="0"/>
                  </a:moveTo>
                  <a:cubicBezTo>
                    <a:pt x="21" y="27"/>
                    <a:pt x="15" y="80"/>
                    <a:pt x="14" y="103"/>
                  </a:cubicBezTo>
                  <a:cubicBezTo>
                    <a:pt x="12" y="127"/>
                    <a:pt x="0" y="186"/>
                    <a:pt x="1" y="234"/>
                  </a:cubicBezTo>
                  <a:cubicBezTo>
                    <a:pt x="2" y="219"/>
                    <a:pt x="19" y="127"/>
                    <a:pt x="20" y="101"/>
                  </a:cubicBezTo>
                  <a:cubicBezTo>
                    <a:pt x="22" y="76"/>
                    <a:pt x="23" y="0"/>
                    <a:pt x="2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 name="Freeform 407"/>
            <p:cNvSpPr>
              <a:spLocks/>
            </p:cNvSpPr>
            <p:nvPr/>
          </p:nvSpPr>
          <p:spPr bwMode="auto">
            <a:xfrm>
              <a:off x="1327" y="3994"/>
              <a:ext cx="35" cy="26"/>
            </a:xfrm>
            <a:custGeom>
              <a:avLst/>
              <a:gdLst>
                <a:gd name="T0" fmla="*/ 0 w 26"/>
                <a:gd name="T1" fmla="*/ 2114 h 19"/>
                <a:gd name="T2" fmla="*/ 2220 w 26"/>
                <a:gd name="T3" fmla="*/ 0 h 19"/>
                <a:gd name="T4" fmla="*/ 0 60000 65536"/>
                <a:gd name="T5" fmla="*/ 0 60000 65536"/>
                <a:gd name="T6" fmla="*/ 0 w 26"/>
                <a:gd name="T7" fmla="*/ 0 h 19"/>
                <a:gd name="T8" fmla="*/ 26 w 26"/>
                <a:gd name="T9" fmla="*/ 19 h 19"/>
              </a:gdLst>
              <a:ahLst/>
              <a:cxnLst>
                <a:cxn ang="T4">
                  <a:pos x="T0" y="T1"/>
                </a:cxn>
                <a:cxn ang="T5">
                  <a:pos x="T2" y="T3"/>
                </a:cxn>
              </a:cxnLst>
              <a:rect l="T6" t="T7" r="T8" b="T9"/>
              <a:pathLst>
                <a:path w="26" h="19">
                  <a:moveTo>
                    <a:pt x="0" y="19"/>
                  </a:moveTo>
                  <a:cubicBezTo>
                    <a:pt x="14" y="15"/>
                    <a:pt x="24" y="7"/>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 name="Freeform 408"/>
            <p:cNvSpPr>
              <a:spLocks/>
            </p:cNvSpPr>
            <p:nvPr/>
          </p:nvSpPr>
          <p:spPr bwMode="auto">
            <a:xfrm>
              <a:off x="1317" y="3432"/>
              <a:ext cx="41" cy="324"/>
            </a:xfrm>
            <a:custGeom>
              <a:avLst/>
              <a:gdLst>
                <a:gd name="T0" fmla="*/ 1078 w 31"/>
                <a:gd name="T1" fmla="*/ 0 h 241"/>
                <a:gd name="T2" fmla="*/ 0 w 31"/>
                <a:gd name="T3" fmla="*/ 20420 h 241"/>
                <a:gd name="T4" fmla="*/ 1078 w 31"/>
                <a:gd name="T5" fmla="*/ 0 h 241"/>
                <a:gd name="T6" fmla="*/ 0 60000 65536"/>
                <a:gd name="T7" fmla="*/ 0 60000 65536"/>
                <a:gd name="T8" fmla="*/ 0 60000 65536"/>
                <a:gd name="T9" fmla="*/ 0 w 31"/>
                <a:gd name="T10" fmla="*/ 0 h 241"/>
                <a:gd name="T11" fmla="*/ 31 w 31"/>
                <a:gd name="T12" fmla="*/ 241 h 241"/>
              </a:gdLst>
              <a:ahLst/>
              <a:cxnLst>
                <a:cxn ang="T6">
                  <a:pos x="T0" y="T1"/>
                </a:cxn>
                <a:cxn ang="T7">
                  <a:pos x="T2" y="T3"/>
                </a:cxn>
                <a:cxn ang="T8">
                  <a:pos x="T4" y="T5"/>
                </a:cxn>
              </a:cxnLst>
              <a:rect l="T9" t="T10" r="T11" b="T12"/>
              <a:pathLst>
                <a:path w="31" h="241">
                  <a:moveTo>
                    <a:pt x="17" y="0"/>
                  </a:moveTo>
                  <a:cubicBezTo>
                    <a:pt x="23" y="35"/>
                    <a:pt x="12" y="170"/>
                    <a:pt x="0" y="241"/>
                  </a:cubicBezTo>
                  <a:cubicBezTo>
                    <a:pt x="13" y="211"/>
                    <a:pt x="31" y="53"/>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 name="Freeform 409"/>
            <p:cNvSpPr>
              <a:spLocks/>
            </p:cNvSpPr>
            <p:nvPr/>
          </p:nvSpPr>
          <p:spPr bwMode="auto">
            <a:xfrm>
              <a:off x="1208" y="2112"/>
              <a:ext cx="45" cy="63"/>
            </a:xfrm>
            <a:custGeom>
              <a:avLst/>
              <a:gdLst>
                <a:gd name="T0" fmla="*/ 2295 w 34"/>
                <a:gd name="T1" fmla="*/ 3785 h 47"/>
                <a:gd name="T2" fmla="*/ 0 w 34"/>
                <a:gd name="T3" fmla="*/ 0 h 47"/>
                <a:gd name="T4" fmla="*/ 2295 w 34"/>
                <a:gd name="T5" fmla="*/ 3785 h 47"/>
                <a:gd name="T6" fmla="*/ 0 60000 65536"/>
                <a:gd name="T7" fmla="*/ 0 60000 65536"/>
                <a:gd name="T8" fmla="*/ 0 60000 65536"/>
                <a:gd name="T9" fmla="*/ 0 w 34"/>
                <a:gd name="T10" fmla="*/ 0 h 47"/>
                <a:gd name="T11" fmla="*/ 34 w 34"/>
                <a:gd name="T12" fmla="*/ 47 h 47"/>
              </a:gdLst>
              <a:ahLst/>
              <a:cxnLst>
                <a:cxn ang="T6">
                  <a:pos x="T0" y="T1"/>
                </a:cxn>
                <a:cxn ang="T7">
                  <a:pos x="T2" y="T3"/>
                </a:cxn>
                <a:cxn ang="T8">
                  <a:pos x="T4" y="T5"/>
                </a:cxn>
              </a:cxnLst>
              <a:rect l="T9" t="T10" r="T11" b="T12"/>
              <a:pathLst>
                <a:path w="34" h="47">
                  <a:moveTo>
                    <a:pt x="34" y="47"/>
                  </a:moveTo>
                  <a:cubicBezTo>
                    <a:pt x="34" y="29"/>
                    <a:pt x="10" y="3"/>
                    <a:pt x="0" y="0"/>
                  </a:cubicBezTo>
                  <a:cubicBezTo>
                    <a:pt x="8" y="5"/>
                    <a:pt x="29" y="35"/>
                    <a:pt x="34"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 name="Freeform 410"/>
            <p:cNvSpPr>
              <a:spLocks/>
            </p:cNvSpPr>
            <p:nvPr/>
          </p:nvSpPr>
          <p:spPr bwMode="auto">
            <a:xfrm>
              <a:off x="1165" y="1856"/>
              <a:ext cx="14" cy="23"/>
            </a:xfrm>
            <a:custGeom>
              <a:avLst/>
              <a:gdLst>
                <a:gd name="T0" fmla="*/ 403 w 11"/>
                <a:gd name="T1" fmla="*/ 0 h 17"/>
                <a:gd name="T2" fmla="*/ 0 w 11"/>
                <a:gd name="T3" fmla="*/ 1583 h 17"/>
                <a:gd name="T4" fmla="*/ 403 w 11"/>
                <a:gd name="T5" fmla="*/ 0 h 17"/>
                <a:gd name="T6" fmla="*/ 0 60000 65536"/>
                <a:gd name="T7" fmla="*/ 0 60000 65536"/>
                <a:gd name="T8" fmla="*/ 0 60000 65536"/>
                <a:gd name="T9" fmla="*/ 0 w 11"/>
                <a:gd name="T10" fmla="*/ 0 h 17"/>
                <a:gd name="T11" fmla="*/ 11 w 11"/>
                <a:gd name="T12" fmla="*/ 17 h 17"/>
              </a:gdLst>
              <a:ahLst/>
              <a:cxnLst>
                <a:cxn ang="T6">
                  <a:pos x="T0" y="T1"/>
                </a:cxn>
                <a:cxn ang="T7">
                  <a:pos x="T2" y="T3"/>
                </a:cxn>
                <a:cxn ang="T8">
                  <a:pos x="T4" y="T5"/>
                </a:cxn>
              </a:cxnLst>
              <a:rect l="T9" t="T10" r="T11" b="T12"/>
              <a:pathLst>
                <a:path w="11" h="17">
                  <a:moveTo>
                    <a:pt x="10" y="0"/>
                  </a:moveTo>
                  <a:cubicBezTo>
                    <a:pt x="11" y="7"/>
                    <a:pt x="4" y="14"/>
                    <a:pt x="0" y="17"/>
                  </a:cubicBezTo>
                  <a:cubicBezTo>
                    <a:pt x="8" y="15"/>
                    <a:pt x="11" y="8"/>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 name="Freeform 411"/>
            <p:cNvSpPr>
              <a:spLocks/>
            </p:cNvSpPr>
            <p:nvPr/>
          </p:nvSpPr>
          <p:spPr bwMode="auto">
            <a:xfrm>
              <a:off x="1148" y="2001"/>
              <a:ext cx="21" cy="31"/>
            </a:xfrm>
            <a:custGeom>
              <a:avLst/>
              <a:gdLst>
                <a:gd name="T0" fmla="*/ 0 w 15"/>
                <a:gd name="T1" fmla="*/ 2062 h 23"/>
                <a:gd name="T2" fmla="*/ 2317 w 15"/>
                <a:gd name="T3" fmla="*/ 0 h 23"/>
                <a:gd name="T4" fmla="*/ 0 60000 65536"/>
                <a:gd name="T5" fmla="*/ 0 60000 65536"/>
                <a:gd name="T6" fmla="*/ 0 w 15"/>
                <a:gd name="T7" fmla="*/ 0 h 23"/>
                <a:gd name="T8" fmla="*/ 15 w 15"/>
                <a:gd name="T9" fmla="*/ 23 h 23"/>
              </a:gdLst>
              <a:ahLst/>
              <a:cxnLst>
                <a:cxn ang="T4">
                  <a:pos x="T0" y="T1"/>
                </a:cxn>
                <a:cxn ang="T5">
                  <a:pos x="T2" y="T3"/>
                </a:cxn>
              </a:cxnLst>
              <a:rect l="T6" t="T7" r="T8" b="T9"/>
              <a:pathLst>
                <a:path w="15" h="23">
                  <a:moveTo>
                    <a:pt x="0" y="23"/>
                  </a:moveTo>
                  <a:cubicBezTo>
                    <a:pt x="7" y="18"/>
                    <a:pt x="14" y="4"/>
                    <a:pt x="1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 name="Freeform 412"/>
            <p:cNvSpPr>
              <a:spLocks/>
            </p:cNvSpPr>
            <p:nvPr/>
          </p:nvSpPr>
          <p:spPr bwMode="auto">
            <a:xfrm>
              <a:off x="1350" y="1328"/>
              <a:ext cx="156" cy="177"/>
            </a:xfrm>
            <a:custGeom>
              <a:avLst/>
              <a:gdLst>
                <a:gd name="T0" fmla="*/ 0 w 116"/>
                <a:gd name="T1" fmla="*/ 0 h 132"/>
                <a:gd name="T2" fmla="*/ 9875 w 116"/>
                <a:gd name="T3" fmla="*/ 10729 h 132"/>
                <a:gd name="T4" fmla="*/ 0 w 116"/>
                <a:gd name="T5" fmla="*/ 0 h 132"/>
                <a:gd name="T6" fmla="*/ 0 60000 65536"/>
                <a:gd name="T7" fmla="*/ 0 60000 65536"/>
                <a:gd name="T8" fmla="*/ 0 60000 65536"/>
                <a:gd name="T9" fmla="*/ 0 w 116"/>
                <a:gd name="T10" fmla="*/ 0 h 132"/>
                <a:gd name="T11" fmla="*/ 116 w 116"/>
                <a:gd name="T12" fmla="*/ 132 h 132"/>
              </a:gdLst>
              <a:ahLst/>
              <a:cxnLst>
                <a:cxn ang="T6">
                  <a:pos x="T0" y="T1"/>
                </a:cxn>
                <a:cxn ang="T7">
                  <a:pos x="T2" y="T3"/>
                </a:cxn>
                <a:cxn ang="T8">
                  <a:pos x="T4" y="T5"/>
                </a:cxn>
              </a:cxnLst>
              <a:rect l="T9" t="T10" r="T11" b="T12"/>
              <a:pathLst>
                <a:path w="116" h="132">
                  <a:moveTo>
                    <a:pt x="0" y="0"/>
                  </a:moveTo>
                  <a:cubicBezTo>
                    <a:pt x="13" y="5"/>
                    <a:pt x="85" y="53"/>
                    <a:pt x="116" y="132"/>
                  </a:cubicBezTo>
                  <a:cubicBezTo>
                    <a:pt x="104" y="110"/>
                    <a:pt x="55" y="28"/>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2" name="Freeform 413"/>
            <p:cNvSpPr>
              <a:spLocks/>
            </p:cNvSpPr>
            <p:nvPr/>
          </p:nvSpPr>
          <p:spPr bwMode="auto">
            <a:xfrm>
              <a:off x="1115" y="2437"/>
              <a:ext cx="27" cy="50"/>
            </a:xfrm>
            <a:custGeom>
              <a:avLst/>
              <a:gdLst>
                <a:gd name="T0" fmla="*/ 1793 w 20"/>
                <a:gd name="T1" fmla="*/ 1288 h 37"/>
                <a:gd name="T2" fmla="*/ 1474 w 20"/>
                <a:gd name="T3" fmla="*/ 2127 h 37"/>
                <a:gd name="T4" fmla="*/ 937 w 20"/>
                <a:gd name="T5" fmla="*/ 3295 h 37"/>
                <a:gd name="T6" fmla="*/ 444 w 20"/>
                <a:gd name="T7" fmla="*/ 3295 h 37"/>
                <a:gd name="T8" fmla="*/ 1 w 20"/>
                <a:gd name="T9" fmla="*/ 2874 h 37"/>
                <a:gd name="T10" fmla="*/ 984 w 20"/>
                <a:gd name="T11" fmla="*/ 820 h 37"/>
                <a:gd name="T12" fmla="*/ 1328 w 20"/>
                <a:gd name="T13" fmla="*/ 0 h 37"/>
                <a:gd name="T14" fmla="*/ 0 60000 65536"/>
                <a:gd name="T15" fmla="*/ 0 60000 65536"/>
                <a:gd name="T16" fmla="*/ 0 60000 65536"/>
                <a:gd name="T17" fmla="*/ 0 60000 65536"/>
                <a:gd name="T18" fmla="*/ 0 60000 65536"/>
                <a:gd name="T19" fmla="*/ 0 60000 65536"/>
                <a:gd name="T20" fmla="*/ 0 60000 65536"/>
                <a:gd name="T21" fmla="*/ 0 w 20"/>
                <a:gd name="T22" fmla="*/ 0 h 37"/>
                <a:gd name="T23" fmla="*/ 20 w 20"/>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7">
                  <a:moveTo>
                    <a:pt x="20" y="14"/>
                  </a:moveTo>
                  <a:cubicBezTo>
                    <a:pt x="18" y="17"/>
                    <a:pt x="17" y="20"/>
                    <a:pt x="16" y="23"/>
                  </a:cubicBezTo>
                  <a:cubicBezTo>
                    <a:pt x="15" y="26"/>
                    <a:pt x="13" y="34"/>
                    <a:pt x="10" y="36"/>
                  </a:cubicBezTo>
                  <a:cubicBezTo>
                    <a:pt x="8" y="37"/>
                    <a:pt x="6" y="37"/>
                    <a:pt x="5" y="36"/>
                  </a:cubicBezTo>
                  <a:cubicBezTo>
                    <a:pt x="1" y="36"/>
                    <a:pt x="0" y="35"/>
                    <a:pt x="1" y="31"/>
                  </a:cubicBezTo>
                  <a:cubicBezTo>
                    <a:pt x="2" y="23"/>
                    <a:pt x="6" y="15"/>
                    <a:pt x="11" y="9"/>
                  </a:cubicBezTo>
                  <a:cubicBezTo>
                    <a:pt x="12" y="7"/>
                    <a:pt x="15" y="3"/>
                    <a:pt x="15"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3" name="Freeform 414"/>
            <p:cNvSpPr>
              <a:spLocks/>
            </p:cNvSpPr>
            <p:nvPr/>
          </p:nvSpPr>
          <p:spPr bwMode="auto">
            <a:xfrm>
              <a:off x="1202" y="2436"/>
              <a:ext cx="26" cy="58"/>
            </a:xfrm>
            <a:custGeom>
              <a:avLst/>
              <a:gdLst>
                <a:gd name="T0" fmla="*/ 0 w 19"/>
                <a:gd name="T1" fmla="*/ 1258 h 43"/>
                <a:gd name="T2" fmla="*/ 322 w 19"/>
                <a:gd name="T3" fmla="*/ 2498 h 43"/>
                <a:gd name="T4" fmla="*/ 1474 w 19"/>
                <a:gd name="T5" fmla="*/ 3766 h 43"/>
                <a:gd name="T6" fmla="*/ 2017 w 19"/>
                <a:gd name="T7" fmla="*/ 2103 h 43"/>
                <a:gd name="T8" fmla="*/ 1545 w 19"/>
                <a:gd name="T9" fmla="*/ 589 h 43"/>
                <a:gd name="T10" fmla="*/ 1266 w 19"/>
                <a:gd name="T11" fmla="*/ 0 h 43"/>
                <a:gd name="T12" fmla="*/ 0 60000 65536"/>
                <a:gd name="T13" fmla="*/ 0 60000 65536"/>
                <a:gd name="T14" fmla="*/ 0 60000 65536"/>
                <a:gd name="T15" fmla="*/ 0 60000 65536"/>
                <a:gd name="T16" fmla="*/ 0 60000 65536"/>
                <a:gd name="T17" fmla="*/ 0 60000 65536"/>
                <a:gd name="T18" fmla="*/ 0 w 19"/>
                <a:gd name="T19" fmla="*/ 0 h 43"/>
                <a:gd name="T20" fmla="*/ 19 w 19"/>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19" h="43">
                  <a:moveTo>
                    <a:pt x="0" y="14"/>
                  </a:moveTo>
                  <a:cubicBezTo>
                    <a:pt x="2" y="19"/>
                    <a:pt x="2" y="24"/>
                    <a:pt x="3" y="28"/>
                  </a:cubicBezTo>
                  <a:cubicBezTo>
                    <a:pt x="4" y="32"/>
                    <a:pt x="7" y="43"/>
                    <a:pt x="13" y="42"/>
                  </a:cubicBezTo>
                  <a:cubicBezTo>
                    <a:pt x="19" y="42"/>
                    <a:pt x="19" y="28"/>
                    <a:pt x="18" y="24"/>
                  </a:cubicBezTo>
                  <a:cubicBezTo>
                    <a:pt x="18" y="19"/>
                    <a:pt x="16" y="12"/>
                    <a:pt x="14" y="7"/>
                  </a:cubicBezTo>
                  <a:cubicBezTo>
                    <a:pt x="13" y="5"/>
                    <a:pt x="12" y="2"/>
                    <a:pt x="11"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4" name="Freeform 415"/>
            <p:cNvSpPr>
              <a:spLocks/>
            </p:cNvSpPr>
            <p:nvPr/>
          </p:nvSpPr>
          <p:spPr bwMode="auto">
            <a:xfrm>
              <a:off x="1056" y="1355"/>
              <a:ext cx="21" cy="8"/>
            </a:xfrm>
            <a:custGeom>
              <a:avLst/>
              <a:gdLst>
                <a:gd name="T0" fmla="*/ 0 w 16"/>
                <a:gd name="T1" fmla="*/ 476 h 6"/>
                <a:gd name="T2" fmla="*/ 965 w 16"/>
                <a:gd name="T3" fmla="*/ 0 h 6"/>
                <a:gd name="T4" fmla="*/ 0 60000 65536"/>
                <a:gd name="T5" fmla="*/ 0 60000 65536"/>
                <a:gd name="T6" fmla="*/ 0 w 16"/>
                <a:gd name="T7" fmla="*/ 0 h 6"/>
                <a:gd name="T8" fmla="*/ 16 w 16"/>
                <a:gd name="T9" fmla="*/ 6 h 6"/>
              </a:gdLst>
              <a:ahLst/>
              <a:cxnLst>
                <a:cxn ang="T4">
                  <a:pos x="T0" y="T1"/>
                </a:cxn>
                <a:cxn ang="T5">
                  <a:pos x="T2" y="T3"/>
                </a:cxn>
              </a:cxnLst>
              <a:rect l="T6" t="T7" r="T8" b="T9"/>
              <a:pathLst>
                <a:path w="16" h="6">
                  <a:moveTo>
                    <a:pt x="0" y="6"/>
                  </a:moveTo>
                  <a:cubicBezTo>
                    <a:pt x="5" y="6"/>
                    <a:pt x="10" y="1"/>
                    <a:pt x="16" y="0"/>
                  </a:cubicBezTo>
                </a:path>
              </a:pathLst>
            </a:custGeom>
            <a:solidFill>
              <a:srgbClr val="FEF6F2"/>
            </a:solidFill>
            <a:ln w="7938">
              <a:solidFill>
                <a:srgbClr val="FEF6F2"/>
              </a:solidFill>
              <a:miter lim="800000"/>
              <a:headEnd/>
              <a:tailEnd/>
            </a:ln>
          </p:spPr>
          <p:txBody>
            <a:bodyPr/>
            <a:lstStyle/>
            <a:p>
              <a:endParaRPr lang="zh-CN" altLang="en-US"/>
            </a:p>
          </p:txBody>
        </p:sp>
        <p:sp>
          <p:nvSpPr>
            <p:cNvPr id="25" name="Freeform 416"/>
            <p:cNvSpPr>
              <a:spLocks/>
            </p:cNvSpPr>
            <p:nvPr/>
          </p:nvSpPr>
          <p:spPr bwMode="auto">
            <a:xfrm>
              <a:off x="1056" y="1355"/>
              <a:ext cx="21" cy="8"/>
            </a:xfrm>
            <a:custGeom>
              <a:avLst/>
              <a:gdLst>
                <a:gd name="T0" fmla="*/ 0 w 16"/>
                <a:gd name="T1" fmla="*/ 476 h 6"/>
                <a:gd name="T2" fmla="*/ 965 w 16"/>
                <a:gd name="T3" fmla="*/ 0 h 6"/>
                <a:gd name="T4" fmla="*/ 0 60000 65536"/>
                <a:gd name="T5" fmla="*/ 0 60000 65536"/>
                <a:gd name="T6" fmla="*/ 0 w 16"/>
                <a:gd name="T7" fmla="*/ 0 h 6"/>
                <a:gd name="T8" fmla="*/ 16 w 16"/>
                <a:gd name="T9" fmla="*/ 6 h 6"/>
              </a:gdLst>
              <a:ahLst/>
              <a:cxnLst>
                <a:cxn ang="T4">
                  <a:pos x="T0" y="T1"/>
                </a:cxn>
                <a:cxn ang="T5">
                  <a:pos x="T2" y="T3"/>
                </a:cxn>
              </a:cxnLst>
              <a:rect l="T6" t="T7" r="T8" b="T9"/>
              <a:pathLst>
                <a:path w="16" h="6">
                  <a:moveTo>
                    <a:pt x="0" y="6"/>
                  </a:moveTo>
                  <a:cubicBezTo>
                    <a:pt x="5" y="6"/>
                    <a:pt x="10" y="1"/>
                    <a:pt x="16" y="0"/>
                  </a:cubicBezTo>
                </a:path>
              </a:pathLst>
            </a:custGeom>
            <a:noFill/>
            <a:ln w="7938">
              <a:solidFill>
                <a:srgbClr val="FEF6F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spTree>
    <p:extLst>
      <p:ext uri="{BB962C8B-B14F-4D97-AF65-F5344CB8AC3E}">
        <p14:creationId xmlns:p14="http://schemas.microsoft.com/office/powerpoint/2010/main" val="1958763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567057" y="6318451"/>
            <a:ext cx="2743200" cy="365125"/>
          </a:xfrm>
        </p:spPr>
        <p:txBody>
          <a:bodyPr/>
          <a:lstStyle/>
          <a:p>
            <a:fld id="{D6D10B3D-3140-43A0-86F0-B7C648D6A1E4}" type="slidenum">
              <a:rPr lang="zh-CN" altLang="en-US" smtClean="0"/>
              <a:t>30</a:t>
            </a:fld>
            <a:endParaRPr lang="zh-CN" altLang="en-US"/>
          </a:p>
        </p:txBody>
      </p:sp>
      <p:sp>
        <p:nvSpPr>
          <p:cNvPr id="3" name="AutoShape 5"/>
          <p:cNvSpPr>
            <a:spLocks noChangeAspect="1" noChangeArrowheads="1" noTextEdit="1"/>
          </p:cNvSpPr>
          <p:nvPr/>
        </p:nvSpPr>
        <p:spPr bwMode="auto">
          <a:xfrm>
            <a:off x="838200" y="420688"/>
            <a:ext cx="6829425"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 name="Rectangle 7"/>
          <p:cNvSpPr>
            <a:spLocks noChangeArrowheads="1"/>
          </p:cNvSpPr>
          <p:nvPr/>
        </p:nvSpPr>
        <p:spPr bwMode="auto">
          <a:xfrm>
            <a:off x="836613" y="419100"/>
            <a:ext cx="6829425" cy="51228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6" name="Picture 8"/>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b="13097"/>
          <a:stretch>
            <a:fillRect/>
          </a:stretch>
        </p:blipFill>
        <p:spPr bwMode="auto">
          <a:xfrm>
            <a:off x="1659619" y="353559"/>
            <a:ext cx="7478712" cy="406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3"/>
          <p:cNvSpPr>
            <a:spLocks noChangeArrowheads="1"/>
          </p:cNvSpPr>
          <p:nvPr/>
        </p:nvSpPr>
        <p:spPr bwMode="auto">
          <a:xfrm>
            <a:off x="1019402" y="4562021"/>
            <a:ext cx="1137579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、取仰卧位或坐位，上臂伸直、轻度外展、肘部</a:t>
            </a:r>
            <a:r>
              <a:rPr lang="zh-CN" altLang="en-US" sz="2400" dirty="0">
                <a:solidFill>
                  <a:srgbClr val="FF0000"/>
                </a:solidFill>
                <a:latin typeface="微软雅黑" panose="020B0503020204020204" pitchFamily="34" charset="-122"/>
                <a:ea typeface="微软雅黑" panose="020B0503020204020204" pitchFamily="34" charset="-122"/>
              </a:rPr>
              <a:t>和心脏同一水平</a:t>
            </a:r>
            <a:br>
              <a:rPr lang="zh-CN" altLang="en-US" sz="2400" dirty="0">
                <a:solidFill>
                  <a:srgbClr val="FF0000"/>
                </a:solidFill>
                <a:latin typeface="微软雅黑" panose="020B0503020204020204" pitchFamily="34" charset="-122"/>
                <a:ea typeface="微软雅黑" panose="020B0503020204020204" pitchFamily="34" charset="-122"/>
              </a:rPr>
            </a:br>
            <a:r>
              <a:rPr lang="en-US" altLang="zh-CN" sz="2400" dirty="0">
                <a:latin typeface="微软雅黑" panose="020B0503020204020204" pitchFamily="34" charset="-122"/>
                <a:ea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rPr>
              <a:t>、将袖带紧贴皮肤缚于上臂，下缘距肘腕横纹上</a:t>
            </a:r>
            <a:r>
              <a:rPr lang="en-US" altLang="zh-CN" sz="2400" dirty="0">
                <a:latin typeface="微软雅黑" panose="020B0503020204020204" pitchFamily="34" charset="-122"/>
                <a:ea typeface="微软雅黑" panose="020B0503020204020204" pitchFamily="34" charset="-122"/>
              </a:rPr>
              <a:t>2~3cm</a:t>
            </a:r>
            <a:br>
              <a:rPr lang="zh-CN" altLang="en-US" sz="2400" dirty="0">
                <a:latin typeface="微软雅黑" panose="020B0503020204020204" pitchFamily="34" charset="-122"/>
                <a:ea typeface="微软雅黑" panose="020B0503020204020204" pitchFamily="34" charset="-122"/>
              </a:rPr>
            </a:br>
            <a:r>
              <a:rPr lang="en-US" altLang="zh-CN" sz="2400" dirty="0">
                <a:latin typeface="微软雅黑" panose="020B0503020204020204" pitchFamily="34" charset="-122"/>
                <a:ea typeface="微软雅黑" panose="020B0503020204020204" pitchFamily="34" charset="-122"/>
              </a:rPr>
              <a:t>3</a:t>
            </a:r>
            <a:r>
              <a:rPr lang="zh-CN" altLang="en-US" sz="2400" dirty="0">
                <a:latin typeface="微软雅黑" panose="020B0503020204020204" pitchFamily="34" charset="-122"/>
                <a:ea typeface="微软雅黑" panose="020B0503020204020204" pitchFamily="34" charset="-122"/>
              </a:rPr>
              <a:t>、用手触摸肱动脉搏动，将听诊器胸件置于肘窝处动脉上</a:t>
            </a:r>
            <a:br>
              <a:rPr lang="zh-CN" altLang="en-US" sz="2400" dirty="0">
                <a:latin typeface="微软雅黑" panose="020B0503020204020204" pitchFamily="34" charset="-122"/>
                <a:ea typeface="微软雅黑" panose="020B0503020204020204" pitchFamily="34" charset="-122"/>
              </a:rPr>
            </a:br>
            <a:r>
              <a:rPr lang="en-US" altLang="zh-CN" sz="2400" dirty="0">
                <a:latin typeface="微软雅黑" panose="020B0503020204020204" pitchFamily="34" charset="-122"/>
                <a:ea typeface="微软雅黑" panose="020B0503020204020204" pitchFamily="34" charset="-122"/>
              </a:rPr>
              <a:t>4</a:t>
            </a:r>
            <a:r>
              <a:rPr lang="zh-CN" altLang="en-US" sz="2400" dirty="0">
                <a:latin typeface="微软雅黑" panose="020B0503020204020204" pitchFamily="34" charset="-122"/>
                <a:ea typeface="微软雅黑" panose="020B0503020204020204" pitchFamily="34" charset="-122"/>
              </a:rPr>
              <a:t>、向袖带内充气。边充边听，待肱动脉搏动消失，再将汞柱升高</a:t>
            </a:r>
            <a:r>
              <a:rPr lang="en-US" altLang="zh-CN" sz="2400" dirty="0">
                <a:latin typeface="微软雅黑" panose="020B0503020204020204" pitchFamily="34" charset="-122"/>
                <a:ea typeface="微软雅黑" panose="020B0503020204020204" pitchFamily="34" charset="-122"/>
              </a:rPr>
              <a:t>20~30 mmHg</a:t>
            </a:r>
            <a:endParaRPr lang="zh-CN" altLang="en-US" sz="2400" dirty="0">
              <a:latin typeface="微软雅黑" panose="020B0503020204020204" pitchFamily="34" charset="-122"/>
              <a:ea typeface="微软雅黑" panose="020B0503020204020204" pitchFamily="34" charset="-122"/>
            </a:endParaRPr>
          </a:p>
          <a:p>
            <a:pPr>
              <a:spcBef>
                <a:spcPct val="0"/>
              </a:spcBef>
              <a:buFontTx/>
              <a:buNone/>
            </a:pPr>
            <a:r>
              <a:rPr lang="en-US" altLang="zh-CN" sz="2400" dirty="0">
                <a:latin typeface="微软雅黑" panose="020B0503020204020204" pitchFamily="34" charset="-122"/>
                <a:ea typeface="微软雅黑" panose="020B0503020204020204" pitchFamily="34" charset="-122"/>
              </a:rPr>
              <a:t>5</a:t>
            </a:r>
            <a:r>
              <a:rPr lang="zh-CN" altLang="en-US" sz="2400" dirty="0">
                <a:latin typeface="微软雅黑" panose="020B0503020204020204" pitchFamily="34" charset="-122"/>
                <a:ea typeface="微软雅黑" panose="020B0503020204020204" pitchFamily="34" charset="-122"/>
              </a:rPr>
              <a:t>、缓慢放气，听到第一声音为收缩压，继续放气，听到的最后一声为舒张压</a:t>
            </a:r>
          </a:p>
        </p:txBody>
      </p:sp>
    </p:spTree>
    <p:extLst>
      <p:ext uri="{BB962C8B-B14F-4D97-AF65-F5344CB8AC3E}">
        <p14:creationId xmlns:p14="http://schemas.microsoft.com/office/powerpoint/2010/main" val="4196324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31</a:t>
            </a:fld>
            <a:endParaRPr lang="zh-CN" altLang="en-US"/>
          </a:p>
        </p:txBody>
      </p:sp>
      <p:pic>
        <p:nvPicPr>
          <p:cNvPr id="3" name="Picture 2" descr="Image:CS006.jpg">
            <a:hlinkClick r:id="rId2" tooltip="Image:CS006.jpg"/>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293" y="1905000"/>
            <a:ext cx="4268795" cy="401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2"/>
          <p:cNvSpPr>
            <a:spLocks noChangeArrowheads="1"/>
          </p:cNvSpPr>
          <p:nvPr/>
        </p:nvSpPr>
        <p:spPr bwMode="auto">
          <a:xfrm>
            <a:off x="2146293" y="558582"/>
            <a:ext cx="45370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dirty="0">
                <a:solidFill>
                  <a:srgbClr val="FF0000"/>
                </a:solidFill>
                <a:latin typeface="微软雅黑" panose="020B0503020204020204" pitchFamily="34" charset="-122"/>
                <a:ea typeface="微软雅黑" panose="020B0503020204020204" pitchFamily="34" charset="-122"/>
              </a:rPr>
              <a:t>前臂及上臂前段出血</a:t>
            </a:r>
          </a:p>
        </p:txBody>
      </p:sp>
      <p:pic>
        <p:nvPicPr>
          <p:cNvPr id="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6675" y="1204913"/>
            <a:ext cx="3000375" cy="51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2574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32</a:t>
            </a:fld>
            <a:endParaRPr lang="zh-CN" altLang="en-US"/>
          </a:p>
        </p:txBody>
      </p:sp>
      <p:pic>
        <p:nvPicPr>
          <p:cNvPr id="3" name="Picture 4" descr="http://course.jnu.edu.cn/jnujpx/jpzyk/ziyuan/yjdanatomy/tu/10/图10-23.jpg"/>
          <p:cNvPicPr>
            <a:picLocks noChangeAspect="1" noChangeArrowheads="1"/>
          </p:cNvPicPr>
          <p:nvPr/>
        </p:nvPicPr>
        <p:blipFill>
          <a:blip r:embed="rId2">
            <a:lum bright="-10000" contrast="40000"/>
            <a:extLst>
              <a:ext uri="{28A0092B-C50C-407E-A947-70E740481C1C}">
                <a14:useLocalDpi xmlns:a14="http://schemas.microsoft.com/office/drawing/2010/main" val="0"/>
              </a:ext>
            </a:extLst>
          </a:blip>
          <a:srcRect l="4662" t="8195" r="6789" b="8676"/>
          <a:stretch>
            <a:fillRect/>
          </a:stretch>
        </p:blipFill>
        <p:spPr bwMode="auto">
          <a:xfrm>
            <a:off x="179388" y="1125538"/>
            <a:ext cx="539591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6213474" y="839788"/>
            <a:ext cx="5559425"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r>
              <a:rPr lang="zh-CN" altLang="en-US" sz="2800" dirty="0">
                <a:latin typeface="微软雅黑" panose="020B0503020204020204" pitchFamily="34" charset="-122"/>
                <a:ea typeface="微软雅黑" panose="020B0503020204020204" pitchFamily="34" charset="-122"/>
              </a:rPr>
              <a:t>起源于</a:t>
            </a:r>
            <a:r>
              <a:rPr lang="zh-CN" altLang="en-US" sz="2800" dirty="0">
                <a:solidFill>
                  <a:srgbClr val="FF0000"/>
                </a:solidFill>
                <a:latin typeface="微软雅黑" panose="020B0503020204020204" pitchFamily="34" charset="-122"/>
                <a:ea typeface="微软雅黑" panose="020B0503020204020204" pitchFamily="34" charset="-122"/>
              </a:rPr>
              <a:t>胸主动脉</a:t>
            </a:r>
            <a:br>
              <a:rPr lang="zh-CN" altLang="en-US" sz="2800" dirty="0">
                <a:latin typeface="微软雅黑" panose="020B0503020204020204" pitchFamily="34" charset="-122"/>
                <a:ea typeface="微软雅黑" panose="020B0503020204020204" pitchFamily="34" charset="-122"/>
              </a:rPr>
            </a:br>
            <a:r>
              <a:rPr lang="zh-CN" altLang="en-US" sz="2800" dirty="0">
                <a:latin typeface="微软雅黑" panose="020B0503020204020204" pitchFamily="34" charset="-122"/>
                <a:ea typeface="微软雅黑" panose="020B0503020204020204" pitchFamily="34" charset="-122"/>
              </a:rPr>
              <a:t>    </a:t>
            </a:r>
          </a:p>
          <a:p>
            <a:pPr eaLnBrk="1" hangingPunct="1">
              <a:lnSpc>
                <a:spcPct val="150000"/>
              </a:lnSpc>
              <a:spcBef>
                <a:spcPct val="0"/>
              </a:spcBef>
              <a:buFontTx/>
              <a:buNone/>
            </a:pPr>
            <a:r>
              <a:rPr lang="zh-CN" altLang="en-US" sz="2800" b="1" dirty="0">
                <a:solidFill>
                  <a:srgbClr val="0000CC"/>
                </a:solidFill>
                <a:latin typeface="微软雅黑" panose="020B0503020204020204" pitchFamily="34" charset="-122"/>
                <a:ea typeface="微软雅黑" panose="020B0503020204020204" pitchFamily="34" charset="-122"/>
              </a:rPr>
              <a:t>壁支</a:t>
            </a:r>
            <a:r>
              <a:rPr lang="en-US" altLang="zh-CN" sz="2800" dirty="0">
                <a:solidFill>
                  <a:srgbClr val="660066"/>
                </a:solidFill>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主要是</a:t>
            </a:r>
            <a:r>
              <a:rPr lang="en-US" altLang="zh-CN" sz="2800" dirty="0">
                <a:solidFill>
                  <a:srgbClr val="FF0000"/>
                </a:solidFill>
                <a:latin typeface="微软雅黑" panose="020B0503020204020204" pitchFamily="34" charset="-122"/>
                <a:ea typeface="微软雅黑" panose="020B0503020204020204" pitchFamily="34" charset="-122"/>
              </a:rPr>
              <a:t>9</a:t>
            </a:r>
            <a:r>
              <a:rPr lang="zh-CN" altLang="en-US" sz="2800" dirty="0">
                <a:solidFill>
                  <a:srgbClr val="FF0000"/>
                </a:solidFill>
                <a:latin typeface="微软雅黑" panose="020B0503020204020204" pitchFamily="34" charset="-122"/>
                <a:ea typeface="微软雅黑" panose="020B0503020204020204" pitchFamily="34" charset="-122"/>
              </a:rPr>
              <a:t>对肋间动脉</a:t>
            </a:r>
            <a:r>
              <a:rPr lang="zh-CN" altLang="en-US" sz="2800" dirty="0">
                <a:latin typeface="微软雅黑" panose="020B0503020204020204" pitchFamily="34" charset="-122"/>
                <a:ea typeface="微软雅黑" panose="020B0503020204020204" pitchFamily="34" charset="-122"/>
              </a:rPr>
              <a:t>，行于第</a:t>
            </a:r>
            <a:r>
              <a:rPr lang="en-US" altLang="zh-CN" sz="2800"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至</a:t>
            </a:r>
            <a:r>
              <a:rPr lang="en-US" altLang="zh-CN" sz="2800" dirty="0">
                <a:latin typeface="微软雅黑" panose="020B0503020204020204" pitchFamily="34" charset="-122"/>
                <a:ea typeface="微软雅黑" panose="020B0503020204020204" pitchFamily="34" charset="-122"/>
              </a:rPr>
              <a:t>11</a:t>
            </a:r>
            <a:r>
              <a:rPr lang="zh-CN" altLang="en-US" sz="2800" dirty="0">
                <a:latin typeface="微软雅黑" panose="020B0503020204020204" pitchFamily="34" charset="-122"/>
                <a:ea typeface="微软雅黑" panose="020B0503020204020204" pitchFamily="34" charset="-122"/>
              </a:rPr>
              <a:t>肋间隙内；</a:t>
            </a:r>
            <a:r>
              <a:rPr lang="zh-CN" altLang="en-US" sz="2800" dirty="0">
                <a:solidFill>
                  <a:srgbClr val="FF0000"/>
                </a:solidFill>
                <a:latin typeface="微软雅黑" panose="020B0503020204020204" pitchFamily="34" charset="-122"/>
                <a:ea typeface="微软雅黑" panose="020B0503020204020204" pitchFamily="34" charset="-122"/>
              </a:rPr>
              <a:t>肋下动脉</a:t>
            </a:r>
            <a:r>
              <a:rPr lang="zh-CN" altLang="en-US" sz="2800" dirty="0">
                <a:latin typeface="微软雅黑" panose="020B0503020204020204" pitchFamily="34" charset="-122"/>
                <a:ea typeface="微软雅黑" panose="020B0503020204020204" pitchFamily="34" charset="-122"/>
              </a:rPr>
              <a:t>，行于</a:t>
            </a:r>
            <a:r>
              <a:rPr lang="en-US" altLang="zh-CN" sz="2800" dirty="0">
                <a:latin typeface="微软雅黑" panose="020B0503020204020204" pitchFamily="34" charset="-122"/>
                <a:ea typeface="微软雅黑" panose="020B0503020204020204" pitchFamily="34" charset="-122"/>
              </a:rPr>
              <a:t>12</a:t>
            </a:r>
            <a:r>
              <a:rPr lang="zh-CN" altLang="en-US" sz="2800" dirty="0">
                <a:latin typeface="微软雅黑" panose="020B0503020204020204" pitchFamily="34" charset="-122"/>
                <a:ea typeface="微软雅黑" panose="020B0503020204020204" pitchFamily="34" charset="-122"/>
              </a:rPr>
              <a:t>肋下缘供养胸壁和腹前外侧壁</a:t>
            </a:r>
            <a:br>
              <a:rPr lang="zh-CN" altLang="en-US" sz="2800" dirty="0">
                <a:latin typeface="微软雅黑" panose="020B0503020204020204" pitchFamily="34" charset="-122"/>
                <a:ea typeface="微软雅黑" panose="020B0503020204020204" pitchFamily="34" charset="-122"/>
              </a:rPr>
            </a:br>
            <a:r>
              <a:rPr lang="zh-CN" altLang="en-US" sz="2800" dirty="0">
                <a:latin typeface="微软雅黑" panose="020B0503020204020204" pitchFamily="34" charset="-122"/>
                <a:ea typeface="微软雅黑" panose="020B0503020204020204" pitchFamily="34" charset="-122"/>
              </a:rPr>
              <a:t>   </a:t>
            </a:r>
          </a:p>
          <a:p>
            <a:pPr eaLnBrk="1" hangingPunct="1">
              <a:lnSpc>
                <a:spcPct val="150000"/>
              </a:lnSpc>
              <a:spcBef>
                <a:spcPct val="0"/>
              </a:spcBef>
              <a:buFontTx/>
              <a:buNone/>
            </a:pPr>
            <a:r>
              <a:rPr lang="zh-CN" altLang="en-US" sz="2800" b="1" dirty="0">
                <a:solidFill>
                  <a:srgbClr val="0000CC"/>
                </a:solidFill>
                <a:latin typeface="微软雅黑" panose="020B0503020204020204" pitchFamily="34" charset="-122"/>
                <a:ea typeface="微软雅黑" panose="020B0503020204020204" pitchFamily="34" charset="-122"/>
              </a:rPr>
              <a:t>脏支</a:t>
            </a:r>
            <a:r>
              <a:rPr lang="en-US" altLang="zh-CN" sz="2800" dirty="0">
                <a:solidFill>
                  <a:srgbClr val="660066"/>
                </a:solidFill>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供给胸腔脏器，如支气管和肺、食管和心包等</a:t>
            </a:r>
            <a:br>
              <a:rPr lang="zh-CN" altLang="en-US" sz="2400" dirty="0"/>
            </a:br>
            <a:endParaRPr lang="zh-CN" altLang="en-US" sz="2400" dirty="0"/>
          </a:p>
        </p:txBody>
      </p:sp>
      <p:sp>
        <p:nvSpPr>
          <p:cNvPr id="6" name="Rectangle 4"/>
          <p:cNvSpPr>
            <a:spLocks noChangeArrowheads="1"/>
          </p:cNvSpPr>
          <p:nvPr/>
        </p:nvSpPr>
        <p:spPr bwMode="auto">
          <a:xfrm>
            <a:off x="3419475" y="260350"/>
            <a:ext cx="30972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b="1">
                <a:solidFill>
                  <a:srgbClr val="FF0000"/>
                </a:solidFill>
                <a:latin typeface="微软雅黑" panose="020B0503020204020204" pitchFamily="34" charset="-122"/>
                <a:ea typeface="微软雅黑" panose="020B0503020204020204" pitchFamily="34" charset="-122"/>
              </a:rPr>
              <a:t>3.  </a:t>
            </a:r>
            <a:r>
              <a:rPr lang="zh-CN" altLang="en-US" b="1">
                <a:solidFill>
                  <a:srgbClr val="FF0000"/>
                </a:solidFill>
                <a:latin typeface="微软雅黑" panose="020B0503020204020204" pitchFamily="34" charset="-122"/>
                <a:ea typeface="微软雅黑" panose="020B0503020204020204" pitchFamily="34" charset="-122"/>
              </a:rPr>
              <a:t>胸部的动脉</a:t>
            </a:r>
          </a:p>
        </p:txBody>
      </p:sp>
      <p:sp>
        <p:nvSpPr>
          <p:cNvPr id="7" name="Rectangle 5"/>
          <p:cNvSpPr>
            <a:spLocks noChangeArrowheads="1"/>
          </p:cNvSpPr>
          <p:nvPr/>
        </p:nvSpPr>
        <p:spPr bwMode="auto">
          <a:xfrm>
            <a:off x="4876800" y="4017963"/>
            <a:ext cx="719138" cy="21590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8" name="Rectangle 6"/>
          <p:cNvSpPr>
            <a:spLocks noChangeArrowheads="1"/>
          </p:cNvSpPr>
          <p:nvPr/>
        </p:nvSpPr>
        <p:spPr bwMode="auto">
          <a:xfrm>
            <a:off x="4795838" y="3352800"/>
            <a:ext cx="790575" cy="21590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9" name="Line 8"/>
          <p:cNvSpPr>
            <a:spLocks noChangeShapeType="1"/>
          </p:cNvSpPr>
          <p:nvPr/>
        </p:nvSpPr>
        <p:spPr bwMode="auto">
          <a:xfrm>
            <a:off x="315913" y="3176588"/>
            <a:ext cx="792162" cy="0"/>
          </a:xfrm>
          <a:prstGeom prst="line">
            <a:avLst/>
          </a:prstGeom>
          <a:noFill/>
          <a:ln w="22225">
            <a:solidFill>
              <a:schemeClr val="accent2"/>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 name="Line 9"/>
          <p:cNvSpPr>
            <a:spLocks noChangeShapeType="1"/>
          </p:cNvSpPr>
          <p:nvPr/>
        </p:nvSpPr>
        <p:spPr bwMode="auto">
          <a:xfrm>
            <a:off x="4722813" y="3030538"/>
            <a:ext cx="792162" cy="0"/>
          </a:xfrm>
          <a:prstGeom prst="line">
            <a:avLst/>
          </a:prstGeom>
          <a:noFill/>
          <a:ln w="22225">
            <a:solidFill>
              <a:schemeClr val="accent2"/>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 name="Line 10"/>
          <p:cNvSpPr>
            <a:spLocks noChangeShapeType="1"/>
          </p:cNvSpPr>
          <p:nvPr/>
        </p:nvSpPr>
        <p:spPr bwMode="auto">
          <a:xfrm>
            <a:off x="169863" y="5251450"/>
            <a:ext cx="612775" cy="0"/>
          </a:xfrm>
          <a:prstGeom prst="line">
            <a:avLst/>
          </a:prstGeom>
          <a:noFill/>
          <a:ln w="22225">
            <a:solidFill>
              <a:schemeClr val="accent2"/>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 name="Line 11"/>
          <p:cNvSpPr>
            <a:spLocks noChangeShapeType="1"/>
          </p:cNvSpPr>
          <p:nvPr/>
        </p:nvSpPr>
        <p:spPr bwMode="auto">
          <a:xfrm>
            <a:off x="496888" y="3602038"/>
            <a:ext cx="468312" cy="0"/>
          </a:xfrm>
          <a:prstGeom prst="line">
            <a:avLst/>
          </a:prstGeom>
          <a:noFill/>
          <a:ln w="22225">
            <a:solidFill>
              <a:schemeClr val="accent2"/>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4235153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33</a:t>
            </a:fld>
            <a:endParaRPr lang="zh-CN" altLang="en-US"/>
          </a:p>
        </p:txBody>
      </p:sp>
      <p:sp>
        <p:nvSpPr>
          <p:cNvPr id="3" name="Rectangle 3"/>
          <p:cNvSpPr>
            <a:spLocks noChangeArrowheads="1"/>
          </p:cNvSpPr>
          <p:nvPr/>
        </p:nvSpPr>
        <p:spPr bwMode="auto">
          <a:xfrm>
            <a:off x="6850062" y="1935956"/>
            <a:ext cx="501808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br>
              <a:rPr lang="en-US" altLang="zh-CN" sz="2800" b="1" dirty="0">
                <a:solidFill>
                  <a:schemeClr val="bg1"/>
                </a:solidFill>
              </a:rPr>
            </a:br>
            <a:r>
              <a:rPr lang="zh-CN" altLang="en-US" sz="2800" dirty="0">
                <a:latin typeface="微软雅黑" panose="020B0503020204020204" pitchFamily="34" charset="-122"/>
                <a:ea typeface="微软雅黑" panose="020B0503020204020204" pitchFamily="34" charset="-122"/>
              </a:rPr>
              <a:t>发自</a:t>
            </a:r>
            <a:r>
              <a:rPr lang="zh-CN" altLang="en-US" sz="2800" dirty="0">
                <a:solidFill>
                  <a:srgbClr val="FF0000"/>
                </a:solidFill>
                <a:latin typeface="微软雅黑" panose="020B0503020204020204" pitchFamily="34" charset="-122"/>
                <a:ea typeface="微软雅黑" panose="020B0503020204020204" pitchFamily="34" charset="-122"/>
              </a:rPr>
              <a:t>腹主</a:t>
            </a:r>
            <a:r>
              <a:rPr lang="en-US" altLang="zh-CN" sz="2800" dirty="0">
                <a:solidFill>
                  <a:srgbClr val="FF0000"/>
                </a:solidFill>
                <a:latin typeface="微软雅黑" panose="020B0503020204020204" pitchFamily="34" charset="-122"/>
                <a:ea typeface="微软雅黑" panose="020B0503020204020204" pitchFamily="34" charset="-122"/>
              </a:rPr>
              <a:t>A</a:t>
            </a:r>
            <a:endParaRPr lang="zh-CN" altLang="en-US" sz="2800" dirty="0">
              <a:solidFill>
                <a:srgbClr val="FF0000"/>
              </a:solidFill>
              <a:latin typeface="微软雅黑" panose="020B0503020204020204" pitchFamily="34" charset="-122"/>
              <a:ea typeface="微软雅黑" panose="020B0503020204020204" pitchFamily="34" charset="-122"/>
            </a:endParaRPr>
          </a:p>
          <a:p>
            <a:pPr eaLnBrk="1" hangingPunct="1">
              <a:spcBef>
                <a:spcPct val="0"/>
              </a:spcBef>
              <a:buFontTx/>
              <a:buNone/>
            </a:pPr>
            <a:br>
              <a:rPr lang="zh-CN" altLang="en-US" sz="2800" dirty="0">
                <a:latin typeface="微软雅黑" panose="020B0503020204020204" pitchFamily="34" charset="-122"/>
                <a:ea typeface="微软雅黑" panose="020B0503020204020204" pitchFamily="34" charset="-122"/>
              </a:rPr>
            </a:br>
            <a:r>
              <a:rPr lang="zh-CN" altLang="en-US" sz="2800" dirty="0">
                <a:latin typeface="微软雅黑" panose="020B0503020204020204" pitchFamily="34" charset="-122"/>
                <a:ea typeface="微软雅黑" panose="020B0503020204020204" pitchFamily="34" charset="-122"/>
              </a:rPr>
              <a:t>    </a:t>
            </a:r>
            <a:r>
              <a:rPr lang="zh-CN" altLang="en-US" sz="2800" b="1" dirty="0">
                <a:solidFill>
                  <a:srgbClr val="660066"/>
                </a:solidFill>
                <a:latin typeface="微软雅黑" panose="020B0503020204020204" pitchFamily="34" charset="-122"/>
                <a:ea typeface="微软雅黑" panose="020B0503020204020204" pitchFamily="34" charset="-122"/>
              </a:rPr>
              <a:t>壁支</a:t>
            </a:r>
            <a:r>
              <a:rPr lang="zh-CN" altLang="en-US" sz="2800" dirty="0">
                <a:latin typeface="微软雅黑" panose="020B0503020204020204" pitchFamily="34" charset="-122"/>
                <a:ea typeface="微软雅黑" panose="020B0503020204020204" pitchFamily="34" charset="-122"/>
              </a:rPr>
              <a:t>分布于腹后壁和膈肌</a:t>
            </a:r>
          </a:p>
          <a:p>
            <a:pPr eaLnBrk="1" hangingPunct="1">
              <a:spcBef>
                <a:spcPct val="0"/>
              </a:spcBef>
              <a:buFontTx/>
              <a:buNone/>
            </a:pPr>
            <a:br>
              <a:rPr lang="zh-CN" altLang="en-US" sz="2800" dirty="0">
                <a:latin typeface="微软雅黑" panose="020B0503020204020204" pitchFamily="34" charset="-122"/>
                <a:ea typeface="微软雅黑" panose="020B0503020204020204" pitchFamily="34" charset="-122"/>
              </a:rPr>
            </a:br>
            <a:r>
              <a:rPr lang="zh-CN" altLang="en-US" sz="2800" dirty="0">
                <a:latin typeface="微软雅黑" panose="020B0503020204020204" pitchFamily="34" charset="-122"/>
                <a:ea typeface="微软雅黑" panose="020B0503020204020204" pitchFamily="34" charset="-122"/>
              </a:rPr>
              <a:t>    </a:t>
            </a:r>
            <a:r>
              <a:rPr lang="zh-CN" altLang="en-US" sz="2800" b="1" dirty="0">
                <a:solidFill>
                  <a:srgbClr val="660066"/>
                </a:solidFill>
                <a:latin typeface="微软雅黑" panose="020B0503020204020204" pitchFamily="34" charset="-122"/>
                <a:ea typeface="微软雅黑" panose="020B0503020204020204" pitchFamily="34" charset="-122"/>
              </a:rPr>
              <a:t>脏支</a:t>
            </a:r>
            <a:r>
              <a:rPr lang="zh-CN" altLang="en-US" sz="2800" dirty="0">
                <a:latin typeface="微软雅黑" panose="020B0503020204020204" pitchFamily="34" charset="-122"/>
                <a:ea typeface="微软雅黑" panose="020B0503020204020204" pitchFamily="34" charset="-122"/>
              </a:rPr>
              <a:t>供养腹腔脏器和生殖腺</a:t>
            </a:r>
            <a:br>
              <a:rPr lang="zh-CN" altLang="en-US" sz="2800" dirty="0">
                <a:latin typeface="微软雅黑" panose="020B0503020204020204" pitchFamily="34" charset="-122"/>
                <a:ea typeface="微软雅黑" panose="020B0503020204020204" pitchFamily="34" charset="-122"/>
              </a:rPr>
            </a:br>
            <a:endParaRPr lang="zh-CN" altLang="en-US" sz="2800" dirty="0">
              <a:latin typeface="微软雅黑" panose="020B0503020204020204" pitchFamily="34" charset="-122"/>
              <a:ea typeface="微软雅黑" panose="020B0503020204020204" pitchFamily="34" charset="-122"/>
            </a:endParaRPr>
          </a:p>
        </p:txBody>
      </p:sp>
      <p:sp>
        <p:nvSpPr>
          <p:cNvPr id="5" name="Rectangle 4"/>
          <p:cNvSpPr>
            <a:spLocks noChangeArrowheads="1"/>
          </p:cNvSpPr>
          <p:nvPr/>
        </p:nvSpPr>
        <p:spPr bwMode="auto">
          <a:xfrm>
            <a:off x="3492500" y="544513"/>
            <a:ext cx="2952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b="1">
                <a:solidFill>
                  <a:srgbClr val="FF0000"/>
                </a:solidFill>
                <a:latin typeface="微软雅黑" panose="020B0503020204020204" pitchFamily="34" charset="-122"/>
                <a:ea typeface="微软雅黑" panose="020B0503020204020204" pitchFamily="34" charset="-122"/>
              </a:rPr>
              <a:t>4.  </a:t>
            </a:r>
            <a:r>
              <a:rPr lang="zh-CN" altLang="en-US" b="1">
                <a:solidFill>
                  <a:srgbClr val="FF0000"/>
                </a:solidFill>
                <a:latin typeface="微软雅黑" panose="020B0503020204020204" pitchFamily="34" charset="-122"/>
                <a:ea typeface="微软雅黑" panose="020B0503020204020204" pitchFamily="34" charset="-122"/>
              </a:rPr>
              <a:t>腹部的动脉</a:t>
            </a:r>
          </a:p>
        </p:txBody>
      </p:sp>
      <p:pic>
        <p:nvPicPr>
          <p:cNvPr id="6" name="Picture 4" descr="http://course.jnu.edu.cn/jnujpx/jpzyk/ziyuan/yjdanatomy/tu/10/图10-24.jpg"/>
          <p:cNvPicPr>
            <a:picLocks noChangeAspect="1" noChangeArrowheads="1"/>
          </p:cNvPicPr>
          <p:nvPr/>
        </p:nvPicPr>
        <p:blipFill>
          <a:blip r:embed="rId2">
            <a:lum bright="-10000" contrast="30000"/>
            <a:extLst>
              <a:ext uri="{28A0092B-C50C-407E-A947-70E740481C1C}">
                <a14:useLocalDpi xmlns:a14="http://schemas.microsoft.com/office/drawing/2010/main" val="0"/>
              </a:ext>
            </a:extLst>
          </a:blip>
          <a:srcRect l="1924" t="5212" r="6705" b="9448"/>
          <a:stretch>
            <a:fillRect/>
          </a:stretch>
        </p:blipFill>
        <p:spPr bwMode="auto">
          <a:xfrm>
            <a:off x="1585913" y="1412874"/>
            <a:ext cx="4751387"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551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34</a:t>
            </a:fld>
            <a:endParaRPr lang="zh-CN" altLang="en-US"/>
          </a:p>
        </p:txBody>
      </p:sp>
      <p:sp>
        <p:nvSpPr>
          <p:cNvPr id="17" name="Rectangle 2"/>
          <p:cNvSpPr txBox="1">
            <a:spLocks noChangeArrowheads="1"/>
          </p:cNvSpPr>
          <p:nvPr/>
        </p:nvSpPr>
        <p:spPr bwMode="auto">
          <a:xfrm>
            <a:off x="250825" y="333375"/>
            <a:ext cx="36147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lgn="l" eaLnBrk="1" hangingPunct="1"/>
            <a:r>
              <a:rPr lang="en-US" altLang="zh-CN" sz="4000" b="1" kern="0" dirty="0">
                <a:solidFill>
                  <a:srgbClr val="00FF00"/>
                </a:solidFill>
                <a:ea typeface="黑体" panose="02010609060101010101" pitchFamily="49" charset="-122"/>
              </a:rPr>
              <a:t>     </a:t>
            </a:r>
            <a:r>
              <a:rPr lang="zh-CN" altLang="en-US" sz="4000" b="1" kern="0" dirty="0">
                <a:solidFill>
                  <a:srgbClr val="FF0000"/>
                </a:solidFill>
                <a:ea typeface="黑体" panose="02010609060101010101" pitchFamily="49" charset="-122"/>
              </a:rPr>
              <a:t>腹主</a:t>
            </a:r>
            <a:r>
              <a:rPr lang="en-US" altLang="zh-CN" sz="4000" b="1" kern="0" dirty="0">
                <a:solidFill>
                  <a:srgbClr val="FF0000"/>
                </a:solidFill>
                <a:ea typeface="黑体" panose="02010609060101010101" pitchFamily="49" charset="-122"/>
              </a:rPr>
              <a:t>A</a:t>
            </a:r>
            <a:endParaRPr lang="zh-CN" altLang="en-US" sz="4000" b="1" kern="0" dirty="0">
              <a:solidFill>
                <a:srgbClr val="FF0000"/>
              </a:solidFill>
              <a:ea typeface="黑体" panose="02010609060101010101" pitchFamily="49" charset="-122"/>
            </a:endParaRPr>
          </a:p>
        </p:txBody>
      </p:sp>
      <p:sp>
        <p:nvSpPr>
          <p:cNvPr id="18" name="Rectangle 3"/>
          <p:cNvSpPr txBox="1">
            <a:spLocks noChangeArrowheads="1"/>
          </p:cNvSpPr>
          <p:nvPr/>
        </p:nvSpPr>
        <p:spPr bwMode="auto">
          <a:xfrm>
            <a:off x="685800" y="1600200"/>
            <a:ext cx="4400550"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1076325" indent="-1076325" eaLnBrk="1" hangingPunct="1">
              <a:lnSpc>
                <a:spcPct val="120000"/>
              </a:lnSpc>
              <a:buFontTx/>
              <a:buNone/>
            </a:pPr>
            <a:r>
              <a:rPr lang="zh-CN" altLang="en-US" sz="2800" b="1" kern="0" dirty="0">
                <a:solidFill>
                  <a:srgbClr val="660066"/>
                </a:solidFill>
                <a:latin typeface="微软雅黑" panose="020B0503020204020204" pitchFamily="34" charset="-122"/>
                <a:ea typeface="微软雅黑" panose="020B0503020204020204" pitchFamily="34" charset="-122"/>
              </a:rPr>
              <a:t>脏支：</a:t>
            </a:r>
            <a:r>
              <a:rPr lang="zh-CN" altLang="en-US" sz="2800" kern="0" dirty="0">
                <a:latin typeface="微软雅黑" panose="020B0503020204020204" pitchFamily="34" charset="-122"/>
                <a:ea typeface="微软雅黑" panose="020B0503020204020204" pitchFamily="34" charset="-122"/>
              </a:rPr>
              <a:t>成对和不成对两种</a:t>
            </a:r>
          </a:p>
        </p:txBody>
      </p:sp>
      <p:sp>
        <p:nvSpPr>
          <p:cNvPr id="19" name="Text Box 4"/>
          <p:cNvSpPr txBox="1">
            <a:spLocks noChangeArrowheads="1"/>
          </p:cNvSpPr>
          <p:nvPr/>
        </p:nvSpPr>
        <p:spPr bwMode="auto">
          <a:xfrm>
            <a:off x="702104" y="3935412"/>
            <a:ext cx="5413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r>
              <a:rPr lang="zh-CN" altLang="en-US" sz="2800" b="1" kern="0" dirty="0">
                <a:solidFill>
                  <a:srgbClr val="660066"/>
                </a:solidFill>
                <a:latin typeface="微软雅黑" panose="020B0503020204020204" pitchFamily="34" charset="-122"/>
                <a:ea typeface="微软雅黑" panose="020B0503020204020204" pitchFamily="34" charset="-122"/>
              </a:rPr>
              <a:t>成</a:t>
            </a:r>
          </a:p>
          <a:p>
            <a:pPr fontAlgn="base">
              <a:spcBef>
                <a:spcPct val="0"/>
              </a:spcBef>
              <a:spcAft>
                <a:spcPct val="0"/>
              </a:spcAft>
              <a:buFontTx/>
              <a:buNone/>
            </a:pPr>
            <a:r>
              <a:rPr lang="zh-CN" altLang="en-US" sz="2800" b="1" kern="0" dirty="0">
                <a:solidFill>
                  <a:srgbClr val="660066"/>
                </a:solidFill>
                <a:latin typeface="微软雅黑" panose="020B0503020204020204" pitchFamily="34" charset="-122"/>
                <a:ea typeface="微软雅黑" panose="020B0503020204020204" pitchFamily="34" charset="-122"/>
              </a:rPr>
              <a:t>对</a:t>
            </a:r>
          </a:p>
        </p:txBody>
      </p:sp>
      <p:grpSp>
        <p:nvGrpSpPr>
          <p:cNvPr id="20" name="Group 5"/>
          <p:cNvGrpSpPr>
            <a:grpSpLocks/>
          </p:cNvGrpSpPr>
          <p:nvPr/>
        </p:nvGrpSpPr>
        <p:grpSpPr bwMode="auto">
          <a:xfrm>
            <a:off x="1446728" y="3003550"/>
            <a:ext cx="4153635" cy="2678113"/>
            <a:chOff x="880" y="1892"/>
            <a:chExt cx="2274" cy="1687"/>
          </a:xfrm>
        </p:grpSpPr>
        <p:sp>
          <p:nvSpPr>
            <p:cNvPr id="21" name="AutoShape 6"/>
            <p:cNvSpPr>
              <a:spLocks/>
            </p:cNvSpPr>
            <p:nvPr/>
          </p:nvSpPr>
          <p:spPr bwMode="auto">
            <a:xfrm>
              <a:off x="880" y="2230"/>
              <a:ext cx="194" cy="1094"/>
            </a:xfrm>
            <a:prstGeom prst="leftBrace">
              <a:avLst>
                <a:gd name="adj1" fmla="val 41667"/>
                <a:gd name="adj2" fmla="val 50000"/>
              </a:avLst>
            </a:prstGeom>
            <a:noFill/>
            <a:ln w="28575">
              <a:solidFill>
                <a:srgbClr val="660066"/>
              </a:solidFill>
              <a:round/>
              <a:headEnd/>
              <a:tailEnd/>
            </a:ln>
            <a:effectLst/>
          </p:spPr>
          <p:txBody>
            <a:bodyPr wrap="none" anchor="ctr"/>
            <a:lstStyle/>
            <a:p>
              <a:pPr algn="ctr" fontAlgn="base">
                <a:spcBef>
                  <a:spcPct val="0"/>
                </a:spcBef>
                <a:spcAft>
                  <a:spcPct val="0"/>
                </a:spcAft>
                <a:defRPr/>
              </a:pPr>
              <a:endParaRPr lang="zh-CN" altLang="zh-CN">
                <a:solidFill>
                  <a:srgbClr val="FFFFFF"/>
                </a:solidFill>
                <a:effectLst>
                  <a:outerShdw blurRad="38100" dist="38100" dir="2700000" algn="tl">
                    <a:srgbClr val="C0C0C0"/>
                  </a:outerShdw>
                </a:effectLst>
                <a:latin typeface="Arial" charset="0"/>
              </a:endParaRPr>
            </a:p>
          </p:txBody>
        </p:sp>
        <p:sp>
          <p:nvSpPr>
            <p:cNvPr id="22" name="Text Box 7"/>
            <p:cNvSpPr txBox="1">
              <a:spLocks noChangeArrowheads="1"/>
            </p:cNvSpPr>
            <p:nvPr/>
          </p:nvSpPr>
          <p:spPr bwMode="auto">
            <a:xfrm>
              <a:off x="1074" y="1892"/>
              <a:ext cx="2080" cy="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lnSpc>
                  <a:spcPct val="200000"/>
                </a:lnSpc>
                <a:spcBef>
                  <a:spcPct val="0"/>
                </a:spcBef>
                <a:spcAft>
                  <a:spcPct val="0"/>
                </a:spcAft>
                <a:buFontTx/>
                <a:buNone/>
              </a:pPr>
              <a:r>
                <a:rPr lang="zh-CN" altLang="en-US" sz="2800" dirty="0">
                  <a:solidFill>
                    <a:srgbClr val="FF0000"/>
                  </a:solidFill>
                  <a:latin typeface="微软雅黑" panose="020B0503020204020204" pitchFamily="34" charset="-122"/>
                  <a:ea typeface="微软雅黑" panose="020B0503020204020204" pitchFamily="34" charset="-122"/>
                </a:rPr>
                <a:t>肾上腺中</a:t>
              </a:r>
              <a:r>
                <a:rPr lang="en-US" altLang="zh-CN" sz="2800" dirty="0">
                  <a:solidFill>
                    <a:srgbClr val="FF0000"/>
                  </a:solidFill>
                  <a:latin typeface="微软雅黑" panose="020B0503020204020204" pitchFamily="34" charset="-122"/>
                  <a:ea typeface="微软雅黑" panose="020B0503020204020204" pitchFamily="34" charset="-122"/>
                </a:rPr>
                <a:t>A</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肾上腺</a:t>
              </a:r>
            </a:p>
            <a:p>
              <a:pPr fontAlgn="base">
                <a:lnSpc>
                  <a:spcPct val="200000"/>
                </a:lnSpc>
                <a:spcBef>
                  <a:spcPct val="0"/>
                </a:spcBef>
                <a:spcAft>
                  <a:spcPct val="0"/>
                </a:spcAft>
                <a:buFontTx/>
                <a:buNone/>
              </a:pPr>
              <a:r>
                <a:rPr lang="zh-CN" altLang="en-US" sz="2800" dirty="0">
                  <a:solidFill>
                    <a:srgbClr val="FF0000"/>
                  </a:solidFill>
                  <a:latin typeface="微软雅黑" panose="020B0503020204020204" pitchFamily="34" charset="-122"/>
                  <a:ea typeface="微软雅黑" panose="020B0503020204020204" pitchFamily="34" charset="-122"/>
                </a:rPr>
                <a:t>肾</a:t>
              </a:r>
              <a:r>
                <a:rPr lang="en-US" altLang="zh-CN" sz="2800" dirty="0">
                  <a:solidFill>
                    <a:srgbClr val="FF0000"/>
                  </a:solidFill>
                  <a:latin typeface="微软雅黑" panose="020B0503020204020204" pitchFamily="34" charset="-122"/>
                  <a:ea typeface="微软雅黑" panose="020B0503020204020204" pitchFamily="34" charset="-122"/>
                </a:rPr>
                <a:t>A</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经肾门入肾</a:t>
              </a:r>
            </a:p>
            <a:p>
              <a:pPr fontAlgn="base">
                <a:lnSpc>
                  <a:spcPct val="200000"/>
                </a:lnSpc>
                <a:spcBef>
                  <a:spcPct val="0"/>
                </a:spcBef>
                <a:spcAft>
                  <a:spcPct val="0"/>
                </a:spcAft>
                <a:buFontTx/>
                <a:buNone/>
              </a:pPr>
              <a:r>
                <a:rPr lang="zh-CN" altLang="en-US" sz="2800" dirty="0">
                  <a:solidFill>
                    <a:srgbClr val="FF0000"/>
                  </a:solidFill>
                  <a:latin typeface="微软雅黑" panose="020B0503020204020204" pitchFamily="34" charset="-122"/>
                  <a:ea typeface="微软雅黑" panose="020B0503020204020204" pitchFamily="34" charset="-122"/>
                </a:rPr>
                <a:t>睾丸</a:t>
              </a:r>
              <a:r>
                <a:rPr lang="en-US" altLang="zh-CN" sz="2800" dirty="0">
                  <a:solidFill>
                    <a:srgbClr val="FF0000"/>
                  </a:solidFill>
                  <a:latin typeface="微软雅黑" panose="020B0503020204020204" pitchFamily="34" charset="-122"/>
                  <a:ea typeface="微软雅黑" panose="020B0503020204020204" pitchFamily="34" charset="-122"/>
                </a:rPr>
                <a:t>A</a:t>
              </a:r>
              <a:r>
                <a:rPr lang="zh-CN" altLang="en-US" sz="2800" dirty="0">
                  <a:solidFill>
                    <a:srgbClr val="FF0000"/>
                  </a:solidFill>
                  <a:latin typeface="微软雅黑" panose="020B0503020204020204" pitchFamily="34" charset="-122"/>
                  <a:ea typeface="微软雅黑" panose="020B0503020204020204" pitchFamily="34" charset="-122"/>
                </a:rPr>
                <a:t>（卵巢</a:t>
              </a:r>
              <a:r>
                <a:rPr lang="en-US" altLang="zh-CN" sz="2800" dirty="0">
                  <a:solidFill>
                    <a:srgbClr val="FF0000"/>
                  </a:solidFill>
                  <a:latin typeface="微软雅黑" panose="020B0503020204020204" pitchFamily="34" charset="-122"/>
                  <a:ea typeface="微软雅黑" panose="020B0503020204020204" pitchFamily="34" charset="-122"/>
                </a:rPr>
                <a:t>A</a:t>
              </a:r>
              <a:r>
                <a:rPr lang="zh-CN" altLang="en-US" sz="2400" dirty="0">
                  <a:solidFill>
                    <a:srgbClr val="FF0000"/>
                  </a:solidFill>
                  <a:latin typeface="楷体_GB2312" pitchFamily="49" charset="-122"/>
                  <a:ea typeface="楷体_GB2312" pitchFamily="49" charset="-122"/>
                </a:rPr>
                <a:t>）</a:t>
              </a:r>
            </a:p>
          </p:txBody>
        </p:sp>
      </p:grpSp>
      <p:pic>
        <p:nvPicPr>
          <p:cNvPr id="23" name="Picture 14" descr="9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37288" y="980281"/>
            <a:ext cx="412115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503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35</a:t>
            </a:fld>
            <a:endParaRPr lang="zh-CN" altLang="en-US"/>
          </a:p>
        </p:txBody>
      </p:sp>
      <p:grpSp>
        <p:nvGrpSpPr>
          <p:cNvPr id="24" name="Group 2"/>
          <p:cNvGrpSpPr>
            <a:grpSpLocks/>
          </p:cNvGrpSpPr>
          <p:nvPr/>
        </p:nvGrpSpPr>
        <p:grpSpPr bwMode="auto">
          <a:xfrm>
            <a:off x="0" y="1833562"/>
            <a:ext cx="2974524" cy="4125912"/>
            <a:chOff x="612" y="1391"/>
            <a:chExt cx="1829" cy="2599"/>
          </a:xfrm>
        </p:grpSpPr>
        <p:sp>
          <p:nvSpPr>
            <p:cNvPr id="25" name="Text Box 3"/>
            <p:cNvSpPr txBox="1">
              <a:spLocks noChangeArrowheads="1"/>
            </p:cNvSpPr>
            <p:nvPr/>
          </p:nvSpPr>
          <p:spPr bwMode="auto">
            <a:xfrm>
              <a:off x="612" y="1935"/>
              <a:ext cx="397"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a:ln>
                    <a:noFill/>
                  </a:ln>
                  <a:solidFill>
                    <a:srgbClr val="660066"/>
                  </a:solidFill>
                  <a:effectLst/>
                  <a:uLnTx/>
                  <a:uFillTx/>
                  <a:latin typeface="微软雅黑" panose="020B0503020204020204" pitchFamily="34" charset="-122"/>
                  <a:ea typeface="微软雅黑" panose="020B0503020204020204" pitchFamily="34" charset="-122"/>
                </a:rPr>
                <a:t>不</a:t>
              </a:r>
            </a:p>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a:ln>
                    <a:noFill/>
                  </a:ln>
                  <a:solidFill>
                    <a:srgbClr val="660066"/>
                  </a:solidFill>
                  <a:effectLst/>
                  <a:uLnTx/>
                  <a:uFillTx/>
                  <a:latin typeface="微软雅黑" panose="020B0503020204020204" pitchFamily="34" charset="-122"/>
                  <a:ea typeface="微软雅黑" panose="020B0503020204020204" pitchFamily="34" charset="-122"/>
                </a:rPr>
                <a:t>成</a:t>
              </a:r>
            </a:p>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a:ln>
                    <a:noFill/>
                  </a:ln>
                  <a:solidFill>
                    <a:srgbClr val="660066"/>
                  </a:solidFill>
                  <a:effectLst/>
                  <a:uLnTx/>
                  <a:uFillTx/>
                  <a:latin typeface="微软雅黑" panose="020B0503020204020204" pitchFamily="34" charset="-122"/>
                  <a:ea typeface="微软雅黑" panose="020B0503020204020204" pitchFamily="34" charset="-122"/>
                </a:rPr>
                <a:t>对</a:t>
              </a:r>
            </a:p>
          </p:txBody>
        </p:sp>
        <p:sp>
          <p:nvSpPr>
            <p:cNvPr id="26" name="AutoShape 4"/>
            <p:cNvSpPr>
              <a:spLocks/>
            </p:cNvSpPr>
            <p:nvPr/>
          </p:nvSpPr>
          <p:spPr bwMode="auto">
            <a:xfrm>
              <a:off x="1008" y="1527"/>
              <a:ext cx="77" cy="2085"/>
            </a:xfrm>
            <a:prstGeom prst="leftBrace">
              <a:avLst>
                <a:gd name="adj1" fmla="val 122216"/>
                <a:gd name="adj2" fmla="val 50000"/>
              </a:avLst>
            </a:prstGeom>
            <a:noFill/>
            <a:ln w="28575">
              <a:solidFill>
                <a:srgbClr val="66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7" name="Text Box 5"/>
            <p:cNvSpPr txBox="1">
              <a:spLocks noChangeArrowheads="1"/>
            </p:cNvSpPr>
            <p:nvPr/>
          </p:nvSpPr>
          <p:spPr bwMode="auto">
            <a:xfrm>
              <a:off x="1143" y="1391"/>
              <a:ext cx="973"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腹腔干</a:t>
              </a:r>
            </a:p>
          </p:txBody>
        </p:sp>
        <p:sp>
          <p:nvSpPr>
            <p:cNvPr id="28" name="Rectangle 6"/>
            <p:cNvSpPr>
              <a:spLocks noChangeArrowheads="1"/>
            </p:cNvSpPr>
            <p:nvPr/>
          </p:nvSpPr>
          <p:spPr bwMode="auto">
            <a:xfrm>
              <a:off x="1128" y="3255"/>
              <a:ext cx="1313"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None/>
              </a:pPr>
              <a:r>
                <a:rPr lang="zh-CN" altLang="en-US" kern="0" dirty="0">
                  <a:solidFill>
                    <a:srgbClr val="FF0000"/>
                  </a:solidFill>
                  <a:latin typeface="微软雅黑" panose="020B0503020204020204" pitchFamily="34" charset="-122"/>
                  <a:ea typeface="微软雅黑" panose="020B0503020204020204" pitchFamily="34" charset="-122"/>
                </a:rPr>
                <a:t>肠系膜上</a:t>
              </a:r>
              <a:r>
                <a:rPr lang="en-US" altLang="zh-CN" kern="0" dirty="0">
                  <a:solidFill>
                    <a:srgbClr val="FF0000"/>
                  </a:solidFill>
                  <a:latin typeface="微软雅黑" panose="020B0503020204020204" pitchFamily="34" charset="-122"/>
                  <a:ea typeface="微软雅黑" panose="020B0503020204020204" pitchFamily="34" charset="-122"/>
                </a:rPr>
                <a:t>A</a:t>
              </a:r>
            </a:p>
          </p:txBody>
        </p:sp>
        <p:sp>
          <p:nvSpPr>
            <p:cNvPr id="29" name="Rectangle 7"/>
            <p:cNvSpPr>
              <a:spLocks noChangeArrowheads="1"/>
            </p:cNvSpPr>
            <p:nvPr/>
          </p:nvSpPr>
          <p:spPr bwMode="auto">
            <a:xfrm>
              <a:off x="1128" y="3622"/>
              <a:ext cx="1313" cy="368"/>
            </a:xfrm>
            <a:prstGeom prst="rect">
              <a:avLst/>
            </a:prstGeom>
            <a:noFill/>
            <a:ln w="9525">
              <a:noFill/>
              <a:miter lim="800000"/>
              <a:headEnd/>
              <a:tailEnd/>
            </a:ln>
            <a:effectLst/>
          </p:spPr>
          <p:txBody>
            <a:bodyPr wrap="none">
              <a:spAutoFit/>
            </a:bodyPr>
            <a:lstStyle/>
            <a:p>
              <a:pPr fontAlgn="base">
                <a:spcBef>
                  <a:spcPct val="0"/>
                </a:spcBef>
                <a:spcAft>
                  <a:spcPct val="0"/>
                </a:spcAft>
              </a:pPr>
              <a:r>
                <a:rPr lang="zh-CN" altLang="en-US" sz="3200" kern="0" dirty="0">
                  <a:solidFill>
                    <a:srgbClr val="FF0000"/>
                  </a:solidFill>
                  <a:latin typeface="微软雅黑" panose="020B0503020204020204" pitchFamily="34" charset="-122"/>
                  <a:ea typeface="微软雅黑" panose="020B0503020204020204" pitchFamily="34" charset="-122"/>
                </a:rPr>
                <a:t>肠系膜下</a:t>
              </a:r>
              <a:r>
                <a:rPr lang="en-US" altLang="zh-CN" sz="3200" kern="0" dirty="0">
                  <a:solidFill>
                    <a:srgbClr val="FF0000"/>
                  </a:solidFill>
                  <a:latin typeface="微软雅黑" panose="020B0503020204020204" pitchFamily="34" charset="-122"/>
                  <a:ea typeface="微软雅黑" panose="020B0503020204020204" pitchFamily="34" charset="-122"/>
                </a:rPr>
                <a:t>A</a:t>
              </a:r>
            </a:p>
          </p:txBody>
        </p:sp>
      </p:grpSp>
      <p:grpSp>
        <p:nvGrpSpPr>
          <p:cNvPr id="30" name="Group 8"/>
          <p:cNvGrpSpPr>
            <a:grpSpLocks/>
          </p:cNvGrpSpPr>
          <p:nvPr/>
        </p:nvGrpSpPr>
        <p:grpSpPr bwMode="auto">
          <a:xfrm>
            <a:off x="3727084" y="1404937"/>
            <a:ext cx="2593974" cy="1422400"/>
            <a:chOff x="2688" y="1110"/>
            <a:chExt cx="1634" cy="896"/>
          </a:xfrm>
        </p:grpSpPr>
        <p:sp>
          <p:nvSpPr>
            <p:cNvPr id="31" name="AutoShape 9"/>
            <p:cNvSpPr>
              <a:spLocks/>
            </p:cNvSpPr>
            <p:nvPr/>
          </p:nvSpPr>
          <p:spPr bwMode="auto">
            <a:xfrm>
              <a:off x="2688" y="1311"/>
              <a:ext cx="92" cy="525"/>
            </a:xfrm>
            <a:prstGeom prst="leftBrace">
              <a:avLst>
                <a:gd name="adj1" fmla="val 37500"/>
                <a:gd name="adj2" fmla="val 50000"/>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32" name="Text Box 10"/>
            <p:cNvSpPr txBox="1">
              <a:spLocks noChangeArrowheads="1"/>
            </p:cNvSpPr>
            <p:nvPr/>
          </p:nvSpPr>
          <p:spPr bwMode="auto">
            <a:xfrm>
              <a:off x="2752" y="1110"/>
              <a:ext cx="157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6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肝固有</a:t>
              </a:r>
              <a:r>
                <a:rPr kumimoji="0" lang="en-US" altLang="zh-CN" sz="2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A→</a:t>
              </a:r>
              <a:r>
                <a:rPr kumimoji="0" lang="zh-CN" altLang="en-US" sz="2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胃右</a:t>
              </a:r>
              <a:r>
                <a:rPr kumimoji="0" lang="en-US" altLang="zh-CN" sz="2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A</a:t>
              </a:r>
            </a:p>
            <a:p>
              <a:pPr marL="0" marR="0" lvl="0" indent="0" defTabSz="914400" eaLnBrk="1" fontAlgn="base" latinLnBrk="0" hangingPunct="1">
                <a:lnSpc>
                  <a:spcPct val="2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胃</a:t>
              </a:r>
              <a:r>
                <a:rPr kumimoji="0" lang="en-US" altLang="zh-CN" sz="2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12</a:t>
              </a:r>
              <a:r>
                <a:rPr kumimoji="0" lang="zh-CN" altLang="en-US" sz="2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指肠</a:t>
              </a:r>
              <a:r>
                <a:rPr kumimoji="0" lang="en-US" altLang="zh-CN" sz="2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A</a:t>
              </a:r>
            </a:p>
          </p:txBody>
        </p:sp>
      </p:grpSp>
      <p:grpSp>
        <p:nvGrpSpPr>
          <p:cNvPr id="33" name="Group 11"/>
          <p:cNvGrpSpPr>
            <a:grpSpLocks/>
          </p:cNvGrpSpPr>
          <p:nvPr/>
        </p:nvGrpSpPr>
        <p:grpSpPr bwMode="auto">
          <a:xfrm>
            <a:off x="5670183" y="1946274"/>
            <a:ext cx="2158999" cy="1200149"/>
            <a:chOff x="3918" y="1477"/>
            <a:chExt cx="1360" cy="756"/>
          </a:xfrm>
        </p:grpSpPr>
        <p:sp>
          <p:nvSpPr>
            <p:cNvPr id="34" name="AutoShape 12"/>
            <p:cNvSpPr>
              <a:spLocks/>
            </p:cNvSpPr>
            <p:nvPr/>
          </p:nvSpPr>
          <p:spPr bwMode="auto">
            <a:xfrm>
              <a:off x="3918" y="1632"/>
              <a:ext cx="96" cy="432"/>
            </a:xfrm>
            <a:prstGeom prst="leftBrace">
              <a:avLst>
                <a:gd name="adj1" fmla="val 37500"/>
                <a:gd name="adj2" fmla="val 50000"/>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35" name="Text Box 13"/>
            <p:cNvSpPr txBox="1">
              <a:spLocks noChangeArrowheads="1"/>
            </p:cNvSpPr>
            <p:nvPr/>
          </p:nvSpPr>
          <p:spPr bwMode="auto">
            <a:xfrm>
              <a:off x="4022" y="1477"/>
              <a:ext cx="125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50000"/>
                </a:lnSpc>
                <a:spcBef>
                  <a:spcPct val="0"/>
                </a:spcBef>
                <a:spcAft>
                  <a:spcPct val="0"/>
                </a:spcAft>
                <a:buClrTx/>
                <a:buSzTx/>
                <a:buFontTx/>
                <a:buNone/>
                <a:tabLst/>
                <a:defRPr/>
              </a:pPr>
              <a:r>
                <a:rPr kumimoji="0" lang="zh-CN" altLang="en-US" sz="240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胃网膜右</a:t>
              </a:r>
              <a:r>
                <a:rPr kumimoji="0" lang="en-US" altLang="zh-CN" sz="240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A</a:t>
              </a:r>
            </a:p>
            <a:p>
              <a:pPr marL="0" marR="0" lvl="0" indent="0" defTabSz="914400" eaLnBrk="1" fontAlgn="base" latinLnBrk="0" hangingPunct="1">
                <a:lnSpc>
                  <a:spcPct val="150000"/>
                </a:lnSpc>
                <a:spcBef>
                  <a:spcPct val="0"/>
                </a:spcBef>
                <a:spcAft>
                  <a:spcPct val="0"/>
                </a:spcAft>
                <a:buClrTx/>
                <a:buSzTx/>
                <a:buFontTx/>
                <a:buNone/>
                <a:tabLst/>
                <a:defRPr/>
              </a:pPr>
              <a:r>
                <a:rPr kumimoji="0" lang="zh-CN" altLang="en-US" sz="240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胰</a:t>
              </a:r>
              <a:r>
                <a:rPr kumimoji="0" lang="en-US" altLang="zh-CN" sz="240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12</a:t>
              </a:r>
              <a:r>
                <a:rPr kumimoji="0" lang="zh-CN" altLang="en-US" sz="240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指肠上</a:t>
              </a:r>
              <a:r>
                <a:rPr kumimoji="0" lang="en-US" altLang="zh-CN" sz="240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A</a:t>
              </a:r>
            </a:p>
          </p:txBody>
        </p:sp>
      </p:grpSp>
      <p:grpSp>
        <p:nvGrpSpPr>
          <p:cNvPr id="36" name="Group 14"/>
          <p:cNvGrpSpPr>
            <a:grpSpLocks/>
          </p:cNvGrpSpPr>
          <p:nvPr/>
        </p:nvGrpSpPr>
        <p:grpSpPr bwMode="auto">
          <a:xfrm>
            <a:off x="2445972" y="623887"/>
            <a:ext cx="7199314" cy="3225801"/>
            <a:chOff x="1968" y="650"/>
            <a:chExt cx="4535" cy="2032"/>
          </a:xfrm>
        </p:grpSpPr>
        <p:sp>
          <p:nvSpPr>
            <p:cNvPr id="37" name="AutoShape 15"/>
            <p:cNvSpPr>
              <a:spLocks/>
            </p:cNvSpPr>
            <p:nvPr/>
          </p:nvSpPr>
          <p:spPr bwMode="auto">
            <a:xfrm>
              <a:off x="1968" y="768"/>
              <a:ext cx="192" cy="1680"/>
            </a:xfrm>
            <a:prstGeom prst="leftBrace">
              <a:avLst>
                <a:gd name="adj1" fmla="val 72917"/>
                <a:gd name="adj2" fmla="val 50000"/>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38" name="Text Box 16"/>
            <p:cNvSpPr txBox="1">
              <a:spLocks noChangeArrowheads="1"/>
            </p:cNvSpPr>
            <p:nvPr/>
          </p:nvSpPr>
          <p:spPr bwMode="auto">
            <a:xfrm>
              <a:off x="2150" y="650"/>
              <a:ext cx="435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43000" indent="-11430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1143000" marR="0" lvl="0" indent="-1143000" defTabSz="914400" eaLnBrk="1" fontAlgn="base" latinLnBrk="0" hangingPunct="1">
                <a:lnSpc>
                  <a:spcPct val="100000"/>
                </a:lnSpc>
                <a:spcBef>
                  <a:spcPct val="0"/>
                </a:spcBef>
                <a:spcAft>
                  <a:spcPct val="0"/>
                </a:spcAft>
                <a:buClrTx/>
                <a:buSzTx/>
                <a:buFontTx/>
                <a:buNone/>
                <a:tabLst/>
                <a:defRPr/>
              </a:pPr>
              <a:r>
                <a:rPr kumimoji="0" lang="zh-CN" altLang="en-US" sz="280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胃左</a:t>
              </a:r>
              <a:r>
                <a:rPr kumimoji="0" lang="en-US" altLang="zh-CN" sz="280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A</a:t>
              </a:r>
              <a:r>
                <a:rPr kumimoji="0" lang="zh-CN" altLang="en-US" sz="2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a:t>
              </a:r>
              <a:r>
                <a:rPr kumimoji="0" lang="zh-CN" altLang="en-US" sz="28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沿胃小弯向右下行，与</a:t>
              </a:r>
              <a:r>
                <a:rPr kumimoji="0" lang="zh-CN" altLang="en-US" sz="280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胃右</a:t>
              </a:r>
              <a:r>
                <a:rPr kumimoji="0" lang="en-US" altLang="zh-CN" sz="280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A</a:t>
              </a:r>
              <a:r>
                <a:rPr kumimoji="0" lang="zh-CN" altLang="en-US" sz="28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吻合</a:t>
              </a:r>
            </a:p>
          </p:txBody>
        </p:sp>
        <p:sp>
          <p:nvSpPr>
            <p:cNvPr id="39" name="Text Box 17"/>
            <p:cNvSpPr txBox="1">
              <a:spLocks noChangeArrowheads="1"/>
            </p:cNvSpPr>
            <p:nvPr/>
          </p:nvSpPr>
          <p:spPr bwMode="auto">
            <a:xfrm>
              <a:off x="2083" y="1441"/>
              <a:ext cx="73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80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肝总</a:t>
              </a:r>
              <a:r>
                <a:rPr kumimoji="0" lang="en-US" altLang="zh-CN" sz="280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A</a:t>
              </a:r>
            </a:p>
          </p:txBody>
        </p:sp>
        <p:sp>
          <p:nvSpPr>
            <p:cNvPr id="40" name="Text Box 18"/>
            <p:cNvSpPr txBox="1">
              <a:spLocks noChangeArrowheads="1"/>
            </p:cNvSpPr>
            <p:nvPr/>
          </p:nvSpPr>
          <p:spPr bwMode="auto">
            <a:xfrm>
              <a:off x="2198" y="2352"/>
              <a:ext cx="50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80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脾</a:t>
              </a:r>
              <a:r>
                <a:rPr kumimoji="0" lang="en-US" altLang="zh-CN" sz="280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A</a:t>
              </a:r>
            </a:p>
          </p:txBody>
        </p:sp>
      </p:grpSp>
      <p:grpSp>
        <p:nvGrpSpPr>
          <p:cNvPr id="41" name="Group 19"/>
          <p:cNvGrpSpPr>
            <a:grpSpLocks/>
          </p:cNvGrpSpPr>
          <p:nvPr/>
        </p:nvGrpSpPr>
        <p:grpSpPr bwMode="auto">
          <a:xfrm>
            <a:off x="3582624" y="2824162"/>
            <a:ext cx="1936751" cy="1754188"/>
            <a:chOff x="2640" y="2005"/>
            <a:chExt cx="1220" cy="1105"/>
          </a:xfrm>
        </p:grpSpPr>
        <p:sp>
          <p:nvSpPr>
            <p:cNvPr id="42" name="AutoShape 20"/>
            <p:cNvSpPr>
              <a:spLocks/>
            </p:cNvSpPr>
            <p:nvPr/>
          </p:nvSpPr>
          <p:spPr bwMode="auto">
            <a:xfrm>
              <a:off x="2640" y="2208"/>
              <a:ext cx="155" cy="736"/>
            </a:xfrm>
            <a:prstGeom prst="leftBrace">
              <a:avLst>
                <a:gd name="adj1" fmla="val 50000"/>
                <a:gd name="adj2" fmla="val 50000"/>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3" name="Text Box 21"/>
            <p:cNvSpPr txBox="1">
              <a:spLocks noChangeArrowheads="1"/>
            </p:cNvSpPr>
            <p:nvPr/>
          </p:nvSpPr>
          <p:spPr bwMode="auto">
            <a:xfrm>
              <a:off x="2823" y="2005"/>
              <a:ext cx="1037"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5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胃短</a:t>
              </a:r>
              <a:r>
                <a:rPr kumimoji="0" lang="en-US" altLang="zh-CN" sz="2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A</a:t>
              </a:r>
            </a:p>
            <a:p>
              <a:pPr marL="0" marR="0" lvl="0" indent="0" defTabSz="914400" eaLnBrk="1" fontAlgn="base" latinLnBrk="0" hangingPunct="1">
                <a:lnSpc>
                  <a:spcPct val="15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胃网膜左</a:t>
              </a:r>
              <a:r>
                <a:rPr kumimoji="0" lang="en-US" altLang="zh-CN" sz="2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A</a:t>
              </a:r>
            </a:p>
            <a:p>
              <a:pPr marL="0" marR="0" lvl="0" indent="0" defTabSz="914400" eaLnBrk="1" fontAlgn="base" latinLnBrk="0" hangingPunct="1">
                <a:lnSpc>
                  <a:spcPct val="15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胰支</a:t>
              </a:r>
            </a:p>
          </p:txBody>
        </p:sp>
      </p:grpSp>
      <p:pic>
        <p:nvPicPr>
          <p:cNvPr id="44" name="Picture 2" descr="http://course.jnu.edu.cn/jnujpx/jpzyk/ziyuan/systupian/imagess/jj/A0228-2.JPG"/>
          <p:cNvPicPr>
            <a:picLocks noChangeAspect="1" noChangeArrowheads="1"/>
          </p:cNvPicPr>
          <p:nvPr/>
        </p:nvPicPr>
        <p:blipFill>
          <a:blip r:embed="rId2">
            <a:extLst>
              <a:ext uri="{28A0092B-C50C-407E-A947-70E740481C1C}">
                <a14:useLocalDpi xmlns:a14="http://schemas.microsoft.com/office/drawing/2010/main" val="0"/>
              </a:ext>
            </a:extLst>
          </a:blip>
          <a:srcRect b="9280"/>
          <a:stretch>
            <a:fillRect/>
          </a:stretch>
        </p:blipFill>
        <p:spPr bwMode="auto">
          <a:xfrm>
            <a:off x="6190090" y="2987825"/>
            <a:ext cx="5487299" cy="37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0079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36</a:t>
            </a:fld>
            <a:endParaRPr lang="zh-CN" altLang="en-US"/>
          </a:p>
        </p:txBody>
      </p:sp>
      <p:pic>
        <p:nvPicPr>
          <p:cNvPr id="24" name="Picture 16" descr="114"/>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3313113" y="1171575"/>
            <a:ext cx="3817937"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Line 17"/>
          <p:cNvSpPr>
            <a:spLocks noChangeShapeType="1"/>
          </p:cNvSpPr>
          <p:nvPr/>
        </p:nvSpPr>
        <p:spPr bwMode="auto">
          <a:xfrm flipH="1" flipV="1">
            <a:off x="3182938" y="2049463"/>
            <a:ext cx="1676400" cy="914400"/>
          </a:xfrm>
          <a:prstGeom prst="line">
            <a:avLst/>
          </a:prstGeom>
          <a:noFill/>
          <a:ln w="25400" cap="flat" cmpd="sng" algn="ctr">
            <a:solidFill>
              <a:srgbClr val="00FF00"/>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26" name="Text Box 18"/>
          <p:cNvSpPr txBox="1">
            <a:spLocks noChangeArrowheads="1"/>
          </p:cNvSpPr>
          <p:nvPr/>
        </p:nvSpPr>
        <p:spPr bwMode="auto">
          <a:xfrm>
            <a:off x="1946275" y="1603375"/>
            <a:ext cx="1871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中结肠动脉 </a:t>
            </a:r>
          </a:p>
        </p:txBody>
      </p:sp>
      <p:sp>
        <p:nvSpPr>
          <p:cNvPr id="27" name="Line 27"/>
          <p:cNvSpPr>
            <a:spLocks noChangeShapeType="1"/>
          </p:cNvSpPr>
          <p:nvPr/>
        </p:nvSpPr>
        <p:spPr bwMode="auto">
          <a:xfrm flipH="1" flipV="1">
            <a:off x="3313113" y="3260725"/>
            <a:ext cx="1546225" cy="236538"/>
          </a:xfrm>
          <a:prstGeom prst="line">
            <a:avLst/>
          </a:prstGeom>
          <a:noFill/>
          <a:ln w="25400" cap="flat" cmpd="sng" algn="ctr">
            <a:solidFill>
              <a:srgbClr val="00FF00"/>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28" name="Text Box 28"/>
          <p:cNvSpPr txBox="1">
            <a:spLocks noChangeArrowheads="1"/>
          </p:cNvSpPr>
          <p:nvPr/>
        </p:nvSpPr>
        <p:spPr bwMode="auto">
          <a:xfrm>
            <a:off x="1154113" y="3044825"/>
            <a:ext cx="2376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胰十二指肠下动脉 </a:t>
            </a:r>
          </a:p>
        </p:txBody>
      </p:sp>
      <p:sp>
        <p:nvSpPr>
          <p:cNvPr id="29" name="Line 29"/>
          <p:cNvSpPr>
            <a:spLocks noChangeShapeType="1"/>
          </p:cNvSpPr>
          <p:nvPr/>
        </p:nvSpPr>
        <p:spPr bwMode="auto">
          <a:xfrm flipH="1" flipV="1">
            <a:off x="3182938" y="4030663"/>
            <a:ext cx="1752600" cy="0"/>
          </a:xfrm>
          <a:prstGeom prst="line">
            <a:avLst/>
          </a:prstGeom>
          <a:noFill/>
          <a:ln w="25400" cap="flat" cmpd="sng" algn="ctr">
            <a:solidFill>
              <a:srgbClr val="00FF00"/>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30" name="Text Box 30"/>
          <p:cNvSpPr txBox="1">
            <a:spLocks noChangeArrowheads="1"/>
          </p:cNvSpPr>
          <p:nvPr/>
        </p:nvSpPr>
        <p:spPr bwMode="auto">
          <a:xfrm>
            <a:off x="1735138" y="3802063"/>
            <a:ext cx="165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回结肠动脉 </a:t>
            </a:r>
          </a:p>
        </p:txBody>
      </p:sp>
      <p:sp>
        <p:nvSpPr>
          <p:cNvPr id="31" name="Line 31"/>
          <p:cNvSpPr>
            <a:spLocks noChangeShapeType="1"/>
          </p:cNvSpPr>
          <p:nvPr/>
        </p:nvSpPr>
        <p:spPr bwMode="auto">
          <a:xfrm flipH="1" flipV="1">
            <a:off x="3182938" y="3573463"/>
            <a:ext cx="1676400" cy="152400"/>
          </a:xfrm>
          <a:prstGeom prst="line">
            <a:avLst/>
          </a:prstGeom>
          <a:noFill/>
          <a:ln w="25400" cap="flat" cmpd="sng" algn="ctr">
            <a:solidFill>
              <a:srgbClr val="00FF00"/>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32" name="Text Box 32"/>
          <p:cNvSpPr txBox="1">
            <a:spLocks noChangeArrowheads="1"/>
          </p:cNvSpPr>
          <p:nvPr/>
        </p:nvSpPr>
        <p:spPr bwMode="auto">
          <a:xfrm>
            <a:off x="1735138" y="3344863"/>
            <a:ext cx="1577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右结肠动脉 </a:t>
            </a:r>
          </a:p>
        </p:txBody>
      </p:sp>
      <p:sp>
        <p:nvSpPr>
          <p:cNvPr id="33" name="Line 37"/>
          <p:cNvSpPr>
            <a:spLocks noChangeShapeType="1"/>
          </p:cNvSpPr>
          <p:nvPr/>
        </p:nvSpPr>
        <p:spPr bwMode="auto">
          <a:xfrm flipH="1" flipV="1">
            <a:off x="3182938" y="5326063"/>
            <a:ext cx="1219200" cy="0"/>
          </a:xfrm>
          <a:prstGeom prst="line">
            <a:avLst/>
          </a:prstGeom>
          <a:noFill/>
          <a:ln w="25400" cap="flat" cmpd="sng" algn="ctr">
            <a:solidFill>
              <a:srgbClr val="00FF00"/>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34" name="Text Box 38"/>
          <p:cNvSpPr txBox="1">
            <a:spLocks noChangeArrowheads="1"/>
          </p:cNvSpPr>
          <p:nvPr/>
        </p:nvSpPr>
        <p:spPr bwMode="auto">
          <a:xfrm>
            <a:off x="2039938" y="5097463"/>
            <a:ext cx="134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阑尾动脉 </a:t>
            </a:r>
          </a:p>
        </p:txBody>
      </p:sp>
      <p:sp>
        <p:nvSpPr>
          <p:cNvPr id="35" name="Line 41"/>
          <p:cNvSpPr>
            <a:spLocks noChangeShapeType="1"/>
          </p:cNvSpPr>
          <p:nvPr/>
        </p:nvSpPr>
        <p:spPr bwMode="auto">
          <a:xfrm flipH="1">
            <a:off x="5240338" y="4700588"/>
            <a:ext cx="1746250" cy="15875"/>
          </a:xfrm>
          <a:prstGeom prst="line">
            <a:avLst/>
          </a:prstGeom>
          <a:noFill/>
          <a:ln w="25400" cap="flat" cmpd="sng" algn="ctr">
            <a:solidFill>
              <a:srgbClr val="00FF00"/>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36" name="Line 42"/>
          <p:cNvSpPr>
            <a:spLocks noChangeShapeType="1"/>
          </p:cNvSpPr>
          <p:nvPr/>
        </p:nvSpPr>
        <p:spPr bwMode="auto">
          <a:xfrm flipH="1" flipV="1">
            <a:off x="5316538" y="4487863"/>
            <a:ext cx="457200" cy="228600"/>
          </a:xfrm>
          <a:prstGeom prst="line">
            <a:avLst/>
          </a:prstGeom>
          <a:noFill/>
          <a:ln w="22225">
            <a:solidFill>
              <a:srgbClr val="333399"/>
            </a:solidFill>
            <a:miter lim="800000"/>
            <a:headEnd/>
            <a:tailEnd/>
          </a:ln>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7" name="Text Box 43"/>
          <p:cNvSpPr txBox="1">
            <a:spLocks noChangeArrowheads="1"/>
          </p:cNvSpPr>
          <p:nvPr/>
        </p:nvSpPr>
        <p:spPr bwMode="auto">
          <a:xfrm>
            <a:off x="6913563" y="4484688"/>
            <a:ext cx="124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回肠动脉 </a:t>
            </a:r>
          </a:p>
        </p:txBody>
      </p:sp>
      <p:sp>
        <p:nvSpPr>
          <p:cNvPr id="38" name="Line 44"/>
          <p:cNvSpPr>
            <a:spLocks noChangeShapeType="1"/>
          </p:cNvSpPr>
          <p:nvPr/>
        </p:nvSpPr>
        <p:spPr bwMode="auto">
          <a:xfrm flipH="1" flipV="1">
            <a:off x="5468938" y="3954463"/>
            <a:ext cx="1444625" cy="25400"/>
          </a:xfrm>
          <a:prstGeom prst="line">
            <a:avLst/>
          </a:prstGeom>
          <a:noFill/>
          <a:ln w="25400" cap="flat" cmpd="sng" algn="ctr">
            <a:solidFill>
              <a:srgbClr val="00FF00"/>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39" name="Text Box 45"/>
          <p:cNvSpPr txBox="1">
            <a:spLocks noChangeArrowheads="1"/>
          </p:cNvSpPr>
          <p:nvPr/>
        </p:nvSpPr>
        <p:spPr bwMode="auto">
          <a:xfrm>
            <a:off x="6842125" y="3763963"/>
            <a:ext cx="132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空肠动脉 </a:t>
            </a:r>
          </a:p>
        </p:txBody>
      </p:sp>
      <p:sp>
        <p:nvSpPr>
          <p:cNvPr id="40" name="Line 46"/>
          <p:cNvSpPr>
            <a:spLocks noChangeShapeType="1"/>
          </p:cNvSpPr>
          <p:nvPr/>
        </p:nvSpPr>
        <p:spPr bwMode="auto">
          <a:xfrm flipH="1">
            <a:off x="5240338" y="3187700"/>
            <a:ext cx="1673225" cy="385763"/>
          </a:xfrm>
          <a:prstGeom prst="line">
            <a:avLst/>
          </a:prstGeom>
          <a:noFill/>
          <a:ln w="25400" cap="flat" cmpd="sng" algn="ctr">
            <a:solidFill>
              <a:srgbClr val="00FF00"/>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41" name="Text Box 47"/>
          <p:cNvSpPr txBox="1">
            <a:spLocks noChangeArrowheads="1"/>
          </p:cNvSpPr>
          <p:nvPr/>
        </p:nvSpPr>
        <p:spPr bwMode="auto">
          <a:xfrm>
            <a:off x="6913563" y="2828925"/>
            <a:ext cx="23764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肠系膜上动脉 </a:t>
            </a:r>
          </a:p>
        </p:txBody>
      </p:sp>
      <p:sp>
        <p:nvSpPr>
          <p:cNvPr id="42" name="Line 48"/>
          <p:cNvSpPr>
            <a:spLocks noChangeShapeType="1"/>
          </p:cNvSpPr>
          <p:nvPr/>
        </p:nvSpPr>
        <p:spPr bwMode="auto">
          <a:xfrm flipH="1" flipV="1">
            <a:off x="5221288" y="3378200"/>
            <a:ext cx="323850" cy="119063"/>
          </a:xfrm>
          <a:prstGeom prst="line">
            <a:avLst/>
          </a:prstGeom>
          <a:noFill/>
          <a:ln w="25400" cap="flat" cmpd="sng" algn="ctr">
            <a:solidFill>
              <a:srgbClr val="BBE0E3"/>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43" name="矩形 23"/>
          <p:cNvSpPr>
            <a:spLocks noChangeArrowheads="1"/>
          </p:cNvSpPr>
          <p:nvPr/>
        </p:nvSpPr>
        <p:spPr bwMode="auto">
          <a:xfrm>
            <a:off x="3781425" y="425450"/>
            <a:ext cx="21355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3200" b="1" dirty="0">
                <a:solidFill>
                  <a:srgbClr val="FF0000"/>
                </a:solidFill>
                <a:latin typeface="微软雅黑" panose="020B0503020204020204" pitchFamily="34" charset="-122"/>
                <a:ea typeface="微软雅黑" panose="020B0503020204020204" pitchFamily="34" charset="-122"/>
              </a:rPr>
              <a:t>肠系膜上</a:t>
            </a:r>
            <a:r>
              <a:rPr lang="en-US" altLang="zh-CN" sz="3200" b="1" dirty="0">
                <a:solidFill>
                  <a:srgbClr val="FF0000"/>
                </a:solidFill>
                <a:latin typeface="微软雅黑" panose="020B0503020204020204" pitchFamily="34" charset="-122"/>
                <a:ea typeface="微软雅黑" panose="020B0503020204020204" pitchFamily="34" charset="-122"/>
              </a:rPr>
              <a:t>A</a:t>
            </a:r>
          </a:p>
        </p:txBody>
      </p:sp>
    </p:spTree>
    <p:extLst>
      <p:ext uri="{BB962C8B-B14F-4D97-AF65-F5344CB8AC3E}">
        <p14:creationId xmlns:p14="http://schemas.microsoft.com/office/powerpoint/2010/main" val="999518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37</a:t>
            </a:fld>
            <a:endParaRPr lang="zh-CN" altLang="en-US"/>
          </a:p>
        </p:txBody>
      </p:sp>
      <p:pic>
        <p:nvPicPr>
          <p:cNvPr id="58" name="Picture 4" descr="n-06"/>
          <p:cNvPicPr>
            <a:picLocks noChangeAspect="1" noChangeArrowheads="1"/>
          </p:cNvPicPr>
          <p:nvPr/>
        </p:nvPicPr>
        <p:blipFill>
          <a:blip r:embed="rId2"/>
          <a:srcRect/>
          <a:stretch>
            <a:fillRect/>
          </a:stretch>
        </p:blipFill>
        <p:spPr bwMode="auto">
          <a:xfrm>
            <a:off x="2959100" y="1100137"/>
            <a:ext cx="3959225" cy="5256213"/>
          </a:xfrm>
          <a:prstGeom prst="rect">
            <a:avLst/>
          </a:prstGeom>
          <a:solidFill>
            <a:srgbClr val="FFFFFF"/>
          </a:solidFill>
          <a:ln w="25400" cap="flat" cmpd="sng" algn="ctr">
            <a:noFill/>
            <a:prstDash val="solid"/>
          </a:ln>
          <a:effectLst/>
        </p:spPr>
      </p:pic>
      <p:sp>
        <p:nvSpPr>
          <p:cNvPr id="59" name="Line 15"/>
          <p:cNvSpPr>
            <a:spLocks noChangeShapeType="1"/>
          </p:cNvSpPr>
          <p:nvPr/>
        </p:nvSpPr>
        <p:spPr bwMode="auto">
          <a:xfrm flipH="1">
            <a:off x="5118100" y="2828925"/>
            <a:ext cx="1752600" cy="762000"/>
          </a:xfrm>
          <a:prstGeom prst="line">
            <a:avLst/>
          </a:prstGeom>
          <a:solidFill>
            <a:srgbClr val="FFFFFF"/>
          </a:solidFill>
          <a:ln w="25400" cap="flat" cmpd="sng" algn="ctr">
            <a:solidFill>
              <a:srgbClr val="00FF00"/>
            </a:solidFill>
            <a:prstDash val="solid"/>
            <a:headEnd/>
            <a:tailEnd/>
          </a:ln>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60" name="Text Box 16"/>
          <p:cNvSpPr txBox="1">
            <a:spLocks noChangeArrowheads="1"/>
          </p:cNvSpPr>
          <p:nvPr/>
        </p:nvSpPr>
        <p:spPr bwMode="auto">
          <a:xfrm>
            <a:off x="6870700" y="2584450"/>
            <a:ext cx="1717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肠系膜下动脉</a:t>
            </a:r>
          </a:p>
        </p:txBody>
      </p:sp>
      <p:sp>
        <p:nvSpPr>
          <p:cNvPr id="61" name="Line 17"/>
          <p:cNvSpPr>
            <a:spLocks noChangeShapeType="1"/>
          </p:cNvSpPr>
          <p:nvPr/>
        </p:nvSpPr>
        <p:spPr bwMode="auto">
          <a:xfrm flipH="1">
            <a:off x="5372100" y="3286125"/>
            <a:ext cx="1517650" cy="439737"/>
          </a:xfrm>
          <a:prstGeom prst="line">
            <a:avLst/>
          </a:prstGeom>
          <a:solidFill>
            <a:srgbClr val="FFFFFF"/>
          </a:solidFill>
          <a:ln w="25400" cap="flat" cmpd="sng" algn="ctr">
            <a:solidFill>
              <a:srgbClr val="00FF00"/>
            </a:solidFill>
            <a:prstDash val="solid"/>
            <a:headEnd/>
            <a:tailEnd/>
          </a:ln>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62" name="Text Box 19"/>
          <p:cNvSpPr txBox="1">
            <a:spLocks noChangeArrowheads="1"/>
          </p:cNvSpPr>
          <p:nvPr/>
        </p:nvSpPr>
        <p:spPr bwMode="auto">
          <a:xfrm>
            <a:off x="6870700" y="3041650"/>
            <a:ext cx="1739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左结肠动脉 </a:t>
            </a:r>
          </a:p>
        </p:txBody>
      </p:sp>
      <p:sp>
        <p:nvSpPr>
          <p:cNvPr id="63" name="Line 20"/>
          <p:cNvSpPr>
            <a:spLocks noChangeShapeType="1"/>
          </p:cNvSpPr>
          <p:nvPr/>
        </p:nvSpPr>
        <p:spPr bwMode="auto">
          <a:xfrm flipH="1">
            <a:off x="5284787" y="3763962"/>
            <a:ext cx="1504950" cy="512763"/>
          </a:xfrm>
          <a:prstGeom prst="line">
            <a:avLst/>
          </a:prstGeom>
          <a:solidFill>
            <a:srgbClr val="FFFFFF"/>
          </a:solidFill>
          <a:ln w="25400" cap="flat" cmpd="sng" algn="ctr">
            <a:solidFill>
              <a:srgbClr val="00FF00"/>
            </a:solidFill>
            <a:prstDash val="solid"/>
            <a:headEnd/>
            <a:tailEnd/>
          </a:ln>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64" name="Text Box 22"/>
          <p:cNvSpPr txBox="1">
            <a:spLocks noChangeArrowheads="1"/>
          </p:cNvSpPr>
          <p:nvPr/>
        </p:nvSpPr>
        <p:spPr bwMode="auto">
          <a:xfrm>
            <a:off x="6630987" y="3403600"/>
            <a:ext cx="1739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乙状结肠动脉</a:t>
            </a:r>
          </a:p>
        </p:txBody>
      </p:sp>
      <p:sp>
        <p:nvSpPr>
          <p:cNvPr id="65" name="Line 25"/>
          <p:cNvSpPr>
            <a:spLocks noChangeShapeType="1"/>
          </p:cNvSpPr>
          <p:nvPr/>
        </p:nvSpPr>
        <p:spPr bwMode="auto">
          <a:xfrm flipH="1" flipV="1">
            <a:off x="5143500" y="4535487"/>
            <a:ext cx="1727200" cy="46038"/>
          </a:xfrm>
          <a:prstGeom prst="line">
            <a:avLst/>
          </a:prstGeom>
          <a:solidFill>
            <a:srgbClr val="FFFFFF"/>
          </a:solidFill>
          <a:ln w="25400" cap="flat" cmpd="sng" algn="ctr">
            <a:solidFill>
              <a:srgbClr val="00FF00"/>
            </a:solidFill>
            <a:prstDash val="solid"/>
            <a:headEnd/>
            <a:tailEnd/>
          </a:ln>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66" name="Text Box 27"/>
          <p:cNvSpPr txBox="1">
            <a:spLocks noChangeArrowheads="1"/>
          </p:cNvSpPr>
          <p:nvPr/>
        </p:nvSpPr>
        <p:spPr bwMode="auto">
          <a:xfrm>
            <a:off x="6870700" y="4352925"/>
            <a:ext cx="1739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直肠上动脉 </a:t>
            </a:r>
          </a:p>
        </p:txBody>
      </p:sp>
      <p:sp>
        <p:nvSpPr>
          <p:cNvPr id="67" name="Line 36"/>
          <p:cNvSpPr>
            <a:spLocks noChangeShapeType="1"/>
          </p:cNvSpPr>
          <p:nvPr/>
        </p:nvSpPr>
        <p:spPr bwMode="auto">
          <a:xfrm flipV="1">
            <a:off x="2755900" y="4352925"/>
            <a:ext cx="2057400" cy="228600"/>
          </a:xfrm>
          <a:prstGeom prst="line">
            <a:avLst/>
          </a:prstGeom>
          <a:solidFill>
            <a:srgbClr val="FFFFFF"/>
          </a:solidFill>
          <a:ln w="25400" cap="flat" cmpd="sng" algn="ctr">
            <a:solidFill>
              <a:srgbClr val="00FF00"/>
            </a:solidFill>
            <a:prstDash val="solid"/>
            <a:headEnd/>
            <a:tailEnd/>
          </a:ln>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68" name="Text Box 37"/>
          <p:cNvSpPr txBox="1">
            <a:spLocks noChangeArrowheads="1"/>
          </p:cNvSpPr>
          <p:nvPr/>
        </p:nvSpPr>
        <p:spPr bwMode="auto">
          <a:xfrm>
            <a:off x="1536700" y="4352925"/>
            <a:ext cx="1349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髂总动脉 </a:t>
            </a:r>
          </a:p>
        </p:txBody>
      </p:sp>
      <p:sp>
        <p:nvSpPr>
          <p:cNvPr id="69" name="Line 44"/>
          <p:cNvSpPr>
            <a:spLocks noChangeShapeType="1"/>
          </p:cNvSpPr>
          <p:nvPr/>
        </p:nvSpPr>
        <p:spPr bwMode="auto">
          <a:xfrm>
            <a:off x="2832100" y="2752725"/>
            <a:ext cx="2133600" cy="838200"/>
          </a:xfrm>
          <a:prstGeom prst="line">
            <a:avLst/>
          </a:prstGeom>
          <a:solidFill>
            <a:srgbClr val="FFFFFF"/>
          </a:solidFill>
          <a:ln w="25400" cap="flat" cmpd="sng" algn="ctr">
            <a:solidFill>
              <a:srgbClr val="00FF00"/>
            </a:solidFill>
            <a:prstDash val="solid"/>
            <a:headEnd/>
            <a:tailEnd/>
          </a:ln>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70" name="Text Box 45"/>
          <p:cNvSpPr txBox="1">
            <a:spLocks noChangeArrowheads="1"/>
          </p:cNvSpPr>
          <p:nvPr/>
        </p:nvSpPr>
        <p:spPr bwMode="auto">
          <a:xfrm>
            <a:off x="1689100" y="2524125"/>
            <a:ext cx="1341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腹主动脉 </a:t>
            </a:r>
          </a:p>
        </p:txBody>
      </p:sp>
      <p:sp>
        <p:nvSpPr>
          <p:cNvPr id="71" name="矩形 18"/>
          <p:cNvSpPr>
            <a:spLocks noChangeArrowheads="1"/>
          </p:cNvSpPr>
          <p:nvPr/>
        </p:nvSpPr>
        <p:spPr bwMode="auto">
          <a:xfrm>
            <a:off x="3697287" y="379412"/>
            <a:ext cx="21355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3200" b="1" dirty="0">
                <a:solidFill>
                  <a:srgbClr val="FF0000"/>
                </a:solidFill>
                <a:latin typeface="微软雅黑" panose="020B0503020204020204" pitchFamily="34" charset="-122"/>
                <a:ea typeface="微软雅黑" panose="020B0503020204020204" pitchFamily="34" charset="-122"/>
              </a:rPr>
              <a:t>肠系膜下</a:t>
            </a:r>
            <a:r>
              <a:rPr lang="en-US" altLang="zh-CN" sz="3200" b="1" dirty="0">
                <a:solidFill>
                  <a:srgbClr val="FF0000"/>
                </a:solidFill>
                <a:latin typeface="微软雅黑" panose="020B0503020204020204" pitchFamily="34" charset="-122"/>
                <a:ea typeface="微软雅黑" panose="020B0503020204020204" pitchFamily="34" charset="-122"/>
              </a:rPr>
              <a:t>A</a:t>
            </a:r>
          </a:p>
        </p:txBody>
      </p:sp>
    </p:spTree>
    <p:extLst>
      <p:ext uri="{BB962C8B-B14F-4D97-AF65-F5344CB8AC3E}">
        <p14:creationId xmlns:p14="http://schemas.microsoft.com/office/powerpoint/2010/main" val="3618096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38</a:t>
            </a:fld>
            <a:endParaRPr lang="zh-CN" altLang="en-US"/>
          </a:p>
        </p:txBody>
      </p:sp>
      <p:sp>
        <p:nvSpPr>
          <p:cNvPr id="3" name="Rectangle 3"/>
          <p:cNvSpPr>
            <a:spLocks noChangeArrowheads="1"/>
          </p:cNvSpPr>
          <p:nvPr/>
        </p:nvSpPr>
        <p:spPr bwMode="auto">
          <a:xfrm>
            <a:off x="5882777" y="1213185"/>
            <a:ext cx="5070973"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br>
              <a:rPr lang="en-US" altLang="zh-CN" sz="2800" b="1" dirty="0">
                <a:solidFill>
                  <a:schemeClr val="bg1"/>
                </a:solidFill>
              </a:rPr>
            </a:br>
            <a:r>
              <a:rPr lang="en-US" altLang="zh-CN" sz="3200" dirty="0">
                <a:solidFill>
                  <a:schemeClr val="bg1"/>
                </a:solidFill>
                <a:latin typeface="微软雅黑" panose="020B0503020204020204" pitchFamily="34" charset="-122"/>
                <a:ea typeface="微软雅黑" panose="020B0503020204020204" pitchFamily="34" charset="-122"/>
              </a:rPr>
              <a:t>      </a:t>
            </a:r>
            <a:r>
              <a:rPr lang="zh-CN" altLang="en-US" sz="3200" dirty="0">
                <a:solidFill>
                  <a:srgbClr val="FF0000"/>
                </a:solidFill>
                <a:latin typeface="微软雅黑" panose="020B0503020204020204" pitchFamily="34" charset="-122"/>
                <a:ea typeface="微软雅黑" panose="020B0503020204020204" pitchFamily="34" charset="-122"/>
              </a:rPr>
              <a:t>腹主</a:t>
            </a:r>
            <a:r>
              <a:rPr lang="en-US" altLang="zh-CN" sz="3200" dirty="0">
                <a:solidFill>
                  <a:srgbClr val="FF0000"/>
                </a:solidFill>
                <a:latin typeface="微软雅黑" panose="020B0503020204020204" pitchFamily="34" charset="-122"/>
                <a:ea typeface="微软雅黑" panose="020B0503020204020204" pitchFamily="34" charset="-122"/>
              </a:rPr>
              <a:t>A</a:t>
            </a:r>
            <a:r>
              <a:rPr lang="zh-CN" altLang="en-US" sz="3200" dirty="0">
                <a:latin typeface="微软雅黑" panose="020B0503020204020204" pitchFamily="34" charset="-122"/>
                <a:ea typeface="微软雅黑" panose="020B0503020204020204" pitchFamily="34" charset="-122"/>
              </a:rPr>
              <a:t>在第</a:t>
            </a:r>
            <a:r>
              <a:rPr lang="en-US" altLang="zh-CN" sz="3200" dirty="0">
                <a:latin typeface="微软雅黑" panose="020B0503020204020204" pitchFamily="34" charset="-122"/>
                <a:ea typeface="微软雅黑" panose="020B0503020204020204" pitchFamily="34" charset="-122"/>
              </a:rPr>
              <a:t>4</a:t>
            </a:r>
            <a:r>
              <a:rPr lang="zh-CN" altLang="en-US" sz="3200" dirty="0">
                <a:latin typeface="微软雅黑" panose="020B0503020204020204" pitchFamily="34" charset="-122"/>
                <a:ea typeface="微软雅黑" panose="020B0503020204020204" pitchFamily="34" charset="-122"/>
              </a:rPr>
              <a:t>腰椎体的左前方，分为</a:t>
            </a:r>
            <a:r>
              <a:rPr lang="zh-CN" altLang="en-US" sz="3200" dirty="0">
                <a:solidFill>
                  <a:srgbClr val="FF0000"/>
                </a:solidFill>
                <a:latin typeface="微软雅黑" panose="020B0503020204020204" pitchFamily="34" charset="-122"/>
                <a:ea typeface="微软雅黑" panose="020B0503020204020204" pitchFamily="34" charset="-122"/>
              </a:rPr>
              <a:t>左、右髂总</a:t>
            </a:r>
            <a:r>
              <a:rPr lang="en-US" altLang="zh-CN" sz="3200" dirty="0">
                <a:solidFill>
                  <a:srgbClr val="FF0000"/>
                </a:solidFill>
                <a:latin typeface="微软雅黑" panose="020B0503020204020204" pitchFamily="34" charset="-122"/>
                <a:ea typeface="微软雅黑" panose="020B0503020204020204" pitchFamily="34" charset="-122"/>
              </a:rPr>
              <a:t>A</a:t>
            </a:r>
            <a:r>
              <a:rPr lang="zh-CN" altLang="en-US" sz="3200" dirty="0">
                <a:latin typeface="微软雅黑" panose="020B0503020204020204" pitchFamily="34" charset="-122"/>
                <a:ea typeface="微软雅黑" panose="020B0503020204020204" pitchFamily="34" charset="-122"/>
              </a:rPr>
              <a:t>。髂总动脉行至骶髂关节处又分为</a:t>
            </a:r>
            <a:r>
              <a:rPr lang="zh-CN" altLang="en-US" sz="3200" dirty="0">
                <a:solidFill>
                  <a:srgbClr val="FF0000"/>
                </a:solidFill>
                <a:latin typeface="微软雅黑" panose="020B0503020204020204" pitchFamily="34" charset="-122"/>
                <a:ea typeface="微软雅黑" panose="020B0503020204020204" pitchFamily="34" charset="-122"/>
              </a:rPr>
              <a:t>髂内</a:t>
            </a:r>
            <a:r>
              <a:rPr lang="en-US" altLang="zh-CN" sz="3200" dirty="0">
                <a:solidFill>
                  <a:srgbClr val="FF0000"/>
                </a:solidFill>
                <a:latin typeface="微软雅黑" panose="020B0503020204020204" pitchFamily="34" charset="-122"/>
                <a:ea typeface="微软雅黑" panose="020B0503020204020204" pitchFamily="34" charset="-122"/>
              </a:rPr>
              <a:t>A</a:t>
            </a:r>
            <a:r>
              <a:rPr lang="zh-CN" altLang="en-US" sz="3200" dirty="0">
                <a:latin typeface="微软雅黑" panose="020B0503020204020204" pitchFamily="34" charset="-122"/>
                <a:ea typeface="微软雅黑" panose="020B0503020204020204" pitchFamily="34" charset="-122"/>
              </a:rPr>
              <a:t>和</a:t>
            </a:r>
            <a:r>
              <a:rPr lang="zh-CN" altLang="en-US" sz="3200" dirty="0">
                <a:solidFill>
                  <a:srgbClr val="FF0000"/>
                </a:solidFill>
                <a:latin typeface="微软雅黑" panose="020B0503020204020204" pitchFamily="34" charset="-122"/>
                <a:ea typeface="微软雅黑" panose="020B0503020204020204" pitchFamily="34" charset="-122"/>
              </a:rPr>
              <a:t>髂外</a:t>
            </a:r>
            <a:r>
              <a:rPr lang="en-US" altLang="zh-CN" sz="3200" dirty="0">
                <a:solidFill>
                  <a:srgbClr val="FF0000"/>
                </a:solidFill>
                <a:latin typeface="微软雅黑" panose="020B0503020204020204" pitchFamily="34" charset="-122"/>
                <a:ea typeface="微软雅黑" panose="020B0503020204020204" pitchFamily="34" charset="-122"/>
              </a:rPr>
              <a:t>A</a:t>
            </a:r>
            <a:br>
              <a:rPr lang="zh-CN" altLang="en-US" sz="2800" b="1" dirty="0"/>
            </a:br>
            <a:r>
              <a:rPr lang="zh-CN" altLang="en-US" sz="2800" b="1" dirty="0"/>
              <a:t>      </a:t>
            </a:r>
            <a:br>
              <a:rPr lang="zh-CN" altLang="en-US" sz="2800" b="1" dirty="0"/>
            </a:br>
            <a:endParaRPr lang="zh-CN" altLang="en-US" sz="2800" b="1" dirty="0"/>
          </a:p>
        </p:txBody>
      </p:sp>
      <p:sp>
        <p:nvSpPr>
          <p:cNvPr id="5" name="Rectangle 5"/>
          <p:cNvSpPr>
            <a:spLocks noChangeArrowheads="1"/>
          </p:cNvSpPr>
          <p:nvPr/>
        </p:nvSpPr>
        <p:spPr bwMode="auto">
          <a:xfrm>
            <a:off x="3419475" y="401638"/>
            <a:ext cx="29527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200" b="1">
                <a:solidFill>
                  <a:srgbClr val="FF0000"/>
                </a:solidFill>
                <a:latin typeface="微软雅黑" panose="020B0503020204020204" pitchFamily="34" charset="-122"/>
                <a:ea typeface="微软雅黑" panose="020B0503020204020204" pitchFamily="34" charset="-122"/>
              </a:rPr>
              <a:t>5.  </a:t>
            </a:r>
            <a:r>
              <a:rPr lang="zh-CN" altLang="en-US" sz="3200" b="1">
                <a:solidFill>
                  <a:srgbClr val="FF0000"/>
                </a:solidFill>
                <a:latin typeface="微软雅黑" panose="020B0503020204020204" pitchFamily="34" charset="-122"/>
                <a:ea typeface="微软雅黑" panose="020B0503020204020204" pitchFamily="34" charset="-122"/>
              </a:rPr>
              <a:t>盆部的动脉</a:t>
            </a:r>
          </a:p>
        </p:txBody>
      </p:sp>
      <p:pic>
        <p:nvPicPr>
          <p:cNvPr id="6" name="Picture 6" descr="p2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84313"/>
            <a:ext cx="4505325"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1921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39</a:t>
            </a:fld>
            <a:endParaRPr lang="zh-CN" altLang="en-US"/>
          </a:p>
        </p:txBody>
      </p:sp>
      <p:grpSp>
        <p:nvGrpSpPr>
          <p:cNvPr id="18" name="Group 3"/>
          <p:cNvGrpSpPr>
            <a:grpSpLocks/>
          </p:cNvGrpSpPr>
          <p:nvPr/>
        </p:nvGrpSpPr>
        <p:grpSpPr bwMode="auto">
          <a:xfrm>
            <a:off x="4137028" y="1527175"/>
            <a:ext cx="1258888" cy="1717675"/>
            <a:chOff x="1729" y="1343"/>
            <a:chExt cx="793" cy="1082"/>
          </a:xfrm>
        </p:grpSpPr>
        <p:sp>
          <p:nvSpPr>
            <p:cNvPr id="19" name="AutoShape 4"/>
            <p:cNvSpPr>
              <a:spLocks/>
            </p:cNvSpPr>
            <p:nvPr/>
          </p:nvSpPr>
          <p:spPr bwMode="auto">
            <a:xfrm>
              <a:off x="1729" y="1404"/>
              <a:ext cx="74" cy="851"/>
            </a:xfrm>
            <a:prstGeom prst="leftBrace">
              <a:avLst>
                <a:gd name="adj1" fmla="val 35417"/>
                <a:gd name="adj2" fmla="val 50000"/>
              </a:avLst>
            </a:prstGeom>
            <a:noFill/>
            <a:ln w="28575">
              <a:solidFill>
                <a:srgbClr val="66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20" name="Text Box 5"/>
            <p:cNvSpPr txBox="1">
              <a:spLocks noChangeArrowheads="1"/>
            </p:cNvSpPr>
            <p:nvPr/>
          </p:nvSpPr>
          <p:spPr bwMode="auto">
            <a:xfrm>
              <a:off x="1876" y="1343"/>
              <a:ext cx="646" cy="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1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闭孔</a:t>
              </a:r>
              <a:r>
                <a:rPr kumimoji="0" lang="en-US" altLang="zh-CN"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A</a:t>
              </a:r>
            </a:p>
            <a:p>
              <a:pPr marL="0" marR="0" lvl="0" indent="0" defTabSz="914400" eaLnBrk="1" fontAlgn="base" latinLnBrk="0" hangingPunct="1">
                <a:lnSpc>
                  <a:spcPct val="11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髂腰</a:t>
              </a:r>
              <a:r>
                <a:rPr kumimoji="0" lang="en-US" altLang="zh-CN"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A</a:t>
              </a:r>
            </a:p>
            <a:p>
              <a:pPr marL="0" marR="0" lvl="0" indent="0" defTabSz="914400" eaLnBrk="1" fontAlgn="base" latinLnBrk="0" hangingPunct="1">
                <a:lnSpc>
                  <a:spcPct val="11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臀上</a:t>
              </a:r>
              <a:r>
                <a:rPr kumimoji="0" lang="en-US" altLang="zh-CN"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A</a:t>
              </a:r>
            </a:p>
            <a:p>
              <a:pPr marL="0" marR="0" lvl="0" indent="0" defTabSz="914400" eaLnBrk="1" fontAlgn="base" latinLnBrk="0" hangingPunct="1">
                <a:lnSpc>
                  <a:spcPct val="11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臀下</a:t>
              </a:r>
              <a:r>
                <a:rPr kumimoji="0" lang="en-US" altLang="zh-CN"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A</a:t>
              </a:r>
            </a:p>
          </p:txBody>
        </p:sp>
      </p:grpSp>
      <p:grpSp>
        <p:nvGrpSpPr>
          <p:cNvPr id="21" name="Group 6"/>
          <p:cNvGrpSpPr>
            <a:grpSpLocks/>
          </p:cNvGrpSpPr>
          <p:nvPr/>
        </p:nvGrpSpPr>
        <p:grpSpPr bwMode="auto">
          <a:xfrm>
            <a:off x="3482975" y="1754188"/>
            <a:ext cx="641350" cy="2909887"/>
            <a:chOff x="1468" y="1481"/>
            <a:chExt cx="404" cy="1833"/>
          </a:xfrm>
        </p:grpSpPr>
        <p:sp>
          <p:nvSpPr>
            <p:cNvPr id="22" name="Text Box 7"/>
            <p:cNvSpPr txBox="1">
              <a:spLocks noChangeArrowheads="1"/>
            </p:cNvSpPr>
            <p:nvPr/>
          </p:nvSpPr>
          <p:spPr bwMode="auto">
            <a:xfrm>
              <a:off x="1468" y="1481"/>
              <a:ext cx="325"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2600" b="1">
                  <a:solidFill>
                    <a:srgbClr val="660066"/>
                  </a:solidFill>
                  <a:ea typeface="楷体_GB2312" pitchFamily="49" charset="-122"/>
                </a:rPr>
                <a:t>壁</a:t>
              </a:r>
            </a:p>
            <a:p>
              <a:pPr eaLnBrk="1" fontAlgn="base" hangingPunct="1">
                <a:spcBef>
                  <a:spcPct val="0"/>
                </a:spcBef>
                <a:spcAft>
                  <a:spcPct val="0"/>
                </a:spcAft>
              </a:pPr>
              <a:r>
                <a:rPr lang="zh-CN" altLang="en-US" sz="2600" b="1">
                  <a:solidFill>
                    <a:srgbClr val="660066"/>
                  </a:solidFill>
                  <a:ea typeface="楷体_GB2312" pitchFamily="49" charset="-122"/>
                </a:rPr>
                <a:t>支</a:t>
              </a:r>
            </a:p>
          </p:txBody>
        </p:sp>
        <p:sp>
          <p:nvSpPr>
            <p:cNvPr id="23" name="Rectangle 8"/>
            <p:cNvSpPr>
              <a:spLocks noChangeArrowheads="1"/>
            </p:cNvSpPr>
            <p:nvPr/>
          </p:nvSpPr>
          <p:spPr bwMode="auto">
            <a:xfrm>
              <a:off x="1488" y="2631"/>
              <a:ext cx="384" cy="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50000"/>
                </a:spcBef>
                <a:spcAft>
                  <a:spcPct val="0"/>
                </a:spcAft>
              </a:pPr>
              <a:r>
                <a:rPr lang="zh-CN" altLang="en-US" sz="2600" b="1">
                  <a:solidFill>
                    <a:srgbClr val="660066"/>
                  </a:solidFill>
                  <a:ea typeface="楷体_GB2312" pitchFamily="49" charset="-122"/>
                </a:rPr>
                <a:t>脏</a:t>
              </a:r>
            </a:p>
            <a:p>
              <a:pPr eaLnBrk="1" fontAlgn="base" hangingPunct="1">
                <a:spcBef>
                  <a:spcPct val="50000"/>
                </a:spcBef>
                <a:spcAft>
                  <a:spcPct val="0"/>
                </a:spcAft>
              </a:pPr>
              <a:r>
                <a:rPr lang="zh-CN" altLang="en-US" sz="2600" b="1">
                  <a:solidFill>
                    <a:srgbClr val="660066"/>
                  </a:solidFill>
                  <a:ea typeface="楷体_GB2312" pitchFamily="49" charset="-122"/>
                </a:rPr>
                <a:t>支</a:t>
              </a:r>
            </a:p>
          </p:txBody>
        </p:sp>
      </p:grpSp>
      <p:grpSp>
        <p:nvGrpSpPr>
          <p:cNvPr id="24" name="Group 9"/>
          <p:cNvGrpSpPr>
            <a:grpSpLocks/>
          </p:cNvGrpSpPr>
          <p:nvPr/>
        </p:nvGrpSpPr>
        <p:grpSpPr bwMode="auto">
          <a:xfrm>
            <a:off x="4151312" y="3178175"/>
            <a:ext cx="2352675" cy="1938338"/>
            <a:chOff x="1889" y="2378"/>
            <a:chExt cx="1482" cy="1221"/>
          </a:xfrm>
        </p:grpSpPr>
        <p:sp>
          <p:nvSpPr>
            <p:cNvPr id="25" name="AutoShape 10"/>
            <p:cNvSpPr>
              <a:spLocks/>
            </p:cNvSpPr>
            <p:nvPr/>
          </p:nvSpPr>
          <p:spPr bwMode="auto">
            <a:xfrm>
              <a:off x="1889" y="2542"/>
              <a:ext cx="96" cy="912"/>
            </a:xfrm>
            <a:prstGeom prst="leftBrace">
              <a:avLst>
                <a:gd name="adj1" fmla="val 39583"/>
                <a:gd name="adj2" fmla="val 50000"/>
              </a:avLst>
            </a:prstGeom>
            <a:noFill/>
            <a:ln w="28575">
              <a:solidFill>
                <a:srgbClr val="66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26" name="Text Box 11"/>
            <p:cNvSpPr txBox="1">
              <a:spLocks noChangeArrowheads="1"/>
            </p:cNvSpPr>
            <p:nvPr/>
          </p:nvSpPr>
          <p:spPr bwMode="auto">
            <a:xfrm>
              <a:off x="2001" y="2378"/>
              <a:ext cx="1370"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脐</a:t>
              </a:r>
              <a:r>
                <a:rPr kumimoji="0" lang="en-US" altLang="zh-CN"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A→</a:t>
              </a:r>
              <a:r>
                <a:rPr kumimoji="0" lang="zh-CN" altLang="en-US"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膀胱上</a:t>
              </a:r>
              <a:r>
                <a:rPr kumimoji="0" lang="en-US" altLang="zh-CN"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A</a:t>
              </a:r>
            </a:p>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膀胱下</a:t>
              </a:r>
              <a:r>
                <a:rPr kumimoji="0" lang="en-US" altLang="zh-CN"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A</a:t>
              </a:r>
            </a:p>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直肠下</a:t>
              </a:r>
              <a:r>
                <a:rPr kumimoji="0" lang="en-US" altLang="zh-CN"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A</a:t>
              </a:r>
            </a:p>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子宫</a:t>
              </a:r>
              <a:r>
                <a:rPr kumimoji="0" lang="en-US" altLang="zh-CN"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A</a:t>
              </a:r>
            </a:p>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阴部内</a:t>
              </a:r>
              <a:r>
                <a:rPr kumimoji="0" lang="en-US" altLang="zh-CN"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A</a:t>
              </a:r>
            </a:p>
          </p:txBody>
        </p:sp>
      </p:grpSp>
      <p:grpSp>
        <p:nvGrpSpPr>
          <p:cNvPr id="27" name="Group 12"/>
          <p:cNvGrpSpPr>
            <a:grpSpLocks/>
          </p:cNvGrpSpPr>
          <p:nvPr/>
        </p:nvGrpSpPr>
        <p:grpSpPr bwMode="auto">
          <a:xfrm>
            <a:off x="1763713" y="1028700"/>
            <a:ext cx="6342062" cy="4603750"/>
            <a:chOff x="385" y="1024"/>
            <a:chExt cx="3995" cy="2900"/>
          </a:xfrm>
        </p:grpSpPr>
        <p:sp>
          <p:nvSpPr>
            <p:cNvPr id="28" name="Text Box 13"/>
            <p:cNvSpPr txBox="1">
              <a:spLocks noChangeArrowheads="1"/>
            </p:cNvSpPr>
            <p:nvPr/>
          </p:nvSpPr>
          <p:spPr bwMode="auto">
            <a:xfrm>
              <a:off x="1171" y="1024"/>
              <a:ext cx="310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髂内</a:t>
              </a:r>
              <a:r>
                <a:rPr kumimoji="0" lang="en-US" altLang="zh-CN" sz="28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A</a:t>
              </a:r>
              <a:r>
                <a:rPr kumimoji="0" lang="zh-CN" altLang="en-US" sz="28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a:t>
              </a:r>
              <a:r>
                <a:rPr kumimoji="0" lang="zh-CN" altLang="en-US" sz="2400" b="1" i="0" u="none" strike="noStrike" kern="0" cap="none" spc="0" normalizeH="0" baseline="0" noProof="0" dirty="0">
                  <a:ln>
                    <a:noFill/>
                  </a:ln>
                  <a:solidFill>
                    <a:srgbClr val="000000"/>
                  </a:solidFill>
                  <a:effectLst/>
                  <a:uLnTx/>
                  <a:uFillTx/>
                  <a:latin typeface="Arial" panose="020B0604020202020204" pitchFamily="34" charset="0"/>
                  <a:ea typeface="楷体_GB2312" pitchFamily="49" charset="-122"/>
                </a:rPr>
                <a:t>分支布于盆腔器官和盆壁</a:t>
              </a:r>
            </a:p>
          </p:txBody>
        </p:sp>
        <p:sp>
          <p:nvSpPr>
            <p:cNvPr id="29" name="Text Box 14"/>
            <p:cNvSpPr txBox="1">
              <a:spLocks noChangeArrowheads="1"/>
            </p:cNvSpPr>
            <p:nvPr/>
          </p:nvSpPr>
          <p:spPr bwMode="auto">
            <a:xfrm>
              <a:off x="1182" y="3594"/>
              <a:ext cx="319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髂外</a:t>
              </a:r>
              <a:r>
                <a:rPr kumimoji="0" lang="en-US" altLang="zh-CN" sz="28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A</a:t>
              </a:r>
              <a:r>
                <a:rPr kumimoji="0" lang="en-US" altLang="zh-CN" sz="18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 </a:t>
              </a:r>
              <a:r>
                <a:rPr kumimoji="0" lang="en-US" altLang="zh-CN"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a:t>
              </a:r>
              <a:r>
                <a:rPr kumimoji="0" lang="zh-CN" altLang="en-US"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腹壁下</a:t>
              </a:r>
              <a:r>
                <a:rPr kumimoji="0" lang="en-US" altLang="zh-CN"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A</a:t>
              </a:r>
              <a:r>
                <a:rPr kumimoji="0" lang="zh-CN" altLang="en-US"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，与腹壁上</a:t>
              </a:r>
              <a:r>
                <a:rPr kumimoji="0" lang="en-US" altLang="zh-CN"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A</a:t>
              </a:r>
              <a:r>
                <a:rPr kumimoji="0" lang="zh-CN" altLang="en-US" sz="2400" b="1" i="0" u="none" strike="noStrike" kern="0" cap="none" spc="0" normalizeH="0" baseline="0" noProof="0" dirty="0">
                  <a:ln>
                    <a:noFill/>
                  </a:ln>
                  <a:solidFill>
                    <a:srgbClr val="C00000"/>
                  </a:solidFill>
                  <a:effectLst/>
                  <a:uLnTx/>
                  <a:uFillTx/>
                  <a:latin typeface="Arial" panose="020B0604020202020204" pitchFamily="34" charset="0"/>
                  <a:ea typeface="楷体_GB2312" pitchFamily="49" charset="-122"/>
                </a:rPr>
                <a:t>吻合</a:t>
              </a:r>
            </a:p>
          </p:txBody>
        </p:sp>
        <p:sp>
          <p:nvSpPr>
            <p:cNvPr id="30" name="AutoShape 15"/>
            <p:cNvSpPr>
              <a:spLocks/>
            </p:cNvSpPr>
            <p:nvPr/>
          </p:nvSpPr>
          <p:spPr bwMode="auto">
            <a:xfrm>
              <a:off x="864" y="1200"/>
              <a:ext cx="240" cy="2544"/>
            </a:xfrm>
            <a:prstGeom prst="leftBrace">
              <a:avLst>
                <a:gd name="adj1" fmla="val 88333"/>
                <a:gd name="adj2" fmla="val 50000"/>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C00000"/>
                </a:solidFill>
                <a:effectLst/>
                <a:uLnTx/>
                <a:uFillTx/>
                <a:latin typeface="Arial" panose="020B0604020202020204" pitchFamily="34" charset="0"/>
                <a:ea typeface="宋体" panose="02010600030101010101" pitchFamily="2" charset="-122"/>
              </a:endParaRPr>
            </a:p>
          </p:txBody>
        </p:sp>
        <p:sp>
          <p:nvSpPr>
            <p:cNvPr id="31" name="Text Box 16"/>
            <p:cNvSpPr txBox="1">
              <a:spLocks noChangeArrowheads="1"/>
            </p:cNvSpPr>
            <p:nvPr/>
          </p:nvSpPr>
          <p:spPr bwMode="auto">
            <a:xfrm>
              <a:off x="385" y="1614"/>
              <a:ext cx="336"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marR="0" lvl="0" indent="-342900" defTabSz="914400" eaLnBrk="1" fontAlgn="base" latinLnBrk="0" hangingPunct="1">
                <a:lnSpc>
                  <a:spcPct val="100000"/>
                </a:lnSpc>
                <a:spcBef>
                  <a:spcPct val="20000"/>
                </a:spcBef>
                <a:spcAft>
                  <a:spcPct val="0"/>
                </a:spcAft>
                <a:buClrTx/>
                <a:buSzTx/>
                <a:buFontTx/>
                <a:buNone/>
                <a:tabLst/>
                <a:defRPr/>
              </a:pPr>
              <a:r>
                <a:rPr kumimoji="0" lang="zh-CN" altLang="en-US" sz="3200" b="1" i="0" u="none" strike="noStrike" kern="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rPr>
                <a:t>髂</a:t>
              </a:r>
            </a:p>
            <a:p>
              <a:pPr marL="342900" marR="0" lvl="0" indent="-342900" defTabSz="914400" eaLnBrk="1" fontAlgn="base" latinLnBrk="0" hangingPunct="1">
                <a:lnSpc>
                  <a:spcPct val="100000"/>
                </a:lnSpc>
                <a:spcBef>
                  <a:spcPct val="20000"/>
                </a:spcBef>
                <a:spcAft>
                  <a:spcPct val="0"/>
                </a:spcAft>
                <a:buClrTx/>
                <a:buSzTx/>
                <a:buFontTx/>
                <a:buNone/>
                <a:tabLst/>
                <a:defRPr/>
              </a:pPr>
              <a:r>
                <a:rPr kumimoji="0" lang="zh-CN" altLang="en-US" sz="3200" b="1" i="0" u="none" strike="noStrike" kern="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rPr>
                <a:t>总</a:t>
              </a:r>
            </a:p>
            <a:p>
              <a:pPr marL="342900" marR="0" lvl="0" indent="-342900" defTabSz="914400" eaLnBrk="1" fontAlgn="base" latinLnBrk="0" hangingPunct="1">
                <a:lnSpc>
                  <a:spcPct val="100000"/>
                </a:lnSpc>
                <a:spcBef>
                  <a:spcPct val="20000"/>
                </a:spcBef>
                <a:spcAft>
                  <a:spcPct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rPr>
                <a:t>A</a:t>
              </a:r>
              <a:endParaRPr kumimoji="0" lang="zh-CN" altLang="en-US" sz="3200" b="1" i="0" u="none" strike="noStrike" kern="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endParaRPr>
            </a:p>
          </p:txBody>
        </p:sp>
      </p:grpSp>
    </p:spTree>
    <p:extLst>
      <p:ext uri="{BB962C8B-B14F-4D97-AF65-F5344CB8AC3E}">
        <p14:creationId xmlns:p14="http://schemas.microsoft.com/office/powerpoint/2010/main" val="3181573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4</a:t>
            </a:fld>
            <a:endParaRPr lang="zh-CN" alt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l="19000" t="11333" r="30000" b="23334"/>
          <a:stretch>
            <a:fillRect/>
          </a:stretch>
        </p:blipFill>
        <p:spPr bwMode="auto">
          <a:xfrm>
            <a:off x="8267700" y="3246977"/>
            <a:ext cx="3016250" cy="347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矩形 40"/>
          <p:cNvSpPr>
            <a:spLocks noChangeArrowheads="1"/>
          </p:cNvSpPr>
          <p:nvPr/>
        </p:nvSpPr>
        <p:spPr bwMode="auto">
          <a:xfrm>
            <a:off x="8026400" y="1692637"/>
            <a:ext cx="3752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lang="zh-CN" altLang="en-US" sz="2800" dirty="0">
                <a:solidFill>
                  <a:srgbClr val="333399"/>
                </a:solidFill>
                <a:latin typeface="微软雅黑" panose="020B0503020204020204" pitchFamily="34" charset="-122"/>
                <a:ea typeface="微软雅黑" panose="020B0503020204020204" pitchFamily="34" charset="-122"/>
              </a:rPr>
              <a:t>右心发出肺动脉</a:t>
            </a:r>
          </a:p>
        </p:txBody>
      </p:sp>
      <p:sp>
        <p:nvSpPr>
          <p:cNvPr id="9" name="矩形 40"/>
          <p:cNvSpPr>
            <a:spLocks noChangeArrowheads="1"/>
          </p:cNvSpPr>
          <p:nvPr/>
        </p:nvSpPr>
        <p:spPr bwMode="auto">
          <a:xfrm>
            <a:off x="8026400" y="2385157"/>
            <a:ext cx="3752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lang="zh-CN" altLang="en-US" sz="2800" dirty="0">
                <a:solidFill>
                  <a:srgbClr val="333399"/>
                </a:solidFill>
                <a:latin typeface="微软雅黑" panose="020B0503020204020204" pitchFamily="34" charset="-122"/>
                <a:ea typeface="微软雅黑" panose="020B0503020204020204" pitchFamily="34" charset="-122"/>
              </a:rPr>
              <a:t>左心发出主动脉</a:t>
            </a:r>
          </a:p>
        </p:txBody>
      </p:sp>
      <p:sp>
        <p:nvSpPr>
          <p:cNvPr id="11" name="矩形 40"/>
          <p:cNvSpPr>
            <a:spLocks noChangeArrowheads="1"/>
          </p:cNvSpPr>
          <p:nvPr/>
        </p:nvSpPr>
        <p:spPr bwMode="auto">
          <a:xfrm>
            <a:off x="-111125" y="542131"/>
            <a:ext cx="7848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lang="zh-CN" altLang="en-US" sz="4800" b="1" dirty="0">
                <a:solidFill>
                  <a:srgbClr val="000000"/>
                </a:solidFill>
                <a:latin typeface="微软雅黑" panose="020B0503020204020204" pitchFamily="34" charset="-122"/>
                <a:ea typeface="微软雅黑" panose="020B0503020204020204" pitchFamily="34" charset="-122"/>
              </a:rPr>
              <a:t>二、动脉分布的基本规律</a:t>
            </a:r>
          </a:p>
        </p:txBody>
      </p:sp>
      <p:sp>
        <p:nvSpPr>
          <p:cNvPr id="12" name="矩形 40"/>
          <p:cNvSpPr>
            <a:spLocks noChangeArrowheads="1"/>
          </p:cNvSpPr>
          <p:nvPr/>
        </p:nvSpPr>
        <p:spPr bwMode="auto">
          <a:xfrm>
            <a:off x="906463" y="2646767"/>
            <a:ext cx="5951537"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r>
              <a:rPr lang="zh-CN" altLang="en-US" dirty="0">
                <a:latin typeface="微软雅黑" panose="020B0503020204020204" pitchFamily="34" charset="-122"/>
                <a:ea typeface="微软雅黑" panose="020B0503020204020204" pitchFamily="34" charset="-122"/>
              </a:rPr>
              <a:t>动脉干的分支离开主干进入器官前的一段为</a:t>
            </a:r>
            <a:r>
              <a:rPr lang="zh-CN" altLang="en-US" dirty="0">
                <a:solidFill>
                  <a:srgbClr val="C00000"/>
                </a:solidFill>
                <a:latin typeface="微软雅黑" panose="020B0503020204020204" pitchFamily="34" charset="-122"/>
                <a:ea typeface="微软雅黑" panose="020B0503020204020204" pitchFamily="34" charset="-122"/>
              </a:rPr>
              <a:t>器官外动脉</a:t>
            </a:r>
            <a:r>
              <a:rPr lang="zh-CN" altLang="en-US" dirty="0">
                <a:latin typeface="微软雅黑" panose="020B0503020204020204" pitchFamily="34" charset="-122"/>
                <a:ea typeface="微软雅黑" panose="020B0503020204020204" pitchFamily="34" charset="-122"/>
              </a:rPr>
              <a:t>，入器官后的一段为</a:t>
            </a:r>
            <a:r>
              <a:rPr lang="zh-CN" altLang="en-US" dirty="0">
                <a:solidFill>
                  <a:srgbClr val="C00000"/>
                </a:solidFill>
                <a:latin typeface="微软雅黑" panose="020B0503020204020204" pitchFamily="34" charset="-122"/>
                <a:ea typeface="微软雅黑" panose="020B0503020204020204" pitchFamily="34" charset="-122"/>
              </a:rPr>
              <a:t>器官内动脉</a:t>
            </a:r>
          </a:p>
        </p:txBody>
      </p:sp>
    </p:spTree>
    <p:extLst>
      <p:ext uri="{BB962C8B-B14F-4D97-AF65-F5344CB8AC3E}">
        <p14:creationId xmlns:p14="http://schemas.microsoft.com/office/powerpoint/2010/main" val="39858483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40</a:t>
            </a:fld>
            <a:endParaRPr lang="zh-CN" altLang="en-US"/>
          </a:p>
        </p:txBody>
      </p:sp>
      <p:sp>
        <p:nvSpPr>
          <p:cNvPr id="20" name="Rectangle 3"/>
          <p:cNvSpPr>
            <a:spLocks noChangeArrowheads="1"/>
          </p:cNvSpPr>
          <p:nvPr/>
        </p:nvSpPr>
        <p:spPr bwMode="auto">
          <a:xfrm>
            <a:off x="323850" y="1187450"/>
            <a:ext cx="85963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660066"/>
                </a:solidFill>
                <a:effectLst/>
                <a:uLnTx/>
                <a:uFillTx/>
                <a:latin typeface="Arial" panose="020B0604020202020204" pitchFamily="34" charset="0"/>
                <a:ea typeface="宋体" panose="02010600030101010101" pitchFamily="2" charset="-122"/>
              </a:rPr>
              <a:t>    </a:t>
            </a:r>
            <a:r>
              <a:rPr kumimoji="0" lang="en-US" altLang="zh-CN" sz="2800" i="0" u="none" strike="noStrike" kern="0" cap="none" spc="0" normalizeH="0" baseline="0" noProof="0" dirty="0">
                <a:ln>
                  <a:noFill/>
                </a:ln>
                <a:solidFill>
                  <a:srgbClr val="0000CC"/>
                </a:solidFill>
                <a:effectLst/>
                <a:uLnTx/>
                <a:uFillTx/>
                <a:latin typeface="微软雅黑" panose="020B0503020204020204" pitchFamily="34" charset="-122"/>
                <a:ea typeface="微软雅黑" panose="020B0503020204020204" pitchFamily="34" charset="-122"/>
              </a:rPr>
              <a:t> </a:t>
            </a:r>
            <a:r>
              <a:rPr kumimoji="0" lang="zh-CN" altLang="en-US" sz="2800" i="0" u="none" strike="noStrike" kern="0" cap="none" spc="0" normalizeH="0" baseline="0" noProof="0" dirty="0">
                <a:ln>
                  <a:noFill/>
                </a:ln>
                <a:solidFill>
                  <a:srgbClr val="0000CC"/>
                </a:solidFill>
                <a:effectLst/>
                <a:uLnTx/>
                <a:uFillTx/>
                <a:latin typeface="微软雅黑" panose="020B0503020204020204" pitchFamily="34" charset="-122"/>
                <a:ea typeface="微软雅黑" panose="020B0503020204020204" pitchFamily="34" charset="-122"/>
              </a:rPr>
              <a:t>壁支</a:t>
            </a:r>
            <a:r>
              <a:rPr kumimoji="0" lang="zh-CN" altLang="en-US" sz="2800" b="1"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t>分布于盆壁、臀部及股内侧部</a:t>
            </a:r>
            <a:br>
              <a:rPr kumimoji="0" lang="zh-CN" altLang="en-US" sz="2800" b="1"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br>
            <a:r>
              <a:rPr kumimoji="0" lang="zh-CN" altLang="en-US" sz="2800" b="1"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t>     </a:t>
            </a:r>
            <a:r>
              <a:rPr lang="zh-CN" altLang="en-US" sz="2800" kern="0" dirty="0">
                <a:solidFill>
                  <a:srgbClr val="0000CC"/>
                </a:solidFill>
                <a:latin typeface="微软雅黑" panose="020B0503020204020204" pitchFamily="34" charset="-122"/>
                <a:ea typeface="微软雅黑" panose="020B0503020204020204" pitchFamily="34" charset="-122"/>
              </a:rPr>
              <a:t>脏支</a:t>
            </a:r>
            <a:r>
              <a:rPr kumimoji="0" lang="zh-CN" altLang="en-US" sz="2800" b="1"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t>分布于盆腔脏器（膀胱、直肠下段、子宫等）</a:t>
            </a:r>
          </a:p>
        </p:txBody>
      </p:sp>
      <p:sp>
        <p:nvSpPr>
          <p:cNvPr id="21" name="Rectangle 4"/>
          <p:cNvSpPr>
            <a:spLocks noChangeArrowheads="1"/>
          </p:cNvSpPr>
          <p:nvPr/>
        </p:nvSpPr>
        <p:spPr bwMode="auto">
          <a:xfrm>
            <a:off x="3348038" y="539750"/>
            <a:ext cx="23764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3200" b="1">
                <a:solidFill>
                  <a:srgbClr val="FF0000"/>
                </a:solidFill>
                <a:latin typeface="黑体" panose="02010609060101010101" pitchFamily="49" charset="-122"/>
                <a:ea typeface="黑体" panose="02010609060101010101" pitchFamily="49" charset="-122"/>
              </a:rPr>
              <a:t>髂内动脉</a:t>
            </a:r>
          </a:p>
        </p:txBody>
      </p:sp>
      <p:pic>
        <p:nvPicPr>
          <p:cNvPr id="22" name="Picture 76" descr="p232"/>
          <p:cNvPicPr>
            <a:picLocks noChangeAspect="1" noChangeArrowheads="1"/>
          </p:cNvPicPr>
          <p:nvPr/>
        </p:nvPicPr>
        <p:blipFill>
          <a:blip r:embed="rId2">
            <a:extLst>
              <a:ext uri="{28A0092B-C50C-407E-A947-70E740481C1C}">
                <a14:useLocalDpi xmlns:a14="http://schemas.microsoft.com/office/drawing/2010/main" val="0"/>
              </a:ext>
            </a:extLst>
          </a:blip>
          <a:srcRect l="4573" t="4077" r="5539" b="16667"/>
          <a:stretch>
            <a:fillRect/>
          </a:stretch>
        </p:blipFill>
        <p:spPr bwMode="auto">
          <a:xfrm>
            <a:off x="912812" y="2435225"/>
            <a:ext cx="3313113"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77"/>
          <p:cNvSpPr>
            <a:spLocks noChangeArrowheads="1"/>
          </p:cNvSpPr>
          <p:nvPr/>
        </p:nvSpPr>
        <p:spPr bwMode="auto">
          <a:xfrm>
            <a:off x="4297362" y="4595813"/>
            <a:ext cx="8867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闭孔</a:t>
            </a:r>
            <a:r>
              <a:rPr kumimoji="0" lang="en-US" altLang="zh-CN"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A</a:t>
            </a:r>
            <a:endPar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endParaRPr>
          </a:p>
        </p:txBody>
      </p:sp>
      <p:sp>
        <p:nvSpPr>
          <p:cNvPr id="24" name="Line 78"/>
          <p:cNvSpPr>
            <a:spLocks noChangeShapeType="1"/>
          </p:cNvSpPr>
          <p:nvPr/>
        </p:nvSpPr>
        <p:spPr bwMode="auto">
          <a:xfrm flipH="1" flipV="1">
            <a:off x="2268537" y="4164013"/>
            <a:ext cx="2089150" cy="719137"/>
          </a:xfrm>
          <a:prstGeom prst="line">
            <a:avLst/>
          </a:prstGeom>
          <a:noFill/>
          <a:ln w="25400" cap="flat" cmpd="sng" algn="ctr">
            <a:solidFill>
              <a:srgbClr val="00FF00"/>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25" name="Rectangle 79"/>
          <p:cNvSpPr>
            <a:spLocks noChangeArrowheads="1"/>
          </p:cNvSpPr>
          <p:nvPr/>
        </p:nvSpPr>
        <p:spPr bwMode="auto">
          <a:xfrm>
            <a:off x="539312" y="2738408"/>
            <a:ext cx="8867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髂内</a:t>
            </a:r>
            <a:r>
              <a:rPr kumimoji="0" lang="en-US" altLang="zh-CN"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A</a:t>
            </a:r>
            <a:endPar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endParaRPr>
          </a:p>
        </p:txBody>
      </p:sp>
      <p:sp>
        <p:nvSpPr>
          <p:cNvPr id="26" name="Rectangle 80"/>
          <p:cNvSpPr>
            <a:spLocks noChangeArrowheads="1"/>
          </p:cNvSpPr>
          <p:nvPr/>
        </p:nvSpPr>
        <p:spPr bwMode="auto">
          <a:xfrm>
            <a:off x="3865562" y="2579688"/>
            <a:ext cx="8867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髂腰</a:t>
            </a:r>
            <a:r>
              <a:rPr kumimoji="0" lang="en-US" altLang="zh-CN"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A</a:t>
            </a:r>
            <a:endPar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endParaRPr>
          </a:p>
        </p:txBody>
      </p:sp>
      <p:sp>
        <p:nvSpPr>
          <p:cNvPr id="27" name="Rectangle 81"/>
          <p:cNvSpPr>
            <a:spLocks noChangeArrowheads="1"/>
          </p:cNvSpPr>
          <p:nvPr/>
        </p:nvSpPr>
        <p:spPr bwMode="auto">
          <a:xfrm>
            <a:off x="4010025" y="3227388"/>
            <a:ext cx="11448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骶外侧</a:t>
            </a:r>
            <a:r>
              <a:rPr kumimoji="0" lang="en-US" altLang="zh-CN"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A</a:t>
            </a:r>
            <a:endPar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endParaRPr>
          </a:p>
        </p:txBody>
      </p:sp>
      <p:sp>
        <p:nvSpPr>
          <p:cNvPr id="28" name="Line 82"/>
          <p:cNvSpPr>
            <a:spLocks noChangeShapeType="1"/>
          </p:cNvSpPr>
          <p:nvPr/>
        </p:nvSpPr>
        <p:spPr bwMode="auto">
          <a:xfrm flipH="1" flipV="1">
            <a:off x="2886075" y="3359150"/>
            <a:ext cx="1223962" cy="71438"/>
          </a:xfrm>
          <a:prstGeom prst="line">
            <a:avLst/>
          </a:prstGeom>
          <a:noFill/>
          <a:ln w="25400" cap="flat" cmpd="sng" algn="ctr">
            <a:solidFill>
              <a:srgbClr val="00FF00"/>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29" name="Line 83"/>
          <p:cNvSpPr>
            <a:spLocks noChangeShapeType="1"/>
          </p:cNvSpPr>
          <p:nvPr/>
        </p:nvSpPr>
        <p:spPr bwMode="auto">
          <a:xfrm flipH="1" flipV="1">
            <a:off x="1417637" y="2938463"/>
            <a:ext cx="936625" cy="0"/>
          </a:xfrm>
          <a:prstGeom prst="line">
            <a:avLst/>
          </a:prstGeom>
          <a:noFill/>
          <a:ln w="25400" cap="flat" cmpd="sng" algn="ctr">
            <a:solidFill>
              <a:srgbClr val="00FF00"/>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30" name="Line 84"/>
          <p:cNvSpPr>
            <a:spLocks noChangeShapeType="1"/>
          </p:cNvSpPr>
          <p:nvPr/>
        </p:nvSpPr>
        <p:spPr bwMode="auto">
          <a:xfrm flipH="1">
            <a:off x="2524125" y="2867025"/>
            <a:ext cx="1412875" cy="411163"/>
          </a:xfrm>
          <a:prstGeom prst="line">
            <a:avLst/>
          </a:prstGeom>
          <a:noFill/>
          <a:ln w="25400" cap="flat" cmpd="sng" algn="ctr">
            <a:solidFill>
              <a:srgbClr val="00FF00"/>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31" name="Line 85"/>
          <p:cNvSpPr>
            <a:spLocks noChangeShapeType="1"/>
          </p:cNvSpPr>
          <p:nvPr/>
        </p:nvSpPr>
        <p:spPr bwMode="auto">
          <a:xfrm flipH="1" flipV="1">
            <a:off x="2857500" y="3443288"/>
            <a:ext cx="1368425" cy="360362"/>
          </a:xfrm>
          <a:prstGeom prst="line">
            <a:avLst/>
          </a:prstGeom>
          <a:noFill/>
          <a:ln w="25400" cap="flat" cmpd="sng" algn="ctr">
            <a:solidFill>
              <a:srgbClr val="00FF00"/>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32" name="Text Box 86"/>
          <p:cNvSpPr txBox="1">
            <a:spLocks noChangeArrowheads="1"/>
          </p:cNvSpPr>
          <p:nvPr/>
        </p:nvSpPr>
        <p:spPr bwMode="auto">
          <a:xfrm>
            <a:off x="4154487" y="3659188"/>
            <a:ext cx="10278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臀上</a:t>
            </a:r>
            <a:r>
              <a:rPr kumimoji="0" lang="en-US" altLang="zh-CN"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A</a:t>
            </a: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  </a:t>
            </a:r>
          </a:p>
        </p:txBody>
      </p:sp>
      <p:sp>
        <p:nvSpPr>
          <p:cNvPr id="33" name="Line 87"/>
          <p:cNvSpPr>
            <a:spLocks noChangeShapeType="1"/>
          </p:cNvSpPr>
          <p:nvPr/>
        </p:nvSpPr>
        <p:spPr bwMode="auto">
          <a:xfrm flipH="1" flipV="1">
            <a:off x="3073400" y="3659188"/>
            <a:ext cx="1223962" cy="647700"/>
          </a:xfrm>
          <a:prstGeom prst="line">
            <a:avLst/>
          </a:prstGeom>
          <a:noFill/>
          <a:ln w="25400" cap="flat" cmpd="sng" algn="ctr">
            <a:solidFill>
              <a:srgbClr val="00FF00"/>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34" name="Text Box 88"/>
          <p:cNvSpPr txBox="1">
            <a:spLocks noChangeArrowheads="1"/>
          </p:cNvSpPr>
          <p:nvPr/>
        </p:nvSpPr>
        <p:spPr bwMode="auto">
          <a:xfrm>
            <a:off x="4225925" y="4090988"/>
            <a:ext cx="1498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臀下</a:t>
            </a:r>
            <a:r>
              <a:rPr kumimoji="0" lang="en-US" altLang="zh-CN"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A</a:t>
            </a: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  </a:t>
            </a:r>
          </a:p>
        </p:txBody>
      </p:sp>
      <p:sp>
        <p:nvSpPr>
          <p:cNvPr id="35" name="TextBox 16"/>
          <p:cNvSpPr txBox="1">
            <a:spLocks noChangeArrowheads="1"/>
          </p:cNvSpPr>
          <p:nvPr/>
        </p:nvSpPr>
        <p:spPr bwMode="auto">
          <a:xfrm>
            <a:off x="2328862" y="5964238"/>
            <a:ext cx="803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壁支</a:t>
            </a:r>
            <a:endParaRPr kumimoji="0" lang="zh-CN" altLang="en-US" sz="2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pic>
        <p:nvPicPr>
          <p:cNvPr id="50" name="Picture 6" descr="p2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9176" y="2090797"/>
            <a:ext cx="3511132" cy="398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Line 22"/>
          <p:cNvSpPr>
            <a:spLocks noChangeShapeType="1"/>
          </p:cNvSpPr>
          <p:nvPr/>
        </p:nvSpPr>
        <p:spPr bwMode="auto">
          <a:xfrm flipV="1">
            <a:off x="8274722" y="2689908"/>
            <a:ext cx="1576874" cy="130630"/>
          </a:xfrm>
          <a:prstGeom prst="line">
            <a:avLst/>
          </a:prstGeom>
          <a:noFill/>
          <a:ln w="25400" cap="flat" cmpd="sng" algn="ctr">
            <a:solidFill>
              <a:srgbClr val="00FF00"/>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52" name="Text Box 23"/>
          <p:cNvSpPr txBox="1">
            <a:spLocks noChangeArrowheads="1"/>
          </p:cNvSpPr>
          <p:nvPr/>
        </p:nvSpPr>
        <p:spPr bwMode="auto">
          <a:xfrm>
            <a:off x="9891835" y="2454490"/>
            <a:ext cx="14619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髂内</a:t>
            </a:r>
            <a:r>
              <a:rPr kumimoji="0" lang="en-US" altLang="zh-CN"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A</a:t>
            </a: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 </a:t>
            </a:r>
          </a:p>
        </p:txBody>
      </p:sp>
      <p:sp>
        <p:nvSpPr>
          <p:cNvPr id="53" name="Line 28"/>
          <p:cNvSpPr>
            <a:spLocks noChangeShapeType="1"/>
          </p:cNvSpPr>
          <p:nvPr/>
        </p:nvSpPr>
        <p:spPr bwMode="auto">
          <a:xfrm flipV="1">
            <a:off x="8871675" y="3159260"/>
            <a:ext cx="1603688" cy="413197"/>
          </a:xfrm>
          <a:prstGeom prst="line">
            <a:avLst/>
          </a:prstGeom>
          <a:noFill/>
          <a:ln w="25400" cap="flat" cmpd="sng" algn="ctr">
            <a:solidFill>
              <a:srgbClr val="00FF00"/>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54" name="Text Box 29"/>
          <p:cNvSpPr txBox="1">
            <a:spLocks noChangeArrowheads="1"/>
          </p:cNvSpPr>
          <p:nvPr/>
        </p:nvSpPr>
        <p:spPr bwMode="auto">
          <a:xfrm>
            <a:off x="10416770" y="2951706"/>
            <a:ext cx="16482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阴部内</a:t>
            </a:r>
            <a:r>
              <a:rPr kumimoji="0" lang="en-US" altLang="zh-CN"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A</a:t>
            </a: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 </a:t>
            </a:r>
          </a:p>
        </p:txBody>
      </p:sp>
      <p:sp>
        <p:nvSpPr>
          <p:cNvPr id="55" name="Line 30"/>
          <p:cNvSpPr>
            <a:spLocks noChangeShapeType="1"/>
          </p:cNvSpPr>
          <p:nvPr/>
        </p:nvSpPr>
        <p:spPr bwMode="auto">
          <a:xfrm flipV="1">
            <a:off x="8885327" y="3746618"/>
            <a:ext cx="1531443" cy="51050"/>
          </a:xfrm>
          <a:prstGeom prst="line">
            <a:avLst/>
          </a:prstGeom>
          <a:noFill/>
          <a:ln w="25400" cap="flat" cmpd="sng" algn="ctr">
            <a:solidFill>
              <a:srgbClr val="00FF00"/>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56" name="Text Box 31"/>
          <p:cNvSpPr txBox="1">
            <a:spLocks noChangeArrowheads="1"/>
          </p:cNvSpPr>
          <p:nvPr/>
        </p:nvSpPr>
        <p:spPr bwMode="auto">
          <a:xfrm>
            <a:off x="10369637" y="3380184"/>
            <a:ext cx="1295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直肠下</a:t>
            </a:r>
            <a:r>
              <a:rPr kumimoji="0" lang="en-US" altLang="zh-CN"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A</a:t>
            </a: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 </a:t>
            </a:r>
          </a:p>
        </p:txBody>
      </p:sp>
      <p:sp>
        <p:nvSpPr>
          <p:cNvPr id="57" name="Line 32"/>
          <p:cNvSpPr>
            <a:spLocks noChangeShapeType="1"/>
          </p:cNvSpPr>
          <p:nvPr/>
        </p:nvSpPr>
        <p:spPr bwMode="auto">
          <a:xfrm>
            <a:off x="8610600" y="3911179"/>
            <a:ext cx="1730160" cy="394268"/>
          </a:xfrm>
          <a:prstGeom prst="line">
            <a:avLst/>
          </a:prstGeom>
          <a:noFill/>
          <a:ln w="25400" cap="flat" cmpd="sng" algn="ctr">
            <a:solidFill>
              <a:srgbClr val="00FF00"/>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58" name="Text Box 33"/>
          <p:cNvSpPr txBox="1">
            <a:spLocks noChangeArrowheads="1"/>
          </p:cNvSpPr>
          <p:nvPr/>
        </p:nvSpPr>
        <p:spPr bwMode="auto">
          <a:xfrm>
            <a:off x="10239633" y="4105392"/>
            <a:ext cx="14257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子宫</a:t>
            </a:r>
            <a:r>
              <a:rPr kumimoji="0" lang="en-US" altLang="zh-CN"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A</a:t>
            </a: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 </a:t>
            </a:r>
          </a:p>
        </p:txBody>
      </p:sp>
      <p:sp>
        <p:nvSpPr>
          <p:cNvPr id="59" name="Line 40"/>
          <p:cNvSpPr>
            <a:spLocks noChangeShapeType="1"/>
          </p:cNvSpPr>
          <p:nvPr/>
        </p:nvSpPr>
        <p:spPr bwMode="auto">
          <a:xfrm>
            <a:off x="8340496" y="3930826"/>
            <a:ext cx="1914753" cy="803099"/>
          </a:xfrm>
          <a:prstGeom prst="line">
            <a:avLst/>
          </a:prstGeom>
          <a:noFill/>
          <a:ln w="25400" cap="flat" cmpd="sng" algn="ctr">
            <a:solidFill>
              <a:srgbClr val="00FF00"/>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60" name="Text Box 41"/>
          <p:cNvSpPr txBox="1">
            <a:spLocks noChangeArrowheads="1"/>
          </p:cNvSpPr>
          <p:nvPr/>
        </p:nvSpPr>
        <p:spPr bwMode="auto">
          <a:xfrm>
            <a:off x="10200308" y="4483115"/>
            <a:ext cx="16171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膀胱上</a:t>
            </a:r>
            <a:r>
              <a:rPr kumimoji="0" lang="en-US" altLang="zh-CN"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A</a:t>
            </a: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 </a:t>
            </a:r>
          </a:p>
        </p:txBody>
      </p:sp>
      <p:sp>
        <p:nvSpPr>
          <p:cNvPr id="61" name="Rectangle 44"/>
          <p:cNvSpPr>
            <a:spLocks noChangeArrowheads="1"/>
          </p:cNvSpPr>
          <p:nvPr/>
        </p:nvSpPr>
        <p:spPr bwMode="auto">
          <a:xfrm>
            <a:off x="6339358" y="3359150"/>
            <a:ext cx="66788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脐动脉</a:t>
            </a:r>
          </a:p>
        </p:txBody>
      </p:sp>
      <p:sp>
        <p:nvSpPr>
          <p:cNvPr id="62" name="Line 45"/>
          <p:cNvSpPr>
            <a:spLocks noChangeShapeType="1"/>
          </p:cNvSpPr>
          <p:nvPr/>
        </p:nvSpPr>
        <p:spPr bwMode="auto">
          <a:xfrm flipH="1">
            <a:off x="6829628" y="3659188"/>
            <a:ext cx="1450771" cy="186757"/>
          </a:xfrm>
          <a:prstGeom prst="line">
            <a:avLst/>
          </a:prstGeom>
          <a:noFill/>
          <a:ln w="25400" cap="flat" cmpd="sng" algn="ctr">
            <a:solidFill>
              <a:srgbClr val="00FF00"/>
            </a:solidFill>
            <a:prstDash val="solid"/>
            <a:headEnd/>
            <a:tailEnd/>
          </a:ln>
          <a:effectLst>
            <a:outerShdw blurRad="40000" dist="20000" dir="5400000" rotWithShape="0">
              <a:srgbClr val="000000">
                <a:alpha val="38000"/>
              </a:srgbClr>
            </a:outerShdw>
          </a:effec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宋体"/>
              <a:cs typeface="+mn-cs"/>
            </a:endParaRPr>
          </a:p>
        </p:txBody>
      </p:sp>
      <p:sp>
        <p:nvSpPr>
          <p:cNvPr id="63" name="矩形 14"/>
          <p:cNvSpPr>
            <a:spLocks noChangeArrowheads="1"/>
          </p:cNvSpPr>
          <p:nvPr/>
        </p:nvSpPr>
        <p:spPr bwMode="auto">
          <a:xfrm>
            <a:off x="7932667" y="6017792"/>
            <a:ext cx="11395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2400" b="1" kern="0" dirty="0">
                <a:latin typeface="微软雅黑" panose="020B0503020204020204" pitchFamily="34" charset="-122"/>
                <a:ea typeface="微软雅黑" panose="020B0503020204020204" pitchFamily="34" charset="-122"/>
              </a:rPr>
              <a:t>脏支</a:t>
            </a:r>
          </a:p>
        </p:txBody>
      </p:sp>
    </p:spTree>
    <p:extLst>
      <p:ext uri="{BB962C8B-B14F-4D97-AF65-F5344CB8AC3E}">
        <p14:creationId xmlns:p14="http://schemas.microsoft.com/office/powerpoint/2010/main" val="3299081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41</a:t>
            </a:fld>
            <a:endParaRPr lang="zh-CN" altLang="en-US"/>
          </a:p>
        </p:txBody>
      </p:sp>
      <p:sp>
        <p:nvSpPr>
          <p:cNvPr id="5" name="Rectangle 4"/>
          <p:cNvSpPr>
            <a:spLocks noChangeArrowheads="1"/>
          </p:cNvSpPr>
          <p:nvPr/>
        </p:nvSpPr>
        <p:spPr bwMode="auto">
          <a:xfrm>
            <a:off x="3419475" y="473075"/>
            <a:ext cx="28082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b="1" dirty="0">
                <a:solidFill>
                  <a:srgbClr val="C00000"/>
                </a:solidFill>
                <a:latin typeface="微软雅黑" panose="020B0503020204020204" pitchFamily="34" charset="-122"/>
                <a:ea typeface="微软雅黑" panose="020B0503020204020204" pitchFamily="34" charset="-122"/>
              </a:rPr>
              <a:t>7. </a:t>
            </a:r>
            <a:r>
              <a:rPr lang="zh-CN" altLang="en-US" b="1" dirty="0">
                <a:solidFill>
                  <a:srgbClr val="C00000"/>
                </a:solidFill>
                <a:latin typeface="微软雅黑" panose="020B0503020204020204" pitchFamily="34" charset="-122"/>
                <a:ea typeface="微软雅黑" panose="020B0503020204020204" pitchFamily="34" charset="-122"/>
              </a:rPr>
              <a:t>下肢的动脉</a:t>
            </a:r>
          </a:p>
        </p:txBody>
      </p:sp>
      <p:pic>
        <p:nvPicPr>
          <p:cNvPr id="6" name="Picture 10" descr="  下肢的动脉">
            <a:hlinkClick r:id="rId2" action="ppaction://program"/>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1" y="1223963"/>
            <a:ext cx="2176463" cy="547211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11" descr="下肢的动脉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1223963"/>
            <a:ext cx="2015671" cy="547211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949326" y="1223963"/>
            <a:ext cx="3470274" cy="4495800"/>
          </a:xfrm>
          <a:prstGeom prst="rect">
            <a:avLst/>
          </a:prstGeom>
        </p:spPr>
        <p:txBody>
          <a:bodyPr/>
          <a:lstStyle/>
          <a:p>
            <a:pPr marL="762000" indent="-762000" eaLnBrk="1" hangingPunct="1">
              <a:lnSpc>
                <a:spcPct val="80000"/>
              </a:lnSpc>
              <a:spcBef>
                <a:spcPct val="20000"/>
              </a:spcBef>
              <a:defRPr/>
            </a:pPr>
            <a:r>
              <a:rPr lang="zh-CN" altLang="en-US" sz="2800" b="1" kern="0" dirty="0">
                <a:solidFill>
                  <a:srgbClr val="7030A0"/>
                </a:solidFill>
                <a:latin typeface="微软雅黑" panose="020B0503020204020204" pitchFamily="34" charset="-122"/>
                <a:ea typeface="微软雅黑" panose="020B0503020204020204" pitchFamily="34" charset="-122"/>
              </a:rPr>
              <a:t>来源：</a:t>
            </a:r>
          </a:p>
          <a:p>
            <a:pPr marL="762000" indent="-762000" eaLnBrk="1" hangingPunct="1">
              <a:lnSpc>
                <a:spcPct val="110000"/>
              </a:lnSpc>
              <a:spcBef>
                <a:spcPct val="20000"/>
              </a:spcBef>
              <a:defRPr/>
            </a:pPr>
            <a:r>
              <a:rPr lang="zh-CN" altLang="en-US" sz="2800" kern="0" dirty="0">
                <a:latin typeface="微软雅黑" panose="020B0503020204020204" pitchFamily="34" charset="-122"/>
                <a:ea typeface="微软雅黑" panose="020B0503020204020204" pitchFamily="34" charset="-122"/>
              </a:rPr>
              <a:t>髂外动脉－ </a:t>
            </a:r>
          </a:p>
          <a:p>
            <a:pPr marL="762000" indent="-762000" eaLnBrk="1" hangingPunct="1">
              <a:lnSpc>
                <a:spcPct val="110000"/>
              </a:lnSpc>
              <a:spcBef>
                <a:spcPct val="20000"/>
              </a:spcBef>
              <a:defRPr/>
            </a:pPr>
            <a:r>
              <a:rPr lang="zh-CN" altLang="en-US" sz="2800" kern="0" dirty="0">
                <a:latin typeface="微软雅黑" panose="020B0503020204020204" pitchFamily="34" charset="-122"/>
                <a:ea typeface="微软雅黑" panose="020B0503020204020204" pitchFamily="34" charset="-122"/>
              </a:rPr>
              <a:t> 股动脉－</a:t>
            </a:r>
          </a:p>
          <a:p>
            <a:pPr marL="762000" indent="-762000" eaLnBrk="1" hangingPunct="1">
              <a:lnSpc>
                <a:spcPct val="110000"/>
              </a:lnSpc>
              <a:spcBef>
                <a:spcPct val="20000"/>
              </a:spcBef>
              <a:defRPr/>
            </a:pPr>
            <a:r>
              <a:rPr lang="zh-CN" altLang="en-US" sz="2800" kern="0" dirty="0">
                <a:latin typeface="微软雅黑" panose="020B0503020204020204" pitchFamily="34" charset="-122"/>
                <a:ea typeface="微软雅黑" panose="020B0503020204020204" pitchFamily="34" charset="-122"/>
              </a:rPr>
              <a:t> 腘动脉－</a:t>
            </a:r>
          </a:p>
          <a:p>
            <a:pPr marL="762000" indent="-762000" eaLnBrk="1" hangingPunct="1">
              <a:lnSpc>
                <a:spcPct val="110000"/>
              </a:lnSpc>
              <a:spcBef>
                <a:spcPct val="20000"/>
              </a:spcBef>
              <a:defRPr/>
            </a:pPr>
            <a:r>
              <a:rPr lang="zh-CN" altLang="en-US" sz="2800" kern="0" dirty="0">
                <a:latin typeface="微软雅黑" panose="020B0503020204020204" pitchFamily="34" charset="-122"/>
                <a:ea typeface="微软雅黑" panose="020B0503020204020204" pitchFamily="34" charset="-122"/>
              </a:rPr>
              <a:t>  胫前、后动脉－</a:t>
            </a:r>
          </a:p>
          <a:p>
            <a:pPr marL="762000" indent="-762000" eaLnBrk="1" hangingPunct="1">
              <a:lnSpc>
                <a:spcPct val="110000"/>
              </a:lnSpc>
              <a:spcBef>
                <a:spcPct val="20000"/>
              </a:spcBef>
              <a:defRPr/>
            </a:pPr>
            <a:r>
              <a:rPr lang="zh-CN" altLang="en-US" sz="2800" kern="0" dirty="0">
                <a:latin typeface="微软雅黑" panose="020B0503020204020204" pitchFamily="34" charset="-122"/>
                <a:ea typeface="微软雅黑" panose="020B0503020204020204" pitchFamily="34" charset="-122"/>
              </a:rPr>
              <a:t>  腓</a:t>
            </a:r>
            <a:r>
              <a:rPr lang="en-US" altLang="zh-CN" sz="2800" kern="0" dirty="0">
                <a:latin typeface="微软雅黑" panose="020B0503020204020204" pitchFamily="34" charset="-122"/>
                <a:ea typeface="微软雅黑" panose="020B0503020204020204" pitchFamily="34" charset="-122"/>
              </a:rPr>
              <a:t>A</a:t>
            </a:r>
            <a:r>
              <a:rPr lang="zh-CN" altLang="en-US" sz="2800" kern="0" dirty="0">
                <a:latin typeface="微软雅黑" panose="020B0503020204020204" pitchFamily="34" charset="-122"/>
                <a:ea typeface="微软雅黑" panose="020B0503020204020204" pitchFamily="34" charset="-122"/>
              </a:rPr>
              <a:t>和足背</a:t>
            </a:r>
            <a:r>
              <a:rPr lang="en-US" altLang="zh-CN" sz="2800" kern="0" dirty="0">
                <a:latin typeface="微软雅黑" panose="020B0503020204020204" pitchFamily="34" charset="-122"/>
                <a:ea typeface="微软雅黑" panose="020B0503020204020204" pitchFamily="34" charset="-122"/>
              </a:rPr>
              <a:t>A</a:t>
            </a:r>
          </a:p>
          <a:p>
            <a:pPr marL="762000" indent="-762000" eaLnBrk="1" hangingPunct="1">
              <a:lnSpc>
                <a:spcPct val="110000"/>
              </a:lnSpc>
              <a:spcBef>
                <a:spcPct val="20000"/>
              </a:spcBef>
              <a:defRPr/>
            </a:pPr>
            <a:r>
              <a:rPr lang="en-US" altLang="zh-CN" sz="2800" kern="0" dirty="0">
                <a:latin typeface="微软雅黑" panose="020B0503020204020204" pitchFamily="34" charset="-122"/>
                <a:ea typeface="微软雅黑" panose="020B0503020204020204" pitchFamily="34" charset="-122"/>
              </a:rPr>
              <a:t> </a:t>
            </a:r>
            <a:endParaRPr lang="en-US" altLang="zh-CN" kern="0" dirty="0">
              <a:latin typeface="微软雅黑" panose="020B0503020204020204" pitchFamily="34" charset="-122"/>
              <a:ea typeface="微软雅黑" panose="020B0503020204020204" pitchFamily="34" charset="-122"/>
            </a:endParaRPr>
          </a:p>
          <a:p>
            <a:pPr marL="762000" indent="-762000" eaLnBrk="1" hangingPunct="1">
              <a:lnSpc>
                <a:spcPct val="110000"/>
              </a:lnSpc>
              <a:spcBef>
                <a:spcPct val="20000"/>
              </a:spcBef>
              <a:defRPr/>
            </a:pPr>
            <a:r>
              <a:rPr lang="zh-CN" altLang="en-US" sz="2800" kern="0" dirty="0">
                <a:latin typeface="微软雅黑" panose="020B0503020204020204" pitchFamily="34" charset="-122"/>
                <a:ea typeface="微软雅黑" panose="020B0503020204020204" pitchFamily="34" charset="-122"/>
              </a:rPr>
              <a:t>髂内动脉的壁支</a:t>
            </a:r>
          </a:p>
          <a:p>
            <a:pPr marL="762000" indent="-762000" eaLnBrk="1" hangingPunct="1">
              <a:lnSpc>
                <a:spcPct val="110000"/>
              </a:lnSpc>
              <a:spcBef>
                <a:spcPct val="20000"/>
              </a:spcBef>
              <a:defRPr/>
            </a:pPr>
            <a:r>
              <a:rPr lang="zh-CN" altLang="en-US" sz="2800" kern="0" dirty="0">
                <a:latin typeface="微软雅黑" panose="020B0503020204020204" pitchFamily="34" charset="-122"/>
                <a:ea typeface="微软雅黑" panose="020B0503020204020204" pitchFamily="34" charset="-122"/>
              </a:rPr>
              <a:t>  髂腰</a:t>
            </a:r>
            <a:r>
              <a:rPr lang="en-US" altLang="zh-CN" sz="2800" kern="0" dirty="0">
                <a:latin typeface="微软雅黑" panose="020B0503020204020204" pitchFamily="34" charset="-122"/>
                <a:ea typeface="微软雅黑" panose="020B0503020204020204" pitchFamily="34" charset="-122"/>
              </a:rPr>
              <a:t>A</a:t>
            </a:r>
            <a:r>
              <a:rPr lang="zh-CN" altLang="en-US" sz="2800" kern="0" dirty="0">
                <a:latin typeface="微软雅黑" panose="020B0503020204020204" pitchFamily="34" charset="-122"/>
                <a:ea typeface="微软雅黑" panose="020B0503020204020204" pitchFamily="34" charset="-122"/>
              </a:rPr>
              <a:t>，闭孔</a:t>
            </a:r>
            <a:r>
              <a:rPr lang="en-US" altLang="zh-CN" sz="2800" kern="0" dirty="0">
                <a:latin typeface="微软雅黑" panose="020B0503020204020204" pitchFamily="34" charset="-122"/>
                <a:ea typeface="微软雅黑" panose="020B0503020204020204" pitchFamily="34" charset="-122"/>
              </a:rPr>
              <a:t>A</a:t>
            </a:r>
            <a:r>
              <a:rPr lang="zh-CN" altLang="en-US" sz="2800" kern="0" dirty="0">
                <a:latin typeface="微软雅黑" panose="020B0503020204020204" pitchFamily="34" charset="-122"/>
                <a:ea typeface="微软雅黑" panose="020B0503020204020204" pitchFamily="34" charset="-122"/>
              </a:rPr>
              <a:t>，</a:t>
            </a:r>
          </a:p>
          <a:p>
            <a:pPr marL="762000" indent="-762000" eaLnBrk="1" hangingPunct="1">
              <a:lnSpc>
                <a:spcPct val="110000"/>
              </a:lnSpc>
              <a:spcBef>
                <a:spcPct val="20000"/>
              </a:spcBef>
              <a:defRPr/>
            </a:pPr>
            <a:r>
              <a:rPr lang="zh-CN" altLang="en-US" sz="2800" kern="0" dirty="0">
                <a:latin typeface="微软雅黑" panose="020B0503020204020204" pitchFamily="34" charset="-122"/>
                <a:ea typeface="微软雅黑" panose="020B0503020204020204" pitchFamily="34" charset="-122"/>
              </a:rPr>
              <a:t>  臀上、下</a:t>
            </a:r>
            <a:r>
              <a:rPr lang="en-US" altLang="zh-CN" sz="2800" kern="0" dirty="0">
                <a:latin typeface="微软雅黑" panose="020B0503020204020204" pitchFamily="34" charset="-122"/>
                <a:ea typeface="微软雅黑" panose="020B0503020204020204" pitchFamily="34" charset="-122"/>
              </a:rPr>
              <a:t>A</a:t>
            </a:r>
          </a:p>
          <a:p>
            <a:pPr marL="762000" indent="-762000" eaLnBrk="1" hangingPunct="1">
              <a:lnSpc>
                <a:spcPct val="110000"/>
              </a:lnSpc>
              <a:spcBef>
                <a:spcPct val="20000"/>
              </a:spcBef>
              <a:defRPr/>
            </a:pPr>
            <a:r>
              <a:rPr lang="en-US" altLang="zh-CN" sz="2000" b="1" kern="0" dirty="0">
                <a:latin typeface="楷体_GB2312" pitchFamily="49" charset="-122"/>
                <a:ea typeface="楷体_GB2312" pitchFamily="49" charset="-122"/>
              </a:rPr>
              <a:t>   </a:t>
            </a:r>
          </a:p>
          <a:p>
            <a:pPr marL="762000" indent="-762000" eaLnBrk="1" hangingPunct="1">
              <a:lnSpc>
                <a:spcPct val="80000"/>
              </a:lnSpc>
              <a:spcBef>
                <a:spcPct val="20000"/>
              </a:spcBef>
              <a:defRPr/>
            </a:pPr>
            <a:endParaRPr lang="en-US" altLang="zh-CN" sz="2000" b="1" kern="0" dirty="0">
              <a:latin typeface="楷体_GB2312" pitchFamily="49" charset="-122"/>
              <a:ea typeface="楷体_GB2312" pitchFamily="49" charset="-122"/>
            </a:endParaRPr>
          </a:p>
        </p:txBody>
      </p:sp>
    </p:spTree>
    <p:extLst>
      <p:ext uri="{BB962C8B-B14F-4D97-AF65-F5344CB8AC3E}">
        <p14:creationId xmlns:p14="http://schemas.microsoft.com/office/powerpoint/2010/main" val="27599684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42</a:t>
            </a:fld>
            <a:endParaRPr lang="zh-CN" altLang="en-US"/>
          </a:p>
        </p:txBody>
      </p:sp>
      <p:pic>
        <p:nvPicPr>
          <p:cNvPr id="20" name="Picture 55" descr="9-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6186" y="412750"/>
            <a:ext cx="23336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14"/>
          <p:cNvSpPr>
            <a:spLocks noChangeShapeType="1"/>
          </p:cNvSpPr>
          <p:nvPr/>
        </p:nvSpPr>
        <p:spPr bwMode="auto">
          <a:xfrm flipH="1">
            <a:off x="2716511" y="2787650"/>
            <a:ext cx="1008063" cy="504825"/>
          </a:xfrm>
          <a:prstGeom prst="line">
            <a:avLst/>
          </a:prstGeom>
          <a:noFill/>
          <a:ln w="22225">
            <a:solidFill>
              <a:srgbClr val="333399"/>
            </a:solidFill>
            <a:miter lim="800000"/>
            <a:headEnd/>
            <a:tailEnd/>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2" name="Line 18"/>
          <p:cNvSpPr>
            <a:spLocks noChangeShapeType="1"/>
          </p:cNvSpPr>
          <p:nvPr/>
        </p:nvSpPr>
        <p:spPr bwMode="auto">
          <a:xfrm flipH="1" flipV="1">
            <a:off x="2541886" y="987425"/>
            <a:ext cx="863600" cy="360362"/>
          </a:xfrm>
          <a:prstGeom prst="line">
            <a:avLst/>
          </a:prstGeom>
          <a:noFill/>
          <a:ln w="22225">
            <a:solidFill>
              <a:srgbClr val="333399"/>
            </a:solidFill>
            <a:miter lim="800000"/>
            <a:headEnd/>
            <a:tailEnd/>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3" name="Line 27"/>
          <p:cNvSpPr>
            <a:spLocks noChangeShapeType="1"/>
          </p:cNvSpPr>
          <p:nvPr/>
        </p:nvSpPr>
        <p:spPr bwMode="auto">
          <a:xfrm flipH="1">
            <a:off x="3910311" y="1636712"/>
            <a:ext cx="1295400" cy="666750"/>
          </a:xfrm>
          <a:prstGeom prst="line">
            <a:avLst/>
          </a:prstGeom>
          <a:noFill/>
          <a:ln w="22225">
            <a:solidFill>
              <a:srgbClr val="333399"/>
            </a:solidFill>
            <a:miter lim="800000"/>
            <a:headEnd/>
            <a:tailEnd/>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4" name="Line 30"/>
          <p:cNvSpPr>
            <a:spLocks noChangeShapeType="1"/>
          </p:cNvSpPr>
          <p:nvPr/>
        </p:nvSpPr>
        <p:spPr bwMode="auto">
          <a:xfrm>
            <a:off x="2613324" y="2068512"/>
            <a:ext cx="936625" cy="76200"/>
          </a:xfrm>
          <a:prstGeom prst="line">
            <a:avLst/>
          </a:prstGeom>
          <a:noFill/>
          <a:ln w="22225">
            <a:solidFill>
              <a:srgbClr val="333399"/>
            </a:solidFill>
            <a:miter lim="800000"/>
            <a:headEnd/>
            <a:tailEnd/>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5" name="Text Box 44"/>
          <p:cNvSpPr txBox="1">
            <a:spLocks noChangeArrowheads="1"/>
          </p:cNvSpPr>
          <p:nvPr/>
        </p:nvSpPr>
        <p:spPr bwMode="auto">
          <a:xfrm>
            <a:off x="1605261" y="1387475"/>
            <a:ext cx="8867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rPr>
              <a:t>股</a:t>
            </a:r>
            <a:r>
              <a:rPr kumimoji="0" lang="en-US" altLang="zh-CN" sz="2400" b="1"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rPr>
              <a:t>A</a:t>
            </a:r>
            <a:r>
              <a:rPr kumimoji="0" lang="zh-CN" altLang="en-US" sz="2400" b="1"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rPr>
              <a:t>  </a:t>
            </a:r>
          </a:p>
        </p:txBody>
      </p:sp>
      <p:sp>
        <p:nvSpPr>
          <p:cNvPr id="26" name="Line 45"/>
          <p:cNvSpPr>
            <a:spLocks noChangeShapeType="1"/>
          </p:cNvSpPr>
          <p:nvPr/>
        </p:nvSpPr>
        <p:spPr bwMode="auto">
          <a:xfrm flipH="1">
            <a:off x="3837286" y="915987"/>
            <a:ext cx="685800" cy="609600"/>
          </a:xfrm>
          <a:prstGeom prst="line">
            <a:avLst/>
          </a:prstGeom>
          <a:noFill/>
          <a:ln w="22225">
            <a:solidFill>
              <a:srgbClr val="333399"/>
            </a:solidFill>
            <a:miter lim="800000"/>
            <a:headEnd/>
            <a:tailEnd/>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7" name="Line 46"/>
          <p:cNvSpPr>
            <a:spLocks noChangeShapeType="1"/>
          </p:cNvSpPr>
          <p:nvPr/>
        </p:nvSpPr>
        <p:spPr bwMode="auto">
          <a:xfrm flipH="1" flipV="1">
            <a:off x="2686349" y="1636712"/>
            <a:ext cx="1096962" cy="131763"/>
          </a:xfrm>
          <a:prstGeom prst="line">
            <a:avLst/>
          </a:prstGeom>
          <a:noFill/>
          <a:ln w="22225">
            <a:solidFill>
              <a:srgbClr val="333399"/>
            </a:solidFill>
            <a:miter lim="800000"/>
            <a:headEnd/>
            <a:tailEnd/>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8" name="Line 47"/>
          <p:cNvSpPr>
            <a:spLocks noChangeShapeType="1"/>
          </p:cNvSpPr>
          <p:nvPr/>
        </p:nvSpPr>
        <p:spPr bwMode="auto">
          <a:xfrm flipH="1" flipV="1">
            <a:off x="2686349" y="2500312"/>
            <a:ext cx="1079500" cy="71438"/>
          </a:xfrm>
          <a:prstGeom prst="line">
            <a:avLst/>
          </a:prstGeom>
          <a:noFill/>
          <a:ln w="22225">
            <a:solidFill>
              <a:srgbClr val="333399"/>
            </a:solidFill>
            <a:miter lim="800000"/>
            <a:headEnd/>
            <a:tailEnd/>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9" name="Rectangle 49"/>
          <p:cNvSpPr>
            <a:spLocks noChangeArrowheads="1"/>
          </p:cNvSpPr>
          <p:nvPr/>
        </p:nvSpPr>
        <p:spPr bwMode="auto">
          <a:xfrm>
            <a:off x="1317924" y="2284412"/>
            <a:ext cx="11112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股深</a:t>
            </a:r>
            <a:r>
              <a:rPr kumimoji="0" lang="en-US" altLang="zh-CN"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A</a:t>
            </a:r>
            <a:r>
              <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 </a:t>
            </a:r>
          </a:p>
        </p:txBody>
      </p:sp>
      <p:sp>
        <p:nvSpPr>
          <p:cNvPr id="30" name="Rectangle 50"/>
          <p:cNvSpPr>
            <a:spLocks noChangeArrowheads="1"/>
          </p:cNvSpPr>
          <p:nvPr/>
        </p:nvSpPr>
        <p:spPr bwMode="auto">
          <a:xfrm>
            <a:off x="5134274" y="1347787"/>
            <a:ext cx="16450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旋股内侧</a:t>
            </a:r>
            <a:r>
              <a:rPr kumimoji="0" lang="en-US" altLang="zh-CN"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A</a:t>
            </a:r>
            <a:endPar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endParaRPr>
          </a:p>
        </p:txBody>
      </p:sp>
      <p:sp>
        <p:nvSpPr>
          <p:cNvPr id="31" name="Rectangle 51"/>
          <p:cNvSpPr>
            <a:spLocks noChangeArrowheads="1"/>
          </p:cNvSpPr>
          <p:nvPr/>
        </p:nvSpPr>
        <p:spPr bwMode="auto">
          <a:xfrm>
            <a:off x="597199" y="1852612"/>
            <a:ext cx="16450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旋股外侧</a:t>
            </a:r>
            <a:r>
              <a:rPr kumimoji="0" lang="en-US" altLang="zh-CN"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A</a:t>
            </a:r>
            <a:endPar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endParaRPr>
          </a:p>
        </p:txBody>
      </p:sp>
      <p:sp>
        <p:nvSpPr>
          <p:cNvPr id="32" name="Rectangle 52"/>
          <p:cNvSpPr>
            <a:spLocks noChangeArrowheads="1"/>
          </p:cNvSpPr>
          <p:nvPr/>
        </p:nvSpPr>
        <p:spPr bwMode="auto">
          <a:xfrm>
            <a:off x="1676699" y="3076575"/>
            <a:ext cx="1112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穿动脉</a:t>
            </a:r>
          </a:p>
        </p:txBody>
      </p:sp>
      <p:sp>
        <p:nvSpPr>
          <p:cNvPr id="33" name="Rectangle 53"/>
          <p:cNvSpPr>
            <a:spLocks noChangeArrowheads="1"/>
          </p:cNvSpPr>
          <p:nvPr/>
        </p:nvSpPr>
        <p:spPr bwMode="auto">
          <a:xfrm>
            <a:off x="4558011" y="536575"/>
            <a:ext cx="2087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腹壁浅</a:t>
            </a:r>
            <a:r>
              <a:rPr kumimoji="0" lang="en-US" altLang="zh-CN"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A</a:t>
            </a:r>
            <a:r>
              <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 </a:t>
            </a:r>
          </a:p>
        </p:txBody>
      </p:sp>
      <p:sp>
        <p:nvSpPr>
          <p:cNvPr id="34" name="Rectangle 54"/>
          <p:cNvSpPr>
            <a:spLocks noChangeArrowheads="1"/>
          </p:cNvSpPr>
          <p:nvPr/>
        </p:nvSpPr>
        <p:spPr bwMode="auto">
          <a:xfrm>
            <a:off x="813099" y="717550"/>
            <a:ext cx="14205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旋髂浅</a:t>
            </a:r>
            <a:r>
              <a:rPr kumimoji="0" lang="en-US" altLang="zh-CN"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A</a:t>
            </a:r>
            <a:r>
              <a:rPr kumimoji="0" lang="zh-CN" altLang="en-US" sz="24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 </a:t>
            </a:r>
          </a:p>
        </p:txBody>
      </p:sp>
      <p:pic>
        <p:nvPicPr>
          <p:cNvPr id="35" name="Picture 4" descr="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1265" y="1750700"/>
            <a:ext cx="4633982" cy="5105697"/>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36" name="直接连接符 35"/>
          <p:cNvCxnSpPr/>
          <p:nvPr/>
        </p:nvCxnSpPr>
        <p:spPr bwMode="auto">
          <a:xfrm>
            <a:off x="6278087" y="5020742"/>
            <a:ext cx="734974" cy="1299"/>
          </a:xfrm>
          <a:prstGeom prst="line">
            <a:avLst/>
          </a:prstGeom>
          <a:ln w="28575">
            <a:solidFill>
              <a:srgbClr val="FF0000"/>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37" name="直接连接符 36"/>
          <p:cNvCxnSpPr/>
          <p:nvPr/>
        </p:nvCxnSpPr>
        <p:spPr bwMode="auto">
          <a:xfrm>
            <a:off x="6622449" y="5700656"/>
            <a:ext cx="734974" cy="1299"/>
          </a:xfrm>
          <a:prstGeom prst="line">
            <a:avLst/>
          </a:prstGeom>
          <a:ln w="28575">
            <a:solidFill>
              <a:srgbClr val="FF0000"/>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38" name="直接连接符 37"/>
          <p:cNvCxnSpPr/>
          <p:nvPr/>
        </p:nvCxnSpPr>
        <p:spPr bwMode="auto">
          <a:xfrm>
            <a:off x="6779276" y="6355050"/>
            <a:ext cx="733728" cy="1300"/>
          </a:xfrm>
          <a:prstGeom prst="line">
            <a:avLst/>
          </a:prstGeom>
          <a:ln w="28575">
            <a:solidFill>
              <a:srgbClr val="FF0000"/>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477805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43</a:t>
            </a:fld>
            <a:endParaRPr lang="zh-CN" altLang="en-US"/>
          </a:p>
        </p:txBody>
      </p:sp>
      <p:pic>
        <p:nvPicPr>
          <p:cNvPr id="5" name="Picture 2" descr="Image:CS008.jpg">
            <a:hlinkClick r:id="rId2" tooltip="Image:CS008.jpg"/>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3754" y="2209923"/>
            <a:ext cx="2504436" cy="227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2"/>
          <p:cNvSpPr>
            <a:spLocks noChangeArrowheads="1"/>
          </p:cNvSpPr>
          <p:nvPr/>
        </p:nvSpPr>
        <p:spPr bwMode="auto">
          <a:xfrm>
            <a:off x="3203575" y="620713"/>
            <a:ext cx="3430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002060"/>
                </a:solidFill>
                <a:latin typeface="微软雅黑" panose="020B0503020204020204" pitchFamily="34" charset="-122"/>
                <a:ea typeface="微软雅黑" panose="020B0503020204020204" pitchFamily="34" charset="-122"/>
              </a:rPr>
              <a:t>小腿及大腿下段出血</a:t>
            </a:r>
            <a:endParaRPr lang="zh-CN" altLang="en-US" sz="2800" dirty="0">
              <a:solidFill>
                <a:srgbClr val="002060"/>
              </a:solidFill>
              <a:latin typeface="微软雅黑" panose="020B0503020204020204" pitchFamily="34" charset="-122"/>
              <a:ea typeface="微软雅黑" panose="020B0503020204020204" pitchFamily="34" charset="-122"/>
            </a:endParaRPr>
          </a:p>
        </p:txBody>
      </p:sp>
      <p:sp>
        <p:nvSpPr>
          <p:cNvPr id="7" name="矩形 3"/>
          <p:cNvSpPr>
            <a:spLocks noChangeArrowheads="1"/>
          </p:cNvSpPr>
          <p:nvPr/>
        </p:nvSpPr>
        <p:spPr bwMode="auto">
          <a:xfrm>
            <a:off x="1695450" y="1484312"/>
            <a:ext cx="8496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t>腹股沟韧带下方中间偏内处动脉搏动点</a:t>
            </a:r>
          </a:p>
        </p:txBody>
      </p:sp>
      <p:pic>
        <p:nvPicPr>
          <p:cNvPr id="8" name="Picture 4" descr="http://www.dgemo.gov.cn/upfiles/pcea/0166_4.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745" y="4745037"/>
            <a:ext cx="913245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1561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44</a:t>
            </a:fld>
            <a:endParaRPr lang="zh-CN" altLang="en-US"/>
          </a:p>
        </p:txBody>
      </p:sp>
      <p:graphicFrame>
        <p:nvGraphicFramePr>
          <p:cNvPr id="3" name="Object 2"/>
          <p:cNvGraphicFramePr>
            <a:graphicFrameLocks noChangeAspect="1"/>
          </p:cNvGraphicFramePr>
          <p:nvPr>
            <p:extLst>
              <p:ext uri="{D42A27DB-BD31-4B8C-83A1-F6EECF244321}">
                <p14:modId xmlns:p14="http://schemas.microsoft.com/office/powerpoint/2010/main" val="2790175038"/>
              </p:ext>
            </p:extLst>
          </p:nvPr>
        </p:nvGraphicFramePr>
        <p:xfrm>
          <a:off x="787777" y="331788"/>
          <a:ext cx="4710113" cy="6389687"/>
        </p:xfrm>
        <a:graphic>
          <a:graphicData uri="http://schemas.openxmlformats.org/presentationml/2006/ole">
            <mc:AlternateContent xmlns:mc="http://schemas.openxmlformats.org/markup-compatibility/2006">
              <mc:Choice xmlns:v="urn:schemas-microsoft-com:vml" Requires="v">
                <p:oleObj spid="_x0000_s1058" name="Image" r:id="rId3" imgW="2660684" imgH="3611887" progId="Photoshop.Image.6">
                  <p:embed/>
                </p:oleObj>
              </mc:Choice>
              <mc:Fallback>
                <p:oleObj name="Image" r:id="rId3" imgW="2660684" imgH="3611887"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777" y="331788"/>
                        <a:ext cx="4710113" cy="638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3"/>
          <p:cNvSpPr>
            <a:spLocks noChangeArrowheads="1"/>
          </p:cNvSpPr>
          <p:nvPr/>
        </p:nvSpPr>
        <p:spPr bwMode="auto">
          <a:xfrm>
            <a:off x="6216570" y="1414472"/>
            <a:ext cx="4593267"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altLang="zh-CN" sz="2400" dirty="0">
                <a:solidFill>
                  <a:srgbClr val="66FF33"/>
                </a:solidFill>
                <a:latin typeface="微软雅黑" panose="020B0503020204020204" pitchFamily="34" charset="-122"/>
                <a:ea typeface="微软雅黑" panose="020B0503020204020204" pitchFamily="34" charset="-122"/>
              </a:rPr>
              <a:t>   </a:t>
            </a:r>
            <a:r>
              <a:rPr lang="zh-CN" altLang="en-US" sz="2400" dirty="0">
                <a:solidFill>
                  <a:srgbClr val="FF0000"/>
                </a:solidFill>
                <a:latin typeface="微软雅黑" panose="020B0503020204020204" pitchFamily="34" charset="-122"/>
                <a:ea typeface="微软雅黑" panose="020B0503020204020204" pitchFamily="34" charset="-122"/>
              </a:rPr>
              <a:t>胫后动脉</a:t>
            </a:r>
            <a:r>
              <a:rPr lang="zh-CN" altLang="en-US" sz="2400" dirty="0">
                <a:latin typeface="微软雅黑" panose="020B0503020204020204" pitchFamily="34" charset="-122"/>
                <a:ea typeface="微软雅黑" panose="020B0503020204020204" pitchFamily="34" charset="-122"/>
              </a:rPr>
              <a:t> 经内踝后方至足底分为</a:t>
            </a:r>
            <a:r>
              <a:rPr lang="zh-CN" altLang="en-US" sz="2400" dirty="0">
                <a:solidFill>
                  <a:srgbClr val="FF0000"/>
                </a:solidFill>
                <a:latin typeface="微软雅黑" panose="020B0503020204020204" pitchFamily="34" charset="-122"/>
                <a:ea typeface="微软雅黑" panose="020B0503020204020204" pitchFamily="34" charset="-122"/>
              </a:rPr>
              <a:t>足底内侧动脉</a:t>
            </a:r>
            <a:r>
              <a:rPr lang="zh-CN" altLang="en-US" sz="2400" dirty="0">
                <a:latin typeface="微软雅黑" panose="020B0503020204020204" pitchFamily="34" charset="-122"/>
                <a:ea typeface="微软雅黑" panose="020B0503020204020204" pitchFamily="34" charset="-122"/>
              </a:rPr>
              <a:t>和</a:t>
            </a:r>
            <a:r>
              <a:rPr lang="zh-CN" altLang="en-US" sz="2400" dirty="0">
                <a:solidFill>
                  <a:srgbClr val="FF0000"/>
                </a:solidFill>
                <a:latin typeface="微软雅黑" panose="020B0503020204020204" pitchFamily="34" charset="-122"/>
                <a:ea typeface="微软雅黑" panose="020B0503020204020204" pitchFamily="34" charset="-122"/>
              </a:rPr>
              <a:t>足底外侧动脉</a:t>
            </a:r>
            <a:endParaRPr lang="en-US" altLang="zh-CN" sz="2400" dirty="0">
              <a:solidFill>
                <a:srgbClr val="FF0000"/>
              </a:solidFill>
              <a:latin typeface="微软雅黑" panose="020B0503020204020204" pitchFamily="34" charset="-122"/>
              <a:ea typeface="微软雅黑" panose="020B0503020204020204" pitchFamily="34" charset="-122"/>
            </a:endParaRPr>
          </a:p>
          <a:p>
            <a:pPr eaLnBrk="1" hangingPunct="1">
              <a:lnSpc>
                <a:spcPct val="150000"/>
              </a:lnSpc>
            </a:pPr>
            <a:endParaRPr lang="zh-CN" altLang="en-US" sz="2400" dirty="0">
              <a:latin typeface="微软雅黑" panose="020B0503020204020204" pitchFamily="34" charset="-122"/>
              <a:ea typeface="微软雅黑" panose="020B0503020204020204" pitchFamily="34" charset="-122"/>
            </a:endParaRPr>
          </a:p>
          <a:p>
            <a:pPr eaLnBrk="1" hangingPunct="1">
              <a:lnSpc>
                <a:spcPct val="150000"/>
              </a:lnSpc>
            </a:pPr>
            <a:r>
              <a:rPr lang="zh-CN" altLang="en-US" sz="2400" dirty="0">
                <a:latin typeface="微软雅黑" panose="020B0503020204020204" pitchFamily="34" charset="-122"/>
                <a:ea typeface="微软雅黑" panose="020B0503020204020204" pitchFamily="34" charset="-122"/>
              </a:rPr>
              <a:t>    </a:t>
            </a:r>
            <a:r>
              <a:rPr lang="zh-CN" altLang="en-US" sz="2400" dirty="0">
                <a:solidFill>
                  <a:srgbClr val="FF0000"/>
                </a:solidFill>
                <a:latin typeface="微软雅黑" panose="020B0503020204020204" pitchFamily="34" charset="-122"/>
                <a:ea typeface="微软雅黑" panose="020B0503020204020204" pitchFamily="34" charset="-122"/>
              </a:rPr>
              <a:t>胫前动脉</a:t>
            </a:r>
            <a:r>
              <a:rPr lang="zh-CN" altLang="en-US" sz="2400" dirty="0">
                <a:latin typeface="微软雅黑" panose="020B0503020204020204" pitchFamily="34" charset="-122"/>
                <a:ea typeface="微软雅黑" panose="020B0503020204020204" pitchFamily="34" charset="-122"/>
              </a:rPr>
              <a:t>越过踝关节前面至足背，移行为</a:t>
            </a:r>
            <a:r>
              <a:rPr lang="zh-CN" altLang="en-US" sz="2400" dirty="0">
                <a:solidFill>
                  <a:srgbClr val="FF0000"/>
                </a:solidFill>
                <a:latin typeface="微软雅黑" panose="020B0503020204020204" pitchFamily="34" charset="-122"/>
                <a:ea typeface="微软雅黑" panose="020B0503020204020204" pitchFamily="34" charset="-122"/>
              </a:rPr>
              <a:t>足背动脉</a:t>
            </a:r>
            <a:r>
              <a:rPr lang="zh-CN" altLang="en-US" sz="2400" dirty="0">
                <a:latin typeface="微软雅黑" panose="020B0503020204020204" pitchFamily="34" charset="-122"/>
                <a:ea typeface="微软雅黑" panose="020B0503020204020204" pitchFamily="34" charset="-122"/>
              </a:rPr>
              <a:t>，足背动脉在第</a:t>
            </a:r>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rPr>
              <a:t>跖骨间穿行至足底与足底外侧动脉吻合形成</a:t>
            </a:r>
            <a:r>
              <a:rPr lang="zh-CN" altLang="en-US" sz="2400" dirty="0">
                <a:solidFill>
                  <a:srgbClr val="FF0000"/>
                </a:solidFill>
                <a:latin typeface="微软雅黑" panose="020B0503020204020204" pitchFamily="34" charset="-122"/>
                <a:ea typeface="微软雅黑" panose="020B0503020204020204" pitchFamily="34" charset="-122"/>
              </a:rPr>
              <a:t>足底动脉弓</a:t>
            </a:r>
            <a:endParaRPr lang="zh-CN" altLang="en-US" sz="2400" dirty="0">
              <a:latin typeface="微软雅黑" panose="020B0503020204020204" pitchFamily="34" charset="-122"/>
              <a:ea typeface="微软雅黑" panose="020B0503020204020204" pitchFamily="34" charset="-122"/>
            </a:endParaRPr>
          </a:p>
        </p:txBody>
      </p:sp>
      <p:sp>
        <p:nvSpPr>
          <p:cNvPr id="6" name="Rectangle 4"/>
          <p:cNvSpPr>
            <a:spLocks noChangeArrowheads="1"/>
          </p:cNvSpPr>
          <p:nvPr/>
        </p:nvSpPr>
        <p:spPr bwMode="auto">
          <a:xfrm>
            <a:off x="4864477" y="4754563"/>
            <a:ext cx="304800" cy="193675"/>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Rectangle 5"/>
          <p:cNvSpPr>
            <a:spLocks noChangeArrowheads="1"/>
          </p:cNvSpPr>
          <p:nvPr/>
        </p:nvSpPr>
        <p:spPr bwMode="auto">
          <a:xfrm>
            <a:off x="3135690" y="3292475"/>
            <a:ext cx="431800" cy="214313"/>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Rectangle 6"/>
          <p:cNvSpPr>
            <a:spLocks noChangeArrowheads="1"/>
          </p:cNvSpPr>
          <p:nvPr/>
        </p:nvSpPr>
        <p:spPr bwMode="auto">
          <a:xfrm>
            <a:off x="4737477" y="3643313"/>
            <a:ext cx="547688" cy="217487"/>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9" name="Rectangle 7"/>
          <p:cNvSpPr>
            <a:spLocks noChangeArrowheads="1"/>
          </p:cNvSpPr>
          <p:nvPr/>
        </p:nvSpPr>
        <p:spPr bwMode="auto">
          <a:xfrm>
            <a:off x="2972177" y="3589338"/>
            <a:ext cx="554038" cy="187325"/>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0" name="Rectangle 8"/>
          <p:cNvSpPr>
            <a:spLocks noChangeArrowheads="1"/>
          </p:cNvSpPr>
          <p:nvPr/>
        </p:nvSpPr>
        <p:spPr bwMode="auto">
          <a:xfrm>
            <a:off x="1217990" y="463550"/>
            <a:ext cx="500062" cy="17145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1" name="Rectangle 9"/>
          <p:cNvSpPr>
            <a:spLocks noChangeArrowheads="1"/>
          </p:cNvSpPr>
          <p:nvPr/>
        </p:nvSpPr>
        <p:spPr bwMode="auto">
          <a:xfrm>
            <a:off x="2992815" y="2212975"/>
            <a:ext cx="463550" cy="212725"/>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Tree>
    <p:extLst>
      <p:ext uri="{BB962C8B-B14F-4D97-AF65-F5344CB8AC3E}">
        <p14:creationId xmlns:p14="http://schemas.microsoft.com/office/powerpoint/2010/main" val="40741319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45</a:t>
            </a:fld>
            <a:endParaRPr lang="zh-CN" altLang="en-US"/>
          </a:p>
        </p:txBody>
      </p:sp>
      <p:pic>
        <p:nvPicPr>
          <p:cNvPr id="3" name="Picture 2" descr="Image:CS007.jpg">
            <a:hlinkClick r:id="rId2" tooltip="Image:CS007.jpg"/>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2565400"/>
            <a:ext cx="4662487"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2"/>
          <p:cNvSpPr>
            <a:spLocks noChangeArrowheads="1"/>
          </p:cNvSpPr>
          <p:nvPr/>
        </p:nvSpPr>
        <p:spPr bwMode="auto">
          <a:xfrm>
            <a:off x="3851275" y="836613"/>
            <a:ext cx="1833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002060"/>
                </a:solidFill>
                <a:latin typeface="微软雅黑" panose="020B0503020204020204" pitchFamily="34" charset="-122"/>
                <a:ea typeface="微软雅黑" panose="020B0503020204020204" pitchFamily="34" charset="-122"/>
              </a:rPr>
              <a:t>足部出血</a:t>
            </a:r>
            <a:endParaRPr lang="zh-CN" altLang="en-US" sz="3200" dirty="0">
              <a:solidFill>
                <a:srgbClr val="002060"/>
              </a:solidFill>
              <a:latin typeface="微软雅黑" panose="020B0503020204020204" pitchFamily="34" charset="-122"/>
              <a:ea typeface="微软雅黑" panose="020B0503020204020204" pitchFamily="34" charset="-122"/>
            </a:endParaRPr>
          </a:p>
        </p:txBody>
      </p:sp>
      <p:sp>
        <p:nvSpPr>
          <p:cNvPr id="6" name="矩形 3"/>
          <p:cNvSpPr>
            <a:spLocks noChangeArrowheads="1"/>
          </p:cNvSpPr>
          <p:nvPr/>
        </p:nvSpPr>
        <p:spPr bwMode="auto">
          <a:xfrm>
            <a:off x="539750" y="1700213"/>
            <a:ext cx="828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t>足背关节处中间可触及动脉搏动处和内踝后侧凹陷处。</a:t>
            </a:r>
          </a:p>
        </p:txBody>
      </p:sp>
    </p:spTree>
    <p:extLst>
      <p:ext uri="{BB962C8B-B14F-4D97-AF65-F5344CB8AC3E}">
        <p14:creationId xmlns:p14="http://schemas.microsoft.com/office/powerpoint/2010/main" val="23003209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46</a:t>
            </a:fld>
            <a:endParaRPr lang="zh-CN" altLang="en-US"/>
          </a:p>
        </p:txBody>
      </p:sp>
      <p:graphicFrame>
        <p:nvGraphicFramePr>
          <p:cNvPr id="3" name="Object 2"/>
          <p:cNvGraphicFramePr>
            <a:graphicFrameLocks noChangeAspect="1"/>
          </p:cNvGraphicFramePr>
          <p:nvPr>
            <p:extLst>
              <p:ext uri="{D42A27DB-BD31-4B8C-83A1-F6EECF244321}">
                <p14:modId xmlns:p14="http://schemas.microsoft.com/office/powerpoint/2010/main" val="3547616791"/>
              </p:ext>
            </p:extLst>
          </p:nvPr>
        </p:nvGraphicFramePr>
        <p:xfrm>
          <a:off x="144856" y="429207"/>
          <a:ext cx="9297908" cy="5727150"/>
        </p:xfrm>
        <a:graphic>
          <a:graphicData uri="http://schemas.openxmlformats.org/presentationml/2006/ole">
            <mc:AlternateContent xmlns:mc="http://schemas.openxmlformats.org/markup-compatibility/2006">
              <mc:Choice xmlns:v="urn:schemas-microsoft-com:vml" Requires="v">
                <p:oleObj spid="_x0000_s2081" name="Image" r:id="rId3" imgW="13993651" imgH="7885714" progId="Photoshop.Image.7">
                  <p:embed/>
                </p:oleObj>
              </mc:Choice>
              <mc:Fallback>
                <p:oleObj name="Image" r:id="rId3" imgW="13993651" imgH="7885714" progId="Photoshop.Image.7">
                  <p:embed/>
                  <p:pic>
                    <p:nvPicPr>
                      <p:cNvPr id="0" name=""/>
                      <p:cNvPicPr>
                        <a:picLocks noChangeAspect="1" noChangeArrowheads="1"/>
                      </p:cNvPicPr>
                      <p:nvPr/>
                    </p:nvPicPr>
                    <p:blipFill>
                      <a:blip r:embed="rId4">
                        <a:lum bright="-30000" contrast="54000"/>
                        <a:extLst>
                          <a:ext uri="{28A0092B-C50C-407E-A947-70E740481C1C}">
                            <a14:useLocalDpi xmlns:a14="http://schemas.microsoft.com/office/drawing/2010/main" val="0"/>
                          </a:ext>
                        </a:extLst>
                      </a:blip>
                      <a:srcRect/>
                      <a:stretch>
                        <a:fillRect/>
                      </a:stretch>
                    </p:blipFill>
                    <p:spPr bwMode="auto">
                      <a:xfrm>
                        <a:off x="144856" y="429207"/>
                        <a:ext cx="9297908" cy="57271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001090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47</a:t>
            </a:fld>
            <a:endParaRPr lang="zh-CN" altLang="en-US"/>
          </a:p>
        </p:txBody>
      </p:sp>
      <p:graphicFrame>
        <p:nvGraphicFramePr>
          <p:cNvPr id="3" name="Object 2"/>
          <p:cNvGraphicFramePr>
            <a:graphicFrameLocks noChangeAspect="1"/>
          </p:cNvGraphicFramePr>
          <p:nvPr>
            <p:extLst>
              <p:ext uri="{D42A27DB-BD31-4B8C-83A1-F6EECF244321}">
                <p14:modId xmlns:p14="http://schemas.microsoft.com/office/powerpoint/2010/main" val="3599604222"/>
              </p:ext>
            </p:extLst>
          </p:nvPr>
        </p:nvGraphicFramePr>
        <p:xfrm>
          <a:off x="1544755" y="49211"/>
          <a:ext cx="8923077" cy="6808789"/>
        </p:xfrm>
        <a:graphic>
          <a:graphicData uri="http://schemas.openxmlformats.org/presentationml/2006/ole">
            <mc:AlternateContent xmlns:mc="http://schemas.openxmlformats.org/markup-compatibility/2006">
              <mc:Choice xmlns:v="urn:schemas-microsoft-com:vml" Requires="v">
                <p:oleObj spid="_x0000_s3104" name="Image" r:id="rId3" imgW="15212698" imgH="14323810" progId="Photoshop.Image.7">
                  <p:embed/>
                </p:oleObj>
              </mc:Choice>
              <mc:Fallback>
                <p:oleObj name="Image" r:id="rId3" imgW="15212698" imgH="14323810" progId="Photoshop.Image.7">
                  <p:embed/>
                  <p:pic>
                    <p:nvPicPr>
                      <p:cNvPr id="0" name=""/>
                      <p:cNvPicPr>
                        <a:picLocks noChangeAspect="1" noChangeArrowheads="1"/>
                      </p:cNvPicPr>
                      <p:nvPr/>
                    </p:nvPicPr>
                    <p:blipFill>
                      <a:blip r:embed="rId4">
                        <a:lum bright="-42000" contrast="60000"/>
                        <a:extLst>
                          <a:ext uri="{28A0092B-C50C-407E-A947-70E740481C1C}">
                            <a14:useLocalDpi xmlns:a14="http://schemas.microsoft.com/office/drawing/2010/main" val="0"/>
                          </a:ext>
                        </a:extLst>
                      </a:blip>
                      <a:srcRect t="3317"/>
                      <a:stretch>
                        <a:fillRect/>
                      </a:stretch>
                    </p:blipFill>
                    <p:spPr bwMode="auto">
                      <a:xfrm>
                        <a:off x="1544755" y="49211"/>
                        <a:ext cx="8923077" cy="680878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1450090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48</a:t>
            </a:fld>
            <a:endParaRPr lang="zh-CN" altLang="en-US"/>
          </a:p>
        </p:txBody>
      </p:sp>
      <p:sp>
        <p:nvSpPr>
          <p:cNvPr id="5" name="矩形 4"/>
          <p:cNvSpPr/>
          <p:nvPr/>
        </p:nvSpPr>
        <p:spPr>
          <a:xfrm>
            <a:off x="0" y="1091684"/>
            <a:ext cx="12192000" cy="830997"/>
          </a:xfrm>
          <a:prstGeom prst="rect">
            <a:avLst/>
          </a:prstGeom>
        </p:spPr>
        <p:txBody>
          <a:bodyPr wrap="square">
            <a:spAutoFit/>
          </a:bodyPr>
          <a:lstStyle/>
          <a:p>
            <a:pPr algn="ctr"/>
            <a:r>
              <a:rPr lang="zh-CN" altLang="en-US" sz="4800" b="1" spc="6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循环系统</a:t>
            </a:r>
            <a:r>
              <a:rPr lang="en-US" altLang="zh-CN" sz="4800" b="1" spc="6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4800" b="1" spc="600" dirty="0">
                <a:solidFill>
                  <a:srgbClr val="0000CC"/>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静脉 </a:t>
            </a:r>
            <a:r>
              <a:rPr lang="en-US" altLang="zh-CN" sz="4400" b="1" spc="600" dirty="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V</a:t>
            </a:r>
            <a:r>
              <a:rPr lang="en-US" altLang="zh-CN" sz="4400" b="1" spc="600" dirty="0">
                <a:latin typeface="Times New Roman" panose="02020603050405020304" pitchFamily="18" charset="0"/>
                <a:ea typeface="微软雅黑" panose="020B0503020204020204" pitchFamily="34" charset="-122"/>
                <a:cs typeface="Times New Roman" panose="02020603050405020304" pitchFamily="18" charset="0"/>
              </a:rPr>
              <a:t>ein</a:t>
            </a:r>
            <a:endParaRPr lang="en-US" altLang="zh-CN" sz="3600" b="1" spc="6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Picture 10" descr="02802"/>
          <p:cNvPicPr>
            <a:picLocks noChangeAspect="1" noChangeArrowheads="1" noCrop="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3674041" y="2022476"/>
            <a:ext cx="4020938" cy="483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5490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49</a:t>
            </a:fld>
            <a:endParaRPr lang="zh-CN" altLang="en-US"/>
          </a:p>
        </p:txBody>
      </p:sp>
      <p:pic>
        <p:nvPicPr>
          <p:cNvPr id="9" name="Picture 5" descr="9_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53603" t="861"/>
          <a:stretch>
            <a:fillRect/>
          </a:stretch>
        </p:blipFill>
        <p:spPr bwMode="auto">
          <a:xfrm>
            <a:off x="8471394" y="567879"/>
            <a:ext cx="1961782" cy="597103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 descr="5_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9701" y="2459925"/>
            <a:ext cx="2928528" cy="4179888"/>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1" name="组合 10"/>
          <p:cNvGrpSpPr>
            <a:grpSpLocks/>
          </p:cNvGrpSpPr>
          <p:nvPr/>
        </p:nvGrpSpPr>
        <p:grpSpPr bwMode="auto">
          <a:xfrm>
            <a:off x="788563" y="336267"/>
            <a:ext cx="7377537" cy="2123658"/>
            <a:chOff x="778329" y="1196752"/>
            <a:chExt cx="7377693" cy="2124113"/>
          </a:xfrm>
        </p:grpSpPr>
        <p:sp>
          <p:nvSpPr>
            <p:cNvPr id="12" name="AutoShape 3"/>
            <p:cNvSpPr>
              <a:spLocks/>
            </p:cNvSpPr>
            <p:nvPr/>
          </p:nvSpPr>
          <p:spPr bwMode="auto">
            <a:xfrm>
              <a:off x="778329" y="2179626"/>
              <a:ext cx="193271" cy="1005385"/>
            </a:xfrm>
            <a:prstGeom prst="leftBrace">
              <a:avLst>
                <a:gd name="adj1" fmla="val 29167"/>
                <a:gd name="adj2" fmla="val 50000"/>
              </a:avLst>
            </a:prstGeom>
            <a:noFill/>
            <a:ln w="25400" cap="flat" cmpd="sng" algn="ctr">
              <a:solidFill>
                <a:srgbClr val="9933FF"/>
              </a:solidFill>
              <a:prstDash val="solid"/>
              <a:headEnd/>
              <a:tailEnd/>
            </a:ln>
            <a:effectLst>
              <a:outerShdw blurRad="40000" dist="20000" dir="5400000" rotWithShape="0">
                <a:srgbClr val="000000">
                  <a:alpha val="38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a:ea typeface="宋体"/>
                <a:cs typeface="+mn-cs"/>
              </a:endParaRPr>
            </a:p>
          </p:txBody>
        </p:sp>
        <p:sp>
          <p:nvSpPr>
            <p:cNvPr id="13" name="TextBox 2"/>
            <p:cNvSpPr txBox="1"/>
            <p:nvPr/>
          </p:nvSpPr>
          <p:spPr>
            <a:xfrm>
              <a:off x="971600" y="1196752"/>
              <a:ext cx="7184422" cy="2124113"/>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defTabSz="914400" eaLnBrk="1" fontAlgn="base" latinLnBrk="0" hangingPunct="1">
                <a:lnSpc>
                  <a:spcPct val="150000"/>
                </a:lnSpc>
                <a:spcBef>
                  <a:spcPct val="0"/>
                </a:spcBef>
                <a:spcAft>
                  <a:spcPct val="0"/>
                </a:spcAft>
                <a:buClrTx/>
                <a:buSzTx/>
                <a:buFontTx/>
                <a:buNone/>
                <a:tabLst/>
                <a:defRPr/>
              </a:pPr>
              <a:r>
                <a:rPr lang="en-US" altLang="zh-CN" sz="3200" b="1" kern="0" spc="50" dirty="0">
                  <a:ln w="11430"/>
                  <a:solidFill>
                    <a:srgbClr val="C00000"/>
                  </a:solidFill>
                  <a:latin typeface="微软雅黑" panose="020B0503020204020204" pitchFamily="34" charset="-122"/>
                  <a:ea typeface="微软雅黑" panose="020B0503020204020204" pitchFamily="34" charset="-122"/>
                  <a:cs typeface="Times New Roman" pitchFamily="18" charset="0"/>
                </a:rPr>
                <a:t>1. </a:t>
              </a:r>
              <a:r>
                <a:rPr kumimoji="0" lang="zh-CN" altLang="en-US" sz="3200" b="1" i="0" u="none" strike="noStrike" kern="0" cap="none" spc="50" normalizeH="0" baseline="0" noProof="0" dirty="0">
                  <a:ln w="11430"/>
                  <a:solidFill>
                    <a:srgbClr val="C00000"/>
                  </a:solidFill>
                  <a:uLnTx/>
                  <a:uFillTx/>
                  <a:latin typeface="微软雅黑" panose="020B0503020204020204" pitchFamily="34" charset="-122"/>
                  <a:ea typeface="微软雅黑" panose="020B0503020204020204" pitchFamily="34" charset="-122"/>
                  <a:cs typeface="Times New Roman" pitchFamily="18" charset="0"/>
                </a:rPr>
                <a:t>分浅、深二种</a:t>
              </a:r>
              <a:r>
                <a:rPr kumimoji="0" lang="en-US" altLang="zh-CN" sz="3200" b="1" i="0" u="none" strike="noStrike" kern="0" cap="none" spc="50" normalizeH="0" baseline="0" noProof="0" dirty="0">
                  <a:ln w="11430"/>
                  <a:solidFill>
                    <a:srgbClr val="C00000"/>
                  </a:solidFill>
                  <a:uLnTx/>
                  <a:uFillTx/>
                  <a:latin typeface="微软雅黑" panose="020B0503020204020204" pitchFamily="34" charset="-122"/>
                  <a:ea typeface="微软雅黑" panose="020B0503020204020204" pitchFamily="34" charset="-122"/>
                  <a:cs typeface="Times New Roman" pitchFamily="18" charset="0"/>
                </a:rPr>
                <a:t>:</a:t>
              </a:r>
              <a:br>
                <a:rPr kumimoji="0" lang="zh-CN" altLang="en-US" sz="2800" b="1" i="0" u="none" strike="noStrike" kern="0" cap="none" spc="50" normalizeH="0" baseline="0" noProof="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uLnTx/>
                  <a:uFillTx/>
                  <a:latin typeface="微软雅黑" panose="020B0503020204020204" pitchFamily="34" charset="-122"/>
                  <a:ea typeface="微软雅黑" panose="020B0503020204020204" pitchFamily="34" charset="-122"/>
                  <a:cs typeface="Times New Roman" pitchFamily="18" charset="0"/>
                </a:rPr>
              </a:br>
              <a:r>
                <a:rPr lang="zh-CN" altLang="en-US" sz="2800" b="1" kern="0" spc="50" dirty="0">
                  <a:ln w="11430"/>
                  <a:solidFill>
                    <a:srgbClr val="0000CC"/>
                  </a:solidFill>
                  <a:latin typeface="微软雅黑" panose="020B0503020204020204" pitchFamily="34" charset="-122"/>
                  <a:ea typeface="微软雅黑" panose="020B0503020204020204" pitchFamily="34" charset="-122"/>
                  <a:cs typeface="Times New Roman" pitchFamily="18" charset="0"/>
                </a:rPr>
                <a:t>浅静脉</a:t>
              </a:r>
              <a:r>
                <a:rPr kumimoji="0" lang="en-US" altLang="zh-CN" sz="2800" b="1" i="0" u="none" strike="noStrike" kern="0" cap="none" spc="50" normalizeH="0" baseline="0" noProof="0" dirty="0">
                  <a:ln w="11430"/>
                  <a:gradFill>
                    <a:gsLst>
                      <a:gs pos="25000">
                        <a:srgbClr val="3333CC">
                          <a:satMod val="155000"/>
                        </a:srgbClr>
                      </a:gs>
                      <a:gs pos="100000">
                        <a:srgbClr val="3333CC">
                          <a:shade val="45000"/>
                          <a:satMod val="165000"/>
                        </a:srgbClr>
                      </a:gs>
                    </a:gsLst>
                    <a:lin ang="5400000"/>
                  </a:gradFill>
                  <a:effectLst/>
                  <a:uLnTx/>
                  <a:uFillTx/>
                  <a:latin typeface="微软雅黑" panose="020B0503020204020204" pitchFamily="34" charset="-122"/>
                  <a:ea typeface="微软雅黑" panose="020B0503020204020204" pitchFamily="34" charset="-122"/>
                  <a:cs typeface="Times New Roman" pitchFamily="18" charset="0"/>
                </a:rPr>
                <a:t>—</a:t>
              </a:r>
              <a:r>
                <a:rPr kumimoji="0" lang="zh-CN" altLang="en-US" sz="2800" i="0" u="none" strike="noStrike" kern="0" cap="none" spc="50" normalizeH="0" baseline="0" noProof="0" dirty="0">
                  <a:ln w="11430"/>
                  <a:effectLst/>
                  <a:uLnTx/>
                  <a:uFillTx/>
                  <a:latin typeface="微软雅黑" panose="020B0503020204020204" pitchFamily="34" charset="-122"/>
                  <a:ea typeface="微软雅黑" panose="020B0503020204020204" pitchFamily="34" charset="-122"/>
                  <a:cs typeface="Times New Roman" pitchFamily="18" charset="0"/>
                </a:rPr>
                <a:t>皮下静脉不与动脉伴行</a:t>
              </a:r>
              <a:r>
                <a:rPr kumimoji="0" lang="en-US" altLang="zh-CN" sz="2800" i="0" u="none" strike="noStrike" kern="0" cap="none" spc="50" normalizeH="0" baseline="0" noProof="0" dirty="0">
                  <a:ln w="11430"/>
                  <a:effectLst/>
                  <a:uLnTx/>
                  <a:uFillTx/>
                  <a:latin typeface="微软雅黑" panose="020B0503020204020204" pitchFamily="34" charset="-122"/>
                  <a:ea typeface="微软雅黑" panose="020B0503020204020204" pitchFamily="34" charset="-122"/>
                  <a:cs typeface="Times New Roman" pitchFamily="18" charset="0"/>
                </a:rPr>
                <a:t>—</a:t>
              </a:r>
              <a:r>
                <a:rPr kumimoji="0" lang="zh-CN" altLang="en-US" sz="2800" i="0" u="none" strike="noStrike" kern="0" cap="none" spc="50" normalizeH="0" baseline="0" noProof="0" dirty="0">
                  <a:ln w="11430"/>
                  <a:solidFill>
                    <a:srgbClr val="0000CC"/>
                  </a:solidFill>
                  <a:effectLst/>
                  <a:uLnTx/>
                  <a:uFillTx/>
                  <a:latin typeface="微软雅黑" panose="020B0503020204020204" pitchFamily="34" charset="-122"/>
                  <a:ea typeface="微软雅黑" panose="020B0503020204020204" pitchFamily="34" charset="-122"/>
                  <a:cs typeface="Times New Roman" pitchFamily="18" charset="0"/>
                </a:rPr>
                <a:t>临床应用</a:t>
              </a:r>
              <a:br>
                <a:rPr kumimoji="0" lang="zh-CN" altLang="en-US" sz="2800" i="0" u="none" strike="noStrike" kern="0" cap="none" spc="50" normalizeH="0" baseline="0" noProof="0" dirty="0">
                  <a:ln w="11430"/>
                  <a:effectLst/>
                  <a:uLnTx/>
                  <a:uFillTx/>
                  <a:latin typeface="微软雅黑" panose="020B0503020204020204" pitchFamily="34" charset="-122"/>
                  <a:ea typeface="微软雅黑" panose="020B0503020204020204" pitchFamily="34" charset="-122"/>
                  <a:cs typeface="Times New Roman" pitchFamily="18" charset="0"/>
                </a:rPr>
              </a:br>
              <a:r>
                <a:rPr kumimoji="0" lang="zh-CN" altLang="en-US" sz="2800" b="1" i="0" u="none" strike="noStrike" kern="0" cap="none" spc="50" normalizeH="0" baseline="0" noProof="0" dirty="0">
                  <a:ln w="11430"/>
                  <a:solidFill>
                    <a:srgbClr val="0000CC"/>
                  </a:solidFill>
                  <a:effectLst/>
                  <a:uLnTx/>
                  <a:uFillTx/>
                  <a:latin typeface="微软雅黑" panose="020B0503020204020204" pitchFamily="34" charset="-122"/>
                  <a:ea typeface="微软雅黑" panose="020B0503020204020204" pitchFamily="34" charset="-122"/>
                  <a:cs typeface="Times New Roman" pitchFamily="18" charset="0"/>
                </a:rPr>
                <a:t>深静脉</a:t>
              </a:r>
              <a:r>
                <a:rPr kumimoji="0" lang="en-US" altLang="zh-CN" sz="2800" b="1" i="0" u="none" strike="noStrike" kern="0" cap="none" spc="50" normalizeH="0" baseline="0" noProof="0" dirty="0">
                  <a:ln w="11430"/>
                  <a:gradFill>
                    <a:gsLst>
                      <a:gs pos="25000">
                        <a:srgbClr val="3333CC">
                          <a:satMod val="155000"/>
                        </a:srgbClr>
                      </a:gs>
                      <a:gs pos="100000">
                        <a:srgbClr val="3333CC">
                          <a:shade val="45000"/>
                          <a:satMod val="165000"/>
                        </a:srgbClr>
                      </a:gs>
                    </a:gsLst>
                    <a:lin ang="5400000"/>
                  </a:gradFill>
                  <a:effectLst/>
                  <a:uLnTx/>
                  <a:uFillTx/>
                  <a:latin typeface="微软雅黑" panose="020B0503020204020204" pitchFamily="34" charset="-122"/>
                  <a:ea typeface="微软雅黑" panose="020B0503020204020204" pitchFamily="34" charset="-122"/>
                  <a:cs typeface="Times New Roman" pitchFamily="18" charset="0"/>
                </a:rPr>
                <a:t>—</a:t>
              </a:r>
              <a:r>
                <a:rPr lang="zh-CN" altLang="en-US" sz="2800" kern="0" spc="50" dirty="0">
                  <a:ln w="11430"/>
                  <a:latin typeface="微软雅黑" panose="020B0503020204020204" pitchFamily="34" charset="-122"/>
                  <a:ea typeface="微软雅黑" panose="020B0503020204020204" pitchFamily="34" charset="-122"/>
                  <a:cs typeface="Times New Roman" pitchFamily="18" charset="0"/>
                </a:rPr>
                <a:t>与动脉伴行，名称相同</a:t>
              </a:r>
            </a:p>
          </p:txBody>
        </p:sp>
      </p:grpSp>
    </p:spTree>
    <p:extLst>
      <p:ext uri="{BB962C8B-B14F-4D97-AF65-F5344CB8AC3E}">
        <p14:creationId xmlns:p14="http://schemas.microsoft.com/office/powerpoint/2010/main" val="1137418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5</a:t>
            </a:fld>
            <a:endParaRPr lang="zh-CN" altLang="en-US"/>
          </a:p>
        </p:txBody>
      </p:sp>
      <p:sp>
        <p:nvSpPr>
          <p:cNvPr id="5" name="Rectangle 5"/>
          <p:cNvSpPr>
            <a:spLocks noChangeArrowheads="1"/>
          </p:cNvSpPr>
          <p:nvPr/>
        </p:nvSpPr>
        <p:spPr bwMode="auto">
          <a:xfrm>
            <a:off x="503238" y="549275"/>
            <a:ext cx="8137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4000" b="1" dirty="0">
                <a:latin typeface="微软雅黑" panose="020B0503020204020204" pitchFamily="34" charset="-122"/>
                <a:ea typeface="微软雅黑" panose="020B0503020204020204" pitchFamily="34" charset="-122"/>
              </a:rPr>
              <a:t>（一）</a:t>
            </a:r>
            <a:r>
              <a:rPr lang="zh-CN" altLang="en-US" sz="4000" b="1" dirty="0">
                <a:solidFill>
                  <a:srgbClr val="C00000"/>
                </a:solidFill>
                <a:latin typeface="微软雅黑" panose="020B0503020204020204" pitchFamily="34" charset="-122"/>
                <a:ea typeface="微软雅黑" panose="020B0503020204020204" pitchFamily="34" charset="-122"/>
              </a:rPr>
              <a:t>器官外动脉</a:t>
            </a:r>
            <a:r>
              <a:rPr lang="zh-CN" altLang="en-US" sz="4000" b="1" dirty="0">
                <a:latin typeface="微软雅黑" panose="020B0503020204020204" pitchFamily="34" charset="-122"/>
                <a:ea typeface="微软雅黑" panose="020B0503020204020204" pitchFamily="34" charset="-122"/>
              </a:rPr>
              <a:t>分布的基本规律  </a:t>
            </a:r>
          </a:p>
        </p:txBody>
      </p:sp>
      <p:sp>
        <p:nvSpPr>
          <p:cNvPr id="7" name="Rectangle 4"/>
          <p:cNvSpPr>
            <a:spLocks noChangeArrowheads="1"/>
          </p:cNvSpPr>
          <p:nvPr/>
        </p:nvSpPr>
        <p:spPr bwMode="auto">
          <a:xfrm>
            <a:off x="769938" y="1395005"/>
            <a:ext cx="9459912" cy="113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lnSpc>
                <a:spcPct val="150000"/>
              </a:lnSpc>
              <a:spcBef>
                <a:spcPct val="0"/>
              </a:spcBef>
              <a:spcAft>
                <a:spcPct val="0"/>
              </a:spcAft>
              <a:buFontTx/>
              <a:buNone/>
            </a:pPr>
            <a:r>
              <a:rPr lang="en-US" altLang="zh-CN" sz="2400" dirty="0">
                <a:solidFill>
                  <a:srgbClr val="333399"/>
                </a:solidFill>
                <a:latin typeface="微软雅黑" panose="020B0503020204020204" pitchFamily="34" charset="-122"/>
                <a:ea typeface="微软雅黑" panose="020B0503020204020204" pitchFamily="34" charset="-122"/>
              </a:rPr>
              <a:t>① </a:t>
            </a:r>
            <a:r>
              <a:rPr lang="zh-CN" altLang="en-US" sz="2400" dirty="0">
                <a:solidFill>
                  <a:srgbClr val="333399"/>
                </a:solidFill>
                <a:latin typeface="微软雅黑" panose="020B0503020204020204" pitchFamily="34" charset="-122"/>
                <a:ea typeface="微软雅黑" panose="020B0503020204020204" pitchFamily="34" charset="-122"/>
              </a:rPr>
              <a:t>配布具有对称性，与人体结构相适应</a:t>
            </a:r>
          </a:p>
          <a:p>
            <a:pPr fontAlgn="base">
              <a:lnSpc>
                <a:spcPct val="150000"/>
              </a:lnSpc>
              <a:spcBef>
                <a:spcPct val="0"/>
              </a:spcBef>
              <a:spcAft>
                <a:spcPct val="0"/>
              </a:spcAft>
              <a:buFontTx/>
              <a:buNone/>
            </a:pPr>
            <a:r>
              <a:rPr lang="zh-CN" altLang="en-US" sz="2400" dirty="0">
                <a:solidFill>
                  <a:srgbClr val="333399"/>
                </a:solidFill>
                <a:latin typeface="微软雅黑" panose="020B0503020204020204" pitchFamily="34" charset="-122"/>
                <a:ea typeface="微软雅黑" panose="020B0503020204020204" pitchFamily="34" charset="-122"/>
              </a:rPr>
              <a:t>② 每一大局部（头颈、躯干、上肢和下肢）都有</a:t>
            </a:r>
            <a:r>
              <a:rPr lang="en-US" altLang="zh-CN" sz="2400" dirty="0">
                <a:solidFill>
                  <a:srgbClr val="333399"/>
                </a:solidFill>
                <a:latin typeface="微软雅黑" panose="020B0503020204020204" pitchFamily="34" charset="-122"/>
                <a:ea typeface="微软雅黑" panose="020B0503020204020204" pitchFamily="34" charset="-122"/>
              </a:rPr>
              <a:t>1</a:t>
            </a:r>
            <a:r>
              <a:rPr lang="zh-CN" altLang="en-US" sz="2400" dirty="0">
                <a:solidFill>
                  <a:srgbClr val="333399"/>
                </a:solidFill>
                <a:latin typeface="微软雅黑" panose="020B0503020204020204" pitchFamily="34" charset="-122"/>
                <a:ea typeface="微软雅黑" panose="020B0503020204020204" pitchFamily="34" charset="-122"/>
              </a:rPr>
              <a:t>～</a:t>
            </a:r>
            <a:r>
              <a:rPr lang="en-US" altLang="zh-CN" sz="2400" dirty="0">
                <a:solidFill>
                  <a:srgbClr val="333399"/>
                </a:solidFill>
                <a:latin typeface="微软雅黑" panose="020B0503020204020204" pitchFamily="34" charset="-122"/>
                <a:ea typeface="微软雅黑" panose="020B0503020204020204" pitchFamily="34" charset="-122"/>
              </a:rPr>
              <a:t>2</a:t>
            </a:r>
            <a:r>
              <a:rPr lang="zh-CN" altLang="en-US" sz="2400" dirty="0">
                <a:solidFill>
                  <a:srgbClr val="333399"/>
                </a:solidFill>
                <a:latin typeface="微软雅黑" panose="020B0503020204020204" pitchFamily="34" charset="-122"/>
                <a:ea typeface="微软雅黑" panose="020B0503020204020204" pitchFamily="34" charset="-122"/>
              </a:rPr>
              <a:t>条动脉干</a:t>
            </a:r>
          </a:p>
        </p:txBody>
      </p:sp>
      <p:sp>
        <p:nvSpPr>
          <p:cNvPr id="9" name="Rectangle 6"/>
          <p:cNvSpPr>
            <a:spLocks noChangeArrowheads="1"/>
          </p:cNvSpPr>
          <p:nvPr/>
        </p:nvSpPr>
        <p:spPr bwMode="auto">
          <a:xfrm>
            <a:off x="796926" y="2862041"/>
            <a:ext cx="9993312" cy="112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lnSpc>
                <a:spcPct val="150000"/>
              </a:lnSpc>
              <a:spcBef>
                <a:spcPct val="0"/>
              </a:spcBef>
              <a:spcAft>
                <a:spcPct val="0"/>
              </a:spcAft>
              <a:buNone/>
            </a:pPr>
            <a:r>
              <a:rPr lang="en-US" altLang="zh-CN" sz="2400" dirty="0">
                <a:solidFill>
                  <a:srgbClr val="333399"/>
                </a:solidFill>
                <a:latin typeface="微软雅黑" panose="020B0503020204020204" pitchFamily="34" charset="-122"/>
                <a:ea typeface="微软雅黑" panose="020B0503020204020204" pitchFamily="34" charset="-122"/>
              </a:rPr>
              <a:t>③ </a:t>
            </a:r>
            <a:r>
              <a:rPr lang="zh-CN" altLang="en-US" sz="2400" dirty="0">
                <a:solidFill>
                  <a:srgbClr val="333399"/>
                </a:solidFill>
                <a:latin typeface="微软雅黑" panose="020B0503020204020204" pitchFamily="34" charset="-122"/>
                <a:ea typeface="微软雅黑" panose="020B0503020204020204" pitchFamily="34" charset="-122"/>
              </a:rPr>
              <a:t>躯干部动脉分壁支和脏支，壁支保留原始分节状态</a:t>
            </a:r>
          </a:p>
          <a:p>
            <a:pPr fontAlgn="base">
              <a:lnSpc>
                <a:spcPct val="150000"/>
              </a:lnSpc>
              <a:spcBef>
                <a:spcPct val="0"/>
              </a:spcBef>
              <a:spcAft>
                <a:spcPct val="0"/>
              </a:spcAft>
              <a:buNone/>
            </a:pPr>
            <a:r>
              <a:rPr lang="zh-CN" altLang="en-US" sz="2400" dirty="0">
                <a:solidFill>
                  <a:srgbClr val="333399"/>
                </a:solidFill>
                <a:latin typeface="微软雅黑" panose="020B0503020204020204" pitchFamily="34" charset="-122"/>
                <a:ea typeface="微软雅黑" panose="020B0503020204020204" pitchFamily="34" charset="-122"/>
              </a:rPr>
              <a:t>④ 动脉常有静脉、神经伴行，构成血管神经束，在四肢多与长骨平行  </a:t>
            </a:r>
          </a:p>
        </p:txBody>
      </p:sp>
      <p:sp>
        <p:nvSpPr>
          <p:cNvPr id="11" name="Rectangle 6"/>
          <p:cNvSpPr>
            <a:spLocks noChangeArrowheads="1"/>
          </p:cNvSpPr>
          <p:nvPr/>
        </p:nvSpPr>
        <p:spPr bwMode="auto">
          <a:xfrm>
            <a:off x="796926" y="4247983"/>
            <a:ext cx="7848600" cy="113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lnSpc>
                <a:spcPct val="150000"/>
              </a:lnSpc>
              <a:spcBef>
                <a:spcPct val="0"/>
              </a:spcBef>
              <a:spcAft>
                <a:spcPct val="0"/>
              </a:spcAft>
              <a:buNone/>
            </a:pPr>
            <a:r>
              <a:rPr lang="zh-CN" altLang="en-US" sz="2400" dirty="0">
                <a:solidFill>
                  <a:srgbClr val="333399"/>
                </a:solidFill>
                <a:latin typeface="微软雅黑" panose="020B0503020204020204" pitchFamily="34" charset="-122"/>
                <a:ea typeface="微软雅黑" panose="020B0503020204020204" pitchFamily="34" charset="-122"/>
              </a:rPr>
              <a:t>⑤ 行程中多居于身体的屈侧、深部或安全隐蔽的部位</a:t>
            </a:r>
          </a:p>
          <a:p>
            <a:pPr fontAlgn="base">
              <a:lnSpc>
                <a:spcPct val="150000"/>
              </a:lnSpc>
              <a:spcBef>
                <a:spcPct val="0"/>
              </a:spcBef>
              <a:spcAft>
                <a:spcPct val="0"/>
              </a:spcAft>
              <a:buNone/>
            </a:pPr>
            <a:r>
              <a:rPr lang="zh-CN" altLang="en-US" sz="2400" dirty="0">
                <a:solidFill>
                  <a:srgbClr val="333399"/>
                </a:solidFill>
                <a:latin typeface="微软雅黑" panose="020B0503020204020204" pitchFamily="34" charset="-122"/>
                <a:ea typeface="微软雅黑" panose="020B0503020204020204" pitchFamily="34" charset="-122"/>
              </a:rPr>
              <a:t>⑥ 常以最短距离到达它所分布的器官（</a:t>
            </a:r>
            <a:r>
              <a:rPr lang="zh-CN" altLang="en-US" sz="2400" dirty="0">
                <a:latin typeface="微软雅黑" panose="020B0503020204020204" pitchFamily="34" charset="-122"/>
                <a:ea typeface="微软雅黑" panose="020B0503020204020204" pitchFamily="34" charset="-122"/>
              </a:rPr>
              <a:t>睾丸动脉例外</a:t>
            </a:r>
            <a:r>
              <a:rPr lang="zh-CN" altLang="en-US" sz="2400" dirty="0">
                <a:solidFill>
                  <a:srgbClr val="333399"/>
                </a:solidFill>
                <a:latin typeface="微软雅黑" panose="020B0503020204020204" pitchFamily="34" charset="-122"/>
                <a:ea typeface="微软雅黑" panose="020B0503020204020204" pitchFamily="34" charset="-122"/>
              </a:rPr>
              <a:t>） </a:t>
            </a:r>
          </a:p>
        </p:txBody>
      </p:sp>
      <p:sp>
        <p:nvSpPr>
          <p:cNvPr id="13" name="Rectangle 6"/>
          <p:cNvSpPr>
            <a:spLocks noChangeArrowheads="1"/>
          </p:cNvSpPr>
          <p:nvPr/>
        </p:nvSpPr>
        <p:spPr bwMode="auto">
          <a:xfrm>
            <a:off x="796926" y="5500708"/>
            <a:ext cx="10210800" cy="1128579"/>
          </a:xfrm>
          <a:prstGeom prst="rect">
            <a:avLst/>
          </a:prstGeom>
          <a:noFill/>
          <a:ln w="9525">
            <a:noFill/>
            <a:miter lim="800000"/>
            <a:headEnd/>
            <a:tailEnd/>
          </a:ln>
        </p:spPr>
        <p:txBody>
          <a:bodyPr wrap="square">
            <a:spAutoFit/>
          </a:bodyPr>
          <a:lstStyle/>
          <a:p>
            <a:pPr fontAlgn="base">
              <a:lnSpc>
                <a:spcPct val="150000"/>
              </a:lnSpc>
              <a:spcBef>
                <a:spcPct val="0"/>
              </a:spcBef>
              <a:spcAft>
                <a:spcPct val="0"/>
              </a:spcAft>
              <a:defRPr/>
            </a:pPr>
            <a:r>
              <a:rPr lang="zh-CN" altLang="en-US" sz="2400" dirty="0">
                <a:solidFill>
                  <a:srgbClr val="333399"/>
                </a:solidFill>
                <a:latin typeface="微软雅黑" panose="020B0503020204020204" pitchFamily="34" charset="-122"/>
                <a:ea typeface="微软雅黑" panose="020B0503020204020204" pitchFamily="34" charset="-122"/>
              </a:rPr>
              <a:t>⑦ 分布的形式与器官的形态有关 </a:t>
            </a:r>
          </a:p>
          <a:p>
            <a:pPr fontAlgn="base">
              <a:lnSpc>
                <a:spcPct val="150000"/>
              </a:lnSpc>
              <a:spcBef>
                <a:spcPct val="0"/>
              </a:spcBef>
              <a:spcAft>
                <a:spcPct val="0"/>
              </a:spcAft>
              <a:defRPr/>
            </a:pPr>
            <a:r>
              <a:rPr lang="zh-CN" altLang="en-US" sz="2400" dirty="0">
                <a:solidFill>
                  <a:srgbClr val="333399"/>
                </a:solidFill>
                <a:latin typeface="微软雅黑" panose="020B0503020204020204" pitchFamily="34" charset="-122"/>
                <a:ea typeface="微软雅黑" panose="020B0503020204020204" pitchFamily="34" charset="-122"/>
              </a:rPr>
              <a:t>⑧ 口径不完全取决于它所供血器官的大小，而与该器官的功能有关 </a:t>
            </a:r>
          </a:p>
        </p:txBody>
      </p:sp>
    </p:spTree>
    <p:extLst>
      <p:ext uri="{BB962C8B-B14F-4D97-AF65-F5344CB8AC3E}">
        <p14:creationId xmlns:p14="http://schemas.microsoft.com/office/powerpoint/2010/main" val="10495459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50</a:t>
            </a:fld>
            <a:endParaRPr lang="zh-CN" altLang="en-US"/>
          </a:p>
        </p:txBody>
      </p:sp>
      <p:sp>
        <p:nvSpPr>
          <p:cNvPr id="5" name="矩形 3"/>
          <p:cNvSpPr>
            <a:spLocks noChangeArrowheads="1"/>
          </p:cNvSpPr>
          <p:nvPr/>
        </p:nvSpPr>
        <p:spPr bwMode="auto">
          <a:xfrm>
            <a:off x="2808312" y="811007"/>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en-US" altLang="zh-CN" sz="3200" b="1" kern="0" spc="50" dirty="0">
                <a:ln w="11430"/>
                <a:solidFill>
                  <a:srgbClr val="C00000"/>
                </a:solidFill>
                <a:latin typeface="微软雅黑" panose="020B0503020204020204" pitchFamily="34" charset="-122"/>
                <a:ea typeface="微软雅黑" panose="020B0503020204020204" pitchFamily="34" charset="-122"/>
                <a:cs typeface="Times New Roman" pitchFamily="18" charset="0"/>
              </a:rPr>
              <a:t>2. </a:t>
            </a:r>
            <a:r>
              <a:rPr lang="zh-CN" altLang="en-US" sz="3200" b="1" kern="0" spc="50" dirty="0">
                <a:ln w="11430"/>
                <a:solidFill>
                  <a:srgbClr val="C00000"/>
                </a:solidFill>
                <a:latin typeface="微软雅黑" panose="020B0503020204020204" pitchFamily="34" charset="-122"/>
                <a:ea typeface="微软雅黑" panose="020B0503020204020204" pitchFamily="34" charset="-122"/>
                <a:cs typeface="Times New Roman" pitchFamily="18" charset="0"/>
              </a:rPr>
              <a:t>静脉间吻合丰富</a:t>
            </a:r>
          </a:p>
        </p:txBody>
      </p:sp>
      <p:pic>
        <p:nvPicPr>
          <p:cNvPr id="6" name="Picture 2" descr="直肠静脉丛"/>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1458913" y="1747838"/>
            <a:ext cx="4824412"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5_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50154" t="40562" b="945"/>
          <a:stretch>
            <a:fillRect/>
          </a:stretch>
        </p:blipFill>
        <p:spPr bwMode="auto">
          <a:xfrm>
            <a:off x="6842125" y="1747838"/>
            <a:ext cx="2365375" cy="450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16393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51</a:t>
            </a:fld>
            <a:endParaRPr lang="zh-CN" altLang="en-US"/>
          </a:p>
        </p:txBody>
      </p:sp>
      <p:sp>
        <p:nvSpPr>
          <p:cNvPr id="8" name="矩形 3"/>
          <p:cNvSpPr>
            <a:spLocks noChangeArrowheads="1"/>
          </p:cNvSpPr>
          <p:nvPr/>
        </p:nvSpPr>
        <p:spPr bwMode="auto">
          <a:xfrm>
            <a:off x="1763688" y="253097"/>
            <a:ext cx="61918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br>
              <a:rPr lang="zh-CN" altLang="en-US" sz="2800" b="1" spc="5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en-US" altLang="zh-CN" sz="3200" b="1" kern="0" spc="50" dirty="0">
                <a:ln w="11430"/>
                <a:solidFill>
                  <a:srgbClr val="C00000"/>
                </a:solidFill>
                <a:latin typeface="微软雅黑" panose="020B0503020204020204" pitchFamily="34" charset="-122"/>
                <a:ea typeface="微软雅黑" panose="020B0503020204020204" pitchFamily="34" charset="-122"/>
                <a:cs typeface="Times New Roman" pitchFamily="18" charset="0"/>
              </a:rPr>
              <a:t>3. </a:t>
            </a:r>
            <a:r>
              <a:rPr lang="zh-CN" altLang="en-US" sz="3200" b="1" kern="0" spc="50" dirty="0">
                <a:ln w="11430"/>
                <a:solidFill>
                  <a:srgbClr val="C00000"/>
                </a:solidFill>
                <a:latin typeface="微软雅黑" panose="020B0503020204020204" pitchFamily="34" charset="-122"/>
                <a:ea typeface="微软雅黑" panose="020B0503020204020204" pitchFamily="34" charset="-122"/>
                <a:cs typeface="Times New Roman" pitchFamily="18" charset="0"/>
              </a:rPr>
              <a:t>有</a:t>
            </a:r>
            <a:r>
              <a:rPr lang="zh-CN" altLang="en-US" sz="3200" b="1" kern="0" spc="50" dirty="0">
                <a:ln w="11430"/>
                <a:solidFill>
                  <a:srgbClr val="0000CC"/>
                </a:solidFill>
                <a:latin typeface="微软雅黑" panose="020B0503020204020204" pitchFamily="34" charset="-122"/>
                <a:ea typeface="微软雅黑" panose="020B0503020204020204" pitchFamily="34" charset="-122"/>
                <a:cs typeface="Times New Roman" pitchFamily="18" charset="0"/>
              </a:rPr>
              <a:t>静脉瓣</a:t>
            </a:r>
            <a:r>
              <a:rPr lang="zh-CN" altLang="en-US" sz="3200" b="1" kern="0" spc="50" dirty="0">
                <a:ln w="11430"/>
                <a:solidFill>
                  <a:srgbClr val="C00000"/>
                </a:solidFill>
                <a:latin typeface="微软雅黑" panose="020B0503020204020204" pitchFamily="34" charset="-122"/>
                <a:ea typeface="微软雅黑" panose="020B0503020204020204" pitchFamily="34" charset="-122"/>
                <a:cs typeface="Times New Roman" pitchFamily="18" charset="0"/>
              </a:rPr>
              <a:t> </a:t>
            </a:r>
            <a:r>
              <a:rPr lang="en-US" altLang="zh-CN" sz="3200" b="1" kern="0" spc="50" dirty="0">
                <a:ln w="11430"/>
                <a:solidFill>
                  <a:srgbClr val="C00000"/>
                </a:solidFill>
                <a:latin typeface="微软雅黑" panose="020B0503020204020204" pitchFamily="34" charset="-122"/>
                <a:ea typeface="微软雅黑" panose="020B0503020204020204" pitchFamily="34" charset="-122"/>
                <a:cs typeface="Times New Roman" pitchFamily="18" charset="0"/>
              </a:rPr>
              <a:t>— </a:t>
            </a:r>
            <a:r>
              <a:rPr lang="zh-CN" altLang="en-US" sz="3200" b="1" kern="0" spc="50" dirty="0">
                <a:ln w="11430"/>
                <a:solidFill>
                  <a:srgbClr val="C00000"/>
                </a:solidFill>
                <a:latin typeface="微软雅黑" panose="020B0503020204020204" pitchFamily="34" charset="-122"/>
                <a:ea typeface="微软雅黑" panose="020B0503020204020204" pitchFamily="34" charset="-122"/>
                <a:cs typeface="Times New Roman" pitchFamily="18" charset="0"/>
              </a:rPr>
              <a:t>防止血液逆流</a:t>
            </a:r>
          </a:p>
        </p:txBody>
      </p:sp>
      <p:grpSp>
        <p:nvGrpSpPr>
          <p:cNvPr id="9" name="组合 4"/>
          <p:cNvGrpSpPr>
            <a:grpSpLocks/>
          </p:cNvGrpSpPr>
          <p:nvPr/>
        </p:nvGrpSpPr>
        <p:grpSpPr bwMode="auto">
          <a:xfrm>
            <a:off x="2500313" y="1895475"/>
            <a:ext cx="6503987" cy="4032250"/>
            <a:chOff x="1331913" y="1844675"/>
            <a:chExt cx="6503987" cy="4032250"/>
          </a:xfrm>
        </p:grpSpPr>
        <p:pic>
          <p:nvPicPr>
            <p:cNvPr id="10" name="Picture 8" descr="静脉瓣"/>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1331913" y="1916113"/>
              <a:ext cx="1368425"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静脉回流"/>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1844675"/>
              <a:ext cx="376872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722329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52</a:t>
            </a:fld>
            <a:endParaRPr lang="zh-CN" altLang="en-US"/>
          </a:p>
        </p:txBody>
      </p:sp>
      <p:sp>
        <p:nvSpPr>
          <p:cNvPr id="8" name="矩形 3"/>
          <p:cNvSpPr>
            <a:spLocks noChangeArrowheads="1"/>
          </p:cNvSpPr>
          <p:nvPr/>
        </p:nvSpPr>
        <p:spPr bwMode="auto">
          <a:xfrm>
            <a:off x="7618185" y="1710976"/>
            <a:ext cx="425450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lnSpc>
                <a:spcPct val="150000"/>
              </a:lnSpc>
              <a:spcBef>
                <a:spcPct val="0"/>
              </a:spcBef>
              <a:spcAft>
                <a:spcPct val="0"/>
              </a:spcAft>
              <a:defRPr/>
            </a:pPr>
            <a:br>
              <a:rPr lang="zh-CN" altLang="en-US" sz="1600" b="1" spc="5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en-US" altLang="zh-CN" sz="3200" b="1" kern="0" spc="50" dirty="0">
                <a:ln w="11430"/>
                <a:solidFill>
                  <a:srgbClr val="C00000"/>
                </a:solidFill>
                <a:latin typeface="微软雅黑" panose="020B0503020204020204" pitchFamily="34" charset="-122"/>
                <a:ea typeface="微软雅黑" panose="020B0503020204020204" pitchFamily="34" charset="-122"/>
                <a:cs typeface="Times New Roman" pitchFamily="18" charset="0"/>
              </a:rPr>
              <a:t>4. </a:t>
            </a:r>
            <a:r>
              <a:rPr lang="zh-CN" altLang="en-US" sz="3200" b="1" kern="0" spc="50" dirty="0">
                <a:ln w="11430"/>
                <a:solidFill>
                  <a:srgbClr val="C00000"/>
                </a:solidFill>
                <a:latin typeface="微软雅黑" panose="020B0503020204020204" pitchFamily="34" charset="-122"/>
                <a:ea typeface="微软雅黑" panose="020B0503020204020204" pitchFamily="34" charset="-122"/>
                <a:cs typeface="Times New Roman" pitchFamily="18" charset="0"/>
              </a:rPr>
              <a:t>为属支，由细变粗，管壁薄，</a:t>
            </a:r>
            <a:r>
              <a:rPr lang="en-US" altLang="zh-CN" sz="3200" b="1" kern="0" spc="50" dirty="0">
                <a:ln w="11430"/>
                <a:solidFill>
                  <a:srgbClr val="C00000"/>
                </a:solidFill>
                <a:latin typeface="微软雅黑" panose="020B0503020204020204" pitchFamily="34" charset="-122"/>
                <a:ea typeface="微软雅黑" panose="020B0503020204020204" pitchFamily="34" charset="-122"/>
                <a:cs typeface="Times New Roman" pitchFamily="18" charset="0"/>
              </a:rPr>
              <a:t> </a:t>
            </a:r>
            <a:r>
              <a:rPr lang="zh-CN" altLang="en-US" sz="3200" b="1" kern="0" spc="50" dirty="0">
                <a:ln w="11430"/>
                <a:solidFill>
                  <a:srgbClr val="C00000"/>
                </a:solidFill>
                <a:latin typeface="微软雅黑" panose="020B0503020204020204" pitchFamily="34" charset="-122"/>
                <a:ea typeface="微软雅黑" panose="020B0503020204020204" pitchFamily="34" charset="-122"/>
                <a:cs typeface="Times New Roman" pitchFamily="18" charset="0"/>
              </a:rPr>
              <a:t>管腔大，弹性小，压力低</a:t>
            </a:r>
            <a:br>
              <a:rPr lang="zh-CN" altLang="en-US" sz="3200" b="1" kern="0" spc="50" dirty="0">
                <a:ln w="11430"/>
                <a:solidFill>
                  <a:srgbClr val="C00000"/>
                </a:solidFill>
                <a:latin typeface="微软雅黑" panose="020B0503020204020204" pitchFamily="34" charset="-122"/>
                <a:ea typeface="微软雅黑" panose="020B0503020204020204" pitchFamily="34" charset="-122"/>
                <a:cs typeface="Times New Roman" pitchFamily="18" charset="0"/>
              </a:rPr>
            </a:br>
            <a:endParaRPr lang="zh-CN" altLang="en-US" sz="3200" b="1" kern="0" spc="50" dirty="0">
              <a:ln w="11430"/>
              <a:solidFill>
                <a:srgbClr val="C00000"/>
              </a:solidFill>
              <a:latin typeface="微软雅黑" panose="020B0503020204020204" pitchFamily="34" charset="-122"/>
              <a:ea typeface="微软雅黑" panose="020B0503020204020204" pitchFamily="34" charset="-122"/>
              <a:cs typeface="Times New Roman" pitchFamily="18" charset="0"/>
            </a:endParaRPr>
          </a:p>
        </p:txBody>
      </p:sp>
      <p:pic>
        <p:nvPicPr>
          <p:cNvPr id="9" name="Picture 6" descr="图片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557338"/>
            <a:ext cx="4278312"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0"/>
          <p:cNvSpPr txBox="1">
            <a:spLocks noChangeArrowheads="1"/>
          </p:cNvSpPr>
          <p:nvPr/>
        </p:nvSpPr>
        <p:spPr bwMode="auto">
          <a:xfrm>
            <a:off x="1938337" y="5245100"/>
            <a:ext cx="803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2400">
                <a:solidFill>
                  <a:srgbClr val="0000FF"/>
                </a:solidFill>
                <a:latin typeface="黑体" panose="02010609060101010101" pitchFamily="49" charset="-122"/>
                <a:ea typeface="黑体" panose="02010609060101010101" pitchFamily="49" charset="-122"/>
              </a:rPr>
              <a:t>分支</a:t>
            </a:r>
          </a:p>
        </p:txBody>
      </p:sp>
      <p:sp>
        <p:nvSpPr>
          <p:cNvPr id="11" name="TextBox 11"/>
          <p:cNvSpPr txBox="1">
            <a:spLocks noChangeArrowheads="1"/>
          </p:cNvSpPr>
          <p:nvPr/>
        </p:nvSpPr>
        <p:spPr bwMode="auto">
          <a:xfrm>
            <a:off x="1536700" y="3789363"/>
            <a:ext cx="803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2400">
                <a:solidFill>
                  <a:srgbClr val="0000FF"/>
                </a:solidFill>
                <a:latin typeface="黑体" panose="02010609060101010101" pitchFamily="49" charset="-122"/>
                <a:ea typeface="黑体" panose="02010609060101010101" pitchFamily="49" charset="-122"/>
              </a:rPr>
              <a:t>属支</a:t>
            </a:r>
          </a:p>
        </p:txBody>
      </p:sp>
    </p:spTree>
    <p:extLst>
      <p:ext uri="{BB962C8B-B14F-4D97-AF65-F5344CB8AC3E}">
        <p14:creationId xmlns:p14="http://schemas.microsoft.com/office/powerpoint/2010/main" val="28956006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53</a:t>
            </a:fld>
            <a:endParaRPr lang="zh-CN" altLang="en-US"/>
          </a:p>
        </p:txBody>
      </p:sp>
      <p:sp>
        <p:nvSpPr>
          <p:cNvPr id="6" name="矩形 3"/>
          <p:cNvSpPr>
            <a:spLocks noChangeArrowheads="1"/>
          </p:cNvSpPr>
          <p:nvPr/>
        </p:nvSpPr>
        <p:spPr bwMode="auto">
          <a:xfrm>
            <a:off x="684213" y="476672"/>
            <a:ext cx="8135937" cy="14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41325" indent="-441325" fontAlgn="base">
              <a:lnSpc>
                <a:spcPct val="150000"/>
              </a:lnSpc>
              <a:spcBef>
                <a:spcPct val="0"/>
              </a:spcBef>
              <a:spcAft>
                <a:spcPct val="0"/>
              </a:spcAft>
              <a:defRPr/>
            </a:pPr>
            <a:r>
              <a:rPr lang="en-US" altLang="zh-CN" sz="3200" kern="0" spc="50" dirty="0">
                <a:ln w="11430"/>
                <a:solidFill>
                  <a:srgbClr val="C00000"/>
                </a:solidFill>
                <a:latin typeface="微软雅黑" panose="020B0503020204020204" pitchFamily="34" charset="-122"/>
                <a:ea typeface="微软雅黑" panose="020B0503020204020204" pitchFamily="34" charset="-122"/>
                <a:cs typeface="Times New Roman" pitchFamily="18" charset="0"/>
              </a:rPr>
              <a:t>5. </a:t>
            </a:r>
            <a:r>
              <a:rPr lang="zh-CN" altLang="en-US" sz="3200" kern="0" spc="50" dirty="0">
                <a:ln w="11430"/>
                <a:solidFill>
                  <a:srgbClr val="C00000"/>
                </a:solidFill>
                <a:latin typeface="微软雅黑" panose="020B0503020204020204" pitchFamily="34" charset="-122"/>
                <a:ea typeface="微软雅黑" panose="020B0503020204020204" pitchFamily="34" charset="-122"/>
                <a:cs typeface="Times New Roman" pitchFamily="18" charset="0"/>
              </a:rPr>
              <a:t>几种特殊结构的静脉：</a:t>
            </a:r>
            <a:r>
              <a:rPr lang="zh-CN" altLang="en-US" sz="3200" kern="0" spc="50" dirty="0">
                <a:ln w="11430"/>
                <a:latin typeface="微软雅黑" panose="020B0503020204020204" pitchFamily="34" charset="-122"/>
                <a:ea typeface="微软雅黑" panose="020B0503020204020204" pitchFamily="34" charset="-122"/>
                <a:cs typeface="Times New Roman" pitchFamily="18" charset="0"/>
              </a:rPr>
              <a:t>硬脑膜</a:t>
            </a:r>
            <a:r>
              <a:rPr lang="zh-CN" altLang="en-US" sz="3200" kern="0" spc="50" dirty="0">
                <a:ln w="11430"/>
                <a:solidFill>
                  <a:srgbClr val="0000CC"/>
                </a:solidFill>
                <a:latin typeface="微软雅黑" panose="020B0503020204020204" pitchFamily="34" charset="-122"/>
                <a:ea typeface="微软雅黑" panose="020B0503020204020204" pitchFamily="34" charset="-122"/>
                <a:cs typeface="Times New Roman" pitchFamily="18" charset="0"/>
              </a:rPr>
              <a:t>（静脉）</a:t>
            </a:r>
            <a:r>
              <a:rPr lang="zh-CN" altLang="en-US" sz="3200" kern="0" spc="50" dirty="0">
                <a:ln w="11430"/>
                <a:latin typeface="微软雅黑" panose="020B0503020204020204" pitchFamily="34" charset="-122"/>
                <a:ea typeface="微软雅黑" panose="020B0503020204020204" pitchFamily="34" charset="-122"/>
                <a:cs typeface="Times New Roman" pitchFamily="18" charset="0"/>
              </a:rPr>
              <a:t>窦，板障静脉</a:t>
            </a:r>
            <a:r>
              <a:rPr lang="zh-CN" altLang="en-US" sz="3200" kern="0" spc="50" dirty="0">
                <a:ln w="11430"/>
                <a:solidFill>
                  <a:srgbClr val="C00000"/>
                </a:solidFill>
                <a:latin typeface="微软雅黑" panose="020B0503020204020204" pitchFamily="34" charset="-122"/>
                <a:ea typeface="微软雅黑" panose="020B0503020204020204" pitchFamily="34" charset="-122"/>
                <a:cs typeface="Times New Roman" pitchFamily="18" charset="0"/>
              </a:rPr>
              <a:t>，</a:t>
            </a:r>
            <a:r>
              <a:rPr lang="zh-CN" altLang="en-US" sz="3200" kern="0" spc="50" dirty="0">
                <a:ln w="11430"/>
                <a:latin typeface="微软雅黑" panose="020B0503020204020204" pitchFamily="34" charset="-122"/>
                <a:ea typeface="微软雅黑" panose="020B0503020204020204" pitchFamily="34" charset="-122"/>
                <a:cs typeface="Times New Roman" pitchFamily="18" charset="0"/>
              </a:rPr>
              <a:t>骨松质</a:t>
            </a:r>
            <a:r>
              <a:rPr lang="zh-CN" altLang="en-US" sz="3200" b="1" kern="0" spc="50" dirty="0">
                <a:ln w="11430"/>
                <a:solidFill>
                  <a:srgbClr val="C00000"/>
                </a:solidFill>
                <a:latin typeface="微软雅黑" panose="020B0503020204020204" pitchFamily="34" charset="-122"/>
                <a:ea typeface="微软雅黑" panose="020B0503020204020204" pitchFamily="34" charset="-122"/>
                <a:cs typeface="Times New Roman" pitchFamily="18" charset="0"/>
              </a:rPr>
              <a:t>（巨大的血库）</a:t>
            </a:r>
          </a:p>
        </p:txBody>
      </p:sp>
      <p:pic>
        <p:nvPicPr>
          <p:cNvPr id="7" name="Picture 7" descr="乙状窦"/>
          <p:cNvPicPr>
            <a:picLocks noChangeAspect="1" noChangeArrowheads="1"/>
          </p:cNvPicPr>
          <p:nvPr/>
        </p:nvPicPr>
        <p:blipFill>
          <a:blip r:embed="rId2">
            <a:lum bright="-12000" contrast="36000"/>
            <a:extLst>
              <a:ext uri="{28A0092B-C50C-407E-A947-70E740481C1C}">
                <a14:useLocalDpi xmlns:a14="http://schemas.microsoft.com/office/drawing/2010/main" val="0"/>
              </a:ext>
            </a:extLst>
          </a:blip>
          <a:srcRect/>
          <a:stretch>
            <a:fillRect/>
          </a:stretch>
        </p:blipFill>
        <p:spPr bwMode="auto">
          <a:xfrm>
            <a:off x="1113596" y="2133600"/>
            <a:ext cx="3420304" cy="441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jpjpk.jlmc.edu.cn/tk/xunhuanxitong/images/mg016%5b1%5d_jpg.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700" y="2133600"/>
            <a:ext cx="4928014"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6115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54</a:t>
            </a:fld>
            <a:endParaRPr lang="zh-CN" alt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061" y="259109"/>
            <a:ext cx="8948739" cy="599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018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55</a:t>
            </a:fld>
            <a:endParaRPr lang="zh-CN" altLang="en-US"/>
          </a:p>
        </p:txBody>
      </p:sp>
      <p:pic>
        <p:nvPicPr>
          <p:cNvPr id="7" name="Picture 12" descr="1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438" y="138112"/>
            <a:ext cx="4419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611188" y="1412875"/>
            <a:ext cx="3871912"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30000"/>
              </a:lnSpc>
              <a:spcBef>
                <a:spcPct val="20000"/>
              </a:spcBef>
              <a:spcAft>
                <a:spcPct val="0"/>
              </a:spcAft>
              <a:buClrTx/>
              <a:buSzTx/>
              <a:buFontTx/>
              <a:buChar char="•"/>
              <a:tabLst/>
              <a:defRPr/>
            </a:pPr>
            <a:r>
              <a:rPr kumimoji="1" lang="zh-CN" altLang="en-US" sz="2800" b="1" i="0" u="none" strike="noStrike" kern="1200" cap="none" spc="0" normalizeH="0" baseline="0" noProof="0" dirty="0">
                <a:ln>
                  <a:noFill/>
                </a:ln>
                <a:solidFill>
                  <a:srgbClr val="0000CC"/>
                </a:solidFill>
                <a:effectLst/>
                <a:uLnTx/>
                <a:uFillTx/>
                <a:latin typeface="微软雅黑" panose="020B0503020204020204" pitchFamily="34" charset="-122"/>
                <a:ea typeface="微软雅黑" panose="020B0503020204020204" pitchFamily="34" charset="-122"/>
              </a:rPr>
              <a:t>静脉瓣</a:t>
            </a:r>
            <a:endParaRPr kumimoji="1" lang="en-US" altLang="zh-CN" sz="2800" b="1" i="0" u="none" strike="noStrike" kern="1200" cap="none" spc="0" normalizeH="0" baseline="0" noProof="0" dirty="0">
              <a:ln>
                <a:noFill/>
              </a:ln>
              <a:solidFill>
                <a:srgbClr val="0000CC"/>
              </a:solidFill>
              <a:effectLst/>
              <a:uLnTx/>
              <a:uFillTx/>
              <a:latin typeface="微软雅黑" panose="020B0503020204020204" pitchFamily="34" charset="-122"/>
              <a:ea typeface="微软雅黑" panose="020B0503020204020204" pitchFamily="34" charset="-122"/>
            </a:endParaRPr>
          </a:p>
          <a:p>
            <a:pPr marL="342900" marR="0" lvl="0" indent="-342900" algn="l" defTabSz="914400" rtl="0" eaLnBrk="1" fontAlgn="base" latinLnBrk="0" hangingPunct="1">
              <a:lnSpc>
                <a:spcPct val="130000"/>
              </a:lnSpc>
              <a:spcBef>
                <a:spcPct val="20000"/>
              </a:spcBef>
              <a:spcAft>
                <a:spcPct val="0"/>
              </a:spcAft>
              <a:buClrTx/>
              <a:buSzTx/>
              <a:buFontTx/>
              <a:buChar char="•"/>
              <a:tabLst/>
              <a:defRPr/>
            </a:pPr>
            <a:r>
              <a:rPr kumimoji="1" lang="zh-CN" altLang="en-US" sz="28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心收缩力</a:t>
            </a:r>
            <a:endParaRPr kumimoji="1" lang="en-US" altLang="zh-CN" sz="28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342900" marR="0" lvl="0" indent="-342900" algn="l" defTabSz="914400" rtl="0" eaLnBrk="1" fontAlgn="base" latinLnBrk="0" hangingPunct="1">
              <a:lnSpc>
                <a:spcPct val="130000"/>
              </a:lnSpc>
              <a:spcBef>
                <a:spcPct val="20000"/>
              </a:spcBef>
              <a:spcAft>
                <a:spcPct val="0"/>
              </a:spcAft>
              <a:buClrTx/>
              <a:buSzTx/>
              <a:buFontTx/>
              <a:buChar char="•"/>
              <a:tabLst/>
              <a:defRPr/>
            </a:pPr>
            <a:r>
              <a:rPr kumimoji="1" lang="zh-CN" altLang="en-US" sz="28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胸膜腔负压</a:t>
            </a:r>
            <a:endParaRPr kumimoji="1" lang="en-US" altLang="zh-CN" sz="28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342900" marR="0" lvl="0" indent="-342900" algn="l" defTabSz="914400" rtl="0" eaLnBrk="1" fontAlgn="base" latinLnBrk="0" hangingPunct="1">
              <a:lnSpc>
                <a:spcPct val="130000"/>
              </a:lnSpc>
              <a:spcBef>
                <a:spcPct val="20000"/>
              </a:spcBef>
              <a:spcAft>
                <a:spcPct val="0"/>
              </a:spcAft>
              <a:buClrTx/>
              <a:buSzTx/>
              <a:buFontTx/>
              <a:buChar char="•"/>
              <a:tabLst/>
              <a:defRPr/>
            </a:pPr>
            <a:r>
              <a:rPr kumimoji="1" lang="zh-CN" altLang="en-US" sz="28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脏器运动和动脉搏动</a:t>
            </a:r>
            <a:endParaRPr kumimoji="1" lang="en-US" altLang="zh-CN" sz="28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342900" marR="0" lvl="0" indent="-342900" algn="l" defTabSz="914400" rtl="0" eaLnBrk="1" fontAlgn="base" latinLnBrk="0" hangingPunct="1">
              <a:lnSpc>
                <a:spcPct val="130000"/>
              </a:lnSpc>
              <a:spcBef>
                <a:spcPct val="20000"/>
              </a:spcBef>
              <a:spcAft>
                <a:spcPct val="0"/>
              </a:spcAft>
              <a:buClrTx/>
              <a:buSzTx/>
              <a:buFontTx/>
              <a:buChar char="•"/>
              <a:tabLst/>
              <a:defRPr/>
            </a:pPr>
            <a:r>
              <a:rPr kumimoji="1" lang="zh-CN" altLang="en-US" sz="28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体位改变</a:t>
            </a:r>
          </a:p>
        </p:txBody>
      </p:sp>
      <p:sp>
        <p:nvSpPr>
          <p:cNvPr id="9" name="Rectangle 6"/>
          <p:cNvSpPr>
            <a:spLocks noChangeArrowheads="1"/>
          </p:cNvSpPr>
          <p:nvPr/>
        </p:nvSpPr>
        <p:spPr bwMode="auto">
          <a:xfrm>
            <a:off x="395288" y="340232"/>
            <a:ext cx="4464050" cy="584775"/>
          </a:xfrm>
          <a:prstGeom prst="rect">
            <a:avLst/>
          </a:prstGeom>
          <a:noFill/>
          <a:ln>
            <a:noFill/>
          </a:ln>
          <a:effectLst/>
        </p:spPr>
        <p:txBody>
          <a:bodyPr anchor="ctr">
            <a:spAutoFit/>
          </a:bodyPr>
          <a:lstStyle>
            <a:lvl1pPr>
              <a:defRPr kumimoji="1" sz="2400">
                <a:solidFill>
                  <a:schemeClr val="tx1"/>
                </a:solidFill>
                <a:latin typeface="Times New Roman" panose="02020603050405020304" pitchFamily="18" charset="0"/>
                <a:ea typeface="楷体_GB2312" pitchFamily="49" charset="-122"/>
              </a:defRPr>
            </a:lvl1pPr>
            <a:lvl2pPr marL="742950" indent="-285750">
              <a:defRPr kumimoji="1" sz="2400">
                <a:solidFill>
                  <a:schemeClr val="tx1"/>
                </a:solidFill>
                <a:latin typeface="Times New Roman" panose="02020603050405020304" pitchFamily="18" charset="0"/>
                <a:ea typeface="楷体_GB2312" pitchFamily="49" charset="-122"/>
              </a:defRPr>
            </a:lvl2pPr>
            <a:lvl3pPr marL="1143000" indent="-228600">
              <a:defRPr kumimoji="1" sz="2400">
                <a:solidFill>
                  <a:schemeClr val="tx1"/>
                </a:solidFill>
                <a:latin typeface="Times New Roman" panose="02020603050405020304" pitchFamily="18" charset="0"/>
                <a:ea typeface="楷体_GB2312" pitchFamily="49" charset="-122"/>
              </a:defRPr>
            </a:lvl3pPr>
            <a:lvl4pPr marL="1600200" indent="-228600">
              <a:defRPr kumimoji="1" sz="2400">
                <a:solidFill>
                  <a:schemeClr val="tx1"/>
                </a:solidFill>
                <a:latin typeface="Times New Roman" panose="02020603050405020304" pitchFamily="18" charset="0"/>
                <a:ea typeface="楷体_GB2312" pitchFamily="49" charset="-122"/>
              </a:defRPr>
            </a:lvl4pPr>
            <a:lvl5pPr marL="2057400" indent="-228600">
              <a:defRPr kumimoji="1" sz="24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lang="zh-CN" altLang="en-US" sz="3200" b="1" kern="0" spc="50" dirty="0">
                <a:ln w="11430"/>
                <a:latin typeface="微软雅黑" panose="020B0503020204020204" pitchFamily="34" charset="-122"/>
                <a:ea typeface="微软雅黑" panose="020B0503020204020204" pitchFamily="34" charset="-122"/>
                <a:cs typeface="Times New Roman" pitchFamily="18" charset="0"/>
              </a:rPr>
              <a:t>静脉血回流的因素</a:t>
            </a:r>
          </a:p>
        </p:txBody>
      </p:sp>
    </p:spTree>
    <p:extLst>
      <p:ext uri="{BB962C8B-B14F-4D97-AF65-F5344CB8AC3E}">
        <p14:creationId xmlns:p14="http://schemas.microsoft.com/office/powerpoint/2010/main" val="2047222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56</a:t>
            </a:fld>
            <a:endParaRPr lang="zh-CN" altLang="en-US"/>
          </a:p>
        </p:txBody>
      </p:sp>
      <p:pic>
        <p:nvPicPr>
          <p:cNvPr id="24" name="Picture 2" descr="1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1373" y="2282633"/>
            <a:ext cx="372427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3"/>
          <p:cNvSpPr>
            <a:spLocks noChangeArrowheads="1"/>
          </p:cNvSpPr>
          <p:nvPr/>
        </p:nvSpPr>
        <p:spPr bwMode="auto">
          <a:xfrm>
            <a:off x="1873250" y="1058250"/>
            <a:ext cx="5943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zh-CN" altLang="en-US" sz="2800" b="1" spc="50" dirty="0">
                <a:ln w="11430"/>
                <a:solidFill>
                  <a:srgbClr val="FF0000"/>
                </a:solidFill>
                <a:latin typeface="微软雅黑" panose="020B0503020204020204" pitchFamily="34" charset="-122"/>
                <a:ea typeface="微软雅黑" panose="020B0503020204020204" pitchFamily="34" charset="-122"/>
              </a:rPr>
              <a:t>左上肺</a:t>
            </a:r>
            <a:r>
              <a:rPr lang="en-US" altLang="zh-CN" sz="2800" b="1" spc="50" dirty="0">
                <a:ln w="11430"/>
                <a:solidFill>
                  <a:srgbClr val="FF0000"/>
                </a:solidFill>
                <a:latin typeface="微软雅黑" panose="020B0503020204020204" pitchFamily="34" charset="-122"/>
                <a:ea typeface="微软雅黑" panose="020B0503020204020204" pitchFamily="34" charset="-122"/>
              </a:rPr>
              <a:t>V</a:t>
            </a:r>
            <a:r>
              <a:rPr lang="zh-CN" altLang="en-US" sz="2800" b="1" spc="50" dirty="0">
                <a:ln w="11430"/>
                <a:solidFill>
                  <a:srgbClr val="FF0000"/>
                </a:solidFill>
                <a:latin typeface="微软雅黑" panose="020B0503020204020204" pitchFamily="34" charset="-122"/>
                <a:ea typeface="微软雅黑" panose="020B0503020204020204" pitchFamily="34" charset="-122"/>
              </a:rPr>
              <a:t> </a:t>
            </a:r>
            <a:r>
              <a:rPr lang="en-US" altLang="zh-CN" sz="2800" b="1" spc="50" dirty="0">
                <a:ln w="11430"/>
                <a:gradFill>
                  <a:gsLst>
                    <a:gs pos="25000">
                      <a:srgbClr val="3333CC">
                        <a:satMod val="155000"/>
                      </a:srgbClr>
                    </a:gs>
                    <a:gs pos="100000">
                      <a:srgbClr val="3333CC">
                        <a:shade val="45000"/>
                        <a:satMod val="165000"/>
                      </a:srgbClr>
                    </a:gs>
                  </a:gsLst>
                  <a:lin ang="5400000"/>
                </a:gradFill>
                <a:latin typeface="黑体" panose="02010600030101010101" pitchFamily="2" charset="-122"/>
                <a:ea typeface="黑体" panose="02010600030101010101" pitchFamily="2" charset="-122"/>
              </a:rPr>
              <a:t>— </a:t>
            </a:r>
            <a:r>
              <a:rPr lang="zh-CN" altLang="en-US" sz="2400" spc="50" dirty="0">
                <a:ln w="11430"/>
                <a:solidFill>
                  <a:srgbClr val="000000"/>
                </a:solidFill>
                <a:latin typeface="微软雅黑" panose="020B0503020204020204" pitchFamily="34" charset="-122"/>
                <a:ea typeface="微软雅黑" panose="020B0503020204020204" pitchFamily="34" charset="-122"/>
              </a:rPr>
              <a:t>收集左肺上叶的血液</a:t>
            </a:r>
          </a:p>
          <a:p>
            <a:pPr fontAlgn="base">
              <a:spcBef>
                <a:spcPct val="0"/>
              </a:spcBef>
              <a:spcAft>
                <a:spcPct val="0"/>
              </a:spcAft>
              <a:defRPr/>
            </a:pPr>
            <a:r>
              <a:rPr lang="zh-CN" altLang="en-US" sz="2800" b="1" spc="50" dirty="0">
                <a:ln w="11430"/>
                <a:solidFill>
                  <a:srgbClr val="FF0000"/>
                </a:solidFill>
                <a:latin typeface="微软雅黑" panose="020B0503020204020204" pitchFamily="34" charset="-122"/>
                <a:ea typeface="微软雅黑" panose="020B0503020204020204" pitchFamily="34" charset="-122"/>
              </a:rPr>
              <a:t>左下肺</a:t>
            </a:r>
            <a:r>
              <a:rPr lang="en-US" altLang="zh-CN" sz="2800" b="1" spc="50" dirty="0">
                <a:ln w="11430"/>
                <a:solidFill>
                  <a:srgbClr val="FF0000"/>
                </a:solidFill>
                <a:latin typeface="微软雅黑" panose="020B0503020204020204" pitchFamily="34" charset="-122"/>
                <a:ea typeface="微软雅黑" panose="020B0503020204020204" pitchFamily="34" charset="-122"/>
              </a:rPr>
              <a:t>V</a:t>
            </a:r>
            <a:r>
              <a:rPr lang="zh-CN" altLang="en-US" sz="2800" b="1" spc="50" dirty="0">
                <a:ln w="11430"/>
                <a:gradFill>
                  <a:gsLst>
                    <a:gs pos="25000">
                      <a:srgbClr val="3333CC">
                        <a:satMod val="155000"/>
                      </a:srgbClr>
                    </a:gs>
                    <a:gs pos="100000">
                      <a:srgbClr val="3333CC">
                        <a:shade val="45000"/>
                        <a:satMod val="165000"/>
                      </a:srgbClr>
                    </a:gs>
                  </a:gsLst>
                  <a:lin ang="5400000"/>
                </a:gradFill>
                <a:latin typeface="黑体" panose="02010600030101010101" pitchFamily="2" charset="-122"/>
                <a:ea typeface="黑体" panose="02010600030101010101" pitchFamily="2" charset="-122"/>
              </a:rPr>
              <a:t> </a:t>
            </a:r>
            <a:r>
              <a:rPr lang="en-US" altLang="zh-CN" sz="2800" b="1" spc="50" dirty="0">
                <a:ln w="11430"/>
                <a:gradFill>
                  <a:gsLst>
                    <a:gs pos="25000">
                      <a:srgbClr val="3333CC">
                        <a:satMod val="155000"/>
                      </a:srgbClr>
                    </a:gs>
                    <a:gs pos="100000">
                      <a:srgbClr val="3333CC">
                        <a:shade val="45000"/>
                        <a:satMod val="165000"/>
                      </a:srgbClr>
                    </a:gs>
                  </a:gsLst>
                  <a:lin ang="5400000"/>
                </a:gradFill>
                <a:latin typeface="黑体" panose="02010600030101010101" pitchFamily="2" charset="-122"/>
                <a:ea typeface="黑体" panose="02010600030101010101" pitchFamily="2" charset="-122"/>
              </a:rPr>
              <a:t>— </a:t>
            </a:r>
            <a:r>
              <a:rPr lang="zh-CN" altLang="en-US" sz="2400" spc="50" dirty="0">
                <a:ln w="11430"/>
                <a:solidFill>
                  <a:srgbClr val="000000"/>
                </a:solidFill>
                <a:latin typeface="微软雅黑" panose="020B0503020204020204" pitchFamily="34" charset="-122"/>
                <a:ea typeface="微软雅黑" panose="020B0503020204020204" pitchFamily="34" charset="-122"/>
              </a:rPr>
              <a:t>收集左肺下叶的血液</a:t>
            </a:r>
          </a:p>
        </p:txBody>
      </p:sp>
      <p:sp>
        <p:nvSpPr>
          <p:cNvPr id="26" name="Rectangle 4"/>
          <p:cNvSpPr>
            <a:spLocks noChangeArrowheads="1"/>
          </p:cNvSpPr>
          <p:nvPr/>
        </p:nvSpPr>
        <p:spPr bwMode="auto">
          <a:xfrm>
            <a:off x="1873250" y="2034684"/>
            <a:ext cx="5943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zh-CN" altLang="en-US" sz="2800" b="1" spc="50" dirty="0">
                <a:ln w="11430"/>
                <a:solidFill>
                  <a:srgbClr val="FF0000"/>
                </a:solidFill>
                <a:latin typeface="微软雅黑" panose="020B0503020204020204" pitchFamily="34" charset="-122"/>
                <a:ea typeface="微软雅黑" panose="020B0503020204020204" pitchFamily="34" charset="-122"/>
              </a:rPr>
              <a:t>右上肺</a:t>
            </a:r>
            <a:r>
              <a:rPr lang="en-US" altLang="zh-CN" sz="2800" b="1" spc="50" dirty="0">
                <a:ln w="11430"/>
                <a:solidFill>
                  <a:srgbClr val="FF0000"/>
                </a:solidFill>
                <a:latin typeface="微软雅黑" panose="020B0503020204020204" pitchFamily="34" charset="-122"/>
                <a:ea typeface="微软雅黑" panose="020B0503020204020204" pitchFamily="34" charset="-122"/>
              </a:rPr>
              <a:t>V</a:t>
            </a:r>
            <a:r>
              <a:rPr lang="zh-CN" altLang="en-US" sz="2800" b="1" spc="50" dirty="0">
                <a:ln w="11430"/>
                <a:gradFill>
                  <a:gsLst>
                    <a:gs pos="25000">
                      <a:srgbClr val="3333CC">
                        <a:satMod val="155000"/>
                      </a:srgbClr>
                    </a:gs>
                    <a:gs pos="100000">
                      <a:srgbClr val="3333CC">
                        <a:shade val="45000"/>
                        <a:satMod val="165000"/>
                      </a:srgbClr>
                    </a:gs>
                  </a:gsLst>
                  <a:lin ang="5400000"/>
                </a:gradFill>
                <a:latin typeface="黑体" panose="02010600030101010101" pitchFamily="2" charset="-122"/>
                <a:ea typeface="黑体" panose="02010600030101010101" pitchFamily="2" charset="-122"/>
              </a:rPr>
              <a:t> </a:t>
            </a:r>
            <a:r>
              <a:rPr lang="en-US" altLang="zh-CN" sz="2800" b="1" spc="50" dirty="0">
                <a:ln w="11430"/>
                <a:gradFill>
                  <a:gsLst>
                    <a:gs pos="25000">
                      <a:srgbClr val="3333CC">
                        <a:satMod val="155000"/>
                      </a:srgbClr>
                    </a:gs>
                    <a:gs pos="100000">
                      <a:srgbClr val="3333CC">
                        <a:shade val="45000"/>
                        <a:satMod val="165000"/>
                      </a:srgbClr>
                    </a:gs>
                  </a:gsLst>
                  <a:lin ang="5400000"/>
                </a:gradFill>
                <a:latin typeface="黑体" panose="02010600030101010101" pitchFamily="2" charset="-122"/>
                <a:ea typeface="黑体" panose="02010600030101010101" pitchFamily="2" charset="-122"/>
              </a:rPr>
              <a:t>— </a:t>
            </a:r>
            <a:r>
              <a:rPr lang="zh-CN" altLang="en-US" sz="2400" spc="50" dirty="0">
                <a:ln w="11430"/>
                <a:solidFill>
                  <a:srgbClr val="000000"/>
                </a:solidFill>
                <a:latin typeface="微软雅黑" panose="020B0503020204020204" pitchFamily="34" charset="-122"/>
                <a:ea typeface="微软雅黑" panose="020B0503020204020204" pitchFamily="34" charset="-122"/>
              </a:rPr>
              <a:t>收集右肺上、中叶的血液</a:t>
            </a:r>
            <a:endParaRPr lang="en-US" altLang="zh-CN" sz="2400" spc="50" dirty="0">
              <a:ln w="1143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defRPr/>
            </a:pPr>
            <a:r>
              <a:rPr lang="zh-CN" altLang="en-US" sz="2800" b="1" spc="50" dirty="0">
                <a:ln w="11430"/>
                <a:solidFill>
                  <a:srgbClr val="FF0000"/>
                </a:solidFill>
                <a:latin typeface="微软雅黑" panose="020B0503020204020204" pitchFamily="34" charset="-122"/>
                <a:ea typeface="微软雅黑" panose="020B0503020204020204" pitchFamily="34" charset="-122"/>
              </a:rPr>
              <a:t>右下肺</a:t>
            </a:r>
            <a:r>
              <a:rPr lang="en-US" altLang="zh-CN" sz="2800" b="1" spc="50" dirty="0">
                <a:ln w="11430"/>
                <a:solidFill>
                  <a:srgbClr val="FF0000"/>
                </a:solidFill>
                <a:latin typeface="微软雅黑" panose="020B0503020204020204" pitchFamily="34" charset="-122"/>
                <a:ea typeface="微软雅黑" panose="020B0503020204020204" pitchFamily="34" charset="-122"/>
              </a:rPr>
              <a:t>V</a:t>
            </a:r>
            <a:r>
              <a:rPr lang="zh-CN" altLang="en-US" sz="2800" b="1" spc="50" dirty="0">
                <a:ln w="11430"/>
                <a:gradFill>
                  <a:gsLst>
                    <a:gs pos="25000">
                      <a:srgbClr val="3333CC">
                        <a:satMod val="155000"/>
                      </a:srgbClr>
                    </a:gs>
                    <a:gs pos="100000">
                      <a:srgbClr val="3333CC">
                        <a:shade val="45000"/>
                        <a:satMod val="165000"/>
                      </a:srgbClr>
                    </a:gs>
                  </a:gsLst>
                  <a:lin ang="5400000"/>
                </a:gradFill>
                <a:latin typeface="黑体" panose="02010600030101010101" pitchFamily="2" charset="-122"/>
                <a:ea typeface="黑体" panose="02010600030101010101" pitchFamily="2" charset="-122"/>
              </a:rPr>
              <a:t> </a:t>
            </a:r>
            <a:r>
              <a:rPr lang="en-US" altLang="zh-CN" sz="2800" b="1" spc="50" dirty="0">
                <a:ln w="11430"/>
                <a:gradFill>
                  <a:gsLst>
                    <a:gs pos="25000">
                      <a:srgbClr val="3333CC">
                        <a:satMod val="155000"/>
                      </a:srgbClr>
                    </a:gs>
                    <a:gs pos="100000">
                      <a:srgbClr val="3333CC">
                        <a:shade val="45000"/>
                        <a:satMod val="165000"/>
                      </a:srgbClr>
                    </a:gs>
                  </a:gsLst>
                  <a:lin ang="5400000"/>
                </a:gradFill>
                <a:latin typeface="黑体" panose="02010600030101010101" pitchFamily="2" charset="-122"/>
                <a:ea typeface="黑体" panose="02010600030101010101" pitchFamily="2" charset="-122"/>
              </a:rPr>
              <a:t>— </a:t>
            </a:r>
            <a:r>
              <a:rPr lang="zh-CN" altLang="en-US" sz="2400" spc="50" dirty="0">
                <a:ln w="11430"/>
                <a:solidFill>
                  <a:srgbClr val="000000"/>
                </a:solidFill>
                <a:latin typeface="微软雅黑" panose="020B0503020204020204" pitchFamily="34" charset="-122"/>
                <a:ea typeface="微软雅黑" panose="020B0503020204020204" pitchFamily="34" charset="-122"/>
              </a:rPr>
              <a:t>收集右肺下叶的血液</a:t>
            </a:r>
          </a:p>
        </p:txBody>
      </p:sp>
      <p:sp>
        <p:nvSpPr>
          <p:cNvPr id="27" name="Text Box 5"/>
          <p:cNvSpPr txBox="1">
            <a:spLocks noChangeArrowheads="1"/>
          </p:cNvSpPr>
          <p:nvPr/>
        </p:nvSpPr>
        <p:spPr bwMode="auto">
          <a:xfrm>
            <a:off x="538918" y="1238520"/>
            <a:ext cx="677108" cy="1443038"/>
          </a:xfrm>
          <a:prstGeom prst="rect">
            <a:avLst/>
          </a:prstGeom>
          <a:solidFill>
            <a:srgbClr val="FFFFFF"/>
          </a:solidFill>
          <a:ln w="25400" cap="flat" cmpd="sng" algn="ctr">
            <a:noFill/>
            <a:prstDash val="solid"/>
            <a:headEnd/>
            <a:tailEnd/>
          </a:ln>
          <a:effectLst/>
        </p:spPr>
        <p:txBody>
          <a:bodyPr vert="eaVe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zh-CN" altLang="en-US" sz="3200" b="1" i="0" u="none" strike="noStrike" kern="0" cap="none" spc="50" normalizeH="0" baseline="0" noProof="0" dirty="0">
                <a:ln w="11430"/>
                <a:solidFill>
                  <a:srgbClr val="FF0000"/>
                </a:solidFill>
                <a:uLnTx/>
                <a:uFillTx/>
                <a:latin typeface="微软雅黑" panose="020B0503020204020204" pitchFamily="34" charset="-122"/>
                <a:ea typeface="微软雅黑" panose="020B0503020204020204" pitchFamily="34" charset="-122"/>
                <a:cs typeface="+mn-cs"/>
              </a:rPr>
              <a:t>左心房</a:t>
            </a:r>
          </a:p>
        </p:txBody>
      </p:sp>
      <p:sp>
        <p:nvSpPr>
          <p:cNvPr id="28" name="Line 6"/>
          <p:cNvSpPr>
            <a:spLocks noChangeShapeType="1"/>
          </p:cNvSpPr>
          <p:nvPr/>
        </p:nvSpPr>
        <p:spPr bwMode="auto">
          <a:xfrm flipH="1">
            <a:off x="1316038" y="1591281"/>
            <a:ext cx="457200"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zh-CN" altLang="en-US" sz="1600" b="1">
              <a:solidFill>
                <a:srgbClr val="000099"/>
              </a:solidFill>
              <a:latin typeface="Arial" panose="020B0604020202020204" pitchFamily="34" charset="0"/>
            </a:endParaRPr>
          </a:p>
        </p:txBody>
      </p:sp>
      <p:sp>
        <p:nvSpPr>
          <p:cNvPr id="29" name="Line 7"/>
          <p:cNvSpPr>
            <a:spLocks noChangeShapeType="1"/>
          </p:cNvSpPr>
          <p:nvPr/>
        </p:nvSpPr>
        <p:spPr bwMode="auto">
          <a:xfrm flipH="1">
            <a:off x="1316038" y="2383444"/>
            <a:ext cx="457200"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zh-CN" altLang="en-US" sz="1600" b="1">
              <a:solidFill>
                <a:srgbClr val="000099"/>
              </a:solidFill>
              <a:latin typeface="Arial" panose="020B0604020202020204" pitchFamily="34" charset="0"/>
            </a:endParaRPr>
          </a:p>
        </p:txBody>
      </p:sp>
      <p:sp>
        <p:nvSpPr>
          <p:cNvPr id="30" name="Rectangle 9"/>
          <p:cNvSpPr>
            <a:spLocks noChangeArrowheads="1"/>
          </p:cNvSpPr>
          <p:nvPr/>
        </p:nvSpPr>
        <p:spPr bwMode="auto">
          <a:xfrm>
            <a:off x="5919199" y="3514047"/>
            <a:ext cx="12426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zh-CN" altLang="en-US" sz="2000" b="1" spc="50" dirty="0">
                <a:ln w="11430"/>
                <a:latin typeface="微软雅黑" panose="020B0503020204020204" pitchFamily="34" charset="-122"/>
                <a:ea typeface="微软雅黑" panose="020B0503020204020204" pitchFamily="34" charset="-122"/>
              </a:rPr>
              <a:t>右肺静脉</a:t>
            </a:r>
          </a:p>
        </p:txBody>
      </p:sp>
      <p:sp>
        <p:nvSpPr>
          <p:cNvPr id="31" name="Rectangle 10"/>
          <p:cNvSpPr>
            <a:spLocks noChangeArrowheads="1"/>
          </p:cNvSpPr>
          <p:nvPr/>
        </p:nvSpPr>
        <p:spPr bwMode="auto">
          <a:xfrm>
            <a:off x="10603912" y="3651058"/>
            <a:ext cx="12426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zh-CN" altLang="en-US" sz="2000" b="1" spc="50" dirty="0">
                <a:ln w="11430"/>
                <a:latin typeface="微软雅黑" panose="020B0503020204020204" pitchFamily="34" charset="-122"/>
                <a:ea typeface="微软雅黑" panose="020B0503020204020204" pitchFamily="34" charset="-122"/>
              </a:rPr>
              <a:t>左肺静脉</a:t>
            </a:r>
          </a:p>
        </p:txBody>
      </p:sp>
      <p:sp>
        <p:nvSpPr>
          <p:cNvPr id="32" name="Rectangle 11"/>
          <p:cNvSpPr>
            <a:spLocks noChangeArrowheads="1"/>
          </p:cNvSpPr>
          <p:nvPr/>
        </p:nvSpPr>
        <p:spPr bwMode="auto">
          <a:xfrm>
            <a:off x="5624900" y="4046406"/>
            <a:ext cx="12426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zh-CN" altLang="en-US" sz="2000" b="1" spc="50" dirty="0">
                <a:ln w="11430"/>
                <a:latin typeface="微软雅黑" panose="020B0503020204020204" pitchFamily="34" charset="-122"/>
                <a:ea typeface="微软雅黑" panose="020B0503020204020204" pitchFamily="34" charset="-122"/>
              </a:rPr>
              <a:t>肺动脉干</a:t>
            </a:r>
          </a:p>
        </p:txBody>
      </p:sp>
      <p:sp>
        <p:nvSpPr>
          <p:cNvPr id="33" name="Rectangle 12"/>
          <p:cNvSpPr>
            <a:spLocks noChangeArrowheads="1"/>
          </p:cNvSpPr>
          <p:nvPr/>
        </p:nvSpPr>
        <p:spPr bwMode="auto">
          <a:xfrm>
            <a:off x="10006703" y="5379845"/>
            <a:ext cx="9781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zh-CN" altLang="en-US" sz="2000" b="1" spc="50" dirty="0">
                <a:ln w="11430"/>
                <a:latin typeface="微软雅黑" panose="020B0503020204020204" pitchFamily="34" charset="-122"/>
                <a:ea typeface="微软雅黑" panose="020B0503020204020204" pitchFamily="34" charset="-122"/>
              </a:rPr>
              <a:t>左心房</a:t>
            </a:r>
          </a:p>
        </p:txBody>
      </p:sp>
      <p:sp>
        <p:nvSpPr>
          <p:cNvPr id="34" name="Line 13"/>
          <p:cNvSpPr>
            <a:spLocks noChangeShapeType="1"/>
          </p:cNvSpPr>
          <p:nvPr/>
        </p:nvSpPr>
        <p:spPr bwMode="auto">
          <a:xfrm>
            <a:off x="9151961" y="4803583"/>
            <a:ext cx="863600" cy="719137"/>
          </a:xfrm>
          <a:prstGeom prst="line">
            <a:avLst/>
          </a:prstGeom>
          <a:noFill/>
          <a:ln w="28575">
            <a:solidFill>
              <a:srgbClr val="008A1A"/>
            </a:solidFill>
            <a:miter lim="800000"/>
            <a:headEnd/>
            <a:tailEnd/>
          </a:ln>
          <a:effectLst>
            <a:glow rad="63500">
              <a:srgbClr val="00CC99">
                <a:satMod val="175000"/>
                <a:alpha val="40000"/>
              </a:srgbClr>
            </a:glow>
          </a:effectLst>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panose="020B0604020202020204" pitchFamily="34" charset="0"/>
            </a:endParaRPr>
          </a:p>
        </p:txBody>
      </p:sp>
      <p:sp>
        <p:nvSpPr>
          <p:cNvPr id="35" name="Rectangle 14"/>
          <p:cNvSpPr>
            <a:spLocks noChangeArrowheads="1"/>
          </p:cNvSpPr>
          <p:nvPr/>
        </p:nvSpPr>
        <p:spPr bwMode="auto">
          <a:xfrm>
            <a:off x="10015561" y="5875025"/>
            <a:ext cx="9781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zh-CN" altLang="en-US" sz="2000" b="1" spc="50" dirty="0">
                <a:ln w="11430"/>
                <a:latin typeface="微软雅黑" panose="020B0503020204020204" pitchFamily="34" charset="-122"/>
                <a:ea typeface="微软雅黑" panose="020B0503020204020204" pitchFamily="34" charset="-122"/>
              </a:rPr>
              <a:t>右心室</a:t>
            </a:r>
          </a:p>
        </p:txBody>
      </p:sp>
      <p:sp>
        <p:nvSpPr>
          <p:cNvPr id="36" name="Line 15"/>
          <p:cNvSpPr>
            <a:spLocks noChangeShapeType="1"/>
          </p:cNvSpPr>
          <p:nvPr/>
        </p:nvSpPr>
        <p:spPr bwMode="auto">
          <a:xfrm>
            <a:off x="7135836" y="3795520"/>
            <a:ext cx="1008062" cy="142875"/>
          </a:xfrm>
          <a:prstGeom prst="line">
            <a:avLst/>
          </a:prstGeom>
          <a:noFill/>
          <a:ln w="28575">
            <a:solidFill>
              <a:srgbClr val="008A1A"/>
            </a:solidFill>
            <a:miter lim="800000"/>
            <a:headEnd/>
            <a:tailEnd/>
          </a:ln>
          <a:effectLst>
            <a:glow rad="63500">
              <a:srgbClr val="00CC99">
                <a:satMod val="175000"/>
                <a:alpha val="40000"/>
              </a:srgbClr>
            </a:glow>
          </a:effectLst>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panose="020B0604020202020204" pitchFamily="34" charset="0"/>
            </a:endParaRPr>
          </a:p>
        </p:txBody>
      </p:sp>
      <p:sp>
        <p:nvSpPr>
          <p:cNvPr id="37" name="Line 16"/>
          <p:cNvSpPr>
            <a:spLocks noChangeShapeType="1"/>
          </p:cNvSpPr>
          <p:nvPr/>
        </p:nvSpPr>
        <p:spPr bwMode="auto">
          <a:xfrm>
            <a:off x="9007498" y="5784658"/>
            <a:ext cx="1079500" cy="314325"/>
          </a:xfrm>
          <a:prstGeom prst="line">
            <a:avLst/>
          </a:prstGeom>
          <a:noFill/>
          <a:ln w="28575">
            <a:solidFill>
              <a:srgbClr val="008A1A"/>
            </a:solidFill>
            <a:miter lim="800000"/>
            <a:headEnd/>
            <a:tailEnd/>
          </a:ln>
          <a:effectLst>
            <a:glow rad="63500">
              <a:srgbClr val="00CC99">
                <a:satMod val="175000"/>
                <a:alpha val="40000"/>
              </a:srgbClr>
            </a:glow>
          </a:effectLst>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panose="020B0604020202020204" pitchFamily="34" charset="0"/>
            </a:endParaRPr>
          </a:p>
        </p:txBody>
      </p:sp>
      <p:sp>
        <p:nvSpPr>
          <p:cNvPr id="38" name="Line 17"/>
          <p:cNvSpPr>
            <a:spLocks noChangeShapeType="1"/>
          </p:cNvSpPr>
          <p:nvPr/>
        </p:nvSpPr>
        <p:spPr bwMode="auto">
          <a:xfrm flipV="1">
            <a:off x="9512323" y="4082858"/>
            <a:ext cx="719138" cy="288925"/>
          </a:xfrm>
          <a:prstGeom prst="line">
            <a:avLst/>
          </a:prstGeom>
          <a:noFill/>
          <a:ln w="28575">
            <a:solidFill>
              <a:srgbClr val="008A1A"/>
            </a:solidFill>
            <a:miter lim="800000"/>
            <a:headEnd/>
            <a:tailEnd/>
          </a:ln>
          <a:effectLst>
            <a:glow rad="63500">
              <a:srgbClr val="00CC99">
                <a:satMod val="175000"/>
                <a:alpha val="40000"/>
              </a:srgbClr>
            </a:glow>
          </a:effectLst>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panose="020B0604020202020204" pitchFamily="34" charset="0"/>
            </a:endParaRPr>
          </a:p>
        </p:txBody>
      </p:sp>
      <p:sp>
        <p:nvSpPr>
          <p:cNvPr id="39" name="Line 18"/>
          <p:cNvSpPr>
            <a:spLocks noChangeShapeType="1"/>
          </p:cNvSpPr>
          <p:nvPr/>
        </p:nvSpPr>
        <p:spPr bwMode="auto">
          <a:xfrm flipV="1">
            <a:off x="9367861" y="4011420"/>
            <a:ext cx="1223962" cy="214313"/>
          </a:xfrm>
          <a:prstGeom prst="line">
            <a:avLst/>
          </a:prstGeom>
          <a:noFill/>
          <a:ln w="28575">
            <a:solidFill>
              <a:srgbClr val="008A1A"/>
            </a:solidFill>
            <a:miter lim="800000"/>
            <a:headEnd/>
            <a:tailEnd/>
          </a:ln>
          <a:effectLst>
            <a:glow rad="63500">
              <a:srgbClr val="00CC99">
                <a:satMod val="175000"/>
                <a:alpha val="40000"/>
              </a:srgbClr>
            </a:glow>
          </a:effectLst>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panose="020B0604020202020204" pitchFamily="34" charset="0"/>
            </a:endParaRPr>
          </a:p>
        </p:txBody>
      </p:sp>
      <p:sp>
        <p:nvSpPr>
          <p:cNvPr id="40" name="Line 19"/>
          <p:cNvSpPr>
            <a:spLocks noChangeShapeType="1"/>
          </p:cNvSpPr>
          <p:nvPr/>
        </p:nvSpPr>
        <p:spPr bwMode="auto">
          <a:xfrm flipH="1">
            <a:off x="6846911" y="4202714"/>
            <a:ext cx="1944687" cy="0"/>
          </a:xfrm>
          <a:prstGeom prst="line">
            <a:avLst/>
          </a:prstGeom>
          <a:noFill/>
          <a:ln w="28575">
            <a:solidFill>
              <a:srgbClr val="008A1A"/>
            </a:solidFill>
            <a:miter lim="800000"/>
            <a:headEnd/>
            <a:tailEnd/>
          </a:ln>
          <a:effectLst>
            <a:glow rad="63500">
              <a:srgbClr val="00CC99">
                <a:satMod val="175000"/>
                <a:alpha val="40000"/>
              </a:srgbClr>
            </a:glow>
          </a:effectLst>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panose="020B0604020202020204" pitchFamily="34" charset="0"/>
            </a:endParaRPr>
          </a:p>
        </p:txBody>
      </p:sp>
      <p:grpSp>
        <p:nvGrpSpPr>
          <p:cNvPr id="41" name="组合 2"/>
          <p:cNvGrpSpPr>
            <a:grpSpLocks/>
          </p:cNvGrpSpPr>
          <p:nvPr/>
        </p:nvGrpSpPr>
        <p:grpSpPr bwMode="auto">
          <a:xfrm>
            <a:off x="1873250" y="260350"/>
            <a:ext cx="5291138" cy="728663"/>
            <a:chOff x="1567755" y="476672"/>
            <a:chExt cx="11344147" cy="727398"/>
          </a:xfrm>
          <a:noFill/>
        </p:grpSpPr>
        <p:sp>
          <p:nvSpPr>
            <p:cNvPr id="42" name="圆角矩形 41"/>
            <p:cNvSpPr/>
            <p:nvPr/>
          </p:nvSpPr>
          <p:spPr bwMode="auto">
            <a:xfrm>
              <a:off x="1567755" y="476672"/>
              <a:ext cx="11344147" cy="727398"/>
            </a:xfrm>
            <a:prstGeom prst="roundRect">
              <a:avLst/>
            </a:prstGeom>
            <a:grpFill/>
            <a:ln w="3175" cap="flat" cmpd="sng" algn="ctr">
              <a:noFill/>
              <a:prstDash val="solid"/>
              <a:headEnd type="none" w="med" len="med"/>
              <a:tailEnd type="none" w="med" len="med"/>
            </a:ln>
            <a:effectLst>
              <a:outerShdw blurRad="40000" dist="20000" dir="5400000" rotWithShape="0">
                <a:srgbClr val="000000">
                  <a:alpha val="38000"/>
                </a:srgbClr>
              </a:outerShdw>
            </a:effectLst>
          </p:spPr>
          <p:txBody>
            <a:bodyPr/>
            <a:lstStyle/>
            <a:p>
              <a:pPr>
                <a:defRPr/>
              </a:pPr>
              <a:endParaRPr lang="zh-CN" altLang="en-US" kern="0">
                <a:solidFill>
                  <a:srgbClr val="000000"/>
                </a:solidFill>
                <a:latin typeface=""/>
              </a:endParaRPr>
            </a:p>
          </p:txBody>
        </p:sp>
        <p:sp>
          <p:nvSpPr>
            <p:cNvPr id="43" name="矩形 42"/>
            <p:cNvSpPr/>
            <p:nvPr/>
          </p:nvSpPr>
          <p:spPr bwMode="auto">
            <a:xfrm>
              <a:off x="1824594" y="485779"/>
              <a:ext cx="11087308" cy="645209"/>
            </a:xfrm>
            <a:prstGeom prst="rect">
              <a:avLst/>
            </a:prstGeom>
            <a:grpFill/>
            <a:ln>
              <a:noFill/>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zh-CN" altLang="en-US" sz="3600" kern="0" spc="50" dirty="0">
                  <a:ln w="11430"/>
                  <a:solidFill>
                    <a:srgbClr val="FF0000"/>
                  </a:solidFill>
                  <a:latin typeface="华文琥珀" pitchFamily="2" charset="-122"/>
                  <a:ea typeface="华文琥珀" pitchFamily="2" charset="-122"/>
                  <a:cs typeface="经典综艺体简" pitchFamily="49" charset="-122"/>
                </a:rPr>
                <a:t>   </a:t>
              </a:r>
              <a:r>
                <a:rPr lang="zh-CN" altLang="en-US" sz="3200" b="1" kern="0" spc="50" dirty="0">
                  <a:ln w="11430"/>
                  <a:latin typeface="微软雅黑" panose="020B0503020204020204" pitchFamily="34" charset="-122"/>
                  <a:ea typeface="微软雅黑" panose="020B0503020204020204" pitchFamily="34" charset="-122"/>
                  <a:cs typeface="Times New Roman" pitchFamily="18" charset="0"/>
                </a:rPr>
                <a:t>二、肺循环的静脉</a:t>
              </a:r>
            </a:p>
          </p:txBody>
        </p:sp>
      </p:grpSp>
    </p:spTree>
    <p:extLst>
      <p:ext uri="{BB962C8B-B14F-4D97-AF65-F5344CB8AC3E}">
        <p14:creationId xmlns:p14="http://schemas.microsoft.com/office/powerpoint/2010/main" val="2545884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57</a:t>
            </a:fld>
            <a:endParaRPr lang="zh-CN" altLang="en-US"/>
          </a:p>
        </p:txBody>
      </p:sp>
      <p:pic>
        <p:nvPicPr>
          <p:cNvPr id="3"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82936" y="1887116"/>
            <a:ext cx="3671516" cy="2795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824724" y="3543300"/>
            <a:ext cx="2309813"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15584" y="1598932"/>
            <a:ext cx="2736850" cy="3163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2"/>
          <p:cNvSpPr txBox="1"/>
          <p:nvPr/>
        </p:nvSpPr>
        <p:spPr>
          <a:xfrm>
            <a:off x="1907704" y="413603"/>
            <a:ext cx="53285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eaLnBrk="1" hangingPunct="1">
              <a:defRPr kumimoji="0" sz="4800" b="1" kern="0" spc="50">
                <a:ln w="11430"/>
                <a:solidFill>
                  <a:srgbClr val="C00000"/>
                </a:solidFill>
                <a:effectLst>
                  <a:outerShdw blurRad="76200" dist="50800" dir="5400000" algn="tl" rotWithShape="0">
                    <a:srgbClr val="000000">
                      <a:alpha val="65000"/>
                    </a:srgbClr>
                  </a:outerShdw>
                </a:effectLst>
                <a:latin typeface="华文行楷" panose="02010800040101010101" pitchFamily="2" charset="-122"/>
                <a:ea typeface="华文行楷" panose="02010800040101010101" pitchFamily="2" charset="-122"/>
                <a:cs typeface="+mj-cs"/>
              </a:defRPr>
            </a:lvl1pPr>
          </a:lstStyle>
          <a:p>
            <a:r>
              <a:rPr kumimoji="1" lang="zh-CN" altLang="en-US" sz="3200" dirty="0">
                <a:solidFill>
                  <a:schemeClr val="tx1"/>
                </a:solidFill>
                <a:effectLst/>
                <a:latin typeface="微软雅黑" panose="020B0503020204020204" pitchFamily="34" charset="-122"/>
                <a:ea typeface="微软雅黑" panose="020B0503020204020204" pitchFamily="34" charset="-122"/>
                <a:cs typeface="Times New Roman" pitchFamily="18" charset="0"/>
              </a:rPr>
              <a:t>哪些内脏器官有门？</a:t>
            </a:r>
          </a:p>
        </p:txBody>
      </p:sp>
    </p:spTree>
    <p:extLst>
      <p:ext uri="{BB962C8B-B14F-4D97-AF65-F5344CB8AC3E}">
        <p14:creationId xmlns:p14="http://schemas.microsoft.com/office/powerpoint/2010/main" val="19997540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58</a:t>
            </a:fld>
            <a:endParaRPr lang="zh-CN" altLang="en-US"/>
          </a:p>
        </p:txBody>
      </p:sp>
      <p:sp>
        <p:nvSpPr>
          <p:cNvPr id="3" name="Rectangle 6"/>
          <p:cNvSpPr>
            <a:spLocks noChangeArrowheads="1"/>
          </p:cNvSpPr>
          <p:nvPr/>
        </p:nvSpPr>
        <p:spPr bwMode="auto">
          <a:xfrm>
            <a:off x="1654175" y="412003"/>
            <a:ext cx="4464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20000"/>
              </a:spcBef>
              <a:buClr>
                <a:srgbClr val="C00000"/>
              </a:buClr>
              <a:buSzPct val="80000"/>
            </a:pPr>
            <a:r>
              <a:rPr lang="zh-CN" altLang="en-US" sz="3200" b="1" kern="0" spc="50" dirty="0">
                <a:ln w="11430"/>
                <a:latin typeface="微软雅黑" panose="020B0503020204020204" pitchFamily="34" charset="-122"/>
                <a:ea typeface="微软雅黑" panose="020B0503020204020204" pitchFamily="34" charset="-122"/>
                <a:cs typeface="Times New Roman" pitchFamily="18" charset="0"/>
              </a:rPr>
              <a:t>三、体循环的静脉   </a:t>
            </a:r>
          </a:p>
        </p:txBody>
      </p:sp>
      <p:pic>
        <p:nvPicPr>
          <p:cNvPr id="5"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0800" y="1109920"/>
            <a:ext cx="4953000"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580" y="3864397"/>
            <a:ext cx="3849320" cy="2636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4"/>
          <p:cNvSpPr>
            <a:spLocks noChangeArrowheads="1"/>
          </p:cNvSpPr>
          <p:nvPr/>
        </p:nvSpPr>
        <p:spPr bwMode="auto">
          <a:xfrm>
            <a:off x="1446580" y="957845"/>
            <a:ext cx="40005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lnSpc>
                <a:spcPct val="150000"/>
              </a:lnSpc>
              <a:spcBef>
                <a:spcPct val="0"/>
              </a:spcBef>
              <a:spcAft>
                <a:spcPct val="0"/>
              </a:spcAft>
              <a:defRPr/>
            </a:pPr>
            <a:r>
              <a:rPr kumimoji="1" lang="zh-CN" altLang="en-US" sz="4000" b="1" dirty="0">
                <a:latin typeface="Times New Roman" panose="02020603050405020304" pitchFamily="18" charset="0"/>
                <a:ea typeface="微软雅黑" panose="020B0503020204020204" pitchFamily="34" charset="-122"/>
                <a:cs typeface="Times New Roman" panose="02020603050405020304" pitchFamily="18" charset="0"/>
              </a:rPr>
              <a:t>*</a:t>
            </a:r>
            <a:r>
              <a:rPr kumimoji="1" lang="zh-CN" altLang="en-US" sz="2800" b="1" dirty="0">
                <a:solidFill>
                  <a:srgbClr val="0000CC"/>
                </a:solidFill>
                <a:latin typeface="微软雅黑" panose="020B0503020204020204" pitchFamily="34" charset="-122"/>
                <a:ea typeface="微软雅黑" panose="020B0503020204020204" pitchFamily="34" charset="-122"/>
              </a:rPr>
              <a:t>心静脉系</a:t>
            </a:r>
            <a:endParaRPr kumimoji="1" lang="en-US" altLang="zh-CN" sz="2800" b="1" dirty="0">
              <a:solidFill>
                <a:srgbClr val="0000CC"/>
              </a:solidFill>
              <a:latin typeface="微软雅黑" panose="020B0503020204020204" pitchFamily="34" charset="-122"/>
              <a:ea typeface="微软雅黑" panose="020B0503020204020204" pitchFamily="34" charset="-122"/>
            </a:endParaRPr>
          </a:p>
          <a:p>
            <a:pPr fontAlgn="base">
              <a:lnSpc>
                <a:spcPct val="150000"/>
              </a:lnSpc>
              <a:spcBef>
                <a:spcPct val="0"/>
              </a:spcBef>
              <a:spcAft>
                <a:spcPct val="0"/>
              </a:spcAft>
              <a:defRPr/>
            </a:pPr>
            <a:r>
              <a:rPr kumimoji="1" lang="zh-CN" altLang="en-US" sz="4000" b="1" dirty="0">
                <a:latin typeface="Times New Roman" panose="02020603050405020304" pitchFamily="18" charset="0"/>
                <a:ea typeface="微软雅黑" panose="020B0503020204020204" pitchFamily="34" charset="-122"/>
                <a:cs typeface="Times New Roman" panose="02020603050405020304" pitchFamily="18" charset="0"/>
              </a:rPr>
              <a:t>*</a:t>
            </a:r>
            <a:r>
              <a:rPr kumimoji="1" lang="zh-CN" altLang="en-US" sz="2800" b="1" dirty="0">
                <a:solidFill>
                  <a:srgbClr val="0000CC"/>
                </a:solidFill>
                <a:latin typeface="微软雅黑" panose="020B0503020204020204" pitchFamily="34" charset="-122"/>
                <a:ea typeface="微软雅黑" panose="020B0503020204020204" pitchFamily="34" charset="-122"/>
              </a:rPr>
              <a:t>上腔静脉系</a:t>
            </a:r>
            <a:endParaRPr kumimoji="1" lang="en-US" altLang="zh-CN" sz="2800" b="1" dirty="0">
              <a:solidFill>
                <a:srgbClr val="0000CC"/>
              </a:solidFill>
              <a:latin typeface="微软雅黑" panose="020B0503020204020204" pitchFamily="34" charset="-122"/>
              <a:ea typeface="微软雅黑" panose="020B0503020204020204" pitchFamily="34" charset="-122"/>
            </a:endParaRPr>
          </a:p>
          <a:p>
            <a:pPr fontAlgn="base">
              <a:lnSpc>
                <a:spcPct val="150000"/>
              </a:lnSpc>
              <a:spcBef>
                <a:spcPct val="0"/>
              </a:spcBef>
              <a:spcAft>
                <a:spcPct val="0"/>
              </a:spcAft>
              <a:defRPr/>
            </a:pPr>
            <a:r>
              <a:rPr kumimoji="1" lang="zh-CN" altLang="en-US" sz="4000" b="1" dirty="0">
                <a:latin typeface="Times New Roman" panose="02020603050405020304" pitchFamily="18" charset="0"/>
                <a:ea typeface="微软雅黑" panose="020B0503020204020204" pitchFamily="34" charset="-122"/>
                <a:cs typeface="Times New Roman" panose="02020603050405020304" pitchFamily="18" charset="0"/>
              </a:rPr>
              <a:t>*</a:t>
            </a:r>
            <a:r>
              <a:rPr kumimoji="1" lang="zh-CN" altLang="en-US" sz="2800" b="1" dirty="0">
                <a:solidFill>
                  <a:srgbClr val="0000CC"/>
                </a:solidFill>
                <a:latin typeface="微软雅黑" panose="020B0503020204020204" pitchFamily="34" charset="-122"/>
                <a:ea typeface="微软雅黑" panose="020B0503020204020204" pitchFamily="34" charset="-122"/>
              </a:rPr>
              <a:t>下腔静脉系</a:t>
            </a:r>
            <a:endParaRPr kumimoji="1" lang="en-US" altLang="zh-CN" sz="2800" b="1" dirty="0">
              <a:solidFill>
                <a:srgbClr val="0000CC"/>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054869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59</a:t>
            </a:fld>
            <a:endParaRPr lang="zh-CN" altLang="en-US"/>
          </a:p>
        </p:txBody>
      </p:sp>
      <p:sp>
        <p:nvSpPr>
          <p:cNvPr id="6" name="Rectangle 6"/>
          <p:cNvSpPr>
            <a:spLocks noChangeArrowheads="1"/>
          </p:cNvSpPr>
          <p:nvPr/>
        </p:nvSpPr>
        <p:spPr bwMode="auto">
          <a:xfrm>
            <a:off x="2339975" y="522794"/>
            <a:ext cx="4464050" cy="584775"/>
          </a:xfrm>
          <a:prstGeom prst="rect">
            <a:avLst/>
          </a:prstGeom>
          <a:noFill/>
          <a:ln w="9525" algn="ctr">
            <a:noFill/>
            <a:miter lim="800000"/>
            <a:headEnd/>
            <a:tailEnd/>
          </a:ln>
          <a:effectLst/>
        </p:spPr>
        <p:txBody>
          <a:bodyPr anchor="ctr">
            <a:spAutoFit/>
          </a:bodyPr>
          <a:lstStyle>
            <a:lvl1pPr>
              <a:defRPr kumimoji="1" sz="2400">
                <a:solidFill>
                  <a:schemeClr val="tx1"/>
                </a:solidFill>
                <a:latin typeface="Times New Roman" panose="02020603050405020304" pitchFamily="18" charset="0"/>
                <a:ea typeface="楷体_GB2312" pitchFamily="49" charset="-122"/>
              </a:defRPr>
            </a:lvl1pPr>
            <a:lvl2pPr marL="742950" indent="-285750">
              <a:defRPr kumimoji="1" sz="2400">
                <a:solidFill>
                  <a:schemeClr val="tx1"/>
                </a:solidFill>
                <a:latin typeface="Times New Roman" panose="02020603050405020304" pitchFamily="18" charset="0"/>
                <a:ea typeface="楷体_GB2312" pitchFamily="49" charset="-122"/>
              </a:defRPr>
            </a:lvl2pPr>
            <a:lvl3pPr marL="1143000" indent="-228600">
              <a:defRPr kumimoji="1" sz="2400">
                <a:solidFill>
                  <a:schemeClr val="tx1"/>
                </a:solidFill>
                <a:latin typeface="Times New Roman" panose="02020603050405020304" pitchFamily="18" charset="0"/>
                <a:ea typeface="楷体_GB2312" pitchFamily="49" charset="-122"/>
              </a:defRPr>
            </a:lvl3pPr>
            <a:lvl4pPr marL="1600200" indent="-228600">
              <a:defRPr kumimoji="1" sz="2400">
                <a:solidFill>
                  <a:schemeClr val="tx1"/>
                </a:solidFill>
                <a:latin typeface="Times New Roman" panose="02020603050405020304" pitchFamily="18" charset="0"/>
                <a:ea typeface="楷体_GB2312" pitchFamily="49" charset="-122"/>
              </a:defRPr>
            </a:lvl4pPr>
            <a:lvl5pPr marL="2057400" indent="-228600">
              <a:defRPr kumimoji="1" sz="24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9pPr>
          </a:lstStyle>
          <a:p>
            <a:pPr algn="ctr" eaLnBrk="1" hangingPunct="1"/>
            <a:r>
              <a:rPr lang="zh-CN" altLang="en-US" sz="2800" b="1" dirty="0">
                <a:solidFill>
                  <a:srgbClr val="0000CC"/>
                </a:solidFill>
                <a:latin typeface="微软雅黑" panose="020B0503020204020204" pitchFamily="34" charset="-122"/>
                <a:ea typeface="微软雅黑" panose="020B0503020204020204" pitchFamily="34" charset="-122"/>
              </a:rPr>
              <a:t>（一）</a:t>
            </a:r>
            <a:r>
              <a:rPr lang="zh-CN" altLang="en-US" sz="3200" b="1" kern="0" spc="50" dirty="0">
                <a:ln w="11430"/>
                <a:solidFill>
                  <a:srgbClr val="0000CC"/>
                </a:solidFill>
                <a:latin typeface="微软雅黑" panose="020B0503020204020204" pitchFamily="34" charset="-122"/>
                <a:ea typeface="微软雅黑" panose="020B0503020204020204" pitchFamily="34" charset="-122"/>
                <a:cs typeface="Times New Roman" pitchFamily="18" charset="0"/>
              </a:rPr>
              <a:t>上腔静脉  </a:t>
            </a:r>
            <a:r>
              <a:rPr lang="zh-CN" altLang="en-US" sz="2800" b="1" dirty="0">
                <a:solidFill>
                  <a:srgbClr val="0000CC"/>
                </a:solidFill>
                <a:latin typeface="微软雅黑" panose="020B0503020204020204" pitchFamily="34" charset="-122"/>
                <a:ea typeface="微软雅黑" panose="020B0503020204020204" pitchFamily="34" charset="-122"/>
              </a:rPr>
              <a:t> </a:t>
            </a:r>
          </a:p>
        </p:txBody>
      </p:sp>
      <p:sp>
        <p:nvSpPr>
          <p:cNvPr id="25" name="TextBox 2"/>
          <p:cNvSpPr txBox="1"/>
          <p:nvPr/>
        </p:nvSpPr>
        <p:spPr>
          <a:xfrm>
            <a:off x="2208188" y="1128985"/>
            <a:ext cx="5951507" cy="523220"/>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zh-CN" altLang="en-US" sz="2800" spc="50" dirty="0">
                <a:ln w="11430"/>
                <a:latin typeface="微软雅黑" panose="020B0503020204020204" pitchFamily="34" charset="-122"/>
                <a:ea typeface="微软雅黑" panose="020B0503020204020204" pitchFamily="34" charset="-122"/>
              </a:rPr>
              <a:t>上腔静脉的合成、属支及收纳范围</a:t>
            </a:r>
          </a:p>
        </p:txBody>
      </p:sp>
      <p:pic>
        <p:nvPicPr>
          <p:cNvPr id="6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00" y="1770063"/>
            <a:ext cx="10274300" cy="458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6236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6</a:t>
            </a:fld>
            <a:endParaRPr lang="zh-CN" altLang="en-US"/>
          </a:p>
        </p:txBody>
      </p:sp>
      <p:sp>
        <p:nvSpPr>
          <p:cNvPr id="5" name="Rectangle 4"/>
          <p:cNvSpPr>
            <a:spLocks noChangeArrowheads="1"/>
          </p:cNvSpPr>
          <p:nvPr/>
        </p:nvSpPr>
        <p:spPr bwMode="auto">
          <a:xfrm>
            <a:off x="827088" y="908050"/>
            <a:ext cx="71294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C00000"/>
                </a:solidFill>
                <a:latin typeface="微软雅黑" panose="020B0503020204020204" pitchFamily="34" charset="-122"/>
                <a:ea typeface="微软雅黑" panose="020B0503020204020204" pitchFamily="34" charset="-122"/>
              </a:rPr>
              <a:t>二、器官内动脉分布与器官的构造有关  </a:t>
            </a:r>
          </a:p>
        </p:txBody>
      </p:sp>
      <p:pic>
        <p:nvPicPr>
          <p:cNvPr id="6" name="Picture 6" descr="11-29"/>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820738" y="2587624"/>
            <a:ext cx="10292938"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12387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60</a:t>
            </a:fld>
            <a:endParaRPr lang="zh-CN" altLang="en-US"/>
          </a:p>
        </p:txBody>
      </p:sp>
      <p:pic>
        <p:nvPicPr>
          <p:cNvPr id="3" name="Picture 2" descr="C:\Users\Jing Chen\Pictures\bizhi\无标题-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654" y="230460"/>
            <a:ext cx="7591546" cy="6627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6248400" y="2989732"/>
            <a:ext cx="4724400" cy="2862322"/>
          </a:xfrm>
          <a:prstGeom prst="rect">
            <a:avLst/>
          </a:prstGeom>
        </p:spPr>
        <p:txBody>
          <a:bodyPr wrap="square">
            <a:spAutoFit/>
          </a:bodyPr>
          <a:lstStyle/>
          <a:p>
            <a:pPr>
              <a:lnSpc>
                <a:spcPct val="150000"/>
              </a:lnSpc>
            </a:pPr>
            <a:r>
              <a:rPr lang="zh-CN" altLang="en-US" sz="2400" b="1" dirty="0">
                <a:solidFill>
                  <a:srgbClr val="0000CC"/>
                </a:solidFill>
                <a:latin typeface="微软雅黑" panose="020B0503020204020204" pitchFamily="34" charset="-122"/>
                <a:ea typeface="微软雅黑" panose="020B0503020204020204" pitchFamily="34" charset="-122"/>
              </a:rPr>
              <a:t>静脉角：</a:t>
            </a:r>
            <a:r>
              <a:rPr lang="zh-CN" altLang="en-US" sz="2400" dirty="0">
                <a:latin typeface="微软雅黑" panose="020B0503020204020204" pitchFamily="34" charset="-122"/>
                <a:ea typeface="微软雅黑" panose="020B0503020204020204" pitchFamily="34" charset="-122"/>
              </a:rPr>
              <a:t>同侧的</a:t>
            </a:r>
            <a:r>
              <a:rPr lang="zh-CN" altLang="en-US" sz="2400" dirty="0">
                <a:solidFill>
                  <a:srgbClr val="0000CC"/>
                </a:solidFill>
                <a:latin typeface="微软雅黑" panose="020B0503020204020204" pitchFamily="34" charset="-122"/>
                <a:ea typeface="微软雅黑" panose="020B0503020204020204" pitchFamily="34" charset="-122"/>
              </a:rPr>
              <a:t>颈内</a:t>
            </a:r>
            <a:r>
              <a:rPr lang="en-US" altLang="zh-CN" sz="2400" dirty="0">
                <a:solidFill>
                  <a:srgbClr val="0000CC"/>
                </a:solidFill>
                <a:latin typeface="微软雅黑" panose="020B0503020204020204" pitchFamily="34" charset="-122"/>
                <a:ea typeface="微软雅黑" panose="020B0503020204020204" pitchFamily="34" charset="-122"/>
              </a:rPr>
              <a:t>V</a:t>
            </a:r>
            <a:r>
              <a:rPr lang="zh-CN" altLang="en-US" sz="2400" dirty="0">
                <a:latin typeface="微软雅黑" panose="020B0503020204020204" pitchFamily="34" charset="-122"/>
                <a:ea typeface="微软雅黑" panose="020B0503020204020204" pitchFamily="34" charset="-122"/>
              </a:rPr>
              <a:t>和</a:t>
            </a:r>
            <a:r>
              <a:rPr lang="zh-CN" altLang="en-US" sz="2400" dirty="0">
                <a:solidFill>
                  <a:srgbClr val="0000CC"/>
                </a:solidFill>
                <a:latin typeface="微软雅黑" panose="020B0503020204020204" pitchFamily="34" charset="-122"/>
                <a:ea typeface="微软雅黑" panose="020B0503020204020204" pitchFamily="34" charset="-122"/>
              </a:rPr>
              <a:t>锁骨下</a:t>
            </a:r>
            <a:r>
              <a:rPr lang="en-US" altLang="zh-CN" sz="2400" dirty="0">
                <a:solidFill>
                  <a:srgbClr val="0000CC"/>
                </a:solidFill>
                <a:latin typeface="微软雅黑" panose="020B0503020204020204" pitchFamily="34" charset="-122"/>
                <a:ea typeface="微软雅黑" panose="020B0503020204020204" pitchFamily="34" charset="-122"/>
              </a:rPr>
              <a:t>V</a:t>
            </a:r>
            <a:r>
              <a:rPr lang="zh-CN" altLang="en-US" sz="2400" dirty="0">
                <a:latin typeface="微软雅黑" panose="020B0503020204020204" pitchFamily="34" charset="-122"/>
                <a:ea typeface="微软雅黑" panose="020B0503020204020204" pitchFamily="34" charset="-122"/>
              </a:rPr>
              <a:t>在胸锁关节的后方汇合而成</a:t>
            </a:r>
            <a:r>
              <a:rPr lang="zh-CN" altLang="en-US" sz="2400" dirty="0">
                <a:solidFill>
                  <a:srgbClr val="0000CC"/>
                </a:solidFill>
                <a:latin typeface="微软雅黑" panose="020B0503020204020204" pitchFamily="34" charset="-122"/>
                <a:ea typeface="微软雅黑" panose="020B0503020204020204" pitchFamily="34" charset="-122"/>
              </a:rPr>
              <a:t>头臂</a:t>
            </a:r>
            <a:r>
              <a:rPr lang="en-US" altLang="zh-CN" sz="2400" dirty="0">
                <a:solidFill>
                  <a:srgbClr val="0000CC"/>
                </a:solidFill>
                <a:latin typeface="微软雅黑" panose="020B0503020204020204" pitchFamily="34" charset="-122"/>
                <a:ea typeface="微软雅黑" panose="020B0503020204020204" pitchFamily="34" charset="-122"/>
              </a:rPr>
              <a:t>V</a:t>
            </a:r>
            <a:r>
              <a:rPr lang="zh-CN" altLang="en-US" sz="2400" dirty="0">
                <a:latin typeface="微软雅黑" panose="020B0503020204020204" pitchFamily="34" charset="-122"/>
                <a:ea typeface="微软雅黑" panose="020B0503020204020204" pitchFamily="34" charset="-122"/>
              </a:rPr>
              <a:t>，汇合处的夹角称</a:t>
            </a:r>
            <a:r>
              <a:rPr lang="zh-CN" altLang="en-US" sz="2400" dirty="0">
                <a:solidFill>
                  <a:srgbClr val="0000CC"/>
                </a:solidFill>
                <a:latin typeface="微软雅黑" panose="020B0503020204020204" pitchFamily="34" charset="-122"/>
                <a:ea typeface="微软雅黑" panose="020B0503020204020204" pitchFamily="34" charset="-122"/>
              </a:rPr>
              <a:t>静脉角</a:t>
            </a:r>
            <a:r>
              <a:rPr lang="zh-CN" altLang="en-US" sz="2400" dirty="0">
                <a:latin typeface="微软雅黑" panose="020B0503020204020204" pitchFamily="34" charset="-122"/>
                <a:ea typeface="微软雅黑" panose="020B0503020204020204" pitchFamily="34" charset="-122"/>
              </a:rPr>
              <a:t>。共有两个，左侧有胸导管（左淋巴导管）注入，右侧有右淋巴导管注入</a:t>
            </a:r>
          </a:p>
        </p:txBody>
      </p:sp>
    </p:spTree>
    <p:extLst>
      <p:ext uri="{BB962C8B-B14F-4D97-AF65-F5344CB8AC3E}">
        <p14:creationId xmlns:p14="http://schemas.microsoft.com/office/powerpoint/2010/main" val="41225088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61</a:t>
            </a:fld>
            <a:endParaRPr lang="zh-CN" altLang="en-US"/>
          </a:p>
        </p:txBody>
      </p:sp>
      <p:sp>
        <p:nvSpPr>
          <p:cNvPr id="14" name="Rectangle 5"/>
          <p:cNvSpPr>
            <a:spLocks noChangeArrowheads="1"/>
          </p:cNvSpPr>
          <p:nvPr/>
        </p:nvSpPr>
        <p:spPr bwMode="auto">
          <a:xfrm>
            <a:off x="432246" y="1412875"/>
            <a:ext cx="3707706" cy="2362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81000" indent="-381000" fontAlgn="base">
              <a:lnSpc>
                <a:spcPct val="110000"/>
              </a:lnSpc>
              <a:spcBef>
                <a:spcPct val="20000"/>
              </a:spcBef>
              <a:spcAft>
                <a:spcPct val="0"/>
              </a:spcAft>
              <a:defRPr/>
            </a:pPr>
            <a:r>
              <a:rPr lang="zh-CN" altLang="en-US" sz="2400" b="1" spc="50" dirty="0">
                <a:ln w="11430"/>
                <a:solidFill>
                  <a:srgbClr val="0000CC"/>
                </a:solidFill>
                <a:latin typeface="微软雅黑" panose="020B0503020204020204" pitchFamily="34" charset="-122"/>
                <a:ea typeface="微软雅黑" panose="020B0503020204020204" pitchFamily="34" charset="-122"/>
              </a:rPr>
              <a:t>深静脉 </a:t>
            </a:r>
            <a:r>
              <a:rPr lang="en-US" altLang="zh-CN" sz="2400" b="1" spc="50" dirty="0">
                <a:ln w="11430"/>
                <a:solidFill>
                  <a:srgbClr val="0000CC"/>
                </a:solidFill>
                <a:latin typeface="微软雅黑" panose="020B0503020204020204" pitchFamily="34" charset="-122"/>
                <a:ea typeface="微软雅黑" panose="020B0503020204020204" pitchFamily="34" charset="-122"/>
              </a:rPr>
              <a:t>— </a:t>
            </a:r>
            <a:r>
              <a:rPr lang="zh-CN" altLang="en-US" sz="2400" spc="50" dirty="0">
                <a:ln w="11430"/>
                <a:solidFill>
                  <a:srgbClr val="0000CC"/>
                </a:solidFill>
                <a:latin typeface="微软雅黑" panose="020B0503020204020204" pitchFamily="34" charset="-122"/>
                <a:ea typeface="微软雅黑" panose="020B0503020204020204" pitchFamily="34" charset="-122"/>
              </a:rPr>
              <a:t>颈内静脉</a:t>
            </a:r>
            <a:r>
              <a:rPr lang="zh-CN" altLang="en-US" sz="1600" spc="50" dirty="0">
                <a:ln w="11430"/>
                <a:solidFill>
                  <a:srgbClr val="0000CC"/>
                </a:solidFill>
                <a:latin typeface="微软雅黑" panose="020B0503020204020204" pitchFamily="34" charset="-122"/>
                <a:ea typeface="微软雅黑" panose="020B0503020204020204" pitchFamily="34" charset="-122"/>
              </a:rPr>
              <a:t> </a:t>
            </a:r>
            <a:endParaRPr lang="en-US" altLang="zh-CN" sz="1600" spc="50" dirty="0">
              <a:ln w="11430"/>
              <a:solidFill>
                <a:srgbClr val="0000CC"/>
              </a:solidFill>
              <a:latin typeface="微软雅黑" panose="020B0503020204020204" pitchFamily="34" charset="-122"/>
              <a:ea typeface="微软雅黑" panose="020B0503020204020204" pitchFamily="34" charset="-122"/>
            </a:endParaRPr>
          </a:p>
          <a:p>
            <a:pPr fontAlgn="base">
              <a:lnSpc>
                <a:spcPct val="110000"/>
              </a:lnSpc>
              <a:spcBef>
                <a:spcPct val="20000"/>
              </a:spcBef>
              <a:spcAft>
                <a:spcPct val="0"/>
              </a:spcAft>
              <a:defRPr/>
            </a:pPr>
            <a:r>
              <a:rPr lang="zh-CN" altLang="en-US" sz="2400" spc="50" dirty="0">
                <a:ln w="11430"/>
                <a:gradFill>
                  <a:gsLst>
                    <a:gs pos="25000">
                      <a:srgbClr val="3333CC">
                        <a:satMod val="155000"/>
                      </a:srgbClr>
                    </a:gs>
                    <a:gs pos="100000">
                      <a:srgbClr val="3333CC">
                        <a:shade val="45000"/>
                        <a:satMod val="165000"/>
                      </a:srgbClr>
                    </a:gs>
                  </a:gsLst>
                  <a:lin ang="5400000"/>
                </a:gradFill>
                <a:latin typeface="微软雅黑" panose="020B0503020204020204" pitchFamily="34" charset="-122"/>
                <a:ea typeface="微软雅黑" panose="020B0503020204020204" pitchFamily="34" charset="-122"/>
              </a:rPr>
              <a:t>    </a:t>
            </a:r>
            <a:r>
              <a:rPr lang="zh-CN" altLang="en-US" sz="2400" spc="50" dirty="0">
                <a:ln w="11430"/>
                <a:latin typeface="微软雅黑" panose="020B0503020204020204" pitchFamily="34" charset="-122"/>
                <a:ea typeface="微软雅黑" panose="020B0503020204020204" pitchFamily="34" charset="-122"/>
              </a:rPr>
              <a:t>起自颅底的颈静脉孔，接受颅内和咽、舌、喉、甲状腺及头面部的静脉血</a:t>
            </a:r>
          </a:p>
        </p:txBody>
      </p:sp>
      <p:grpSp>
        <p:nvGrpSpPr>
          <p:cNvPr id="20" name="组合 5"/>
          <p:cNvGrpSpPr>
            <a:grpSpLocks/>
          </p:cNvGrpSpPr>
          <p:nvPr/>
        </p:nvGrpSpPr>
        <p:grpSpPr bwMode="auto">
          <a:xfrm>
            <a:off x="1693863" y="309561"/>
            <a:ext cx="4870450" cy="708025"/>
            <a:chOff x="2415999" y="477817"/>
            <a:chExt cx="3022594" cy="1417589"/>
          </a:xfrm>
          <a:noFill/>
        </p:grpSpPr>
        <p:sp>
          <p:nvSpPr>
            <p:cNvPr id="21" name="AutoShape 10"/>
            <p:cNvSpPr>
              <a:spLocks noChangeArrowheads="1"/>
            </p:cNvSpPr>
            <p:nvPr/>
          </p:nvSpPr>
          <p:spPr bwMode="auto">
            <a:xfrm>
              <a:off x="2415999" y="486768"/>
              <a:ext cx="3022594" cy="1408638"/>
            </a:xfrm>
            <a:prstGeom prst="roundRect">
              <a:avLst>
                <a:gd name="adj" fmla="val 16667"/>
              </a:avLst>
            </a:prstGeom>
            <a:grp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b="0">
                <a:solidFill>
                  <a:srgbClr val="000099"/>
                </a:solidFill>
                <a:ea typeface="经典综艺体简"/>
                <a:cs typeface="经典综艺体简"/>
              </a:endParaRPr>
            </a:p>
          </p:txBody>
        </p:sp>
        <p:sp>
          <p:nvSpPr>
            <p:cNvPr id="22" name="Rectangle 11"/>
            <p:cNvSpPr>
              <a:spLocks noChangeArrowheads="1"/>
            </p:cNvSpPr>
            <p:nvPr/>
          </p:nvSpPr>
          <p:spPr bwMode="auto">
            <a:xfrm>
              <a:off x="2524545" y="477817"/>
              <a:ext cx="2655694" cy="1170821"/>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kumimoji="1" lang="en-US" altLang="zh-CN" sz="3200" b="1" kern="0" spc="50" dirty="0">
                  <a:ln w="11430"/>
                  <a:solidFill>
                    <a:srgbClr val="0000CC"/>
                  </a:solidFill>
                  <a:latin typeface="微软雅黑" panose="020B0503020204020204" pitchFamily="34" charset="-122"/>
                  <a:ea typeface="微软雅黑" panose="020B0503020204020204" pitchFamily="34" charset="-122"/>
                  <a:cs typeface="Times New Roman" pitchFamily="18" charset="0"/>
                </a:rPr>
                <a:t>(1) </a:t>
              </a:r>
              <a:r>
                <a:rPr kumimoji="1" lang="zh-CN" altLang="en-US" sz="3200" b="1" kern="0" spc="50" dirty="0">
                  <a:ln w="11430"/>
                  <a:solidFill>
                    <a:srgbClr val="0000CC"/>
                  </a:solidFill>
                  <a:latin typeface="微软雅黑" panose="020B0503020204020204" pitchFamily="34" charset="-122"/>
                  <a:ea typeface="微软雅黑" panose="020B0503020204020204" pitchFamily="34" charset="-122"/>
                  <a:cs typeface="Times New Roman" pitchFamily="18" charset="0"/>
                </a:rPr>
                <a:t>头颈部的静脉</a:t>
              </a:r>
            </a:p>
          </p:txBody>
        </p:sp>
      </p:grpSp>
      <p:sp>
        <p:nvSpPr>
          <p:cNvPr id="23" name="Rectangle 5"/>
          <p:cNvSpPr>
            <a:spLocks noChangeArrowheads="1"/>
          </p:cNvSpPr>
          <p:nvPr/>
        </p:nvSpPr>
        <p:spPr bwMode="auto">
          <a:xfrm>
            <a:off x="360238" y="4149725"/>
            <a:ext cx="3485412" cy="2016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81000" indent="-381000" fontAlgn="base">
              <a:lnSpc>
                <a:spcPct val="110000"/>
              </a:lnSpc>
              <a:spcBef>
                <a:spcPct val="20000"/>
              </a:spcBef>
              <a:spcAft>
                <a:spcPct val="0"/>
              </a:spcAft>
              <a:defRPr/>
            </a:pPr>
            <a:r>
              <a:rPr lang="zh-CN" altLang="en-US" sz="2400" b="1" spc="50" dirty="0">
                <a:ln w="11430"/>
                <a:solidFill>
                  <a:srgbClr val="0000CC"/>
                </a:solidFill>
                <a:latin typeface="微软雅黑" panose="020B0503020204020204" pitchFamily="34" charset="-122"/>
                <a:ea typeface="微软雅黑" panose="020B0503020204020204" pitchFamily="34" charset="-122"/>
              </a:rPr>
              <a:t>浅静脉 </a:t>
            </a:r>
            <a:r>
              <a:rPr lang="en-US" altLang="zh-CN" sz="2400" b="1" spc="50" dirty="0">
                <a:ln w="11430"/>
                <a:solidFill>
                  <a:srgbClr val="0000CC"/>
                </a:solidFill>
                <a:latin typeface="微软雅黑" panose="020B0503020204020204" pitchFamily="34" charset="-122"/>
                <a:ea typeface="微软雅黑" panose="020B0503020204020204" pitchFamily="34" charset="-122"/>
              </a:rPr>
              <a:t>— </a:t>
            </a:r>
            <a:r>
              <a:rPr lang="zh-CN" altLang="en-US" sz="2400" spc="50" dirty="0">
                <a:ln w="11430"/>
                <a:solidFill>
                  <a:srgbClr val="0000CC"/>
                </a:solidFill>
                <a:latin typeface="微软雅黑" panose="020B0503020204020204" pitchFamily="34" charset="-122"/>
                <a:ea typeface="微软雅黑" panose="020B0503020204020204" pitchFamily="34" charset="-122"/>
              </a:rPr>
              <a:t>颈外静脉</a:t>
            </a:r>
            <a:endParaRPr lang="en-US" altLang="zh-CN" sz="2400" spc="50" dirty="0">
              <a:ln w="11430"/>
              <a:solidFill>
                <a:srgbClr val="0000CC"/>
              </a:solidFill>
              <a:latin typeface="微软雅黑" panose="020B0503020204020204" pitchFamily="34" charset="-122"/>
              <a:ea typeface="微软雅黑" panose="020B0503020204020204" pitchFamily="34" charset="-122"/>
            </a:endParaRPr>
          </a:p>
          <a:p>
            <a:pPr fontAlgn="base">
              <a:lnSpc>
                <a:spcPct val="110000"/>
              </a:lnSpc>
              <a:spcBef>
                <a:spcPct val="20000"/>
              </a:spcBef>
              <a:spcAft>
                <a:spcPct val="0"/>
              </a:spcAft>
              <a:defRPr/>
            </a:pPr>
            <a:r>
              <a:rPr lang="en-US" altLang="zh-CN" sz="2400" b="1" spc="50" dirty="0">
                <a:ln w="11430"/>
                <a:solidFill>
                  <a:srgbClr val="0000CC"/>
                </a:solidFill>
                <a:latin typeface="微软雅黑" panose="020B0503020204020204" pitchFamily="34" charset="-122"/>
                <a:ea typeface="微软雅黑" panose="020B0503020204020204" pitchFamily="34" charset="-122"/>
              </a:rPr>
              <a:t>    </a:t>
            </a:r>
            <a:r>
              <a:rPr lang="zh-CN" altLang="en-US" sz="2400" spc="50" dirty="0">
                <a:ln w="11430"/>
                <a:latin typeface="微软雅黑" panose="020B0503020204020204" pitchFamily="34" charset="-122"/>
                <a:ea typeface="微软雅黑" panose="020B0503020204020204" pitchFamily="34" charset="-122"/>
              </a:rPr>
              <a:t>始于下颌角处，越过胸锁乳突肌表面下降，注入锁骨下静脉</a:t>
            </a:r>
          </a:p>
        </p:txBody>
      </p:sp>
      <p:pic>
        <p:nvPicPr>
          <p:cNvPr id="24" name="Picture 2" descr="1_jpg">
            <a:hlinkClick r:id="rId2"/>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35850" y="1016793"/>
            <a:ext cx="3881438"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548481"/>
            <a:ext cx="2474913"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3879056"/>
            <a:ext cx="267017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8238" y="3537743"/>
            <a:ext cx="1852612" cy="133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7463" y="4977606"/>
            <a:ext cx="2011362"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4025" y="4744243"/>
            <a:ext cx="2792413"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4025" y="5888831"/>
            <a:ext cx="2779713" cy="81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762202" y="1412875"/>
            <a:ext cx="1210588" cy="1938992"/>
          </a:xfrm>
          <a:prstGeom prst="rect">
            <a:avLst/>
          </a:prstGeom>
        </p:spPr>
        <p:txBody>
          <a:bodyPr wrap="none">
            <a:spAutoFit/>
          </a:bodyPr>
          <a:lstStyle/>
          <a:p>
            <a:pPr>
              <a:lnSpc>
                <a:spcPct val="150000"/>
              </a:lnSpc>
            </a:pPr>
            <a:r>
              <a:rPr lang="zh-CN" altLang="en-US" sz="2000" dirty="0">
                <a:solidFill>
                  <a:srgbClr val="0000CC"/>
                </a:solidFill>
                <a:latin typeface="微软雅黑" panose="020B0503020204020204" pitchFamily="34" charset="-122"/>
                <a:ea typeface="微软雅黑" panose="020B0503020204020204" pitchFamily="34" charset="-122"/>
              </a:rPr>
              <a:t>颞浅静脉</a:t>
            </a:r>
            <a:endParaRPr lang="en-US" altLang="zh-CN" sz="2000" dirty="0">
              <a:solidFill>
                <a:srgbClr val="0000CC"/>
              </a:solidFill>
              <a:latin typeface="微软雅黑" panose="020B0503020204020204" pitchFamily="34" charset="-122"/>
              <a:ea typeface="微软雅黑" panose="020B0503020204020204" pitchFamily="34" charset="-122"/>
            </a:endParaRPr>
          </a:p>
          <a:p>
            <a:pPr>
              <a:lnSpc>
                <a:spcPct val="150000"/>
              </a:lnSpc>
            </a:pPr>
            <a:r>
              <a:rPr lang="zh-CN" altLang="en-US" sz="2000" dirty="0">
                <a:solidFill>
                  <a:srgbClr val="0000CC"/>
                </a:solidFill>
                <a:latin typeface="微软雅黑" panose="020B0503020204020204" pitchFamily="34" charset="-122"/>
                <a:ea typeface="微软雅黑" panose="020B0503020204020204" pitchFamily="34" charset="-122"/>
              </a:rPr>
              <a:t>颈外静脉</a:t>
            </a:r>
            <a:endParaRPr lang="en-US" altLang="zh-CN" sz="2000" dirty="0">
              <a:solidFill>
                <a:srgbClr val="0000CC"/>
              </a:solidFill>
              <a:latin typeface="微软雅黑" panose="020B0503020204020204" pitchFamily="34" charset="-122"/>
              <a:ea typeface="微软雅黑" panose="020B0503020204020204" pitchFamily="34" charset="-122"/>
            </a:endParaRPr>
          </a:p>
          <a:p>
            <a:pPr>
              <a:lnSpc>
                <a:spcPct val="150000"/>
              </a:lnSpc>
            </a:pPr>
            <a:r>
              <a:rPr lang="zh-CN" altLang="en-US" sz="2000" dirty="0">
                <a:solidFill>
                  <a:srgbClr val="0000CC"/>
                </a:solidFill>
                <a:latin typeface="微软雅黑" panose="020B0503020204020204" pitchFamily="34" charset="-122"/>
                <a:ea typeface="微软雅黑" panose="020B0503020204020204" pitchFamily="34" charset="-122"/>
              </a:rPr>
              <a:t>颈前静脉</a:t>
            </a:r>
            <a:endParaRPr lang="en-US" altLang="zh-CN" sz="2000" dirty="0">
              <a:solidFill>
                <a:srgbClr val="0000CC"/>
              </a:solidFill>
              <a:latin typeface="微软雅黑" panose="020B0503020204020204" pitchFamily="34" charset="-122"/>
              <a:ea typeface="微软雅黑" panose="020B0503020204020204" pitchFamily="34" charset="-122"/>
            </a:endParaRPr>
          </a:p>
          <a:p>
            <a:pPr>
              <a:lnSpc>
                <a:spcPct val="150000"/>
              </a:lnSpc>
            </a:pPr>
            <a:r>
              <a:rPr lang="zh-CN" altLang="en-US" sz="2000" dirty="0">
                <a:solidFill>
                  <a:srgbClr val="0000CC"/>
                </a:solidFill>
                <a:latin typeface="微软雅黑" panose="020B0503020204020204" pitchFamily="34" charset="-122"/>
                <a:ea typeface="微软雅黑" panose="020B0503020204020204" pitchFamily="34" charset="-122"/>
              </a:rPr>
              <a:t>面静脉</a:t>
            </a:r>
          </a:p>
        </p:txBody>
      </p:sp>
      <p:sp>
        <p:nvSpPr>
          <p:cNvPr id="32" name="矩形 31"/>
          <p:cNvSpPr/>
          <p:nvPr/>
        </p:nvSpPr>
        <p:spPr>
          <a:xfrm>
            <a:off x="4717187" y="4361078"/>
            <a:ext cx="1467068" cy="1477328"/>
          </a:xfrm>
          <a:prstGeom prst="rect">
            <a:avLst/>
          </a:prstGeom>
        </p:spPr>
        <p:txBody>
          <a:bodyPr wrap="none">
            <a:spAutoFit/>
          </a:bodyPr>
          <a:lstStyle/>
          <a:p>
            <a:pPr>
              <a:lnSpc>
                <a:spcPct val="150000"/>
              </a:lnSpc>
            </a:pPr>
            <a:r>
              <a:rPr lang="zh-CN" altLang="en-US" sz="2000" dirty="0">
                <a:solidFill>
                  <a:srgbClr val="0000CC"/>
                </a:solidFill>
                <a:latin typeface="微软雅黑" panose="020B0503020204020204" pitchFamily="34" charset="-122"/>
                <a:ea typeface="微软雅黑" panose="020B0503020204020204" pitchFamily="34" charset="-122"/>
              </a:rPr>
              <a:t>颅内静脉</a:t>
            </a:r>
            <a:endParaRPr lang="en-US" altLang="zh-CN" sz="2000" dirty="0">
              <a:solidFill>
                <a:srgbClr val="0000CC"/>
              </a:solidFill>
              <a:latin typeface="微软雅黑" panose="020B0503020204020204" pitchFamily="34" charset="-122"/>
              <a:ea typeface="微软雅黑" panose="020B0503020204020204" pitchFamily="34" charset="-122"/>
            </a:endParaRPr>
          </a:p>
          <a:p>
            <a:pPr>
              <a:lnSpc>
                <a:spcPct val="150000"/>
              </a:lnSpc>
            </a:pPr>
            <a:r>
              <a:rPr lang="zh-CN" altLang="en-US" sz="2000" dirty="0">
                <a:solidFill>
                  <a:srgbClr val="0000CC"/>
                </a:solidFill>
                <a:latin typeface="微软雅黑" panose="020B0503020204020204" pitchFamily="34" charset="-122"/>
                <a:ea typeface="微软雅黑" panose="020B0503020204020204" pitchFamily="34" charset="-122"/>
              </a:rPr>
              <a:t>颈内静脉</a:t>
            </a:r>
            <a:endParaRPr lang="en-US" altLang="zh-CN" sz="2000" dirty="0">
              <a:solidFill>
                <a:srgbClr val="0000CC"/>
              </a:solidFill>
              <a:latin typeface="微软雅黑" panose="020B0503020204020204" pitchFamily="34" charset="-122"/>
              <a:ea typeface="微软雅黑" panose="020B0503020204020204" pitchFamily="34" charset="-122"/>
            </a:endParaRPr>
          </a:p>
          <a:p>
            <a:pPr>
              <a:lnSpc>
                <a:spcPct val="150000"/>
              </a:lnSpc>
            </a:pPr>
            <a:r>
              <a:rPr lang="zh-CN" altLang="en-US" sz="2000" dirty="0">
                <a:solidFill>
                  <a:srgbClr val="0000CC"/>
                </a:solidFill>
                <a:latin typeface="微软雅黑" panose="020B0503020204020204" pitchFamily="34" charset="-122"/>
                <a:ea typeface="微软雅黑" panose="020B0503020204020204" pitchFamily="34" charset="-122"/>
              </a:rPr>
              <a:t>锁骨下静脉</a:t>
            </a:r>
          </a:p>
        </p:txBody>
      </p:sp>
      <p:sp>
        <p:nvSpPr>
          <p:cNvPr id="34" name="左大括号 33"/>
          <p:cNvSpPr/>
          <p:nvPr/>
        </p:nvSpPr>
        <p:spPr>
          <a:xfrm>
            <a:off x="4610100" y="1651000"/>
            <a:ext cx="114300" cy="1480456"/>
          </a:xfrm>
          <a:prstGeom prst="lef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5" name="左大括号 34"/>
          <p:cNvSpPr/>
          <p:nvPr/>
        </p:nvSpPr>
        <p:spPr>
          <a:xfrm>
            <a:off x="4633505" y="4546600"/>
            <a:ext cx="83681" cy="1168400"/>
          </a:xfrm>
          <a:prstGeom prst="lef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12932022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62</a:t>
            </a:fld>
            <a:endParaRPr lang="zh-CN" altLang="en-US"/>
          </a:p>
        </p:txBody>
      </p:sp>
      <p:pic>
        <p:nvPicPr>
          <p:cNvPr id="3"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431027" y="2559479"/>
            <a:ext cx="3095625" cy="404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接箭头连接符 4"/>
          <p:cNvCxnSpPr/>
          <p:nvPr/>
        </p:nvCxnSpPr>
        <p:spPr>
          <a:xfrm>
            <a:off x="6622504" y="4239501"/>
            <a:ext cx="598760" cy="176924"/>
          </a:xfrm>
          <a:prstGeom prst="straightConnector1">
            <a:avLst/>
          </a:prstGeom>
          <a:ln w="38100">
            <a:solidFill>
              <a:schemeClr val="bg1"/>
            </a:solidFill>
            <a:tailEnd type="arrow"/>
          </a:ln>
        </p:spPr>
        <p:style>
          <a:lnRef idx="3">
            <a:schemeClr val="accent6"/>
          </a:lnRef>
          <a:fillRef idx="0">
            <a:schemeClr val="accent6"/>
          </a:fillRef>
          <a:effectRef idx="2">
            <a:schemeClr val="accent6"/>
          </a:effectRef>
          <a:fontRef idx="minor">
            <a:schemeClr val="tx1"/>
          </a:fontRef>
        </p:style>
      </p:cxnSp>
      <p:pic>
        <p:nvPicPr>
          <p:cNvPr id="6" name="Picture 2" descr="1_jpg">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7056" y="484187"/>
            <a:ext cx="4387850"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11"/>
          <p:cNvSpPr>
            <a:spLocks/>
          </p:cNvSpPr>
          <p:nvPr/>
        </p:nvSpPr>
        <p:spPr bwMode="auto">
          <a:xfrm>
            <a:off x="2765946" y="3076227"/>
            <a:ext cx="104775" cy="935038"/>
          </a:xfrm>
          <a:custGeom>
            <a:avLst/>
            <a:gdLst>
              <a:gd name="T0" fmla="*/ 2147483647 w 66"/>
              <a:gd name="T1" fmla="*/ 0 h 589"/>
              <a:gd name="T2" fmla="*/ 2147483647 w 66"/>
              <a:gd name="T3" fmla="*/ 2147483647 h 589"/>
              <a:gd name="T4" fmla="*/ 2147483647 w 66"/>
              <a:gd name="T5" fmla="*/ 2147483647 h 589"/>
              <a:gd name="T6" fmla="*/ 2147483647 w 66"/>
              <a:gd name="T7" fmla="*/ 2147483647 h 589"/>
              <a:gd name="T8" fmla="*/ 0 60000 65536"/>
              <a:gd name="T9" fmla="*/ 0 60000 65536"/>
              <a:gd name="T10" fmla="*/ 0 60000 65536"/>
              <a:gd name="T11" fmla="*/ 0 60000 65536"/>
              <a:gd name="T12" fmla="*/ 0 w 66"/>
              <a:gd name="T13" fmla="*/ 0 h 589"/>
              <a:gd name="T14" fmla="*/ 66 w 66"/>
              <a:gd name="T15" fmla="*/ 589 h 589"/>
            </a:gdLst>
            <a:ahLst/>
            <a:cxnLst>
              <a:cxn ang="T8">
                <a:pos x="T0" y="T1"/>
              </a:cxn>
              <a:cxn ang="T9">
                <a:pos x="T2" y="T3"/>
              </a:cxn>
              <a:cxn ang="T10">
                <a:pos x="T4" y="T5"/>
              </a:cxn>
              <a:cxn ang="T11">
                <a:pos x="T6" y="T7"/>
              </a:cxn>
            </a:cxnLst>
            <a:rect l="T12" t="T13" r="T14" b="T15"/>
            <a:pathLst>
              <a:path w="66" h="589">
                <a:moveTo>
                  <a:pt x="19" y="0"/>
                </a:moveTo>
                <a:cubicBezTo>
                  <a:pt x="17" y="21"/>
                  <a:pt x="0" y="72"/>
                  <a:pt x="7" y="125"/>
                </a:cubicBezTo>
                <a:cubicBezTo>
                  <a:pt x="14" y="178"/>
                  <a:pt x="62" y="240"/>
                  <a:pt x="64" y="317"/>
                </a:cubicBezTo>
                <a:cubicBezTo>
                  <a:pt x="66" y="394"/>
                  <a:pt x="26" y="544"/>
                  <a:pt x="19" y="589"/>
                </a:cubicBezTo>
              </a:path>
            </a:pathLst>
          </a:custGeom>
          <a:ln w="47625">
            <a:solidFill>
              <a:srgbClr val="00FF00"/>
            </a:solidFill>
            <a:prstDash val="sysDot"/>
            <a:headEnd/>
            <a:tailEnd/>
          </a:ln>
          <a:effectLst>
            <a:outerShdw blurRad="50800" dist="38100" dir="2700000" algn="tl" rotWithShape="0">
              <a:prstClr val="black">
                <a:alpha val="40000"/>
              </a:prstClr>
            </a:outerShdw>
          </a:effectLst>
          <a:extLst/>
        </p:spPr>
        <p:style>
          <a:lnRef idx="3">
            <a:schemeClr val="accent3"/>
          </a:lnRef>
          <a:fillRef idx="0">
            <a:schemeClr val="accent3"/>
          </a:fillRef>
          <a:effectRef idx="2">
            <a:schemeClr val="accent3"/>
          </a:effectRef>
          <a:fontRef idx="minor">
            <a:schemeClr val="tx1"/>
          </a:fontRef>
        </p:style>
        <p:txBody>
          <a:bodyPr/>
          <a:lstStyle/>
          <a:p>
            <a:pPr algn="ctr" eaLnBrk="1" hangingPunct="1">
              <a:defRPr/>
            </a:pPr>
            <a:endParaRPr lang="zh-CN" altLang="en-US"/>
          </a:p>
        </p:txBody>
      </p:sp>
      <p:sp>
        <p:nvSpPr>
          <p:cNvPr id="8" name="Freeform 12"/>
          <p:cNvSpPr>
            <a:spLocks/>
          </p:cNvSpPr>
          <p:nvPr/>
        </p:nvSpPr>
        <p:spPr bwMode="auto">
          <a:xfrm>
            <a:off x="1572146" y="2644427"/>
            <a:ext cx="1320800" cy="1366838"/>
          </a:xfrm>
          <a:custGeom>
            <a:avLst/>
            <a:gdLst>
              <a:gd name="T0" fmla="*/ 0 w 832"/>
              <a:gd name="T1" fmla="*/ 0 h 861"/>
              <a:gd name="T2" fmla="*/ 2147483647 w 832"/>
              <a:gd name="T3" fmla="*/ 2147483647 h 861"/>
              <a:gd name="T4" fmla="*/ 2147483647 w 832"/>
              <a:gd name="T5" fmla="*/ 2147483647 h 861"/>
              <a:gd name="T6" fmla="*/ 2147483647 w 832"/>
              <a:gd name="T7" fmla="*/ 2147483647 h 861"/>
              <a:gd name="T8" fmla="*/ 2147483647 w 832"/>
              <a:gd name="T9" fmla="*/ 2147483647 h 861"/>
              <a:gd name="T10" fmla="*/ 0 60000 65536"/>
              <a:gd name="T11" fmla="*/ 0 60000 65536"/>
              <a:gd name="T12" fmla="*/ 0 60000 65536"/>
              <a:gd name="T13" fmla="*/ 0 60000 65536"/>
              <a:gd name="T14" fmla="*/ 0 60000 65536"/>
              <a:gd name="T15" fmla="*/ 0 w 832"/>
              <a:gd name="T16" fmla="*/ 0 h 861"/>
              <a:gd name="T17" fmla="*/ 832 w 832"/>
              <a:gd name="T18" fmla="*/ 861 h 861"/>
            </a:gdLst>
            <a:ahLst/>
            <a:cxnLst>
              <a:cxn ang="T10">
                <a:pos x="T0" y="T1"/>
              </a:cxn>
              <a:cxn ang="T11">
                <a:pos x="T2" y="T3"/>
              </a:cxn>
              <a:cxn ang="T12">
                <a:pos x="T4" y="T5"/>
              </a:cxn>
              <a:cxn ang="T13">
                <a:pos x="T6" y="T7"/>
              </a:cxn>
              <a:cxn ang="T14">
                <a:pos x="T8" y="T9"/>
              </a:cxn>
            </a:cxnLst>
            <a:rect l="T15" t="T16" r="T17" b="T18"/>
            <a:pathLst>
              <a:path w="832" h="861">
                <a:moveTo>
                  <a:pt x="0" y="0"/>
                </a:moveTo>
                <a:cubicBezTo>
                  <a:pt x="56" y="90"/>
                  <a:pt x="113" y="181"/>
                  <a:pt x="181" y="226"/>
                </a:cubicBezTo>
                <a:cubicBezTo>
                  <a:pt x="249" y="271"/>
                  <a:pt x="310" y="204"/>
                  <a:pt x="408" y="272"/>
                </a:cubicBezTo>
                <a:cubicBezTo>
                  <a:pt x="506" y="340"/>
                  <a:pt x="710" y="537"/>
                  <a:pt x="771" y="635"/>
                </a:cubicBezTo>
                <a:cubicBezTo>
                  <a:pt x="832" y="733"/>
                  <a:pt x="801" y="797"/>
                  <a:pt x="771" y="861"/>
                </a:cubicBezTo>
              </a:path>
            </a:pathLst>
          </a:custGeom>
          <a:ln w="47625">
            <a:solidFill>
              <a:srgbClr val="FFFF00"/>
            </a:solidFill>
            <a:prstDash val="sysDot"/>
            <a:headEnd/>
            <a:tailEnd/>
          </a:ln>
          <a:effectLst>
            <a:outerShdw blurRad="50800" dist="38100" dir="2700000" algn="tl" rotWithShape="0">
              <a:prstClr val="black">
                <a:alpha val="40000"/>
              </a:prstClr>
            </a:outerShdw>
          </a:effectLst>
          <a:extLst/>
        </p:spPr>
        <p:style>
          <a:lnRef idx="3">
            <a:schemeClr val="accent3"/>
          </a:lnRef>
          <a:fillRef idx="0">
            <a:schemeClr val="accent3"/>
          </a:fillRef>
          <a:effectRef idx="2">
            <a:schemeClr val="accent3"/>
          </a:effectRef>
          <a:fontRef idx="minor">
            <a:schemeClr val="tx1"/>
          </a:fontRef>
        </p:style>
        <p:txBody>
          <a:bodyPr/>
          <a:lstStyle/>
          <a:p>
            <a:pPr algn="ctr" eaLnBrk="1" hangingPunct="1">
              <a:defRPr/>
            </a:pPr>
            <a:endParaRPr lang="zh-CN" altLang="en-US"/>
          </a:p>
        </p:txBody>
      </p:sp>
      <p:sp>
        <p:nvSpPr>
          <p:cNvPr id="9" name="Freeform 11"/>
          <p:cNvSpPr>
            <a:spLocks/>
          </p:cNvSpPr>
          <p:nvPr/>
        </p:nvSpPr>
        <p:spPr bwMode="auto">
          <a:xfrm flipH="1">
            <a:off x="2642121" y="3768377"/>
            <a:ext cx="201613" cy="2022475"/>
          </a:xfrm>
          <a:custGeom>
            <a:avLst/>
            <a:gdLst>
              <a:gd name="T0" fmla="*/ 2147483647 w 66"/>
              <a:gd name="T1" fmla="*/ 0 h 589"/>
              <a:gd name="T2" fmla="*/ 2147483647 w 66"/>
              <a:gd name="T3" fmla="*/ 2147483647 h 589"/>
              <a:gd name="T4" fmla="*/ 2147483647 w 66"/>
              <a:gd name="T5" fmla="*/ 2147483647 h 589"/>
              <a:gd name="T6" fmla="*/ 2147483647 w 66"/>
              <a:gd name="T7" fmla="*/ 2147483647 h 589"/>
              <a:gd name="T8" fmla="*/ 0 60000 65536"/>
              <a:gd name="T9" fmla="*/ 0 60000 65536"/>
              <a:gd name="T10" fmla="*/ 0 60000 65536"/>
              <a:gd name="T11" fmla="*/ 0 60000 65536"/>
              <a:gd name="T12" fmla="*/ 0 w 66"/>
              <a:gd name="T13" fmla="*/ 0 h 589"/>
              <a:gd name="T14" fmla="*/ 66 w 66"/>
              <a:gd name="T15" fmla="*/ 589 h 589"/>
              <a:gd name="connsiteX0" fmla="*/ 2759 w 2960"/>
              <a:gd name="connsiteY0" fmla="*/ 0 h 10000"/>
              <a:gd name="connsiteX1" fmla="*/ 941 w 2960"/>
              <a:gd name="connsiteY1" fmla="*/ 2122 h 10000"/>
              <a:gd name="connsiteX2" fmla="*/ 73 w 2960"/>
              <a:gd name="connsiteY2" fmla="*/ 5778 h 10000"/>
              <a:gd name="connsiteX3" fmla="*/ 2759 w 2960"/>
              <a:gd name="connsiteY3" fmla="*/ 10000 h 10000"/>
              <a:gd name="connsiteX0" fmla="*/ 9318 w 25432"/>
              <a:gd name="connsiteY0" fmla="*/ 0 h 9141"/>
              <a:gd name="connsiteX1" fmla="*/ 3176 w 25432"/>
              <a:gd name="connsiteY1" fmla="*/ 2122 h 9141"/>
              <a:gd name="connsiteX2" fmla="*/ 244 w 25432"/>
              <a:gd name="connsiteY2" fmla="*/ 5778 h 9141"/>
              <a:gd name="connsiteX3" fmla="*/ 25110 w 25432"/>
              <a:gd name="connsiteY3" fmla="*/ 9141 h 9141"/>
              <a:gd name="connsiteX0" fmla="*/ 3664 w 10114"/>
              <a:gd name="connsiteY0" fmla="*/ 0 h 10003"/>
              <a:gd name="connsiteX1" fmla="*/ 1249 w 10114"/>
              <a:gd name="connsiteY1" fmla="*/ 2321 h 10003"/>
              <a:gd name="connsiteX2" fmla="*/ 96 w 10114"/>
              <a:gd name="connsiteY2" fmla="*/ 6321 h 10003"/>
              <a:gd name="connsiteX3" fmla="*/ 9873 w 10114"/>
              <a:gd name="connsiteY3" fmla="*/ 10000 h 10003"/>
              <a:gd name="connsiteX0" fmla="*/ 3664 w 12559"/>
              <a:gd name="connsiteY0" fmla="*/ 0 h 10148"/>
              <a:gd name="connsiteX1" fmla="*/ 1249 w 12559"/>
              <a:gd name="connsiteY1" fmla="*/ 2321 h 10148"/>
              <a:gd name="connsiteX2" fmla="*/ 96 w 12559"/>
              <a:gd name="connsiteY2" fmla="*/ 6321 h 10148"/>
              <a:gd name="connsiteX3" fmla="*/ 12357 w 12559"/>
              <a:gd name="connsiteY3" fmla="*/ 10145 h 10148"/>
              <a:gd name="connsiteX0" fmla="*/ 3664 w 12357"/>
              <a:gd name="connsiteY0" fmla="*/ 0 h 10148"/>
              <a:gd name="connsiteX1" fmla="*/ 1249 w 12357"/>
              <a:gd name="connsiteY1" fmla="*/ 2321 h 10148"/>
              <a:gd name="connsiteX2" fmla="*/ 96 w 12357"/>
              <a:gd name="connsiteY2" fmla="*/ 6321 h 10148"/>
              <a:gd name="connsiteX3" fmla="*/ 12357 w 12357"/>
              <a:gd name="connsiteY3" fmla="*/ 10145 h 10148"/>
              <a:gd name="connsiteX0" fmla="*/ 13617 w 22310"/>
              <a:gd name="connsiteY0" fmla="*/ 0 h 10148"/>
              <a:gd name="connsiteX1" fmla="*/ 25 w 22310"/>
              <a:gd name="connsiteY1" fmla="*/ 3911 h 10148"/>
              <a:gd name="connsiteX2" fmla="*/ 10049 w 22310"/>
              <a:gd name="connsiteY2" fmla="*/ 6321 h 10148"/>
              <a:gd name="connsiteX3" fmla="*/ 22310 w 22310"/>
              <a:gd name="connsiteY3" fmla="*/ 10145 h 10148"/>
              <a:gd name="connsiteX0" fmla="*/ 13668 w 22361"/>
              <a:gd name="connsiteY0" fmla="*/ 0 h 10148"/>
              <a:gd name="connsiteX1" fmla="*/ 76 w 22361"/>
              <a:gd name="connsiteY1" fmla="*/ 3911 h 10148"/>
              <a:gd name="connsiteX2" fmla="*/ 8245 w 22361"/>
              <a:gd name="connsiteY2" fmla="*/ 6028 h 10148"/>
              <a:gd name="connsiteX3" fmla="*/ 10100 w 22361"/>
              <a:gd name="connsiteY3" fmla="*/ 6321 h 10148"/>
              <a:gd name="connsiteX4" fmla="*/ 22361 w 22361"/>
              <a:gd name="connsiteY4" fmla="*/ 10145 h 10148"/>
              <a:gd name="connsiteX0" fmla="*/ 13668 w 22361"/>
              <a:gd name="connsiteY0" fmla="*/ 0 h 10148"/>
              <a:gd name="connsiteX1" fmla="*/ 76 w 22361"/>
              <a:gd name="connsiteY1" fmla="*/ 3911 h 10148"/>
              <a:gd name="connsiteX2" fmla="*/ 8245 w 22361"/>
              <a:gd name="connsiteY2" fmla="*/ 6028 h 10148"/>
              <a:gd name="connsiteX3" fmla="*/ 8444 w 22361"/>
              <a:gd name="connsiteY3" fmla="*/ 6321 h 10148"/>
              <a:gd name="connsiteX4" fmla="*/ 22361 w 22361"/>
              <a:gd name="connsiteY4" fmla="*/ 10145 h 10148"/>
              <a:gd name="connsiteX0" fmla="*/ 13668 w 22361"/>
              <a:gd name="connsiteY0" fmla="*/ 0 h 10147"/>
              <a:gd name="connsiteX1" fmla="*/ 76 w 22361"/>
              <a:gd name="connsiteY1" fmla="*/ 3911 h 10147"/>
              <a:gd name="connsiteX2" fmla="*/ 8245 w 22361"/>
              <a:gd name="connsiteY2" fmla="*/ 6028 h 10147"/>
              <a:gd name="connsiteX3" fmla="*/ 8444 w 22361"/>
              <a:gd name="connsiteY3" fmla="*/ 6321 h 10147"/>
              <a:gd name="connsiteX4" fmla="*/ 22361 w 22361"/>
              <a:gd name="connsiteY4" fmla="*/ 10145 h 10147"/>
              <a:gd name="connsiteX0" fmla="*/ 13668 w 22361"/>
              <a:gd name="connsiteY0" fmla="*/ 0 h 10147"/>
              <a:gd name="connsiteX1" fmla="*/ 76 w 22361"/>
              <a:gd name="connsiteY1" fmla="*/ 3911 h 10147"/>
              <a:gd name="connsiteX2" fmla="*/ 8245 w 22361"/>
              <a:gd name="connsiteY2" fmla="*/ 6028 h 10147"/>
              <a:gd name="connsiteX3" fmla="*/ 8444 w 22361"/>
              <a:gd name="connsiteY3" fmla="*/ 6321 h 10147"/>
              <a:gd name="connsiteX4" fmla="*/ 22361 w 22361"/>
              <a:gd name="connsiteY4" fmla="*/ 10145 h 10147"/>
              <a:gd name="connsiteX0" fmla="*/ 13963 w 22656"/>
              <a:gd name="connsiteY0" fmla="*/ 0 h 10147"/>
              <a:gd name="connsiteX1" fmla="*/ 371 w 22656"/>
              <a:gd name="connsiteY1" fmla="*/ 3911 h 10147"/>
              <a:gd name="connsiteX2" fmla="*/ 4400 w 22656"/>
              <a:gd name="connsiteY2" fmla="*/ 5450 h 10147"/>
              <a:gd name="connsiteX3" fmla="*/ 8739 w 22656"/>
              <a:gd name="connsiteY3" fmla="*/ 6321 h 10147"/>
              <a:gd name="connsiteX4" fmla="*/ 22656 w 22656"/>
              <a:gd name="connsiteY4" fmla="*/ 10145 h 10147"/>
              <a:gd name="connsiteX0" fmla="*/ 18 w 30030"/>
              <a:gd name="connsiteY0" fmla="*/ 0 h 10002"/>
              <a:gd name="connsiteX1" fmla="*/ 7745 w 30030"/>
              <a:gd name="connsiteY1" fmla="*/ 3766 h 10002"/>
              <a:gd name="connsiteX2" fmla="*/ 11774 w 30030"/>
              <a:gd name="connsiteY2" fmla="*/ 5305 h 10002"/>
              <a:gd name="connsiteX3" fmla="*/ 16113 w 30030"/>
              <a:gd name="connsiteY3" fmla="*/ 6176 h 10002"/>
              <a:gd name="connsiteX4" fmla="*/ 30030 w 30030"/>
              <a:gd name="connsiteY4" fmla="*/ 10000 h 10002"/>
              <a:gd name="connsiteX0" fmla="*/ 40676 w 40676"/>
              <a:gd name="connsiteY0" fmla="*/ 0 h 6678"/>
              <a:gd name="connsiteX1" fmla="*/ 2040 w 40676"/>
              <a:gd name="connsiteY1" fmla="*/ 442 h 6678"/>
              <a:gd name="connsiteX2" fmla="*/ 6069 w 40676"/>
              <a:gd name="connsiteY2" fmla="*/ 1981 h 6678"/>
              <a:gd name="connsiteX3" fmla="*/ 10408 w 40676"/>
              <a:gd name="connsiteY3" fmla="*/ 2852 h 6678"/>
              <a:gd name="connsiteX4" fmla="*/ 24325 w 40676"/>
              <a:gd name="connsiteY4" fmla="*/ 6676 h 6678"/>
              <a:gd name="connsiteX0" fmla="*/ 8532 w 8532"/>
              <a:gd name="connsiteY0" fmla="*/ 0 h 19824"/>
              <a:gd name="connsiteX1" fmla="*/ 6056 w 8532"/>
              <a:gd name="connsiteY1" fmla="*/ 19814 h 19824"/>
              <a:gd name="connsiteX2" fmla="*/ 24 w 8532"/>
              <a:gd name="connsiteY2" fmla="*/ 2966 h 19824"/>
              <a:gd name="connsiteX3" fmla="*/ 1091 w 8532"/>
              <a:gd name="connsiteY3" fmla="*/ 4271 h 19824"/>
              <a:gd name="connsiteX4" fmla="*/ 4512 w 8532"/>
              <a:gd name="connsiteY4" fmla="*/ 9997 h 19824"/>
              <a:gd name="connsiteX0" fmla="*/ 8827 w 8827"/>
              <a:gd name="connsiteY0" fmla="*/ 0 h 19511"/>
              <a:gd name="connsiteX1" fmla="*/ 5925 w 8827"/>
              <a:gd name="connsiteY1" fmla="*/ 9995 h 19511"/>
              <a:gd name="connsiteX2" fmla="*/ 4401 w 8827"/>
              <a:gd name="connsiteY2" fmla="*/ 19508 h 19511"/>
              <a:gd name="connsiteX3" fmla="*/ 106 w 8827"/>
              <a:gd name="connsiteY3" fmla="*/ 2154 h 19511"/>
              <a:gd name="connsiteX4" fmla="*/ 4115 w 8827"/>
              <a:gd name="connsiteY4" fmla="*/ 5043 h 19511"/>
              <a:gd name="connsiteX0" fmla="*/ 5681 w 5681"/>
              <a:gd name="connsiteY0" fmla="*/ 0 h 11306"/>
              <a:gd name="connsiteX1" fmla="*/ 2393 w 5681"/>
              <a:gd name="connsiteY1" fmla="*/ 5123 h 11306"/>
              <a:gd name="connsiteX2" fmla="*/ 667 w 5681"/>
              <a:gd name="connsiteY2" fmla="*/ 9998 h 11306"/>
              <a:gd name="connsiteX3" fmla="*/ 328 w 5681"/>
              <a:gd name="connsiteY3" fmla="*/ 11287 h 11306"/>
              <a:gd name="connsiteX4" fmla="*/ 343 w 5681"/>
              <a:gd name="connsiteY4" fmla="*/ 2585 h 11306"/>
              <a:gd name="connsiteX0" fmla="*/ 11904 w 11904"/>
              <a:gd name="connsiteY0" fmla="*/ 0 h 11269"/>
              <a:gd name="connsiteX1" fmla="*/ 6116 w 11904"/>
              <a:gd name="connsiteY1" fmla="*/ 4531 h 11269"/>
              <a:gd name="connsiteX2" fmla="*/ 3078 w 11904"/>
              <a:gd name="connsiteY2" fmla="*/ 8843 h 11269"/>
              <a:gd name="connsiteX3" fmla="*/ 2481 w 11904"/>
              <a:gd name="connsiteY3" fmla="*/ 9983 h 11269"/>
              <a:gd name="connsiteX4" fmla="*/ 10 w 11904"/>
              <a:gd name="connsiteY4" fmla="*/ 11268 h 11269"/>
              <a:gd name="connsiteX0" fmla="*/ 11894 w 11894"/>
              <a:gd name="connsiteY0" fmla="*/ 0 h 11268"/>
              <a:gd name="connsiteX1" fmla="*/ 6106 w 11894"/>
              <a:gd name="connsiteY1" fmla="*/ 4531 h 11268"/>
              <a:gd name="connsiteX2" fmla="*/ 3068 w 11894"/>
              <a:gd name="connsiteY2" fmla="*/ 8843 h 11268"/>
              <a:gd name="connsiteX3" fmla="*/ 2471 w 11894"/>
              <a:gd name="connsiteY3" fmla="*/ 9983 h 11268"/>
              <a:gd name="connsiteX4" fmla="*/ 1424 w 11894"/>
              <a:gd name="connsiteY4" fmla="*/ 10102 h 11268"/>
              <a:gd name="connsiteX5" fmla="*/ 0 w 11894"/>
              <a:gd name="connsiteY5" fmla="*/ 11268 h 11268"/>
              <a:gd name="connsiteX0" fmla="*/ 11894 w 11894"/>
              <a:gd name="connsiteY0" fmla="*/ 0 h 11268"/>
              <a:gd name="connsiteX1" fmla="*/ 6106 w 11894"/>
              <a:gd name="connsiteY1" fmla="*/ 4531 h 11268"/>
              <a:gd name="connsiteX2" fmla="*/ 3068 w 11894"/>
              <a:gd name="connsiteY2" fmla="*/ 8843 h 11268"/>
              <a:gd name="connsiteX3" fmla="*/ 2471 w 11894"/>
              <a:gd name="connsiteY3" fmla="*/ 9983 h 11268"/>
              <a:gd name="connsiteX4" fmla="*/ 1662 w 11894"/>
              <a:gd name="connsiteY4" fmla="*/ 10300 h 11268"/>
              <a:gd name="connsiteX5" fmla="*/ 0 w 11894"/>
              <a:gd name="connsiteY5" fmla="*/ 11268 h 11268"/>
              <a:gd name="connsiteX0" fmla="*/ 11894 w 11894"/>
              <a:gd name="connsiteY0" fmla="*/ 0 h 11268"/>
              <a:gd name="connsiteX1" fmla="*/ 6106 w 11894"/>
              <a:gd name="connsiteY1" fmla="*/ 4531 h 11268"/>
              <a:gd name="connsiteX2" fmla="*/ 3068 w 11894"/>
              <a:gd name="connsiteY2" fmla="*/ 8843 h 11268"/>
              <a:gd name="connsiteX3" fmla="*/ 2614 w 11894"/>
              <a:gd name="connsiteY3" fmla="*/ 9730 h 11268"/>
              <a:gd name="connsiteX4" fmla="*/ 2471 w 11894"/>
              <a:gd name="connsiteY4" fmla="*/ 9983 h 11268"/>
              <a:gd name="connsiteX5" fmla="*/ 1662 w 11894"/>
              <a:gd name="connsiteY5" fmla="*/ 10300 h 11268"/>
              <a:gd name="connsiteX6" fmla="*/ 0 w 11894"/>
              <a:gd name="connsiteY6" fmla="*/ 11268 h 11268"/>
              <a:gd name="connsiteX0" fmla="*/ 11894 w 11894"/>
              <a:gd name="connsiteY0" fmla="*/ 0 h 11268"/>
              <a:gd name="connsiteX1" fmla="*/ 6106 w 11894"/>
              <a:gd name="connsiteY1" fmla="*/ 4531 h 11268"/>
              <a:gd name="connsiteX2" fmla="*/ 4257 w 11894"/>
              <a:gd name="connsiteY2" fmla="*/ 6789 h 11268"/>
              <a:gd name="connsiteX3" fmla="*/ 2614 w 11894"/>
              <a:gd name="connsiteY3" fmla="*/ 9730 h 11268"/>
              <a:gd name="connsiteX4" fmla="*/ 2471 w 11894"/>
              <a:gd name="connsiteY4" fmla="*/ 9983 h 11268"/>
              <a:gd name="connsiteX5" fmla="*/ 1662 w 11894"/>
              <a:gd name="connsiteY5" fmla="*/ 10300 h 11268"/>
              <a:gd name="connsiteX6" fmla="*/ 0 w 11894"/>
              <a:gd name="connsiteY6" fmla="*/ 11268 h 11268"/>
              <a:gd name="connsiteX0" fmla="*/ 11656 w 11656"/>
              <a:gd name="connsiteY0" fmla="*/ 0 h 11515"/>
              <a:gd name="connsiteX1" fmla="*/ 6106 w 11656"/>
              <a:gd name="connsiteY1" fmla="*/ 4778 h 11515"/>
              <a:gd name="connsiteX2" fmla="*/ 4257 w 11656"/>
              <a:gd name="connsiteY2" fmla="*/ 7036 h 11515"/>
              <a:gd name="connsiteX3" fmla="*/ 2614 w 11656"/>
              <a:gd name="connsiteY3" fmla="*/ 9977 h 11515"/>
              <a:gd name="connsiteX4" fmla="*/ 2471 w 11656"/>
              <a:gd name="connsiteY4" fmla="*/ 10230 h 11515"/>
              <a:gd name="connsiteX5" fmla="*/ 1662 w 11656"/>
              <a:gd name="connsiteY5" fmla="*/ 10547 h 11515"/>
              <a:gd name="connsiteX6" fmla="*/ 0 w 11656"/>
              <a:gd name="connsiteY6" fmla="*/ 11515 h 11515"/>
              <a:gd name="connsiteX0" fmla="*/ 11656 w 11656"/>
              <a:gd name="connsiteY0" fmla="*/ 0 h 11515"/>
              <a:gd name="connsiteX1" fmla="*/ 8441 w 11656"/>
              <a:gd name="connsiteY1" fmla="*/ 2282 h 11515"/>
              <a:gd name="connsiteX2" fmla="*/ 6106 w 11656"/>
              <a:gd name="connsiteY2" fmla="*/ 4778 h 11515"/>
              <a:gd name="connsiteX3" fmla="*/ 4257 w 11656"/>
              <a:gd name="connsiteY3" fmla="*/ 7036 h 11515"/>
              <a:gd name="connsiteX4" fmla="*/ 2614 w 11656"/>
              <a:gd name="connsiteY4" fmla="*/ 9977 h 11515"/>
              <a:gd name="connsiteX5" fmla="*/ 2471 w 11656"/>
              <a:gd name="connsiteY5" fmla="*/ 10230 h 11515"/>
              <a:gd name="connsiteX6" fmla="*/ 1662 w 11656"/>
              <a:gd name="connsiteY6" fmla="*/ 10547 h 11515"/>
              <a:gd name="connsiteX7" fmla="*/ 0 w 11656"/>
              <a:gd name="connsiteY7" fmla="*/ 11515 h 11515"/>
              <a:gd name="connsiteX0" fmla="*/ 11656 w 11656"/>
              <a:gd name="connsiteY0" fmla="*/ 0 h 11515"/>
              <a:gd name="connsiteX1" fmla="*/ 7608 w 11656"/>
              <a:gd name="connsiteY1" fmla="*/ 2331 h 11515"/>
              <a:gd name="connsiteX2" fmla="*/ 6106 w 11656"/>
              <a:gd name="connsiteY2" fmla="*/ 4778 h 11515"/>
              <a:gd name="connsiteX3" fmla="*/ 4257 w 11656"/>
              <a:gd name="connsiteY3" fmla="*/ 7036 h 11515"/>
              <a:gd name="connsiteX4" fmla="*/ 2614 w 11656"/>
              <a:gd name="connsiteY4" fmla="*/ 9977 h 11515"/>
              <a:gd name="connsiteX5" fmla="*/ 2471 w 11656"/>
              <a:gd name="connsiteY5" fmla="*/ 10230 h 11515"/>
              <a:gd name="connsiteX6" fmla="*/ 1662 w 11656"/>
              <a:gd name="connsiteY6" fmla="*/ 10547 h 11515"/>
              <a:gd name="connsiteX7" fmla="*/ 0 w 11656"/>
              <a:gd name="connsiteY7" fmla="*/ 11515 h 11515"/>
              <a:gd name="connsiteX0" fmla="*/ 15819 w 15819"/>
              <a:gd name="connsiteY0" fmla="*/ 0 h 13321"/>
              <a:gd name="connsiteX1" fmla="*/ 7608 w 15819"/>
              <a:gd name="connsiteY1" fmla="*/ 4137 h 13321"/>
              <a:gd name="connsiteX2" fmla="*/ 6106 w 15819"/>
              <a:gd name="connsiteY2" fmla="*/ 6584 h 13321"/>
              <a:gd name="connsiteX3" fmla="*/ 4257 w 15819"/>
              <a:gd name="connsiteY3" fmla="*/ 8842 h 13321"/>
              <a:gd name="connsiteX4" fmla="*/ 2614 w 15819"/>
              <a:gd name="connsiteY4" fmla="*/ 11783 h 13321"/>
              <a:gd name="connsiteX5" fmla="*/ 2471 w 15819"/>
              <a:gd name="connsiteY5" fmla="*/ 12036 h 13321"/>
              <a:gd name="connsiteX6" fmla="*/ 1662 w 15819"/>
              <a:gd name="connsiteY6" fmla="*/ 12353 h 13321"/>
              <a:gd name="connsiteX7" fmla="*/ 0 w 15819"/>
              <a:gd name="connsiteY7" fmla="*/ 13321 h 13321"/>
              <a:gd name="connsiteX0" fmla="*/ 15819 w 15819"/>
              <a:gd name="connsiteY0" fmla="*/ 0 h 13321"/>
              <a:gd name="connsiteX1" fmla="*/ 11295 w 15819"/>
              <a:gd name="connsiteY1" fmla="*/ 6364 h 13321"/>
              <a:gd name="connsiteX2" fmla="*/ 6106 w 15819"/>
              <a:gd name="connsiteY2" fmla="*/ 6584 h 13321"/>
              <a:gd name="connsiteX3" fmla="*/ 4257 w 15819"/>
              <a:gd name="connsiteY3" fmla="*/ 8842 h 13321"/>
              <a:gd name="connsiteX4" fmla="*/ 2614 w 15819"/>
              <a:gd name="connsiteY4" fmla="*/ 11783 h 13321"/>
              <a:gd name="connsiteX5" fmla="*/ 2471 w 15819"/>
              <a:gd name="connsiteY5" fmla="*/ 12036 h 13321"/>
              <a:gd name="connsiteX6" fmla="*/ 1662 w 15819"/>
              <a:gd name="connsiteY6" fmla="*/ 12353 h 13321"/>
              <a:gd name="connsiteX7" fmla="*/ 0 w 15819"/>
              <a:gd name="connsiteY7" fmla="*/ 13321 h 13321"/>
              <a:gd name="connsiteX0" fmla="*/ 8564 w 11431"/>
              <a:gd name="connsiteY0" fmla="*/ 0 h 10475"/>
              <a:gd name="connsiteX1" fmla="*/ 11295 w 11431"/>
              <a:gd name="connsiteY1" fmla="*/ 3518 h 10475"/>
              <a:gd name="connsiteX2" fmla="*/ 6106 w 11431"/>
              <a:gd name="connsiteY2" fmla="*/ 3738 h 10475"/>
              <a:gd name="connsiteX3" fmla="*/ 4257 w 11431"/>
              <a:gd name="connsiteY3" fmla="*/ 5996 h 10475"/>
              <a:gd name="connsiteX4" fmla="*/ 2614 w 11431"/>
              <a:gd name="connsiteY4" fmla="*/ 8937 h 10475"/>
              <a:gd name="connsiteX5" fmla="*/ 2471 w 11431"/>
              <a:gd name="connsiteY5" fmla="*/ 9190 h 10475"/>
              <a:gd name="connsiteX6" fmla="*/ 1662 w 11431"/>
              <a:gd name="connsiteY6" fmla="*/ 9507 h 10475"/>
              <a:gd name="connsiteX7" fmla="*/ 0 w 11431"/>
              <a:gd name="connsiteY7" fmla="*/ 10475 h 10475"/>
              <a:gd name="connsiteX0" fmla="*/ 8564 w 12449"/>
              <a:gd name="connsiteY0" fmla="*/ 0 h 10475"/>
              <a:gd name="connsiteX1" fmla="*/ 11295 w 12449"/>
              <a:gd name="connsiteY1" fmla="*/ 3518 h 10475"/>
              <a:gd name="connsiteX2" fmla="*/ 12171 w 12449"/>
              <a:gd name="connsiteY2" fmla="*/ 4728 h 10475"/>
              <a:gd name="connsiteX3" fmla="*/ 4257 w 12449"/>
              <a:gd name="connsiteY3" fmla="*/ 5996 h 10475"/>
              <a:gd name="connsiteX4" fmla="*/ 2614 w 12449"/>
              <a:gd name="connsiteY4" fmla="*/ 8937 h 10475"/>
              <a:gd name="connsiteX5" fmla="*/ 2471 w 12449"/>
              <a:gd name="connsiteY5" fmla="*/ 9190 h 10475"/>
              <a:gd name="connsiteX6" fmla="*/ 1662 w 12449"/>
              <a:gd name="connsiteY6" fmla="*/ 9507 h 10475"/>
              <a:gd name="connsiteX7" fmla="*/ 0 w 12449"/>
              <a:gd name="connsiteY7" fmla="*/ 10475 h 10475"/>
              <a:gd name="connsiteX0" fmla="*/ 8564 w 12896"/>
              <a:gd name="connsiteY0" fmla="*/ 0 h 10475"/>
              <a:gd name="connsiteX1" fmla="*/ 11295 w 12896"/>
              <a:gd name="connsiteY1" fmla="*/ 3518 h 10475"/>
              <a:gd name="connsiteX2" fmla="*/ 12171 w 12896"/>
              <a:gd name="connsiteY2" fmla="*/ 4728 h 10475"/>
              <a:gd name="connsiteX3" fmla="*/ 12701 w 12896"/>
              <a:gd name="connsiteY3" fmla="*/ 6615 h 10475"/>
              <a:gd name="connsiteX4" fmla="*/ 2614 w 12896"/>
              <a:gd name="connsiteY4" fmla="*/ 8937 h 10475"/>
              <a:gd name="connsiteX5" fmla="*/ 2471 w 12896"/>
              <a:gd name="connsiteY5" fmla="*/ 9190 h 10475"/>
              <a:gd name="connsiteX6" fmla="*/ 1662 w 12896"/>
              <a:gd name="connsiteY6" fmla="*/ 9507 h 10475"/>
              <a:gd name="connsiteX7" fmla="*/ 0 w 12896"/>
              <a:gd name="connsiteY7" fmla="*/ 10475 h 10475"/>
              <a:gd name="connsiteX0" fmla="*/ 8564 w 12896"/>
              <a:gd name="connsiteY0" fmla="*/ 0 h 10475"/>
              <a:gd name="connsiteX1" fmla="*/ 11295 w 12896"/>
              <a:gd name="connsiteY1" fmla="*/ 3518 h 10475"/>
              <a:gd name="connsiteX2" fmla="*/ 12171 w 12896"/>
              <a:gd name="connsiteY2" fmla="*/ 4728 h 10475"/>
              <a:gd name="connsiteX3" fmla="*/ 12701 w 12896"/>
              <a:gd name="connsiteY3" fmla="*/ 6615 h 10475"/>
              <a:gd name="connsiteX4" fmla="*/ 1900 w 12896"/>
              <a:gd name="connsiteY4" fmla="*/ 8244 h 10475"/>
              <a:gd name="connsiteX5" fmla="*/ 2471 w 12896"/>
              <a:gd name="connsiteY5" fmla="*/ 9190 h 10475"/>
              <a:gd name="connsiteX6" fmla="*/ 1662 w 12896"/>
              <a:gd name="connsiteY6" fmla="*/ 9507 h 10475"/>
              <a:gd name="connsiteX7" fmla="*/ 0 w 12896"/>
              <a:gd name="connsiteY7" fmla="*/ 10475 h 10475"/>
              <a:gd name="connsiteX0" fmla="*/ 8564 w 13344"/>
              <a:gd name="connsiteY0" fmla="*/ 0 h 10475"/>
              <a:gd name="connsiteX1" fmla="*/ 11295 w 13344"/>
              <a:gd name="connsiteY1" fmla="*/ 3518 h 10475"/>
              <a:gd name="connsiteX2" fmla="*/ 12171 w 13344"/>
              <a:gd name="connsiteY2" fmla="*/ 4728 h 10475"/>
              <a:gd name="connsiteX3" fmla="*/ 12701 w 13344"/>
              <a:gd name="connsiteY3" fmla="*/ 6615 h 10475"/>
              <a:gd name="connsiteX4" fmla="*/ 2471 w 13344"/>
              <a:gd name="connsiteY4" fmla="*/ 9190 h 10475"/>
              <a:gd name="connsiteX5" fmla="*/ 1662 w 13344"/>
              <a:gd name="connsiteY5" fmla="*/ 9507 h 10475"/>
              <a:gd name="connsiteX6" fmla="*/ 0 w 13344"/>
              <a:gd name="connsiteY6" fmla="*/ 10475 h 10475"/>
              <a:gd name="connsiteX0" fmla="*/ 8564 w 13344"/>
              <a:gd name="connsiteY0" fmla="*/ 0 h 10475"/>
              <a:gd name="connsiteX1" fmla="*/ 11295 w 13344"/>
              <a:gd name="connsiteY1" fmla="*/ 3518 h 10475"/>
              <a:gd name="connsiteX2" fmla="*/ 12171 w 13344"/>
              <a:gd name="connsiteY2" fmla="*/ 4728 h 10475"/>
              <a:gd name="connsiteX3" fmla="*/ 12701 w 13344"/>
              <a:gd name="connsiteY3" fmla="*/ 6615 h 10475"/>
              <a:gd name="connsiteX4" fmla="*/ 11986 w 13344"/>
              <a:gd name="connsiteY4" fmla="*/ 7903 h 10475"/>
              <a:gd name="connsiteX5" fmla="*/ 1662 w 13344"/>
              <a:gd name="connsiteY5" fmla="*/ 9507 h 10475"/>
              <a:gd name="connsiteX6" fmla="*/ 0 w 13344"/>
              <a:gd name="connsiteY6" fmla="*/ 10475 h 10475"/>
              <a:gd name="connsiteX0" fmla="*/ 8564 w 13344"/>
              <a:gd name="connsiteY0" fmla="*/ 0 h 10475"/>
              <a:gd name="connsiteX1" fmla="*/ 11295 w 13344"/>
              <a:gd name="connsiteY1" fmla="*/ 3518 h 10475"/>
              <a:gd name="connsiteX2" fmla="*/ 12171 w 13344"/>
              <a:gd name="connsiteY2" fmla="*/ 4728 h 10475"/>
              <a:gd name="connsiteX3" fmla="*/ 12701 w 13344"/>
              <a:gd name="connsiteY3" fmla="*/ 6615 h 10475"/>
              <a:gd name="connsiteX4" fmla="*/ 11986 w 13344"/>
              <a:gd name="connsiteY4" fmla="*/ 7903 h 10475"/>
              <a:gd name="connsiteX5" fmla="*/ 1662 w 13344"/>
              <a:gd name="connsiteY5" fmla="*/ 9507 h 10475"/>
              <a:gd name="connsiteX6" fmla="*/ 13080 w 13344"/>
              <a:gd name="connsiteY6" fmla="*/ 8492 h 10475"/>
              <a:gd name="connsiteX7" fmla="*/ 0 w 13344"/>
              <a:gd name="connsiteY7" fmla="*/ 10475 h 10475"/>
              <a:gd name="connsiteX0" fmla="*/ 8564 w 13760"/>
              <a:gd name="connsiteY0" fmla="*/ 0 h 10475"/>
              <a:gd name="connsiteX1" fmla="*/ 11295 w 13760"/>
              <a:gd name="connsiteY1" fmla="*/ 3518 h 10475"/>
              <a:gd name="connsiteX2" fmla="*/ 12171 w 13760"/>
              <a:gd name="connsiteY2" fmla="*/ 4728 h 10475"/>
              <a:gd name="connsiteX3" fmla="*/ 12701 w 13760"/>
              <a:gd name="connsiteY3" fmla="*/ 6615 h 10475"/>
              <a:gd name="connsiteX4" fmla="*/ 11986 w 13760"/>
              <a:gd name="connsiteY4" fmla="*/ 7903 h 10475"/>
              <a:gd name="connsiteX5" fmla="*/ 13080 w 13760"/>
              <a:gd name="connsiteY5" fmla="*/ 8492 h 10475"/>
              <a:gd name="connsiteX6" fmla="*/ 0 w 13760"/>
              <a:gd name="connsiteY6" fmla="*/ 10475 h 10475"/>
              <a:gd name="connsiteX0" fmla="*/ 36 w 5232"/>
              <a:gd name="connsiteY0" fmla="*/ 0 h 8916"/>
              <a:gd name="connsiteX1" fmla="*/ 2767 w 5232"/>
              <a:gd name="connsiteY1" fmla="*/ 3518 h 8916"/>
              <a:gd name="connsiteX2" fmla="*/ 3643 w 5232"/>
              <a:gd name="connsiteY2" fmla="*/ 4728 h 8916"/>
              <a:gd name="connsiteX3" fmla="*/ 4173 w 5232"/>
              <a:gd name="connsiteY3" fmla="*/ 6615 h 8916"/>
              <a:gd name="connsiteX4" fmla="*/ 3458 w 5232"/>
              <a:gd name="connsiteY4" fmla="*/ 7903 h 8916"/>
              <a:gd name="connsiteX5" fmla="*/ 4552 w 5232"/>
              <a:gd name="connsiteY5" fmla="*/ 8492 h 8916"/>
              <a:gd name="connsiteX6" fmla="*/ 4317 w 5232"/>
              <a:gd name="connsiteY6" fmla="*/ 8916 h 8916"/>
              <a:gd name="connsiteX0" fmla="*/ 69 w 9205"/>
              <a:gd name="connsiteY0" fmla="*/ 0 h 10000"/>
              <a:gd name="connsiteX1" fmla="*/ 5289 w 9205"/>
              <a:gd name="connsiteY1" fmla="*/ 3946 h 10000"/>
              <a:gd name="connsiteX2" fmla="*/ 6963 w 9205"/>
              <a:gd name="connsiteY2" fmla="*/ 5303 h 10000"/>
              <a:gd name="connsiteX3" fmla="*/ 7976 w 9205"/>
              <a:gd name="connsiteY3" fmla="*/ 7419 h 10000"/>
              <a:gd name="connsiteX4" fmla="*/ 6609 w 9205"/>
              <a:gd name="connsiteY4" fmla="*/ 8864 h 10000"/>
              <a:gd name="connsiteX5" fmla="*/ 8251 w 9205"/>
              <a:gd name="connsiteY5" fmla="*/ 10000 h 10000"/>
              <a:gd name="connsiteX0" fmla="*/ 75 w 8964"/>
              <a:gd name="connsiteY0" fmla="*/ 0 h 10000"/>
              <a:gd name="connsiteX1" fmla="*/ 5746 w 8964"/>
              <a:gd name="connsiteY1" fmla="*/ 3946 h 10000"/>
              <a:gd name="connsiteX2" fmla="*/ 7564 w 8964"/>
              <a:gd name="connsiteY2" fmla="*/ 5303 h 10000"/>
              <a:gd name="connsiteX3" fmla="*/ 8665 w 8964"/>
              <a:gd name="connsiteY3" fmla="*/ 7419 h 10000"/>
              <a:gd name="connsiteX4" fmla="*/ 8964 w 8964"/>
              <a:gd name="connsiteY4" fmla="*/ 10000 h 10000"/>
              <a:gd name="connsiteX0" fmla="*/ 0 w 9916"/>
              <a:gd name="connsiteY0" fmla="*/ 0 h 10000"/>
              <a:gd name="connsiteX1" fmla="*/ 8354 w 9916"/>
              <a:gd name="connsiteY1" fmla="*/ 5303 h 10000"/>
              <a:gd name="connsiteX2" fmla="*/ 9582 w 9916"/>
              <a:gd name="connsiteY2" fmla="*/ 7419 h 10000"/>
              <a:gd name="connsiteX3" fmla="*/ 9916 w 9916"/>
              <a:gd name="connsiteY3" fmla="*/ 10000 h 10000"/>
              <a:gd name="connsiteX0" fmla="*/ 0 w 10000"/>
              <a:gd name="connsiteY0" fmla="*/ 0 h 10000"/>
              <a:gd name="connsiteX1" fmla="*/ 9258 w 10000"/>
              <a:gd name="connsiteY1" fmla="*/ 5275 h 10000"/>
              <a:gd name="connsiteX2" fmla="*/ 9663 w 10000"/>
              <a:gd name="connsiteY2" fmla="*/ 7419 h 10000"/>
              <a:gd name="connsiteX3" fmla="*/ 10000 w 10000"/>
              <a:gd name="connsiteY3" fmla="*/ 10000 h 10000"/>
              <a:gd name="connsiteX0" fmla="*/ 0 w 10000"/>
              <a:gd name="connsiteY0" fmla="*/ 0 h 10000"/>
              <a:gd name="connsiteX1" fmla="*/ 9258 w 10000"/>
              <a:gd name="connsiteY1" fmla="*/ 5275 h 10000"/>
              <a:gd name="connsiteX2" fmla="*/ 9385 w 10000"/>
              <a:gd name="connsiteY2" fmla="*/ 7502 h 10000"/>
              <a:gd name="connsiteX3" fmla="*/ 10000 w 10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00" h="10000">
                <a:moveTo>
                  <a:pt x="0" y="0"/>
                </a:moveTo>
                <a:cubicBezTo>
                  <a:pt x="1755" y="1105"/>
                  <a:pt x="7694" y="4025"/>
                  <a:pt x="9258" y="5275"/>
                </a:cubicBezTo>
                <a:cubicBezTo>
                  <a:pt x="10822" y="6525"/>
                  <a:pt x="9124" y="6719"/>
                  <a:pt x="9385" y="7502"/>
                </a:cubicBezTo>
                <a:cubicBezTo>
                  <a:pt x="9647" y="8285"/>
                  <a:pt x="9930" y="9462"/>
                  <a:pt x="10000" y="10000"/>
                </a:cubicBezTo>
              </a:path>
            </a:pathLst>
          </a:custGeom>
          <a:ln w="47625">
            <a:solidFill>
              <a:srgbClr val="FF0000"/>
            </a:solidFill>
            <a:prstDash val="sysDot"/>
            <a:headEnd/>
            <a:tailEnd/>
          </a:ln>
          <a:effectLst>
            <a:outerShdw blurRad="50800" dist="38100" dir="2700000" algn="tl" rotWithShape="0">
              <a:prstClr val="black">
                <a:alpha val="40000"/>
              </a:prstClr>
            </a:outerShdw>
          </a:effectLst>
          <a:extLst/>
        </p:spPr>
        <p:style>
          <a:lnRef idx="3">
            <a:schemeClr val="accent3"/>
          </a:lnRef>
          <a:fillRef idx="0">
            <a:schemeClr val="accent3"/>
          </a:fillRef>
          <a:effectRef idx="2">
            <a:schemeClr val="accent3"/>
          </a:effectRef>
          <a:fontRef idx="minor">
            <a:schemeClr val="tx1"/>
          </a:fontRef>
        </p:style>
        <p:txBody>
          <a:bodyPr/>
          <a:lstStyle/>
          <a:p>
            <a:pPr algn="ctr" eaLnBrk="1" hangingPunct="1">
              <a:defRPr/>
            </a:pPr>
            <a:endParaRPr lang="zh-CN" altLang="en-US"/>
          </a:p>
        </p:txBody>
      </p:sp>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9725" y="332105"/>
            <a:ext cx="367665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4796630" y="1074635"/>
            <a:ext cx="7395370" cy="961289"/>
          </a:xfrm>
          <a:prstGeom prst="rect">
            <a:avLst/>
          </a:prstGeom>
        </p:spPr>
        <p:txBody>
          <a:bodyPr wrap="square">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由</a:t>
            </a:r>
            <a:r>
              <a:rPr lang="zh-CN" altLang="en-US" sz="2000" b="1" dirty="0">
                <a:solidFill>
                  <a:srgbClr val="0000CC"/>
                </a:solidFill>
                <a:latin typeface="微软雅黑" panose="020B0503020204020204" pitchFamily="34" charset="-122"/>
                <a:ea typeface="微软雅黑" panose="020B0503020204020204" pitchFamily="34" charset="-122"/>
              </a:rPr>
              <a:t>下颌后</a:t>
            </a:r>
            <a:r>
              <a:rPr lang="en-US" altLang="zh-CN" sz="2000" b="1" dirty="0">
                <a:solidFill>
                  <a:srgbClr val="0000CC"/>
                </a:solidFill>
                <a:latin typeface="微软雅黑" panose="020B0503020204020204" pitchFamily="34" charset="-122"/>
                <a:ea typeface="微软雅黑" panose="020B0503020204020204" pitchFamily="34" charset="-122"/>
              </a:rPr>
              <a:t>V</a:t>
            </a:r>
            <a:r>
              <a:rPr lang="zh-CN" altLang="en-US" sz="2000" b="1" dirty="0">
                <a:solidFill>
                  <a:srgbClr val="0000CC"/>
                </a:solidFill>
                <a:latin typeface="微软雅黑" panose="020B0503020204020204" pitchFamily="34" charset="-122"/>
                <a:ea typeface="微软雅黑" panose="020B0503020204020204" pitchFamily="34" charset="-122"/>
              </a:rPr>
              <a:t>后支</a:t>
            </a:r>
            <a:r>
              <a:rPr lang="zh-CN" altLang="en-US" sz="2000" dirty="0">
                <a:latin typeface="微软雅黑" panose="020B0503020204020204" pitchFamily="34" charset="-122"/>
                <a:ea typeface="微软雅黑" panose="020B0503020204020204" pitchFamily="34" charset="-122"/>
              </a:rPr>
              <a:t>和</a:t>
            </a:r>
            <a:r>
              <a:rPr lang="zh-CN" altLang="en-US" sz="2000" b="1" dirty="0">
                <a:solidFill>
                  <a:srgbClr val="0000CC"/>
                </a:solidFill>
                <a:latin typeface="微软雅黑" panose="020B0503020204020204" pitchFamily="34" charset="-122"/>
                <a:ea typeface="微软雅黑" panose="020B0503020204020204" pitchFamily="34" charset="-122"/>
              </a:rPr>
              <a:t>耳后</a:t>
            </a:r>
            <a:r>
              <a:rPr lang="en-US" altLang="zh-CN" sz="2000" b="1" dirty="0">
                <a:solidFill>
                  <a:srgbClr val="0000CC"/>
                </a:solidFill>
                <a:latin typeface="微软雅黑" panose="020B0503020204020204" pitchFamily="34" charset="-122"/>
                <a:ea typeface="微软雅黑" panose="020B0503020204020204" pitchFamily="34" charset="-122"/>
              </a:rPr>
              <a:t>V</a:t>
            </a:r>
            <a:r>
              <a:rPr lang="zh-CN" altLang="en-US" sz="2000" dirty="0">
                <a:latin typeface="微软雅黑" panose="020B0503020204020204" pitchFamily="34" charset="-122"/>
                <a:ea typeface="微软雅黑" panose="020B0503020204020204" pitchFamily="34" charset="-122"/>
              </a:rPr>
              <a:t>在下颌角处汇合而成，越过胸锁乳突肌表面下降，注入</a:t>
            </a:r>
            <a:r>
              <a:rPr lang="zh-CN" altLang="en-US" sz="2000" b="1" dirty="0">
                <a:solidFill>
                  <a:srgbClr val="0000CC"/>
                </a:solidFill>
                <a:latin typeface="微软雅黑" panose="020B0503020204020204" pitchFamily="34" charset="-122"/>
                <a:ea typeface="微软雅黑" panose="020B0503020204020204" pitchFamily="34" charset="-122"/>
              </a:rPr>
              <a:t>锁骨下</a:t>
            </a:r>
            <a:r>
              <a:rPr lang="en-US" altLang="zh-CN" sz="2000" b="1" dirty="0">
                <a:solidFill>
                  <a:srgbClr val="0000CC"/>
                </a:solidFill>
                <a:latin typeface="微软雅黑" panose="020B0503020204020204" pitchFamily="34" charset="-122"/>
                <a:ea typeface="微软雅黑" panose="020B0503020204020204" pitchFamily="34" charset="-122"/>
              </a:rPr>
              <a:t>V</a:t>
            </a:r>
            <a:r>
              <a:rPr lang="zh-CN" altLang="en-US" sz="2000" dirty="0">
                <a:latin typeface="微软雅黑" panose="020B0503020204020204" pitchFamily="34" charset="-122"/>
                <a:ea typeface="微软雅黑" panose="020B0503020204020204" pitchFamily="34" charset="-122"/>
              </a:rPr>
              <a:t>。</a:t>
            </a:r>
            <a:r>
              <a:rPr lang="zh-CN" altLang="zh-CN" sz="2000" dirty="0">
                <a:latin typeface="微软雅黑" panose="020B0503020204020204" pitchFamily="34" charset="-122"/>
                <a:ea typeface="微软雅黑" panose="020B0503020204020204" pitchFamily="34" charset="-122"/>
              </a:rPr>
              <a:t>主要收集头皮和面部的静脉血</a:t>
            </a:r>
            <a:endParaRPr lang="zh-CN" altLang="en-US" sz="2000" dirty="0">
              <a:latin typeface="微软雅黑" panose="020B0503020204020204" pitchFamily="34" charset="-122"/>
              <a:ea typeface="微软雅黑" panose="020B0503020204020204" pitchFamily="34" charset="-122"/>
            </a:endParaRPr>
          </a:p>
        </p:txBody>
      </p:sp>
      <p:sp>
        <p:nvSpPr>
          <p:cNvPr id="12" name="矩形 11"/>
          <p:cNvSpPr/>
          <p:nvPr/>
        </p:nvSpPr>
        <p:spPr>
          <a:xfrm>
            <a:off x="8824365" y="3430174"/>
            <a:ext cx="2990263" cy="2308324"/>
          </a:xfrm>
          <a:prstGeom prst="rect">
            <a:avLst/>
          </a:prstGeom>
        </p:spPr>
        <p:txBody>
          <a:bodyPr wrap="square">
            <a:spAutoFit/>
          </a:bodyPr>
          <a:lstStyle/>
          <a:p>
            <a:pPr>
              <a:lnSpc>
                <a:spcPct val="150000"/>
              </a:lnSpc>
            </a:pPr>
            <a:r>
              <a:rPr lang="zh-CN" altLang="zh-CN" sz="2400" dirty="0">
                <a:latin typeface="微软雅黑" panose="020B0503020204020204" pitchFamily="34" charset="-122"/>
                <a:ea typeface="微软雅黑" panose="020B0503020204020204" pitchFamily="34" charset="-122"/>
              </a:rPr>
              <a:t>若心脏疾病或上腔静脉阻塞引起回流不畅，半卧时显著充盈即为颈静脉怒张</a:t>
            </a:r>
            <a:endParaRPr lang="zh-CN" altLang="en-US"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1965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1000"/>
                                        <p:tgtEl>
                                          <p:spTgt spid="8"/>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63</a:t>
            </a:fld>
            <a:endParaRPr lang="zh-CN" altLang="en-US"/>
          </a:p>
        </p:txBody>
      </p:sp>
      <p:pic>
        <p:nvPicPr>
          <p:cNvPr id="20" name="Picture 2" descr="1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0638" y="1156493"/>
            <a:ext cx="3881437"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组合 20"/>
          <p:cNvGrpSpPr>
            <a:grpSpLocks/>
          </p:cNvGrpSpPr>
          <p:nvPr/>
        </p:nvGrpSpPr>
        <p:grpSpPr bwMode="auto">
          <a:xfrm>
            <a:off x="1293784" y="2124075"/>
            <a:ext cx="1520698" cy="2838112"/>
            <a:chOff x="243133" y="2060848"/>
            <a:chExt cx="1520555" cy="2837893"/>
          </a:xfrm>
        </p:grpSpPr>
        <p:sp>
          <p:nvSpPr>
            <p:cNvPr id="22" name="AutoShape 4"/>
            <p:cNvSpPr>
              <a:spLocks/>
            </p:cNvSpPr>
            <p:nvPr/>
          </p:nvSpPr>
          <p:spPr bwMode="auto">
            <a:xfrm>
              <a:off x="243133" y="2322766"/>
              <a:ext cx="205991" cy="2476754"/>
            </a:xfrm>
            <a:prstGeom prst="leftBrace">
              <a:avLst>
                <a:gd name="adj1" fmla="val 58333"/>
                <a:gd name="adj2" fmla="val 50000"/>
              </a:avLst>
            </a:prstGeom>
            <a:noFill/>
            <a:ln w="28575" cap="flat" cmpd="sng" algn="ctr">
              <a:solidFill>
                <a:srgbClr val="C00000"/>
              </a:solidFill>
              <a:prstDash val="solid"/>
              <a:headEnd/>
              <a:tailEnd/>
            </a:ln>
            <a:effectLst>
              <a:outerShdw blurRad="40000" dist="20000" dir="5400000" rotWithShape="0">
                <a:srgbClr val="000000">
                  <a:alpha val="38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a:ea typeface="宋体"/>
                <a:cs typeface="+mn-cs"/>
              </a:endParaRPr>
            </a:p>
          </p:txBody>
        </p:sp>
        <p:sp>
          <p:nvSpPr>
            <p:cNvPr id="23" name="Text Box 5"/>
            <p:cNvSpPr txBox="1">
              <a:spLocks noChangeArrowheads="1"/>
            </p:cNvSpPr>
            <p:nvPr/>
          </p:nvSpPr>
          <p:spPr bwMode="auto">
            <a:xfrm>
              <a:off x="468288" y="2060848"/>
              <a:ext cx="1295400" cy="461629"/>
            </a:xfrm>
            <a:prstGeom prst="rect">
              <a:avLst/>
            </a:prstGeom>
            <a:noFill/>
            <a:ln w="9525">
              <a:noFill/>
              <a:miter lim="800000"/>
              <a:headEnd/>
              <a:tailEnd/>
            </a:ln>
            <a:effec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defTabSz="914400" eaLnBrk="1" fontAlgn="base" latinLnBrk="0" hangingPunct="1">
                <a:lnSpc>
                  <a:spcPct val="100000"/>
                </a:lnSpc>
                <a:spcBef>
                  <a:spcPct val="0"/>
                </a:spcBef>
                <a:spcAft>
                  <a:spcPct val="0"/>
                </a:spcAft>
                <a:buClrTx/>
                <a:buSzTx/>
                <a:buFontTx/>
                <a:buNone/>
                <a:tabLst/>
                <a:defRPr/>
              </a:pPr>
              <a:r>
                <a:rPr lang="zh-CN" altLang="en-US" sz="2400" b="1" spc="50" dirty="0">
                  <a:ln w="11430"/>
                  <a:solidFill>
                    <a:srgbClr val="0000CC"/>
                  </a:solidFill>
                  <a:latin typeface="微软雅黑" panose="020B0503020204020204" pitchFamily="34" charset="-122"/>
                  <a:ea typeface="微软雅黑" panose="020B0503020204020204" pitchFamily="34" charset="-122"/>
                </a:rPr>
                <a:t>颅内支</a:t>
              </a:r>
              <a:endParaRPr lang="en-US" altLang="zh-CN" sz="2400" b="1" spc="50" dirty="0">
                <a:ln w="11430"/>
                <a:solidFill>
                  <a:srgbClr val="0000CC"/>
                </a:solidFill>
                <a:latin typeface="微软雅黑" panose="020B0503020204020204" pitchFamily="34" charset="-122"/>
                <a:ea typeface="微软雅黑" panose="020B0503020204020204" pitchFamily="34" charset="-122"/>
              </a:endParaRPr>
            </a:p>
          </p:txBody>
        </p:sp>
        <p:sp>
          <p:nvSpPr>
            <p:cNvPr id="24" name="Text Box 6"/>
            <p:cNvSpPr txBox="1">
              <a:spLocks noChangeArrowheads="1"/>
            </p:cNvSpPr>
            <p:nvPr/>
          </p:nvSpPr>
          <p:spPr bwMode="auto">
            <a:xfrm>
              <a:off x="466701" y="4437112"/>
              <a:ext cx="1296987" cy="461629"/>
            </a:xfrm>
            <a:prstGeom prst="rect">
              <a:avLst/>
            </a:prstGeom>
            <a:noFill/>
            <a:ln w="9525">
              <a:noFill/>
              <a:miter lim="800000"/>
              <a:headEnd/>
              <a:tailEnd/>
            </a:ln>
            <a:effec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defTabSz="914400" eaLnBrk="1" fontAlgn="base" latinLnBrk="0" hangingPunct="1">
                <a:lnSpc>
                  <a:spcPct val="100000"/>
                </a:lnSpc>
                <a:spcBef>
                  <a:spcPct val="0"/>
                </a:spcBef>
                <a:spcAft>
                  <a:spcPct val="0"/>
                </a:spcAft>
                <a:buClrTx/>
                <a:buSzTx/>
                <a:buFontTx/>
                <a:buNone/>
                <a:tabLst/>
                <a:defRPr/>
              </a:pPr>
              <a:r>
                <a:rPr lang="zh-CN" altLang="en-US" sz="2400" b="1" spc="50" dirty="0">
                  <a:ln w="11430"/>
                  <a:solidFill>
                    <a:srgbClr val="0000CC"/>
                  </a:solidFill>
                  <a:latin typeface="微软雅黑" panose="020B0503020204020204" pitchFamily="34" charset="-122"/>
                  <a:ea typeface="微软雅黑" panose="020B0503020204020204" pitchFamily="34" charset="-122"/>
                </a:rPr>
                <a:t>颅外支</a:t>
              </a:r>
              <a:endParaRPr lang="en-US" altLang="zh-CN" sz="2400" b="1" spc="50" dirty="0">
                <a:ln w="11430"/>
                <a:solidFill>
                  <a:srgbClr val="0000CC"/>
                </a:solidFill>
                <a:latin typeface="微软雅黑" panose="020B0503020204020204" pitchFamily="34" charset="-122"/>
                <a:ea typeface="微软雅黑" panose="020B0503020204020204" pitchFamily="34" charset="-122"/>
              </a:endParaRPr>
            </a:p>
          </p:txBody>
        </p:sp>
      </p:grpSp>
      <p:sp>
        <p:nvSpPr>
          <p:cNvPr id="25" name="Text Box 7"/>
          <p:cNvSpPr txBox="1">
            <a:spLocks noChangeArrowheads="1"/>
          </p:cNvSpPr>
          <p:nvPr/>
        </p:nvSpPr>
        <p:spPr bwMode="auto">
          <a:xfrm>
            <a:off x="2762250" y="1892642"/>
            <a:ext cx="37147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defRPr/>
            </a:pPr>
            <a:r>
              <a:rPr lang="zh-CN" altLang="en-US" sz="2400" spc="50" dirty="0">
                <a:ln w="11430"/>
                <a:latin typeface="微软雅黑" panose="020B0503020204020204" pitchFamily="34" charset="-122"/>
                <a:ea typeface="微软雅黑" panose="020B0503020204020204" pitchFamily="34" charset="-122"/>
              </a:rPr>
              <a:t>来源于</a:t>
            </a:r>
            <a:r>
              <a:rPr lang="zh-CN" altLang="en-US" sz="2400" b="1" spc="50" dirty="0">
                <a:ln w="11430"/>
                <a:solidFill>
                  <a:srgbClr val="0000CC"/>
                </a:solidFill>
                <a:latin typeface="微软雅黑" panose="020B0503020204020204" pitchFamily="34" charset="-122"/>
                <a:ea typeface="微软雅黑" panose="020B0503020204020204" pitchFamily="34" charset="-122"/>
              </a:rPr>
              <a:t>硬脑膜窦</a:t>
            </a:r>
            <a:r>
              <a:rPr lang="en-US" altLang="zh-CN" sz="2400" spc="50" dirty="0">
                <a:ln w="11430"/>
                <a:latin typeface="微软雅黑" panose="020B0503020204020204" pitchFamily="34" charset="-122"/>
                <a:ea typeface="微软雅黑" panose="020B0503020204020204" pitchFamily="34" charset="-122"/>
              </a:rPr>
              <a:t>,</a:t>
            </a:r>
            <a:r>
              <a:rPr lang="zh-CN" altLang="en-US" sz="2400" spc="50" dirty="0">
                <a:ln w="11430"/>
                <a:latin typeface="微软雅黑" panose="020B0503020204020204" pitchFamily="34" charset="-122"/>
                <a:ea typeface="微软雅黑" panose="020B0503020204020204" pitchFamily="34" charset="-122"/>
              </a:rPr>
              <a:t>收集脑、脑膜、眼和颅骨的静脉血</a:t>
            </a:r>
            <a:endParaRPr lang="en-US" altLang="zh-CN" sz="2400" spc="50" dirty="0">
              <a:ln w="11430"/>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10090150" y="4008387"/>
            <a:ext cx="935038" cy="431800"/>
          </a:xfrm>
          <a:prstGeom prst="line">
            <a:avLst/>
          </a:prstGeom>
          <a:noFill/>
          <a:ln w="25400" cap="flat" cmpd="sng" algn="ctr">
            <a:solidFill>
              <a:srgbClr val="00FF00"/>
            </a:solidFill>
            <a:prstDash val="solid"/>
          </a:ln>
          <a:effectLst>
            <a:glow rad="63500">
              <a:srgbClr val="3333CC">
                <a:satMod val="175000"/>
                <a:alpha val="40000"/>
              </a:srgbClr>
            </a:glow>
            <a:outerShdw blurRad="40000" dist="20000" dir="5400000" rotWithShape="0">
              <a:srgbClr val="000000">
                <a:alpha val="38000"/>
              </a:srgbClr>
            </a:outerShdw>
          </a:effectLst>
        </p:spPr>
      </p:cxnSp>
      <p:sp>
        <p:nvSpPr>
          <p:cNvPr id="27" name="TextBox 16"/>
          <p:cNvSpPr txBox="1">
            <a:spLocks noChangeArrowheads="1"/>
          </p:cNvSpPr>
          <p:nvPr/>
        </p:nvSpPr>
        <p:spPr bwMode="auto">
          <a:xfrm>
            <a:off x="10767511" y="4399348"/>
            <a:ext cx="9781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defRPr/>
            </a:pPr>
            <a:r>
              <a:rPr lang="zh-CN" altLang="en-US" sz="2000" b="1" spc="50" dirty="0">
                <a:ln w="11430"/>
                <a:solidFill>
                  <a:srgbClr val="000000"/>
                </a:solidFill>
                <a:latin typeface="黑体" panose="02010600030101010101" pitchFamily="2" charset="-122"/>
                <a:ea typeface="黑体" panose="02010600030101010101" pitchFamily="2" charset="-122"/>
              </a:rPr>
              <a:t>面静脉</a:t>
            </a:r>
          </a:p>
        </p:txBody>
      </p:sp>
      <p:cxnSp>
        <p:nvCxnSpPr>
          <p:cNvPr id="28" name="直接连接符 27"/>
          <p:cNvCxnSpPr/>
          <p:nvPr/>
        </p:nvCxnSpPr>
        <p:spPr>
          <a:xfrm flipV="1">
            <a:off x="8432800" y="3963143"/>
            <a:ext cx="1398588" cy="431800"/>
          </a:xfrm>
          <a:prstGeom prst="line">
            <a:avLst/>
          </a:prstGeom>
          <a:noFill/>
          <a:ln w="25400" cap="flat" cmpd="sng" algn="ctr">
            <a:solidFill>
              <a:srgbClr val="00FF00"/>
            </a:solidFill>
            <a:prstDash val="solid"/>
          </a:ln>
          <a:effectLst>
            <a:glow rad="63500">
              <a:srgbClr val="3333CC">
                <a:satMod val="175000"/>
                <a:alpha val="40000"/>
              </a:srgbClr>
            </a:glow>
            <a:outerShdw blurRad="40000" dist="20000" dir="5400000" rotWithShape="0">
              <a:srgbClr val="000000">
                <a:alpha val="38000"/>
              </a:srgbClr>
            </a:outerShdw>
          </a:effectLst>
        </p:spPr>
      </p:cxnSp>
      <p:sp>
        <p:nvSpPr>
          <p:cNvPr id="29" name="矩形 19"/>
          <p:cNvSpPr>
            <a:spLocks noChangeArrowheads="1"/>
          </p:cNvSpPr>
          <p:nvPr/>
        </p:nvSpPr>
        <p:spPr bwMode="auto">
          <a:xfrm>
            <a:off x="7262656" y="4107407"/>
            <a:ext cx="12426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zh-CN" altLang="en-US" sz="2000" b="1" spc="50" dirty="0">
                <a:ln w="11430"/>
                <a:solidFill>
                  <a:srgbClr val="000000"/>
                </a:solidFill>
                <a:latin typeface="黑体" panose="02010600030101010101" pitchFamily="2" charset="-122"/>
                <a:ea typeface="黑体" panose="02010600030101010101" pitchFamily="2" charset="-122"/>
              </a:rPr>
              <a:t>下颌后</a:t>
            </a:r>
            <a:endParaRPr lang="en-US" altLang="zh-CN" sz="2000" b="1" spc="50" dirty="0">
              <a:ln w="11430"/>
              <a:solidFill>
                <a:srgbClr val="000000"/>
              </a:solidFill>
              <a:latin typeface="黑体" panose="02010600030101010101" pitchFamily="2" charset="-122"/>
              <a:ea typeface="黑体" panose="02010600030101010101" pitchFamily="2" charset="-122"/>
            </a:endParaRPr>
          </a:p>
          <a:p>
            <a:pPr fontAlgn="base">
              <a:spcBef>
                <a:spcPct val="0"/>
              </a:spcBef>
              <a:spcAft>
                <a:spcPct val="0"/>
              </a:spcAft>
              <a:defRPr/>
            </a:pPr>
            <a:r>
              <a:rPr lang="zh-CN" altLang="en-US" sz="2000" b="1" spc="50" dirty="0">
                <a:ln w="11430"/>
                <a:solidFill>
                  <a:srgbClr val="000000"/>
                </a:solidFill>
                <a:latin typeface="黑体" panose="02010600030101010101" pitchFamily="2" charset="-122"/>
                <a:ea typeface="黑体" panose="02010600030101010101" pitchFamily="2" charset="-122"/>
              </a:rPr>
              <a:t>静脉前支</a:t>
            </a:r>
            <a:endParaRPr lang="en-US" altLang="zh-CN" sz="2000" b="1" spc="50" dirty="0">
              <a:ln w="11430"/>
              <a:solidFill>
                <a:srgbClr val="000000"/>
              </a:solidFill>
              <a:latin typeface="黑体" panose="02010600030101010101" pitchFamily="2" charset="-122"/>
              <a:ea typeface="黑体" panose="02010600030101010101" pitchFamily="2" charset="-122"/>
            </a:endParaRPr>
          </a:p>
        </p:txBody>
      </p:sp>
      <p:sp>
        <p:nvSpPr>
          <p:cNvPr id="30" name="AutoShape 26"/>
          <p:cNvSpPr>
            <a:spLocks noChangeArrowheads="1"/>
          </p:cNvSpPr>
          <p:nvPr/>
        </p:nvSpPr>
        <p:spPr bwMode="gray">
          <a:xfrm>
            <a:off x="2376488" y="369888"/>
            <a:ext cx="3708400" cy="682625"/>
          </a:xfrm>
          <a:prstGeom prst="roundRect">
            <a:avLst>
              <a:gd name="adj" fmla="val 16667"/>
            </a:avLst>
          </a:prstGeom>
          <a:solidFill>
            <a:srgbClr val="9933FF"/>
          </a:solidFill>
          <a:ln w="12700" algn="ctr">
            <a:solidFill>
              <a:srgbClr val="FFFFFF"/>
            </a:solidFill>
            <a:round/>
            <a:headEnd/>
            <a:tailEnd/>
          </a:ln>
          <a:effectLst>
            <a:outerShdw dist="99190" dir="2388334" algn="ctr" rotWithShape="0">
              <a:srgbClr val="333333">
                <a:alpha val="50000"/>
              </a:srgbClr>
            </a:outerShdw>
          </a:effectLst>
        </p:spPr>
        <p:txBody>
          <a:bodyPr wrap="none" anchor="ctr"/>
          <a:lstStyle/>
          <a:p>
            <a:pPr marL="0" marR="0" lvl="0" indent="0" defTabSz="914400" eaLnBrk="1" fontAlgn="base" latinLnBrk="0" hangingPunct="1">
              <a:lnSpc>
                <a:spcPct val="90000"/>
              </a:lnSpc>
              <a:spcBef>
                <a:spcPct val="50000"/>
              </a:spcBef>
              <a:spcAft>
                <a:spcPct val="0"/>
              </a:spcAft>
              <a:buClrTx/>
              <a:buSzTx/>
              <a:buFontTx/>
              <a:buNone/>
              <a:tabLst/>
              <a:defRPr/>
            </a:pPr>
            <a:r>
              <a:rPr kumimoji="0" lang="zh-CN" altLang="en-US" sz="3800" b="1" i="0" u="none" strike="noStrike" kern="0" cap="none" spc="50" normalizeH="0" baseline="0" noProof="0" dirty="0">
                <a:ln w="11430"/>
                <a:solidFill>
                  <a:srgbClr val="FFFF00"/>
                </a:solidFill>
                <a:effectLst>
                  <a:outerShdw blurRad="76200" dist="50800" dir="5400000" algn="tl" rotWithShape="0">
                    <a:srgbClr val="000000">
                      <a:alpha val="65000"/>
                    </a:srgbClr>
                  </a:outerShdw>
                </a:effectLst>
                <a:uLnTx/>
                <a:uFillTx/>
                <a:latin typeface="微软雅黑" pitchFamily="34" charset="-122"/>
                <a:ea typeface="微软雅黑" pitchFamily="34" charset="-122"/>
              </a:rPr>
              <a:t>    </a:t>
            </a:r>
            <a:r>
              <a:rPr kumimoji="0" lang="zh-CN" altLang="en-US" sz="3600" b="1" i="0" u="none" strike="noStrike" kern="0" cap="none" spc="50" normalizeH="0" baseline="0" noProof="0" dirty="0">
                <a:ln w="11430"/>
                <a:solidFill>
                  <a:srgbClr val="FFFF00"/>
                </a:solidFill>
                <a:effectLst>
                  <a:outerShdw blurRad="76200" dist="50800" dir="5400000" algn="tl" rotWithShape="0">
                    <a:srgbClr val="000000">
                      <a:alpha val="65000"/>
                    </a:srgbClr>
                  </a:outerShdw>
                </a:effectLst>
                <a:uLnTx/>
                <a:uFillTx/>
                <a:latin typeface="微软雅黑" pitchFamily="34" charset="-122"/>
                <a:ea typeface="微软雅黑" pitchFamily="34" charset="-122"/>
              </a:rPr>
              <a:t>颈 内 静 脉</a:t>
            </a:r>
          </a:p>
        </p:txBody>
      </p:sp>
      <p:sp>
        <p:nvSpPr>
          <p:cNvPr id="33" name="AutoShape 4"/>
          <p:cNvSpPr>
            <a:spLocks/>
          </p:cNvSpPr>
          <p:nvPr/>
        </p:nvSpPr>
        <p:spPr bwMode="auto">
          <a:xfrm>
            <a:off x="2703513" y="4202717"/>
            <a:ext cx="117475" cy="1057274"/>
          </a:xfrm>
          <a:prstGeom prst="leftBrace">
            <a:avLst>
              <a:gd name="adj1" fmla="val 58333"/>
              <a:gd name="adj2" fmla="val 50000"/>
            </a:avLst>
          </a:prstGeom>
          <a:noFill/>
          <a:ln w="28575" cap="flat" cmpd="sng" algn="ctr">
            <a:solidFill>
              <a:srgbClr val="C00000"/>
            </a:solidFill>
            <a:prstDash val="solid"/>
            <a:headEnd/>
            <a:tailEnd/>
          </a:ln>
          <a:effectLst>
            <a:outerShdw blurRad="40000" dist="20000" dir="5400000" rotWithShape="0">
              <a:srgbClr val="000000">
                <a:alpha val="38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a:ea typeface="宋体"/>
              <a:cs typeface="+mn-cs"/>
            </a:endParaRPr>
          </a:p>
        </p:txBody>
      </p:sp>
      <p:sp>
        <p:nvSpPr>
          <p:cNvPr id="35" name="矩形 34"/>
          <p:cNvSpPr/>
          <p:nvPr/>
        </p:nvSpPr>
        <p:spPr>
          <a:xfrm>
            <a:off x="2827260" y="3945630"/>
            <a:ext cx="3649740" cy="1569660"/>
          </a:xfrm>
          <a:prstGeom prst="rect">
            <a:avLst/>
          </a:prstGeom>
        </p:spPr>
        <p:txBody>
          <a:bodyPr wrap="square">
            <a:spAutoFit/>
          </a:bodyPr>
          <a:lstStyle/>
          <a:p>
            <a:r>
              <a:rPr lang="zh-CN" altLang="en-US" sz="2400" spc="50" dirty="0">
                <a:ln w="11430"/>
                <a:solidFill>
                  <a:srgbClr val="0000CC"/>
                </a:solidFill>
                <a:latin typeface="微软雅黑" panose="020B0503020204020204" pitchFamily="34" charset="-122"/>
                <a:ea typeface="微软雅黑" panose="020B0503020204020204" pitchFamily="34" charset="-122"/>
              </a:rPr>
              <a:t>咽静脉、面静脉、舌静脉以及甲状腺上、中静脉</a:t>
            </a:r>
            <a:r>
              <a:rPr lang="zh-CN" altLang="en-US" sz="2400" spc="50" dirty="0">
                <a:ln w="11430"/>
                <a:latin typeface="微软雅黑" panose="020B0503020204020204" pitchFamily="34" charset="-122"/>
                <a:ea typeface="微软雅黑" panose="020B0503020204020204" pitchFamily="34" charset="-122"/>
              </a:rPr>
              <a:t>，接受咽、舌、喉、甲状腺及头面部的静脉血</a:t>
            </a:r>
          </a:p>
        </p:txBody>
      </p:sp>
    </p:spTree>
    <p:extLst>
      <p:ext uri="{BB962C8B-B14F-4D97-AF65-F5344CB8AC3E}">
        <p14:creationId xmlns:p14="http://schemas.microsoft.com/office/powerpoint/2010/main" val="33411806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64</a:t>
            </a:fld>
            <a:endParaRPr lang="zh-CN" alt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32401" t="1610"/>
          <a:stretch>
            <a:fillRect/>
          </a:stretch>
        </p:blipFill>
        <p:spPr bwMode="auto">
          <a:xfrm>
            <a:off x="333588" y="545030"/>
            <a:ext cx="3385569" cy="4949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25598"/>
          <a:stretch>
            <a:fillRect/>
          </a:stretch>
        </p:blipFill>
        <p:spPr bwMode="auto">
          <a:xfrm>
            <a:off x="3880064" y="545030"/>
            <a:ext cx="5173662" cy="494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5494338"/>
            <a:ext cx="2499957" cy="78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0525" y="5494338"/>
            <a:ext cx="2823838" cy="78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9448800" y="1849735"/>
            <a:ext cx="2286000" cy="3323987"/>
          </a:xfrm>
          <a:prstGeom prst="rect">
            <a:avLst/>
          </a:prstGeom>
        </p:spPr>
        <p:txBody>
          <a:bodyPr wrap="square">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中心静脉置管术在临床上已广泛应用于中心静脉压监测、快速扩容、肿瘤患者的大剂量化疗、全胃肠外高能营养疗法及血液透析等</a:t>
            </a:r>
          </a:p>
        </p:txBody>
      </p:sp>
    </p:spTree>
    <p:extLst>
      <p:ext uri="{BB962C8B-B14F-4D97-AF65-F5344CB8AC3E}">
        <p14:creationId xmlns:p14="http://schemas.microsoft.com/office/powerpoint/2010/main" val="40131453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65</a:t>
            </a:fld>
            <a:endParaRPr lang="zh-CN" altLang="en-US"/>
          </a:p>
        </p:txBody>
      </p:sp>
      <p:pic>
        <p:nvPicPr>
          <p:cNvPr id="31" name="Picture 2" descr="11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431" y="1270000"/>
            <a:ext cx="5292725" cy="4787900"/>
          </a:xfrm>
          <a:prstGeom prst="rect">
            <a:avLst/>
          </a:prstGeom>
          <a:noFill/>
          <a:ln w="9525">
            <a:solidFill>
              <a:srgbClr val="9933FF"/>
            </a:solidFill>
            <a:miter lim="800000"/>
            <a:headEnd/>
            <a:tailEnd/>
          </a:ln>
          <a:extLst>
            <a:ext uri="{909E8E84-426E-40DD-AFC4-6F175D3DCCD1}">
              <a14:hiddenFill xmlns:a14="http://schemas.microsoft.com/office/drawing/2010/main">
                <a:solidFill>
                  <a:srgbClr val="FFFFFF"/>
                </a:solidFill>
              </a14:hiddenFill>
            </a:ext>
          </a:extLst>
        </p:spPr>
      </p:pic>
      <p:sp>
        <p:nvSpPr>
          <p:cNvPr id="32" name="Text Box 3"/>
          <p:cNvSpPr txBox="1">
            <a:spLocks noChangeArrowheads="1"/>
          </p:cNvSpPr>
          <p:nvPr/>
        </p:nvSpPr>
        <p:spPr bwMode="auto">
          <a:xfrm>
            <a:off x="1714004" y="198889"/>
            <a:ext cx="2064633" cy="646331"/>
          </a:xfrm>
          <a:prstGeom prst="rect">
            <a:avLst/>
          </a:prstGeom>
          <a:noFill/>
          <a:ln w="9525" cap="flat" cmpd="sng" algn="ctr">
            <a:noFill/>
            <a:prstDash val="solid"/>
            <a:headEnd/>
            <a:tailEnd/>
          </a:ln>
          <a:effectLst>
            <a:outerShdw blurRad="40000" dist="20000" dir="5400000" rotWithShape="0">
              <a:srgbClr val="000000">
                <a:alpha val="38000"/>
              </a:srgbClr>
            </a:outerShdw>
          </a:effec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50" normalizeH="0" baseline="0" noProof="0" dirty="0">
                <a:ln w="11430"/>
                <a:solidFill>
                  <a:srgbClr val="0000CC"/>
                </a:solidFill>
                <a:uLnTx/>
                <a:uFillTx/>
                <a:latin typeface="微软雅黑" panose="020B0503020204020204" pitchFamily="34" charset="-122"/>
                <a:ea typeface="微软雅黑" panose="020B0503020204020204" pitchFamily="34" charset="-122"/>
              </a:rPr>
              <a:t>面 静 脉   </a:t>
            </a:r>
          </a:p>
        </p:txBody>
      </p:sp>
      <p:sp>
        <p:nvSpPr>
          <p:cNvPr id="33" name="Text Box 4"/>
          <p:cNvSpPr txBox="1">
            <a:spLocks noChangeArrowheads="1"/>
          </p:cNvSpPr>
          <p:nvPr/>
        </p:nvSpPr>
        <p:spPr bwMode="auto">
          <a:xfrm>
            <a:off x="1006168" y="989013"/>
            <a:ext cx="421353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marL="1077913" indent="-1077913" eaLnBrk="1" fontAlgn="base" hangingPunct="1">
              <a:spcBef>
                <a:spcPct val="0"/>
              </a:spcBef>
              <a:spcAft>
                <a:spcPct val="0"/>
              </a:spcAft>
              <a:defRPr/>
            </a:pPr>
            <a:r>
              <a:rPr lang="zh-CN" altLang="en-US" sz="2600" spc="50" dirty="0">
                <a:ln w="11430"/>
                <a:solidFill>
                  <a:srgbClr val="0000CC"/>
                </a:solidFill>
                <a:latin typeface="微软雅黑" panose="020B0503020204020204" pitchFamily="34" charset="-122"/>
                <a:ea typeface="微软雅黑" panose="020B0503020204020204" pitchFamily="34" charset="-122"/>
              </a:rPr>
              <a:t>特点：</a:t>
            </a:r>
            <a:r>
              <a:rPr lang="zh-CN" altLang="en-US" sz="2400" spc="50" dirty="0">
                <a:ln w="11430"/>
                <a:latin typeface="微软雅黑" panose="020B0503020204020204" pitchFamily="34" charset="-122"/>
                <a:ea typeface="微软雅黑" panose="020B0503020204020204" pitchFamily="34" charset="-122"/>
              </a:rPr>
              <a:t>口角以上缺少 静脉瓣</a:t>
            </a:r>
          </a:p>
        </p:txBody>
      </p:sp>
      <p:sp>
        <p:nvSpPr>
          <p:cNvPr id="34" name="Text Box 5"/>
          <p:cNvSpPr txBox="1">
            <a:spLocks noChangeArrowheads="1"/>
          </p:cNvSpPr>
          <p:nvPr/>
        </p:nvSpPr>
        <p:spPr bwMode="auto">
          <a:xfrm>
            <a:off x="546142" y="1931083"/>
            <a:ext cx="10429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defRPr/>
            </a:pPr>
            <a:r>
              <a:rPr lang="zh-CN" altLang="en-US" sz="2600" b="1" spc="50" dirty="0">
                <a:ln w="11430"/>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交通：</a:t>
            </a:r>
          </a:p>
        </p:txBody>
      </p:sp>
      <p:sp>
        <p:nvSpPr>
          <p:cNvPr id="35" name="Text Box 7"/>
          <p:cNvSpPr txBox="1">
            <a:spLocks noChangeArrowheads="1"/>
          </p:cNvSpPr>
          <p:nvPr/>
        </p:nvSpPr>
        <p:spPr bwMode="auto">
          <a:xfrm>
            <a:off x="2266569" y="2573338"/>
            <a:ext cx="10795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defRPr/>
            </a:pPr>
            <a:r>
              <a:rPr lang="zh-CN" altLang="en-US" sz="2200" b="1" spc="5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latin typeface="黑体" panose="02010600030101010101" pitchFamily="2" charset="-122"/>
                <a:ea typeface="黑体" panose="02010600030101010101" pitchFamily="2" charset="-122"/>
              </a:rPr>
              <a:t>内眦</a:t>
            </a:r>
            <a:endParaRPr lang="en-US" altLang="zh-CN" sz="2200" b="1" spc="5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latin typeface="黑体" panose="02010600030101010101" pitchFamily="2" charset="-122"/>
              <a:ea typeface="黑体" panose="02010600030101010101" pitchFamily="2" charset="-122"/>
            </a:endParaRPr>
          </a:p>
          <a:p>
            <a:pPr eaLnBrk="1" fontAlgn="base" hangingPunct="1">
              <a:spcBef>
                <a:spcPct val="0"/>
              </a:spcBef>
              <a:spcAft>
                <a:spcPct val="0"/>
              </a:spcAft>
              <a:defRPr/>
            </a:pPr>
            <a:r>
              <a:rPr lang="zh-CN" altLang="en-US" sz="2200" b="1" spc="5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latin typeface="黑体" panose="02010600030101010101" pitchFamily="2" charset="-122"/>
                <a:ea typeface="黑体" panose="02010600030101010101" pitchFamily="2" charset="-122"/>
              </a:rPr>
              <a:t>静脉</a:t>
            </a:r>
          </a:p>
        </p:txBody>
      </p:sp>
      <p:sp>
        <p:nvSpPr>
          <p:cNvPr id="36" name="Line 8"/>
          <p:cNvSpPr>
            <a:spLocks noChangeShapeType="1"/>
          </p:cNvSpPr>
          <p:nvPr/>
        </p:nvSpPr>
        <p:spPr bwMode="auto">
          <a:xfrm>
            <a:off x="1906207" y="3078163"/>
            <a:ext cx="444500" cy="0"/>
          </a:xfrm>
          <a:prstGeom prst="line">
            <a:avLst/>
          </a:prstGeom>
          <a:noFill/>
          <a:ln w="25400" cap="flat" cmpd="sng" algn="ctr">
            <a:solidFill>
              <a:srgbClr val="3333CC"/>
            </a:solidFill>
            <a:prstDash val="solid"/>
            <a:headEnd/>
            <a:tailEnd type="triangle" w="med" len="med"/>
          </a:ln>
          <a:effectLst>
            <a:outerShdw blurRad="40000" dist="20000" dir="5400000" rotWithShape="0">
              <a:srgbClr val="000000">
                <a:alpha val="38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a:ea typeface="宋体"/>
              <a:cs typeface="+mn-cs"/>
            </a:endParaRPr>
          </a:p>
        </p:txBody>
      </p:sp>
      <p:sp>
        <p:nvSpPr>
          <p:cNvPr id="37" name="Line 9"/>
          <p:cNvSpPr>
            <a:spLocks noChangeShapeType="1"/>
          </p:cNvSpPr>
          <p:nvPr/>
        </p:nvSpPr>
        <p:spPr bwMode="auto">
          <a:xfrm>
            <a:off x="2950782" y="3078163"/>
            <a:ext cx="466725" cy="0"/>
          </a:xfrm>
          <a:prstGeom prst="line">
            <a:avLst/>
          </a:prstGeom>
          <a:noFill/>
          <a:ln w="25400" cap="flat" cmpd="sng" algn="ctr">
            <a:solidFill>
              <a:srgbClr val="3333CC"/>
            </a:solidFill>
            <a:prstDash val="solid"/>
            <a:headEnd/>
            <a:tailEnd type="triangle" w="med" len="med"/>
          </a:ln>
          <a:effectLst>
            <a:outerShdw blurRad="40000" dist="20000" dir="5400000" rotWithShape="0">
              <a:srgbClr val="000000">
                <a:alpha val="38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a:ea typeface="宋体"/>
              <a:cs typeface="+mn-cs"/>
            </a:endParaRPr>
          </a:p>
        </p:txBody>
      </p:sp>
      <p:sp>
        <p:nvSpPr>
          <p:cNvPr id="38" name="Text Box 15"/>
          <p:cNvSpPr txBox="1">
            <a:spLocks noChangeArrowheads="1"/>
          </p:cNvSpPr>
          <p:nvPr/>
        </p:nvSpPr>
        <p:spPr bwMode="auto">
          <a:xfrm>
            <a:off x="3201607" y="4373563"/>
            <a:ext cx="1223962" cy="492125"/>
          </a:xfrm>
          <a:prstGeom prst="rect">
            <a:avLst/>
          </a:prstGeom>
          <a:solidFill>
            <a:srgbClr val="0099FF">
              <a:alpha val="31000"/>
            </a:srgbClr>
          </a:solidFill>
          <a:ln w="9525" cap="flat" cmpd="sng" algn="ctr">
            <a:solidFill>
              <a:srgbClr val="00CC99">
                <a:shade val="95000"/>
                <a:satMod val="105000"/>
              </a:srgbClr>
            </a:solidFill>
            <a:prstDash val="solid"/>
            <a:headEnd/>
            <a:tailEnd/>
          </a:ln>
          <a:effectLst>
            <a:outerShdw blurRad="40000" dist="23000" dir="5400000" rotWithShape="0">
              <a:srgbClr val="000000">
                <a:alpha val="35000"/>
              </a:srgbClr>
            </a:outerShdw>
          </a:effec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600" b="0" i="0" u="none" strike="noStrike" kern="0" cap="none" spc="50" normalizeH="0" baseline="0" noProof="0" dirty="0">
                <a:ln w="11430"/>
                <a:solidFill>
                  <a:srgbClr val="FF0000"/>
                </a:solidFill>
                <a:effectLst/>
                <a:uLnTx/>
                <a:uFillTx/>
                <a:latin typeface="华文琥珀" panose="02010800040101010101" pitchFamily="2" charset="-122"/>
                <a:ea typeface="华文琥珀" panose="02010800040101010101" pitchFamily="2" charset="-122"/>
                <a:cs typeface="+mn-cs"/>
              </a:rPr>
              <a:t>海绵窦</a:t>
            </a:r>
          </a:p>
        </p:txBody>
      </p:sp>
      <p:grpSp>
        <p:nvGrpSpPr>
          <p:cNvPr id="39" name="组合 38"/>
          <p:cNvGrpSpPr>
            <a:grpSpLocks/>
          </p:cNvGrpSpPr>
          <p:nvPr/>
        </p:nvGrpSpPr>
        <p:grpSpPr bwMode="auto">
          <a:xfrm>
            <a:off x="1306132" y="4157663"/>
            <a:ext cx="1785937" cy="769937"/>
            <a:chOff x="731900" y="4221163"/>
            <a:chExt cx="1785875" cy="769441"/>
          </a:xfrm>
        </p:grpSpPr>
        <p:grpSp>
          <p:nvGrpSpPr>
            <p:cNvPr id="40" name="组合 26"/>
            <p:cNvGrpSpPr>
              <a:grpSpLocks/>
            </p:cNvGrpSpPr>
            <p:nvPr/>
          </p:nvGrpSpPr>
          <p:grpSpPr bwMode="auto">
            <a:xfrm>
              <a:off x="731900" y="4221163"/>
              <a:ext cx="1631888" cy="769441"/>
              <a:chOff x="731900" y="4221163"/>
              <a:chExt cx="1631888" cy="769441"/>
            </a:xfrm>
          </p:grpSpPr>
          <p:sp>
            <p:nvSpPr>
              <p:cNvPr id="42" name="Line 13"/>
              <p:cNvSpPr>
                <a:spLocks noChangeShapeType="1"/>
              </p:cNvSpPr>
              <p:nvPr/>
            </p:nvSpPr>
            <p:spPr bwMode="auto">
              <a:xfrm>
                <a:off x="731900" y="4340275"/>
                <a:ext cx="576263" cy="0"/>
              </a:xfrm>
              <a:prstGeom prst="line">
                <a:avLst/>
              </a:prstGeom>
              <a:noFill/>
              <a:ln w="25400" cap="flat" cmpd="sng" algn="ctr">
                <a:solidFill>
                  <a:srgbClr val="7030A0"/>
                </a:solidFill>
                <a:prstDash val="solid"/>
                <a:headEnd/>
                <a:tailEnd type="triangle" w="med" len="med"/>
              </a:ln>
              <a:effectLst>
                <a:glow rad="63500">
                  <a:srgbClr val="00CC99">
                    <a:satMod val="175000"/>
                    <a:alpha val="40000"/>
                  </a:srgbClr>
                </a:glow>
                <a:outerShdw blurRad="40000" dist="20000" dir="5400000" rotWithShape="0">
                  <a:srgbClr val="000000">
                    <a:alpha val="38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a:ea typeface="宋体"/>
                  <a:cs typeface="+mn-cs"/>
                </a:endParaRPr>
              </a:p>
            </p:txBody>
          </p:sp>
          <p:sp>
            <p:nvSpPr>
              <p:cNvPr id="43" name="Text Box 14"/>
              <p:cNvSpPr txBox="1">
                <a:spLocks noChangeArrowheads="1"/>
              </p:cNvSpPr>
              <p:nvPr/>
            </p:nvSpPr>
            <p:spPr bwMode="auto">
              <a:xfrm>
                <a:off x="1187450" y="4221163"/>
                <a:ext cx="11763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200" b="1" i="0" u="none" strike="noStrike" kern="0" cap="none" spc="50" normalizeH="0" baseline="0" noProof="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uLnTx/>
                    <a:uFillTx/>
                    <a:latin typeface="黑体" panose="02010600030101010101" pitchFamily="2" charset="-122"/>
                    <a:ea typeface="黑体" panose="02010600030101010101" pitchFamily="2" charset="-122"/>
                  </a:rPr>
                  <a:t>翼静</a:t>
                </a:r>
                <a:endParaRPr kumimoji="0" lang="en-US" altLang="zh-CN" sz="2200" b="1" i="0" u="none" strike="noStrike" kern="0" cap="none" spc="50" normalizeH="0" baseline="0" noProof="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uLnTx/>
                  <a:uFillTx/>
                  <a:latin typeface="黑体" panose="02010600030101010101" pitchFamily="2" charset="-122"/>
                  <a:ea typeface="黑体" panose="02010600030101010101" pitchFamily="2" charset="-122"/>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200" b="1" i="0" u="none" strike="noStrike" kern="0" cap="none" spc="50" normalizeH="0" baseline="0" noProof="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uLnTx/>
                    <a:uFillTx/>
                    <a:latin typeface="黑体" panose="02010600030101010101" pitchFamily="2" charset="-122"/>
                    <a:ea typeface="黑体" panose="02010600030101010101" pitchFamily="2" charset="-122"/>
                  </a:rPr>
                  <a:t>脉丛</a:t>
                </a:r>
              </a:p>
            </p:txBody>
          </p:sp>
        </p:grpSp>
        <p:sp>
          <p:nvSpPr>
            <p:cNvPr id="41" name="Line 16"/>
            <p:cNvSpPr>
              <a:spLocks noChangeShapeType="1"/>
            </p:cNvSpPr>
            <p:nvPr/>
          </p:nvSpPr>
          <p:spPr bwMode="auto">
            <a:xfrm>
              <a:off x="1908175" y="4340275"/>
              <a:ext cx="609600" cy="0"/>
            </a:xfrm>
            <a:prstGeom prst="line">
              <a:avLst/>
            </a:prstGeom>
            <a:noFill/>
            <a:ln w="25400" cap="flat" cmpd="sng" algn="ctr">
              <a:solidFill>
                <a:srgbClr val="7030A0"/>
              </a:solidFill>
              <a:prstDash val="solid"/>
              <a:headEnd/>
              <a:tailEnd type="triangle" w="med" len="med"/>
            </a:ln>
            <a:effectLst>
              <a:glow rad="63500">
                <a:srgbClr val="00CC99">
                  <a:satMod val="175000"/>
                  <a:alpha val="40000"/>
                </a:srgbClr>
              </a:glow>
              <a:outerShdw blurRad="40000" dist="20000" dir="5400000" rotWithShape="0">
                <a:srgbClr val="000000">
                  <a:alpha val="38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a:ea typeface="宋体"/>
                <a:cs typeface="+mn-cs"/>
              </a:endParaRPr>
            </a:p>
          </p:txBody>
        </p:sp>
      </p:grpSp>
      <p:grpSp>
        <p:nvGrpSpPr>
          <p:cNvPr id="44" name="组合 43"/>
          <p:cNvGrpSpPr>
            <a:grpSpLocks/>
          </p:cNvGrpSpPr>
          <p:nvPr/>
        </p:nvGrpSpPr>
        <p:grpSpPr bwMode="auto">
          <a:xfrm>
            <a:off x="3417507" y="2573338"/>
            <a:ext cx="1439862" cy="1765300"/>
            <a:chOff x="2843213" y="2636838"/>
            <a:chExt cx="1439862" cy="1765300"/>
          </a:xfrm>
        </p:grpSpPr>
        <p:sp>
          <p:nvSpPr>
            <p:cNvPr id="45" name="Text Box 10"/>
            <p:cNvSpPr txBox="1">
              <a:spLocks noChangeArrowheads="1"/>
            </p:cNvSpPr>
            <p:nvPr/>
          </p:nvSpPr>
          <p:spPr bwMode="auto">
            <a:xfrm>
              <a:off x="2843213" y="2636838"/>
              <a:ext cx="143986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200" b="1" i="0" u="none" strike="noStrike" kern="0" cap="none" spc="50" normalizeH="0" baseline="0" noProof="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uLnTx/>
                  <a:uFillTx/>
                  <a:latin typeface="黑体" panose="02010600030101010101" pitchFamily="2" charset="-122"/>
                  <a:ea typeface="黑体" panose="02010600030101010101" pitchFamily="2" charset="-122"/>
                </a:rPr>
                <a:t>眼上、</a:t>
              </a:r>
              <a:endParaRPr kumimoji="0" lang="en-US" altLang="zh-CN" sz="2200" b="1" i="0" u="none" strike="noStrike" kern="0" cap="none" spc="50" normalizeH="0" baseline="0" noProof="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uLnTx/>
                <a:uFillTx/>
                <a:latin typeface="黑体" panose="02010600030101010101" pitchFamily="2" charset="-122"/>
                <a:ea typeface="黑体" panose="02010600030101010101" pitchFamily="2" charset="-122"/>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200" b="1" i="0" u="none" strike="noStrike" kern="0" cap="none" spc="50" normalizeH="0" baseline="0" noProof="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uLnTx/>
                  <a:uFillTx/>
                  <a:latin typeface="黑体" panose="02010600030101010101" pitchFamily="2" charset="-122"/>
                  <a:ea typeface="黑体" panose="02010600030101010101" pitchFamily="2" charset="-122"/>
                </a:rPr>
                <a:t>下静脉</a:t>
              </a:r>
            </a:p>
          </p:txBody>
        </p:sp>
        <p:sp>
          <p:nvSpPr>
            <p:cNvPr id="46" name="Line 17"/>
            <p:cNvSpPr>
              <a:spLocks noChangeShapeType="1"/>
            </p:cNvSpPr>
            <p:nvPr/>
          </p:nvSpPr>
          <p:spPr bwMode="auto">
            <a:xfrm>
              <a:off x="2907792" y="3573463"/>
              <a:ext cx="0" cy="828675"/>
            </a:xfrm>
            <a:prstGeom prst="line">
              <a:avLst/>
            </a:prstGeom>
            <a:noFill/>
            <a:ln w="25400" cap="flat" cmpd="sng" algn="ctr">
              <a:solidFill>
                <a:srgbClr val="3333CC"/>
              </a:solidFill>
              <a:prstDash val="solid"/>
              <a:headEnd/>
              <a:tailEnd type="triangle" w="med" len="med"/>
            </a:ln>
            <a:effectLst>
              <a:glow rad="63500">
                <a:srgbClr val="00CC99">
                  <a:satMod val="175000"/>
                  <a:alpha val="40000"/>
                </a:srgbClr>
              </a:glow>
              <a:outerShdw blurRad="40000" dist="20000" dir="5400000" rotWithShape="0">
                <a:srgbClr val="000000">
                  <a:alpha val="38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a:ea typeface="宋体"/>
                <a:cs typeface="+mn-cs"/>
              </a:endParaRPr>
            </a:p>
          </p:txBody>
        </p:sp>
      </p:grpSp>
      <p:sp>
        <p:nvSpPr>
          <p:cNvPr id="47" name="Text Box 18"/>
          <p:cNvSpPr txBox="1">
            <a:spLocks noChangeArrowheads="1"/>
          </p:cNvSpPr>
          <p:nvPr/>
        </p:nvSpPr>
        <p:spPr bwMode="auto">
          <a:xfrm>
            <a:off x="1329870" y="5597748"/>
            <a:ext cx="2448768" cy="584775"/>
          </a:xfrm>
          <a:prstGeom prst="rect">
            <a:avLst/>
          </a:prstGeom>
          <a:noFill/>
          <a:ln w="9525">
            <a:noFill/>
            <a:miter lim="800000"/>
            <a:headEnd/>
            <a:tailEnd/>
          </a:ln>
          <a:effec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en-US" altLang="zh-CN" sz="3200" b="1" spc="50" dirty="0">
                <a:ln w="11430">
                  <a:solidFill>
                    <a:srgbClr val="FF0000"/>
                  </a:solidFill>
                </a:ln>
                <a:solidFill>
                  <a:srgbClr val="FF0000"/>
                </a:solidFill>
                <a:latin typeface="黑体" pitchFamily="2" charset="-122"/>
                <a:ea typeface="黑体" pitchFamily="2" charset="-122"/>
              </a:rPr>
              <a:t>“</a:t>
            </a:r>
            <a:r>
              <a:rPr lang="zh-CN" altLang="en-US" sz="3200" b="1" spc="50" dirty="0">
                <a:ln w="11430">
                  <a:solidFill>
                    <a:srgbClr val="FF0000"/>
                  </a:solidFill>
                </a:ln>
                <a:solidFill>
                  <a:srgbClr val="FF0000"/>
                </a:solidFill>
                <a:latin typeface="微软雅黑" panose="020B0503020204020204" pitchFamily="34" charset="-122"/>
                <a:ea typeface="微软雅黑" panose="020B0503020204020204" pitchFamily="34" charset="-122"/>
              </a:rPr>
              <a:t>危险三角</a:t>
            </a:r>
            <a:r>
              <a:rPr lang="en-US" altLang="zh-CN" sz="3200" b="1" spc="50" dirty="0">
                <a:ln w="11430">
                  <a:solidFill>
                    <a:srgbClr val="FF0000"/>
                  </a:solidFill>
                </a:ln>
                <a:solidFill>
                  <a:srgbClr val="FF0000"/>
                </a:solidFill>
                <a:latin typeface="黑体" pitchFamily="2" charset="-122"/>
                <a:ea typeface="黑体" pitchFamily="2" charset="-122"/>
              </a:rPr>
              <a:t>”</a:t>
            </a:r>
          </a:p>
        </p:txBody>
      </p:sp>
      <p:sp>
        <p:nvSpPr>
          <p:cNvPr id="48" name="Freeform 19"/>
          <p:cNvSpPr>
            <a:spLocks/>
          </p:cNvSpPr>
          <p:nvPr/>
        </p:nvSpPr>
        <p:spPr bwMode="auto">
          <a:xfrm>
            <a:off x="7106856" y="2251075"/>
            <a:ext cx="2305050" cy="3311525"/>
          </a:xfrm>
          <a:custGeom>
            <a:avLst/>
            <a:gdLst>
              <a:gd name="T0" fmla="*/ 2147483647 w 1452"/>
              <a:gd name="T1" fmla="*/ 0 h 2086"/>
              <a:gd name="T2" fmla="*/ 2147483647 w 1452"/>
              <a:gd name="T3" fmla="*/ 2147483647 h 2086"/>
              <a:gd name="T4" fmla="*/ 2147483647 w 1452"/>
              <a:gd name="T5" fmla="*/ 2147483647 h 2086"/>
              <a:gd name="T6" fmla="*/ 2147483647 w 1452"/>
              <a:gd name="T7" fmla="*/ 2147483647 h 2086"/>
              <a:gd name="T8" fmla="*/ 2147483647 w 1452"/>
              <a:gd name="T9" fmla="*/ 2147483647 h 2086"/>
              <a:gd name="T10" fmla="*/ 2147483647 w 1452"/>
              <a:gd name="T11" fmla="*/ 2147483647 h 2086"/>
              <a:gd name="T12" fmla="*/ 2147483647 w 1452"/>
              <a:gd name="T13" fmla="*/ 2147483647 h 2086"/>
              <a:gd name="T14" fmla="*/ 2147483647 w 1452"/>
              <a:gd name="T15" fmla="*/ 2147483647 h 2086"/>
              <a:gd name="T16" fmla="*/ 2147483647 w 1452"/>
              <a:gd name="T17" fmla="*/ 2147483647 h 2086"/>
              <a:gd name="T18" fmla="*/ 2147483647 w 1452"/>
              <a:gd name="T19" fmla="*/ 2147483647 h 2086"/>
              <a:gd name="T20" fmla="*/ 2147483647 w 1452"/>
              <a:gd name="T21" fmla="*/ 2147483647 h 2086"/>
              <a:gd name="T22" fmla="*/ 2147483647 w 1452"/>
              <a:gd name="T23" fmla="*/ 2147483647 h 2086"/>
              <a:gd name="T24" fmla="*/ 0 w 1452"/>
              <a:gd name="T25" fmla="*/ 2147483647 h 20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2"/>
              <a:gd name="T40" fmla="*/ 0 h 2086"/>
              <a:gd name="T41" fmla="*/ 1452 w 1452"/>
              <a:gd name="T42" fmla="*/ 2086 h 20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2" h="2086">
                <a:moveTo>
                  <a:pt x="1406" y="0"/>
                </a:moveTo>
                <a:cubicBezTo>
                  <a:pt x="1429" y="79"/>
                  <a:pt x="1452" y="159"/>
                  <a:pt x="1452" y="227"/>
                </a:cubicBezTo>
                <a:cubicBezTo>
                  <a:pt x="1452" y="295"/>
                  <a:pt x="1421" y="317"/>
                  <a:pt x="1406" y="408"/>
                </a:cubicBezTo>
                <a:cubicBezTo>
                  <a:pt x="1391" y="499"/>
                  <a:pt x="1399" y="658"/>
                  <a:pt x="1361" y="771"/>
                </a:cubicBezTo>
                <a:cubicBezTo>
                  <a:pt x="1323" y="884"/>
                  <a:pt x="1256" y="1005"/>
                  <a:pt x="1180" y="1088"/>
                </a:cubicBezTo>
                <a:cubicBezTo>
                  <a:pt x="1104" y="1171"/>
                  <a:pt x="975" y="1210"/>
                  <a:pt x="907" y="1270"/>
                </a:cubicBezTo>
                <a:cubicBezTo>
                  <a:pt x="839" y="1330"/>
                  <a:pt x="802" y="1409"/>
                  <a:pt x="771" y="1451"/>
                </a:cubicBezTo>
                <a:cubicBezTo>
                  <a:pt x="740" y="1493"/>
                  <a:pt x="725" y="1482"/>
                  <a:pt x="718" y="1520"/>
                </a:cubicBezTo>
                <a:cubicBezTo>
                  <a:pt x="711" y="1558"/>
                  <a:pt x="740" y="1614"/>
                  <a:pt x="726" y="1678"/>
                </a:cubicBezTo>
                <a:cubicBezTo>
                  <a:pt x="712" y="1742"/>
                  <a:pt x="688" y="1845"/>
                  <a:pt x="635" y="1905"/>
                </a:cubicBezTo>
                <a:cubicBezTo>
                  <a:pt x="582" y="1965"/>
                  <a:pt x="475" y="2016"/>
                  <a:pt x="408" y="2041"/>
                </a:cubicBezTo>
                <a:cubicBezTo>
                  <a:pt x="341" y="2066"/>
                  <a:pt x="300" y="2050"/>
                  <a:pt x="232" y="2057"/>
                </a:cubicBezTo>
                <a:cubicBezTo>
                  <a:pt x="164" y="2064"/>
                  <a:pt x="48" y="2080"/>
                  <a:pt x="0" y="2086"/>
                </a:cubicBezTo>
              </a:path>
            </a:pathLst>
          </a:custGeom>
          <a:noFill/>
          <a:ln w="762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1600" b="1">
              <a:solidFill>
                <a:srgbClr val="000099"/>
              </a:solidFill>
              <a:latin typeface="Arial" panose="020B0604020202020204" pitchFamily="34" charset="0"/>
            </a:endParaRPr>
          </a:p>
        </p:txBody>
      </p:sp>
      <p:sp>
        <p:nvSpPr>
          <p:cNvPr id="49" name="Freeform 20"/>
          <p:cNvSpPr>
            <a:spLocks/>
          </p:cNvSpPr>
          <p:nvPr/>
        </p:nvSpPr>
        <p:spPr bwMode="auto">
          <a:xfrm>
            <a:off x="7754556" y="1901825"/>
            <a:ext cx="1716088" cy="636588"/>
          </a:xfrm>
          <a:custGeom>
            <a:avLst/>
            <a:gdLst>
              <a:gd name="T0" fmla="*/ 2147483647 w 1081"/>
              <a:gd name="T1" fmla="*/ 2147483647 h 401"/>
              <a:gd name="T2" fmla="*/ 2147483647 w 1081"/>
              <a:gd name="T3" fmla="*/ 2147483647 h 401"/>
              <a:gd name="T4" fmla="*/ 2147483647 w 1081"/>
              <a:gd name="T5" fmla="*/ 2147483647 h 401"/>
              <a:gd name="T6" fmla="*/ 2147483647 w 1081"/>
              <a:gd name="T7" fmla="*/ 2147483647 h 401"/>
              <a:gd name="T8" fmla="*/ 2147483647 w 1081"/>
              <a:gd name="T9" fmla="*/ 2147483647 h 401"/>
              <a:gd name="T10" fmla="*/ 0 w 1081"/>
              <a:gd name="T11" fmla="*/ 2147483647 h 401"/>
              <a:gd name="T12" fmla="*/ 0 60000 65536"/>
              <a:gd name="T13" fmla="*/ 0 60000 65536"/>
              <a:gd name="T14" fmla="*/ 0 60000 65536"/>
              <a:gd name="T15" fmla="*/ 0 60000 65536"/>
              <a:gd name="T16" fmla="*/ 0 60000 65536"/>
              <a:gd name="T17" fmla="*/ 0 60000 65536"/>
              <a:gd name="T18" fmla="*/ 0 w 1081"/>
              <a:gd name="T19" fmla="*/ 0 h 401"/>
              <a:gd name="T20" fmla="*/ 1081 w 1081"/>
              <a:gd name="T21" fmla="*/ 401 h 401"/>
            </a:gdLst>
            <a:ahLst/>
            <a:cxnLst>
              <a:cxn ang="T12">
                <a:pos x="T0" y="T1"/>
              </a:cxn>
              <a:cxn ang="T13">
                <a:pos x="T2" y="T3"/>
              </a:cxn>
              <a:cxn ang="T14">
                <a:pos x="T4" y="T5"/>
              </a:cxn>
              <a:cxn ang="T15">
                <a:pos x="T6" y="T7"/>
              </a:cxn>
              <a:cxn ang="T16">
                <a:pos x="T8" y="T9"/>
              </a:cxn>
              <a:cxn ang="T17">
                <a:pos x="T10" y="T11"/>
              </a:cxn>
            </a:cxnLst>
            <a:rect l="T18" t="T19" r="T20" b="T21"/>
            <a:pathLst>
              <a:path w="1081" h="401">
                <a:moveTo>
                  <a:pt x="998" y="174"/>
                </a:moveTo>
                <a:cubicBezTo>
                  <a:pt x="1039" y="117"/>
                  <a:pt x="1081" y="61"/>
                  <a:pt x="1044" y="38"/>
                </a:cubicBezTo>
                <a:cubicBezTo>
                  <a:pt x="1007" y="15"/>
                  <a:pt x="870" y="38"/>
                  <a:pt x="772" y="38"/>
                </a:cubicBezTo>
                <a:cubicBezTo>
                  <a:pt x="674" y="38"/>
                  <a:pt x="545" y="0"/>
                  <a:pt x="454" y="38"/>
                </a:cubicBezTo>
                <a:cubicBezTo>
                  <a:pt x="363" y="76"/>
                  <a:pt x="303" y="205"/>
                  <a:pt x="227" y="265"/>
                </a:cubicBezTo>
                <a:cubicBezTo>
                  <a:pt x="151" y="325"/>
                  <a:pt x="75" y="363"/>
                  <a:pt x="0" y="401"/>
                </a:cubicBezTo>
              </a:path>
            </a:pathLst>
          </a:custGeom>
          <a:noFill/>
          <a:ln w="7620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1600" b="1">
              <a:solidFill>
                <a:srgbClr val="000099"/>
              </a:solidFill>
              <a:latin typeface="Arial" panose="020B0604020202020204" pitchFamily="34" charset="0"/>
            </a:endParaRPr>
          </a:p>
        </p:txBody>
      </p:sp>
      <p:sp>
        <p:nvSpPr>
          <p:cNvPr id="50" name="Freeform 21"/>
          <p:cNvSpPr>
            <a:spLocks/>
          </p:cNvSpPr>
          <p:nvPr/>
        </p:nvSpPr>
        <p:spPr bwMode="auto">
          <a:xfrm>
            <a:off x="7322756" y="2530475"/>
            <a:ext cx="2089150" cy="385763"/>
          </a:xfrm>
          <a:custGeom>
            <a:avLst/>
            <a:gdLst>
              <a:gd name="T0" fmla="*/ 2147483647 w 1316"/>
              <a:gd name="T1" fmla="*/ 2147483647 h 243"/>
              <a:gd name="T2" fmla="*/ 2147483647 w 1316"/>
              <a:gd name="T3" fmla="*/ 2147483647 h 243"/>
              <a:gd name="T4" fmla="*/ 2147483647 w 1316"/>
              <a:gd name="T5" fmla="*/ 2147483647 h 243"/>
              <a:gd name="T6" fmla="*/ 2147483647 w 1316"/>
              <a:gd name="T7" fmla="*/ 2147483647 h 243"/>
              <a:gd name="T8" fmla="*/ 2147483647 w 1316"/>
              <a:gd name="T9" fmla="*/ 2147483647 h 243"/>
              <a:gd name="T10" fmla="*/ 2147483647 w 1316"/>
              <a:gd name="T11" fmla="*/ 2147483647 h 243"/>
              <a:gd name="T12" fmla="*/ 2147483647 w 1316"/>
              <a:gd name="T13" fmla="*/ 2147483647 h 243"/>
              <a:gd name="T14" fmla="*/ 0 w 1316"/>
              <a:gd name="T15" fmla="*/ 2147483647 h 243"/>
              <a:gd name="T16" fmla="*/ 0 60000 65536"/>
              <a:gd name="T17" fmla="*/ 0 60000 65536"/>
              <a:gd name="T18" fmla="*/ 0 60000 65536"/>
              <a:gd name="T19" fmla="*/ 0 60000 65536"/>
              <a:gd name="T20" fmla="*/ 0 60000 65536"/>
              <a:gd name="T21" fmla="*/ 0 60000 65536"/>
              <a:gd name="T22" fmla="*/ 0 60000 65536"/>
              <a:gd name="T23" fmla="*/ 0 60000 65536"/>
              <a:gd name="T24" fmla="*/ 0 w 1316"/>
              <a:gd name="T25" fmla="*/ 0 h 243"/>
              <a:gd name="T26" fmla="*/ 1316 w 1316"/>
              <a:gd name="T27" fmla="*/ 243 h 2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6" h="243">
                <a:moveTo>
                  <a:pt x="1316" y="187"/>
                </a:moveTo>
                <a:cubicBezTo>
                  <a:pt x="1233" y="183"/>
                  <a:pt x="1150" y="180"/>
                  <a:pt x="1089" y="187"/>
                </a:cubicBezTo>
                <a:cubicBezTo>
                  <a:pt x="1028" y="194"/>
                  <a:pt x="1014" y="224"/>
                  <a:pt x="953" y="232"/>
                </a:cubicBezTo>
                <a:cubicBezTo>
                  <a:pt x="892" y="240"/>
                  <a:pt x="794" y="243"/>
                  <a:pt x="726" y="232"/>
                </a:cubicBezTo>
                <a:cubicBezTo>
                  <a:pt x="658" y="221"/>
                  <a:pt x="600" y="203"/>
                  <a:pt x="544" y="166"/>
                </a:cubicBezTo>
                <a:cubicBezTo>
                  <a:pt x="488" y="129"/>
                  <a:pt x="450" y="24"/>
                  <a:pt x="390" y="12"/>
                </a:cubicBezTo>
                <a:cubicBezTo>
                  <a:pt x="330" y="0"/>
                  <a:pt x="247" y="67"/>
                  <a:pt x="182" y="96"/>
                </a:cubicBezTo>
                <a:cubicBezTo>
                  <a:pt x="117" y="125"/>
                  <a:pt x="61" y="156"/>
                  <a:pt x="0" y="187"/>
                </a:cubicBezTo>
              </a:path>
            </a:pathLst>
          </a:custGeom>
          <a:noFill/>
          <a:ln w="7620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1600" b="1">
              <a:solidFill>
                <a:srgbClr val="000099"/>
              </a:solidFill>
              <a:latin typeface="Arial" panose="020B0604020202020204" pitchFamily="34" charset="0"/>
            </a:endParaRPr>
          </a:p>
        </p:txBody>
      </p:sp>
      <p:sp>
        <p:nvSpPr>
          <p:cNvPr id="51" name="Freeform 22"/>
          <p:cNvSpPr>
            <a:spLocks/>
          </p:cNvSpPr>
          <p:nvPr/>
        </p:nvSpPr>
        <p:spPr bwMode="auto">
          <a:xfrm>
            <a:off x="7683119" y="3162300"/>
            <a:ext cx="1008062" cy="1031875"/>
          </a:xfrm>
          <a:custGeom>
            <a:avLst/>
            <a:gdLst>
              <a:gd name="T0" fmla="*/ 2147483647 w 635"/>
              <a:gd name="T1" fmla="*/ 2147483647 h 650"/>
              <a:gd name="T2" fmla="*/ 2147483647 w 635"/>
              <a:gd name="T3" fmla="*/ 2147483647 h 650"/>
              <a:gd name="T4" fmla="*/ 2147483647 w 635"/>
              <a:gd name="T5" fmla="*/ 2147483647 h 650"/>
              <a:gd name="T6" fmla="*/ 2147483647 w 635"/>
              <a:gd name="T7" fmla="*/ 2147483647 h 650"/>
              <a:gd name="T8" fmla="*/ 0 w 635"/>
              <a:gd name="T9" fmla="*/ 2147483647 h 650"/>
              <a:gd name="T10" fmla="*/ 0 60000 65536"/>
              <a:gd name="T11" fmla="*/ 0 60000 65536"/>
              <a:gd name="T12" fmla="*/ 0 60000 65536"/>
              <a:gd name="T13" fmla="*/ 0 60000 65536"/>
              <a:gd name="T14" fmla="*/ 0 60000 65536"/>
              <a:gd name="T15" fmla="*/ 0 w 635"/>
              <a:gd name="T16" fmla="*/ 0 h 650"/>
              <a:gd name="T17" fmla="*/ 635 w 635"/>
              <a:gd name="T18" fmla="*/ 650 h 650"/>
            </a:gdLst>
            <a:ahLst/>
            <a:cxnLst>
              <a:cxn ang="T10">
                <a:pos x="T0" y="T1"/>
              </a:cxn>
              <a:cxn ang="T11">
                <a:pos x="T2" y="T3"/>
              </a:cxn>
              <a:cxn ang="T12">
                <a:pos x="T4" y="T5"/>
              </a:cxn>
              <a:cxn ang="T13">
                <a:pos x="T6" y="T7"/>
              </a:cxn>
              <a:cxn ang="T14">
                <a:pos x="T8" y="T9"/>
              </a:cxn>
            </a:cxnLst>
            <a:rect l="T15" t="T16" r="T17" b="T18"/>
            <a:pathLst>
              <a:path w="635" h="650">
                <a:moveTo>
                  <a:pt x="635" y="650"/>
                </a:moveTo>
                <a:cubicBezTo>
                  <a:pt x="604" y="544"/>
                  <a:pt x="574" y="438"/>
                  <a:pt x="544" y="378"/>
                </a:cubicBezTo>
                <a:cubicBezTo>
                  <a:pt x="514" y="318"/>
                  <a:pt x="484" y="348"/>
                  <a:pt x="454" y="288"/>
                </a:cubicBezTo>
                <a:cubicBezTo>
                  <a:pt x="424" y="228"/>
                  <a:pt x="439" y="30"/>
                  <a:pt x="363" y="15"/>
                </a:cubicBezTo>
                <a:cubicBezTo>
                  <a:pt x="287" y="0"/>
                  <a:pt x="143" y="98"/>
                  <a:pt x="0" y="197"/>
                </a:cubicBezTo>
              </a:path>
            </a:pathLst>
          </a:custGeom>
          <a:noFill/>
          <a:ln w="76200">
            <a:solidFill>
              <a:srgbClr val="FF33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1600" b="1">
              <a:solidFill>
                <a:srgbClr val="000099"/>
              </a:solidFill>
              <a:latin typeface="Arial" panose="020B0604020202020204" pitchFamily="34" charset="0"/>
            </a:endParaRPr>
          </a:p>
        </p:txBody>
      </p:sp>
      <p:sp>
        <p:nvSpPr>
          <p:cNvPr id="52" name="Freeform 23"/>
          <p:cNvSpPr>
            <a:spLocks/>
          </p:cNvSpPr>
          <p:nvPr/>
        </p:nvSpPr>
        <p:spPr bwMode="auto">
          <a:xfrm>
            <a:off x="8030781" y="3330575"/>
            <a:ext cx="373063" cy="1008063"/>
          </a:xfrm>
          <a:custGeom>
            <a:avLst/>
            <a:gdLst>
              <a:gd name="T0" fmla="*/ 2147483647 w 235"/>
              <a:gd name="T1" fmla="*/ 2147483647 h 635"/>
              <a:gd name="T2" fmla="*/ 2147483647 w 235"/>
              <a:gd name="T3" fmla="*/ 2147483647 h 635"/>
              <a:gd name="T4" fmla="*/ 2147483647 w 235"/>
              <a:gd name="T5" fmla="*/ 2147483647 h 635"/>
              <a:gd name="T6" fmla="*/ 2147483647 w 235"/>
              <a:gd name="T7" fmla="*/ 0 h 635"/>
              <a:gd name="T8" fmla="*/ 0 60000 65536"/>
              <a:gd name="T9" fmla="*/ 0 60000 65536"/>
              <a:gd name="T10" fmla="*/ 0 60000 65536"/>
              <a:gd name="T11" fmla="*/ 0 60000 65536"/>
              <a:gd name="T12" fmla="*/ 0 w 235"/>
              <a:gd name="T13" fmla="*/ 0 h 635"/>
              <a:gd name="T14" fmla="*/ 235 w 235"/>
              <a:gd name="T15" fmla="*/ 635 h 635"/>
            </a:gdLst>
            <a:ahLst/>
            <a:cxnLst>
              <a:cxn ang="T8">
                <a:pos x="T0" y="T1"/>
              </a:cxn>
              <a:cxn ang="T9">
                <a:pos x="T2" y="T3"/>
              </a:cxn>
              <a:cxn ang="T10">
                <a:pos x="T4" y="T5"/>
              </a:cxn>
              <a:cxn ang="T11">
                <a:pos x="T6" y="T7"/>
              </a:cxn>
            </a:cxnLst>
            <a:rect l="T12" t="T13" r="T14" b="T15"/>
            <a:pathLst>
              <a:path w="235" h="635">
                <a:moveTo>
                  <a:pt x="235" y="635"/>
                </a:moveTo>
                <a:cubicBezTo>
                  <a:pt x="163" y="604"/>
                  <a:pt x="91" y="574"/>
                  <a:pt x="53" y="499"/>
                </a:cubicBezTo>
                <a:cubicBezTo>
                  <a:pt x="15" y="424"/>
                  <a:pt x="0" y="265"/>
                  <a:pt x="8" y="182"/>
                </a:cubicBezTo>
                <a:cubicBezTo>
                  <a:pt x="16" y="99"/>
                  <a:pt x="92" y="38"/>
                  <a:pt x="99" y="0"/>
                </a:cubicBezTo>
              </a:path>
            </a:pathLst>
          </a:custGeom>
          <a:noFill/>
          <a:ln w="76200">
            <a:solidFill>
              <a:srgbClr val="FF33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1600" b="1">
              <a:solidFill>
                <a:srgbClr val="000099"/>
              </a:solidFill>
              <a:latin typeface="Arial" panose="020B0604020202020204" pitchFamily="34" charset="0"/>
            </a:endParaRPr>
          </a:p>
        </p:txBody>
      </p:sp>
      <p:grpSp>
        <p:nvGrpSpPr>
          <p:cNvPr id="53" name="组合 52"/>
          <p:cNvGrpSpPr>
            <a:grpSpLocks/>
          </p:cNvGrpSpPr>
          <p:nvPr/>
        </p:nvGrpSpPr>
        <p:grpSpPr bwMode="auto">
          <a:xfrm>
            <a:off x="574294" y="2789238"/>
            <a:ext cx="1331913" cy="2138362"/>
            <a:chOff x="0" y="2852738"/>
            <a:chExt cx="1331913" cy="2137866"/>
          </a:xfrm>
        </p:grpSpPr>
        <p:sp>
          <p:nvSpPr>
            <p:cNvPr id="54" name="Line 11"/>
            <p:cNvSpPr>
              <a:spLocks noChangeShapeType="1"/>
            </p:cNvSpPr>
            <p:nvPr/>
          </p:nvSpPr>
          <p:spPr bwMode="auto">
            <a:xfrm>
              <a:off x="103632" y="3429000"/>
              <a:ext cx="0" cy="863600"/>
            </a:xfrm>
            <a:prstGeom prst="line">
              <a:avLst/>
            </a:prstGeom>
            <a:noFill/>
            <a:ln w="25400" cap="flat" cmpd="sng" algn="ctr">
              <a:solidFill>
                <a:srgbClr val="7030A0"/>
              </a:solidFill>
              <a:prstDash val="solid"/>
              <a:headEnd/>
              <a:tailEnd type="triangle" w="med" len="med"/>
            </a:ln>
            <a:effectLst>
              <a:glow rad="63500">
                <a:srgbClr val="00CC99">
                  <a:satMod val="175000"/>
                  <a:alpha val="40000"/>
                </a:srgbClr>
              </a:glow>
              <a:outerShdw blurRad="40000" dist="20000" dir="5400000" rotWithShape="0">
                <a:srgbClr val="000000">
                  <a:alpha val="38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a:ea typeface="宋体"/>
                <a:cs typeface="+mn-cs"/>
              </a:endParaRPr>
            </a:p>
          </p:txBody>
        </p:sp>
        <p:sp>
          <p:nvSpPr>
            <p:cNvPr id="55" name="Text Box 12"/>
            <p:cNvSpPr txBox="1">
              <a:spLocks noChangeArrowheads="1"/>
            </p:cNvSpPr>
            <p:nvPr/>
          </p:nvSpPr>
          <p:spPr bwMode="auto">
            <a:xfrm>
              <a:off x="0" y="4221163"/>
              <a:ext cx="10429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200" b="1" i="0" u="none" strike="noStrike" kern="0" cap="none" spc="50" normalizeH="0" baseline="0" noProof="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uLnTx/>
                  <a:uFillTx/>
                  <a:latin typeface="黑体" panose="02010600030101010101" pitchFamily="2" charset="-122"/>
                  <a:ea typeface="黑体" panose="02010600030101010101" pitchFamily="2" charset="-122"/>
                </a:rPr>
                <a:t>面深静脉</a:t>
              </a:r>
            </a:p>
          </p:txBody>
        </p:sp>
        <p:sp>
          <p:nvSpPr>
            <p:cNvPr id="56" name="Text Box 6"/>
            <p:cNvSpPr txBox="1">
              <a:spLocks noChangeArrowheads="1"/>
            </p:cNvSpPr>
            <p:nvPr/>
          </p:nvSpPr>
          <p:spPr bwMode="auto">
            <a:xfrm>
              <a:off x="73025" y="2852738"/>
              <a:ext cx="1258888" cy="492443"/>
            </a:xfrm>
            <a:prstGeom prst="rect">
              <a:avLst/>
            </a:prstGeom>
            <a:solidFill>
              <a:srgbClr val="008A1A">
                <a:alpha val="30000"/>
              </a:srgbClr>
            </a:solidFill>
            <a:ln w="9525" cap="flat" cmpd="sng" algn="ctr">
              <a:noFill/>
              <a:prstDash val="solid"/>
              <a:headEnd/>
              <a:tailEnd/>
            </a:ln>
            <a:effectLst>
              <a:outerShdw blurRad="40000" dist="20000" dir="5400000" rotWithShape="0">
                <a:srgbClr val="000000">
                  <a:alpha val="38000"/>
                </a:srgbClr>
              </a:outerShdw>
            </a:effec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600" b="0" i="0" u="none" strike="noStrike" kern="0" cap="none" spc="50" normalizeH="0" baseline="0" noProof="0" dirty="0">
                  <a:ln w="11430"/>
                  <a:solidFill>
                    <a:srgbClr val="0000CC"/>
                  </a:solidFill>
                  <a:effectLst/>
                  <a:uLnTx/>
                  <a:uFillTx/>
                  <a:latin typeface="华文琥珀" panose="02010800040101010101" pitchFamily="2" charset="-122"/>
                  <a:ea typeface="华文琥珀" panose="02010800040101010101" pitchFamily="2" charset="-122"/>
                  <a:cs typeface="+mn-cs"/>
                </a:rPr>
                <a:t>面静脉</a:t>
              </a:r>
            </a:p>
          </p:txBody>
        </p:sp>
      </p:grpSp>
      <p:sp>
        <p:nvSpPr>
          <p:cNvPr id="57" name="任意多边形 56"/>
          <p:cNvSpPr>
            <a:spLocks/>
          </p:cNvSpPr>
          <p:nvPr/>
        </p:nvSpPr>
        <p:spPr bwMode="auto">
          <a:xfrm>
            <a:off x="6779831" y="2732088"/>
            <a:ext cx="717550" cy="373062"/>
          </a:xfrm>
          <a:custGeom>
            <a:avLst/>
            <a:gdLst>
              <a:gd name="T0" fmla="*/ 315806 w 718824"/>
              <a:gd name="T1" fmla="*/ 14464 h 372527"/>
              <a:gd name="T2" fmla="*/ 259061 w 718824"/>
              <a:gd name="T3" fmla="*/ 14464 h 372527"/>
              <a:gd name="T4" fmla="*/ 287435 w 718824"/>
              <a:gd name="T5" fmla="*/ 81522 h 372527"/>
              <a:gd name="T6" fmla="*/ 164484 w 718824"/>
              <a:gd name="T7" fmla="*/ 167741 h 372527"/>
              <a:gd name="T8" fmla="*/ 69908 w 718824"/>
              <a:gd name="T9" fmla="*/ 253959 h 372527"/>
              <a:gd name="T10" fmla="*/ 3703 w 718824"/>
              <a:gd name="T11" fmla="*/ 301858 h 372527"/>
              <a:gd name="T12" fmla="*/ 183400 w 718824"/>
              <a:gd name="T13" fmla="*/ 368917 h 372527"/>
              <a:gd name="T14" fmla="*/ 419842 w 718824"/>
              <a:gd name="T15" fmla="*/ 368917 h 372527"/>
              <a:gd name="T16" fmla="*/ 382011 w 718824"/>
              <a:gd name="T17" fmla="*/ 349757 h 372527"/>
              <a:gd name="T18" fmla="*/ 580621 w 718824"/>
              <a:gd name="T19" fmla="*/ 253959 h 372527"/>
              <a:gd name="T20" fmla="*/ 713029 w 718824"/>
              <a:gd name="T21" fmla="*/ 24041 h 372527"/>
              <a:gd name="T22" fmla="*/ 523876 w 718824"/>
              <a:gd name="T23" fmla="*/ 4883 h 372527"/>
              <a:gd name="T24" fmla="*/ 315806 w 718824"/>
              <a:gd name="T25" fmla="*/ 14464 h 3725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18824" h="372527">
                <a:moveTo>
                  <a:pt x="318056" y="14380"/>
                </a:moveTo>
                <a:cubicBezTo>
                  <a:pt x="273606" y="15968"/>
                  <a:pt x="265668" y="3268"/>
                  <a:pt x="260906" y="14380"/>
                </a:cubicBezTo>
                <a:cubicBezTo>
                  <a:pt x="256144" y="25492"/>
                  <a:pt x="305356" y="55655"/>
                  <a:pt x="289481" y="81055"/>
                </a:cubicBezTo>
                <a:cubicBezTo>
                  <a:pt x="273606" y="106455"/>
                  <a:pt x="202168" y="138205"/>
                  <a:pt x="165656" y="166780"/>
                </a:cubicBezTo>
                <a:cubicBezTo>
                  <a:pt x="129144" y="195355"/>
                  <a:pt x="97393" y="230280"/>
                  <a:pt x="70406" y="252505"/>
                </a:cubicBezTo>
                <a:cubicBezTo>
                  <a:pt x="43419" y="274730"/>
                  <a:pt x="-15319" y="281080"/>
                  <a:pt x="3731" y="300130"/>
                </a:cubicBezTo>
                <a:cubicBezTo>
                  <a:pt x="22781" y="319180"/>
                  <a:pt x="114856" y="355693"/>
                  <a:pt x="184706" y="366805"/>
                </a:cubicBezTo>
                <a:cubicBezTo>
                  <a:pt x="254556" y="377917"/>
                  <a:pt x="389494" y="369980"/>
                  <a:pt x="422831" y="366805"/>
                </a:cubicBezTo>
                <a:cubicBezTo>
                  <a:pt x="456168" y="363630"/>
                  <a:pt x="357744" y="366805"/>
                  <a:pt x="384731" y="347755"/>
                </a:cubicBezTo>
                <a:cubicBezTo>
                  <a:pt x="411718" y="328705"/>
                  <a:pt x="529194" y="306480"/>
                  <a:pt x="584756" y="252505"/>
                </a:cubicBezTo>
                <a:cubicBezTo>
                  <a:pt x="640318" y="198530"/>
                  <a:pt x="727631" y="65180"/>
                  <a:pt x="718106" y="23905"/>
                </a:cubicBezTo>
                <a:cubicBezTo>
                  <a:pt x="708581" y="-17370"/>
                  <a:pt x="594281" y="8030"/>
                  <a:pt x="527606" y="4855"/>
                </a:cubicBezTo>
                <a:lnTo>
                  <a:pt x="318056" y="14380"/>
                </a:lnTo>
                <a:close/>
              </a:path>
            </a:pathLst>
          </a:custGeom>
          <a:solidFill>
            <a:srgbClr val="FF00FF">
              <a:alpha val="56862"/>
            </a:srgbClr>
          </a:solidFill>
          <a:ln w="9525" cap="flat" cmpd="sng" algn="ctr">
            <a:solidFill>
              <a:srgbClr val="FF00FF"/>
            </a:solidFill>
            <a:prstDash val="solid"/>
            <a:round/>
            <a:headEnd type="none" w="med" len="med"/>
            <a:tailEnd type="none" w="med" len="med"/>
          </a:ln>
        </p:spPr>
        <p:txBody>
          <a:bodyPr/>
          <a:lstStyle/>
          <a:p>
            <a:pPr fontAlgn="base">
              <a:spcBef>
                <a:spcPct val="0"/>
              </a:spcBef>
              <a:spcAft>
                <a:spcPct val="0"/>
              </a:spcAft>
            </a:pPr>
            <a:endParaRPr lang="zh-CN" altLang="en-US" sz="1600" b="1">
              <a:solidFill>
                <a:srgbClr val="000099"/>
              </a:solidFill>
              <a:latin typeface="Arial" panose="020B0604020202020204" pitchFamily="34" charset="0"/>
            </a:endParaRPr>
          </a:p>
        </p:txBody>
      </p:sp>
      <p:pic>
        <p:nvPicPr>
          <p:cNvPr id="58" name="Picture 2" descr="C:\Users\Jing Chen\Pictures\bizhi\无标题-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9717" y="492211"/>
            <a:ext cx="5528183" cy="586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463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2000"/>
                                        <p:tgtEl>
                                          <p:spTgt spid="48"/>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left)">
                                      <p:cBhvr>
                                        <p:cTn id="11" dur="1000"/>
                                        <p:tgtEl>
                                          <p:spTgt spid="53"/>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3500"/>
                            </p:stCondLst>
                            <p:childTnLst>
                              <p:par>
                                <p:cTn id="17" presetID="4" presetClass="entr" presetSubtype="16"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ox(in)">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left)">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right)">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up)">
                                      <p:cBhvr>
                                        <p:cTn id="34" dur="1000"/>
                                        <p:tgtEl>
                                          <p:spTgt spid="44"/>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ipe(right)">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down)">
                                      <p:cBhvr>
                                        <p:cTn id="42" dur="500"/>
                                        <p:tgtEl>
                                          <p:spTgt spid="57"/>
                                        </p:tgtEl>
                                      </p:cBhvr>
                                    </p:animEffect>
                                  </p:childTnLst>
                                </p:cTn>
                              </p:par>
                            </p:childTnLst>
                          </p:cTn>
                        </p:par>
                        <p:par>
                          <p:cTn id="43" fill="hold">
                            <p:stCondLst>
                              <p:cond delay="500"/>
                            </p:stCondLst>
                            <p:childTnLst>
                              <p:par>
                                <p:cTn id="44" presetID="35" presetClass="emph" presetSubtype="0" repeatCount="3000" fill="hold" grpId="1" nodeType="afterEffect">
                                  <p:stCondLst>
                                    <p:cond delay="0"/>
                                  </p:stCondLst>
                                  <p:childTnLst>
                                    <p:anim calcmode="discrete" valueType="str">
                                      <p:cBhvr>
                                        <p:cTn id="45" dur="1000" fill="hold"/>
                                        <p:tgtEl>
                                          <p:spTgt spid="57"/>
                                        </p:tgtEl>
                                        <p:attrNameLst>
                                          <p:attrName>style.visibility</p:attrName>
                                        </p:attrNameLst>
                                      </p:cBhvr>
                                      <p:tavLst>
                                        <p:tav tm="0">
                                          <p:val>
                                            <p:strVal val="hidden"/>
                                          </p:val>
                                        </p:tav>
                                        <p:tav tm="50000">
                                          <p:val>
                                            <p:strVal val="visible"/>
                                          </p:val>
                                        </p:tav>
                                      </p:tavLst>
                                    </p:anim>
                                  </p:childTnLst>
                                </p:cTn>
                              </p:par>
                            </p:childTnLst>
                          </p:cTn>
                        </p:par>
                        <p:par>
                          <p:cTn id="46" fill="hold">
                            <p:stCondLst>
                              <p:cond delay="3500"/>
                            </p:stCondLst>
                            <p:childTnLst>
                              <p:par>
                                <p:cTn id="47" presetID="22" presetClass="entr" presetSubtype="8"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left)">
                                      <p:cBhvr>
                                        <p:cTn id="49" dur="10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left)">
                                      <p:cBhvr>
                                        <p:cTn id="54" dur="1000"/>
                                        <p:tgtEl>
                                          <p:spTgt spid="39"/>
                                        </p:tgtEl>
                                      </p:cBhvr>
                                    </p:animEffect>
                                  </p:childTnLst>
                                </p:cTn>
                              </p:par>
                            </p:childTnLst>
                          </p:cTn>
                        </p:par>
                        <p:par>
                          <p:cTn id="55" fill="hold">
                            <p:stCondLst>
                              <p:cond delay="1000"/>
                            </p:stCondLst>
                            <p:childTnLst>
                              <p:par>
                                <p:cTn id="56" presetID="4" presetClass="entr" presetSubtype="16" fill="hold"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box(in)">
                                      <p:cBhvr>
                                        <p:cTn id="58" dur="500"/>
                                        <p:tgtEl>
                                          <p:spTgt spid="38"/>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wipe(down)">
                                      <p:cBhvr>
                                        <p:cTn id="61" dur="500"/>
                                        <p:tgtEl>
                                          <p:spTgt spid="52"/>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down)">
                                      <p:cBhvr>
                                        <p:cTn id="64" dur="500"/>
                                        <p:tgtEl>
                                          <p:spTgt spid="51"/>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2" nodeType="clickEffect">
                                  <p:stCondLst>
                                    <p:cond delay="0"/>
                                  </p:stCondLst>
                                  <p:childTnLst>
                                    <p:set>
                                      <p:cBhvr>
                                        <p:cTn id="68" dur="1" fill="hold">
                                          <p:stCondLst>
                                            <p:cond delay="0"/>
                                          </p:stCondLst>
                                        </p:cTn>
                                        <p:tgtEl>
                                          <p:spTgt spid="57"/>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58"/>
                                        </p:tgtEl>
                                        <p:attrNameLst>
                                          <p:attrName>style.visibility</p:attrName>
                                        </p:attrNameLst>
                                      </p:cBhvr>
                                      <p:to>
                                        <p:strVal val="visible"/>
                                      </p:to>
                                    </p:set>
                                    <p:animEffect transition="in" filter="fade">
                                      <p:cBhvr>
                                        <p:cTn id="75"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2" grpId="0" animBg="1"/>
      <p:bldP spid="57" grpId="0" animBg="1"/>
      <p:bldP spid="57" grpId="1" animBg="1"/>
      <p:bldP spid="57" grpId="2"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66</a:t>
            </a:fld>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260" y="804176"/>
            <a:ext cx="6835080" cy="5734736"/>
          </a:xfrm>
          <a:prstGeom prst="rect">
            <a:avLst/>
          </a:prstGeom>
        </p:spPr>
      </p:pic>
      <p:sp>
        <p:nvSpPr>
          <p:cNvPr id="2" name="矩形 1"/>
          <p:cNvSpPr/>
          <p:nvPr/>
        </p:nvSpPr>
        <p:spPr>
          <a:xfrm>
            <a:off x="7632700" y="1097854"/>
            <a:ext cx="1281120" cy="523220"/>
          </a:xfrm>
          <a:prstGeom prst="rect">
            <a:avLst/>
          </a:prstGeom>
        </p:spPr>
        <p:txBody>
          <a:bodyPr wrap="none">
            <a:spAutoFit/>
          </a:bodyPr>
          <a:lstStyle/>
          <a:p>
            <a:r>
              <a:rPr lang="zh-CN" altLang="en-US" sz="2800" b="1" kern="0" spc="50" dirty="0">
                <a:ln w="11430"/>
                <a:solidFill>
                  <a:srgbClr val="0000CC"/>
                </a:solidFill>
                <a:latin typeface="微软雅黑" panose="020B0503020204020204" pitchFamily="34" charset="-122"/>
                <a:ea typeface="微软雅黑" panose="020B0503020204020204" pitchFamily="34" charset="-122"/>
                <a:cs typeface="Times New Roman" pitchFamily="18" charset="0"/>
              </a:rPr>
              <a:t>海绵窦</a:t>
            </a:r>
            <a:endParaRPr lang="zh-CN" altLang="en-US" sz="2800" dirty="0">
              <a:solidFill>
                <a:srgbClr val="0000CC"/>
              </a:solidFill>
            </a:endParaRPr>
          </a:p>
        </p:txBody>
      </p:sp>
      <p:sp>
        <p:nvSpPr>
          <p:cNvPr id="6" name="矩形 5"/>
          <p:cNvSpPr/>
          <p:nvPr/>
        </p:nvSpPr>
        <p:spPr>
          <a:xfrm>
            <a:off x="7505700" y="1667348"/>
            <a:ext cx="3606800" cy="707886"/>
          </a:xfrm>
          <a:prstGeom prst="rect">
            <a:avLst/>
          </a:prstGeom>
        </p:spPr>
        <p:txBody>
          <a:bodyPr wrap="square">
            <a:spAutoFit/>
          </a:bodyPr>
          <a:lstStyle/>
          <a:p>
            <a:r>
              <a:rPr lang="zh-CN" altLang="en-US" sz="2000" dirty="0">
                <a:solidFill>
                  <a:srgbClr val="333333"/>
                </a:solidFill>
                <a:latin typeface="微软雅黑" panose="020B0503020204020204" pitchFamily="34" charset="-122"/>
                <a:ea typeface="微软雅黑" panose="020B0503020204020204" pitchFamily="34" charset="-122"/>
              </a:rPr>
              <a:t>是位于</a:t>
            </a:r>
            <a:r>
              <a:rPr lang="zh-CN" altLang="en-US" sz="2000" dirty="0">
                <a:solidFill>
                  <a:srgbClr val="136EC2"/>
                </a:solidFill>
                <a:latin typeface="微软雅黑" panose="020B0503020204020204" pitchFamily="34" charset="-122"/>
                <a:ea typeface="微软雅黑" panose="020B0503020204020204" pitchFamily="34" charset="-122"/>
                <a:hlinkClick r:id="rId3"/>
              </a:rPr>
              <a:t>蝶鞍</a:t>
            </a:r>
            <a:r>
              <a:rPr lang="zh-CN" altLang="en-US" sz="2000" dirty="0">
                <a:solidFill>
                  <a:srgbClr val="333333"/>
                </a:solidFill>
                <a:latin typeface="微软雅黑" panose="020B0503020204020204" pitchFamily="34" charset="-122"/>
                <a:ea typeface="微软雅黑" panose="020B0503020204020204" pitchFamily="34" charset="-122"/>
              </a:rPr>
              <a:t>两侧硬脑膜两层间不规则的腔隙，左右各一</a:t>
            </a:r>
            <a:endParaRPr lang="zh-CN" altLang="en-US" sz="2000" dirty="0">
              <a:latin typeface="微软雅黑" panose="020B0503020204020204" pitchFamily="34" charset="-122"/>
              <a:ea typeface="微软雅黑" panose="020B0503020204020204" pitchFamily="34" charset="-122"/>
            </a:endParaRPr>
          </a:p>
        </p:txBody>
      </p:sp>
      <p:sp>
        <p:nvSpPr>
          <p:cNvPr id="10" name="矩形 9"/>
          <p:cNvSpPr/>
          <p:nvPr/>
        </p:nvSpPr>
        <p:spPr>
          <a:xfrm>
            <a:off x="7321627" y="2794840"/>
            <a:ext cx="4552873" cy="1477328"/>
          </a:xfrm>
          <a:prstGeom prst="rect">
            <a:avLst/>
          </a:prstGeom>
        </p:spPr>
        <p:txBody>
          <a:bodyPr wrap="square">
            <a:spAutoFit/>
          </a:bodyPr>
          <a:lstStyle/>
          <a:p>
            <a:pPr>
              <a:lnSpc>
                <a:spcPct val="150000"/>
              </a:lnSpc>
            </a:pPr>
            <a:r>
              <a:rPr lang="zh-CN" altLang="en-US" sz="2000" dirty="0">
                <a:solidFill>
                  <a:srgbClr val="333333"/>
                </a:solidFill>
                <a:latin typeface="微软雅黑" panose="020B0503020204020204" pitchFamily="34" charset="-122"/>
                <a:ea typeface="微软雅黑" panose="020B0503020204020204" pitchFamily="34" charset="-122"/>
              </a:rPr>
              <a:t>海绵窦外侧壁的内层中，由上而下依次排列着</a:t>
            </a:r>
            <a:r>
              <a:rPr lang="zh-CN" altLang="en-US" sz="2000" b="1" dirty="0">
                <a:solidFill>
                  <a:schemeClr val="accent4">
                    <a:lumMod val="50000"/>
                  </a:schemeClr>
                </a:solidFill>
                <a:latin typeface="微软雅黑" panose="020B0503020204020204" pitchFamily="34" charset="-122"/>
                <a:ea typeface="微软雅黑" panose="020B0503020204020204" pitchFamily="34" charset="-122"/>
              </a:rPr>
              <a:t>动眼神经</a:t>
            </a:r>
            <a:r>
              <a:rPr lang="zh-CN" altLang="en-US" sz="2000" dirty="0">
                <a:solidFill>
                  <a:srgbClr val="333333"/>
                </a:solidFill>
                <a:latin typeface="微软雅黑" panose="020B0503020204020204" pitchFamily="34" charset="-122"/>
                <a:ea typeface="微软雅黑" panose="020B0503020204020204" pitchFamily="34" charset="-122"/>
              </a:rPr>
              <a:t>、</a:t>
            </a:r>
            <a:r>
              <a:rPr lang="zh-CN" altLang="en-US" sz="2000" b="1" dirty="0">
                <a:solidFill>
                  <a:schemeClr val="accent4">
                    <a:lumMod val="50000"/>
                  </a:schemeClr>
                </a:solidFill>
                <a:latin typeface="微软雅黑" panose="020B0503020204020204" pitchFamily="34" charset="-122"/>
                <a:ea typeface="微软雅黑" panose="020B0503020204020204" pitchFamily="34" charset="-122"/>
              </a:rPr>
              <a:t>滑车神经</a:t>
            </a:r>
            <a:r>
              <a:rPr lang="zh-CN" altLang="en-US" sz="2000" dirty="0">
                <a:solidFill>
                  <a:srgbClr val="333333"/>
                </a:solidFill>
                <a:latin typeface="微软雅黑" panose="020B0503020204020204" pitchFamily="34" charset="-122"/>
                <a:ea typeface="微软雅黑" panose="020B0503020204020204" pitchFamily="34" charset="-122"/>
              </a:rPr>
              <a:t>、</a:t>
            </a:r>
            <a:r>
              <a:rPr lang="zh-CN" altLang="en-US" sz="2000" b="1" dirty="0">
                <a:solidFill>
                  <a:schemeClr val="accent4">
                    <a:lumMod val="50000"/>
                  </a:schemeClr>
                </a:solidFill>
                <a:latin typeface="微软雅黑" panose="020B0503020204020204" pitchFamily="34" charset="-122"/>
                <a:ea typeface="微软雅黑" panose="020B0503020204020204" pitchFamily="34" charset="-122"/>
              </a:rPr>
              <a:t>眼神经</a:t>
            </a:r>
            <a:r>
              <a:rPr lang="zh-CN" altLang="en-US" sz="2000" dirty="0">
                <a:solidFill>
                  <a:srgbClr val="333333"/>
                </a:solidFill>
                <a:latin typeface="微软雅黑" panose="020B0503020204020204" pitchFamily="34" charset="-122"/>
                <a:ea typeface="微软雅黑" panose="020B0503020204020204" pitchFamily="34" charset="-122"/>
              </a:rPr>
              <a:t>和</a:t>
            </a:r>
            <a:r>
              <a:rPr lang="zh-CN" altLang="en-US" sz="2000" b="1" dirty="0">
                <a:solidFill>
                  <a:schemeClr val="accent4">
                    <a:lumMod val="50000"/>
                  </a:schemeClr>
                </a:solidFill>
                <a:latin typeface="微软雅黑" panose="020B0503020204020204" pitchFamily="34" charset="-122"/>
                <a:ea typeface="微软雅黑" panose="020B0503020204020204" pitchFamily="34" charset="-122"/>
              </a:rPr>
              <a:t>上颌神经</a:t>
            </a:r>
          </a:p>
        </p:txBody>
      </p:sp>
      <p:sp>
        <p:nvSpPr>
          <p:cNvPr id="11" name="矩形 10"/>
          <p:cNvSpPr/>
          <p:nvPr/>
        </p:nvSpPr>
        <p:spPr>
          <a:xfrm>
            <a:off x="7321627" y="4673899"/>
            <a:ext cx="4730673" cy="400110"/>
          </a:xfrm>
          <a:prstGeom prst="rect">
            <a:avLst/>
          </a:prstGeom>
        </p:spPr>
        <p:txBody>
          <a:bodyPr wrap="square">
            <a:spAutoFit/>
          </a:bodyPr>
          <a:lstStyle/>
          <a:p>
            <a:r>
              <a:rPr lang="zh-CN" altLang="en-US" sz="2000" dirty="0">
                <a:solidFill>
                  <a:srgbClr val="333333"/>
                </a:solidFill>
                <a:latin typeface="微软雅黑" panose="020B0503020204020204" pitchFamily="34" charset="-122"/>
                <a:ea typeface="微软雅黑" panose="020B0503020204020204" pitchFamily="34" charset="-122"/>
              </a:rPr>
              <a:t>海绵窦腔内有</a:t>
            </a:r>
            <a:r>
              <a:rPr lang="zh-CN" altLang="en-US" sz="2000" b="1" dirty="0">
                <a:solidFill>
                  <a:srgbClr val="FF0000"/>
                </a:solidFill>
                <a:latin typeface="微软雅黑" panose="020B0503020204020204" pitchFamily="34" charset="-122"/>
                <a:ea typeface="微软雅黑" panose="020B0503020204020204" pitchFamily="34" charset="-122"/>
              </a:rPr>
              <a:t>颈内动脉</a:t>
            </a:r>
            <a:r>
              <a:rPr lang="zh-CN" altLang="en-US" sz="2000" dirty="0">
                <a:solidFill>
                  <a:srgbClr val="333333"/>
                </a:solidFill>
                <a:latin typeface="微软雅黑" panose="020B0503020204020204" pitchFamily="34" charset="-122"/>
                <a:ea typeface="微软雅黑" panose="020B0503020204020204" pitchFamily="34" charset="-122"/>
              </a:rPr>
              <a:t>和</a:t>
            </a:r>
            <a:r>
              <a:rPr lang="zh-CN" altLang="en-US" sz="2000" b="1" dirty="0">
                <a:solidFill>
                  <a:schemeClr val="accent4">
                    <a:lumMod val="50000"/>
                  </a:schemeClr>
                </a:solidFill>
                <a:latin typeface="微软雅黑" panose="020B0503020204020204" pitchFamily="34" charset="-122"/>
                <a:ea typeface="微软雅黑" panose="020B0503020204020204" pitchFamily="34" charset="-122"/>
              </a:rPr>
              <a:t>展神经</a:t>
            </a:r>
            <a:r>
              <a:rPr lang="zh-CN" altLang="en-US" sz="2000" dirty="0">
                <a:solidFill>
                  <a:srgbClr val="333333"/>
                </a:solidFill>
                <a:latin typeface="微软雅黑" panose="020B0503020204020204" pitchFamily="34" charset="-122"/>
                <a:ea typeface="微软雅黑" panose="020B0503020204020204" pitchFamily="34" charset="-122"/>
              </a:rPr>
              <a:t>通过</a:t>
            </a:r>
          </a:p>
        </p:txBody>
      </p:sp>
      <p:sp>
        <p:nvSpPr>
          <p:cNvPr id="13" name="任意多边形 12"/>
          <p:cNvSpPr/>
          <p:nvPr/>
        </p:nvSpPr>
        <p:spPr>
          <a:xfrm>
            <a:off x="3589036" y="3157538"/>
            <a:ext cx="1435402" cy="2009775"/>
          </a:xfrm>
          <a:custGeom>
            <a:avLst/>
            <a:gdLst>
              <a:gd name="connsiteX0" fmla="*/ 468614 w 1435402"/>
              <a:gd name="connsiteY0" fmla="*/ 61912 h 2009775"/>
              <a:gd name="connsiteX1" fmla="*/ 468614 w 1435402"/>
              <a:gd name="connsiteY1" fmla="*/ 61912 h 2009775"/>
              <a:gd name="connsiteX2" fmla="*/ 506714 w 1435402"/>
              <a:gd name="connsiteY2" fmla="*/ 47625 h 2009775"/>
              <a:gd name="connsiteX3" fmla="*/ 521002 w 1435402"/>
              <a:gd name="connsiteY3" fmla="*/ 42862 h 2009775"/>
              <a:gd name="connsiteX4" fmla="*/ 535289 w 1435402"/>
              <a:gd name="connsiteY4" fmla="*/ 33337 h 2009775"/>
              <a:gd name="connsiteX5" fmla="*/ 563864 w 1435402"/>
              <a:gd name="connsiteY5" fmla="*/ 23812 h 2009775"/>
              <a:gd name="connsiteX6" fmla="*/ 578152 w 1435402"/>
              <a:gd name="connsiteY6" fmla="*/ 19050 h 2009775"/>
              <a:gd name="connsiteX7" fmla="*/ 597202 w 1435402"/>
              <a:gd name="connsiteY7" fmla="*/ 9525 h 2009775"/>
              <a:gd name="connsiteX8" fmla="*/ 635302 w 1435402"/>
              <a:gd name="connsiteY8" fmla="*/ 0 h 2009775"/>
              <a:gd name="connsiteX9" fmla="*/ 663877 w 1435402"/>
              <a:gd name="connsiteY9" fmla="*/ 4762 h 2009775"/>
              <a:gd name="connsiteX10" fmla="*/ 697214 w 1435402"/>
              <a:gd name="connsiteY10" fmla="*/ 14287 h 2009775"/>
              <a:gd name="connsiteX11" fmla="*/ 725789 w 1435402"/>
              <a:gd name="connsiteY11" fmla="*/ 33337 h 2009775"/>
              <a:gd name="connsiteX12" fmla="*/ 844852 w 1435402"/>
              <a:gd name="connsiteY12" fmla="*/ 42862 h 2009775"/>
              <a:gd name="connsiteX13" fmla="*/ 859139 w 1435402"/>
              <a:gd name="connsiteY13" fmla="*/ 52387 h 2009775"/>
              <a:gd name="connsiteX14" fmla="*/ 878189 w 1435402"/>
              <a:gd name="connsiteY14" fmla="*/ 80962 h 2009775"/>
              <a:gd name="connsiteX15" fmla="*/ 882952 w 1435402"/>
              <a:gd name="connsiteY15" fmla="*/ 133350 h 2009775"/>
              <a:gd name="connsiteX16" fmla="*/ 887714 w 1435402"/>
              <a:gd name="connsiteY16" fmla="*/ 309562 h 2009775"/>
              <a:gd name="connsiteX17" fmla="*/ 902002 w 1435402"/>
              <a:gd name="connsiteY17" fmla="*/ 357187 h 2009775"/>
              <a:gd name="connsiteX18" fmla="*/ 911527 w 1435402"/>
              <a:gd name="connsiteY18" fmla="*/ 371475 h 2009775"/>
              <a:gd name="connsiteX19" fmla="*/ 916289 w 1435402"/>
              <a:gd name="connsiteY19" fmla="*/ 385762 h 2009775"/>
              <a:gd name="connsiteX20" fmla="*/ 925814 w 1435402"/>
              <a:gd name="connsiteY20" fmla="*/ 400050 h 2009775"/>
              <a:gd name="connsiteX21" fmla="*/ 930577 w 1435402"/>
              <a:gd name="connsiteY21" fmla="*/ 495300 h 2009775"/>
              <a:gd name="connsiteX22" fmla="*/ 940102 w 1435402"/>
              <a:gd name="connsiteY22" fmla="*/ 533400 h 2009775"/>
              <a:gd name="connsiteX23" fmla="*/ 949627 w 1435402"/>
              <a:gd name="connsiteY23" fmla="*/ 566737 h 2009775"/>
              <a:gd name="connsiteX24" fmla="*/ 959152 w 1435402"/>
              <a:gd name="connsiteY24" fmla="*/ 581025 h 2009775"/>
              <a:gd name="connsiteX25" fmla="*/ 978202 w 1435402"/>
              <a:gd name="connsiteY25" fmla="*/ 638175 h 2009775"/>
              <a:gd name="connsiteX26" fmla="*/ 982964 w 1435402"/>
              <a:gd name="connsiteY26" fmla="*/ 652462 h 2009775"/>
              <a:gd name="connsiteX27" fmla="*/ 1002014 w 1435402"/>
              <a:gd name="connsiteY27" fmla="*/ 681037 h 2009775"/>
              <a:gd name="connsiteX28" fmla="*/ 1006777 w 1435402"/>
              <a:gd name="connsiteY28" fmla="*/ 695325 h 2009775"/>
              <a:gd name="connsiteX29" fmla="*/ 1030589 w 1435402"/>
              <a:gd name="connsiteY29" fmla="*/ 723900 h 2009775"/>
              <a:gd name="connsiteX30" fmla="*/ 1054402 w 1435402"/>
              <a:gd name="connsiteY30" fmla="*/ 766762 h 2009775"/>
              <a:gd name="connsiteX31" fmla="*/ 1068689 w 1435402"/>
              <a:gd name="connsiteY31" fmla="*/ 781050 h 2009775"/>
              <a:gd name="connsiteX32" fmla="*/ 1082977 w 1435402"/>
              <a:gd name="connsiteY32" fmla="*/ 809625 h 2009775"/>
              <a:gd name="connsiteX33" fmla="*/ 1092502 w 1435402"/>
              <a:gd name="connsiteY33" fmla="*/ 823912 h 2009775"/>
              <a:gd name="connsiteX34" fmla="*/ 1092502 w 1435402"/>
              <a:gd name="connsiteY34" fmla="*/ 1062037 h 2009775"/>
              <a:gd name="connsiteX35" fmla="*/ 1068689 w 1435402"/>
              <a:gd name="connsiteY35" fmla="*/ 1090612 h 2009775"/>
              <a:gd name="connsiteX36" fmla="*/ 1068689 w 1435402"/>
              <a:gd name="connsiteY36" fmla="*/ 1147762 h 2009775"/>
              <a:gd name="connsiteX37" fmla="*/ 1078214 w 1435402"/>
              <a:gd name="connsiteY37" fmla="*/ 1185862 h 2009775"/>
              <a:gd name="connsiteX38" fmla="*/ 1087739 w 1435402"/>
              <a:gd name="connsiteY38" fmla="*/ 1204912 h 2009775"/>
              <a:gd name="connsiteX39" fmla="*/ 1092502 w 1435402"/>
              <a:gd name="connsiteY39" fmla="*/ 1223962 h 2009775"/>
              <a:gd name="connsiteX40" fmla="*/ 1111552 w 1435402"/>
              <a:gd name="connsiteY40" fmla="*/ 1252537 h 2009775"/>
              <a:gd name="connsiteX41" fmla="*/ 1121077 w 1435402"/>
              <a:gd name="connsiteY41" fmla="*/ 1266825 h 2009775"/>
              <a:gd name="connsiteX42" fmla="*/ 1125839 w 1435402"/>
              <a:gd name="connsiteY42" fmla="*/ 1290637 h 2009775"/>
              <a:gd name="connsiteX43" fmla="*/ 1135364 w 1435402"/>
              <a:gd name="connsiteY43" fmla="*/ 1304925 h 2009775"/>
              <a:gd name="connsiteX44" fmla="*/ 1140127 w 1435402"/>
              <a:gd name="connsiteY44" fmla="*/ 1319212 h 2009775"/>
              <a:gd name="connsiteX45" fmla="*/ 1149652 w 1435402"/>
              <a:gd name="connsiteY45" fmla="*/ 1338262 h 2009775"/>
              <a:gd name="connsiteX46" fmla="*/ 1163939 w 1435402"/>
              <a:gd name="connsiteY46" fmla="*/ 1371600 h 2009775"/>
              <a:gd name="connsiteX47" fmla="*/ 1178227 w 1435402"/>
              <a:gd name="connsiteY47" fmla="*/ 1404937 h 2009775"/>
              <a:gd name="connsiteX48" fmla="*/ 1202039 w 1435402"/>
              <a:gd name="connsiteY48" fmla="*/ 1438275 h 2009775"/>
              <a:gd name="connsiteX49" fmla="*/ 1206802 w 1435402"/>
              <a:gd name="connsiteY49" fmla="*/ 1452562 h 2009775"/>
              <a:gd name="connsiteX50" fmla="*/ 1225852 w 1435402"/>
              <a:gd name="connsiteY50" fmla="*/ 1481137 h 2009775"/>
              <a:gd name="connsiteX51" fmla="*/ 1235377 w 1435402"/>
              <a:gd name="connsiteY51" fmla="*/ 1495425 h 2009775"/>
              <a:gd name="connsiteX52" fmla="*/ 1240139 w 1435402"/>
              <a:gd name="connsiteY52" fmla="*/ 1514475 h 2009775"/>
              <a:gd name="connsiteX53" fmla="*/ 1259189 w 1435402"/>
              <a:gd name="connsiteY53" fmla="*/ 1543050 h 2009775"/>
              <a:gd name="connsiteX54" fmla="*/ 1268714 w 1435402"/>
              <a:gd name="connsiteY54" fmla="*/ 1557337 h 2009775"/>
              <a:gd name="connsiteX55" fmla="*/ 1273477 w 1435402"/>
              <a:gd name="connsiteY55" fmla="*/ 1571625 h 2009775"/>
              <a:gd name="connsiteX56" fmla="*/ 1287764 w 1435402"/>
              <a:gd name="connsiteY56" fmla="*/ 1585912 h 2009775"/>
              <a:gd name="connsiteX57" fmla="*/ 1302052 w 1435402"/>
              <a:gd name="connsiteY57" fmla="*/ 1604962 h 2009775"/>
              <a:gd name="connsiteX58" fmla="*/ 1316339 w 1435402"/>
              <a:gd name="connsiteY58" fmla="*/ 1633537 h 2009775"/>
              <a:gd name="connsiteX59" fmla="*/ 1321102 w 1435402"/>
              <a:gd name="connsiteY59" fmla="*/ 1647825 h 2009775"/>
              <a:gd name="connsiteX60" fmla="*/ 1340152 w 1435402"/>
              <a:gd name="connsiteY60" fmla="*/ 1676400 h 2009775"/>
              <a:gd name="connsiteX61" fmla="*/ 1349677 w 1435402"/>
              <a:gd name="connsiteY61" fmla="*/ 1704975 h 2009775"/>
              <a:gd name="connsiteX62" fmla="*/ 1354439 w 1435402"/>
              <a:gd name="connsiteY62" fmla="*/ 1719262 h 2009775"/>
              <a:gd name="connsiteX63" fmla="*/ 1363964 w 1435402"/>
              <a:gd name="connsiteY63" fmla="*/ 1733550 h 2009775"/>
              <a:gd name="connsiteX64" fmla="*/ 1378252 w 1435402"/>
              <a:gd name="connsiteY64" fmla="*/ 1785937 h 2009775"/>
              <a:gd name="connsiteX65" fmla="*/ 1392539 w 1435402"/>
              <a:gd name="connsiteY65" fmla="*/ 1819275 h 2009775"/>
              <a:gd name="connsiteX66" fmla="*/ 1397302 w 1435402"/>
              <a:gd name="connsiteY66" fmla="*/ 1852612 h 2009775"/>
              <a:gd name="connsiteX67" fmla="*/ 1406827 w 1435402"/>
              <a:gd name="connsiteY67" fmla="*/ 1866900 h 2009775"/>
              <a:gd name="connsiteX68" fmla="*/ 1416352 w 1435402"/>
              <a:gd name="connsiteY68" fmla="*/ 1905000 h 2009775"/>
              <a:gd name="connsiteX69" fmla="*/ 1425877 w 1435402"/>
              <a:gd name="connsiteY69" fmla="*/ 1933575 h 2009775"/>
              <a:gd name="connsiteX70" fmla="*/ 1430639 w 1435402"/>
              <a:gd name="connsiteY70" fmla="*/ 1947862 h 2009775"/>
              <a:gd name="connsiteX71" fmla="*/ 1435402 w 1435402"/>
              <a:gd name="connsiteY71" fmla="*/ 1962150 h 2009775"/>
              <a:gd name="connsiteX72" fmla="*/ 1430639 w 1435402"/>
              <a:gd name="connsiteY72" fmla="*/ 2000250 h 2009775"/>
              <a:gd name="connsiteX73" fmla="*/ 1402064 w 1435402"/>
              <a:gd name="connsiteY73" fmla="*/ 2009775 h 2009775"/>
              <a:gd name="connsiteX74" fmla="*/ 1363964 w 1435402"/>
              <a:gd name="connsiteY74" fmla="*/ 2005012 h 2009775"/>
              <a:gd name="connsiteX75" fmla="*/ 1349677 w 1435402"/>
              <a:gd name="connsiteY75" fmla="*/ 1995487 h 2009775"/>
              <a:gd name="connsiteX76" fmla="*/ 1321102 w 1435402"/>
              <a:gd name="connsiteY76" fmla="*/ 1985962 h 2009775"/>
              <a:gd name="connsiteX77" fmla="*/ 1306814 w 1435402"/>
              <a:gd name="connsiteY77" fmla="*/ 1981200 h 2009775"/>
              <a:gd name="connsiteX78" fmla="*/ 1273477 w 1435402"/>
              <a:gd name="connsiteY78" fmla="*/ 1976437 h 2009775"/>
              <a:gd name="connsiteX79" fmla="*/ 1073452 w 1435402"/>
              <a:gd name="connsiteY79" fmla="*/ 1976437 h 2009775"/>
              <a:gd name="connsiteX80" fmla="*/ 1049639 w 1435402"/>
              <a:gd name="connsiteY80" fmla="*/ 1966912 h 2009775"/>
              <a:gd name="connsiteX81" fmla="*/ 1021064 w 1435402"/>
              <a:gd name="connsiteY81" fmla="*/ 1957387 h 2009775"/>
              <a:gd name="connsiteX82" fmla="*/ 973439 w 1435402"/>
              <a:gd name="connsiteY82" fmla="*/ 1938337 h 2009775"/>
              <a:gd name="connsiteX83" fmla="*/ 944864 w 1435402"/>
              <a:gd name="connsiteY83" fmla="*/ 1928812 h 2009775"/>
              <a:gd name="connsiteX84" fmla="*/ 906764 w 1435402"/>
              <a:gd name="connsiteY84" fmla="*/ 1900237 h 2009775"/>
              <a:gd name="connsiteX85" fmla="*/ 873427 w 1435402"/>
              <a:gd name="connsiteY85" fmla="*/ 1876425 h 2009775"/>
              <a:gd name="connsiteX86" fmla="*/ 859139 w 1435402"/>
              <a:gd name="connsiteY86" fmla="*/ 1862137 h 2009775"/>
              <a:gd name="connsiteX87" fmla="*/ 854377 w 1435402"/>
              <a:gd name="connsiteY87" fmla="*/ 1843087 h 2009775"/>
              <a:gd name="connsiteX88" fmla="*/ 849614 w 1435402"/>
              <a:gd name="connsiteY88" fmla="*/ 1828800 h 2009775"/>
              <a:gd name="connsiteX89" fmla="*/ 859139 w 1435402"/>
              <a:gd name="connsiteY89" fmla="*/ 1776412 h 2009775"/>
              <a:gd name="connsiteX90" fmla="*/ 873427 w 1435402"/>
              <a:gd name="connsiteY90" fmla="*/ 1738312 h 2009775"/>
              <a:gd name="connsiteX91" fmla="*/ 878189 w 1435402"/>
              <a:gd name="connsiteY91" fmla="*/ 1719262 h 2009775"/>
              <a:gd name="connsiteX92" fmla="*/ 887714 w 1435402"/>
              <a:gd name="connsiteY92" fmla="*/ 1700212 h 2009775"/>
              <a:gd name="connsiteX93" fmla="*/ 902002 w 1435402"/>
              <a:gd name="connsiteY93" fmla="*/ 1671637 h 2009775"/>
              <a:gd name="connsiteX94" fmla="*/ 906764 w 1435402"/>
              <a:gd name="connsiteY94" fmla="*/ 1657350 h 2009775"/>
              <a:gd name="connsiteX95" fmla="*/ 930577 w 1435402"/>
              <a:gd name="connsiteY95" fmla="*/ 1624012 h 2009775"/>
              <a:gd name="connsiteX96" fmla="*/ 935339 w 1435402"/>
              <a:gd name="connsiteY96" fmla="*/ 1600200 h 2009775"/>
              <a:gd name="connsiteX97" fmla="*/ 944864 w 1435402"/>
              <a:gd name="connsiteY97" fmla="*/ 1571625 h 2009775"/>
              <a:gd name="connsiteX98" fmla="*/ 935339 w 1435402"/>
              <a:gd name="connsiteY98" fmla="*/ 1524000 h 2009775"/>
              <a:gd name="connsiteX99" fmla="*/ 902002 w 1435402"/>
              <a:gd name="connsiteY99" fmla="*/ 1481137 h 2009775"/>
              <a:gd name="connsiteX100" fmla="*/ 878189 w 1435402"/>
              <a:gd name="connsiteY100" fmla="*/ 1457325 h 2009775"/>
              <a:gd name="connsiteX101" fmla="*/ 863902 w 1435402"/>
              <a:gd name="connsiteY101" fmla="*/ 1438275 h 2009775"/>
              <a:gd name="connsiteX102" fmla="*/ 854377 w 1435402"/>
              <a:gd name="connsiteY102" fmla="*/ 1423987 h 2009775"/>
              <a:gd name="connsiteX103" fmla="*/ 835327 w 1435402"/>
              <a:gd name="connsiteY103" fmla="*/ 1409700 h 2009775"/>
              <a:gd name="connsiteX104" fmla="*/ 825802 w 1435402"/>
              <a:gd name="connsiteY104" fmla="*/ 1395412 h 2009775"/>
              <a:gd name="connsiteX105" fmla="*/ 816277 w 1435402"/>
              <a:gd name="connsiteY105" fmla="*/ 1371600 h 2009775"/>
              <a:gd name="connsiteX106" fmla="*/ 792464 w 1435402"/>
              <a:gd name="connsiteY106" fmla="*/ 1347787 h 2009775"/>
              <a:gd name="connsiteX107" fmla="*/ 754364 w 1435402"/>
              <a:gd name="connsiteY107" fmla="*/ 1319212 h 2009775"/>
              <a:gd name="connsiteX108" fmla="*/ 725789 w 1435402"/>
              <a:gd name="connsiteY108" fmla="*/ 1295400 h 2009775"/>
              <a:gd name="connsiteX109" fmla="*/ 678164 w 1435402"/>
              <a:gd name="connsiteY109" fmla="*/ 1257300 h 2009775"/>
              <a:gd name="connsiteX110" fmla="*/ 649589 w 1435402"/>
              <a:gd name="connsiteY110" fmla="*/ 1228725 h 2009775"/>
              <a:gd name="connsiteX111" fmla="*/ 616252 w 1435402"/>
              <a:gd name="connsiteY111" fmla="*/ 1219200 h 2009775"/>
              <a:gd name="connsiteX112" fmla="*/ 597202 w 1435402"/>
              <a:gd name="connsiteY112" fmla="*/ 1209675 h 2009775"/>
              <a:gd name="connsiteX113" fmla="*/ 568627 w 1435402"/>
              <a:gd name="connsiteY113" fmla="*/ 1200150 h 2009775"/>
              <a:gd name="connsiteX114" fmla="*/ 554339 w 1435402"/>
              <a:gd name="connsiteY114" fmla="*/ 1195387 h 2009775"/>
              <a:gd name="connsiteX115" fmla="*/ 540052 w 1435402"/>
              <a:gd name="connsiteY115" fmla="*/ 1190625 h 2009775"/>
              <a:gd name="connsiteX116" fmla="*/ 525764 w 1435402"/>
              <a:gd name="connsiteY116" fmla="*/ 1181100 h 2009775"/>
              <a:gd name="connsiteX117" fmla="*/ 511477 w 1435402"/>
              <a:gd name="connsiteY117" fmla="*/ 1176337 h 2009775"/>
              <a:gd name="connsiteX118" fmla="*/ 397177 w 1435402"/>
              <a:gd name="connsiteY118" fmla="*/ 1166812 h 2009775"/>
              <a:gd name="connsiteX119" fmla="*/ 382889 w 1435402"/>
              <a:gd name="connsiteY119" fmla="*/ 1162050 h 2009775"/>
              <a:gd name="connsiteX120" fmla="*/ 368602 w 1435402"/>
              <a:gd name="connsiteY120" fmla="*/ 1152525 h 2009775"/>
              <a:gd name="connsiteX121" fmla="*/ 344789 w 1435402"/>
              <a:gd name="connsiteY121" fmla="*/ 1109662 h 2009775"/>
              <a:gd name="connsiteX122" fmla="*/ 330502 w 1435402"/>
              <a:gd name="connsiteY122" fmla="*/ 1062037 h 2009775"/>
              <a:gd name="connsiteX123" fmla="*/ 325739 w 1435402"/>
              <a:gd name="connsiteY123" fmla="*/ 1033462 h 2009775"/>
              <a:gd name="connsiteX124" fmla="*/ 320977 w 1435402"/>
              <a:gd name="connsiteY124" fmla="*/ 1019175 h 2009775"/>
              <a:gd name="connsiteX125" fmla="*/ 311452 w 1435402"/>
              <a:gd name="connsiteY125" fmla="*/ 966787 h 2009775"/>
              <a:gd name="connsiteX126" fmla="*/ 306689 w 1435402"/>
              <a:gd name="connsiteY126" fmla="*/ 942975 h 2009775"/>
              <a:gd name="connsiteX127" fmla="*/ 297164 w 1435402"/>
              <a:gd name="connsiteY127" fmla="*/ 923925 h 2009775"/>
              <a:gd name="connsiteX128" fmla="*/ 292402 w 1435402"/>
              <a:gd name="connsiteY128" fmla="*/ 909637 h 2009775"/>
              <a:gd name="connsiteX129" fmla="*/ 282877 w 1435402"/>
              <a:gd name="connsiteY129" fmla="*/ 890587 h 2009775"/>
              <a:gd name="connsiteX130" fmla="*/ 259064 w 1435402"/>
              <a:gd name="connsiteY130" fmla="*/ 847725 h 2009775"/>
              <a:gd name="connsiteX131" fmla="*/ 230489 w 1435402"/>
              <a:gd name="connsiteY131" fmla="*/ 819150 h 2009775"/>
              <a:gd name="connsiteX132" fmla="*/ 216202 w 1435402"/>
              <a:gd name="connsiteY132" fmla="*/ 809625 h 2009775"/>
              <a:gd name="connsiteX133" fmla="*/ 197152 w 1435402"/>
              <a:gd name="connsiteY133" fmla="*/ 800100 h 2009775"/>
              <a:gd name="connsiteX134" fmla="*/ 168577 w 1435402"/>
              <a:gd name="connsiteY134" fmla="*/ 771525 h 2009775"/>
              <a:gd name="connsiteX135" fmla="*/ 140002 w 1435402"/>
              <a:gd name="connsiteY135" fmla="*/ 752475 h 2009775"/>
              <a:gd name="connsiteX136" fmla="*/ 111427 w 1435402"/>
              <a:gd name="connsiteY136" fmla="*/ 738187 h 2009775"/>
              <a:gd name="connsiteX137" fmla="*/ 97139 w 1435402"/>
              <a:gd name="connsiteY137" fmla="*/ 723900 h 2009775"/>
              <a:gd name="connsiteX138" fmla="*/ 87614 w 1435402"/>
              <a:gd name="connsiteY138" fmla="*/ 709612 h 2009775"/>
              <a:gd name="connsiteX139" fmla="*/ 68564 w 1435402"/>
              <a:gd name="connsiteY139" fmla="*/ 700087 h 2009775"/>
              <a:gd name="connsiteX140" fmla="*/ 39989 w 1435402"/>
              <a:gd name="connsiteY140" fmla="*/ 671512 h 2009775"/>
              <a:gd name="connsiteX141" fmla="*/ 25702 w 1435402"/>
              <a:gd name="connsiteY141" fmla="*/ 657225 h 2009775"/>
              <a:gd name="connsiteX142" fmla="*/ 16177 w 1435402"/>
              <a:gd name="connsiteY142" fmla="*/ 642937 h 2009775"/>
              <a:gd name="connsiteX143" fmla="*/ 11414 w 1435402"/>
              <a:gd name="connsiteY143" fmla="*/ 628650 h 2009775"/>
              <a:gd name="connsiteX144" fmla="*/ 1889 w 1435402"/>
              <a:gd name="connsiteY144" fmla="*/ 609600 h 2009775"/>
              <a:gd name="connsiteX145" fmla="*/ 16177 w 1435402"/>
              <a:gd name="connsiteY145" fmla="*/ 500062 h 2009775"/>
              <a:gd name="connsiteX146" fmla="*/ 30464 w 1435402"/>
              <a:gd name="connsiteY146" fmla="*/ 485775 h 2009775"/>
              <a:gd name="connsiteX147" fmla="*/ 49514 w 1435402"/>
              <a:gd name="connsiteY147" fmla="*/ 447675 h 2009775"/>
              <a:gd name="connsiteX148" fmla="*/ 59039 w 1435402"/>
              <a:gd name="connsiteY148" fmla="*/ 428625 h 2009775"/>
              <a:gd name="connsiteX149" fmla="*/ 63802 w 1435402"/>
              <a:gd name="connsiteY149" fmla="*/ 404812 h 2009775"/>
              <a:gd name="connsiteX150" fmla="*/ 78089 w 1435402"/>
              <a:gd name="connsiteY150" fmla="*/ 385762 h 2009775"/>
              <a:gd name="connsiteX151" fmla="*/ 87614 w 1435402"/>
              <a:gd name="connsiteY151" fmla="*/ 371475 h 2009775"/>
              <a:gd name="connsiteX152" fmla="*/ 92377 w 1435402"/>
              <a:gd name="connsiteY152" fmla="*/ 347662 h 2009775"/>
              <a:gd name="connsiteX153" fmla="*/ 101902 w 1435402"/>
              <a:gd name="connsiteY153" fmla="*/ 333375 h 2009775"/>
              <a:gd name="connsiteX154" fmla="*/ 111427 w 1435402"/>
              <a:gd name="connsiteY154" fmla="*/ 314325 h 2009775"/>
              <a:gd name="connsiteX155" fmla="*/ 125714 w 1435402"/>
              <a:gd name="connsiteY155" fmla="*/ 276225 h 2009775"/>
              <a:gd name="connsiteX156" fmla="*/ 135239 w 1435402"/>
              <a:gd name="connsiteY156" fmla="*/ 247650 h 2009775"/>
              <a:gd name="connsiteX157" fmla="*/ 144764 w 1435402"/>
              <a:gd name="connsiteY157" fmla="*/ 157162 h 2009775"/>
              <a:gd name="connsiteX158" fmla="*/ 173339 w 1435402"/>
              <a:gd name="connsiteY158" fmla="*/ 100012 h 2009775"/>
              <a:gd name="connsiteX159" fmla="*/ 201914 w 1435402"/>
              <a:gd name="connsiteY159" fmla="*/ 90487 h 2009775"/>
              <a:gd name="connsiteX160" fmla="*/ 216202 w 1435402"/>
              <a:gd name="connsiteY160" fmla="*/ 80962 h 2009775"/>
              <a:gd name="connsiteX161" fmla="*/ 240014 w 1435402"/>
              <a:gd name="connsiteY161" fmla="*/ 76200 h 2009775"/>
              <a:gd name="connsiteX162" fmla="*/ 268589 w 1435402"/>
              <a:gd name="connsiteY162" fmla="*/ 66675 h 2009775"/>
              <a:gd name="connsiteX163" fmla="*/ 397177 w 1435402"/>
              <a:gd name="connsiteY163" fmla="*/ 61912 h 2009775"/>
              <a:gd name="connsiteX164" fmla="*/ 420989 w 1435402"/>
              <a:gd name="connsiteY164" fmla="*/ 57150 h 2009775"/>
              <a:gd name="connsiteX165" fmla="*/ 440039 w 1435402"/>
              <a:gd name="connsiteY165" fmla="*/ 52387 h 2009775"/>
              <a:gd name="connsiteX166" fmla="*/ 487664 w 1435402"/>
              <a:gd name="connsiteY166" fmla="*/ 47625 h 2009775"/>
              <a:gd name="connsiteX167" fmla="*/ 516239 w 1435402"/>
              <a:gd name="connsiteY167" fmla="*/ 38100 h 2009775"/>
              <a:gd name="connsiteX168" fmla="*/ 701977 w 1435402"/>
              <a:gd name="connsiteY168" fmla="*/ 23812 h 200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435402" h="2009775">
                <a:moveTo>
                  <a:pt x="468614" y="61912"/>
                </a:moveTo>
                <a:lnTo>
                  <a:pt x="468614" y="61912"/>
                </a:lnTo>
                <a:lnTo>
                  <a:pt x="506714" y="47625"/>
                </a:lnTo>
                <a:cubicBezTo>
                  <a:pt x="511432" y="45909"/>
                  <a:pt x="516512" y="45107"/>
                  <a:pt x="521002" y="42862"/>
                </a:cubicBezTo>
                <a:cubicBezTo>
                  <a:pt x="526121" y="40302"/>
                  <a:pt x="530059" y="35662"/>
                  <a:pt x="535289" y="33337"/>
                </a:cubicBezTo>
                <a:cubicBezTo>
                  <a:pt x="544464" y="29259"/>
                  <a:pt x="554339" y="26987"/>
                  <a:pt x="563864" y="23812"/>
                </a:cubicBezTo>
                <a:cubicBezTo>
                  <a:pt x="568627" y="22225"/>
                  <a:pt x="573662" y="21295"/>
                  <a:pt x="578152" y="19050"/>
                </a:cubicBezTo>
                <a:cubicBezTo>
                  <a:pt x="584502" y="15875"/>
                  <a:pt x="590467" y="11770"/>
                  <a:pt x="597202" y="9525"/>
                </a:cubicBezTo>
                <a:cubicBezTo>
                  <a:pt x="609621" y="5385"/>
                  <a:pt x="635302" y="0"/>
                  <a:pt x="635302" y="0"/>
                </a:cubicBezTo>
                <a:cubicBezTo>
                  <a:pt x="644827" y="1587"/>
                  <a:pt x="654408" y="2868"/>
                  <a:pt x="663877" y="4762"/>
                </a:cubicBezTo>
                <a:cubicBezTo>
                  <a:pt x="678821" y="7751"/>
                  <a:pt x="683602" y="9750"/>
                  <a:pt x="697214" y="14287"/>
                </a:cubicBezTo>
                <a:cubicBezTo>
                  <a:pt x="706739" y="20637"/>
                  <a:pt x="714497" y="31455"/>
                  <a:pt x="725789" y="33337"/>
                </a:cubicBezTo>
                <a:cubicBezTo>
                  <a:pt x="784157" y="43066"/>
                  <a:pt x="744721" y="37593"/>
                  <a:pt x="844852" y="42862"/>
                </a:cubicBezTo>
                <a:cubicBezTo>
                  <a:pt x="849614" y="46037"/>
                  <a:pt x="855370" y="48079"/>
                  <a:pt x="859139" y="52387"/>
                </a:cubicBezTo>
                <a:cubicBezTo>
                  <a:pt x="866677" y="61002"/>
                  <a:pt x="878189" y="80962"/>
                  <a:pt x="878189" y="80962"/>
                </a:cubicBezTo>
                <a:cubicBezTo>
                  <a:pt x="879777" y="98425"/>
                  <a:pt x="882222" y="115831"/>
                  <a:pt x="882952" y="133350"/>
                </a:cubicBezTo>
                <a:cubicBezTo>
                  <a:pt x="885398" y="192058"/>
                  <a:pt x="884851" y="250873"/>
                  <a:pt x="887714" y="309562"/>
                </a:cubicBezTo>
                <a:cubicBezTo>
                  <a:pt x="888064" y="316742"/>
                  <a:pt x="900912" y="355551"/>
                  <a:pt x="902002" y="357187"/>
                </a:cubicBezTo>
                <a:lnTo>
                  <a:pt x="911527" y="371475"/>
                </a:lnTo>
                <a:cubicBezTo>
                  <a:pt x="913114" y="376237"/>
                  <a:pt x="914044" y="381272"/>
                  <a:pt x="916289" y="385762"/>
                </a:cubicBezTo>
                <a:cubicBezTo>
                  <a:pt x="918849" y="390882"/>
                  <a:pt x="925074" y="394374"/>
                  <a:pt x="925814" y="400050"/>
                </a:cubicBezTo>
                <a:cubicBezTo>
                  <a:pt x="929926" y="431573"/>
                  <a:pt x="928042" y="463612"/>
                  <a:pt x="930577" y="495300"/>
                </a:cubicBezTo>
                <a:cubicBezTo>
                  <a:pt x="932191" y="515479"/>
                  <a:pt x="935342" y="516740"/>
                  <a:pt x="940102" y="533400"/>
                </a:cubicBezTo>
                <a:cubicBezTo>
                  <a:pt x="942139" y="540529"/>
                  <a:pt x="945818" y="559119"/>
                  <a:pt x="949627" y="566737"/>
                </a:cubicBezTo>
                <a:cubicBezTo>
                  <a:pt x="952187" y="571857"/>
                  <a:pt x="955977" y="576262"/>
                  <a:pt x="959152" y="581025"/>
                </a:cubicBezTo>
                <a:lnTo>
                  <a:pt x="978202" y="638175"/>
                </a:lnTo>
                <a:cubicBezTo>
                  <a:pt x="979789" y="642937"/>
                  <a:pt x="980179" y="648285"/>
                  <a:pt x="982964" y="652462"/>
                </a:cubicBezTo>
                <a:cubicBezTo>
                  <a:pt x="989314" y="661987"/>
                  <a:pt x="998394" y="670177"/>
                  <a:pt x="1002014" y="681037"/>
                </a:cubicBezTo>
                <a:cubicBezTo>
                  <a:pt x="1003602" y="685800"/>
                  <a:pt x="1004532" y="690835"/>
                  <a:pt x="1006777" y="695325"/>
                </a:cubicBezTo>
                <a:cubicBezTo>
                  <a:pt x="1013407" y="708584"/>
                  <a:pt x="1020058" y="713368"/>
                  <a:pt x="1030589" y="723900"/>
                </a:cubicBezTo>
                <a:cubicBezTo>
                  <a:pt x="1036579" y="741866"/>
                  <a:pt x="1038027" y="750385"/>
                  <a:pt x="1054402" y="766762"/>
                </a:cubicBezTo>
                <a:cubicBezTo>
                  <a:pt x="1059164" y="771525"/>
                  <a:pt x="1064377" y="775876"/>
                  <a:pt x="1068689" y="781050"/>
                </a:cubicBezTo>
                <a:cubicBezTo>
                  <a:pt x="1085751" y="801524"/>
                  <a:pt x="1072236" y="788144"/>
                  <a:pt x="1082977" y="809625"/>
                </a:cubicBezTo>
                <a:cubicBezTo>
                  <a:pt x="1085537" y="814744"/>
                  <a:pt x="1089327" y="819150"/>
                  <a:pt x="1092502" y="823912"/>
                </a:cubicBezTo>
                <a:cubicBezTo>
                  <a:pt x="1110503" y="913926"/>
                  <a:pt x="1104269" y="873761"/>
                  <a:pt x="1092502" y="1062037"/>
                </a:cubicBezTo>
                <a:cubicBezTo>
                  <a:pt x="1092060" y="1069111"/>
                  <a:pt x="1071941" y="1087360"/>
                  <a:pt x="1068689" y="1090612"/>
                </a:cubicBezTo>
                <a:cubicBezTo>
                  <a:pt x="1060096" y="1116395"/>
                  <a:pt x="1061328" y="1106046"/>
                  <a:pt x="1068689" y="1147762"/>
                </a:cubicBezTo>
                <a:cubicBezTo>
                  <a:pt x="1070964" y="1160654"/>
                  <a:pt x="1072360" y="1174153"/>
                  <a:pt x="1078214" y="1185862"/>
                </a:cubicBezTo>
                <a:cubicBezTo>
                  <a:pt x="1081389" y="1192212"/>
                  <a:pt x="1085246" y="1198265"/>
                  <a:pt x="1087739" y="1204912"/>
                </a:cubicBezTo>
                <a:cubicBezTo>
                  <a:pt x="1090037" y="1211041"/>
                  <a:pt x="1089575" y="1218108"/>
                  <a:pt x="1092502" y="1223962"/>
                </a:cubicBezTo>
                <a:cubicBezTo>
                  <a:pt x="1097622" y="1234201"/>
                  <a:pt x="1105202" y="1243012"/>
                  <a:pt x="1111552" y="1252537"/>
                </a:cubicBezTo>
                <a:lnTo>
                  <a:pt x="1121077" y="1266825"/>
                </a:lnTo>
                <a:cubicBezTo>
                  <a:pt x="1122664" y="1274762"/>
                  <a:pt x="1122997" y="1283058"/>
                  <a:pt x="1125839" y="1290637"/>
                </a:cubicBezTo>
                <a:cubicBezTo>
                  <a:pt x="1127849" y="1295997"/>
                  <a:pt x="1132804" y="1299805"/>
                  <a:pt x="1135364" y="1304925"/>
                </a:cubicBezTo>
                <a:cubicBezTo>
                  <a:pt x="1137609" y="1309415"/>
                  <a:pt x="1138149" y="1314598"/>
                  <a:pt x="1140127" y="1319212"/>
                </a:cubicBezTo>
                <a:cubicBezTo>
                  <a:pt x="1142924" y="1325737"/>
                  <a:pt x="1146477" y="1331912"/>
                  <a:pt x="1149652" y="1338262"/>
                </a:cubicBezTo>
                <a:cubicBezTo>
                  <a:pt x="1159561" y="1377903"/>
                  <a:pt x="1147496" y="1338715"/>
                  <a:pt x="1163939" y="1371600"/>
                </a:cubicBezTo>
                <a:cubicBezTo>
                  <a:pt x="1180143" y="1404006"/>
                  <a:pt x="1153453" y="1365297"/>
                  <a:pt x="1178227" y="1404937"/>
                </a:cubicBezTo>
                <a:cubicBezTo>
                  <a:pt x="1183623" y="1413570"/>
                  <a:pt x="1197000" y="1428197"/>
                  <a:pt x="1202039" y="1438275"/>
                </a:cubicBezTo>
                <a:cubicBezTo>
                  <a:pt x="1204284" y="1442765"/>
                  <a:pt x="1204364" y="1448174"/>
                  <a:pt x="1206802" y="1452562"/>
                </a:cubicBezTo>
                <a:cubicBezTo>
                  <a:pt x="1212362" y="1462569"/>
                  <a:pt x="1219502" y="1471612"/>
                  <a:pt x="1225852" y="1481137"/>
                </a:cubicBezTo>
                <a:lnTo>
                  <a:pt x="1235377" y="1495425"/>
                </a:lnTo>
                <a:cubicBezTo>
                  <a:pt x="1236964" y="1501775"/>
                  <a:pt x="1237212" y="1508621"/>
                  <a:pt x="1240139" y="1514475"/>
                </a:cubicBezTo>
                <a:cubicBezTo>
                  <a:pt x="1245258" y="1524714"/>
                  <a:pt x="1252839" y="1533525"/>
                  <a:pt x="1259189" y="1543050"/>
                </a:cubicBezTo>
                <a:cubicBezTo>
                  <a:pt x="1262364" y="1547812"/>
                  <a:pt x="1266904" y="1551907"/>
                  <a:pt x="1268714" y="1557337"/>
                </a:cubicBezTo>
                <a:cubicBezTo>
                  <a:pt x="1270302" y="1562100"/>
                  <a:pt x="1270692" y="1567448"/>
                  <a:pt x="1273477" y="1571625"/>
                </a:cubicBezTo>
                <a:cubicBezTo>
                  <a:pt x="1277213" y="1577229"/>
                  <a:pt x="1283381" y="1580798"/>
                  <a:pt x="1287764" y="1585912"/>
                </a:cubicBezTo>
                <a:cubicBezTo>
                  <a:pt x="1292930" y="1591939"/>
                  <a:pt x="1297289" y="1598612"/>
                  <a:pt x="1302052" y="1604962"/>
                </a:cubicBezTo>
                <a:cubicBezTo>
                  <a:pt x="1314019" y="1640869"/>
                  <a:pt x="1297878" y="1596615"/>
                  <a:pt x="1316339" y="1633537"/>
                </a:cubicBezTo>
                <a:cubicBezTo>
                  <a:pt x="1318584" y="1638027"/>
                  <a:pt x="1318664" y="1643436"/>
                  <a:pt x="1321102" y="1647825"/>
                </a:cubicBezTo>
                <a:cubicBezTo>
                  <a:pt x="1326661" y="1657832"/>
                  <a:pt x="1340152" y="1676400"/>
                  <a:pt x="1340152" y="1676400"/>
                </a:cubicBezTo>
                <a:lnTo>
                  <a:pt x="1349677" y="1704975"/>
                </a:lnTo>
                <a:cubicBezTo>
                  <a:pt x="1351264" y="1709737"/>
                  <a:pt x="1351655" y="1715085"/>
                  <a:pt x="1354439" y="1719262"/>
                </a:cubicBezTo>
                <a:cubicBezTo>
                  <a:pt x="1357614" y="1724025"/>
                  <a:pt x="1361639" y="1728319"/>
                  <a:pt x="1363964" y="1733550"/>
                </a:cubicBezTo>
                <a:cubicBezTo>
                  <a:pt x="1375638" y="1759818"/>
                  <a:pt x="1371850" y="1760331"/>
                  <a:pt x="1378252" y="1785937"/>
                </a:cubicBezTo>
                <a:cubicBezTo>
                  <a:pt x="1381757" y="1799956"/>
                  <a:pt x="1385721" y="1805639"/>
                  <a:pt x="1392539" y="1819275"/>
                </a:cubicBezTo>
                <a:cubicBezTo>
                  <a:pt x="1394127" y="1830387"/>
                  <a:pt x="1394076" y="1841860"/>
                  <a:pt x="1397302" y="1852612"/>
                </a:cubicBezTo>
                <a:cubicBezTo>
                  <a:pt x="1398947" y="1858095"/>
                  <a:pt x="1404267" y="1861780"/>
                  <a:pt x="1406827" y="1866900"/>
                </a:cubicBezTo>
                <a:cubicBezTo>
                  <a:pt x="1412606" y="1878458"/>
                  <a:pt x="1413093" y="1893050"/>
                  <a:pt x="1416352" y="1905000"/>
                </a:cubicBezTo>
                <a:cubicBezTo>
                  <a:pt x="1418994" y="1914686"/>
                  <a:pt x="1422702" y="1924050"/>
                  <a:pt x="1425877" y="1933575"/>
                </a:cubicBezTo>
                <a:lnTo>
                  <a:pt x="1430639" y="1947862"/>
                </a:lnTo>
                <a:lnTo>
                  <a:pt x="1435402" y="1962150"/>
                </a:lnTo>
                <a:cubicBezTo>
                  <a:pt x="1433814" y="1974850"/>
                  <a:pt x="1437979" y="1989765"/>
                  <a:pt x="1430639" y="2000250"/>
                </a:cubicBezTo>
                <a:cubicBezTo>
                  <a:pt x="1424881" y="2008475"/>
                  <a:pt x="1402064" y="2009775"/>
                  <a:pt x="1402064" y="2009775"/>
                </a:cubicBezTo>
                <a:cubicBezTo>
                  <a:pt x="1389364" y="2008187"/>
                  <a:pt x="1376312" y="2008380"/>
                  <a:pt x="1363964" y="2005012"/>
                </a:cubicBezTo>
                <a:cubicBezTo>
                  <a:pt x="1358442" y="2003506"/>
                  <a:pt x="1354907" y="1997812"/>
                  <a:pt x="1349677" y="1995487"/>
                </a:cubicBezTo>
                <a:cubicBezTo>
                  <a:pt x="1340502" y="1991409"/>
                  <a:pt x="1330627" y="1989137"/>
                  <a:pt x="1321102" y="1985962"/>
                </a:cubicBezTo>
                <a:cubicBezTo>
                  <a:pt x="1316339" y="1984375"/>
                  <a:pt x="1311784" y="1981910"/>
                  <a:pt x="1306814" y="1981200"/>
                </a:cubicBezTo>
                <a:lnTo>
                  <a:pt x="1273477" y="1976437"/>
                </a:lnTo>
                <a:cubicBezTo>
                  <a:pt x="1188973" y="1983480"/>
                  <a:pt x="1185245" y="1986020"/>
                  <a:pt x="1073452" y="1976437"/>
                </a:cubicBezTo>
                <a:cubicBezTo>
                  <a:pt x="1064934" y="1975707"/>
                  <a:pt x="1057673" y="1969834"/>
                  <a:pt x="1049639" y="1966912"/>
                </a:cubicBezTo>
                <a:cubicBezTo>
                  <a:pt x="1040203" y="1963481"/>
                  <a:pt x="1030386" y="1961116"/>
                  <a:pt x="1021064" y="1957387"/>
                </a:cubicBezTo>
                <a:cubicBezTo>
                  <a:pt x="1005189" y="1951037"/>
                  <a:pt x="989659" y="1943744"/>
                  <a:pt x="973439" y="1938337"/>
                </a:cubicBezTo>
                <a:cubicBezTo>
                  <a:pt x="963914" y="1935162"/>
                  <a:pt x="953218" y="1934381"/>
                  <a:pt x="944864" y="1928812"/>
                </a:cubicBezTo>
                <a:cubicBezTo>
                  <a:pt x="928491" y="1917896"/>
                  <a:pt x="923731" y="1915319"/>
                  <a:pt x="906764" y="1900237"/>
                </a:cubicBezTo>
                <a:cubicBezTo>
                  <a:pt x="879644" y="1876131"/>
                  <a:pt x="898760" y="1884869"/>
                  <a:pt x="873427" y="1876425"/>
                </a:cubicBezTo>
                <a:cubicBezTo>
                  <a:pt x="868664" y="1871662"/>
                  <a:pt x="862481" y="1867985"/>
                  <a:pt x="859139" y="1862137"/>
                </a:cubicBezTo>
                <a:cubicBezTo>
                  <a:pt x="855892" y="1856454"/>
                  <a:pt x="856175" y="1849381"/>
                  <a:pt x="854377" y="1843087"/>
                </a:cubicBezTo>
                <a:cubicBezTo>
                  <a:pt x="852998" y="1838260"/>
                  <a:pt x="851202" y="1833562"/>
                  <a:pt x="849614" y="1828800"/>
                </a:cubicBezTo>
                <a:cubicBezTo>
                  <a:pt x="851734" y="1816079"/>
                  <a:pt x="855814" y="1789711"/>
                  <a:pt x="859139" y="1776412"/>
                </a:cubicBezTo>
                <a:cubicBezTo>
                  <a:pt x="862480" y="1763049"/>
                  <a:pt x="869064" y="1751401"/>
                  <a:pt x="873427" y="1738312"/>
                </a:cubicBezTo>
                <a:cubicBezTo>
                  <a:pt x="875497" y="1732102"/>
                  <a:pt x="875891" y="1725391"/>
                  <a:pt x="878189" y="1719262"/>
                </a:cubicBezTo>
                <a:cubicBezTo>
                  <a:pt x="880682" y="1712614"/>
                  <a:pt x="884917" y="1706737"/>
                  <a:pt x="887714" y="1700212"/>
                </a:cubicBezTo>
                <a:cubicBezTo>
                  <a:pt x="899545" y="1672609"/>
                  <a:pt x="883698" y="1699094"/>
                  <a:pt x="902002" y="1671637"/>
                </a:cubicBezTo>
                <a:cubicBezTo>
                  <a:pt x="903589" y="1666875"/>
                  <a:pt x="904519" y="1661840"/>
                  <a:pt x="906764" y="1657350"/>
                </a:cubicBezTo>
                <a:cubicBezTo>
                  <a:pt x="910247" y="1650383"/>
                  <a:pt x="927338" y="1628330"/>
                  <a:pt x="930577" y="1624012"/>
                </a:cubicBezTo>
                <a:cubicBezTo>
                  <a:pt x="932164" y="1616075"/>
                  <a:pt x="933209" y="1608009"/>
                  <a:pt x="935339" y="1600200"/>
                </a:cubicBezTo>
                <a:cubicBezTo>
                  <a:pt x="937981" y="1590514"/>
                  <a:pt x="944864" y="1571625"/>
                  <a:pt x="944864" y="1571625"/>
                </a:cubicBezTo>
                <a:cubicBezTo>
                  <a:pt x="944265" y="1568032"/>
                  <a:pt x="938893" y="1531108"/>
                  <a:pt x="935339" y="1524000"/>
                </a:cubicBezTo>
                <a:cubicBezTo>
                  <a:pt x="917285" y="1487893"/>
                  <a:pt x="921599" y="1504654"/>
                  <a:pt x="902002" y="1481137"/>
                </a:cubicBezTo>
                <a:cubicBezTo>
                  <a:pt x="882161" y="1457327"/>
                  <a:pt x="904381" y="1474786"/>
                  <a:pt x="878189" y="1457325"/>
                </a:cubicBezTo>
                <a:cubicBezTo>
                  <a:pt x="873427" y="1450975"/>
                  <a:pt x="868515" y="1444734"/>
                  <a:pt x="863902" y="1438275"/>
                </a:cubicBezTo>
                <a:cubicBezTo>
                  <a:pt x="860575" y="1433617"/>
                  <a:pt x="858424" y="1428034"/>
                  <a:pt x="854377" y="1423987"/>
                </a:cubicBezTo>
                <a:cubicBezTo>
                  <a:pt x="848764" y="1418374"/>
                  <a:pt x="841677" y="1414462"/>
                  <a:pt x="835327" y="1409700"/>
                </a:cubicBezTo>
                <a:cubicBezTo>
                  <a:pt x="832152" y="1404937"/>
                  <a:pt x="828362" y="1400532"/>
                  <a:pt x="825802" y="1395412"/>
                </a:cubicBezTo>
                <a:cubicBezTo>
                  <a:pt x="821979" y="1387766"/>
                  <a:pt x="821179" y="1378603"/>
                  <a:pt x="816277" y="1371600"/>
                </a:cubicBezTo>
                <a:cubicBezTo>
                  <a:pt x="809840" y="1362404"/>
                  <a:pt x="800808" y="1355297"/>
                  <a:pt x="792464" y="1347787"/>
                </a:cubicBezTo>
                <a:cubicBezTo>
                  <a:pt x="776301" y="1333240"/>
                  <a:pt x="770286" y="1329826"/>
                  <a:pt x="754364" y="1319212"/>
                </a:cubicBezTo>
                <a:cubicBezTo>
                  <a:pt x="706880" y="1255898"/>
                  <a:pt x="766698" y="1328127"/>
                  <a:pt x="725789" y="1295400"/>
                </a:cubicBezTo>
                <a:cubicBezTo>
                  <a:pt x="673093" y="1253243"/>
                  <a:pt x="712411" y="1268714"/>
                  <a:pt x="678164" y="1257300"/>
                </a:cubicBezTo>
                <a:cubicBezTo>
                  <a:pt x="668639" y="1247775"/>
                  <a:pt x="662657" y="1231992"/>
                  <a:pt x="649589" y="1228725"/>
                </a:cubicBezTo>
                <a:cubicBezTo>
                  <a:pt x="639928" y="1226309"/>
                  <a:pt x="625813" y="1223298"/>
                  <a:pt x="616252" y="1219200"/>
                </a:cubicBezTo>
                <a:cubicBezTo>
                  <a:pt x="609726" y="1216403"/>
                  <a:pt x="603794" y="1212312"/>
                  <a:pt x="597202" y="1209675"/>
                </a:cubicBezTo>
                <a:cubicBezTo>
                  <a:pt x="587880" y="1205946"/>
                  <a:pt x="578152" y="1203325"/>
                  <a:pt x="568627" y="1200150"/>
                </a:cubicBezTo>
                <a:lnTo>
                  <a:pt x="554339" y="1195387"/>
                </a:lnTo>
                <a:lnTo>
                  <a:pt x="540052" y="1190625"/>
                </a:lnTo>
                <a:cubicBezTo>
                  <a:pt x="535289" y="1187450"/>
                  <a:pt x="530884" y="1183660"/>
                  <a:pt x="525764" y="1181100"/>
                </a:cubicBezTo>
                <a:cubicBezTo>
                  <a:pt x="521274" y="1178855"/>
                  <a:pt x="516304" y="1177716"/>
                  <a:pt x="511477" y="1176337"/>
                </a:cubicBezTo>
                <a:cubicBezTo>
                  <a:pt x="469152" y="1164244"/>
                  <a:pt x="462219" y="1170064"/>
                  <a:pt x="397177" y="1166812"/>
                </a:cubicBezTo>
                <a:cubicBezTo>
                  <a:pt x="392414" y="1165225"/>
                  <a:pt x="387379" y="1164295"/>
                  <a:pt x="382889" y="1162050"/>
                </a:cubicBezTo>
                <a:cubicBezTo>
                  <a:pt x="377770" y="1159490"/>
                  <a:pt x="372649" y="1156572"/>
                  <a:pt x="368602" y="1152525"/>
                </a:cubicBezTo>
                <a:cubicBezTo>
                  <a:pt x="360887" y="1144810"/>
                  <a:pt x="347279" y="1114643"/>
                  <a:pt x="344789" y="1109662"/>
                </a:cubicBezTo>
                <a:cubicBezTo>
                  <a:pt x="327974" y="1025580"/>
                  <a:pt x="353992" y="1148166"/>
                  <a:pt x="330502" y="1062037"/>
                </a:cubicBezTo>
                <a:cubicBezTo>
                  <a:pt x="327961" y="1052721"/>
                  <a:pt x="327834" y="1042888"/>
                  <a:pt x="325739" y="1033462"/>
                </a:cubicBezTo>
                <a:cubicBezTo>
                  <a:pt x="324650" y="1028562"/>
                  <a:pt x="322195" y="1024045"/>
                  <a:pt x="320977" y="1019175"/>
                </a:cubicBezTo>
                <a:cubicBezTo>
                  <a:pt x="317051" y="1003473"/>
                  <a:pt x="314286" y="982376"/>
                  <a:pt x="311452" y="966787"/>
                </a:cubicBezTo>
                <a:cubicBezTo>
                  <a:pt x="310004" y="958823"/>
                  <a:pt x="309249" y="950654"/>
                  <a:pt x="306689" y="942975"/>
                </a:cubicBezTo>
                <a:cubicBezTo>
                  <a:pt x="304444" y="936240"/>
                  <a:pt x="299961" y="930451"/>
                  <a:pt x="297164" y="923925"/>
                </a:cubicBezTo>
                <a:cubicBezTo>
                  <a:pt x="295187" y="919311"/>
                  <a:pt x="294379" y="914251"/>
                  <a:pt x="292402" y="909637"/>
                </a:cubicBezTo>
                <a:cubicBezTo>
                  <a:pt x="289605" y="903111"/>
                  <a:pt x="285674" y="897112"/>
                  <a:pt x="282877" y="890587"/>
                </a:cubicBezTo>
                <a:cubicBezTo>
                  <a:pt x="273894" y="869628"/>
                  <a:pt x="282265" y="870926"/>
                  <a:pt x="259064" y="847725"/>
                </a:cubicBezTo>
                <a:cubicBezTo>
                  <a:pt x="249539" y="838200"/>
                  <a:pt x="241697" y="826622"/>
                  <a:pt x="230489" y="819150"/>
                </a:cubicBezTo>
                <a:cubicBezTo>
                  <a:pt x="225727" y="815975"/>
                  <a:pt x="221172" y="812465"/>
                  <a:pt x="216202" y="809625"/>
                </a:cubicBezTo>
                <a:cubicBezTo>
                  <a:pt x="210038" y="806103"/>
                  <a:pt x="202696" y="804535"/>
                  <a:pt x="197152" y="800100"/>
                </a:cubicBezTo>
                <a:cubicBezTo>
                  <a:pt x="186633" y="791685"/>
                  <a:pt x="179785" y="778997"/>
                  <a:pt x="168577" y="771525"/>
                </a:cubicBezTo>
                <a:cubicBezTo>
                  <a:pt x="159052" y="765175"/>
                  <a:pt x="150862" y="756095"/>
                  <a:pt x="140002" y="752475"/>
                </a:cubicBezTo>
                <a:cubicBezTo>
                  <a:pt x="125682" y="747701"/>
                  <a:pt x="123737" y="748445"/>
                  <a:pt x="111427" y="738187"/>
                </a:cubicBezTo>
                <a:cubicBezTo>
                  <a:pt x="106253" y="733875"/>
                  <a:pt x="101451" y="729074"/>
                  <a:pt x="97139" y="723900"/>
                </a:cubicBezTo>
                <a:cubicBezTo>
                  <a:pt x="93475" y="719503"/>
                  <a:pt x="92011" y="713276"/>
                  <a:pt x="87614" y="709612"/>
                </a:cubicBezTo>
                <a:cubicBezTo>
                  <a:pt x="82160" y="705067"/>
                  <a:pt x="74108" y="704522"/>
                  <a:pt x="68564" y="700087"/>
                </a:cubicBezTo>
                <a:cubicBezTo>
                  <a:pt x="58045" y="691672"/>
                  <a:pt x="49514" y="681037"/>
                  <a:pt x="39989" y="671512"/>
                </a:cubicBezTo>
                <a:cubicBezTo>
                  <a:pt x="35227" y="666750"/>
                  <a:pt x="29438" y="662829"/>
                  <a:pt x="25702" y="657225"/>
                </a:cubicBezTo>
                <a:cubicBezTo>
                  <a:pt x="22527" y="652462"/>
                  <a:pt x="18737" y="648057"/>
                  <a:pt x="16177" y="642937"/>
                </a:cubicBezTo>
                <a:cubicBezTo>
                  <a:pt x="13932" y="638447"/>
                  <a:pt x="13392" y="633264"/>
                  <a:pt x="11414" y="628650"/>
                </a:cubicBezTo>
                <a:cubicBezTo>
                  <a:pt x="8617" y="622125"/>
                  <a:pt x="5064" y="615950"/>
                  <a:pt x="1889" y="609600"/>
                </a:cubicBezTo>
                <a:cubicBezTo>
                  <a:pt x="4530" y="556776"/>
                  <a:pt x="-10548" y="532132"/>
                  <a:pt x="16177" y="500062"/>
                </a:cubicBezTo>
                <a:cubicBezTo>
                  <a:pt x="20489" y="494888"/>
                  <a:pt x="26848" y="491457"/>
                  <a:pt x="30464" y="485775"/>
                </a:cubicBezTo>
                <a:cubicBezTo>
                  <a:pt x="38087" y="473796"/>
                  <a:pt x="43164" y="460375"/>
                  <a:pt x="49514" y="447675"/>
                </a:cubicBezTo>
                <a:lnTo>
                  <a:pt x="59039" y="428625"/>
                </a:lnTo>
                <a:cubicBezTo>
                  <a:pt x="60627" y="420687"/>
                  <a:pt x="60514" y="412209"/>
                  <a:pt x="63802" y="404812"/>
                </a:cubicBezTo>
                <a:cubicBezTo>
                  <a:pt x="67026" y="397559"/>
                  <a:pt x="73475" y="392221"/>
                  <a:pt x="78089" y="385762"/>
                </a:cubicBezTo>
                <a:cubicBezTo>
                  <a:pt x="81416" y="381104"/>
                  <a:pt x="84439" y="376237"/>
                  <a:pt x="87614" y="371475"/>
                </a:cubicBezTo>
                <a:cubicBezTo>
                  <a:pt x="89202" y="363537"/>
                  <a:pt x="89535" y="355241"/>
                  <a:pt x="92377" y="347662"/>
                </a:cubicBezTo>
                <a:cubicBezTo>
                  <a:pt x="94387" y="342303"/>
                  <a:pt x="99062" y="338345"/>
                  <a:pt x="101902" y="333375"/>
                </a:cubicBezTo>
                <a:cubicBezTo>
                  <a:pt x="105424" y="327211"/>
                  <a:pt x="108252" y="320675"/>
                  <a:pt x="111427" y="314325"/>
                </a:cubicBezTo>
                <a:cubicBezTo>
                  <a:pt x="121736" y="273083"/>
                  <a:pt x="109112" y="317729"/>
                  <a:pt x="125714" y="276225"/>
                </a:cubicBezTo>
                <a:cubicBezTo>
                  <a:pt x="129443" y="266903"/>
                  <a:pt x="135239" y="247650"/>
                  <a:pt x="135239" y="247650"/>
                </a:cubicBezTo>
                <a:cubicBezTo>
                  <a:pt x="136511" y="232391"/>
                  <a:pt x="139897" y="178255"/>
                  <a:pt x="144764" y="157162"/>
                </a:cubicBezTo>
                <a:cubicBezTo>
                  <a:pt x="147229" y="146478"/>
                  <a:pt x="160896" y="104160"/>
                  <a:pt x="173339" y="100012"/>
                </a:cubicBezTo>
                <a:cubicBezTo>
                  <a:pt x="182864" y="96837"/>
                  <a:pt x="193560" y="96056"/>
                  <a:pt x="201914" y="90487"/>
                </a:cubicBezTo>
                <a:cubicBezTo>
                  <a:pt x="206677" y="87312"/>
                  <a:pt x="210842" y="82972"/>
                  <a:pt x="216202" y="80962"/>
                </a:cubicBezTo>
                <a:cubicBezTo>
                  <a:pt x="223781" y="78120"/>
                  <a:pt x="232205" y="78330"/>
                  <a:pt x="240014" y="76200"/>
                </a:cubicBezTo>
                <a:cubicBezTo>
                  <a:pt x="249700" y="73558"/>
                  <a:pt x="258556" y="67047"/>
                  <a:pt x="268589" y="66675"/>
                </a:cubicBezTo>
                <a:lnTo>
                  <a:pt x="397177" y="61912"/>
                </a:lnTo>
                <a:cubicBezTo>
                  <a:pt x="405114" y="60325"/>
                  <a:pt x="413087" y="58906"/>
                  <a:pt x="420989" y="57150"/>
                </a:cubicBezTo>
                <a:cubicBezTo>
                  <a:pt x="427379" y="55730"/>
                  <a:pt x="433559" y="53313"/>
                  <a:pt x="440039" y="52387"/>
                </a:cubicBezTo>
                <a:cubicBezTo>
                  <a:pt x="455833" y="50131"/>
                  <a:pt x="471789" y="49212"/>
                  <a:pt x="487664" y="47625"/>
                </a:cubicBezTo>
                <a:lnTo>
                  <a:pt x="516239" y="38100"/>
                </a:lnTo>
                <a:lnTo>
                  <a:pt x="701977" y="23812"/>
                </a:lnTo>
              </a:path>
            </a:pathLst>
          </a:cu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8781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67</a:t>
            </a:fld>
            <a:endParaRPr lang="zh-CN" altLang="en-US"/>
          </a:p>
        </p:txBody>
      </p:sp>
      <p:pic>
        <p:nvPicPr>
          <p:cNvPr id="19" name="Picture 2" descr="5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0" y="0"/>
            <a:ext cx="3725863"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 name="Freeform 9"/>
          <p:cNvSpPr>
            <a:spLocks/>
          </p:cNvSpPr>
          <p:nvPr/>
        </p:nvSpPr>
        <p:spPr bwMode="auto">
          <a:xfrm>
            <a:off x="8343900" y="4508500"/>
            <a:ext cx="414338" cy="819150"/>
          </a:xfrm>
          <a:custGeom>
            <a:avLst/>
            <a:gdLst>
              <a:gd name="T0" fmla="*/ 2147483647 w 261"/>
              <a:gd name="T1" fmla="*/ 2147483647 h 516"/>
              <a:gd name="T2" fmla="*/ 2147483647 w 261"/>
              <a:gd name="T3" fmla="*/ 2147483647 h 516"/>
              <a:gd name="T4" fmla="*/ 2147483647 w 261"/>
              <a:gd name="T5" fmla="*/ 2147483647 h 516"/>
              <a:gd name="T6" fmla="*/ 2147483647 w 261"/>
              <a:gd name="T7" fmla="*/ 2147483647 h 516"/>
              <a:gd name="T8" fmla="*/ 2147483647 w 261"/>
              <a:gd name="T9" fmla="*/ 2147483647 h 516"/>
              <a:gd name="T10" fmla="*/ 2147483647 w 261"/>
              <a:gd name="T11" fmla="*/ 2147483647 h 516"/>
              <a:gd name="T12" fmla="*/ 2147483647 w 261"/>
              <a:gd name="T13" fmla="*/ 2147483647 h 516"/>
              <a:gd name="T14" fmla="*/ 2147483647 w 261"/>
              <a:gd name="T15" fmla="*/ 0 h 516"/>
              <a:gd name="T16" fmla="*/ 0 60000 65536"/>
              <a:gd name="T17" fmla="*/ 0 60000 65536"/>
              <a:gd name="T18" fmla="*/ 0 60000 65536"/>
              <a:gd name="T19" fmla="*/ 0 60000 65536"/>
              <a:gd name="T20" fmla="*/ 0 60000 65536"/>
              <a:gd name="T21" fmla="*/ 0 60000 65536"/>
              <a:gd name="T22" fmla="*/ 0 60000 65536"/>
              <a:gd name="T23" fmla="*/ 0 60000 65536"/>
              <a:gd name="T24" fmla="*/ 0 w 261"/>
              <a:gd name="T25" fmla="*/ 0 h 516"/>
              <a:gd name="T26" fmla="*/ 261 w 261"/>
              <a:gd name="T27" fmla="*/ 516 h 5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1" h="516">
                <a:moveTo>
                  <a:pt x="31" y="435"/>
                </a:moveTo>
                <a:cubicBezTo>
                  <a:pt x="24" y="429"/>
                  <a:pt x="0" y="373"/>
                  <a:pt x="5" y="384"/>
                </a:cubicBezTo>
                <a:cubicBezTo>
                  <a:pt x="10" y="395"/>
                  <a:pt x="40" y="486"/>
                  <a:pt x="62" y="501"/>
                </a:cubicBezTo>
                <a:cubicBezTo>
                  <a:pt x="84" y="516"/>
                  <a:pt x="119" y="505"/>
                  <a:pt x="139" y="475"/>
                </a:cubicBezTo>
                <a:cubicBezTo>
                  <a:pt x="159" y="445"/>
                  <a:pt x="182" y="331"/>
                  <a:pt x="184" y="320"/>
                </a:cubicBezTo>
                <a:cubicBezTo>
                  <a:pt x="186" y="309"/>
                  <a:pt x="146" y="422"/>
                  <a:pt x="152" y="411"/>
                </a:cubicBezTo>
                <a:cubicBezTo>
                  <a:pt x="158" y="400"/>
                  <a:pt x="204" y="324"/>
                  <a:pt x="222" y="256"/>
                </a:cubicBezTo>
                <a:cubicBezTo>
                  <a:pt x="240" y="188"/>
                  <a:pt x="253" y="53"/>
                  <a:pt x="261" y="0"/>
                </a:cubicBezTo>
              </a:path>
            </a:pathLst>
          </a:custGeom>
          <a:noFill/>
          <a:ln w="5715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1600" b="1">
              <a:solidFill>
                <a:srgbClr val="000099"/>
              </a:solidFill>
              <a:latin typeface="Arial" panose="020B0604020202020204" pitchFamily="34" charset="0"/>
            </a:endParaRPr>
          </a:p>
        </p:txBody>
      </p:sp>
      <p:sp>
        <p:nvSpPr>
          <p:cNvPr id="21" name="Freeform 10"/>
          <p:cNvSpPr>
            <a:spLocks/>
          </p:cNvSpPr>
          <p:nvPr/>
        </p:nvSpPr>
        <p:spPr bwMode="auto">
          <a:xfrm>
            <a:off x="6159500" y="1646238"/>
            <a:ext cx="165100" cy="2886075"/>
          </a:xfrm>
          <a:custGeom>
            <a:avLst/>
            <a:gdLst>
              <a:gd name="T0" fmla="*/ 0 w 104"/>
              <a:gd name="T1" fmla="*/ 2147483647 h 1818"/>
              <a:gd name="T2" fmla="*/ 2147483647 w 104"/>
              <a:gd name="T3" fmla="*/ 2147483647 h 1818"/>
              <a:gd name="T4" fmla="*/ 2147483647 w 104"/>
              <a:gd name="T5" fmla="*/ 2147483647 h 1818"/>
              <a:gd name="T6" fmla="*/ 2147483647 w 104"/>
              <a:gd name="T7" fmla="*/ 2147483647 h 1818"/>
              <a:gd name="T8" fmla="*/ 2147483647 w 104"/>
              <a:gd name="T9" fmla="*/ 2147483647 h 1818"/>
              <a:gd name="T10" fmla="*/ 2147483647 w 104"/>
              <a:gd name="T11" fmla="*/ 2147483647 h 1818"/>
              <a:gd name="T12" fmla="*/ 2147483647 w 104"/>
              <a:gd name="T13" fmla="*/ 2147483647 h 1818"/>
              <a:gd name="T14" fmla="*/ 2147483647 w 104"/>
              <a:gd name="T15" fmla="*/ 0 h 1818"/>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1818"/>
              <a:gd name="T26" fmla="*/ 104 w 104"/>
              <a:gd name="T27" fmla="*/ 1818 h 18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1818">
                <a:moveTo>
                  <a:pt x="0" y="1818"/>
                </a:moveTo>
                <a:cubicBezTo>
                  <a:pt x="1" y="1807"/>
                  <a:pt x="0" y="1783"/>
                  <a:pt x="8" y="1752"/>
                </a:cubicBezTo>
                <a:cubicBezTo>
                  <a:pt x="16" y="1721"/>
                  <a:pt x="39" y="1696"/>
                  <a:pt x="50" y="1629"/>
                </a:cubicBezTo>
                <a:cubicBezTo>
                  <a:pt x="61" y="1562"/>
                  <a:pt x="66" y="1456"/>
                  <a:pt x="74" y="1349"/>
                </a:cubicBezTo>
                <a:cubicBezTo>
                  <a:pt x="82" y="1242"/>
                  <a:pt x="104" y="1105"/>
                  <a:pt x="96" y="987"/>
                </a:cubicBezTo>
                <a:cubicBezTo>
                  <a:pt x="88" y="869"/>
                  <a:pt x="40" y="763"/>
                  <a:pt x="25" y="642"/>
                </a:cubicBezTo>
                <a:cubicBezTo>
                  <a:pt x="10" y="521"/>
                  <a:pt x="3" y="368"/>
                  <a:pt x="6" y="261"/>
                </a:cubicBezTo>
                <a:cubicBezTo>
                  <a:pt x="9" y="154"/>
                  <a:pt x="35" y="54"/>
                  <a:pt x="43" y="0"/>
                </a:cubicBezTo>
              </a:path>
            </a:pathLst>
          </a:custGeom>
          <a:noFill/>
          <a:ln w="5715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1600" b="1">
              <a:solidFill>
                <a:srgbClr val="000099"/>
              </a:solidFill>
              <a:latin typeface="Arial" panose="020B0604020202020204" pitchFamily="34" charset="0"/>
            </a:endParaRPr>
          </a:p>
        </p:txBody>
      </p:sp>
      <p:sp>
        <p:nvSpPr>
          <p:cNvPr id="22" name="Freeform 11"/>
          <p:cNvSpPr>
            <a:spLocks/>
          </p:cNvSpPr>
          <p:nvPr/>
        </p:nvSpPr>
        <p:spPr bwMode="auto">
          <a:xfrm>
            <a:off x="6240463" y="836613"/>
            <a:ext cx="287337" cy="792162"/>
          </a:xfrm>
          <a:custGeom>
            <a:avLst/>
            <a:gdLst>
              <a:gd name="T0" fmla="*/ 0 w 181"/>
              <a:gd name="T1" fmla="*/ 2147483647 h 499"/>
              <a:gd name="T2" fmla="*/ 2147483647 w 181"/>
              <a:gd name="T3" fmla="*/ 2147483647 h 499"/>
              <a:gd name="T4" fmla="*/ 2147483647 w 181"/>
              <a:gd name="T5" fmla="*/ 2147483647 h 499"/>
              <a:gd name="T6" fmla="*/ 2147483647 w 181"/>
              <a:gd name="T7" fmla="*/ 0 h 499"/>
              <a:gd name="T8" fmla="*/ 0 60000 65536"/>
              <a:gd name="T9" fmla="*/ 0 60000 65536"/>
              <a:gd name="T10" fmla="*/ 0 60000 65536"/>
              <a:gd name="T11" fmla="*/ 0 60000 65536"/>
              <a:gd name="T12" fmla="*/ 0 w 181"/>
              <a:gd name="T13" fmla="*/ 0 h 499"/>
              <a:gd name="T14" fmla="*/ 181 w 181"/>
              <a:gd name="T15" fmla="*/ 499 h 499"/>
            </a:gdLst>
            <a:ahLst/>
            <a:cxnLst>
              <a:cxn ang="T8">
                <a:pos x="T0" y="T1"/>
              </a:cxn>
              <a:cxn ang="T9">
                <a:pos x="T2" y="T3"/>
              </a:cxn>
              <a:cxn ang="T10">
                <a:pos x="T4" y="T5"/>
              </a:cxn>
              <a:cxn ang="T11">
                <a:pos x="T6" y="T7"/>
              </a:cxn>
            </a:cxnLst>
            <a:rect l="T12" t="T13" r="T14" b="T15"/>
            <a:pathLst>
              <a:path w="181" h="499">
                <a:moveTo>
                  <a:pt x="0" y="499"/>
                </a:moveTo>
                <a:cubicBezTo>
                  <a:pt x="15" y="457"/>
                  <a:pt x="30" y="416"/>
                  <a:pt x="45" y="363"/>
                </a:cubicBezTo>
                <a:cubicBezTo>
                  <a:pt x="60" y="310"/>
                  <a:pt x="67" y="243"/>
                  <a:pt x="90" y="182"/>
                </a:cubicBezTo>
                <a:cubicBezTo>
                  <a:pt x="113" y="121"/>
                  <a:pt x="147" y="60"/>
                  <a:pt x="181" y="0"/>
                </a:cubicBezTo>
              </a:path>
            </a:pathLst>
          </a:custGeom>
          <a:noFill/>
          <a:ln w="5715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1600" b="1">
              <a:solidFill>
                <a:srgbClr val="000099"/>
              </a:solidFill>
              <a:latin typeface="Arial" panose="020B0604020202020204" pitchFamily="34" charset="0"/>
            </a:endParaRPr>
          </a:p>
        </p:txBody>
      </p:sp>
      <p:sp>
        <p:nvSpPr>
          <p:cNvPr id="23" name="Freeform 12"/>
          <p:cNvSpPr>
            <a:spLocks/>
          </p:cNvSpPr>
          <p:nvPr/>
        </p:nvSpPr>
        <p:spPr bwMode="auto">
          <a:xfrm>
            <a:off x="8097838" y="4389438"/>
            <a:ext cx="230187" cy="695325"/>
          </a:xfrm>
          <a:custGeom>
            <a:avLst/>
            <a:gdLst>
              <a:gd name="T0" fmla="*/ 2147483647 w 191"/>
              <a:gd name="T1" fmla="*/ 2147483647 h 529"/>
              <a:gd name="T2" fmla="*/ 2147483647 w 191"/>
              <a:gd name="T3" fmla="*/ 2147483647 h 529"/>
              <a:gd name="T4" fmla="*/ 2147483647 w 191"/>
              <a:gd name="T5" fmla="*/ 2147483647 h 529"/>
              <a:gd name="T6" fmla="*/ 0 w 191"/>
              <a:gd name="T7" fmla="*/ 0 h 529"/>
              <a:gd name="T8" fmla="*/ 0 60000 65536"/>
              <a:gd name="T9" fmla="*/ 0 60000 65536"/>
              <a:gd name="T10" fmla="*/ 0 60000 65536"/>
              <a:gd name="T11" fmla="*/ 0 60000 65536"/>
              <a:gd name="T12" fmla="*/ 0 w 191"/>
              <a:gd name="T13" fmla="*/ 0 h 529"/>
              <a:gd name="T14" fmla="*/ 191 w 191"/>
              <a:gd name="T15" fmla="*/ 529 h 529"/>
            </a:gdLst>
            <a:ahLst/>
            <a:cxnLst>
              <a:cxn ang="T8">
                <a:pos x="T0" y="T1"/>
              </a:cxn>
              <a:cxn ang="T9">
                <a:pos x="T2" y="T3"/>
              </a:cxn>
              <a:cxn ang="T10">
                <a:pos x="T4" y="T5"/>
              </a:cxn>
              <a:cxn ang="T11">
                <a:pos x="T6" y="T7"/>
              </a:cxn>
            </a:cxnLst>
            <a:rect l="T12" t="T13" r="T14" b="T15"/>
            <a:pathLst>
              <a:path w="191" h="529">
                <a:moveTo>
                  <a:pt x="191" y="529"/>
                </a:moveTo>
                <a:cubicBezTo>
                  <a:pt x="181" y="505"/>
                  <a:pt x="143" y="440"/>
                  <a:pt x="128" y="384"/>
                </a:cubicBezTo>
                <a:cubicBezTo>
                  <a:pt x="113" y="328"/>
                  <a:pt x="123" y="256"/>
                  <a:pt x="102" y="192"/>
                </a:cubicBezTo>
                <a:cubicBezTo>
                  <a:pt x="81" y="128"/>
                  <a:pt x="21" y="40"/>
                  <a:pt x="0" y="0"/>
                </a:cubicBezTo>
              </a:path>
            </a:pathLst>
          </a:custGeom>
          <a:noFill/>
          <a:ln w="571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1600" b="1">
              <a:solidFill>
                <a:srgbClr val="000099"/>
              </a:solidFill>
              <a:latin typeface="Arial" panose="020B0604020202020204" pitchFamily="34" charset="0"/>
            </a:endParaRPr>
          </a:p>
        </p:txBody>
      </p:sp>
      <p:sp>
        <p:nvSpPr>
          <p:cNvPr id="24" name="Freeform 13"/>
          <p:cNvSpPr>
            <a:spLocks/>
          </p:cNvSpPr>
          <p:nvPr/>
        </p:nvSpPr>
        <p:spPr bwMode="auto">
          <a:xfrm>
            <a:off x="6613525" y="2581275"/>
            <a:ext cx="203200" cy="1727200"/>
          </a:xfrm>
          <a:custGeom>
            <a:avLst/>
            <a:gdLst>
              <a:gd name="T0" fmla="*/ 2147483647 w 128"/>
              <a:gd name="T1" fmla="*/ 2147483647 h 1088"/>
              <a:gd name="T2" fmla="*/ 2147483647 w 128"/>
              <a:gd name="T3" fmla="*/ 2147483647 h 1088"/>
              <a:gd name="T4" fmla="*/ 2147483647 w 128"/>
              <a:gd name="T5" fmla="*/ 2147483647 h 1088"/>
              <a:gd name="T6" fmla="*/ 2147483647 w 128"/>
              <a:gd name="T7" fmla="*/ 2147483647 h 1088"/>
              <a:gd name="T8" fmla="*/ 2147483647 w 128"/>
              <a:gd name="T9" fmla="*/ 2147483647 h 1088"/>
              <a:gd name="T10" fmla="*/ 0 w 128"/>
              <a:gd name="T11" fmla="*/ 0 h 1088"/>
              <a:gd name="T12" fmla="*/ 0 60000 65536"/>
              <a:gd name="T13" fmla="*/ 0 60000 65536"/>
              <a:gd name="T14" fmla="*/ 0 60000 65536"/>
              <a:gd name="T15" fmla="*/ 0 60000 65536"/>
              <a:gd name="T16" fmla="*/ 0 60000 65536"/>
              <a:gd name="T17" fmla="*/ 0 60000 65536"/>
              <a:gd name="T18" fmla="*/ 0 w 128"/>
              <a:gd name="T19" fmla="*/ 0 h 1088"/>
              <a:gd name="T20" fmla="*/ 128 w 128"/>
              <a:gd name="T21" fmla="*/ 1088 h 1088"/>
            </a:gdLst>
            <a:ahLst/>
            <a:cxnLst>
              <a:cxn ang="T12">
                <a:pos x="T0" y="T1"/>
              </a:cxn>
              <a:cxn ang="T13">
                <a:pos x="T2" y="T3"/>
              </a:cxn>
              <a:cxn ang="T14">
                <a:pos x="T4" y="T5"/>
              </a:cxn>
              <a:cxn ang="T15">
                <a:pos x="T6" y="T7"/>
              </a:cxn>
              <a:cxn ang="T16">
                <a:pos x="T8" y="T9"/>
              </a:cxn>
              <a:cxn ang="T17">
                <a:pos x="T10" y="T11"/>
              </a:cxn>
            </a:cxnLst>
            <a:rect l="T18" t="T19" r="T20" b="T21"/>
            <a:pathLst>
              <a:path w="128" h="1088">
                <a:moveTo>
                  <a:pt x="128" y="1088"/>
                </a:moveTo>
                <a:cubicBezTo>
                  <a:pt x="122" y="1041"/>
                  <a:pt x="99" y="869"/>
                  <a:pt x="90" y="806"/>
                </a:cubicBezTo>
                <a:cubicBezTo>
                  <a:pt x="81" y="743"/>
                  <a:pt x="84" y="764"/>
                  <a:pt x="76" y="711"/>
                </a:cubicBezTo>
                <a:cubicBezTo>
                  <a:pt x="68" y="658"/>
                  <a:pt x="49" y="571"/>
                  <a:pt x="43" y="489"/>
                </a:cubicBezTo>
                <a:cubicBezTo>
                  <a:pt x="37" y="407"/>
                  <a:pt x="44" y="297"/>
                  <a:pt x="37" y="216"/>
                </a:cubicBezTo>
                <a:cubicBezTo>
                  <a:pt x="30" y="135"/>
                  <a:pt x="8" y="45"/>
                  <a:pt x="0" y="0"/>
                </a:cubicBezTo>
              </a:path>
            </a:pathLst>
          </a:custGeom>
          <a:noFill/>
          <a:ln w="571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1600" b="1">
              <a:solidFill>
                <a:srgbClr val="000099"/>
              </a:solidFill>
              <a:latin typeface="Arial" panose="020B0604020202020204" pitchFamily="34" charset="0"/>
            </a:endParaRPr>
          </a:p>
        </p:txBody>
      </p:sp>
      <p:sp>
        <p:nvSpPr>
          <p:cNvPr id="25" name="Freeform 14"/>
          <p:cNvSpPr>
            <a:spLocks/>
          </p:cNvSpPr>
          <p:nvPr/>
        </p:nvSpPr>
        <p:spPr bwMode="auto">
          <a:xfrm>
            <a:off x="6572250" y="1577975"/>
            <a:ext cx="85725" cy="1157288"/>
          </a:xfrm>
          <a:custGeom>
            <a:avLst/>
            <a:gdLst>
              <a:gd name="T0" fmla="*/ 2147483647 w 54"/>
              <a:gd name="T1" fmla="*/ 2147483647 h 1047"/>
              <a:gd name="T2" fmla="*/ 2147483647 w 54"/>
              <a:gd name="T3" fmla="*/ 2147483647 h 1047"/>
              <a:gd name="T4" fmla="*/ 2147483647 w 54"/>
              <a:gd name="T5" fmla="*/ 2147483647 h 1047"/>
              <a:gd name="T6" fmla="*/ 2147483647 w 54"/>
              <a:gd name="T7" fmla="*/ 2147483647 h 1047"/>
              <a:gd name="T8" fmla="*/ 0 w 54"/>
              <a:gd name="T9" fmla="*/ 0 h 1047"/>
              <a:gd name="T10" fmla="*/ 0 60000 65536"/>
              <a:gd name="T11" fmla="*/ 0 60000 65536"/>
              <a:gd name="T12" fmla="*/ 0 60000 65536"/>
              <a:gd name="T13" fmla="*/ 0 60000 65536"/>
              <a:gd name="T14" fmla="*/ 0 60000 65536"/>
              <a:gd name="T15" fmla="*/ 0 w 54"/>
              <a:gd name="T16" fmla="*/ 0 h 1047"/>
              <a:gd name="T17" fmla="*/ 54 w 54"/>
              <a:gd name="T18" fmla="*/ 1047 h 1047"/>
            </a:gdLst>
            <a:ahLst/>
            <a:cxnLst>
              <a:cxn ang="T10">
                <a:pos x="T0" y="T1"/>
              </a:cxn>
              <a:cxn ang="T11">
                <a:pos x="T2" y="T3"/>
              </a:cxn>
              <a:cxn ang="T12">
                <a:pos x="T4" y="T5"/>
              </a:cxn>
              <a:cxn ang="T13">
                <a:pos x="T6" y="T7"/>
              </a:cxn>
              <a:cxn ang="T14">
                <a:pos x="T8" y="T9"/>
              </a:cxn>
            </a:cxnLst>
            <a:rect l="T15" t="T16" r="T17" b="T18"/>
            <a:pathLst>
              <a:path w="54" h="1047">
                <a:moveTo>
                  <a:pt x="54" y="1047"/>
                </a:moveTo>
                <a:cubicBezTo>
                  <a:pt x="49" y="1017"/>
                  <a:pt x="27" y="940"/>
                  <a:pt x="22" y="864"/>
                </a:cubicBezTo>
                <a:cubicBezTo>
                  <a:pt x="17" y="788"/>
                  <a:pt x="22" y="698"/>
                  <a:pt x="22" y="592"/>
                </a:cubicBezTo>
                <a:cubicBezTo>
                  <a:pt x="22" y="486"/>
                  <a:pt x="26" y="328"/>
                  <a:pt x="22" y="229"/>
                </a:cubicBezTo>
                <a:cubicBezTo>
                  <a:pt x="18" y="130"/>
                  <a:pt x="5" y="48"/>
                  <a:pt x="0" y="0"/>
                </a:cubicBezTo>
              </a:path>
            </a:pathLst>
          </a:custGeom>
          <a:noFill/>
          <a:ln w="571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1600" b="1">
              <a:solidFill>
                <a:srgbClr val="000099"/>
              </a:solidFill>
              <a:latin typeface="Arial" panose="020B0604020202020204" pitchFamily="34" charset="0"/>
            </a:endParaRPr>
          </a:p>
        </p:txBody>
      </p:sp>
      <p:sp>
        <p:nvSpPr>
          <p:cNvPr id="26" name="Freeform 15"/>
          <p:cNvSpPr>
            <a:spLocks/>
          </p:cNvSpPr>
          <p:nvPr/>
        </p:nvSpPr>
        <p:spPr bwMode="auto">
          <a:xfrm>
            <a:off x="6311900" y="2781300"/>
            <a:ext cx="288925" cy="503238"/>
          </a:xfrm>
          <a:custGeom>
            <a:avLst/>
            <a:gdLst>
              <a:gd name="T0" fmla="*/ 2147483647 w 182"/>
              <a:gd name="T1" fmla="*/ 0 h 317"/>
              <a:gd name="T2" fmla="*/ 2147483647 w 182"/>
              <a:gd name="T3" fmla="*/ 2147483647 h 317"/>
              <a:gd name="T4" fmla="*/ 2147483647 w 182"/>
              <a:gd name="T5" fmla="*/ 2147483647 h 317"/>
              <a:gd name="T6" fmla="*/ 2147483647 w 182"/>
              <a:gd name="T7" fmla="*/ 2147483647 h 317"/>
              <a:gd name="T8" fmla="*/ 0 w 182"/>
              <a:gd name="T9" fmla="*/ 2147483647 h 317"/>
              <a:gd name="T10" fmla="*/ 0 60000 65536"/>
              <a:gd name="T11" fmla="*/ 0 60000 65536"/>
              <a:gd name="T12" fmla="*/ 0 60000 65536"/>
              <a:gd name="T13" fmla="*/ 0 60000 65536"/>
              <a:gd name="T14" fmla="*/ 0 60000 65536"/>
              <a:gd name="T15" fmla="*/ 0 w 182"/>
              <a:gd name="T16" fmla="*/ 0 h 317"/>
              <a:gd name="T17" fmla="*/ 182 w 182"/>
              <a:gd name="T18" fmla="*/ 317 h 317"/>
            </a:gdLst>
            <a:ahLst/>
            <a:cxnLst>
              <a:cxn ang="T10">
                <a:pos x="T0" y="T1"/>
              </a:cxn>
              <a:cxn ang="T11">
                <a:pos x="T2" y="T3"/>
              </a:cxn>
              <a:cxn ang="T12">
                <a:pos x="T4" y="T5"/>
              </a:cxn>
              <a:cxn ang="T13">
                <a:pos x="T6" y="T7"/>
              </a:cxn>
              <a:cxn ang="T14">
                <a:pos x="T8" y="T9"/>
              </a:cxn>
            </a:cxnLst>
            <a:rect l="T15" t="T16" r="T17" b="T18"/>
            <a:pathLst>
              <a:path w="182" h="317">
                <a:moveTo>
                  <a:pt x="182" y="0"/>
                </a:moveTo>
                <a:cubicBezTo>
                  <a:pt x="177" y="22"/>
                  <a:pt x="164" y="100"/>
                  <a:pt x="151" y="132"/>
                </a:cubicBezTo>
                <a:cubicBezTo>
                  <a:pt x="138" y="164"/>
                  <a:pt x="118" y="164"/>
                  <a:pt x="102" y="190"/>
                </a:cubicBezTo>
                <a:cubicBezTo>
                  <a:pt x="86" y="216"/>
                  <a:pt x="69" y="268"/>
                  <a:pt x="52" y="289"/>
                </a:cubicBezTo>
                <a:cubicBezTo>
                  <a:pt x="35" y="310"/>
                  <a:pt x="11" y="311"/>
                  <a:pt x="0" y="317"/>
                </a:cubicBezTo>
              </a:path>
            </a:pathLst>
          </a:custGeom>
          <a:noFill/>
          <a:ln w="571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1600" b="1">
              <a:solidFill>
                <a:srgbClr val="000099"/>
              </a:solidFill>
              <a:latin typeface="Arial" panose="020B0604020202020204" pitchFamily="34" charset="0"/>
            </a:endParaRPr>
          </a:p>
        </p:txBody>
      </p:sp>
      <p:sp>
        <p:nvSpPr>
          <p:cNvPr id="27" name="Text Box 5"/>
          <p:cNvSpPr txBox="1">
            <a:spLocks noChangeArrowheads="1"/>
          </p:cNvSpPr>
          <p:nvPr/>
        </p:nvSpPr>
        <p:spPr bwMode="auto">
          <a:xfrm>
            <a:off x="790575" y="2330450"/>
            <a:ext cx="359568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lnSpc>
                <a:spcPct val="150000"/>
              </a:lnSpc>
              <a:spcBef>
                <a:spcPct val="0"/>
              </a:spcBef>
              <a:spcAft>
                <a:spcPct val="0"/>
              </a:spcAft>
              <a:defRPr/>
            </a:pPr>
            <a:r>
              <a:rPr lang="zh-CN" altLang="en-US" sz="2800" b="1" spc="50" dirty="0">
                <a:ln w="11430"/>
                <a:solidFill>
                  <a:srgbClr val="0000CC"/>
                </a:solidFill>
                <a:latin typeface="微软雅黑" panose="020B0503020204020204" pitchFamily="34" charset="-122"/>
                <a:ea typeface="微软雅黑" panose="020B0503020204020204" pitchFamily="34" charset="-122"/>
              </a:rPr>
              <a:t>头静脉：</a:t>
            </a:r>
            <a:r>
              <a:rPr lang="zh-CN" altLang="en-US" sz="2400" spc="50" dirty="0">
                <a:ln w="11430"/>
                <a:latin typeface="微软雅黑" panose="020B0503020204020204" pitchFamily="34" charset="-122"/>
                <a:ea typeface="微软雅黑" panose="020B0503020204020204" pitchFamily="34" charset="-122"/>
              </a:rPr>
              <a:t>起于手背静脉网的桡侧，注入腋静脉</a:t>
            </a:r>
            <a:endParaRPr lang="en-US" altLang="zh-CN" sz="2400" spc="50" dirty="0">
              <a:ln w="11430"/>
              <a:latin typeface="微软雅黑" panose="020B0503020204020204" pitchFamily="34" charset="-122"/>
              <a:ea typeface="微软雅黑" panose="020B0503020204020204" pitchFamily="34" charset="-122"/>
            </a:endParaRPr>
          </a:p>
        </p:txBody>
      </p:sp>
      <p:sp>
        <p:nvSpPr>
          <p:cNvPr id="28" name="Text Box 6"/>
          <p:cNvSpPr txBox="1">
            <a:spLocks noChangeArrowheads="1"/>
          </p:cNvSpPr>
          <p:nvPr/>
        </p:nvSpPr>
        <p:spPr bwMode="auto">
          <a:xfrm>
            <a:off x="790575" y="3697288"/>
            <a:ext cx="381158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lnSpc>
                <a:spcPct val="150000"/>
              </a:lnSpc>
              <a:spcBef>
                <a:spcPct val="0"/>
              </a:spcBef>
              <a:spcAft>
                <a:spcPct val="0"/>
              </a:spcAft>
              <a:defRPr/>
            </a:pPr>
            <a:r>
              <a:rPr lang="zh-CN" altLang="en-US" sz="2800" b="1" spc="50" dirty="0">
                <a:ln w="11430"/>
                <a:solidFill>
                  <a:srgbClr val="0000CC"/>
                </a:solidFill>
                <a:latin typeface="微软雅黑" panose="020B0503020204020204" pitchFamily="34" charset="-122"/>
                <a:ea typeface="微软雅黑" panose="020B0503020204020204" pitchFamily="34" charset="-122"/>
              </a:rPr>
              <a:t>贵要静脉：</a:t>
            </a:r>
            <a:r>
              <a:rPr lang="zh-CN" altLang="en-US" sz="2400" spc="50" dirty="0">
                <a:ln w="11430"/>
                <a:latin typeface="微软雅黑" panose="020B0503020204020204" pitchFamily="34" charset="-122"/>
                <a:ea typeface="微软雅黑" panose="020B0503020204020204" pitchFamily="34" charset="-122"/>
              </a:rPr>
              <a:t>起于手背静脉网的尺侧，注入肱静脉</a:t>
            </a:r>
            <a:endParaRPr lang="en-US" altLang="zh-CN" sz="2400" spc="50" dirty="0">
              <a:ln w="11430"/>
              <a:latin typeface="微软雅黑" panose="020B0503020204020204" pitchFamily="34" charset="-122"/>
              <a:ea typeface="微软雅黑" panose="020B0503020204020204" pitchFamily="34" charset="-122"/>
            </a:endParaRPr>
          </a:p>
        </p:txBody>
      </p:sp>
      <p:sp>
        <p:nvSpPr>
          <p:cNvPr id="29" name="Text Box 7"/>
          <p:cNvSpPr txBox="1">
            <a:spLocks noChangeArrowheads="1"/>
          </p:cNvSpPr>
          <p:nvPr/>
        </p:nvSpPr>
        <p:spPr bwMode="auto">
          <a:xfrm>
            <a:off x="790575" y="5084763"/>
            <a:ext cx="381158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lnSpc>
                <a:spcPct val="150000"/>
              </a:lnSpc>
              <a:spcBef>
                <a:spcPct val="0"/>
              </a:spcBef>
              <a:spcAft>
                <a:spcPct val="0"/>
              </a:spcAft>
              <a:defRPr/>
            </a:pPr>
            <a:r>
              <a:rPr lang="zh-CN" altLang="en-US" sz="2800" b="1" spc="50" dirty="0">
                <a:ln w="11430"/>
                <a:solidFill>
                  <a:srgbClr val="0000CC"/>
                </a:solidFill>
                <a:latin typeface="微软雅黑" panose="020B0503020204020204" pitchFamily="34" charset="-122"/>
                <a:ea typeface="微软雅黑" panose="020B0503020204020204" pitchFamily="34" charset="-122"/>
              </a:rPr>
              <a:t>肘正中静脉：</a:t>
            </a:r>
            <a:r>
              <a:rPr lang="zh-CN" altLang="en-US" sz="2400" spc="50" dirty="0">
                <a:ln w="11430"/>
                <a:latin typeface="微软雅黑" panose="020B0503020204020204" pitchFamily="34" charset="-122"/>
                <a:ea typeface="微软雅黑" panose="020B0503020204020204" pitchFamily="34" charset="-122"/>
              </a:rPr>
              <a:t>斜位于肘窝</a:t>
            </a:r>
            <a:r>
              <a:rPr lang="en-US" altLang="zh-CN" sz="2400" spc="50" dirty="0">
                <a:ln w="11430"/>
                <a:latin typeface="微软雅黑" panose="020B0503020204020204" pitchFamily="34" charset="-122"/>
                <a:ea typeface="微软雅黑" panose="020B0503020204020204" pitchFamily="34" charset="-122"/>
              </a:rPr>
              <a:t>,</a:t>
            </a:r>
            <a:r>
              <a:rPr lang="zh-CN" altLang="en-US" sz="2400" spc="50" dirty="0">
                <a:ln w="11430"/>
                <a:latin typeface="微软雅黑" panose="020B0503020204020204" pitchFamily="34" charset="-122"/>
                <a:ea typeface="微软雅黑" panose="020B0503020204020204" pitchFamily="34" charset="-122"/>
              </a:rPr>
              <a:t>连接头静脉和贵要静脉</a:t>
            </a:r>
            <a:endParaRPr lang="en-US" altLang="zh-CN" sz="2400" spc="50" dirty="0">
              <a:ln w="11430"/>
              <a:latin typeface="微软雅黑" panose="020B0503020204020204" pitchFamily="34" charset="-122"/>
              <a:ea typeface="微软雅黑" panose="020B0503020204020204" pitchFamily="34" charset="-122"/>
            </a:endParaRPr>
          </a:p>
        </p:txBody>
      </p:sp>
      <p:sp>
        <p:nvSpPr>
          <p:cNvPr id="30" name="TextBox 24"/>
          <p:cNvSpPr txBox="1">
            <a:spLocks noChangeArrowheads="1"/>
          </p:cNvSpPr>
          <p:nvPr/>
        </p:nvSpPr>
        <p:spPr bwMode="auto">
          <a:xfrm>
            <a:off x="909638" y="1291650"/>
            <a:ext cx="14398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defRPr/>
            </a:pPr>
            <a:r>
              <a:rPr lang="zh-CN" altLang="en-US" sz="3200" b="1" spc="50" dirty="0">
                <a:ln w="11430"/>
                <a:latin typeface="微软雅黑" panose="020B0503020204020204" pitchFamily="34" charset="-122"/>
                <a:ea typeface="微软雅黑" panose="020B0503020204020204" pitchFamily="34" charset="-122"/>
              </a:rPr>
              <a:t>浅静脉</a:t>
            </a:r>
          </a:p>
        </p:txBody>
      </p:sp>
      <p:grpSp>
        <p:nvGrpSpPr>
          <p:cNvPr id="31" name="组合 5"/>
          <p:cNvGrpSpPr>
            <a:grpSpLocks/>
          </p:cNvGrpSpPr>
          <p:nvPr/>
        </p:nvGrpSpPr>
        <p:grpSpPr bwMode="auto">
          <a:xfrm>
            <a:off x="790575" y="479425"/>
            <a:ext cx="4008438" cy="704850"/>
            <a:chOff x="2415999" y="486768"/>
            <a:chExt cx="2674520" cy="1408638"/>
          </a:xfrm>
        </p:grpSpPr>
        <p:sp>
          <p:nvSpPr>
            <p:cNvPr id="32" name="AutoShape 10"/>
            <p:cNvSpPr>
              <a:spLocks noChangeArrowheads="1"/>
            </p:cNvSpPr>
            <p:nvPr/>
          </p:nvSpPr>
          <p:spPr bwMode="auto">
            <a:xfrm>
              <a:off x="2415999" y="486768"/>
              <a:ext cx="2674520" cy="1408638"/>
            </a:xfrm>
            <a:prstGeom prst="roundRect">
              <a:avLst>
                <a:gd name="adj" fmla="val 16667"/>
              </a:avLst>
            </a:prstGeom>
            <a:no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b="0">
                <a:solidFill>
                  <a:srgbClr val="000099"/>
                </a:solidFill>
                <a:ea typeface="经典综艺体简"/>
                <a:cs typeface="经典综艺体简"/>
              </a:endParaRPr>
            </a:p>
          </p:txBody>
        </p:sp>
        <p:sp>
          <p:nvSpPr>
            <p:cNvPr id="33" name="Rectangle 11"/>
            <p:cNvSpPr>
              <a:spLocks noChangeArrowheads="1"/>
            </p:cNvSpPr>
            <p:nvPr/>
          </p:nvSpPr>
          <p:spPr bwMode="auto">
            <a:xfrm>
              <a:off x="2524545" y="515888"/>
              <a:ext cx="2271448" cy="1291690"/>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en-US" altLang="zh-CN" sz="3600" b="1" kern="0" spc="50" dirty="0">
                  <a:ln w="11430"/>
                  <a:solidFill>
                    <a:srgbClr val="0000CC"/>
                  </a:solidFill>
                  <a:latin typeface="微软雅黑" panose="020B0503020204020204" pitchFamily="34" charset="-122"/>
                  <a:ea typeface="微软雅黑" panose="020B0503020204020204" pitchFamily="34" charset="-122"/>
                </a:rPr>
                <a:t>(2) </a:t>
              </a:r>
              <a:r>
                <a:rPr lang="zh-CN" altLang="en-US" sz="3600" b="1" kern="0" spc="50" dirty="0">
                  <a:ln w="11430"/>
                  <a:solidFill>
                    <a:srgbClr val="0000CC"/>
                  </a:solidFill>
                  <a:latin typeface="微软雅黑" panose="020B0503020204020204" pitchFamily="34" charset="-122"/>
                  <a:ea typeface="微软雅黑" panose="020B0503020204020204" pitchFamily="34" charset="-122"/>
                </a:rPr>
                <a:t>上肢的静脉</a:t>
              </a:r>
            </a:p>
          </p:txBody>
        </p:sp>
      </p:grpSp>
      <p:cxnSp>
        <p:nvCxnSpPr>
          <p:cNvPr id="34" name="直接连接符 33"/>
          <p:cNvCxnSpPr/>
          <p:nvPr/>
        </p:nvCxnSpPr>
        <p:spPr>
          <a:xfrm>
            <a:off x="909638" y="3032919"/>
            <a:ext cx="1119186" cy="0"/>
          </a:xfrm>
          <a:prstGeom prst="line">
            <a:avLst/>
          </a:prstGeom>
          <a:ln w="571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863600" y="4389438"/>
            <a:ext cx="1439818" cy="15399"/>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863600" y="5806440"/>
            <a:ext cx="1791825" cy="157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2061" y="2565255"/>
            <a:ext cx="3014662" cy="265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775465" y="1886744"/>
            <a:ext cx="4801314" cy="400110"/>
          </a:xfrm>
          <a:prstGeom prst="rect">
            <a:avLst/>
          </a:prstGeom>
        </p:spPr>
        <p:txBody>
          <a:bodyPr wrap="none">
            <a:spAutoFit/>
          </a:bodyPr>
          <a:lstStyle/>
          <a:p>
            <a:r>
              <a:rPr lang="zh-CN" altLang="en-US" sz="2000" dirty="0">
                <a:latin typeface="微软雅黑" panose="020B0503020204020204" pitchFamily="34" charset="-122"/>
                <a:ea typeface="微软雅黑" panose="020B0503020204020204" pitchFamily="34" charset="-122"/>
              </a:rPr>
              <a:t>收集手掌侧和前臂前部浅层结构的静脉血</a:t>
            </a:r>
          </a:p>
        </p:txBody>
      </p:sp>
    </p:spTree>
    <p:extLst>
      <p:ext uri="{BB962C8B-B14F-4D97-AF65-F5344CB8AC3E}">
        <p14:creationId xmlns:p14="http://schemas.microsoft.com/office/powerpoint/2010/main" val="158948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2000"/>
                                        <p:tgtEl>
                                          <p:spTgt spid="20"/>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2000"/>
                                        <p:tgtEl>
                                          <p:spTgt spid="21"/>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par>
                          <p:cTn id="16" fill="hold">
                            <p:stCondLst>
                              <p:cond delay="4500"/>
                            </p:stCondLst>
                            <p:childTnLst>
                              <p:par>
                                <p:cTn id="17" presetID="22" presetClass="entr" presetSubtype="4"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2000"/>
                                        <p:tgtEl>
                                          <p:spTgt spid="22"/>
                                        </p:tgtEl>
                                      </p:cBhvr>
                                    </p:animEffect>
                                  </p:childTnLst>
                                </p:cTn>
                              </p:par>
                            </p:childTnLst>
                          </p:cTn>
                        </p:par>
                        <p:par>
                          <p:cTn id="20" fill="hold">
                            <p:stCondLst>
                              <p:cond delay="6500"/>
                            </p:stCondLst>
                            <p:childTnLst>
                              <p:par>
                                <p:cTn id="21" presetID="22" presetClass="entr" presetSubtype="4"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2000"/>
                                        <p:tgtEl>
                                          <p:spTgt spid="23"/>
                                        </p:tgtEl>
                                      </p:cBhvr>
                                    </p:animEffect>
                                  </p:childTnLst>
                                </p:cTn>
                              </p:par>
                            </p:childTnLst>
                          </p:cTn>
                        </p:par>
                        <p:par>
                          <p:cTn id="24" fill="hold">
                            <p:stCondLst>
                              <p:cond delay="8500"/>
                            </p:stCondLst>
                            <p:childTnLst>
                              <p:par>
                                <p:cTn id="25" presetID="22" presetClass="entr" presetSubtype="4"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2000"/>
                                        <p:tgtEl>
                                          <p:spTgt spid="24"/>
                                        </p:tgtEl>
                                      </p:cBhvr>
                                    </p:animEffect>
                                  </p:childTnLst>
                                </p:cTn>
                              </p:par>
                            </p:childTnLst>
                          </p:cTn>
                        </p:par>
                        <p:par>
                          <p:cTn id="28" fill="hold">
                            <p:stCondLst>
                              <p:cond delay="10500"/>
                            </p:stCondLst>
                            <p:childTnLst>
                              <p:par>
                                <p:cTn id="29" presetID="22" presetClass="entr" presetSubtype="8"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left)">
                                      <p:cBhvr>
                                        <p:cTn id="31" dur="500"/>
                                        <p:tgtEl>
                                          <p:spTgt spid="41"/>
                                        </p:tgtEl>
                                      </p:cBhvr>
                                    </p:animEffect>
                                  </p:childTnLst>
                                </p:cTn>
                              </p:par>
                            </p:childTnLst>
                          </p:cTn>
                        </p:par>
                        <p:par>
                          <p:cTn id="32" fill="hold">
                            <p:stCondLst>
                              <p:cond delay="11000"/>
                            </p:stCondLst>
                            <p:childTnLst>
                              <p:par>
                                <p:cTn id="33" presetID="22" presetClass="entr" presetSubtype="4"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childTnLst>
                          </p:cTn>
                        </p:par>
                        <p:par>
                          <p:cTn id="36" fill="hold">
                            <p:stCondLst>
                              <p:cond delay="11500"/>
                            </p:stCondLst>
                            <p:childTnLst>
                              <p:par>
                                <p:cTn id="37" presetID="22" presetClass="entr" presetSubtype="1"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2000"/>
                                        <p:tgtEl>
                                          <p:spTgt spid="26"/>
                                        </p:tgtEl>
                                      </p:cBhvr>
                                    </p:animEffect>
                                  </p:childTnLst>
                                </p:cTn>
                              </p:par>
                            </p:childTnLst>
                          </p:cTn>
                        </p:par>
                        <p:par>
                          <p:cTn id="40" fill="hold">
                            <p:stCondLst>
                              <p:cond delay="13500"/>
                            </p:stCondLst>
                            <p:childTnLst>
                              <p:par>
                                <p:cTn id="41" presetID="22" presetClass="entr" presetSubtype="8" fill="hold"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68</a:t>
            </a:fld>
            <a:endParaRPr lang="zh-CN" altLang="en-US"/>
          </a:p>
        </p:txBody>
      </p:sp>
      <p:pic>
        <p:nvPicPr>
          <p:cNvPr id="3" name="Picture 2" descr="15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b="35300"/>
          <a:stretch>
            <a:fillRect/>
          </a:stretch>
        </p:blipFill>
        <p:spPr bwMode="auto">
          <a:xfrm>
            <a:off x="8370887" y="1568136"/>
            <a:ext cx="3477666" cy="478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9_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l="53603" t="861"/>
          <a:stretch>
            <a:fillRect/>
          </a:stretch>
        </p:blipFill>
        <p:spPr bwMode="auto">
          <a:xfrm>
            <a:off x="417513" y="1814512"/>
            <a:ext cx="155098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8943" y="1570043"/>
            <a:ext cx="5272087" cy="521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1968500" y="452448"/>
            <a:ext cx="7645400" cy="954107"/>
          </a:xfrm>
          <a:prstGeom prst="rect">
            <a:avLst/>
          </a:prstGeom>
        </p:spPr>
        <p:txBody>
          <a:bodyPr wrap="square">
            <a:spAutoFit/>
          </a:bodyPr>
          <a:lstStyle/>
          <a:p>
            <a:pPr marL="1528763" marR="0" lvl="0" indent="-1528763" defTabSz="914400" eaLnBrk="1" fontAlgn="base" latinLnBrk="0" hangingPunct="1">
              <a:lnSpc>
                <a:spcPct val="100000"/>
              </a:lnSpc>
              <a:spcBef>
                <a:spcPct val="0"/>
              </a:spcBef>
              <a:spcAft>
                <a:spcPct val="0"/>
              </a:spcAft>
              <a:buClrTx/>
              <a:buSzTx/>
              <a:buFontTx/>
              <a:buNone/>
              <a:tabLst/>
              <a:defRPr/>
            </a:pPr>
            <a:r>
              <a:rPr kumimoji="1" lang="zh-CN" altLang="en-US" sz="2800" b="1" i="0" u="none" strike="noStrike" kern="0" cap="none" spc="50" normalizeH="0" baseline="0" noProof="0" dirty="0">
                <a:ln w="11430"/>
                <a:solidFill>
                  <a:srgbClr val="0000CC"/>
                </a:solidFill>
                <a:effectLst/>
                <a:uLnTx/>
                <a:uFillTx/>
                <a:latin typeface="微软雅黑" panose="020B0503020204020204" pitchFamily="34" charset="-122"/>
                <a:ea typeface="微软雅黑" panose="020B0503020204020204" pitchFamily="34" charset="-122"/>
              </a:rPr>
              <a:t>深静脉：</a:t>
            </a:r>
            <a:r>
              <a:rPr kumimoji="1" lang="zh-CN" altLang="en-US" sz="2800" i="0" u="none" strike="noStrike" kern="0" cap="none" spc="50" normalizeH="0" baseline="0" noProof="0" dirty="0">
                <a:ln w="11430"/>
                <a:effectLst/>
                <a:uLnTx/>
                <a:uFillTx/>
                <a:latin typeface="微软雅黑" panose="020B0503020204020204" pitchFamily="34" charset="-122"/>
                <a:ea typeface="微软雅黑" panose="020B0503020204020204" pitchFamily="34" charset="-122"/>
              </a:rPr>
              <a:t>与同名动脉伴行</a:t>
            </a:r>
            <a:r>
              <a:rPr kumimoji="1" lang="en-US" altLang="zh-CN" sz="2800" i="0" u="none" strike="noStrike" kern="0" cap="none" spc="50" normalizeH="0" baseline="0" noProof="0" dirty="0">
                <a:ln w="11430"/>
                <a:effectLst/>
                <a:uLnTx/>
                <a:uFillTx/>
                <a:latin typeface="微软雅黑" panose="020B0503020204020204" pitchFamily="34" charset="-122"/>
                <a:ea typeface="微软雅黑" panose="020B0503020204020204" pitchFamily="34" charset="-122"/>
              </a:rPr>
              <a:t>, </a:t>
            </a:r>
            <a:r>
              <a:rPr kumimoji="0" lang="zh-CN" altLang="en-US" sz="2800" i="0" u="none" strike="noStrike" kern="0" cap="none" spc="50" normalizeH="0" baseline="0" noProof="0" dirty="0">
                <a:ln w="11430"/>
                <a:effectLst/>
                <a:uLnTx/>
                <a:uFillTx/>
                <a:latin typeface="微软雅黑" panose="020B0503020204020204" pitchFamily="34" charset="-122"/>
                <a:ea typeface="微软雅黑" panose="020B0503020204020204" pitchFamily="34" charset="-122"/>
              </a:rPr>
              <a:t>最后合成腋静脉</a:t>
            </a:r>
            <a:r>
              <a:rPr kumimoji="0" lang="en-US" altLang="zh-CN" sz="2800" i="0" u="none" strike="noStrike" kern="0" cap="none" spc="50" normalizeH="0" baseline="0" noProof="0" dirty="0">
                <a:ln w="11430"/>
                <a:effectLst/>
                <a:uLnTx/>
                <a:uFillTx/>
                <a:latin typeface="微软雅黑" panose="020B0503020204020204" pitchFamily="34" charset="-122"/>
                <a:ea typeface="微软雅黑" panose="020B0503020204020204" pitchFamily="34" charset="-122"/>
              </a:rPr>
              <a:t>, </a:t>
            </a:r>
          </a:p>
          <a:p>
            <a:pPr marL="1528763" marR="0" lvl="0" indent="-1528763" defTabSz="914400" eaLnBrk="1" fontAlgn="base" latinLnBrk="0" hangingPunct="1">
              <a:lnSpc>
                <a:spcPct val="100000"/>
              </a:lnSpc>
              <a:spcBef>
                <a:spcPct val="0"/>
              </a:spcBef>
              <a:spcAft>
                <a:spcPct val="0"/>
              </a:spcAft>
              <a:buClrTx/>
              <a:buSzTx/>
              <a:buFontTx/>
              <a:buNone/>
              <a:tabLst/>
              <a:defRPr/>
            </a:pPr>
            <a:r>
              <a:rPr kumimoji="0" lang="en-US" altLang="zh-CN" sz="2800" i="0" u="none" strike="noStrike" kern="0" cap="none" spc="50" normalizeH="0" baseline="0" noProof="0" dirty="0">
                <a:ln w="11430"/>
                <a:effectLst/>
                <a:uLnTx/>
                <a:uFillTx/>
                <a:latin typeface="微软雅黑" panose="020B0503020204020204" pitchFamily="34" charset="-122"/>
                <a:ea typeface="微软雅黑" panose="020B0503020204020204" pitchFamily="34" charset="-122"/>
              </a:rPr>
              <a:t>              </a:t>
            </a:r>
            <a:r>
              <a:rPr kumimoji="0" lang="zh-CN" altLang="en-US" sz="2800" i="0" u="none" strike="noStrike" kern="0" cap="none" spc="50" normalizeH="0" baseline="0" noProof="0" dirty="0">
                <a:ln w="11430"/>
                <a:effectLst/>
                <a:uLnTx/>
                <a:uFillTx/>
                <a:latin typeface="微软雅黑" panose="020B0503020204020204" pitchFamily="34" charset="-122"/>
                <a:ea typeface="微软雅黑" panose="020B0503020204020204" pitchFamily="34" charset="-122"/>
              </a:rPr>
              <a:t>注入锁骨下静脉</a:t>
            </a:r>
            <a:endParaRPr kumimoji="0" lang="zh-CN" altLang="en-US" sz="1600"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24708979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69</a:t>
            </a:fld>
            <a:endParaRPr lang="zh-CN" altLang="en-US"/>
          </a:p>
        </p:txBody>
      </p:sp>
      <p:grpSp>
        <p:nvGrpSpPr>
          <p:cNvPr id="19" name="组合 18"/>
          <p:cNvGrpSpPr>
            <a:grpSpLocks/>
          </p:cNvGrpSpPr>
          <p:nvPr/>
        </p:nvGrpSpPr>
        <p:grpSpPr bwMode="auto">
          <a:xfrm>
            <a:off x="7902586" y="3138488"/>
            <a:ext cx="1851013" cy="3502025"/>
            <a:chOff x="6232577" y="3140074"/>
            <a:chExt cx="1850973" cy="3501505"/>
          </a:xfrm>
        </p:grpSpPr>
        <p:sp>
          <p:nvSpPr>
            <p:cNvPr id="20" name="Text Box 7"/>
            <p:cNvSpPr txBox="1">
              <a:spLocks noChangeArrowheads="1"/>
            </p:cNvSpPr>
            <p:nvPr/>
          </p:nvSpPr>
          <p:spPr bwMode="auto">
            <a:xfrm>
              <a:off x="6232577" y="3140075"/>
              <a:ext cx="553986" cy="273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defRPr/>
              </a:pPr>
              <a:r>
                <a:rPr lang="zh-CN" altLang="en-US" sz="2400" spc="50" dirty="0">
                  <a:ln w="11430"/>
                  <a:latin typeface="微软雅黑" panose="020B0503020204020204" pitchFamily="34" charset="-122"/>
                  <a:ea typeface="微软雅黑" panose="020B0503020204020204" pitchFamily="34" charset="-122"/>
                </a:rPr>
                <a:t>右侧胸壁静脉血</a:t>
              </a:r>
            </a:p>
          </p:txBody>
        </p:sp>
        <p:sp>
          <p:nvSpPr>
            <p:cNvPr id="21" name="Rectangle 9"/>
            <p:cNvSpPr>
              <a:spLocks noChangeArrowheads="1"/>
            </p:cNvSpPr>
            <p:nvPr/>
          </p:nvSpPr>
          <p:spPr bwMode="auto">
            <a:xfrm>
              <a:off x="7529564" y="3140074"/>
              <a:ext cx="553986" cy="350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zh-CN" altLang="en-US" sz="2400" spc="50" dirty="0">
                  <a:ln w="11430"/>
                  <a:latin typeface="微软雅黑" panose="020B0503020204020204" pitchFamily="34" charset="-122"/>
                  <a:ea typeface="微软雅黑" panose="020B0503020204020204" pitchFamily="34" charset="-122"/>
                </a:rPr>
                <a:t>食管静脉，支气管静脉</a:t>
              </a:r>
            </a:p>
          </p:txBody>
        </p:sp>
        <p:sp>
          <p:nvSpPr>
            <p:cNvPr id="22" name="Rectangle 10"/>
            <p:cNvSpPr>
              <a:spLocks noChangeArrowheads="1"/>
            </p:cNvSpPr>
            <p:nvPr/>
          </p:nvSpPr>
          <p:spPr bwMode="auto">
            <a:xfrm>
              <a:off x="6880277" y="3140074"/>
              <a:ext cx="553986" cy="350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zh-CN" altLang="en-US" sz="2400" spc="50" dirty="0">
                  <a:ln w="11430"/>
                  <a:latin typeface="微软雅黑" panose="020B0503020204020204" pitchFamily="34" charset="-122"/>
                  <a:ea typeface="微软雅黑" panose="020B0503020204020204" pitchFamily="34" charset="-122"/>
                </a:rPr>
                <a:t>半奇静脉，副半奇静脉 </a:t>
              </a:r>
            </a:p>
          </p:txBody>
        </p:sp>
      </p:grpSp>
      <p:pic>
        <p:nvPicPr>
          <p:cNvPr id="23" name="Picture 9" descr="http://course.jnu.edu.cn/jnujpx/jpzyk/ziyuan/yjdanatomy/tu/10/图10-51.jpg"/>
          <p:cNvPicPr>
            <a:picLocks noChangeAspect="1" noChangeArrowheads="1"/>
          </p:cNvPicPr>
          <p:nvPr/>
        </p:nvPicPr>
        <p:blipFill>
          <a:blip r:embed="rId2">
            <a:lum bright="-10000" contrast="40000"/>
            <a:extLst>
              <a:ext uri="{28A0092B-C50C-407E-A947-70E740481C1C}">
                <a14:useLocalDpi xmlns:a14="http://schemas.microsoft.com/office/drawing/2010/main" val="0"/>
              </a:ext>
            </a:extLst>
          </a:blip>
          <a:srcRect l="1833" t="4486" r="2675" b="7100"/>
          <a:stretch>
            <a:fillRect/>
          </a:stretch>
        </p:blipFill>
        <p:spPr bwMode="auto">
          <a:xfrm>
            <a:off x="646113" y="1354138"/>
            <a:ext cx="5221287" cy="5530850"/>
          </a:xfrm>
          <a:prstGeom prst="rect">
            <a:avLst/>
          </a:prstGeom>
          <a:noFill/>
          <a:ln w="9525">
            <a:solidFill>
              <a:srgbClr val="9933FF"/>
            </a:solidFill>
            <a:miter lim="800000"/>
            <a:headEnd/>
            <a:tailEnd/>
          </a:ln>
          <a:extLst>
            <a:ext uri="{909E8E84-426E-40DD-AFC4-6F175D3DCCD1}">
              <a14:hiddenFill xmlns:a14="http://schemas.microsoft.com/office/drawing/2010/main">
                <a:solidFill>
                  <a:srgbClr val="FFFFFF"/>
                </a:solidFill>
              </a14:hiddenFill>
            </a:ext>
          </a:extLst>
        </p:spPr>
      </p:pic>
      <p:cxnSp>
        <p:nvCxnSpPr>
          <p:cNvPr id="24" name="直接连接符 23"/>
          <p:cNvCxnSpPr/>
          <p:nvPr/>
        </p:nvCxnSpPr>
        <p:spPr>
          <a:xfrm>
            <a:off x="1042988" y="2751138"/>
            <a:ext cx="792162" cy="1587"/>
          </a:xfrm>
          <a:prstGeom prst="line">
            <a:avLst/>
          </a:prstGeom>
          <a:noFill/>
          <a:ln w="22225" cap="flat" cmpd="sng" algn="ctr">
            <a:solidFill>
              <a:srgbClr val="FF0000"/>
            </a:solidFill>
            <a:prstDash val="solid"/>
          </a:ln>
          <a:effectLst/>
        </p:spPr>
      </p:cxnSp>
      <p:cxnSp>
        <p:nvCxnSpPr>
          <p:cNvPr id="25" name="直接连接符 24"/>
          <p:cNvCxnSpPr/>
          <p:nvPr/>
        </p:nvCxnSpPr>
        <p:spPr>
          <a:xfrm>
            <a:off x="1079500" y="3697288"/>
            <a:ext cx="612775" cy="1587"/>
          </a:xfrm>
          <a:prstGeom prst="line">
            <a:avLst/>
          </a:prstGeom>
          <a:noFill/>
          <a:ln w="22225" cap="flat" cmpd="sng" algn="ctr">
            <a:solidFill>
              <a:srgbClr val="FF0000"/>
            </a:solidFill>
            <a:prstDash val="solid"/>
          </a:ln>
          <a:effectLst/>
        </p:spPr>
      </p:cxnSp>
      <p:cxnSp>
        <p:nvCxnSpPr>
          <p:cNvPr id="26" name="直接连接符 25"/>
          <p:cNvCxnSpPr/>
          <p:nvPr/>
        </p:nvCxnSpPr>
        <p:spPr>
          <a:xfrm>
            <a:off x="4933950" y="3579813"/>
            <a:ext cx="790575" cy="1587"/>
          </a:xfrm>
          <a:prstGeom prst="line">
            <a:avLst/>
          </a:prstGeom>
          <a:noFill/>
          <a:ln w="22225" cap="flat" cmpd="sng" algn="ctr">
            <a:solidFill>
              <a:srgbClr val="FF0000"/>
            </a:solidFill>
            <a:prstDash val="solid"/>
          </a:ln>
          <a:effectLst/>
        </p:spPr>
      </p:cxnSp>
      <p:cxnSp>
        <p:nvCxnSpPr>
          <p:cNvPr id="27" name="直接连接符 26"/>
          <p:cNvCxnSpPr/>
          <p:nvPr/>
        </p:nvCxnSpPr>
        <p:spPr>
          <a:xfrm>
            <a:off x="5003800" y="4281488"/>
            <a:ext cx="792163" cy="1587"/>
          </a:xfrm>
          <a:prstGeom prst="line">
            <a:avLst/>
          </a:prstGeom>
          <a:noFill/>
          <a:ln w="22225" cap="flat" cmpd="sng" algn="ctr">
            <a:solidFill>
              <a:srgbClr val="FF0000"/>
            </a:solidFill>
            <a:prstDash val="solid"/>
          </a:ln>
          <a:effectLst/>
        </p:spPr>
      </p:cxnSp>
      <p:grpSp>
        <p:nvGrpSpPr>
          <p:cNvPr id="28" name="组合 5"/>
          <p:cNvGrpSpPr>
            <a:grpSpLocks/>
          </p:cNvGrpSpPr>
          <p:nvPr/>
        </p:nvGrpSpPr>
        <p:grpSpPr bwMode="auto">
          <a:xfrm>
            <a:off x="2913063" y="293688"/>
            <a:ext cx="4006850" cy="704850"/>
            <a:chOff x="2415999" y="486768"/>
            <a:chExt cx="2674520" cy="1408638"/>
          </a:xfrm>
        </p:grpSpPr>
        <p:sp>
          <p:nvSpPr>
            <p:cNvPr id="29" name="AutoShape 10"/>
            <p:cNvSpPr>
              <a:spLocks noChangeArrowheads="1"/>
            </p:cNvSpPr>
            <p:nvPr/>
          </p:nvSpPr>
          <p:spPr bwMode="auto">
            <a:xfrm>
              <a:off x="2415999" y="486768"/>
              <a:ext cx="2674520" cy="1408638"/>
            </a:xfrm>
            <a:prstGeom prst="roundRect">
              <a:avLst>
                <a:gd name="adj" fmla="val 16667"/>
              </a:avLst>
            </a:prstGeom>
            <a:no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b="0">
                <a:solidFill>
                  <a:srgbClr val="000099"/>
                </a:solidFill>
                <a:ea typeface="经典综艺体简"/>
                <a:cs typeface="经典综艺体简"/>
              </a:endParaRPr>
            </a:p>
          </p:txBody>
        </p:sp>
        <p:sp>
          <p:nvSpPr>
            <p:cNvPr id="30" name="Rectangle 11"/>
            <p:cNvSpPr>
              <a:spLocks noChangeArrowheads="1"/>
            </p:cNvSpPr>
            <p:nvPr/>
          </p:nvSpPr>
          <p:spPr bwMode="auto">
            <a:xfrm>
              <a:off x="2524545" y="515888"/>
              <a:ext cx="2271448" cy="1291690"/>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en-US" altLang="zh-CN" sz="3600" b="1" kern="0" spc="50" dirty="0">
                  <a:ln w="11430"/>
                  <a:solidFill>
                    <a:srgbClr val="0000CC"/>
                  </a:solidFill>
                  <a:latin typeface="微软雅黑" panose="020B0503020204020204" pitchFamily="34" charset="-122"/>
                  <a:ea typeface="微软雅黑" panose="020B0503020204020204" pitchFamily="34" charset="-122"/>
                </a:rPr>
                <a:t>(3) </a:t>
              </a:r>
              <a:r>
                <a:rPr lang="zh-CN" altLang="en-US" sz="3600" b="1" kern="0" spc="50" dirty="0">
                  <a:ln w="11430"/>
                  <a:solidFill>
                    <a:srgbClr val="0000CC"/>
                  </a:solidFill>
                  <a:latin typeface="微软雅黑" panose="020B0503020204020204" pitchFamily="34" charset="-122"/>
                  <a:ea typeface="微软雅黑" panose="020B0503020204020204" pitchFamily="34" charset="-122"/>
                </a:rPr>
                <a:t>胸部的静脉</a:t>
              </a:r>
            </a:p>
          </p:txBody>
        </p:sp>
      </p:grpSp>
      <p:pic>
        <p:nvPicPr>
          <p:cNvPr id="31" name="图片 3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5112" y="2206626"/>
            <a:ext cx="19018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78762" y="1285876"/>
            <a:ext cx="19145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618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7</a:t>
            </a:fld>
            <a:endParaRPr lang="zh-CN" altLang="en-US"/>
          </a:p>
        </p:txBody>
      </p:sp>
      <p:sp>
        <p:nvSpPr>
          <p:cNvPr id="6" name="Rectangle 4"/>
          <p:cNvSpPr>
            <a:spLocks noChangeArrowheads="1"/>
          </p:cNvSpPr>
          <p:nvPr/>
        </p:nvSpPr>
        <p:spPr bwMode="auto">
          <a:xfrm>
            <a:off x="827088" y="908050"/>
            <a:ext cx="71294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C00000"/>
                </a:solidFill>
                <a:latin typeface="微软雅黑" panose="020B0503020204020204" pitchFamily="34" charset="-122"/>
                <a:ea typeface="微软雅黑" panose="020B0503020204020204" pitchFamily="34" charset="-122"/>
              </a:rPr>
              <a:t>二、器官内动脉分布与器官的构造有关  </a:t>
            </a:r>
          </a:p>
        </p:txBody>
      </p:sp>
      <p:pic>
        <p:nvPicPr>
          <p:cNvPr id="7"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913" y="1866289"/>
            <a:ext cx="5525801" cy="414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6601272" y="2737159"/>
            <a:ext cx="4752528"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hangingPunct="1">
              <a:lnSpc>
                <a:spcPct val="150000"/>
              </a:lnSpc>
              <a:spcBef>
                <a:spcPts val="0"/>
              </a:spcBef>
              <a:buClr>
                <a:srgbClr val="C00000"/>
              </a:buClr>
              <a:buSzPct val="80000"/>
              <a:buFont typeface="Wingdings" panose="05000000000000000000" pitchFamily="2" charset="2"/>
              <a:buChar char="n"/>
            </a:pPr>
            <a:r>
              <a:rPr kumimoji="1" lang="zh-CN" altLang="en-US" sz="2400" b="1" spc="50" dirty="0">
                <a:ln w="11430"/>
                <a:solidFill>
                  <a:srgbClr val="000000">
                    <a:lumMod val="95000"/>
                    <a:lumOff val="5000"/>
                  </a:srgbClr>
                </a:solidFill>
                <a:latin typeface="微软雅黑" panose="020B0503020204020204" pitchFamily="34" charset="-122"/>
                <a:ea typeface="微软雅黑" panose="020B0503020204020204" pitchFamily="34" charset="-122"/>
              </a:rPr>
              <a:t>肝、肾、肺</a:t>
            </a:r>
            <a:endParaRPr kumimoji="1" lang="en-US" altLang="zh-CN" sz="2400" b="1" spc="50" dirty="0">
              <a:ln w="11430"/>
              <a:solidFill>
                <a:srgbClr val="000000">
                  <a:lumMod val="95000"/>
                  <a:lumOff val="5000"/>
                </a:srgbClr>
              </a:solidFill>
              <a:latin typeface="微软雅黑" panose="020B0503020204020204" pitchFamily="34" charset="-122"/>
              <a:ea typeface="微软雅黑" panose="020B0503020204020204" pitchFamily="34" charset="-122"/>
            </a:endParaRPr>
          </a:p>
          <a:p>
            <a:pPr marL="342900" indent="-342900" eaLnBrk="1" hangingPunct="1">
              <a:lnSpc>
                <a:spcPct val="150000"/>
              </a:lnSpc>
              <a:spcBef>
                <a:spcPts val="0"/>
              </a:spcBef>
              <a:buClr>
                <a:srgbClr val="C00000"/>
              </a:buClr>
              <a:buSzPct val="80000"/>
              <a:buFont typeface="Wingdings" panose="05000000000000000000" pitchFamily="2" charset="2"/>
              <a:buChar char="n"/>
            </a:pPr>
            <a:r>
              <a:rPr kumimoji="1" lang="zh-CN" altLang="en-US" sz="2400" b="1" spc="50" dirty="0">
                <a:ln w="11430"/>
                <a:solidFill>
                  <a:srgbClr val="000000">
                    <a:lumMod val="95000"/>
                    <a:lumOff val="5000"/>
                  </a:srgbClr>
                </a:solidFill>
                <a:latin typeface="微软雅黑" panose="020B0503020204020204" pitchFamily="34" charset="-122"/>
                <a:ea typeface="微软雅黑" panose="020B0503020204020204" pitchFamily="34" charset="-122"/>
              </a:rPr>
              <a:t>由“门”进入</a:t>
            </a:r>
            <a:endParaRPr kumimoji="1" lang="en-US" altLang="zh-CN" sz="2400" b="1" spc="50" dirty="0">
              <a:ln w="11430"/>
              <a:solidFill>
                <a:srgbClr val="000000">
                  <a:lumMod val="95000"/>
                  <a:lumOff val="5000"/>
                </a:srgbClr>
              </a:solidFill>
              <a:latin typeface="微软雅黑" panose="020B0503020204020204" pitchFamily="34" charset="-122"/>
              <a:ea typeface="微软雅黑" panose="020B0503020204020204" pitchFamily="34" charset="-122"/>
            </a:endParaRPr>
          </a:p>
          <a:p>
            <a:pPr marL="342900" indent="-342900" eaLnBrk="1" hangingPunct="1">
              <a:lnSpc>
                <a:spcPct val="150000"/>
              </a:lnSpc>
              <a:spcBef>
                <a:spcPts val="0"/>
              </a:spcBef>
              <a:buClr>
                <a:srgbClr val="C00000"/>
              </a:buClr>
              <a:buSzPct val="80000"/>
              <a:buFont typeface="Wingdings" panose="05000000000000000000" pitchFamily="2" charset="2"/>
              <a:buChar char="n"/>
            </a:pPr>
            <a:r>
              <a:rPr kumimoji="1" lang="zh-CN" altLang="en-US" sz="2400" b="1" spc="50" dirty="0">
                <a:ln w="11430"/>
                <a:solidFill>
                  <a:srgbClr val="000000">
                    <a:lumMod val="95000"/>
                    <a:lumOff val="5000"/>
                  </a:srgbClr>
                </a:solidFill>
                <a:latin typeface="微软雅黑" panose="020B0503020204020204" pitchFamily="34" charset="-122"/>
                <a:ea typeface="微软雅黑" panose="020B0503020204020204" pitchFamily="34" charset="-122"/>
              </a:rPr>
              <a:t>放射型分布</a:t>
            </a:r>
            <a:endParaRPr kumimoji="1" lang="en-US" altLang="zh-CN" sz="2400" b="1" spc="50" dirty="0">
              <a:ln w="11430"/>
              <a:solidFill>
                <a:srgbClr val="000000">
                  <a:lumMod val="95000"/>
                  <a:lumOff val="5000"/>
                </a:srgbClr>
              </a:solidFill>
              <a:latin typeface="微软雅黑" panose="020B0503020204020204" pitchFamily="34" charset="-122"/>
              <a:ea typeface="微软雅黑" panose="020B0503020204020204" pitchFamily="34" charset="-122"/>
            </a:endParaRPr>
          </a:p>
          <a:p>
            <a:pPr marL="342900" indent="-342900" eaLnBrk="1" hangingPunct="1">
              <a:lnSpc>
                <a:spcPct val="150000"/>
              </a:lnSpc>
              <a:spcBef>
                <a:spcPts val="0"/>
              </a:spcBef>
              <a:buClr>
                <a:srgbClr val="C00000"/>
              </a:buClr>
              <a:buSzPct val="80000"/>
              <a:buFont typeface="Wingdings" panose="05000000000000000000" pitchFamily="2" charset="2"/>
              <a:buChar char="n"/>
            </a:pPr>
            <a:r>
              <a:rPr kumimoji="1" lang="zh-CN" altLang="en-US" sz="2400" b="1" spc="50" dirty="0">
                <a:ln w="11430"/>
                <a:solidFill>
                  <a:srgbClr val="000000">
                    <a:lumMod val="95000"/>
                    <a:lumOff val="5000"/>
                  </a:srgbClr>
                </a:solidFill>
                <a:latin typeface="微软雅黑" panose="020B0503020204020204" pitchFamily="34" charset="-122"/>
                <a:ea typeface="微软雅黑" panose="020B0503020204020204" pitchFamily="34" charset="-122"/>
              </a:rPr>
              <a:t>作为器官分叶、分段的基础</a:t>
            </a:r>
          </a:p>
        </p:txBody>
      </p:sp>
    </p:spTree>
    <p:extLst>
      <p:ext uri="{BB962C8B-B14F-4D97-AF65-F5344CB8AC3E}">
        <p14:creationId xmlns:p14="http://schemas.microsoft.com/office/powerpoint/2010/main" val="41054743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70</a:t>
            </a:fld>
            <a:endParaRPr lang="zh-CN" altLang="en-US"/>
          </a:p>
        </p:txBody>
      </p:sp>
      <p:pic>
        <p:nvPicPr>
          <p:cNvPr id="3" name="Picture 2" descr="http://jpjpk.jlmc.edu.cn/tk/xunhuanxitong/images/mg017%5b1%5d_jpg.jpg">
            <a:hlinkClick r:id="rId2"/>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113" y="379413"/>
            <a:ext cx="6972300"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7224972" y="2213719"/>
            <a:ext cx="4512101" cy="2308324"/>
          </a:xfrm>
          <a:prstGeom prst="rect">
            <a:avLst/>
          </a:prstGeom>
        </p:spPr>
        <p:txBody>
          <a:bodyPr wrap="square">
            <a:spAutoFit/>
          </a:bodyPr>
          <a:lstStyle/>
          <a:p>
            <a:pPr>
              <a:lnSpc>
                <a:spcPct val="150000"/>
              </a:lnSpc>
            </a:pPr>
            <a:r>
              <a:rPr lang="zh-CN" altLang="en-US" sz="2400" dirty="0">
                <a:latin typeface="微软雅黑" panose="020B0503020204020204" pitchFamily="34" charset="-122"/>
                <a:ea typeface="微软雅黑" panose="020B0503020204020204" pitchFamily="34" charset="-122"/>
              </a:rPr>
              <a:t>椎管内外有丰富的的静脉丛，按部位将其分为</a:t>
            </a:r>
            <a:r>
              <a:rPr lang="zh-CN" altLang="en-US" sz="2400" dirty="0">
                <a:solidFill>
                  <a:srgbClr val="0000CC"/>
                </a:solidFill>
                <a:latin typeface="微软雅黑" panose="020B0503020204020204" pitchFamily="34" charset="-122"/>
                <a:ea typeface="微软雅黑" panose="020B0503020204020204" pitchFamily="34" charset="-122"/>
              </a:rPr>
              <a:t>椎外静脉丛</a:t>
            </a:r>
            <a:r>
              <a:rPr lang="zh-CN" altLang="en-US" sz="2400" dirty="0">
                <a:latin typeface="微软雅黑" panose="020B0503020204020204" pitchFamily="34" charset="-122"/>
                <a:ea typeface="微软雅黑" panose="020B0503020204020204" pitchFamily="34" charset="-122"/>
              </a:rPr>
              <a:t>和</a:t>
            </a:r>
            <a:r>
              <a:rPr lang="zh-CN" altLang="en-US" sz="2400" dirty="0">
                <a:solidFill>
                  <a:srgbClr val="0000CC"/>
                </a:solidFill>
                <a:latin typeface="微软雅黑" panose="020B0503020204020204" pitchFamily="34" charset="-122"/>
                <a:ea typeface="微软雅黑" panose="020B0503020204020204" pitchFamily="34" charset="-122"/>
              </a:rPr>
              <a:t>椎内静脉丛</a:t>
            </a:r>
            <a:r>
              <a:rPr lang="zh-CN" altLang="en-US" sz="2400" dirty="0">
                <a:latin typeface="微软雅黑" panose="020B0503020204020204" pitchFamily="34" charset="-122"/>
                <a:ea typeface="微软雅黑" panose="020B0503020204020204" pitchFamily="34" charset="-122"/>
              </a:rPr>
              <a:t>，是沟通上下腔静脉系和颅内、外静脉的重要通道</a:t>
            </a:r>
          </a:p>
        </p:txBody>
      </p:sp>
    </p:spTree>
    <p:extLst>
      <p:ext uri="{BB962C8B-B14F-4D97-AF65-F5344CB8AC3E}">
        <p14:creationId xmlns:p14="http://schemas.microsoft.com/office/powerpoint/2010/main" val="13208582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71</a:t>
            </a:fld>
            <a:endParaRPr lang="zh-CN" altLang="en-US"/>
          </a:p>
        </p:txBody>
      </p:sp>
      <p:grpSp>
        <p:nvGrpSpPr>
          <p:cNvPr id="3" name="组合 5"/>
          <p:cNvGrpSpPr>
            <a:grpSpLocks/>
          </p:cNvGrpSpPr>
          <p:nvPr/>
        </p:nvGrpSpPr>
        <p:grpSpPr bwMode="auto">
          <a:xfrm>
            <a:off x="2913063" y="293688"/>
            <a:ext cx="4006850" cy="704850"/>
            <a:chOff x="2415999" y="486768"/>
            <a:chExt cx="2674520" cy="1408638"/>
          </a:xfrm>
        </p:grpSpPr>
        <p:sp>
          <p:nvSpPr>
            <p:cNvPr id="5" name="AutoShape 10"/>
            <p:cNvSpPr>
              <a:spLocks noChangeArrowheads="1"/>
            </p:cNvSpPr>
            <p:nvPr/>
          </p:nvSpPr>
          <p:spPr bwMode="auto">
            <a:xfrm>
              <a:off x="2415999" y="486768"/>
              <a:ext cx="2674520" cy="1408638"/>
            </a:xfrm>
            <a:prstGeom prst="roundRect">
              <a:avLst>
                <a:gd name="adj" fmla="val 16667"/>
              </a:avLst>
            </a:prstGeom>
            <a:no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b="0">
                <a:solidFill>
                  <a:srgbClr val="000099"/>
                </a:solidFill>
                <a:ea typeface="经典综艺体简"/>
                <a:cs typeface="经典综艺体简"/>
              </a:endParaRPr>
            </a:p>
          </p:txBody>
        </p:sp>
        <p:sp>
          <p:nvSpPr>
            <p:cNvPr id="6" name="Rectangle 11"/>
            <p:cNvSpPr>
              <a:spLocks noChangeArrowheads="1"/>
            </p:cNvSpPr>
            <p:nvPr/>
          </p:nvSpPr>
          <p:spPr bwMode="auto">
            <a:xfrm>
              <a:off x="2524545" y="515888"/>
              <a:ext cx="2565974" cy="1291688"/>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en-US" altLang="zh-CN" sz="3600" b="1" kern="0" spc="50" dirty="0">
                  <a:ln w="11430"/>
                  <a:solidFill>
                    <a:srgbClr val="0000CC"/>
                  </a:solidFill>
                  <a:latin typeface="微软雅黑" panose="020B0503020204020204" pitchFamily="34" charset="-122"/>
                  <a:ea typeface="微软雅黑" panose="020B0503020204020204" pitchFamily="34" charset="-122"/>
                </a:rPr>
                <a:t>(</a:t>
              </a:r>
              <a:r>
                <a:rPr lang="zh-CN" altLang="en-US" sz="3600" b="1" kern="0" spc="50" dirty="0">
                  <a:ln w="11430"/>
                  <a:solidFill>
                    <a:srgbClr val="0000CC"/>
                  </a:solidFill>
                  <a:latin typeface="微软雅黑" panose="020B0503020204020204" pitchFamily="34" charset="-122"/>
                  <a:ea typeface="微软雅黑" panose="020B0503020204020204" pitchFamily="34" charset="-122"/>
                </a:rPr>
                <a:t>二</a:t>
              </a:r>
              <a:r>
                <a:rPr lang="en-US" altLang="zh-CN" sz="3600" b="1" kern="0" spc="50" dirty="0">
                  <a:ln w="11430"/>
                  <a:solidFill>
                    <a:srgbClr val="0000CC"/>
                  </a:solidFill>
                  <a:latin typeface="微软雅黑" panose="020B0503020204020204" pitchFamily="34" charset="-122"/>
                  <a:ea typeface="微软雅黑" panose="020B0503020204020204" pitchFamily="34" charset="-122"/>
                </a:rPr>
                <a:t>) </a:t>
              </a:r>
              <a:r>
                <a:rPr lang="zh-CN" altLang="en-US" sz="3600" b="1" kern="0" spc="50" dirty="0">
                  <a:ln w="11430"/>
                  <a:solidFill>
                    <a:srgbClr val="0000CC"/>
                  </a:solidFill>
                  <a:latin typeface="微软雅黑" panose="020B0503020204020204" pitchFamily="34" charset="-122"/>
                  <a:ea typeface="微软雅黑" panose="020B0503020204020204" pitchFamily="34" charset="-122"/>
                </a:rPr>
                <a:t>下腔静脉系</a:t>
              </a:r>
            </a:p>
          </p:txBody>
        </p:sp>
      </p:grpSp>
      <p:sp>
        <p:nvSpPr>
          <p:cNvPr id="7" name="矩形 6"/>
          <p:cNvSpPr/>
          <p:nvPr/>
        </p:nvSpPr>
        <p:spPr>
          <a:xfrm>
            <a:off x="493712" y="1207998"/>
            <a:ext cx="7253287" cy="1200329"/>
          </a:xfrm>
          <a:prstGeom prst="rect">
            <a:avLst/>
          </a:prstGeom>
        </p:spPr>
        <p:txBody>
          <a:bodyPr wrap="square">
            <a:spAutoFit/>
          </a:bodyPr>
          <a:lstStyle/>
          <a:p>
            <a:pPr lvl="0" fontAlgn="base">
              <a:spcBef>
                <a:spcPct val="0"/>
              </a:spcBef>
              <a:spcAft>
                <a:spcPct val="0"/>
              </a:spcAft>
              <a:defRPr/>
            </a:pPr>
            <a:r>
              <a:rPr kumimoji="1" lang="zh-CN" altLang="en-US" sz="2400" spc="50" dirty="0">
                <a:ln w="11430"/>
                <a:latin typeface="微软雅黑" panose="020B0503020204020204" pitchFamily="34" charset="-122"/>
                <a:ea typeface="微软雅黑" panose="020B0503020204020204" pitchFamily="34" charset="-122"/>
              </a:rPr>
              <a:t>人体最大的静脉，接受膈以下各体部的静脉血，由</a:t>
            </a:r>
            <a:r>
              <a:rPr kumimoji="1" lang="zh-CN" altLang="en-US" sz="2400" spc="50" dirty="0">
                <a:ln w="11430"/>
                <a:solidFill>
                  <a:srgbClr val="0000CC"/>
                </a:solidFill>
                <a:latin typeface="微软雅黑" panose="020B0503020204020204" pitchFamily="34" charset="-122"/>
                <a:ea typeface="微软雅黑" panose="020B0503020204020204" pitchFamily="34" charset="-122"/>
              </a:rPr>
              <a:t>左、右髂总静脉</a:t>
            </a:r>
            <a:r>
              <a:rPr kumimoji="1" lang="zh-CN" altLang="en-US" sz="2400" spc="50" dirty="0">
                <a:ln w="11430"/>
                <a:latin typeface="微软雅黑" panose="020B0503020204020204" pitchFamily="34" charset="-122"/>
                <a:ea typeface="微软雅黑" panose="020B0503020204020204" pitchFamily="34" charset="-122"/>
              </a:rPr>
              <a:t>在第四腰椎下缘处汇合而成，沿腹主动脉右侧上行，穿过膈的腔静脉孔，注入</a:t>
            </a:r>
            <a:r>
              <a:rPr kumimoji="1" lang="zh-CN" altLang="en-US" sz="2400" b="1" spc="50" dirty="0">
                <a:ln w="11430"/>
                <a:solidFill>
                  <a:srgbClr val="0000CC"/>
                </a:solidFill>
                <a:latin typeface="微软雅黑" panose="020B0503020204020204" pitchFamily="34" charset="-122"/>
                <a:ea typeface="微软雅黑" panose="020B0503020204020204" pitchFamily="34" charset="-122"/>
              </a:rPr>
              <a:t>右心房</a:t>
            </a:r>
          </a:p>
        </p:txBody>
      </p:sp>
      <p:pic>
        <p:nvPicPr>
          <p:cNvPr id="8" name="Picture 7" descr="http://course.jnu.edu.cn/jnujpx/jpzyk/ziyuan/yjdanatomy/tu/10/图10-57.jpg"/>
          <p:cNvPicPr>
            <a:picLocks noChangeAspect="1" noChangeArrowheads="1"/>
          </p:cNvPicPr>
          <p:nvPr/>
        </p:nvPicPr>
        <p:blipFill>
          <a:blip r:embed="rId2">
            <a:lum bright="-10000" contrast="30000"/>
            <a:extLst>
              <a:ext uri="{28A0092B-C50C-407E-A947-70E740481C1C}">
                <a14:useLocalDpi xmlns:a14="http://schemas.microsoft.com/office/drawing/2010/main" val="0"/>
              </a:ext>
            </a:extLst>
          </a:blip>
          <a:srcRect l="3226" t="3075" b="8882"/>
          <a:stretch>
            <a:fillRect/>
          </a:stretch>
        </p:blipFill>
        <p:spPr bwMode="auto">
          <a:xfrm>
            <a:off x="990600" y="2617787"/>
            <a:ext cx="4924425" cy="4103688"/>
          </a:xfrm>
          <a:prstGeom prst="rect">
            <a:avLst/>
          </a:prstGeom>
          <a:noFill/>
          <a:ln w="9525">
            <a:solidFill>
              <a:srgbClr val="9933FF"/>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8923" y="1115923"/>
            <a:ext cx="2533651" cy="566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92600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72</a:t>
            </a:fld>
            <a:endParaRPr lang="zh-CN" altLang="en-US"/>
          </a:p>
        </p:txBody>
      </p:sp>
      <p:grpSp>
        <p:nvGrpSpPr>
          <p:cNvPr id="3" name="组合 5"/>
          <p:cNvGrpSpPr>
            <a:grpSpLocks/>
          </p:cNvGrpSpPr>
          <p:nvPr/>
        </p:nvGrpSpPr>
        <p:grpSpPr bwMode="auto">
          <a:xfrm>
            <a:off x="2522538" y="260350"/>
            <a:ext cx="4006850" cy="704850"/>
            <a:chOff x="2415999" y="486768"/>
            <a:chExt cx="2674520" cy="1408638"/>
          </a:xfrm>
        </p:grpSpPr>
        <p:sp>
          <p:nvSpPr>
            <p:cNvPr id="5" name="AutoShape 10"/>
            <p:cNvSpPr>
              <a:spLocks noChangeArrowheads="1"/>
            </p:cNvSpPr>
            <p:nvPr/>
          </p:nvSpPr>
          <p:spPr bwMode="auto">
            <a:xfrm>
              <a:off x="2415999" y="486768"/>
              <a:ext cx="2674520" cy="1408638"/>
            </a:xfrm>
            <a:prstGeom prst="roundRect">
              <a:avLst>
                <a:gd name="adj" fmla="val 16667"/>
              </a:avLst>
            </a:prstGeom>
            <a:no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b="0">
                <a:ea typeface="经典综艺体简"/>
                <a:cs typeface="经典综艺体简"/>
              </a:endParaRPr>
            </a:p>
          </p:txBody>
        </p:sp>
        <p:sp>
          <p:nvSpPr>
            <p:cNvPr id="6" name="Rectangle 11"/>
            <p:cNvSpPr>
              <a:spLocks noChangeArrowheads="1"/>
            </p:cNvSpPr>
            <p:nvPr/>
          </p:nvSpPr>
          <p:spPr bwMode="auto">
            <a:xfrm>
              <a:off x="2524545" y="515888"/>
              <a:ext cx="2271448" cy="1291690"/>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altLang="zh-CN" sz="3600" b="1" kern="0" spc="50" dirty="0">
                  <a:ln w="11430"/>
                  <a:solidFill>
                    <a:srgbClr val="0000CC"/>
                  </a:solidFill>
                  <a:latin typeface="微软雅黑" panose="020B0503020204020204" pitchFamily="34" charset="-122"/>
                  <a:ea typeface="微软雅黑" panose="020B0503020204020204" pitchFamily="34" charset="-122"/>
                </a:rPr>
                <a:t>(1) </a:t>
              </a:r>
              <a:r>
                <a:rPr lang="zh-CN" altLang="en-US" sz="3600" b="1" kern="0" spc="50" dirty="0">
                  <a:ln w="11430"/>
                  <a:solidFill>
                    <a:srgbClr val="0000CC"/>
                  </a:solidFill>
                  <a:latin typeface="微软雅黑" panose="020B0503020204020204" pitchFamily="34" charset="-122"/>
                  <a:ea typeface="微软雅黑" panose="020B0503020204020204" pitchFamily="34" charset="-122"/>
                </a:rPr>
                <a:t>下肢的静脉</a:t>
              </a:r>
            </a:p>
          </p:txBody>
        </p:sp>
      </p:grpSp>
      <p:sp>
        <p:nvSpPr>
          <p:cNvPr id="8" name="Rectangle 5"/>
          <p:cNvSpPr>
            <a:spLocks noChangeArrowheads="1"/>
          </p:cNvSpPr>
          <p:nvPr/>
        </p:nvSpPr>
        <p:spPr bwMode="auto">
          <a:xfrm>
            <a:off x="250825" y="1341439"/>
            <a:ext cx="3682478" cy="1007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lnSpc>
                <a:spcPct val="120000"/>
              </a:lnSpc>
              <a:spcBef>
                <a:spcPct val="20000"/>
              </a:spcBef>
              <a:spcAft>
                <a:spcPct val="0"/>
              </a:spcAft>
              <a:defRPr/>
            </a:pPr>
            <a:r>
              <a:rPr lang="en-US" altLang="zh-CN" sz="1400" b="1" spc="5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latin typeface="Arial" panose="020B0604020202020204" pitchFamily="34" charset="0"/>
                <a:ea typeface="楷体_GB2312" pitchFamily="49" charset="-122"/>
              </a:rPr>
              <a:t>    </a:t>
            </a:r>
            <a:r>
              <a:rPr lang="zh-CN" altLang="en-US" sz="2400" spc="50" dirty="0">
                <a:ln w="11430"/>
                <a:latin typeface="微软雅黑" panose="020B0503020204020204" pitchFamily="34" charset="-122"/>
                <a:ea typeface="微软雅黑" panose="020B0503020204020204" pitchFamily="34" charset="-122"/>
              </a:rPr>
              <a:t>下肢的</a:t>
            </a:r>
            <a:r>
              <a:rPr lang="zh-CN" altLang="en-US" sz="2400" spc="50" dirty="0">
                <a:ln w="11430"/>
                <a:solidFill>
                  <a:srgbClr val="0000CC"/>
                </a:solidFill>
                <a:latin typeface="微软雅黑" panose="020B0503020204020204" pitchFamily="34" charset="-122"/>
                <a:ea typeface="微软雅黑" panose="020B0503020204020204" pitchFamily="34" charset="-122"/>
              </a:rPr>
              <a:t>深静脉</a:t>
            </a:r>
            <a:r>
              <a:rPr lang="zh-CN" altLang="en-US" sz="2400" spc="50" dirty="0">
                <a:ln w="11430"/>
                <a:latin typeface="微软雅黑" panose="020B0503020204020204" pitchFamily="34" charset="-122"/>
                <a:ea typeface="微软雅黑" panose="020B0503020204020204" pitchFamily="34" charset="-122"/>
              </a:rPr>
              <a:t>与同名动脉伴行，股</a:t>
            </a:r>
            <a:r>
              <a:rPr lang="en-US" altLang="zh-CN" sz="2400" spc="50" dirty="0">
                <a:ln w="11430"/>
                <a:latin typeface="微软雅黑" panose="020B0503020204020204" pitchFamily="34" charset="-122"/>
                <a:ea typeface="微软雅黑" panose="020B0503020204020204" pitchFamily="34" charset="-122"/>
              </a:rPr>
              <a:t>V </a:t>
            </a:r>
            <a:r>
              <a:rPr lang="zh-CN" altLang="en-US" sz="2400" spc="50" dirty="0">
                <a:ln w="11430"/>
                <a:latin typeface="微软雅黑" panose="020B0503020204020204" pitchFamily="34" charset="-122"/>
                <a:ea typeface="微软雅黑" panose="020B0503020204020204" pitchFamily="34" charset="-122"/>
                <a:sym typeface="Symbol"/>
              </a:rPr>
              <a:t> </a:t>
            </a:r>
            <a:r>
              <a:rPr lang="zh-CN" altLang="en-US" sz="2400" spc="50" dirty="0">
                <a:ln w="11430"/>
                <a:latin typeface="微软雅黑" panose="020B0503020204020204" pitchFamily="34" charset="-122"/>
                <a:ea typeface="微软雅黑" panose="020B0503020204020204" pitchFamily="34" charset="-122"/>
              </a:rPr>
              <a:t>髂外</a:t>
            </a:r>
            <a:r>
              <a:rPr lang="en-US" altLang="zh-CN" sz="2400" spc="50" dirty="0">
                <a:ln w="11430"/>
                <a:latin typeface="微软雅黑" panose="020B0503020204020204" pitchFamily="34" charset="-122"/>
                <a:ea typeface="微软雅黑" panose="020B0503020204020204" pitchFamily="34" charset="-122"/>
              </a:rPr>
              <a:t>V</a:t>
            </a:r>
            <a:endParaRPr lang="zh-CN" altLang="en-US" sz="2400" spc="50" dirty="0">
              <a:ln w="11430"/>
              <a:latin typeface="微软雅黑" panose="020B0503020204020204" pitchFamily="34" charset="-122"/>
              <a:ea typeface="微软雅黑" panose="020B0503020204020204" pitchFamily="34" charset="-122"/>
            </a:endParaRPr>
          </a:p>
        </p:txBody>
      </p:sp>
      <p:sp>
        <p:nvSpPr>
          <p:cNvPr id="10" name="Rectangle 5"/>
          <p:cNvSpPr>
            <a:spLocks noChangeArrowheads="1"/>
          </p:cNvSpPr>
          <p:nvPr/>
        </p:nvSpPr>
        <p:spPr bwMode="auto">
          <a:xfrm>
            <a:off x="253057" y="2420888"/>
            <a:ext cx="3598863" cy="81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lnSpc>
                <a:spcPct val="120000"/>
              </a:lnSpc>
              <a:spcBef>
                <a:spcPct val="20000"/>
              </a:spcBef>
              <a:spcAft>
                <a:spcPct val="0"/>
              </a:spcAft>
              <a:defRPr/>
            </a:pPr>
            <a:r>
              <a:rPr lang="zh-CN" altLang="en-US" sz="2400" b="1" spc="50" dirty="0">
                <a:ln w="11430"/>
                <a:latin typeface="微软雅黑" panose="020B0503020204020204" pitchFamily="34" charset="-122"/>
                <a:ea typeface="微软雅黑" panose="020B0503020204020204" pitchFamily="34" charset="-122"/>
              </a:rPr>
              <a:t>下肢的</a:t>
            </a:r>
            <a:r>
              <a:rPr lang="zh-CN" altLang="en-US" sz="2400" b="1" spc="50" dirty="0">
                <a:ln w="11430"/>
                <a:solidFill>
                  <a:srgbClr val="0000CC"/>
                </a:solidFill>
                <a:latin typeface="微软雅黑" panose="020B0503020204020204" pitchFamily="34" charset="-122"/>
                <a:ea typeface="微软雅黑" panose="020B0503020204020204" pitchFamily="34" charset="-122"/>
              </a:rPr>
              <a:t>浅静脉</a:t>
            </a:r>
            <a:r>
              <a:rPr lang="zh-CN" altLang="en-US" sz="2400" b="1" spc="50" dirty="0">
                <a:ln w="11430"/>
                <a:latin typeface="微软雅黑" panose="020B0503020204020204" pitchFamily="34" charset="-122"/>
                <a:ea typeface="微软雅黑" panose="020B0503020204020204" pitchFamily="34" charset="-122"/>
              </a:rPr>
              <a:t>有</a:t>
            </a:r>
            <a:r>
              <a:rPr lang="zh-CN" altLang="en-US" sz="2400" b="1" spc="50" dirty="0">
                <a:ln w="11430"/>
                <a:latin typeface="黑体" panose="02010600030101010101" pitchFamily="2" charset="-122"/>
                <a:ea typeface="黑体" panose="02010600030101010101" pitchFamily="2" charset="-122"/>
              </a:rPr>
              <a:t>：</a:t>
            </a:r>
          </a:p>
        </p:txBody>
      </p:sp>
      <p:sp>
        <p:nvSpPr>
          <p:cNvPr id="12" name="Rectangle 5"/>
          <p:cNvSpPr>
            <a:spLocks noChangeArrowheads="1"/>
          </p:cNvSpPr>
          <p:nvPr/>
        </p:nvSpPr>
        <p:spPr bwMode="auto">
          <a:xfrm>
            <a:off x="334440" y="3190498"/>
            <a:ext cx="3598863" cy="160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lnSpc>
                <a:spcPct val="120000"/>
              </a:lnSpc>
              <a:spcBef>
                <a:spcPct val="20000"/>
              </a:spcBef>
              <a:spcAft>
                <a:spcPct val="0"/>
              </a:spcAft>
              <a:defRPr/>
            </a:pPr>
            <a:r>
              <a:rPr lang="zh-CN" altLang="en-US" sz="2400" b="1" spc="50" dirty="0">
                <a:ln w="11430"/>
                <a:solidFill>
                  <a:srgbClr val="0000CC"/>
                </a:solidFill>
                <a:latin typeface="微软雅黑" panose="020B0503020204020204" pitchFamily="34" charset="-122"/>
                <a:ea typeface="微软雅黑" panose="020B0503020204020204" pitchFamily="34" charset="-122"/>
              </a:rPr>
              <a:t>大隐静脉</a:t>
            </a:r>
            <a:r>
              <a:rPr lang="en-US" altLang="zh-CN" sz="2400" b="1" spc="50" dirty="0">
                <a:ln w="11430"/>
                <a:gradFill>
                  <a:gsLst>
                    <a:gs pos="25000">
                      <a:srgbClr val="3333CC">
                        <a:satMod val="155000"/>
                      </a:srgbClr>
                    </a:gs>
                    <a:gs pos="100000">
                      <a:srgbClr val="3333CC">
                        <a:shade val="45000"/>
                        <a:satMod val="165000"/>
                      </a:srgbClr>
                    </a:gs>
                  </a:gsLst>
                  <a:lin ang="5400000"/>
                </a:gradFill>
                <a:latin typeface="黑体" panose="02010600030101010101" pitchFamily="2" charset="-122"/>
                <a:ea typeface="黑体" panose="02010600030101010101" pitchFamily="2" charset="-122"/>
              </a:rPr>
              <a:t>—</a:t>
            </a:r>
            <a:r>
              <a:rPr lang="zh-CN" altLang="en-US" sz="2400" spc="50" dirty="0">
                <a:ln w="11430"/>
                <a:latin typeface="微软雅黑" panose="020B0503020204020204" pitchFamily="34" charset="-122"/>
                <a:ea typeface="微软雅黑" panose="020B0503020204020204" pitchFamily="34" charset="-122"/>
              </a:rPr>
              <a:t>足背</a:t>
            </a:r>
            <a:r>
              <a:rPr lang="en-US" altLang="zh-CN" sz="2400" spc="50" dirty="0">
                <a:ln w="11430"/>
                <a:latin typeface="微软雅黑" panose="020B0503020204020204" pitchFamily="34" charset="-122"/>
                <a:ea typeface="微软雅黑" panose="020B0503020204020204" pitchFamily="34" charset="-122"/>
              </a:rPr>
              <a:t>V</a:t>
            </a:r>
            <a:r>
              <a:rPr lang="zh-CN" altLang="en-US" sz="2400" spc="50" dirty="0">
                <a:ln w="11430"/>
                <a:latin typeface="微软雅黑" panose="020B0503020204020204" pitchFamily="34" charset="-122"/>
                <a:ea typeface="微软雅黑" panose="020B0503020204020204" pitchFamily="34" charset="-122"/>
              </a:rPr>
              <a:t>网的内侧，经内踝前方沿下肢内侧上行→股静脉</a:t>
            </a:r>
          </a:p>
        </p:txBody>
      </p:sp>
      <p:sp>
        <p:nvSpPr>
          <p:cNvPr id="14" name="Rectangle 5"/>
          <p:cNvSpPr>
            <a:spLocks noChangeArrowheads="1"/>
          </p:cNvSpPr>
          <p:nvPr/>
        </p:nvSpPr>
        <p:spPr bwMode="auto">
          <a:xfrm>
            <a:off x="334440" y="4942977"/>
            <a:ext cx="3598863" cy="151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lnSpc>
                <a:spcPct val="120000"/>
              </a:lnSpc>
              <a:spcBef>
                <a:spcPct val="20000"/>
              </a:spcBef>
              <a:spcAft>
                <a:spcPct val="0"/>
              </a:spcAft>
              <a:defRPr/>
            </a:pPr>
            <a:r>
              <a:rPr lang="en-US" altLang="zh-CN" sz="1400" b="1" spc="5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latin typeface="Arial" panose="020B0604020202020204" pitchFamily="34" charset="0"/>
                <a:ea typeface="楷体_GB2312" pitchFamily="49" charset="-122"/>
              </a:rPr>
              <a:t> </a:t>
            </a:r>
            <a:r>
              <a:rPr lang="zh-CN" altLang="en-US" sz="2400" b="1" spc="50" dirty="0">
                <a:ln w="11430"/>
                <a:solidFill>
                  <a:srgbClr val="0000CC"/>
                </a:solidFill>
                <a:latin typeface="微软雅黑" panose="020B0503020204020204" pitchFamily="34" charset="-122"/>
                <a:ea typeface="微软雅黑" panose="020B0503020204020204" pitchFamily="34" charset="-122"/>
              </a:rPr>
              <a:t>小隐静脉</a:t>
            </a:r>
            <a:r>
              <a:rPr lang="en-US" altLang="zh-CN" sz="2400" b="1" spc="50" dirty="0">
                <a:ln w="11430"/>
                <a:gradFill>
                  <a:gsLst>
                    <a:gs pos="25000">
                      <a:srgbClr val="3333CC">
                        <a:satMod val="155000"/>
                      </a:srgbClr>
                    </a:gs>
                    <a:gs pos="100000">
                      <a:srgbClr val="3333CC">
                        <a:shade val="45000"/>
                        <a:satMod val="165000"/>
                      </a:srgbClr>
                    </a:gs>
                  </a:gsLst>
                  <a:lin ang="5400000"/>
                </a:gradFill>
                <a:latin typeface="黑体" panose="02010600030101010101" pitchFamily="2" charset="-122"/>
                <a:ea typeface="黑体" panose="02010600030101010101" pitchFamily="2" charset="-122"/>
              </a:rPr>
              <a:t>—</a:t>
            </a:r>
            <a:r>
              <a:rPr lang="zh-CN" altLang="en-US" sz="2400" spc="50" dirty="0">
                <a:ln w="11430"/>
                <a:latin typeface="微软雅黑" panose="020B0503020204020204" pitchFamily="34" charset="-122"/>
                <a:ea typeface="微软雅黑" panose="020B0503020204020204" pitchFamily="34" charset="-122"/>
              </a:rPr>
              <a:t>足背</a:t>
            </a:r>
            <a:r>
              <a:rPr lang="en-US" altLang="zh-CN" sz="2400" spc="50" dirty="0">
                <a:ln w="11430"/>
                <a:latin typeface="微软雅黑" panose="020B0503020204020204" pitchFamily="34" charset="-122"/>
                <a:ea typeface="微软雅黑" panose="020B0503020204020204" pitchFamily="34" charset="-122"/>
              </a:rPr>
              <a:t>V</a:t>
            </a:r>
            <a:r>
              <a:rPr lang="zh-CN" altLang="en-US" sz="2400" spc="50" dirty="0">
                <a:ln w="11430"/>
                <a:latin typeface="微软雅黑" panose="020B0503020204020204" pitchFamily="34" charset="-122"/>
                <a:ea typeface="微软雅黑" panose="020B0503020204020204" pitchFamily="34" charset="-122"/>
              </a:rPr>
              <a:t>网外侧，经外踝后方沿小腿后面上行，在腘窝→腘静脉</a:t>
            </a:r>
          </a:p>
        </p:txBody>
      </p:sp>
      <p:grpSp>
        <p:nvGrpSpPr>
          <p:cNvPr id="17" name="组合 16"/>
          <p:cNvGrpSpPr/>
          <p:nvPr/>
        </p:nvGrpSpPr>
        <p:grpSpPr>
          <a:xfrm>
            <a:off x="6088142" y="274921"/>
            <a:ext cx="5504333" cy="6119813"/>
            <a:chOff x="3419872" y="188640"/>
            <a:chExt cx="5504333" cy="6119813"/>
          </a:xfrm>
        </p:grpSpPr>
        <p:pic>
          <p:nvPicPr>
            <p:cNvPr id="18" name="Picture 2" descr="xiazhijingmai"/>
            <p:cNvPicPr>
              <a:picLocks noChangeAspect="1" noChangeArrowheads="1"/>
            </p:cNvPicPr>
            <p:nvPr/>
          </p:nvPicPr>
          <p:blipFill>
            <a:blip r:embed="rId2">
              <a:clrChange>
                <a:clrFrom>
                  <a:srgbClr val="FDFFF9"/>
                </a:clrFrom>
                <a:clrTo>
                  <a:srgbClr val="FDFFF9">
                    <a:alpha val="0"/>
                  </a:srgbClr>
                </a:clrTo>
              </a:clrChange>
              <a:lum contrast="12000"/>
              <a:extLst>
                <a:ext uri="{28A0092B-C50C-407E-A947-70E740481C1C}">
                  <a14:useLocalDpi xmlns:a14="http://schemas.microsoft.com/office/drawing/2010/main" val="0"/>
                </a:ext>
              </a:extLst>
            </a:blip>
            <a:srcRect l="3230" t="2786" r="2115" b="4504"/>
            <a:stretch>
              <a:fillRect/>
            </a:stretch>
          </p:blipFill>
          <p:spPr bwMode="auto">
            <a:xfrm>
              <a:off x="3419872" y="188640"/>
              <a:ext cx="5484813"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圆角矩形 18"/>
            <p:cNvSpPr/>
            <p:nvPr/>
          </p:nvSpPr>
          <p:spPr>
            <a:xfrm>
              <a:off x="5364441" y="4436517"/>
              <a:ext cx="720000" cy="288032"/>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20" name="圆角矩形 19"/>
            <p:cNvSpPr/>
            <p:nvPr/>
          </p:nvSpPr>
          <p:spPr>
            <a:xfrm>
              <a:off x="3708177" y="1268165"/>
              <a:ext cx="576000" cy="288032"/>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21" name="圆角矩形 20"/>
            <p:cNvSpPr/>
            <p:nvPr/>
          </p:nvSpPr>
          <p:spPr>
            <a:xfrm>
              <a:off x="8204205" y="3644429"/>
              <a:ext cx="720000" cy="288032"/>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22" name="圆角矩形 21"/>
            <p:cNvSpPr/>
            <p:nvPr/>
          </p:nvSpPr>
          <p:spPr>
            <a:xfrm>
              <a:off x="8251503" y="2276277"/>
              <a:ext cx="576000" cy="288032"/>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grpSp>
      <p:sp>
        <p:nvSpPr>
          <p:cNvPr id="2" name="左大括号 1"/>
          <p:cNvSpPr/>
          <p:nvPr/>
        </p:nvSpPr>
        <p:spPr>
          <a:xfrm>
            <a:off x="4165600" y="2832100"/>
            <a:ext cx="322393" cy="1791489"/>
          </a:xfrm>
          <a:prstGeom prst="lef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3" name="文本框 22"/>
          <p:cNvSpPr txBox="1"/>
          <p:nvPr/>
        </p:nvSpPr>
        <p:spPr>
          <a:xfrm>
            <a:off x="4594736" y="2586473"/>
            <a:ext cx="2403505" cy="2169825"/>
          </a:xfrm>
          <a:prstGeom prst="rect">
            <a:avLst/>
          </a:prstGeom>
          <a:noFill/>
        </p:spPr>
        <p:txBody>
          <a:bodyPr wrap="square" rtlCol="0">
            <a:spAutoFit/>
          </a:bodyPr>
          <a:lstStyle/>
          <a:p>
            <a:pPr>
              <a:lnSpc>
                <a:spcPct val="150000"/>
              </a:lnSpc>
            </a:pPr>
            <a:r>
              <a:rPr lang="zh-CN" altLang="en-US" dirty="0">
                <a:solidFill>
                  <a:srgbClr val="0000CC"/>
                </a:solidFill>
                <a:latin typeface="微软雅黑" panose="020B0503020204020204" pitchFamily="34" charset="-122"/>
                <a:ea typeface="微软雅黑" panose="020B0503020204020204" pitchFamily="34" charset="-122"/>
              </a:rPr>
              <a:t>股内侧浅</a:t>
            </a:r>
            <a:r>
              <a:rPr lang="en-US" altLang="zh-CN" dirty="0">
                <a:solidFill>
                  <a:srgbClr val="0000CC"/>
                </a:solidFill>
                <a:latin typeface="微软雅黑" panose="020B0503020204020204" pitchFamily="34" charset="-122"/>
                <a:ea typeface="微软雅黑" panose="020B0503020204020204" pitchFamily="34" charset="-122"/>
              </a:rPr>
              <a:t>V</a:t>
            </a:r>
          </a:p>
          <a:p>
            <a:pPr>
              <a:lnSpc>
                <a:spcPct val="150000"/>
              </a:lnSpc>
            </a:pPr>
            <a:r>
              <a:rPr lang="zh-CN" altLang="en-US" dirty="0">
                <a:solidFill>
                  <a:srgbClr val="0000CC"/>
                </a:solidFill>
                <a:latin typeface="微软雅黑" panose="020B0503020204020204" pitchFamily="34" charset="-122"/>
                <a:ea typeface="微软雅黑" panose="020B0503020204020204" pitchFamily="34" charset="-122"/>
              </a:rPr>
              <a:t>股外侧浅</a:t>
            </a:r>
            <a:r>
              <a:rPr lang="en-US" altLang="zh-CN" dirty="0">
                <a:solidFill>
                  <a:srgbClr val="0000CC"/>
                </a:solidFill>
                <a:latin typeface="微软雅黑" panose="020B0503020204020204" pitchFamily="34" charset="-122"/>
                <a:ea typeface="微软雅黑" panose="020B0503020204020204" pitchFamily="34" charset="-122"/>
              </a:rPr>
              <a:t>V</a:t>
            </a:r>
          </a:p>
          <a:p>
            <a:pPr>
              <a:lnSpc>
                <a:spcPct val="150000"/>
              </a:lnSpc>
            </a:pPr>
            <a:r>
              <a:rPr lang="zh-CN" altLang="en-US" dirty="0">
                <a:solidFill>
                  <a:srgbClr val="0000CC"/>
                </a:solidFill>
                <a:latin typeface="微软雅黑" panose="020B0503020204020204" pitchFamily="34" charset="-122"/>
                <a:ea typeface="微软雅黑" panose="020B0503020204020204" pitchFamily="34" charset="-122"/>
              </a:rPr>
              <a:t>阴部外</a:t>
            </a:r>
            <a:r>
              <a:rPr lang="en-US" altLang="zh-CN" dirty="0">
                <a:solidFill>
                  <a:srgbClr val="0000CC"/>
                </a:solidFill>
                <a:latin typeface="微软雅黑" panose="020B0503020204020204" pitchFamily="34" charset="-122"/>
                <a:ea typeface="微软雅黑" panose="020B0503020204020204" pitchFamily="34" charset="-122"/>
              </a:rPr>
              <a:t>V</a:t>
            </a:r>
          </a:p>
          <a:p>
            <a:pPr>
              <a:lnSpc>
                <a:spcPct val="150000"/>
              </a:lnSpc>
            </a:pPr>
            <a:r>
              <a:rPr lang="zh-CN" altLang="en-US" dirty="0">
                <a:solidFill>
                  <a:srgbClr val="0000CC"/>
                </a:solidFill>
                <a:latin typeface="微软雅黑" panose="020B0503020204020204" pitchFamily="34" charset="-122"/>
                <a:ea typeface="微软雅黑" panose="020B0503020204020204" pitchFamily="34" charset="-122"/>
              </a:rPr>
              <a:t>腹壁浅</a:t>
            </a:r>
            <a:r>
              <a:rPr lang="en-US" altLang="zh-CN" dirty="0">
                <a:solidFill>
                  <a:srgbClr val="0000CC"/>
                </a:solidFill>
                <a:latin typeface="微软雅黑" panose="020B0503020204020204" pitchFamily="34" charset="-122"/>
                <a:ea typeface="微软雅黑" panose="020B0503020204020204" pitchFamily="34" charset="-122"/>
              </a:rPr>
              <a:t>V</a:t>
            </a:r>
          </a:p>
          <a:p>
            <a:pPr>
              <a:lnSpc>
                <a:spcPct val="150000"/>
              </a:lnSpc>
            </a:pPr>
            <a:r>
              <a:rPr lang="zh-CN" altLang="en-US" dirty="0">
                <a:solidFill>
                  <a:srgbClr val="0000CC"/>
                </a:solidFill>
                <a:latin typeface="微软雅黑" panose="020B0503020204020204" pitchFamily="34" charset="-122"/>
                <a:ea typeface="微软雅黑" panose="020B0503020204020204" pitchFamily="34" charset="-122"/>
              </a:rPr>
              <a:t>旋髂浅</a:t>
            </a:r>
            <a:r>
              <a:rPr lang="en-US" altLang="zh-CN" dirty="0">
                <a:solidFill>
                  <a:srgbClr val="0000CC"/>
                </a:solidFill>
                <a:latin typeface="微软雅黑" panose="020B0503020204020204" pitchFamily="34" charset="-122"/>
                <a:ea typeface="微软雅黑" panose="020B0503020204020204" pitchFamily="34" charset="-122"/>
              </a:rPr>
              <a:t>V</a:t>
            </a:r>
            <a:endParaRPr lang="zh-CN" altLang="en-US" dirty="0">
              <a:solidFill>
                <a:srgbClr val="0000CC"/>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02863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73</a:t>
            </a:fld>
            <a:endParaRPr lang="zh-CN" altLang="en-US"/>
          </a:p>
        </p:txBody>
      </p:sp>
      <p:pic>
        <p:nvPicPr>
          <p:cNvPr id="3" name="Picture 10" descr="http://www.vein-hz3y.com/upload/20071015162525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88" y="333375"/>
            <a:ext cx="1370012"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Untitled-2"/>
          <p:cNvPicPr>
            <a:picLocks noChangeAspect="1" noChangeArrowheads="1"/>
          </p:cNvPicPr>
          <p:nvPr/>
        </p:nvPicPr>
        <p:blipFill>
          <a:blip r:embed="rId3">
            <a:extLst>
              <a:ext uri="{28A0092B-C50C-407E-A947-70E740481C1C}">
                <a14:useLocalDpi xmlns:a14="http://schemas.microsoft.com/office/drawing/2010/main" val="0"/>
              </a:ext>
            </a:extLst>
          </a:blip>
          <a:srcRect r="51157"/>
          <a:stretch>
            <a:fillRect/>
          </a:stretch>
        </p:blipFill>
        <p:spPr bwMode="auto">
          <a:xfrm>
            <a:off x="5143500" y="404813"/>
            <a:ext cx="281305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410710" y="3802444"/>
            <a:ext cx="22765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200" b="0" spc="50" dirty="0">
                <a:ln w="11430"/>
                <a:solidFill>
                  <a:srgbClr val="FF0000"/>
                </a:solidFill>
                <a:latin typeface="华文琥珀" panose="02010800040101010101" pitchFamily="2" charset="-122"/>
                <a:ea typeface="华文琥珀" panose="02010800040101010101" pitchFamily="2" charset="-122"/>
              </a:rPr>
              <a:t>隐静脉曲张</a:t>
            </a:r>
          </a:p>
        </p:txBody>
      </p:sp>
      <p:pic>
        <p:nvPicPr>
          <p:cNvPr id="7" name="Picture 8" descr="无标题"/>
          <p:cNvPicPr>
            <a:picLocks noChangeAspect="1" noChangeArrowheads="1"/>
          </p:cNvPicPr>
          <p:nvPr/>
        </p:nvPicPr>
        <p:blipFill>
          <a:blip r:embed="rId4">
            <a:lum bright="-10000" contrast="20000"/>
            <a:extLst>
              <a:ext uri="{28A0092B-C50C-407E-A947-70E740481C1C}">
                <a14:useLocalDpi xmlns:a14="http://schemas.microsoft.com/office/drawing/2010/main" val="0"/>
              </a:ext>
            </a:extLst>
          </a:blip>
          <a:srcRect/>
          <a:stretch>
            <a:fillRect/>
          </a:stretch>
        </p:blipFill>
        <p:spPr bwMode="auto">
          <a:xfrm>
            <a:off x="3316286" y="3192463"/>
            <a:ext cx="38100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82750" y="981075"/>
            <a:ext cx="209708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79825" y="981075"/>
            <a:ext cx="2365375"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710" y="4666619"/>
            <a:ext cx="2460138" cy="684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710" y="5458781"/>
            <a:ext cx="2997993" cy="684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descr="http://www.wjnxkyy.net/uploadfiles/20090813-0000001005.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67053" r="16171" b="5338"/>
          <a:stretch>
            <a:fillRect/>
          </a:stretch>
        </p:blipFill>
        <p:spPr bwMode="auto">
          <a:xfrm>
            <a:off x="7126286" y="3287251"/>
            <a:ext cx="4929852" cy="2758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542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6"/>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499"/>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0" fill="hold"/>
                                        <p:tgtEl>
                                          <p:spTgt spid="11"/>
                                        </p:tgtEl>
                                        <p:attrNameLst>
                                          <p:attrName>ppt_x</p:attrName>
                                        </p:attrNameLst>
                                      </p:cBhvr>
                                      <p:tavLst>
                                        <p:tav tm="0">
                                          <p:val>
                                            <p:strVal val="#ppt_x"/>
                                          </p:val>
                                        </p:tav>
                                        <p:tav tm="100000">
                                          <p:val>
                                            <p:strVal val="#ppt_x"/>
                                          </p:val>
                                        </p:tav>
                                      </p:tavLst>
                                    </p:anim>
                                    <p:anim calcmode="lin" valueType="num">
                                      <p:cBhvr additive="base">
                                        <p:cTn id="24"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ppt_x"/>
                                          </p:val>
                                        </p:tav>
                                        <p:tav tm="100000">
                                          <p:val>
                                            <p:strVal val="#ppt_x"/>
                                          </p:val>
                                        </p:tav>
                                      </p:tavLst>
                                    </p:anim>
                                    <p:anim calcmode="lin" valueType="num">
                                      <p:cBhvr additive="base">
                                        <p:cTn id="30" dur="1000" fill="hold"/>
                                        <p:tgtEl>
                                          <p:spTgt spid="12"/>
                                        </p:tgtEl>
                                        <p:attrNameLst>
                                          <p:attrName>ppt_y</p:attrName>
                                        </p:attrNameLst>
                                      </p:cBhvr>
                                      <p:tavLst>
                                        <p:tav tm="0">
                                          <p:val>
                                            <p:strVal val="1+#ppt_h/2"/>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74</a:t>
            </a:fld>
            <a:endParaRPr lang="zh-CN" altLang="en-US"/>
          </a:p>
        </p:txBody>
      </p:sp>
      <p:sp>
        <p:nvSpPr>
          <p:cNvPr id="9" name="Text Box 8"/>
          <p:cNvSpPr txBox="1">
            <a:spLocks noChangeArrowheads="1"/>
          </p:cNvSpPr>
          <p:nvPr/>
        </p:nvSpPr>
        <p:spPr bwMode="auto">
          <a:xfrm>
            <a:off x="3876675" y="5602288"/>
            <a:ext cx="3102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zh-CN" altLang="en-US" sz="3200" b="1" spc="50" dirty="0">
                <a:ln w="11430"/>
                <a:latin typeface="微软雅黑" panose="020B0503020204020204" pitchFamily="34" charset="-122"/>
                <a:ea typeface="微软雅黑" panose="020B0503020204020204" pitchFamily="34" charset="-122"/>
              </a:rPr>
              <a:t>大隐静脉剥脱术</a:t>
            </a:r>
          </a:p>
        </p:txBody>
      </p:sp>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850" y="1298575"/>
            <a:ext cx="8496300" cy="3854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47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75</a:t>
            </a:fld>
            <a:endParaRPr lang="zh-CN" alt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2013" y="666750"/>
            <a:ext cx="6911975"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2"/>
          <p:cNvSpPr>
            <a:spLocks noChangeArrowheads="1"/>
          </p:cNvSpPr>
          <p:nvPr/>
        </p:nvSpPr>
        <p:spPr bwMode="auto">
          <a:xfrm>
            <a:off x="3898900" y="5491163"/>
            <a:ext cx="41921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zh-CN" altLang="en-US" sz="3200" b="1" spc="50" dirty="0">
                <a:ln w="11430"/>
                <a:latin typeface="微软雅黑" panose="020B0503020204020204" pitchFamily="34" charset="-122"/>
                <a:ea typeface="微软雅黑" panose="020B0503020204020204" pitchFamily="34" charset="-122"/>
              </a:rPr>
              <a:t>静脉腔内激光闭合术 </a:t>
            </a:r>
            <a:r>
              <a:rPr lang="en-US" altLang="zh-CN" sz="3200" b="1" spc="50" dirty="0">
                <a:ln w="11430"/>
                <a:latin typeface="微软雅黑" panose="020B0503020204020204" pitchFamily="34" charset="-122"/>
                <a:ea typeface="微软雅黑" panose="020B0503020204020204" pitchFamily="34" charset="-122"/>
              </a:rPr>
              <a:t> </a:t>
            </a:r>
            <a:endParaRPr lang="zh-CN" altLang="en-US" sz="3200" b="1" spc="50" dirty="0">
              <a:ln w="11430"/>
              <a:latin typeface="微软雅黑" panose="020B0503020204020204" pitchFamily="34" charset="-122"/>
              <a:ea typeface="微软雅黑" panose="020B0503020204020204" pitchFamily="34" charset="-122"/>
            </a:endParaRPr>
          </a:p>
        </p:txBody>
      </p:sp>
      <p:pic>
        <p:nvPicPr>
          <p:cNvPr id="6" name="Picture 7" descr="http://www.wjnxkyy.net/uploadfiles/20090813-0000001005.jpg"/>
          <p:cNvPicPr>
            <a:picLocks noChangeAspect="1" noChangeArrowheads="1"/>
          </p:cNvPicPr>
          <p:nvPr/>
        </p:nvPicPr>
        <p:blipFill>
          <a:blip r:embed="rId3">
            <a:extLst>
              <a:ext uri="{28A0092B-C50C-407E-A947-70E740481C1C}">
                <a14:useLocalDpi xmlns:a14="http://schemas.microsoft.com/office/drawing/2010/main" val="0"/>
              </a:ext>
            </a:extLst>
          </a:blip>
          <a:srcRect t="67053" r="16171" b="5338"/>
          <a:stretch>
            <a:fillRect/>
          </a:stretch>
        </p:blipFill>
        <p:spPr bwMode="auto">
          <a:xfrm>
            <a:off x="1484313" y="666750"/>
            <a:ext cx="81089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70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76</a:t>
            </a:fld>
            <a:endParaRPr lang="zh-CN" altLang="en-US"/>
          </a:p>
        </p:txBody>
      </p:sp>
      <p:sp>
        <p:nvSpPr>
          <p:cNvPr id="17" name="Rectangle 3"/>
          <p:cNvSpPr>
            <a:spLocks noChangeArrowheads="1"/>
          </p:cNvSpPr>
          <p:nvPr/>
        </p:nvSpPr>
        <p:spPr bwMode="auto">
          <a:xfrm>
            <a:off x="6084888" y="1610797"/>
            <a:ext cx="3808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kumimoji="1" lang="zh-CN" altLang="en-US" sz="3200" spc="50" dirty="0">
                <a:ln w="11430"/>
                <a:solidFill>
                  <a:srgbClr val="0000CC"/>
                </a:solidFill>
                <a:latin typeface="微软雅黑" panose="020B0503020204020204" pitchFamily="34" charset="-122"/>
                <a:ea typeface="微软雅黑" panose="020B0503020204020204" pitchFamily="34" charset="-122"/>
              </a:rPr>
              <a:t>壁支</a:t>
            </a:r>
            <a:r>
              <a:rPr kumimoji="1" lang="en-US" altLang="zh-CN" sz="3200" spc="50" dirty="0">
                <a:ln w="11430"/>
                <a:solidFill>
                  <a:srgbClr val="0000CC"/>
                </a:solidFill>
                <a:latin typeface="微软雅黑" panose="020B0503020204020204" pitchFamily="34" charset="-122"/>
                <a:ea typeface="微软雅黑" panose="020B0503020204020204" pitchFamily="34" charset="-122"/>
              </a:rPr>
              <a:t>: </a:t>
            </a:r>
            <a:r>
              <a:rPr kumimoji="1" lang="zh-CN" altLang="en-US" sz="2800" spc="50" dirty="0">
                <a:ln w="11430"/>
                <a:latin typeface="微软雅黑" panose="020B0503020204020204" pitchFamily="34" charset="-122"/>
                <a:ea typeface="微软雅黑" panose="020B0503020204020204" pitchFamily="34" charset="-122"/>
              </a:rPr>
              <a:t>与同名动脉伴行</a:t>
            </a:r>
          </a:p>
        </p:txBody>
      </p:sp>
      <p:pic>
        <p:nvPicPr>
          <p:cNvPr id="18" name="Picture 5" descr="134"/>
          <p:cNvPicPr>
            <a:picLocks noChangeAspect="1" noChangeArrowheads="1"/>
          </p:cNvPicPr>
          <p:nvPr/>
        </p:nvPicPr>
        <p:blipFill>
          <a:blip r:embed="rId2">
            <a:extLst>
              <a:ext uri="{28A0092B-C50C-407E-A947-70E740481C1C}">
                <a14:useLocalDpi xmlns:a14="http://schemas.microsoft.com/office/drawing/2010/main" val="0"/>
              </a:ext>
            </a:extLst>
          </a:blip>
          <a:srcRect l="4338" t="3458" r="3122" b="5940"/>
          <a:stretch>
            <a:fillRect/>
          </a:stretch>
        </p:blipFill>
        <p:spPr bwMode="auto">
          <a:xfrm>
            <a:off x="395288" y="1268413"/>
            <a:ext cx="3927475"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直接连接符 18"/>
          <p:cNvCxnSpPr/>
          <p:nvPr/>
        </p:nvCxnSpPr>
        <p:spPr>
          <a:xfrm>
            <a:off x="2700338" y="3213100"/>
            <a:ext cx="1511300" cy="1588"/>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sp>
        <p:nvSpPr>
          <p:cNvPr id="20" name="TextBox 10"/>
          <p:cNvSpPr txBox="1">
            <a:spLocks noChangeArrowheads="1"/>
          </p:cNvSpPr>
          <p:nvPr/>
        </p:nvSpPr>
        <p:spPr bwMode="auto">
          <a:xfrm>
            <a:off x="4140200" y="3009900"/>
            <a:ext cx="12426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defRPr/>
            </a:pPr>
            <a:r>
              <a:rPr lang="zh-CN" altLang="en-US" sz="2000" b="1" spc="50" dirty="0">
                <a:ln w="11430"/>
                <a:solidFill>
                  <a:srgbClr val="000000"/>
                </a:solidFill>
                <a:latin typeface="黑体" panose="02010600030101010101" pitchFamily="2" charset="-122"/>
                <a:ea typeface="黑体" panose="02010600030101010101" pitchFamily="2" charset="-122"/>
              </a:rPr>
              <a:t>髂内静脉</a:t>
            </a:r>
          </a:p>
        </p:txBody>
      </p:sp>
      <p:cxnSp>
        <p:nvCxnSpPr>
          <p:cNvPr id="21" name="直接连接符 20"/>
          <p:cNvCxnSpPr/>
          <p:nvPr/>
        </p:nvCxnSpPr>
        <p:spPr>
          <a:xfrm>
            <a:off x="3046413" y="4292600"/>
            <a:ext cx="1295400" cy="1588"/>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sp>
        <p:nvSpPr>
          <p:cNvPr id="22" name="TextBox 12"/>
          <p:cNvSpPr txBox="1">
            <a:spLocks noChangeArrowheads="1"/>
          </p:cNvSpPr>
          <p:nvPr/>
        </p:nvSpPr>
        <p:spPr bwMode="auto">
          <a:xfrm>
            <a:off x="4284663" y="4076700"/>
            <a:ext cx="15071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defRPr/>
            </a:pPr>
            <a:r>
              <a:rPr lang="zh-CN" altLang="en-US" sz="2000" b="1" spc="50">
                <a:ln w="11430"/>
                <a:solidFill>
                  <a:srgbClr val="000000"/>
                </a:solidFill>
                <a:latin typeface="黑体" panose="02010600030101010101" pitchFamily="2" charset="-122"/>
                <a:ea typeface="黑体" panose="02010600030101010101" pitchFamily="2" charset="-122"/>
              </a:rPr>
              <a:t>直肠静脉丛</a:t>
            </a:r>
          </a:p>
        </p:txBody>
      </p:sp>
      <p:cxnSp>
        <p:nvCxnSpPr>
          <p:cNvPr id="23" name="直接连接符 22"/>
          <p:cNvCxnSpPr/>
          <p:nvPr/>
        </p:nvCxnSpPr>
        <p:spPr>
          <a:xfrm>
            <a:off x="2484438" y="4797425"/>
            <a:ext cx="1798637" cy="1588"/>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sp>
        <p:nvSpPr>
          <p:cNvPr id="24" name="TextBox 14"/>
          <p:cNvSpPr txBox="1">
            <a:spLocks noChangeArrowheads="1"/>
          </p:cNvSpPr>
          <p:nvPr/>
        </p:nvSpPr>
        <p:spPr bwMode="auto">
          <a:xfrm>
            <a:off x="4211638" y="4613275"/>
            <a:ext cx="1800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defRPr/>
            </a:pPr>
            <a:r>
              <a:rPr lang="zh-CN" altLang="en-US" sz="2000" b="1" spc="50">
                <a:ln w="11430"/>
                <a:solidFill>
                  <a:srgbClr val="000000"/>
                </a:solidFill>
                <a:latin typeface="黑体" panose="02010600030101010101" pitchFamily="2" charset="-122"/>
                <a:ea typeface="黑体" panose="02010600030101010101" pitchFamily="2" charset="-122"/>
              </a:rPr>
              <a:t>膀胱、前列腺静脉丛</a:t>
            </a:r>
          </a:p>
        </p:txBody>
      </p:sp>
      <p:grpSp>
        <p:nvGrpSpPr>
          <p:cNvPr id="25" name="组合 5"/>
          <p:cNvGrpSpPr>
            <a:grpSpLocks/>
          </p:cNvGrpSpPr>
          <p:nvPr/>
        </p:nvGrpSpPr>
        <p:grpSpPr bwMode="auto">
          <a:xfrm>
            <a:off x="2484438" y="260350"/>
            <a:ext cx="4006850" cy="704850"/>
            <a:chOff x="2415999" y="486768"/>
            <a:chExt cx="2674520" cy="1408638"/>
          </a:xfrm>
        </p:grpSpPr>
        <p:sp>
          <p:nvSpPr>
            <p:cNvPr id="26" name="AutoShape 10"/>
            <p:cNvSpPr>
              <a:spLocks noChangeArrowheads="1"/>
            </p:cNvSpPr>
            <p:nvPr/>
          </p:nvSpPr>
          <p:spPr bwMode="auto">
            <a:xfrm>
              <a:off x="2415999" y="486768"/>
              <a:ext cx="2674520" cy="1408638"/>
            </a:xfrm>
            <a:prstGeom prst="roundRect">
              <a:avLst>
                <a:gd name="adj" fmla="val 16667"/>
              </a:avLst>
            </a:prstGeom>
            <a:no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b="0">
                <a:solidFill>
                  <a:srgbClr val="000099"/>
                </a:solidFill>
                <a:ea typeface="经典综艺体简"/>
                <a:cs typeface="经典综艺体简"/>
              </a:endParaRPr>
            </a:p>
          </p:txBody>
        </p:sp>
        <p:sp>
          <p:nvSpPr>
            <p:cNvPr id="27" name="Rectangle 11"/>
            <p:cNvSpPr>
              <a:spLocks noChangeArrowheads="1"/>
            </p:cNvSpPr>
            <p:nvPr/>
          </p:nvSpPr>
          <p:spPr bwMode="auto">
            <a:xfrm>
              <a:off x="2524545" y="515888"/>
              <a:ext cx="2271448" cy="1291690"/>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en-US" altLang="zh-CN" sz="3600" b="1" kern="0" spc="50" dirty="0">
                  <a:ln w="11430"/>
                  <a:solidFill>
                    <a:srgbClr val="0000CC"/>
                  </a:solidFill>
                  <a:latin typeface="微软雅黑" panose="020B0503020204020204" pitchFamily="34" charset="-122"/>
                  <a:ea typeface="微软雅黑" panose="020B0503020204020204" pitchFamily="34" charset="-122"/>
                </a:rPr>
                <a:t>(2) </a:t>
              </a:r>
              <a:r>
                <a:rPr lang="zh-CN" altLang="en-US" sz="3600" b="1" kern="0" spc="50" dirty="0">
                  <a:ln w="11430"/>
                  <a:solidFill>
                    <a:srgbClr val="0000CC"/>
                  </a:solidFill>
                  <a:latin typeface="微软雅黑" panose="020B0503020204020204" pitchFamily="34" charset="-122"/>
                  <a:ea typeface="微软雅黑" panose="020B0503020204020204" pitchFamily="34" charset="-122"/>
                </a:rPr>
                <a:t>盆部的静脉</a:t>
              </a:r>
            </a:p>
          </p:txBody>
        </p:sp>
      </p:grpSp>
      <p:sp>
        <p:nvSpPr>
          <p:cNvPr id="28" name="Rectangle 3"/>
          <p:cNvSpPr>
            <a:spLocks noChangeArrowheads="1"/>
          </p:cNvSpPr>
          <p:nvPr/>
        </p:nvSpPr>
        <p:spPr bwMode="auto">
          <a:xfrm>
            <a:off x="6157664" y="3054439"/>
            <a:ext cx="59327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kumimoji="1" lang="zh-CN" altLang="en-US" sz="2800" spc="50" dirty="0">
                <a:ln w="11430"/>
                <a:solidFill>
                  <a:srgbClr val="0000CC"/>
                </a:solidFill>
                <a:latin typeface="微软雅黑" panose="020B0503020204020204" pitchFamily="34" charset="-122"/>
                <a:ea typeface="微软雅黑" panose="020B0503020204020204" pitchFamily="34" charset="-122"/>
              </a:rPr>
              <a:t>脏支</a:t>
            </a:r>
            <a:r>
              <a:rPr kumimoji="1" lang="en-US" altLang="zh-CN" sz="2800" spc="50" dirty="0">
                <a:ln w="11430"/>
                <a:solidFill>
                  <a:srgbClr val="0000CC"/>
                </a:solidFill>
                <a:latin typeface="微软雅黑" panose="020B0503020204020204" pitchFamily="34" charset="-122"/>
                <a:ea typeface="微软雅黑" panose="020B0503020204020204" pitchFamily="34" charset="-122"/>
              </a:rPr>
              <a:t>: </a:t>
            </a:r>
            <a:r>
              <a:rPr kumimoji="1" lang="zh-CN" altLang="en-US" sz="2800" spc="50" dirty="0">
                <a:ln w="11430"/>
                <a:latin typeface="微软雅黑" panose="020B0503020204020204" pitchFamily="34" charset="-122"/>
                <a:ea typeface="微软雅黑" panose="020B0503020204020204" pitchFamily="34" charset="-122"/>
              </a:rPr>
              <a:t>起自盆腔脏器周围的静脉丛</a:t>
            </a:r>
            <a:r>
              <a:rPr kumimoji="1" lang="en-US" altLang="zh-CN" sz="2800" spc="50" dirty="0">
                <a:ln w="11430"/>
                <a:latin typeface="微软雅黑" panose="020B0503020204020204" pitchFamily="34" charset="-122"/>
                <a:ea typeface="微软雅黑" panose="020B0503020204020204" pitchFamily="34" charset="-122"/>
              </a:rPr>
              <a:t>—</a:t>
            </a:r>
            <a:r>
              <a:rPr kumimoji="1" lang="zh-CN" altLang="en-US" sz="2800" spc="50" dirty="0">
                <a:ln w="11430"/>
                <a:latin typeface="微软雅黑" panose="020B0503020204020204" pitchFamily="34" charset="-122"/>
                <a:ea typeface="微软雅黑" panose="020B0503020204020204" pitchFamily="34" charset="-122"/>
              </a:rPr>
              <a:t>膀胱丛、子宫阴道丛和直肠丛等</a:t>
            </a:r>
            <a:endParaRPr kumimoji="1" lang="en-US" altLang="zh-CN" sz="2800" b="1" spc="50" dirty="0">
              <a:ln w="11430"/>
              <a:gradFill>
                <a:gsLst>
                  <a:gs pos="25000">
                    <a:srgbClr val="3333CC">
                      <a:satMod val="155000"/>
                    </a:srgbClr>
                  </a:gs>
                  <a:gs pos="100000">
                    <a:srgbClr val="3333CC">
                      <a:shade val="45000"/>
                      <a:satMod val="165000"/>
                    </a:srgbClr>
                  </a:gs>
                </a:gsLst>
                <a:lin ang="5400000"/>
              </a:gradFill>
              <a:latin typeface="华文新魏" panose="02010800040101010101" pitchFamily="2" charset="-122"/>
              <a:ea typeface="华文新魏" panose="02010800040101010101" pitchFamily="2" charset="-122"/>
            </a:endParaRPr>
          </a:p>
        </p:txBody>
      </p:sp>
      <p:sp>
        <p:nvSpPr>
          <p:cNvPr id="29" name="Rectangle 3"/>
          <p:cNvSpPr>
            <a:spLocks noChangeArrowheads="1"/>
          </p:cNvSpPr>
          <p:nvPr/>
        </p:nvSpPr>
        <p:spPr bwMode="auto">
          <a:xfrm>
            <a:off x="6207546" y="4613275"/>
            <a:ext cx="51462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kumimoji="1" lang="zh-CN" altLang="en-US" sz="2800" b="1" spc="50" dirty="0">
                <a:ln w="11430"/>
                <a:solidFill>
                  <a:srgbClr val="FF0000"/>
                </a:solidFill>
                <a:latin typeface="微软雅黑" panose="020B0503020204020204" pitchFamily="34" charset="-122"/>
                <a:ea typeface="微软雅黑" panose="020B0503020204020204" pitchFamily="34" charset="-122"/>
              </a:rPr>
              <a:t>壁支</a:t>
            </a:r>
            <a:r>
              <a:rPr kumimoji="1" lang="zh-CN" altLang="en-US" sz="2800" b="1" spc="50" dirty="0">
                <a:ln w="11430"/>
                <a:gradFill>
                  <a:gsLst>
                    <a:gs pos="25000">
                      <a:srgbClr val="3333CC">
                        <a:satMod val="155000"/>
                      </a:srgbClr>
                    </a:gs>
                    <a:gs pos="100000">
                      <a:srgbClr val="3333CC">
                        <a:shade val="45000"/>
                        <a:satMod val="165000"/>
                      </a:srgbClr>
                    </a:gs>
                  </a:gsLst>
                  <a:lin ang="5400000"/>
                </a:gradFill>
                <a:latin typeface="微软雅黑" panose="020B0503020204020204" pitchFamily="34" charset="-122"/>
                <a:ea typeface="微软雅黑" panose="020B0503020204020204" pitchFamily="34" charset="-122"/>
              </a:rPr>
              <a:t>和</a:t>
            </a:r>
            <a:r>
              <a:rPr kumimoji="1" lang="zh-CN" altLang="en-US" sz="2800" b="1" spc="50" dirty="0">
                <a:ln w="11430"/>
                <a:solidFill>
                  <a:srgbClr val="FF0000"/>
                </a:solidFill>
                <a:latin typeface="微软雅黑" panose="020B0503020204020204" pitchFamily="34" charset="-122"/>
                <a:ea typeface="微软雅黑" panose="020B0503020204020204" pitchFamily="34" charset="-122"/>
              </a:rPr>
              <a:t>脏支</a:t>
            </a:r>
            <a:r>
              <a:rPr kumimoji="1" lang="zh-CN" altLang="en-US" sz="2800" b="1" spc="50" dirty="0">
                <a:ln w="11430"/>
                <a:gradFill>
                  <a:gsLst>
                    <a:gs pos="25000">
                      <a:srgbClr val="3333CC">
                        <a:satMod val="155000"/>
                      </a:srgbClr>
                    </a:gs>
                    <a:gs pos="100000">
                      <a:srgbClr val="3333CC">
                        <a:shade val="45000"/>
                        <a:satMod val="165000"/>
                      </a:srgbClr>
                    </a:gs>
                  </a:gsLst>
                  <a:lin ang="5400000"/>
                </a:gradFill>
                <a:latin typeface="微软雅黑" panose="020B0503020204020204" pitchFamily="34" charset="-122"/>
                <a:ea typeface="微软雅黑" panose="020B0503020204020204" pitchFamily="34" charset="-122"/>
              </a:rPr>
              <a:t>均汇入髂内静脉</a:t>
            </a:r>
            <a:endParaRPr kumimoji="1" lang="zh-CN" altLang="en-US" sz="2800" b="1" spc="50" dirty="0">
              <a:ln w="11430"/>
              <a:gradFill>
                <a:gsLst>
                  <a:gs pos="25000">
                    <a:srgbClr val="3333CC">
                      <a:satMod val="155000"/>
                    </a:srgbClr>
                  </a:gs>
                  <a:gs pos="100000">
                    <a:srgbClr val="3333CC">
                      <a:shade val="45000"/>
                      <a:satMod val="165000"/>
                    </a:srgbClr>
                  </a:gs>
                </a:gsLst>
                <a:lin ang="5400000"/>
              </a:gradFill>
              <a:latin typeface="黑体" panose="02010600030101010101" pitchFamily="2" charset="-122"/>
              <a:ea typeface="黑体" panose="02010600030101010101" pitchFamily="2" charset="-122"/>
            </a:endParaRPr>
          </a:p>
        </p:txBody>
      </p:sp>
    </p:spTree>
    <p:extLst>
      <p:ext uri="{BB962C8B-B14F-4D97-AF65-F5344CB8AC3E}">
        <p14:creationId xmlns:p14="http://schemas.microsoft.com/office/powerpoint/2010/main" val="9041456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77</a:t>
            </a:fld>
            <a:endParaRPr lang="zh-CN" altLang="en-US"/>
          </a:p>
        </p:txBody>
      </p:sp>
      <p:sp>
        <p:nvSpPr>
          <p:cNvPr id="22" name="Rectangle 2"/>
          <p:cNvSpPr>
            <a:spLocks noChangeArrowheads="1"/>
          </p:cNvSpPr>
          <p:nvPr/>
        </p:nvSpPr>
        <p:spPr bwMode="auto">
          <a:xfrm>
            <a:off x="5696078" y="1281587"/>
            <a:ext cx="674344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br>
              <a:rPr kumimoji="1" lang="en-US" altLang="zh-CN" sz="2400" b="1" spc="5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latin typeface="Times New Roman" pitchFamily="18" charset="0"/>
              </a:rPr>
            </a:br>
            <a:r>
              <a:rPr kumimoji="1" lang="zh-CN" altLang="en-US" sz="2800" b="1" spc="50" dirty="0">
                <a:ln w="11430"/>
                <a:solidFill>
                  <a:srgbClr val="0000CC"/>
                </a:solidFill>
                <a:latin typeface="微软雅黑" panose="020B0503020204020204" pitchFamily="34" charset="-122"/>
                <a:ea typeface="微软雅黑" panose="020B0503020204020204" pitchFamily="34" charset="-122"/>
              </a:rPr>
              <a:t>壁支：</a:t>
            </a:r>
            <a:r>
              <a:rPr kumimoji="1" lang="zh-CN" altLang="en-US" sz="2800" spc="50" dirty="0">
                <a:ln w="11430"/>
                <a:latin typeface="微软雅黑" panose="020B0503020204020204" pitchFamily="34" charset="-122"/>
                <a:ea typeface="微软雅黑" panose="020B0503020204020204" pitchFamily="34" charset="-122"/>
              </a:rPr>
              <a:t>与同名动脉伴行，注入</a:t>
            </a:r>
            <a:r>
              <a:rPr kumimoji="1" lang="zh-CN" altLang="en-US" sz="2800" spc="50" dirty="0">
                <a:ln w="11430"/>
                <a:solidFill>
                  <a:srgbClr val="0000CC"/>
                </a:solidFill>
                <a:latin typeface="微软雅黑" panose="020B0503020204020204" pitchFamily="34" charset="-122"/>
                <a:ea typeface="微软雅黑" panose="020B0503020204020204" pitchFamily="34" charset="-122"/>
              </a:rPr>
              <a:t>下腔</a:t>
            </a:r>
            <a:r>
              <a:rPr kumimoji="1" lang="en-US" altLang="zh-CN" sz="2800" spc="50" dirty="0">
                <a:ln w="11430"/>
                <a:solidFill>
                  <a:srgbClr val="0000CC"/>
                </a:solidFill>
                <a:latin typeface="微软雅黑" panose="020B0503020204020204" pitchFamily="34" charset="-122"/>
                <a:ea typeface="微软雅黑" panose="020B0503020204020204" pitchFamily="34" charset="-122"/>
              </a:rPr>
              <a:t>V</a:t>
            </a:r>
            <a:endParaRPr kumimoji="1" lang="zh-CN" altLang="en-US" sz="2800" spc="50" dirty="0">
              <a:ln w="11430"/>
              <a:solidFill>
                <a:srgbClr val="0000CC"/>
              </a:solidFill>
              <a:latin typeface="微软雅黑" panose="020B0503020204020204" pitchFamily="34" charset="-122"/>
              <a:ea typeface="微软雅黑" panose="020B0503020204020204" pitchFamily="34" charset="-122"/>
            </a:endParaRPr>
          </a:p>
        </p:txBody>
      </p:sp>
      <p:pic>
        <p:nvPicPr>
          <p:cNvPr id="23" name="Picture 58" descr="1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63" y="1989138"/>
            <a:ext cx="419417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Line 30"/>
          <p:cNvSpPr>
            <a:spLocks noChangeShapeType="1"/>
          </p:cNvSpPr>
          <p:nvPr/>
        </p:nvSpPr>
        <p:spPr bwMode="auto">
          <a:xfrm>
            <a:off x="1350963" y="2638425"/>
            <a:ext cx="1462087" cy="211138"/>
          </a:xfrm>
          <a:prstGeom prst="line">
            <a:avLst/>
          </a:prstGeom>
          <a:noFill/>
          <a:ln w="28575">
            <a:solidFill>
              <a:srgbClr val="00B050"/>
            </a:solidFill>
            <a:miter lim="800000"/>
            <a:headEnd/>
            <a:tailEnd/>
          </a:ln>
          <a:effectLst>
            <a:glow rad="63500">
              <a:srgbClr val="00CC99">
                <a:satMod val="175000"/>
                <a:alpha val="40000"/>
              </a:srgbClr>
            </a:glow>
          </a:effectLst>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panose="020B0604020202020204" pitchFamily="34" charset="0"/>
            </a:endParaRPr>
          </a:p>
        </p:txBody>
      </p:sp>
      <p:sp>
        <p:nvSpPr>
          <p:cNvPr id="25" name="Text Box 31"/>
          <p:cNvSpPr txBox="1">
            <a:spLocks noChangeArrowheads="1"/>
          </p:cNvSpPr>
          <p:nvPr/>
        </p:nvSpPr>
        <p:spPr bwMode="auto">
          <a:xfrm>
            <a:off x="179388" y="2384425"/>
            <a:ext cx="12426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defRPr/>
            </a:pPr>
            <a:r>
              <a:rPr lang="zh-CN" altLang="en-US" sz="2000" b="1" spc="50" dirty="0">
                <a:ln w="11430"/>
                <a:solidFill>
                  <a:srgbClr val="000099"/>
                </a:solidFill>
                <a:latin typeface="黑体" panose="02010600030101010101" pitchFamily="2" charset="-122"/>
                <a:ea typeface="黑体" panose="02010600030101010101" pitchFamily="2" charset="-122"/>
              </a:rPr>
              <a:t>肝门静脉</a:t>
            </a:r>
          </a:p>
        </p:txBody>
      </p:sp>
      <p:sp>
        <p:nvSpPr>
          <p:cNvPr id="26" name="Line 36"/>
          <p:cNvSpPr>
            <a:spLocks noChangeShapeType="1"/>
          </p:cNvSpPr>
          <p:nvPr/>
        </p:nvSpPr>
        <p:spPr bwMode="auto">
          <a:xfrm flipV="1">
            <a:off x="1566863" y="3763963"/>
            <a:ext cx="1474787" cy="169862"/>
          </a:xfrm>
          <a:prstGeom prst="line">
            <a:avLst/>
          </a:prstGeom>
          <a:noFill/>
          <a:ln w="28575">
            <a:solidFill>
              <a:srgbClr val="00B050"/>
            </a:solidFill>
            <a:miter lim="800000"/>
            <a:headEnd/>
            <a:tailEnd/>
          </a:ln>
          <a:effectLst>
            <a:glow rad="63500">
              <a:srgbClr val="00CC99">
                <a:satMod val="175000"/>
                <a:alpha val="40000"/>
              </a:srgbClr>
            </a:glow>
          </a:effectLst>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panose="020B0604020202020204" pitchFamily="34" charset="0"/>
            </a:endParaRPr>
          </a:p>
        </p:txBody>
      </p:sp>
      <p:sp>
        <p:nvSpPr>
          <p:cNvPr id="27" name="Text Box 37"/>
          <p:cNvSpPr txBox="1">
            <a:spLocks noChangeArrowheads="1"/>
          </p:cNvSpPr>
          <p:nvPr/>
        </p:nvSpPr>
        <p:spPr bwMode="auto">
          <a:xfrm>
            <a:off x="569511" y="3573016"/>
            <a:ext cx="9781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defRPr/>
            </a:pPr>
            <a:r>
              <a:rPr lang="zh-CN" altLang="en-US" sz="2000" b="1" spc="50" dirty="0">
                <a:ln w="11430"/>
                <a:solidFill>
                  <a:srgbClr val="000099"/>
                </a:solidFill>
                <a:latin typeface="黑体" panose="02010600030101010101" pitchFamily="2" charset="-122"/>
                <a:ea typeface="黑体" panose="02010600030101010101" pitchFamily="2" charset="-122"/>
              </a:rPr>
              <a:t>肠系膜</a:t>
            </a:r>
            <a:endParaRPr lang="en-US" altLang="zh-CN" sz="2000" b="1" spc="50" dirty="0">
              <a:ln w="11430"/>
              <a:solidFill>
                <a:srgbClr val="000099"/>
              </a:solidFill>
              <a:latin typeface="黑体" panose="02010600030101010101" pitchFamily="2" charset="-122"/>
              <a:ea typeface="黑体" panose="02010600030101010101" pitchFamily="2" charset="-122"/>
            </a:endParaRPr>
          </a:p>
          <a:p>
            <a:pPr eaLnBrk="1" fontAlgn="base" hangingPunct="1">
              <a:spcBef>
                <a:spcPct val="0"/>
              </a:spcBef>
              <a:spcAft>
                <a:spcPct val="0"/>
              </a:spcAft>
              <a:defRPr/>
            </a:pPr>
            <a:r>
              <a:rPr lang="zh-CN" altLang="en-US" sz="2000" b="1" spc="50" dirty="0">
                <a:ln w="11430"/>
                <a:solidFill>
                  <a:srgbClr val="000099"/>
                </a:solidFill>
                <a:latin typeface="黑体" panose="02010600030101010101" pitchFamily="2" charset="-122"/>
                <a:ea typeface="黑体" panose="02010600030101010101" pitchFamily="2" charset="-122"/>
              </a:rPr>
              <a:t>上静脉</a:t>
            </a:r>
          </a:p>
        </p:txBody>
      </p:sp>
      <p:sp>
        <p:nvSpPr>
          <p:cNvPr id="28" name="Line 48"/>
          <p:cNvSpPr>
            <a:spLocks noChangeShapeType="1"/>
          </p:cNvSpPr>
          <p:nvPr/>
        </p:nvSpPr>
        <p:spPr bwMode="auto">
          <a:xfrm flipH="1" flipV="1">
            <a:off x="3491880" y="3933823"/>
            <a:ext cx="144016" cy="2081154"/>
          </a:xfrm>
          <a:prstGeom prst="line">
            <a:avLst/>
          </a:prstGeom>
          <a:noFill/>
          <a:ln w="28575">
            <a:solidFill>
              <a:srgbClr val="00B050"/>
            </a:solidFill>
            <a:miter lim="800000"/>
            <a:headEnd/>
            <a:tailEnd/>
          </a:ln>
          <a:effectLst>
            <a:glow rad="63500">
              <a:srgbClr val="00CC99">
                <a:satMod val="175000"/>
                <a:alpha val="40000"/>
              </a:srgbClr>
            </a:glow>
          </a:effectLst>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panose="020B0604020202020204" pitchFamily="34" charset="0"/>
            </a:endParaRPr>
          </a:p>
        </p:txBody>
      </p:sp>
      <p:sp>
        <p:nvSpPr>
          <p:cNvPr id="29" name="Text Box 49"/>
          <p:cNvSpPr txBox="1">
            <a:spLocks noChangeArrowheads="1"/>
          </p:cNvSpPr>
          <p:nvPr/>
        </p:nvSpPr>
        <p:spPr bwMode="auto">
          <a:xfrm>
            <a:off x="2564125" y="6014978"/>
            <a:ext cx="17716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defRPr/>
            </a:pPr>
            <a:r>
              <a:rPr lang="zh-CN" altLang="en-US" sz="2000" b="1" spc="50" dirty="0">
                <a:ln w="11430"/>
                <a:solidFill>
                  <a:srgbClr val="000099"/>
                </a:solidFill>
                <a:latin typeface="黑体" panose="02010600030101010101" pitchFamily="2" charset="-122"/>
                <a:ea typeface="黑体" panose="02010600030101010101" pitchFamily="2" charset="-122"/>
              </a:rPr>
              <a:t>肠系膜下静脉</a:t>
            </a:r>
          </a:p>
        </p:txBody>
      </p:sp>
      <p:sp>
        <p:nvSpPr>
          <p:cNvPr id="30" name="Line 52"/>
          <p:cNvSpPr>
            <a:spLocks noChangeShapeType="1"/>
          </p:cNvSpPr>
          <p:nvPr/>
        </p:nvSpPr>
        <p:spPr bwMode="auto">
          <a:xfrm>
            <a:off x="3824288" y="3105149"/>
            <a:ext cx="747712" cy="467211"/>
          </a:xfrm>
          <a:prstGeom prst="line">
            <a:avLst/>
          </a:prstGeom>
          <a:noFill/>
          <a:ln w="28575">
            <a:solidFill>
              <a:srgbClr val="00B050"/>
            </a:solidFill>
            <a:miter lim="800000"/>
            <a:headEnd/>
            <a:tailEnd/>
          </a:ln>
          <a:effectLst>
            <a:glow rad="63500">
              <a:srgbClr val="00CC99">
                <a:satMod val="175000"/>
                <a:alpha val="40000"/>
              </a:srgbClr>
            </a:glow>
          </a:effectLst>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panose="020B0604020202020204" pitchFamily="34" charset="0"/>
            </a:endParaRPr>
          </a:p>
        </p:txBody>
      </p:sp>
      <p:sp>
        <p:nvSpPr>
          <p:cNvPr id="31" name="Text Box 53"/>
          <p:cNvSpPr txBox="1">
            <a:spLocks noChangeArrowheads="1"/>
          </p:cNvSpPr>
          <p:nvPr/>
        </p:nvSpPr>
        <p:spPr bwMode="auto">
          <a:xfrm>
            <a:off x="4572000" y="3363853"/>
            <a:ext cx="9781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defRPr/>
            </a:pPr>
            <a:r>
              <a:rPr lang="zh-CN" altLang="en-US" sz="2000" b="1" spc="50" dirty="0">
                <a:ln w="11430"/>
                <a:solidFill>
                  <a:srgbClr val="000099"/>
                </a:solidFill>
                <a:latin typeface="黑体" panose="02010600030101010101" pitchFamily="2" charset="-122"/>
                <a:ea typeface="黑体" panose="02010600030101010101" pitchFamily="2" charset="-122"/>
              </a:rPr>
              <a:t>脾静脉</a:t>
            </a:r>
          </a:p>
        </p:txBody>
      </p:sp>
      <p:sp>
        <p:nvSpPr>
          <p:cNvPr id="32" name="Line 56"/>
          <p:cNvSpPr>
            <a:spLocks noChangeShapeType="1"/>
          </p:cNvSpPr>
          <p:nvPr/>
        </p:nvSpPr>
        <p:spPr bwMode="auto">
          <a:xfrm flipV="1">
            <a:off x="1279525" y="4373563"/>
            <a:ext cx="1685925" cy="352425"/>
          </a:xfrm>
          <a:prstGeom prst="line">
            <a:avLst/>
          </a:prstGeom>
          <a:noFill/>
          <a:ln w="28575">
            <a:solidFill>
              <a:srgbClr val="00B050"/>
            </a:solidFill>
            <a:miter lim="800000"/>
            <a:headEnd/>
            <a:tailEnd/>
          </a:ln>
          <a:effectLst>
            <a:glow rad="63500">
              <a:srgbClr val="00CC99">
                <a:satMod val="175000"/>
                <a:alpha val="40000"/>
              </a:srgbClr>
            </a:glow>
          </a:effectLst>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panose="020B0604020202020204" pitchFamily="34" charset="0"/>
            </a:endParaRPr>
          </a:p>
        </p:txBody>
      </p:sp>
      <p:sp>
        <p:nvSpPr>
          <p:cNvPr id="33" name="Text Box 57"/>
          <p:cNvSpPr txBox="1">
            <a:spLocks noChangeArrowheads="1"/>
          </p:cNvSpPr>
          <p:nvPr/>
        </p:nvSpPr>
        <p:spPr bwMode="auto">
          <a:xfrm>
            <a:off x="107950" y="4510088"/>
            <a:ext cx="12426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defRPr/>
            </a:pPr>
            <a:r>
              <a:rPr lang="zh-CN" altLang="en-US" sz="2000" b="1" spc="50">
                <a:ln w="11430"/>
                <a:solidFill>
                  <a:srgbClr val="000099"/>
                </a:solidFill>
                <a:latin typeface="黑体" panose="02010600030101010101" pitchFamily="2" charset="-122"/>
                <a:ea typeface="黑体" panose="02010600030101010101" pitchFamily="2" charset="-122"/>
              </a:rPr>
              <a:t>下腔静脉</a:t>
            </a:r>
          </a:p>
        </p:txBody>
      </p:sp>
      <p:grpSp>
        <p:nvGrpSpPr>
          <p:cNvPr id="34" name="组合 5"/>
          <p:cNvGrpSpPr>
            <a:grpSpLocks/>
          </p:cNvGrpSpPr>
          <p:nvPr/>
        </p:nvGrpSpPr>
        <p:grpSpPr bwMode="auto">
          <a:xfrm>
            <a:off x="2484438" y="347663"/>
            <a:ext cx="4006850" cy="704850"/>
            <a:chOff x="2415999" y="486768"/>
            <a:chExt cx="2674520" cy="1408638"/>
          </a:xfrm>
        </p:grpSpPr>
        <p:sp>
          <p:nvSpPr>
            <p:cNvPr id="35" name="AutoShape 10"/>
            <p:cNvSpPr>
              <a:spLocks noChangeArrowheads="1"/>
            </p:cNvSpPr>
            <p:nvPr/>
          </p:nvSpPr>
          <p:spPr bwMode="auto">
            <a:xfrm>
              <a:off x="2415999" y="486768"/>
              <a:ext cx="2674520" cy="1408638"/>
            </a:xfrm>
            <a:prstGeom prst="roundRect">
              <a:avLst>
                <a:gd name="adj" fmla="val 16667"/>
              </a:avLst>
            </a:prstGeom>
            <a:no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b="0">
                <a:solidFill>
                  <a:srgbClr val="000099"/>
                </a:solidFill>
                <a:ea typeface="经典综艺体简"/>
                <a:cs typeface="经典综艺体简"/>
              </a:endParaRPr>
            </a:p>
          </p:txBody>
        </p:sp>
        <p:sp>
          <p:nvSpPr>
            <p:cNvPr id="36" name="Rectangle 11"/>
            <p:cNvSpPr>
              <a:spLocks noChangeArrowheads="1"/>
            </p:cNvSpPr>
            <p:nvPr/>
          </p:nvSpPr>
          <p:spPr bwMode="auto">
            <a:xfrm>
              <a:off x="2524545" y="515888"/>
              <a:ext cx="2271448" cy="1291690"/>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en-US" altLang="zh-CN" sz="3600" b="1" kern="0" spc="50" dirty="0">
                  <a:ln w="11430"/>
                  <a:solidFill>
                    <a:srgbClr val="0000CC"/>
                  </a:solidFill>
                  <a:latin typeface="微软雅黑" panose="020B0503020204020204" pitchFamily="34" charset="-122"/>
                  <a:ea typeface="微软雅黑" panose="020B0503020204020204" pitchFamily="34" charset="-122"/>
                </a:rPr>
                <a:t>(3) </a:t>
              </a:r>
              <a:r>
                <a:rPr lang="zh-CN" altLang="en-US" sz="3600" b="1" kern="0" spc="50" dirty="0">
                  <a:ln w="11430"/>
                  <a:solidFill>
                    <a:srgbClr val="0000CC"/>
                  </a:solidFill>
                  <a:latin typeface="微软雅黑" panose="020B0503020204020204" pitchFamily="34" charset="-122"/>
                  <a:ea typeface="微软雅黑" panose="020B0503020204020204" pitchFamily="34" charset="-122"/>
                </a:rPr>
                <a:t>腹部的静脉</a:t>
              </a:r>
            </a:p>
          </p:txBody>
        </p:sp>
      </p:grpSp>
      <p:sp>
        <p:nvSpPr>
          <p:cNvPr id="37" name="Rectangle 2"/>
          <p:cNvSpPr>
            <a:spLocks noChangeArrowheads="1"/>
          </p:cNvSpPr>
          <p:nvPr/>
        </p:nvSpPr>
        <p:spPr bwMode="auto">
          <a:xfrm>
            <a:off x="5624070" y="4522967"/>
            <a:ext cx="656793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kumimoji="1" lang="zh-CN" altLang="en-US" sz="2800" spc="50" dirty="0">
                <a:ln w="11430"/>
                <a:solidFill>
                  <a:srgbClr val="0000CC"/>
                </a:solidFill>
                <a:latin typeface="微软雅黑" panose="020B0503020204020204" pitchFamily="34" charset="-122"/>
                <a:ea typeface="微软雅黑" panose="020B0503020204020204" pitchFamily="34" charset="-122"/>
              </a:rPr>
              <a:t>不成对脏支：</a:t>
            </a:r>
            <a:r>
              <a:rPr kumimoji="1" lang="zh-CN" altLang="en-US" sz="2800" spc="50" dirty="0">
                <a:ln w="11430"/>
                <a:latin typeface="微软雅黑" panose="020B0503020204020204" pitchFamily="34" charset="-122"/>
                <a:ea typeface="微软雅黑" panose="020B0503020204020204" pitchFamily="34" charset="-122"/>
              </a:rPr>
              <a:t>起自肠、脾、胰、胃的肠系膜上、下</a:t>
            </a:r>
            <a:r>
              <a:rPr kumimoji="1" lang="en-US" altLang="zh-CN" sz="2800" spc="50" dirty="0">
                <a:ln w="11430"/>
                <a:latin typeface="微软雅黑" panose="020B0503020204020204" pitchFamily="34" charset="-122"/>
                <a:ea typeface="微软雅黑" panose="020B0503020204020204" pitchFamily="34" charset="-122"/>
              </a:rPr>
              <a:t>V</a:t>
            </a:r>
            <a:r>
              <a:rPr kumimoji="1" lang="zh-CN" altLang="en-US" sz="2800" spc="50" dirty="0">
                <a:ln w="11430"/>
                <a:latin typeface="微软雅黑" panose="020B0503020204020204" pitchFamily="34" charset="-122"/>
                <a:ea typeface="微软雅黑" panose="020B0503020204020204" pitchFamily="34" charset="-122"/>
              </a:rPr>
              <a:t>和脾</a:t>
            </a:r>
            <a:r>
              <a:rPr kumimoji="1" lang="en-US" altLang="zh-CN" sz="2800" spc="50" dirty="0">
                <a:ln w="11430"/>
                <a:latin typeface="微软雅黑" panose="020B0503020204020204" pitchFamily="34" charset="-122"/>
                <a:ea typeface="微软雅黑" panose="020B0503020204020204" pitchFamily="34" charset="-122"/>
              </a:rPr>
              <a:t>V</a:t>
            </a:r>
            <a:r>
              <a:rPr kumimoji="1" lang="zh-CN" altLang="en-US" sz="2800" spc="50" dirty="0">
                <a:ln w="11430"/>
                <a:latin typeface="微软雅黑" panose="020B0503020204020204" pitchFamily="34" charset="-122"/>
                <a:ea typeface="微软雅黑" panose="020B0503020204020204" pitchFamily="34" charset="-122"/>
              </a:rPr>
              <a:t>等，</a:t>
            </a:r>
            <a:r>
              <a:rPr kumimoji="1" lang="zh-CN" altLang="en-US" sz="2800" b="1" spc="50" dirty="0">
                <a:ln w="11430"/>
                <a:solidFill>
                  <a:srgbClr val="FF0000"/>
                </a:solidFill>
                <a:latin typeface="微软雅黑" panose="020B0503020204020204" pitchFamily="34" charset="-122"/>
                <a:ea typeface="微软雅黑" panose="020B0503020204020204" pitchFamily="34" charset="-122"/>
              </a:rPr>
              <a:t>汇合形成</a:t>
            </a:r>
            <a:r>
              <a:rPr kumimoji="1" lang="zh-CN" altLang="en-US" sz="2800" b="1" spc="50" dirty="0">
                <a:ln w="11430"/>
                <a:solidFill>
                  <a:srgbClr val="0000CC"/>
                </a:solidFill>
                <a:latin typeface="微软雅黑" panose="020B0503020204020204" pitchFamily="34" charset="-122"/>
                <a:ea typeface="微软雅黑" panose="020B0503020204020204" pitchFamily="34" charset="-122"/>
              </a:rPr>
              <a:t>门静脉</a:t>
            </a:r>
          </a:p>
        </p:txBody>
      </p:sp>
      <p:sp>
        <p:nvSpPr>
          <p:cNvPr id="38" name="Rectangle 2"/>
          <p:cNvSpPr>
            <a:spLocks noChangeArrowheads="1"/>
          </p:cNvSpPr>
          <p:nvPr/>
        </p:nvSpPr>
        <p:spPr bwMode="auto">
          <a:xfrm>
            <a:off x="5696078" y="2849563"/>
            <a:ext cx="525132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kumimoji="1" lang="zh-CN" altLang="en-US" sz="2800" spc="50" dirty="0">
                <a:ln w="11430"/>
                <a:solidFill>
                  <a:srgbClr val="0000CC"/>
                </a:solidFill>
                <a:latin typeface="微软雅黑" panose="020B0503020204020204" pitchFamily="34" charset="-122"/>
                <a:ea typeface="微软雅黑" panose="020B0503020204020204" pitchFamily="34" charset="-122"/>
              </a:rPr>
              <a:t>成对脏支</a:t>
            </a:r>
            <a:r>
              <a:rPr kumimoji="1" lang="zh-CN" altLang="en-US" sz="2800" spc="50" dirty="0">
                <a:ln w="11430"/>
                <a:latin typeface="微软雅黑" panose="020B0503020204020204" pitchFamily="34" charset="-122"/>
                <a:ea typeface="微软雅黑" panose="020B0503020204020204" pitchFamily="34" charset="-122"/>
              </a:rPr>
              <a:t>：与动脉同名，大部分直接注入</a:t>
            </a:r>
            <a:r>
              <a:rPr kumimoji="1" lang="zh-CN" altLang="en-US" sz="2800" spc="50" dirty="0">
                <a:ln w="11430"/>
                <a:solidFill>
                  <a:srgbClr val="0000CC"/>
                </a:solidFill>
                <a:latin typeface="微软雅黑" panose="020B0503020204020204" pitchFamily="34" charset="-122"/>
                <a:ea typeface="微软雅黑" panose="020B0503020204020204" pitchFamily="34" charset="-122"/>
              </a:rPr>
              <a:t>下腔</a:t>
            </a:r>
            <a:r>
              <a:rPr kumimoji="1" lang="en-US" altLang="zh-CN" sz="2800" spc="50" dirty="0">
                <a:ln w="11430"/>
                <a:solidFill>
                  <a:srgbClr val="0000CC"/>
                </a:solidFill>
                <a:latin typeface="微软雅黑" panose="020B0503020204020204" pitchFamily="34" charset="-122"/>
                <a:ea typeface="微软雅黑" panose="020B0503020204020204" pitchFamily="34" charset="-122"/>
              </a:rPr>
              <a:t>V</a:t>
            </a:r>
            <a:endParaRPr kumimoji="1" lang="zh-CN" altLang="en-US" sz="2800" spc="50" dirty="0">
              <a:ln w="1143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666018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78</a:t>
            </a:fld>
            <a:endParaRPr lang="zh-CN" altLang="en-US"/>
          </a:p>
        </p:txBody>
      </p:sp>
      <p:pic>
        <p:nvPicPr>
          <p:cNvPr id="3" name="Picture 5" descr="hong-kong-port-523506-s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38" y="1052513"/>
            <a:ext cx="6840537"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0288" y="1055688"/>
            <a:ext cx="3806825" cy="546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6600"/>
                </a:solidFill>
                <a:miter lim="800000"/>
                <a:headEnd/>
                <a:tailEnd/>
              </a14:hiddenLine>
            </a:ext>
          </a:extLst>
        </p:spPr>
      </p:pic>
      <p:sp>
        <p:nvSpPr>
          <p:cNvPr id="7" name="Rectangle 8"/>
          <p:cNvSpPr>
            <a:spLocks noChangeArrowheads="1"/>
          </p:cNvSpPr>
          <p:nvPr/>
        </p:nvSpPr>
        <p:spPr bwMode="auto">
          <a:xfrm>
            <a:off x="2715581" y="402759"/>
            <a:ext cx="5665333" cy="52322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defRPr kumimoji="1" sz="2400">
                <a:solidFill>
                  <a:schemeClr val="tx1"/>
                </a:solidFill>
                <a:latin typeface="Times New Roman" panose="02020603050405020304" pitchFamily="18" charset="0"/>
                <a:ea typeface="楷体_GB2312" pitchFamily="49" charset="-122"/>
              </a:defRPr>
            </a:lvl1pPr>
            <a:lvl2pPr marL="742950" indent="-285750" algn="ctr">
              <a:defRPr kumimoji="1" sz="2400">
                <a:solidFill>
                  <a:schemeClr val="tx1"/>
                </a:solidFill>
                <a:latin typeface="Times New Roman" panose="02020603050405020304" pitchFamily="18" charset="0"/>
                <a:ea typeface="楷体_GB2312" pitchFamily="49" charset="-122"/>
              </a:defRPr>
            </a:lvl2pPr>
            <a:lvl3pPr marL="1143000" indent="-228600" algn="ctr">
              <a:defRPr kumimoji="1" sz="2400">
                <a:solidFill>
                  <a:schemeClr val="tx1"/>
                </a:solidFill>
                <a:latin typeface="Times New Roman" panose="02020603050405020304" pitchFamily="18" charset="0"/>
                <a:ea typeface="楷体_GB2312" pitchFamily="49" charset="-122"/>
              </a:defRPr>
            </a:lvl3pPr>
            <a:lvl4pPr marL="1600200" indent="-228600" algn="ctr">
              <a:defRPr kumimoji="1" sz="2400">
                <a:solidFill>
                  <a:schemeClr val="tx1"/>
                </a:solidFill>
                <a:latin typeface="Times New Roman" panose="02020603050405020304" pitchFamily="18" charset="0"/>
                <a:ea typeface="楷体_GB2312" pitchFamily="49" charset="-122"/>
              </a:defRPr>
            </a:lvl4pPr>
            <a:lvl5pPr marL="2057400" indent="-228600" algn="ctr">
              <a:defRPr kumimoji="1" sz="2400">
                <a:solidFill>
                  <a:schemeClr val="tx1"/>
                </a:solidFill>
                <a:latin typeface="Times New Roman" panose="02020603050405020304" pitchFamily="18" charset="0"/>
                <a:ea typeface="楷体_GB2312" pitchFamily="49" charset="-122"/>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9pPr>
          </a:lstStyle>
          <a:p>
            <a:r>
              <a:rPr lang="en-US" altLang="zh-CN" sz="2800" b="1" dirty="0">
                <a:solidFill>
                  <a:srgbClr val="FFFF99"/>
                </a:solidFill>
                <a:latin typeface="Eras Bold ITC" panose="020B0907030504020204" pitchFamily="34" charset="0"/>
                <a:ea typeface="方正大黑简体" panose="02010601030101010101" pitchFamily="2" charset="-122"/>
              </a:rPr>
              <a:t>Portal vein system</a:t>
            </a:r>
            <a:r>
              <a:rPr lang="zh-CN" altLang="en-US" sz="2800" b="1" dirty="0">
                <a:solidFill>
                  <a:srgbClr val="FFFF99"/>
                </a:solidFill>
                <a:latin typeface="Eras Bold ITC" panose="020B0907030504020204" pitchFamily="34" charset="0"/>
                <a:ea typeface="方正大黑简体" panose="02010601030101010101" pitchFamily="2" charset="-122"/>
              </a:rPr>
              <a:t>，门静脉系统</a:t>
            </a:r>
            <a:endParaRPr lang="zh-CN" altLang="en-US" sz="2800" dirty="0">
              <a:solidFill>
                <a:srgbClr val="FFFF99"/>
              </a:solidFill>
              <a:latin typeface="Eras Bold ITC" panose="020B0907030504020204" pitchFamily="34" charset="0"/>
              <a:ea typeface="方正大黑简体" panose="02010601030101010101" pitchFamily="2" charset="-122"/>
            </a:endParaRPr>
          </a:p>
        </p:txBody>
      </p:sp>
    </p:spTree>
    <p:extLst>
      <p:ext uri="{BB962C8B-B14F-4D97-AF65-F5344CB8AC3E}">
        <p14:creationId xmlns:p14="http://schemas.microsoft.com/office/powerpoint/2010/main" val="219974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50000" y="50000"/>
                                    </p:animScale>
                                  </p:childTnLst>
                                </p:cTn>
                              </p:par>
                            </p:childTnLst>
                          </p:cTn>
                        </p:par>
                        <p:par>
                          <p:cTn id="7" fill="hold">
                            <p:stCondLst>
                              <p:cond delay="2000"/>
                            </p:stCondLst>
                            <p:childTnLst>
                              <p:par>
                                <p:cTn id="8" presetID="22" presetClass="entr" presetSubtype="1"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1000"/>
                                        <p:tgtEl>
                                          <p:spTgt spid="6"/>
                                        </p:tgtEl>
                                      </p:cBhvr>
                                    </p:animEffect>
                                  </p:childTnLst>
                                </p:cTn>
                              </p:par>
                            </p:childTnLst>
                          </p:cTn>
                        </p:par>
                        <p:par>
                          <p:cTn id="11" fill="hold">
                            <p:stCondLst>
                              <p:cond delay="3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7"/>
                                        </p:tgtEl>
                                        <p:attrNameLst>
                                          <p:attrName>style.visibility</p:attrName>
                                        </p:attrNameLst>
                                      </p:cBhvr>
                                      <p:to>
                                        <p:strVal val="visible"/>
                                      </p:to>
                                    </p:set>
                                    <p:anim calcmode="discrete" valueType="clr">
                                      <p:cBhvr override="childStyle">
                                        <p:cTn id="14"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
                                        </p:tgtEl>
                                        <p:attrNameLst>
                                          <p:attrName>fillcolor</p:attrName>
                                        </p:attrNameLst>
                                      </p:cBhvr>
                                      <p:tavLst>
                                        <p:tav tm="0">
                                          <p:val>
                                            <p:clrVal>
                                              <a:schemeClr val="accent2"/>
                                            </p:clrVal>
                                          </p:val>
                                        </p:tav>
                                        <p:tav tm="50000">
                                          <p:val>
                                            <p:clrVal>
                                              <a:schemeClr val="hlink"/>
                                            </p:clrVal>
                                          </p:val>
                                        </p:tav>
                                      </p:tavLst>
                                    </p:anim>
                                    <p:set>
                                      <p:cBhvr>
                                        <p:cTn id="16"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79</a:t>
            </a:fld>
            <a:endParaRPr lang="zh-CN" altLang="en-US"/>
          </a:p>
        </p:txBody>
      </p:sp>
      <p:pic>
        <p:nvPicPr>
          <p:cNvPr id="3" name="Picture 12" descr="3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125538"/>
            <a:ext cx="255587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descr="画布"/>
          <p:cNvSpPr>
            <a:spLocks noChangeArrowheads="1"/>
          </p:cNvSpPr>
          <p:nvPr/>
        </p:nvSpPr>
        <p:spPr bwMode="auto">
          <a:xfrm>
            <a:off x="4572000" y="808038"/>
            <a:ext cx="3529013" cy="633187"/>
          </a:xfrm>
          <a:prstGeom prst="rect">
            <a:avLst/>
          </a:prstGeom>
          <a:noFill/>
          <a:ln>
            <a:noFill/>
          </a:ln>
          <a:effectLst>
            <a:outerShdw dist="35921" dir="2700000" algn="ctr" rotWithShape="0">
              <a:schemeClr val="bg2">
                <a:alpha val="50000"/>
              </a:schemeClr>
            </a:outerShdw>
          </a:effectLst>
        </p:spPr>
        <p:txBody>
          <a:bodyPr>
            <a:spAutoFit/>
          </a:bodyPr>
          <a:lstStyle>
            <a:lvl1pPr marL="1588" indent="12700">
              <a:defRPr kumimoji="1" sz="2400">
                <a:solidFill>
                  <a:schemeClr val="tx1"/>
                </a:solidFill>
                <a:latin typeface="Times New Roman" panose="02020603050405020304" pitchFamily="18" charset="0"/>
                <a:ea typeface="楷体_GB2312" pitchFamily="49" charset="-122"/>
              </a:defRPr>
            </a:lvl1pPr>
            <a:lvl2pPr marL="742950" indent="-285750">
              <a:defRPr kumimoji="1" sz="2400">
                <a:solidFill>
                  <a:schemeClr val="tx1"/>
                </a:solidFill>
                <a:latin typeface="Times New Roman" panose="02020603050405020304" pitchFamily="18" charset="0"/>
                <a:ea typeface="楷体_GB2312" pitchFamily="49" charset="-122"/>
              </a:defRPr>
            </a:lvl2pPr>
            <a:lvl3pPr marL="1143000" indent="-228600">
              <a:defRPr kumimoji="1" sz="2400">
                <a:solidFill>
                  <a:schemeClr val="tx1"/>
                </a:solidFill>
                <a:latin typeface="Times New Roman" panose="02020603050405020304" pitchFamily="18" charset="0"/>
                <a:ea typeface="楷体_GB2312" pitchFamily="49" charset="-122"/>
              </a:defRPr>
            </a:lvl3pPr>
            <a:lvl4pPr marL="1600200" indent="-228600">
              <a:defRPr kumimoji="1" sz="2400">
                <a:solidFill>
                  <a:schemeClr val="tx1"/>
                </a:solidFill>
                <a:latin typeface="Times New Roman" panose="02020603050405020304" pitchFamily="18" charset="0"/>
                <a:ea typeface="楷体_GB2312" pitchFamily="49" charset="-122"/>
              </a:defRPr>
            </a:lvl4pPr>
            <a:lvl5pPr marL="2057400" indent="-228600">
              <a:defRPr kumimoji="1" sz="24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9pPr>
          </a:lstStyle>
          <a:p>
            <a:pPr algn="ctr" eaLnBrk="1" hangingPunct="1">
              <a:lnSpc>
                <a:spcPct val="120000"/>
              </a:lnSpc>
            </a:pPr>
            <a:r>
              <a:rPr kumimoji="0" lang="zh-CN" altLang="en-US" sz="3200" b="1" dirty="0">
                <a:solidFill>
                  <a:srgbClr val="000066"/>
                </a:solidFill>
                <a:latin typeface="微软雅黑" panose="020B0503020204020204" pitchFamily="34" charset="-122"/>
                <a:ea typeface="微软雅黑" panose="020B0503020204020204" pitchFamily="34" charset="-122"/>
              </a:rPr>
              <a:t>门静脉和</a:t>
            </a:r>
            <a:r>
              <a:rPr kumimoji="0" lang="zh-CN" altLang="en-US" sz="3200" b="1" dirty="0">
                <a:solidFill>
                  <a:srgbClr val="FF0000"/>
                </a:solidFill>
                <a:latin typeface="微软雅黑" panose="020B0503020204020204" pitchFamily="34" charset="-122"/>
                <a:ea typeface="微软雅黑" panose="020B0503020204020204" pitchFamily="34" charset="-122"/>
              </a:rPr>
              <a:t>肝动脉</a:t>
            </a:r>
          </a:p>
        </p:txBody>
      </p:sp>
      <p:sp>
        <p:nvSpPr>
          <p:cNvPr id="6" name="Rectangle 6"/>
          <p:cNvSpPr>
            <a:spLocks noChangeArrowheads="1"/>
          </p:cNvSpPr>
          <p:nvPr/>
        </p:nvSpPr>
        <p:spPr bwMode="auto">
          <a:xfrm>
            <a:off x="4572000" y="1989931"/>
            <a:ext cx="6489700" cy="324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kumimoji="1" sz="2400">
                <a:solidFill>
                  <a:schemeClr val="tx1"/>
                </a:solidFill>
                <a:latin typeface="Times New Roman" panose="02020603050405020304" pitchFamily="18" charset="0"/>
                <a:ea typeface="楷体_GB2312" pitchFamily="49" charset="-122"/>
              </a:defRPr>
            </a:lvl1pPr>
            <a:lvl2pPr marL="742950" indent="-285750">
              <a:defRPr kumimoji="1" sz="2400">
                <a:solidFill>
                  <a:schemeClr val="tx1"/>
                </a:solidFill>
                <a:latin typeface="Times New Roman" panose="02020603050405020304" pitchFamily="18" charset="0"/>
                <a:ea typeface="楷体_GB2312" pitchFamily="49" charset="-122"/>
              </a:defRPr>
            </a:lvl2pPr>
            <a:lvl3pPr marL="1143000" indent="-228600">
              <a:defRPr kumimoji="1" sz="2400">
                <a:solidFill>
                  <a:schemeClr val="tx1"/>
                </a:solidFill>
                <a:latin typeface="Times New Roman" panose="02020603050405020304" pitchFamily="18" charset="0"/>
                <a:ea typeface="楷体_GB2312" pitchFamily="49" charset="-122"/>
              </a:defRPr>
            </a:lvl3pPr>
            <a:lvl4pPr marL="1600200" indent="-228600">
              <a:defRPr kumimoji="1" sz="2400">
                <a:solidFill>
                  <a:schemeClr val="tx1"/>
                </a:solidFill>
                <a:latin typeface="Times New Roman" panose="02020603050405020304" pitchFamily="18" charset="0"/>
                <a:ea typeface="楷体_GB2312" pitchFamily="49" charset="-122"/>
              </a:defRPr>
            </a:lvl4pPr>
            <a:lvl5pPr marL="2057400" indent="-228600">
              <a:defRPr kumimoji="1" sz="24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9pPr>
          </a:lstStyle>
          <a:p>
            <a:pPr algn="ctr" eaLnBrk="1" hangingPunct="1">
              <a:lnSpc>
                <a:spcPct val="130000"/>
              </a:lnSpc>
              <a:spcBef>
                <a:spcPct val="35000"/>
              </a:spcBef>
              <a:spcAft>
                <a:spcPct val="35000"/>
              </a:spcAft>
            </a:pPr>
            <a:endParaRPr lang="zh-CN" altLang="en-US" dirty="0">
              <a:ea typeface="黑体" panose="02010609060101010101" pitchFamily="49" charset="-122"/>
            </a:endParaRPr>
          </a:p>
        </p:txBody>
      </p:sp>
      <p:sp>
        <p:nvSpPr>
          <p:cNvPr id="8" name="矩形 7"/>
          <p:cNvSpPr/>
          <p:nvPr/>
        </p:nvSpPr>
        <p:spPr>
          <a:xfrm>
            <a:off x="4766469" y="1595735"/>
            <a:ext cx="6669087" cy="1938992"/>
          </a:xfrm>
          <a:prstGeom prst="rect">
            <a:avLst/>
          </a:prstGeom>
        </p:spPr>
        <p:txBody>
          <a:bodyPr wrap="square">
            <a:spAutoFit/>
          </a:bodyPr>
          <a:lstStyle/>
          <a:p>
            <a:pPr>
              <a:lnSpc>
                <a:spcPct val="150000"/>
              </a:lnSpc>
            </a:pPr>
            <a:r>
              <a:rPr lang="zh-CN" altLang="en-US" sz="2800" b="1" dirty="0">
                <a:solidFill>
                  <a:srgbClr val="0000CC"/>
                </a:solidFill>
                <a:latin typeface="微软雅黑" panose="020B0503020204020204" pitchFamily="34" charset="-122"/>
                <a:ea typeface="微软雅黑" panose="020B0503020204020204" pitchFamily="34" charset="-122"/>
              </a:rPr>
              <a:t>门静脉</a:t>
            </a:r>
            <a:r>
              <a:rPr lang="zh-CN" altLang="en-US" sz="2400" dirty="0">
                <a:latin typeface="微软雅黑" panose="020B0503020204020204" pitchFamily="34" charset="-122"/>
                <a:ea typeface="微软雅黑" panose="020B0503020204020204" pitchFamily="34" charset="-122"/>
              </a:rPr>
              <a:t>是机能血管，主要是将胃肠道收集来的营养物质及各种成分运到肝脏进行加工储存</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zh-CN" altLang="en-US" sz="2800" b="1" dirty="0">
                <a:solidFill>
                  <a:srgbClr val="FF0000"/>
                </a:solidFill>
                <a:latin typeface="微软雅黑" panose="020B0503020204020204" pitchFamily="34" charset="-122"/>
                <a:ea typeface="微软雅黑" panose="020B0503020204020204" pitchFamily="34" charset="-122"/>
              </a:rPr>
              <a:t>肝动脉</a:t>
            </a:r>
            <a:r>
              <a:rPr lang="zh-CN" altLang="en-US" sz="2400" dirty="0">
                <a:latin typeface="微软雅黑" panose="020B0503020204020204" pitchFamily="34" charset="-122"/>
                <a:ea typeface="微软雅黑" panose="020B0503020204020204" pitchFamily="34" charset="-122"/>
              </a:rPr>
              <a:t>是营养血管，供给肝脏</a:t>
            </a:r>
            <a:r>
              <a:rPr lang="en-US" altLang="zh-CN" sz="2400" dirty="0">
                <a:latin typeface="微软雅黑" panose="020B0503020204020204" pitchFamily="34" charset="-122"/>
                <a:ea typeface="微软雅黑" panose="020B0503020204020204" pitchFamily="34" charset="-122"/>
              </a:rPr>
              <a:t>O2</a:t>
            </a:r>
            <a:r>
              <a:rPr lang="zh-CN" altLang="en-US" sz="2400" dirty="0">
                <a:latin typeface="微软雅黑" panose="020B0503020204020204" pitchFamily="34" charset="-122"/>
                <a:ea typeface="微软雅黑" panose="020B0503020204020204" pitchFamily="34" charset="-122"/>
              </a:rPr>
              <a:t>和营养物质</a:t>
            </a:r>
          </a:p>
        </p:txBody>
      </p:sp>
      <p:sp>
        <p:nvSpPr>
          <p:cNvPr id="9" name="矩形 8"/>
          <p:cNvSpPr/>
          <p:nvPr/>
        </p:nvSpPr>
        <p:spPr>
          <a:xfrm>
            <a:off x="4572000" y="4203312"/>
            <a:ext cx="7552531" cy="1420902"/>
          </a:xfrm>
          <a:prstGeom prst="rect">
            <a:avLst/>
          </a:prstGeom>
        </p:spPr>
        <p:txBody>
          <a:bodyPr wrap="square">
            <a:spAutoFit/>
          </a:bodyPr>
          <a:lstStyle/>
          <a:p>
            <a:pPr>
              <a:defRPr/>
            </a:pPr>
            <a:r>
              <a:rPr kumimoji="1" lang="zh-CN" altLang="en-US" b="1" spc="50" dirty="0">
                <a:ln w="11430"/>
                <a:solidFill>
                  <a:srgbClr val="0000CC"/>
                </a:solidFill>
                <a:latin typeface="微软雅黑" panose="020B0503020204020204" pitchFamily="34" charset="-122"/>
                <a:ea typeface="微软雅黑" panose="020B0503020204020204" pitchFamily="34" charset="-122"/>
              </a:rPr>
              <a:t>门静脉</a:t>
            </a:r>
            <a:r>
              <a:rPr kumimoji="1" lang="en-US" altLang="zh-CN" b="1" spc="50" dirty="0">
                <a:ln w="11430"/>
                <a:solidFill>
                  <a:srgbClr val="0000CC"/>
                </a:solidFill>
                <a:latin typeface="微软雅黑" panose="020B0503020204020204" pitchFamily="34" charset="-122"/>
                <a:ea typeface="微软雅黑" panose="020B0503020204020204" pitchFamily="34" charset="-122"/>
              </a:rPr>
              <a:t>:</a:t>
            </a:r>
          </a:p>
          <a:p>
            <a:pPr>
              <a:lnSpc>
                <a:spcPts val="4100"/>
              </a:lnSpc>
              <a:defRPr/>
            </a:pPr>
            <a:r>
              <a:rPr kumimoji="1" lang="en-US" altLang="zh-CN" spc="50" dirty="0">
                <a:ln w="11430"/>
                <a:latin typeface="微软雅黑" panose="020B0503020204020204" pitchFamily="34" charset="-122"/>
                <a:ea typeface="微软雅黑" panose="020B0503020204020204" pitchFamily="34" charset="-122"/>
              </a:rPr>
              <a:t>   </a:t>
            </a:r>
            <a:r>
              <a:rPr kumimoji="1" lang="zh-CN" altLang="en-US" spc="50" dirty="0">
                <a:ln w="11430"/>
                <a:latin typeface="微软雅黑" panose="020B0503020204020204" pitchFamily="34" charset="-122"/>
                <a:ea typeface="微软雅黑" panose="020B0503020204020204" pitchFamily="34" charset="-122"/>
              </a:rPr>
              <a:t>经肝门入肝，在肝内反复分支，最终与肝动脉的分支共同汇入肝窦状隙，肝窦状隙汇成肝内小静脉，最后形成三支肝静脉注入于下腔静脉</a:t>
            </a:r>
          </a:p>
        </p:txBody>
      </p:sp>
    </p:spTree>
    <p:extLst>
      <p:ext uri="{BB962C8B-B14F-4D97-AF65-F5344CB8AC3E}">
        <p14:creationId xmlns:p14="http://schemas.microsoft.com/office/powerpoint/2010/main" val="302951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8</a:t>
            </a:fld>
            <a:endParaRPr lang="zh-CN" altLang="en-US"/>
          </a:p>
        </p:txBody>
      </p:sp>
      <p:sp>
        <p:nvSpPr>
          <p:cNvPr id="5" name="Rectangle 3"/>
          <p:cNvSpPr>
            <a:spLocks noChangeArrowheads="1"/>
          </p:cNvSpPr>
          <p:nvPr/>
        </p:nvSpPr>
        <p:spPr bwMode="auto">
          <a:xfrm>
            <a:off x="-781985" y="624700"/>
            <a:ext cx="78327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b="1" dirty="0">
                <a:solidFill>
                  <a:srgbClr val="FF0000"/>
                </a:solidFill>
              </a:rPr>
              <a:t>                      </a:t>
            </a:r>
            <a:r>
              <a:rPr lang="zh-CN" altLang="en-US" sz="2800" b="1" dirty="0">
                <a:solidFill>
                  <a:srgbClr val="C00000"/>
                </a:solidFill>
                <a:latin typeface="微软雅黑" panose="020B0503020204020204" pitchFamily="34" charset="-122"/>
                <a:ea typeface="微软雅黑" panose="020B0503020204020204" pitchFamily="34" charset="-122"/>
              </a:rPr>
              <a:t>三、肺循环的动脉</a:t>
            </a:r>
            <a:br>
              <a:rPr lang="zh-CN" altLang="en-US" sz="4400" dirty="0">
                <a:solidFill>
                  <a:srgbClr val="C00000"/>
                </a:solidFill>
                <a:latin typeface="微软雅黑" panose="020B0503020204020204" pitchFamily="34" charset="-122"/>
                <a:ea typeface="微软雅黑" panose="020B0503020204020204" pitchFamily="34" charset="-122"/>
              </a:rPr>
            </a:br>
            <a:endParaRPr lang="zh-CN" altLang="en-US" sz="2000" b="1" dirty="0">
              <a:solidFill>
                <a:srgbClr val="C00000"/>
              </a:solidFill>
              <a:latin typeface="微软雅黑" panose="020B0503020204020204" pitchFamily="34" charset="-122"/>
              <a:ea typeface="微软雅黑" panose="020B0503020204020204" pitchFamily="34" charset="-122"/>
            </a:endParaRPr>
          </a:p>
        </p:txBody>
      </p:sp>
      <p:pic>
        <p:nvPicPr>
          <p:cNvPr id="6" name="Picture 4" descr="肺循环的血管"/>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a:off x="6305266" y="1417638"/>
            <a:ext cx="4789772" cy="426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接连接符 6"/>
          <p:cNvCxnSpPr/>
          <p:nvPr/>
        </p:nvCxnSpPr>
        <p:spPr bwMode="auto">
          <a:xfrm flipV="1">
            <a:off x="8925636" y="3217864"/>
            <a:ext cx="2158289" cy="3008"/>
          </a:xfrm>
          <a:prstGeom prst="line">
            <a:avLst/>
          </a:prstGeom>
          <a:ln w="38100">
            <a:solidFill>
              <a:schemeClr val="tx1"/>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8" name="TextBox 8"/>
          <p:cNvSpPr txBox="1">
            <a:spLocks noChangeArrowheads="1"/>
          </p:cNvSpPr>
          <p:nvPr/>
        </p:nvSpPr>
        <p:spPr bwMode="auto">
          <a:xfrm>
            <a:off x="10988391" y="2986882"/>
            <a:ext cx="1108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a:solidFill>
                  <a:srgbClr val="0000CC"/>
                </a:solidFill>
                <a:latin typeface="微软雅黑" panose="020B0503020204020204" pitchFamily="34" charset="-122"/>
                <a:ea typeface="微软雅黑" panose="020B0503020204020204" pitchFamily="34" charset="-122"/>
              </a:rPr>
              <a:t>肺动脉</a:t>
            </a:r>
          </a:p>
        </p:txBody>
      </p:sp>
      <p:sp>
        <p:nvSpPr>
          <p:cNvPr id="9" name="矩形 8"/>
          <p:cNvSpPr/>
          <p:nvPr/>
        </p:nvSpPr>
        <p:spPr>
          <a:xfrm>
            <a:off x="800100" y="1712932"/>
            <a:ext cx="4305300" cy="3970318"/>
          </a:xfrm>
          <a:prstGeom prst="rect">
            <a:avLst/>
          </a:prstGeom>
        </p:spPr>
        <p:txBody>
          <a:bodyPr wrap="square">
            <a:spAutoFit/>
          </a:bodyPr>
          <a:lstStyle/>
          <a:p>
            <a:pPr>
              <a:lnSpc>
                <a:spcPct val="150000"/>
              </a:lnSpc>
            </a:pPr>
            <a:r>
              <a:rPr lang="zh-CN" altLang="en-US" sz="2800" dirty="0">
                <a:latin typeface="微软雅黑" panose="020B0503020204020204" pitchFamily="34" charset="-122"/>
                <a:ea typeface="微软雅黑" panose="020B0503020204020204" pitchFamily="34" charset="-122"/>
              </a:rPr>
              <a:t>肺动脉起于</a:t>
            </a:r>
            <a:r>
              <a:rPr lang="zh-CN" altLang="en-US" sz="2800" dirty="0">
                <a:solidFill>
                  <a:srgbClr val="0000CC"/>
                </a:solidFill>
                <a:latin typeface="微软雅黑" panose="020B0503020204020204" pitchFamily="34" charset="-122"/>
                <a:ea typeface="微软雅黑" panose="020B0503020204020204" pitchFamily="34" charset="-122"/>
              </a:rPr>
              <a:t>右心室</a:t>
            </a:r>
            <a:r>
              <a:rPr lang="zh-CN" altLang="en-US" sz="2800" dirty="0">
                <a:latin typeface="微软雅黑" panose="020B0503020204020204" pitchFamily="34" charset="-122"/>
                <a:ea typeface="微软雅黑" panose="020B0503020204020204" pitchFamily="34" charset="-122"/>
              </a:rPr>
              <a:t>，为一短干，在主动脉弓下方分为</a:t>
            </a:r>
            <a:r>
              <a:rPr lang="zh-CN" altLang="en-US" sz="2800" dirty="0">
                <a:solidFill>
                  <a:srgbClr val="0000CC"/>
                </a:solidFill>
                <a:latin typeface="微软雅黑" panose="020B0503020204020204" pitchFamily="34" charset="-122"/>
                <a:ea typeface="微软雅黑" panose="020B0503020204020204" pitchFamily="34" charset="-122"/>
              </a:rPr>
              <a:t>左、右肺动脉</a:t>
            </a:r>
            <a:r>
              <a:rPr lang="zh-CN" altLang="en-US" sz="2800" dirty="0">
                <a:latin typeface="微软雅黑" panose="020B0503020204020204" pitchFamily="34" charset="-122"/>
                <a:ea typeface="微软雅黑" panose="020B0503020204020204" pitchFamily="34" charset="-122"/>
              </a:rPr>
              <a:t>，经肺门入肺，随支气管的分支而分支，在肺泡壁的周围，形成稠密的毛细血管网</a:t>
            </a:r>
          </a:p>
        </p:txBody>
      </p:sp>
    </p:spTree>
    <p:extLst>
      <p:ext uri="{BB962C8B-B14F-4D97-AF65-F5344CB8AC3E}">
        <p14:creationId xmlns:p14="http://schemas.microsoft.com/office/powerpoint/2010/main" val="26461121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80</a:t>
            </a:fld>
            <a:endParaRPr lang="zh-CN" altLang="en-US"/>
          </a:p>
        </p:txBody>
      </p:sp>
      <p:sp>
        <p:nvSpPr>
          <p:cNvPr id="13" name="Rectangle 2"/>
          <p:cNvSpPr>
            <a:spLocks noChangeArrowheads="1"/>
          </p:cNvSpPr>
          <p:nvPr/>
        </p:nvSpPr>
        <p:spPr bwMode="auto">
          <a:xfrm>
            <a:off x="4572000" y="1160463"/>
            <a:ext cx="4392613"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Times New Roman" panose="02020603050405020304" pitchFamily="18" charset="0"/>
                <a:ea typeface="楷体_GB2312" pitchFamily="49" charset="-122"/>
              </a:defRPr>
            </a:lvl1pPr>
            <a:lvl2pPr marL="742950" indent="-285750">
              <a:defRPr kumimoji="1" sz="2400">
                <a:solidFill>
                  <a:schemeClr val="tx1"/>
                </a:solidFill>
                <a:latin typeface="Times New Roman" panose="02020603050405020304" pitchFamily="18" charset="0"/>
                <a:ea typeface="楷体_GB2312" pitchFamily="49" charset="-122"/>
              </a:defRPr>
            </a:lvl2pPr>
            <a:lvl3pPr marL="1143000" indent="-228600">
              <a:defRPr kumimoji="1" sz="2400">
                <a:solidFill>
                  <a:schemeClr val="tx1"/>
                </a:solidFill>
                <a:latin typeface="Times New Roman" panose="02020603050405020304" pitchFamily="18" charset="0"/>
                <a:ea typeface="楷体_GB2312" pitchFamily="49" charset="-122"/>
              </a:defRPr>
            </a:lvl3pPr>
            <a:lvl4pPr marL="1600200" indent="-228600">
              <a:defRPr kumimoji="1" sz="2400">
                <a:solidFill>
                  <a:schemeClr val="tx1"/>
                </a:solidFill>
                <a:latin typeface="Times New Roman" panose="02020603050405020304" pitchFamily="18" charset="0"/>
                <a:ea typeface="楷体_GB2312" pitchFamily="49" charset="-122"/>
              </a:defRPr>
            </a:lvl4pPr>
            <a:lvl5pPr marL="2057400" indent="-228600">
              <a:defRPr kumimoji="1" sz="24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9pPr>
          </a:lstStyle>
          <a:p>
            <a:pPr fontAlgn="base">
              <a:lnSpc>
                <a:spcPct val="105000"/>
              </a:lnSpc>
              <a:spcBef>
                <a:spcPct val="0"/>
              </a:spcBef>
              <a:spcAft>
                <a:spcPct val="0"/>
              </a:spcAft>
            </a:pPr>
            <a:r>
              <a:rPr lang="en-US" altLang="zh-CN" dirty="0">
                <a:solidFill>
                  <a:srgbClr val="000000"/>
                </a:solidFill>
                <a:latin typeface="微软雅黑" panose="020B0503020204020204" pitchFamily="34" charset="-122"/>
                <a:ea typeface="微软雅黑" panose="020B0503020204020204" pitchFamily="34" charset="-122"/>
              </a:rPr>
              <a:t>1. </a:t>
            </a:r>
            <a:r>
              <a:rPr lang="zh-CN" altLang="en-US" dirty="0">
                <a:solidFill>
                  <a:srgbClr val="000000"/>
                </a:solidFill>
                <a:latin typeface="微软雅黑" panose="020B0503020204020204" pitchFamily="34" charset="-122"/>
                <a:ea typeface="微软雅黑" panose="020B0503020204020204" pitchFamily="34" charset="-122"/>
              </a:rPr>
              <a:t>短而粗，长约</a:t>
            </a:r>
            <a:r>
              <a:rPr lang="en-US" altLang="zh-CN" dirty="0">
                <a:solidFill>
                  <a:srgbClr val="000000"/>
                </a:solidFill>
                <a:latin typeface="微软雅黑" panose="020B0503020204020204" pitchFamily="34" charset="-122"/>
                <a:ea typeface="微软雅黑" panose="020B0503020204020204" pitchFamily="34" charset="-122"/>
              </a:rPr>
              <a:t>8 cm</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14" name="Rectangle 4" descr="画布"/>
          <p:cNvSpPr>
            <a:spLocks noChangeArrowheads="1"/>
          </p:cNvSpPr>
          <p:nvPr/>
        </p:nvSpPr>
        <p:spPr bwMode="auto">
          <a:xfrm>
            <a:off x="611188" y="333375"/>
            <a:ext cx="3529012" cy="683264"/>
          </a:xfrm>
          <a:prstGeom prst="rect">
            <a:avLst/>
          </a:prstGeom>
          <a:noFill/>
          <a:ln>
            <a:noFill/>
          </a:ln>
          <a:effectLst>
            <a:outerShdw dist="35921" dir="2700000" algn="ctr" rotWithShape="0">
              <a:srgbClr val="808080">
                <a:alpha val="50000"/>
              </a:srgbClr>
            </a:outerShdw>
          </a:effectLst>
        </p:spPr>
        <p:txBody>
          <a:bodyPr>
            <a:spAutoFit/>
          </a:bodyPr>
          <a:lstStyle>
            <a:lvl1pPr marL="1588" indent="12700">
              <a:defRPr kumimoji="1" sz="2400">
                <a:solidFill>
                  <a:schemeClr val="tx1"/>
                </a:solidFill>
                <a:latin typeface="Times New Roman" panose="02020603050405020304" pitchFamily="18" charset="0"/>
                <a:ea typeface="楷体_GB2312" pitchFamily="49" charset="-122"/>
              </a:defRPr>
            </a:lvl1pPr>
            <a:lvl2pPr marL="742950" indent="-285750">
              <a:defRPr kumimoji="1" sz="2400">
                <a:solidFill>
                  <a:schemeClr val="tx1"/>
                </a:solidFill>
                <a:latin typeface="Times New Roman" panose="02020603050405020304" pitchFamily="18" charset="0"/>
                <a:ea typeface="楷体_GB2312" pitchFamily="49" charset="-122"/>
              </a:defRPr>
            </a:lvl2pPr>
            <a:lvl3pPr marL="1143000" indent="-228600">
              <a:defRPr kumimoji="1" sz="2400">
                <a:solidFill>
                  <a:schemeClr val="tx1"/>
                </a:solidFill>
                <a:latin typeface="Times New Roman" panose="02020603050405020304" pitchFamily="18" charset="0"/>
                <a:ea typeface="楷体_GB2312" pitchFamily="49" charset="-122"/>
              </a:defRPr>
            </a:lvl3pPr>
            <a:lvl4pPr marL="1600200" indent="-228600">
              <a:defRPr kumimoji="1" sz="2400">
                <a:solidFill>
                  <a:schemeClr val="tx1"/>
                </a:solidFill>
                <a:latin typeface="Times New Roman" panose="02020603050405020304" pitchFamily="18" charset="0"/>
                <a:ea typeface="楷体_GB2312" pitchFamily="49" charset="-122"/>
              </a:defRPr>
            </a:lvl4pPr>
            <a:lvl5pPr marL="2057400" indent="-228600">
              <a:defRPr kumimoji="1" sz="24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9pPr>
          </a:lstStyle>
          <a:p>
            <a:pPr marL="1588" marR="0" lvl="0" indent="12700" algn="ctr" defTabSz="914400" eaLnBrk="1" fontAlgn="base" latinLnBrk="0" hangingPunct="1">
              <a:lnSpc>
                <a:spcPct val="120000"/>
              </a:lnSpc>
              <a:spcBef>
                <a:spcPct val="0"/>
              </a:spcBef>
              <a:spcAft>
                <a:spcPct val="0"/>
              </a:spcAft>
              <a:buClrTx/>
              <a:buSzTx/>
              <a:buFontTx/>
              <a:buNone/>
              <a:tabLst/>
              <a:defRPr/>
            </a:pPr>
            <a:r>
              <a:rPr kumimoji="0" lang="zh-CN" altLang="en-US" sz="3200" b="1" dirty="0">
                <a:solidFill>
                  <a:srgbClr val="0000CC"/>
                </a:solidFill>
                <a:latin typeface="微软雅黑" panose="020B0503020204020204" pitchFamily="34" charset="-122"/>
                <a:ea typeface="微软雅黑" panose="020B0503020204020204" pitchFamily="34" charset="-122"/>
              </a:rPr>
              <a:t>门静脉解剖学特点</a:t>
            </a:r>
          </a:p>
        </p:txBody>
      </p:sp>
      <p:sp>
        <p:nvSpPr>
          <p:cNvPr id="15" name="Rectangle 2"/>
          <p:cNvSpPr>
            <a:spLocks noChangeArrowheads="1"/>
          </p:cNvSpPr>
          <p:nvPr/>
        </p:nvSpPr>
        <p:spPr bwMode="auto">
          <a:xfrm>
            <a:off x="4572000" y="1700213"/>
            <a:ext cx="53340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Times New Roman" panose="02020603050405020304" pitchFamily="18" charset="0"/>
                <a:ea typeface="楷体_GB2312" pitchFamily="49" charset="-122"/>
              </a:defRPr>
            </a:lvl1pPr>
            <a:lvl2pPr marL="742950" indent="-285750">
              <a:defRPr kumimoji="1" sz="2400">
                <a:solidFill>
                  <a:schemeClr val="tx1"/>
                </a:solidFill>
                <a:latin typeface="Times New Roman" panose="02020603050405020304" pitchFamily="18" charset="0"/>
                <a:ea typeface="楷体_GB2312" pitchFamily="49" charset="-122"/>
              </a:defRPr>
            </a:lvl2pPr>
            <a:lvl3pPr marL="1143000" indent="-228600">
              <a:defRPr kumimoji="1" sz="2400">
                <a:solidFill>
                  <a:schemeClr val="tx1"/>
                </a:solidFill>
                <a:latin typeface="Times New Roman" panose="02020603050405020304" pitchFamily="18" charset="0"/>
                <a:ea typeface="楷体_GB2312" pitchFamily="49" charset="-122"/>
              </a:defRPr>
            </a:lvl3pPr>
            <a:lvl4pPr marL="1600200" indent="-228600">
              <a:defRPr kumimoji="1" sz="2400">
                <a:solidFill>
                  <a:schemeClr val="tx1"/>
                </a:solidFill>
                <a:latin typeface="Times New Roman" panose="02020603050405020304" pitchFamily="18" charset="0"/>
                <a:ea typeface="楷体_GB2312" pitchFamily="49" charset="-122"/>
              </a:defRPr>
            </a:lvl4pPr>
            <a:lvl5pPr marL="2057400" indent="-228600">
              <a:defRPr kumimoji="1" sz="24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9pPr>
          </a:lstStyle>
          <a:p>
            <a:pPr fontAlgn="base">
              <a:lnSpc>
                <a:spcPct val="105000"/>
              </a:lnSpc>
              <a:spcBef>
                <a:spcPct val="0"/>
              </a:spcBef>
              <a:spcAft>
                <a:spcPct val="0"/>
              </a:spcAft>
            </a:pPr>
            <a:r>
              <a:rPr lang="en-US" altLang="zh-CN" dirty="0">
                <a:solidFill>
                  <a:srgbClr val="000000"/>
                </a:solidFill>
                <a:latin typeface="微软雅黑" panose="020B0503020204020204" pitchFamily="34" charset="-122"/>
                <a:ea typeface="微软雅黑" panose="020B0503020204020204" pitchFamily="34" charset="-122"/>
              </a:rPr>
              <a:t>2. </a:t>
            </a:r>
            <a:r>
              <a:rPr lang="zh-CN" altLang="en-US" dirty="0">
                <a:solidFill>
                  <a:srgbClr val="000000"/>
                </a:solidFill>
                <a:latin typeface="微软雅黑" panose="020B0503020204020204" pitchFamily="34" charset="-122"/>
                <a:ea typeface="微软雅黑" panose="020B0503020204020204" pitchFamily="34" charset="-122"/>
              </a:rPr>
              <a:t>由脾静脉和肠系膜上静脉汇合而成</a:t>
            </a:r>
          </a:p>
        </p:txBody>
      </p:sp>
      <p:sp>
        <p:nvSpPr>
          <p:cNvPr id="16" name="Rectangle 2"/>
          <p:cNvSpPr>
            <a:spLocks noChangeArrowheads="1"/>
          </p:cNvSpPr>
          <p:nvPr/>
        </p:nvSpPr>
        <p:spPr bwMode="auto">
          <a:xfrm>
            <a:off x="4572000" y="2420938"/>
            <a:ext cx="46101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Times New Roman" panose="02020603050405020304" pitchFamily="18" charset="0"/>
                <a:ea typeface="楷体_GB2312" pitchFamily="49" charset="-122"/>
              </a:defRPr>
            </a:lvl1pPr>
            <a:lvl2pPr marL="742950" indent="-285750">
              <a:defRPr kumimoji="1" sz="2400">
                <a:solidFill>
                  <a:schemeClr val="tx1"/>
                </a:solidFill>
                <a:latin typeface="Times New Roman" panose="02020603050405020304" pitchFamily="18" charset="0"/>
                <a:ea typeface="楷体_GB2312" pitchFamily="49" charset="-122"/>
              </a:defRPr>
            </a:lvl2pPr>
            <a:lvl3pPr marL="1143000" indent="-228600">
              <a:defRPr kumimoji="1" sz="2400">
                <a:solidFill>
                  <a:schemeClr val="tx1"/>
                </a:solidFill>
                <a:latin typeface="Times New Roman" panose="02020603050405020304" pitchFamily="18" charset="0"/>
                <a:ea typeface="楷体_GB2312" pitchFamily="49" charset="-122"/>
              </a:defRPr>
            </a:lvl3pPr>
            <a:lvl4pPr marL="1600200" indent="-228600">
              <a:defRPr kumimoji="1" sz="2400">
                <a:solidFill>
                  <a:schemeClr val="tx1"/>
                </a:solidFill>
                <a:latin typeface="Times New Roman" panose="02020603050405020304" pitchFamily="18" charset="0"/>
                <a:ea typeface="楷体_GB2312" pitchFamily="49" charset="-122"/>
              </a:defRPr>
            </a:lvl4pPr>
            <a:lvl5pPr marL="2057400" indent="-228600">
              <a:defRPr kumimoji="1" sz="24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9pPr>
          </a:lstStyle>
          <a:p>
            <a:pPr fontAlgn="base">
              <a:lnSpc>
                <a:spcPct val="105000"/>
              </a:lnSpc>
              <a:spcBef>
                <a:spcPct val="0"/>
              </a:spcBef>
              <a:spcAft>
                <a:spcPct val="0"/>
              </a:spcAft>
            </a:pPr>
            <a:r>
              <a:rPr lang="en-US" altLang="zh-CN" dirty="0">
                <a:solidFill>
                  <a:srgbClr val="FF0000"/>
                </a:solidFill>
                <a:latin typeface="微软雅黑" panose="020B0503020204020204" pitchFamily="34" charset="-122"/>
                <a:ea typeface="微软雅黑" panose="020B0503020204020204" pitchFamily="34" charset="-122"/>
              </a:rPr>
              <a:t>3. </a:t>
            </a:r>
            <a:r>
              <a:rPr lang="zh-CN" altLang="en-US" dirty="0">
                <a:solidFill>
                  <a:srgbClr val="FF0000"/>
                </a:solidFill>
                <a:latin typeface="微软雅黑" panose="020B0503020204020204" pitchFamily="34" charset="-122"/>
                <a:ea typeface="微软雅黑" panose="020B0503020204020204" pitchFamily="34" charset="-122"/>
              </a:rPr>
              <a:t>并非真正的静脉，而是和肝动脉一起构成肝脏两大供血系统</a:t>
            </a:r>
          </a:p>
        </p:txBody>
      </p:sp>
      <p:sp>
        <p:nvSpPr>
          <p:cNvPr id="17" name="Rectangle 2"/>
          <p:cNvSpPr>
            <a:spLocks noChangeArrowheads="1"/>
          </p:cNvSpPr>
          <p:nvPr/>
        </p:nvSpPr>
        <p:spPr bwMode="auto">
          <a:xfrm>
            <a:off x="4572000" y="3213100"/>
            <a:ext cx="64135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Times New Roman" panose="02020603050405020304" pitchFamily="18" charset="0"/>
                <a:ea typeface="楷体_GB2312" pitchFamily="49" charset="-122"/>
              </a:defRPr>
            </a:lvl1pPr>
            <a:lvl2pPr marL="742950" indent="-285750">
              <a:defRPr kumimoji="1" sz="2400">
                <a:solidFill>
                  <a:schemeClr val="tx1"/>
                </a:solidFill>
                <a:latin typeface="Times New Roman" panose="02020603050405020304" pitchFamily="18" charset="0"/>
                <a:ea typeface="楷体_GB2312" pitchFamily="49" charset="-122"/>
              </a:defRPr>
            </a:lvl2pPr>
            <a:lvl3pPr marL="1143000" indent="-228600">
              <a:defRPr kumimoji="1" sz="2400">
                <a:solidFill>
                  <a:schemeClr val="tx1"/>
                </a:solidFill>
                <a:latin typeface="Times New Roman" panose="02020603050405020304" pitchFamily="18" charset="0"/>
                <a:ea typeface="楷体_GB2312" pitchFamily="49" charset="-122"/>
              </a:defRPr>
            </a:lvl3pPr>
            <a:lvl4pPr marL="1600200" indent="-228600">
              <a:defRPr kumimoji="1" sz="2400">
                <a:solidFill>
                  <a:schemeClr val="tx1"/>
                </a:solidFill>
                <a:latin typeface="Times New Roman" panose="02020603050405020304" pitchFamily="18" charset="0"/>
                <a:ea typeface="楷体_GB2312" pitchFamily="49" charset="-122"/>
              </a:defRPr>
            </a:lvl4pPr>
            <a:lvl5pPr marL="2057400" indent="-228600">
              <a:defRPr kumimoji="1" sz="24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9pPr>
          </a:lstStyle>
          <a:p>
            <a:pPr fontAlgn="base">
              <a:lnSpc>
                <a:spcPct val="105000"/>
              </a:lnSpc>
              <a:spcBef>
                <a:spcPct val="0"/>
              </a:spcBef>
              <a:spcAft>
                <a:spcPct val="0"/>
              </a:spcAft>
            </a:pPr>
            <a:r>
              <a:rPr lang="en-US" altLang="zh-CN" dirty="0">
                <a:solidFill>
                  <a:srgbClr val="000000"/>
                </a:solidFill>
                <a:latin typeface="微软雅黑" panose="020B0503020204020204" pitchFamily="34" charset="-122"/>
                <a:ea typeface="微软雅黑" panose="020B0503020204020204" pitchFamily="34" charset="-122"/>
              </a:rPr>
              <a:t>4. </a:t>
            </a:r>
            <a:r>
              <a:rPr lang="zh-CN" altLang="en-US" dirty="0">
                <a:solidFill>
                  <a:srgbClr val="000000"/>
                </a:solidFill>
                <a:latin typeface="微软雅黑" panose="020B0503020204020204" pitchFamily="34" charset="-122"/>
                <a:ea typeface="微软雅黑" panose="020B0503020204020204" pitchFamily="34" charset="-122"/>
              </a:rPr>
              <a:t>起源于腹腔消化道、胰腺、脾的毛细血管，逐级汇集，入肝，最后汇入肝血窦</a:t>
            </a:r>
          </a:p>
        </p:txBody>
      </p:sp>
      <p:sp>
        <p:nvSpPr>
          <p:cNvPr id="18" name="Rectangle 2"/>
          <p:cNvSpPr>
            <a:spLocks noChangeArrowheads="1"/>
          </p:cNvSpPr>
          <p:nvPr/>
        </p:nvSpPr>
        <p:spPr bwMode="auto">
          <a:xfrm>
            <a:off x="4572000" y="4292600"/>
            <a:ext cx="43926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Times New Roman" panose="02020603050405020304" pitchFamily="18" charset="0"/>
                <a:ea typeface="楷体_GB2312" pitchFamily="49" charset="-122"/>
              </a:defRPr>
            </a:lvl1pPr>
            <a:lvl2pPr marL="742950" indent="-285750">
              <a:defRPr kumimoji="1" sz="2400">
                <a:solidFill>
                  <a:schemeClr val="tx1"/>
                </a:solidFill>
                <a:latin typeface="Times New Roman" panose="02020603050405020304" pitchFamily="18" charset="0"/>
                <a:ea typeface="楷体_GB2312" pitchFamily="49" charset="-122"/>
              </a:defRPr>
            </a:lvl2pPr>
            <a:lvl3pPr marL="1143000" indent="-228600">
              <a:defRPr kumimoji="1" sz="2400">
                <a:solidFill>
                  <a:schemeClr val="tx1"/>
                </a:solidFill>
                <a:latin typeface="Times New Roman" panose="02020603050405020304" pitchFamily="18" charset="0"/>
                <a:ea typeface="楷体_GB2312" pitchFamily="49" charset="-122"/>
              </a:defRPr>
            </a:lvl3pPr>
            <a:lvl4pPr marL="1600200" indent="-228600">
              <a:defRPr kumimoji="1" sz="2400">
                <a:solidFill>
                  <a:schemeClr val="tx1"/>
                </a:solidFill>
                <a:latin typeface="Times New Roman" panose="02020603050405020304" pitchFamily="18" charset="0"/>
                <a:ea typeface="楷体_GB2312" pitchFamily="49" charset="-122"/>
              </a:defRPr>
            </a:lvl4pPr>
            <a:lvl5pPr marL="2057400" indent="-228600">
              <a:defRPr kumimoji="1" sz="24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9pPr>
          </a:lstStyle>
          <a:p>
            <a:pPr fontAlgn="base">
              <a:lnSpc>
                <a:spcPct val="105000"/>
              </a:lnSpc>
              <a:spcBef>
                <a:spcPct val="0"/>
              </a:spcBef>
              <a:spcAft>
                <a:spcPct val="0"/>
              </a:spcAft>
            </a:pPr>
            <a:r>
              <a:rPr lang="en-US" altLang="zh-CN" dirty="0">
                <a:solidFill>
                  <a:srgbClr val="000000"/>
                </a:solidFill>
                <a:latin typeface="微软雅黑" panose="020B0503020204020204" pitchFamily="34" charset="-122"/>
                <a:ea typeface="微软雅黑" panose="020B0503020204020204" pitchFamily="34" charset="-122"/>
              </a:rPr>
              <a:t>5. </a:t>
            </a:r>
            <a:r>
              <a:rPr lang="zh-CN" altLang="en-US" dirty="0">
                <a:solidFill>
                  <a:srgbClr val="000000"/>
                </a:solidFill>
                <a:latin typeface="微软雅黑" panose="020B0503020204020204" pitchFamily="34" charset="-122"/>
                <a:ea typeface="微软雅黑" panose="020B0503020204020204" pitchFamily="34" charset="-122"/>
              </a:rPr>
              <a:t>介于毛细血管之间</a:t>
            </a:r>
          </a:p>
        </p:txBody>
      </p:sp>
      <p:sp>
        <p:nvSpPr>
          <p:cNvPr id="19" name="Rectangle 2"/>
          <p:cNvSpPr>
            <a:spLocks noChangeArrowheads="1"/>
          </p:cNvSpPr>
          <p:nvPr/>
        </p:nvSpPr>
        <p:spPr bwMode="auto">
          <a:xfrm>
            <a:off x="4572000" y="4941888"/>
            <a:ext cx="43926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Times New Roman" panose="02020603050405020304" pitchFamily="18" charset="0"/>
                <a:ea typeface="楷体_GB2312" pitchFamily="49" charset="-122"/>
              </a:defRPr>
            </a:lvl1pPr>
            <a:lvl2pPr marL="742950" indent="-285750">
              <a:defRPr kumimoji="1" sz="2400">
                <a:solidFill>
                  <a:schemeClr val="tx1"/>
                </a:solidFill>
                <a:latin typeface="Times New Roman" panose="02020603050405020304" pitchFamily="18" charset="0"/>
                <a:ea typeface="楷体_GB2312" pitchFamily="49" charset="-122"/>
              </a:defRPr>
            </a:lvl2pPr>
            <a:lvl3pPr marL="1143000" indent="-228600">
              <a:defRPr kumimoji="1" sz="2400">
                <a:solidFill>
                  <a:schemeClr val="tx1"/>
                </a:solidFill>
                <a:latin typeface="Times New Roman" panose="02020603050405020304" pitchFamily="18" charset="0"/>
                <a:ea typeface="楷体_GB2312" pitchFamily="49" charset="-122"/>
              </a:defRPr>
            </a:lvl3pPr>
            <a:lvl4pPr marL="1600200" indent="-228600">
              <a:defRPr kumimoji="1" sz="2400">
                <a:solidFill>
                  <a:schemeClr val="tx1"/>
                </a:solidFill>
                <a:latin typeface="Times New Roman" panose="02020603050405020304" pitchFamily="18" charset="0"/>
                <a:ea typeface="楷体_GB2312" pitchFamily="49" charset="-122"/>
              </a:defRPr>
            </a:lvl4pPr>
            <a:lvl5pPr marL="2057400" indent="-228600">
              <a:defRPr kumimoji="1" sz="24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9pPr>
          </a:lstStyle>
          <a:p>
            <a:pPr fontAlgn="base">
              <a:lnSpc>
                <a:spcPct val="105000"/>
              </a:lnSpc>
              <a:spcBef>
                <a:spcPct val="0"/>
              </a:spcBef>
              <a:spcAft>
                <a:spcPct val="0"/>
              </a:spcAft>
            </a:pPr>
            <a:r>
              <a:rPr lang="en-US" altLang="zh-CN" dirty="0">
                <a:solidFill>
                  <a:srgbClr val="FF0000"/>
                </a:solidFill>
                <a:latin typeface="微软雅黑" panose="020B0503020204020204" pitchFamily="34" charset="-122"/>
                <a:ea typeface="微软雅黑" panose="020B0503020204020204" pitchFamily="34" charset="-122"/>
              </a:rPr>
              <a:t>6. </a:t>
            </a:r>
            <a:r>
              <a:rPr lang="zh-CN" altLang="en-US" dirty="0">
                <a:solidFill>
                  <a:srgbClr val="FF0000"/>
                </a:solidFill>
                <a:latin typeface="微软雅黑" panose="020B0503020204020204" pitchFamily="34" charset="-122"/>
                <a:ea typeface="微软雅黑" panose="020B0503020204020204" pitchFamily="34" charset="-122"/>
              </a:rPr>
              <a:t>门静脉及其属支无静脉瓣</a:t>
            </a:r>
          </a:p>
        </p:txBody>
      </p:sp>
      <p:sp>
        <p:nvSpPr>
          <p:cNvPr id="20" name="Rectangle 2"/>
          <p:cNvSpPr>
            <a:spLocks noChangeArrowheads="1"/>
          </p:cNvSpPr>
          <p:nvPr/>
        </p:nvSpPr>
        <p:spPr bwMode="auto">
          <a:xfrm>
            <a:off x="4572000" y="5589588"/>
            <a:ext cx="73279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Times New Roman" panose="02020603050405020304" pitchFamily="18" charset="0"/>
                <a:ea typeface="楷体_GB2312" pitchFamily="49" charset="-122"/>
              </a:defRPr>
            </a:lvl1pPr>
            <a:lvl2pPr marL="742950" indent="-285750">
              <a:defRPr kumimoji="1" sz="2400">
                <a:solidFill>
                  <a:schemeClr val="tx1"/>
                </a:solidFill>
                <a:latin typeface="Times New Roman" panose="02020603050405020304" pitchFamily="18" charset="0"/>
                <a:ea typeface="楷体_GB2312" pitchFamily="49" charset="-122"/>
              </a:defRPr>
            </a:lvl2pPr>
            <a:lvl3pPr marL="1143000" indent="-228600">
              <a:defRPr kumimoji="1" sz="2400">
                <a:solidFill>
                  <a:schemeClr val="tx1"/>
                </a:solidFill>
                <a:latin typeface="Times New Roman" panose="02020603050405020304" pitchFamily="18" charset="0"/>
                <a:ea typeface="楷体_GB2312" pitchFamily="49" charset="-122"/>
              </a:defRPr>
            </a:lvl3pPr>
            <a:lvl4pPr marL="1600200" indent="-228600">
              <a:defRPr kumimoji="1" sz="2400">
                <a:solidFill>
                  <a:schemeClr val="tx1"/>
                </a:solidFill>
                <a:latin typeface="Times New Roman" panose="02020603050405020304" pitchFamily="18" charset="0"/>
                <a:ea typeface="楷体_GB2312" pitchFamily="49" charset="-122"/>
              </a:defRPr>
            </a:lvl4pPr>
            <a:lvl5pPr marL="2057400" indent="-228600">
              <a:defRPr kumimoji="1" sz="24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9pPr>
          </a:lstStyle>
          <a:p>
            <a:pPr fontAlgn="base">
              <a:lnSpc>
                <a:spcPct val="105000"/>
              </a:lnSpc>
              <a:spcBef>
                <a:spcPct val="0"/>
              </a:spcBef>
              <a:spcAft>
                <a:spcPct val="0"/>
              </a:spcAft>
            </a:pPr>
            <a:r>
              <a:rPr lang="en-US" altLang="zh-CN" dirty="0">
                <a:solidFill>
                  <a:srgbClr val="000000"/>
                </a:solidFill>
                <a:latin typeface="微软雅黑" panose="020B0503020204020204" pitchFamily="34" charset="-122"/>
                <a:ea typeface="微软雅黑" panose="020B0503020204020204" pitchFamily="34" charset="-122"/>
              </a:rPr>
              <a:t>7. </a:t>
            </a:r>
            <a:r>
              <a:rPr lang="zh-CN" altLang="en-US" dirty="0">
                <a:solidFill>
                  <a:srgbClr val="000000"/>
                </a:solidFill>
                <a:latin typeface="微软雅黑" panose="020B0503020204020204" pitchFamily="34" charset="-122"/>
                <a:ea typeface="微软雅黑" panose="020B0503020204020204" pitchFamily="34" charset="-122"/>
              </a:rPr>
              <a:t>和上腔静脉和下腔静脉之间存在广泛的侧支吻合</a:t>
            </a:r>
          </a:p>
        </p:txBody>
      </p:sp>
      <p:pic>
        <p:nvPicPr>
          <p:cNvPr id="21" name="Picture 12" descr="3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412875"/>
            <a:ext cx="255587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6788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81</a:t>
            </a:fld>
            <a:endParaRPr lang="zh-CN" altLang="en-US"/>
          </a:p>
        </p:txBody>
      </p:sp>
      <p:grpSp>
        <p:nvGrpSpPr>
          <p:cNvPr id="20" name="组合 5"/>
          <p:cNvGrpSpPr>
            <a:grpSpLocks/>
          </p:cNvGrpSpPr>
          <p:nvPr/>
        </p:nvGrpSpPr>
        <p:grpSpPr bwMode="auto">
          <a:xfrm>
            <a:off x="1868488" y="596900"/>
            <a:ext cx="3527425" cy="3419475"/>
            <a:chOff x="827088" y="549275"/>
            <a:chExt cx="3527425" cy="3419475"/>
          </a:xfrm>
        </p:grpSpPr>
        <p:sp>
          <p:nvSpPr>
            <p:cNvPr id="21" name="Rectangle 2" descr="画布"/>
            <p:cNvSpPr>
              <a:spLocks noChangeArrowheads="1"/>
            </p:cNvSpPr>
            <p:nvPr/>
          </p:nvSpPr>
          <p:spPr bwMode="auto">
            <a:xfrm>
              <a:off x="827088" y="549275"/>
              <a:ext cx="3527425" cy="683264"/>
            </a:xfrm>
            <a:prstGeom prst="rect">
              <a:avLst/>
            </a:prstGeom>
            <a:noFill/>
            <a:ln>
              <a:noFill/>
            </a:ln>
            <a:effectLst>
              <a:outerShdw dist="35921" dir="2700000" algn="ctr" rotWithShape="0">
                <a:srgbClr val="808080">
                  <a:alpha val="50000"/>
                </a:srgbClr>
              </a:outerShdw>
            </a:effectLst>
            <a:extLst>
              <a:ext uri="{91240B29-F687-4F45-9708-019B960494DF}">
                <a14:hiddenLine xmlns:a14="http://schemas.microsoft.com/office/drawing/2010/main" w="12700" algn="ctr">
                  <a:solidFill>
                    <a:srgbClr val="000066"/>
                  </a:solidFill>
                  <a:miter lim="800000"/>
                  <a:headEnd/>
                  <a:tailEnd/>
                </a14:hiddenLine>
              </a:ext>
            </a:extLst>
          </p:spPr>
          <p:txBody>
            <a:bodyPr>
              <a:spAutoFit/>
            </a:bodyPr>
            <a:lstStyle>
              <a:lvl1pPr marL="1588" indent="12700">
                <a:defRPr kumimoji="1" sz="2400">
                  <a:solidFill>
                    <a:schemeClr val="tx1"/>
                  </a:solidFill>
                  <a:latin typeface="Times New Roman" panose="02020603050405020304" pitchFamily="18" charset="0"/>
                  <a:ea typeface="楷体_GB2312" pitchFamily="49" charset="-122"/>
                </a:defRPr>
              </a:lvl1pPr>
              <a:lvl2pPr marL="742950" indent="-285750">
                <a:defRPr kumimoji="1" sz="2400">
                  <a:solidFill>
                    <a:schemeClr val="tx1"/>
                  </a:solidFill>
                  <a:latin typeface="Times New Roman" panose="02020603050405020304" pitchFamily="18" charset="0"/>
                  <a:ea typeface="楷体_GB2312" pitchFamily="49" charset="-122"/>
                </a:defRPr>
              </a:lvl2pPr>
              <a:lvl3pPr marL="1143000" indent="-228600">
                <a:defRPr kumimoji="1" sz="2400">
                  <a:solidFill>
                    <a:schemeClr val="tx1"/>
                  </a:solidFill>
                  <a:latin typeface="Times New Roman" panose="02020603050405020304" pitchFamily="18" charset="0"/>
                  <a:ea typeface="楷体_GB2312" pitchFamily="49" charset="-122"/>
                </a:defRPr>
              </a:lvl3pPr>
              <a:lvl4pPr marL="1600200" indent="-228600">
                <a:defRPr kumimoji="1" sz="2400">
                  <a:solidFill>
                    <a:schemeClr val="tx1"/>
                  </a:solidFill>
                  <a:latin typeface="Times New Roman" panose="02020603050405020304" pitchFamily="18" charset="0"/>
                  <a:ea typeface="楷体_GB2312" pitchFamily="49" charset="-122"/>
                </a:defRPr>
              </a:lvl4pPr>
              <a:lvl5pPr marL="2057400" indent="-228600">
                <a:defRPr kumimoji="1" sz="24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9pPr>
            </a:lstStyle>
            <a:p>
              <a:pPr marL="1588" marR="0" lvl="0" indent="12700" algn="ctr" defTabSz="914400" eaLnBrk="1" fontAlgn="base" latinLnBrk="0" hangingPunct="1">
                <a:lnSpc>
                  <a:spcPct val="120000"/>
                </a:lnSpc>
                <a:spcBef>
                  <a:spcPct val="0"/>
                </a:spcBef>
                <a:spcAft>
                  <a:spcPct val="0"/>
                </a:spcAft>
                <a:buClrTx/>
                <a:buSzTx/>
                <a:buFontTx/>
                <a:buNone/>
                <a:tabLst/>
                <a:defRPr/>
              </a:pPr>
              <a:r>
                <a:rPr kumimoji="0" lang="zh-CN" altLang="en-US" sz="3200" b="1" dirty="0">
                  <a:solidFill>
                    <a:srgbClr val="0000CC"/>
                  </a:solidFill>
                  <a:latin typeface="微软雅黑" panose="020B0503020204020204" pitchFamily="34" charset="-122"/>
                  <a:ea typeface="微软雅黑" panose="020B0503020204020204" pitchFamily="34" charset="-122"/>
                </a:rPr>
                <a:t>门</a:t>
              </a:r>
              <a:r>
                <a:rPr kumimoji="0" lang="en-US" altLang="zh-CN" sz="3200" b="1" dirty="0">
                  <a:solidFill>
                    <a:srgbClr val="0000CC"/>
                  </a:solidFill>
                  <a:latin typeface="微软雅黑" panose="020B0503020204020204" pitchFamily="34" charset="-122"/>
                  <a:ea typeface="微软雅黑" panose="020B0503020204020204" pitchFamily="34" charset="-122"/>
                </a:rPr>
                <a:t>--</a:t>
              </a:r>
              <a:r>
                <a:rPr kumimoji="0" lang="zh-CN" altLang="en-US" sz="3200" b="1" dirty="0">
                  <a:solidFill>
                    <a:srgbClr val="0000CC"/>
                  </a:solidFill>
                  <a:latin typeface="微软雅黑" panose="020B0503020204020204" pitchFamily="34" charset="-122"/>
                  <a:ea typeface="微软雅黑" panose="020B0503020204020204" pitchFamily="34" charset="-122"/>
                </a:rPr>
                <a:t>腔静脉吻合</a:t>
              </a:r>
            </a:p>
          </p:txBody>
        </p:sp>
        <p:grpSp>
          <p:nvGrpSpPr>
            <p:cNvPr id="22" name="组合 4"/>
            <p:cNvGrpSpPr>
              <a:grpSpLocks/>
            </p:cNvGrpSpPr>
            <p:nvPr/>
          </p:nvGrpSpPr>
          <p:grpSpPr bwMode="auto">
            <a:xfrm>
              <a:off x="1042988" y="1484313"/>
              <a:ext cx="3150056" cy="2484437"/>
              <a:chOff x="1042988" y="1484313"/>
              <a:chExt cx="3150056" cy="2484437"/>
            </a:xfrm>
          </p:grpSpPr>
          <p:sp>
            <p:nvSpPr>
              <p:cNvPr id="23" name="Rectangle 5"/>
              <p:cNvSpPr>
                <a:spLocks noChangeArrowheads="1"/>
              </p:cNvSpPr>
              <p:nvPr/>
            </p:nvSpPr>
            <p:spPr bwMode="auto">
              <a:xfrm>
                <a:off x="1042988" y="1484313"/>
                <a:ext cx="145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Times New Roman" panose="02020603050405020304" pitchFamily="18" charset="0"/>
                    <a:ea typeface="楷体_GB2312" pitchFamily="49" charset="-122"/>
                  </a:defRPr>
                </a:lvl1pPr>
                <a:lvl2pPr marL="742950" indent="-285750">
                  <a:defRPr kumimoji="1" sz="2400">
                    <a:solidFill>
                      <a:schemeClr val="tx1"/>
                    </a:solidFill>
                    <a:latin typeface="Times New Roman" panose="02020603050405020304" pitchFamily="18" charset="0"/>
                    <a:ea typeface="楷体_GB2312" pitchFamily="49" charset="-122"/>
                  </a:defRPr>
                </a:lvl2pPr>
                <a:lvl3pPr marL="1143000" indent="-228600">
                  <a:defRPr kumimoji="1" sz="2400">
                    <a:solidFill>
                      <a:schemeClr val="tx1"/>
                    </a:solidFill>
                    <a:latin typeface="Times New Roman" panose="02020603050405020304" pitchFamily="18" charset="0"/>
                    <a:ea typeface="楷体_GB2312" pitchFamily="49" charset="-122"/>
                  </a:defRPr>
                </a:lvl3pPr>
                <a:lvl4pPr marL="1600200" indent="-228600">
                  <a:defRPr kumimoji="1" sz="2400">
                    <a:solidFill>
                      <a:schemeClr val="tx1"/>
                    </a:solidFill>
                    <a:latin typeface="Times New Roman" panose="02020603050405020304" pitchFamily="18" charset="0"/>
                    <a:ea typeface="楷体_GB2312" pitchFamily="49" charset="-122"/>
                  </a:defRPr>
                </a:lvl4pPr>
                <a:lvl5pPr marL="2057400" indent="-228600">
                  <a:defRPr kumimoji="1" sz="24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zh-CN" altLang="en-US" sz="2000" b="0" i="0" u="none" strike="noStrike" kern="0" cap="none" spc="0" normalizeH="0" baseline="0" noProof="0" dirty="0">
                    <a:ln>
                      <a:noFill/>
                    </a:ln>
                    <a:solidFill>
                      <a:srgbClr val="0000CC"/>
                    </a:solidFill>
                    <a:effectLst/>
                    <a:uLnTx/>
                    <a:uFillTx/>
                    <a:latin typeface="微软雅黑" panose="020B0503020204020204" pitchFamily="34" charset="-122"/>
                    <a:ea typeface="微软雅黑" panose="020B0503020204020204" pitchFamily="34" charset="-122"/>
                  </a:rPr>
                  <a:t>食管静脉丛</a:t>
                </a:r>
              </a:p>
            </p:txBody>
          </p:sp>
          <p:sp>
            <p:nvSpPr>
              <p:cNvPr id="24" name="Rectangle 6"/>
              <p:cNvSpPr>
                <a:spLocks noChangeArrowheads="1"/>
              </p:cNvSpPr>
              <p:nvPr/>
            </p:nvSpPr>
            <p:spPr bwMode="auto">
              <a:xfrm>
                <a:off x="2987675" y="1844675"/>
                <a:ext cx="1200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Times New Roman" panose="02020603050405020304" pitchFamily="18" charset="0"/>
                    <a:ea typeface="楷体_GB2312" pitchFamily="49" charset="-122"/>
                  </a:defRPr>
                </a:lvl1pPr>
                <a:lvl2pPr marL="742950" indent="-285750">
                  <a:defRPr kumimoji="1" sz="2400">
                    <a:solidFill>
                      <a:schemeClr val="tx1"/>
                    </a:solidFill>
                    <a:latin typeface="Times New Roman" panose="02020603050405020304" pitchFamily="18" charset="0"/>
                    <a:ea typeface="楷体_GB2312" pitchFamily="49" charset="-122"/>
                  </a:defRPr>
                </a:lvl2pPr>
                <a:lvl3pPr marL="1143000" indent="-228600">
                  <a:defRPr kumimoji="1" sz="2400">
                    <a:solidFill>
                      <a:schemeClr val="tx1"/>
                    </a:solidFill>
                    <a:latin typeface="Times New Roman" panose="02020603050405020304" pitchFamily="18" charset="0"/>
                    <a:ea typeface="楷体_GB2312" pitchFamily="49" charset="-122"/>
                  </a:defRPr>
                </a:lvl3pPr>
                <a:lvl4pPr marL="1600200" indent="-228600">
                  <a:defRPr kumimoji="1" sz="2400">
                    <a:solidFill>
                      <a:schemeClr val="tx1"/>
                    </a:solidFill>
                    <a:latin typeface="Times New Roman" panose="02020603050405020304" pitchFamily="18" charset="0"/>
                    <a:ea typeface="楷体_GB2312" pitchFamily="49" charset="-122"/>
                  </a:defRPr>
                </a:lvl4pPr>
                <a:lvl5pPr marL="2057400" indent="-228600">
                  <a:defRPr kumimoji="1" sz="24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9pPr>
              </a:lstStyle>
              <a:p>
                <a:pPr algn="ctr" fontAlgn="base">
                  <a:spcBef>
                    <a:spcPct val="0"/>
                  </a:spcBef>
                  <a:spcAft>
                    <a:spcPct val="0"/>
                  </a:spcAft>
                </a:pPr>
                <a:r>
                  <a:rPr lang="zh-CN" altLang="en-US" sz="2000" b="1" kern="0" dirty="0">
                    <a:solidFill>
                      <a:srgbClr val="0000CC"/>
                    </a:solidFill>
                    <a:latin typeface="微软雅黑" panose="020B0503020204020204" pitchFamily="34" charset="-122"/>
                    <a:ea typeface="微软雅黑" panose="020B0503020204020204" pitchFamily="34" charset="-122"/>
                  </a:rPr>
                  <a:t>上腔静脉</a:t>
                </a:r>
              </a:p>
            </p:txBody>
          </p:sp>
          <p:sp>
            <p:nvSpPr>
              <p:cNvPr id="25" name="Rectangle 7"/>
              <p:cNvSpPr>
                <a:spLocks noChangeArrowheads="1"/>
              </p:cNvSpPr>
              <p:nvPr/>
            </p:nvSpPr>
            <p:spPr bwMode="auto">
              <a:xfrm>
                <a:off x="1042988" y="3571875"/>
                <a:ext cx="145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Times New Roman" panose="02020603050405020304" pitchFamily="18" charset="0"/>
                    <a:ea typeface="楷体_GB2312" pitchFamily="49" charset="-122"/>
                  </a:defRPr>
                </a:lvl1pPr>
                <a:lvl2pPr marL="742950" indent="-285750">
                  <a:defRPr kumimoji="1" sz="2400">
                    <a:solidFill>
                      <a:schemeClr val="tx1"/>
                    </a:solidFill>
                    <a:latin typeface="Times New Roman" panose="02020603050405020304" pitchFamily="18" charset="0"/>
                    <a:ea typeface="楷体_GB2312" pitchFamily="49" charset="-122"/>
                  </a:defRPr>
                </a:lvl2pPr>
                <a:lvl3pPr marL="1143000" indent="-228600">
                  <a:defRPr kumimoji="1" sz="2400">
                    <a:solidFill>
                      <a:schemeClr val="tx1"/>
                    </a:solidFill>
                    <a:latin typeface="Times New Roman" panose="02020603050405020304" pitchFamily="18" charset="0"/>
                    <a:ea typeface="楷体_GB2312" pitchFamily="49" charset="-122"/>
                  </a:defRPr>
                </a:lvl3pPr>
                <a:lvl4pPr marL="1600200" indent="-228600">
                  <a:defRPr kumimoji="1" sz="2400">
                    <a:solidFill>
                      <a:schemeClr val="tx1"/>
                    </a:solidFill>
                    <a:latin typeface="Times New Roman" panose="02020603050405020304" pitchFamily="18" charset="0"/>
                    <a:ea typeface="楷体_GB2312" pitchFamily="49" charset="-122"/>
                  </a:defRPr>
                </a:lvl4pPr>
                <a:lvl5pPr marL="2057400" indent="-228600">
                  <a:defRPr kumimoji="1" sz="24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9pPr>
              </a:lstStyle>
              <a:p>
                <a:pPr algn="ctr" fontAlgn="base">
                  <a:spcBef>
                    <a:spcPct val="0"/>
                  </a:spcBef>
                  <a:spcAft>
                    <a:spcPct val="0"/>
                  </a:spcAft>
                </a:pPr>
                <a:r>
                  <a:rPr lang="zh-CN" altLang="en-US" sz="2000" kern="0" dirty="0">
                    <a:solidFill>
                      <a:srgbClr val="0000CC"/>
                    </a:solidFill>
                    <a:latin typeface="微软雅黑" panose="020B0503020204020204" pitchFamily="34" charset="-122"/>
                    <a:ea typeface="微软雅黑" panose="020B0503020204020204" pitchFamily="34" charset="-122"/>
                  </a:rPr>
                  <a:t>直肠静脉丛</a:t>
                </a:r>
              </a:p>
            </p:txBody>
          </p:sp>
          <p:sp>
            <p:nvSpPr>
              <p:cNvPr id="26" name="Rectangle 8"/>
              <p:cNvSpPr>
                <a:spLocks noChangeArrowheads="1"/>
              </p:cNvSpPr>
              <p:nvPr/>
            </p:nvSpPr>
            <p:spPr bwMode="auto">
              <a:xfrm>
                <a:off x="2982456" y="2924175"/>
                <a:ext cx="12105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Times New Roman" panose="02020603050405020304" pitchFamily="18" charset="0"/>
                    <a:ea typeface="楷体_GB2312" pitchFamily="49" charset="-122"/>
                  </a:defRPr>
                </a:lvl1pPr>
                <a:lvl2pPr marL="742950" indent="-285750">
                  <a:defRPr kumimoji="1" sz="2400">
                    <a:solidFill>
                      <a:schemeClr val="tx1"/>
                    </a:solidFill>
                    <a:latin typeface="Times New Roman" panose="02020603050405020304" pitchFamily="18" charset="0"/>
                    <a:ea typeface="楷体_GB2312" pitchFamily="49" charset="-122"/>
                  </a:defRPr>
                </a:lvl2pPr>
                <a:lvl3pPr marL="1143000" indent="-228600">
                  <a:defRPr kumimoji="1" sz="2400">
                    <a:solidFill>
                      <a:schemeClr val="tx1"/>
                    </a:solidFill>
                    <a:latin typeface="Times New Roman" panose="02020603050405020304" pitchFamily="18" charset="0"/>
                    <a:ea typeface="楷体_GB2312" pitchFamily="49" charset="-122"/>
                  </a:defRPr>
                </a:lvl3pPr>
                <a:lvl4pPr marL="1600200" indent="-228600">
                  <a:defRPr kumimoji="1" sz="2400">
                    <a:solidFill>
                      <a:schemeClr val="tx1"/>
                    </a:solidFill>
                    <a:latin typeface="Times New Roman" panose="02020603050405020304" pitchFamily="18" charset="0"/>
                    <a:ea typeface="楷体_GB2312" pitchFamily="49" charset="-122"/>
                  </a:defRPr>
                </a:lvl4pPr>
                <a:lvl5pPr marL="2057400" indent="-228600">
                  <a:defRPr kumimoji="1" sz="24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9pPr>
              </a:lstStyle>
              <a:p>
                <a:pPr algn="ctr" fontAlgn="base">
                  <a:spcBef>
                    <a:spcPct val="0"/>
                  </a:spcBef>
                  <a:spcAft>
                    <a:spcPct val="0"/>
                  </a:spcAft>
                </a:pPr>
                <a:r>
                  <a:rPr lang="zh-CN" altLang="en-US" sz="2000" b="1" kern="0" dirty="0">
                    <a:solidFill>
                      <a:srgbClr val="0000CC"/>
                    </a:solidFill>
                    <a:latin typeface="微软雅黑" panose="020B0503020204020204" pitchFamily="34" charset="-122"/>
                    <a:ea typeface="微软雅黑" panose="020B0503020204020204" pitchFamily="34" charset="-122"/>
                  </a:rPr>
                  <a:t>下腔静脉</a:t>
                </a:r>
              </a:p>
            </p:txBody>
          </p:sp>
          <p:sp>
            <p:nvSpPr>
              <p:cNvPr id="27" name="Rectangle 10"/>
              <p:cNvSpPr>
                <a:spLocks noChangeArrowheads="1"/>
              </p:cNvSpPr>
              <p:nvPr/>
            </p:nvSpPr>
            <p:spPr bwMode="auto">
              <a:xfrm>
                <a:off x="1042988" y="2546350"/>
                <a:ext cx="145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Times New Roman" panose="02020603050405020304" pitchFamily="18" charset="0"/>
                    <a:ea typeface="楷体_GB2312" pitchFamily="49" charset="-122"/>
                  </a:defRPr>
                </a:lvl1pPr>
                <a:lvl2pPr marL="742950" indent="-285750">
                  <a:defRPr kumimoji="1" sz="2400">
                    <a:solidFill>
                      <a:schemeClr val="tx1"/>
                    </a:solidFill>
                    <a:latin typeface="Times New Roman" panose="02020603050405020304" pitchFamily="18" charset="0"/>
                    <a:ea typeface="楷体_GB2312" pitchFamily="49" charset="-122"/>
                  </a:defRPr>
                </a:lvl2pPr>
                <a:lvl3pPr marL="1143000" indent="-228600">
                  <a:defRPr kumimoji="1" sz="2400">
                    <a:solidFill>
                      <a:schemeClr val="tx1"/>
                    </a:solidFill>
                    <a:latin typeface="Times New Roman" panose="02020603050405020304" pitchFamily="18" charset="0"/>
                    <a:ea typeface="楷体_GB2312" pitchFamily="49" charset="-122"/>
                  </a:defRPr>
                </a:lvl3pPr>
                <a:lvl4pPr marL="1600200" indent="-228600">
                  <a:defRPr kumimoji="1" sz="2400">
                    <a:solidFill>
                      <a:schemeClr val="tx1"/>
                    </a:solidFill>
                    <a:latin typeface="Times New Roman" panose="02020603050405020304" pitchFamily="18" charset="0"/>
                    <a:ea typeface="楷体_GB2312" pitchFamily="49" charset="-122"/>
                  </a:defRPr>
                </a:lvl4pPr>
                <a:lvl5pPr marL="2057400" indent="-228600">
                  <a:defRPr kumimoji="1" sz="24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9pPr>
              </a:lstStyle>
              <a:p>
                <a:pPr algn="ctr" fontAlgn="base">
                  <a:spcBef>
                    <a:spcPct val="0"/>
                  </a:spcBef>
                  <a:spcAft>
                    <a:spcPct val="0"/>
                  </a:spcAft>
                </a:pPr>
                <a:r>
                  <a:rPr lang="zh-CN" altLang="en-US" sz="2000" kern="0" dirty="0">
                    <a:solidFill>
                      <a:srgbClr val="0000CC"/>
                    </a:solidFill>
                    <a:latin typeface="微软雅黑" panose="020B0503020204020204" pitchFamily="34" charset="-122"/>
                    <a:ea typeface="微软雅黑" panose="020B0503020204020204" pitchFamily="34" charset="-122"/>
                  </a:rPr>
                  <a:t>脐周静脉丛</a:t>
                </a:r>
              </a:p>
            </p:txBody>
          </p:sp>
          <p:sp>
            <p:nvSpPr>
              <p:cNvPr id="28" name="Line 11"/>
              <p:cNvSpPr>
                <a:spLocks noChangeShapeType="1"/>
              </p:cNvSpPr>
              <p:nvPr/>
            </p:nvSpPr>
            <p:spPr bwMode="auto">
              <a:xfrm>
                <a:off x="2482850" y="1700213"/>
                <a:ext cx="504825" cy="28733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zh-CN" altLang="en-US" sz="2400" b="0" i="0" u="none" strike="noStrike" kern="0" cap="none" spc="0" normalizeH="0" baseline="0" noProof="0">
                  <a:ln>
                    <a:noFill/>
                  </a:ln>
                  <a:solidFill>
                    <a:srgbClr val="000000"/>
                  </a:solidFill>
                  <a:effectLst/>
                  <a:uLnTx/>
                  <a:uFillTx/>
                  <a:latin typeface="Times New Roman" panose="02020603050405020304" pitchFamily="18" charset="0"/>
                  <a:ea typeface="楷体_GB2312" pitchFamily="49" charset="-122"/>
                </a:endParaRPr>
              </a:p>
            </p:txBody>
          </p:sp>
          <p:sp>
            <p:nvSpPr>
              <p:cNvPr id="29" name="Line 12"/>
              <p:cNvSpPr>
                <a:spLocks noChangeShapeType="1"/>
              </p:cNvSpPr>
              <p:nvPr/>
            </p:nvSpPr>
            <p:spPr bwMode="auto">
              <a:xfrm flipV="1">
                <a:off x="2554288" y="3355975"/>
                <a:ext cx="504825" cy="431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kumimoji="1" lang="zh-CN" altLang="en-US" sz="2400" kern="0">
                  <a:solidFill>
                    <a:srgbClr val="000000"/>
                  </a:solidFill>
                  <a:latin typeface="Times New Roman" panose="02020603050405020304" pitchFamily="18" charset="0"/>
                  <a:ea typeface="楷体_GB2312" pitchFamily="49" charset="-122"/>
                </a:endParaRPr>
              </a:p>
            </p:txBody>
          </p:sp>
          <p:sp>
            <p:nvSpPr>
              <p:cNvPr id="30" name="Line 13"/>
              <p:cNvSpPr>
                <a:spLocks noChangeShapeType="1"/>
              </p:cNvSpPr>
              <p:nvPr/>
            </p:nvSpPr>
            <p:spPr bwMode="auto">
              <a:xfrm flipV="1">
                <a:off x="2554288" y="2205038"/>
                <a:ext cx="504825" cy="431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kumimoji="1" lang="zh-CN" altLang="en-US" sz="2400" kern="0">
                  <a:solidFill>
                    <a:srgbClr val="000000"/>
                  </a:solidFill>
                  <a:latin typeface="Times New Roman" panose="02020603050405020304" pitchFamily="18" charset="0"/>
                  <a:ea typeface="楷体_GB2312" pitchFamily="49" charset="-122"/>
                </a:endParaRPr>
              </a:p>
            </p:txBody>
          </p:sp>
          <p:sp>
            <p:nvSpPr>
              <p:cNvPr id="31" name="Line 14"/>
              <p:cNvSpPr>
                <a:spLocks noChangeShapeType="1"/>
              </p:cNvSpPr>
              <p:nvPr/>
            </p:nvSpPr>
            <p:spPr bwMode="auto">
              <a:xfrm>
                <a:off x="2554288" y="2708275"/>
                <a:ext cx="504825" cy="2873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kumimoji="1" lang="zh-CN" altLang="en-US" sz="2400" kern="0">
                  <a:solidFill>
                    <a:srgbClr val="000000"/>
                  </a:solidFill>
                  <a:latin typeface="Times New Roman" panose="02020603050405020304" pitchFamily="18" charset="0"/>
                  <a:ea typeface="楷体_GB2312" pitchFamily="49" charset="-122"/>
                </a:endParaRPr>
              </a:p>
            </p:txBody>
          </p:sp>
        </p:grpSp>
      </p:grpSp>
      <p:sp>
        <p:nvSpPr>
          <p:cNvPr id="32" name="Rectangle 2"/>
          <p:cNvSpPr>
            <a:spLocks noChangeArrowheads="1"/>
          </p:cNvSpPr>
          <p:nvPr/>
        </p:nvSpPr>
        <p:spPr bwMode="auto">
          <a:xfrm>
            <a:off x="1725613" y="4197350"/>
            <a:ext cx="4392612" cy="576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Times New Roman" panose="02020603050405020304" pitchFamily="18" charset="0"/>
                <a:ea typeface="楷体_GB2312" pitchFamily="49" charset="-122"/>
              </a:defRPr>
            </a:lvl1pPr>
            <a:lvl2pPr marL="742950" indent="-285750">
              <a:defRPr kumimoji="1" sz="2400">
                <a:solidFill>
                  <a:schemeClr val="tx1"/>
                </a:solidFill>
                <a:latin typeface="Times New Roman" panose="02020603050405020304" pitchFamily="18" charset="0"/>
                <a:ea typeface="楷体_GB2312" pitchFamily="49" charset="-122"/>
              </a:defRPr>
            </a:lvl2pPr>
            <a:lvl3pPr marL="1143000" indent="-228600">
              <a:defRPr kumimoji="1" sz="2400">
                <a:solidFill>
                  <a:schemeClr val="tx1"/>
                </a:solidFill>
                <a:latin typeface="Times New Roman" panose="02020603050405020304" pitchFamily="18" charset="0"/>
                <a:ea typeface="楷体_GB2312" pitchFamily="49" charset="-122"/>
              </a:defRPr>
            </a:lvl3pPr>
            <a:lvl4pPr marL="1600200" indent="-228600">
              <a:defRPr kumimoji="1" sz="2400">
                <a:solidFill>
                  <a:schemeClr val="tx1"/>
                </a:solidFill>
                <a:latin typeface="Times New Roman" panose="02020603050405020304" pitchFamily="18" charset="0"/>
                <a:ea typeface="楷体_GB2312" pitchFamily="49" charset="-122"/>
              </a:defRPr>
            </a:lvl4pPr>
            <a:lvl5pPr marL="2057400" indent="-228600">
              <a:defRPr kumimoji="1" sz="24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9pPr>
          </a:lstStyle>
          <a:p>
            <a:pPr marL="0" marR="0" lvl="0" indent="0" algn="ctr" defTabSz="914400" eaLnBrk="1" fontAlgn="base" latinLnBrk="0" hangingPunct="1">
              <a:lnSpc>
                <a:spcPct val="105000"/>
              </a:lnSpc>
              <a:spcBef>
                <a:spcPct val="0"/>
              </a:spcBef>
              <a:spcAft>
                <a:spcPct val="0"/>
              </a:spcAft>
              <a:buClrTx/>
              <a:buSzTx/>
              <a:buFontTx/>
              <a:buNone/>
              <a:tabLst/>
              <a:defRPr/>
            </a:pPr>
            <a:r>
              <a:rPr kumimoji="1" lang="zh-CN" altLang="en-US" sz="2000" b="0" i="0" u="none" strike="noStrike" kern="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rPr>
              <a:t>以上吻合在正常情况下处于闭锁状态</a:t>
            </a:r>
          </a:p>
        </p:txBody>
      </p:sp>
      <p:sp>
        <p:nvSpPr>
          <p:cNvPr id="33" name="Rectangle 2"/>
          <p:cNvSpPr>
            <a:spLocks noChangeArrowheads="1"/>
          </p:cNvSpPr>
          <p:nvPr/>
        </p:nvSpPr>
        <p:spPr bwMode="auto">
          <a:xfrm>
            <a:off x="1725613" y="4916488"/>
            <a:ext cx="4392612" cy="576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Times New Roman" panose="02020603050405020304" pitchFamily="18" charset="0"/>
                <a:ea typeface="楷体_GB2312" pitchFamily="49" charset="-122"/>
              </a:defRPr>
            </a:lvl1pPr>
            <a:lvl2pPr marL="742950" indent="-285750">
              <a:defRPr kumimoji="1" sz="2400">
                <a:solidFill>
                  <a:schemeClr val="tx1"/>
                </a:solidFill>
                <a:latin typeface="Times New Roman" panose="02020603050405020304" pitchFamily="18" charset="0"/>
                <a:ea typeface="楷体_GB2312" pitchFamily="49" charset="-122"/>
              </a:defRPr>
            </a:lvl2pPr>
            <a:lvl3pPr marL="1143000" indent="-228600">
              <a:defRPr kumimoji="1" sz="2400">
                <a:solidFill>
                  <a:schemeClr val="tx1"/>
                </a:solidFill>
                <a:latin typeface="Times New Roman" panose="02020603050405020304" pitchFamily="18" charset="0"/>
                <a:ea typeface="楷体_GB2312" pitchFamily="49" charset="-122"/>
              </a:defRPr>
            </a:lvl3pPr>
            <a:lvl4pPr marL="1600200" indent="-228600">
              <a:defRPr kumimoji="1" sz="2400">
                <a:solidFill>
                  <a:schemeClr val="tx1"/>
                </a:solidFill>
                <a:latin typeface="Times New Roman" panose="02020603050405020304" pitchFamily="18" charset="0"/>
                <a:ea typeface="楷体_GB2312" pitchFamily="49" charset="-122"/>
              </a:defRPr>
            </a:lvl4pPr>
            <a:lvl5pPr marL="2057400" indent="-228600">
              <a:defRPr kumimoji="1" sz="24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9pPr>
          </a:lstStyle>
          <a:p>
            <a:pPr marL="0" marR="0" lvl="0" indent="0" algn="ctr" defTabSz="914400" eaLnBrk="1" fontAlgn="base" latinLnBrk="0" hangingPunct="1">
              <a:lnSpc>
                <a:spcPct val="105000"/>
              </a:lnSpc>
              <a:spcBef>
                <a:spcPct val="0"/>
              </a:spcBef>
              <a:spcAft>
                <a:spcPct val="0"/>
              </a:spcAft>
              <a:buClrTx/>
              <a:buSzTx/>
              <a:buFontTx/>
              <a:buNone/>
              <a:tabLst/>
              <a:defRPr/>
            </a:pPr>
            <a:r>
              <a:rPr kumimoji="1" lang="zh-CN" altLang="en-US" sz="2000" b="0" i="0" u="none" strike="noStrike" kern="0" cap="none" spc="0" normalizeH="0" baseline="0" noProof="0" dirty="0">
                <a:ln>
                  <a:noFill/>
                </a:ln>
                <a:solidFill>
                  <a:srgbClr val="3333CC"/>
                </a:solidFill>
                <a:effectLst/>
                <a:uLnTx/>
                <a:uFillTx/>
                <a:latin typeface="Times New Roman" panose="02020603050405020304" pitchFamily="18" charset="0"/>
                <a:ea typeface="黑体" panose="02010609060101010101" pitchFamily="49" charset="-122"/>
              </a:rPr>
              <a:t>当门静脉压力升高时，门静脉部分血液经侧副循环回流于上、下腔静脉</a:t>
            </a:r>
          </a:p>
        </p:txBody>
      </p:sp>
      <p:sp>
        <p:nvSpPr>
          <p:cNvPr id="34" name="Rectangle 2"/>
          <p:cNvSpPr>
            <a:spLocks noChangeArrowheads="1"/>
          </p:cNvSpPr>
          <p:nvPr/>
        </p:nvSpPr>
        <p:spPr bwMode="auto">
          <a:xfrm>
            <a:off x="1660526" y="5780088"/>
            <a:ext cx="5551487" cy="576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Times New Roman" panose="02020603050405020304" pitchFamily="18" charset="0"/>
                <a:ea typeface="楷体_GB2312" pitchFamily="49" charset="-122"/>
              </a:defRPr>
            </a:lvl1pPr>
            <a:lvl2pPr marL="742950" indent="-285750">
              <a:defRPr kumimoji="1" sz="2400">
                <a:solidFill>
                  <a:schemeClr val="tx1"/>
                </a:solidFill>
                <a:latin typeface="Times New Roman" panose="02020603050405020304" pitchFamily="18" charset="0"/>
                <a:ea typeface="楷体_GB2312" pitchFamily="49" charset="-122"/>
              </a:defRPr>
            </a:lvl2pPr>
            <a:lvl3pPr marL="1143000" indent="-228600">
              <a:defRPr kumimoji="1" sz="2400">
                <a:solidFill>
                  <a:schemeClr val="tx1"/>
                </a:solidFill>
                <a:latin typeface="Times New Roman" panose="02020603050405020304" pitchFamily="18" charset="0"/>
                <a:ea typeface="楷体_GB2312" pitchFamily="49" charset="-122"/>
              </a:defRPr>
            </a:lvl3pPr>
            <a:lvl4pPr marL="1600200" indent="-228600">
              <a:defRPr kumimoji="1" sz="2400">
                <a:solidFill>
                  <a:schemeClr val="tx1"/>
                </a:solidFill>
                <a:latin typeface="Times New Roman" panose="02020603050405020304" pitchFamily="18" charset="0"/>
                <a:ea typeface="楷体_GB2312" pitchFamily="49" charset="-122"/>
              </a:defRPr>
            </a:lvl4pPr>
            <a:lvl5pPr marL="2057400" indent="-228600">
              <a:defRPr kumimoji="1" sz="24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楷体_GB2312" pitchFamily="49" charset="-122"/>
              </a:defRPr>
            </a:lvl9pPr>
          </a:lstStyle>
          <a:p>
            <a:pPr marL="0" marR="0" lvl="0" indent="0" algn="ctr" defTabSz="914400" eaLnBrk="1" fontAlgn="base" latinLnBrk="0" hangingPunct="1">
              <a:lnSpc>
                <a:spcPct val="105000"/>
              </a:lnSpc>
              <a:spcBef>
                <a:spcPct val="0"/>
              </a:spcBef>
              <a:spcAft>
                <a:spcPct val="0"/>
              </a:spcAft>
              <a:buClrTx/>
              <a:buSzTx/>
              <a:buFontTx/>
              <a:buNone/>
              <a:tabLst/>
              <a:defRPr/>
            </a:pPr>
            <a:r>
              <a:rPr kumimoji="1" lang="zh-CN" altLang="en-US" sz="2000" b="0" i="0" u="none" strike="noStrike" kern="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rPr>
              <a:t>门静脉高压</a:t>
            </a:r>
            <a:r>
              <a:rPr kumimoji="1" lang="zh-CN" altLang="en-US" sz="20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rPr>
              <a:t>致食管静脉曲张、腹壁静脉曲张和痔</a:t>
            </a:r>
          </a:p>
        </p:txBody>
      </p:sp>
      <p:pic>
        <p:nvPicPr>
          <p:cNvPr id="35" name="Picture 12" descr="3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5963" y="1154113"/>
            <a:ext cx="2830512" cy="550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72364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82</a:t>
            </a:fld>
            <a:endParaRPr lang="zh-CN" altLang="en-US"/>
          </a:p>
        </p:txBody>
      </p:sp>
      <p:grpSp>
        <p:nvGrpSpPr>
          <p:cNvPr id="3" name="Group 12"/>
          <p:cNvGrpSpPr>
            <a:grpSpLocks/>
          </p:cNvGrpSpPr>
          <p:nvPr/>
        </p:nvGrpSpPr>
        <p:grpSpPr bwMode="auto">
          <a:xfrm>
            <a:off x="141759" y="42356"/>
            <a:ext cx="6921500" cy="3671888"/>
            <a:chOff x="839" y="992"/>
            <a:chExt cx="4360" cy="2313"/>
          </a:xfrm>
        </p:grpSpPr>
        <p:pic>
          <p:nvPicPr>
            <p:cNvPr id="5" name="Picture 11" descr="t_782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7" y="992"/>
              <a:ext cx="2292" cy="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05f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 y="1005"/>
              <a:ext cx="2086" cy="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022" y="3808159"/>
            <a:ext cx="4286250" cy="2819400"/>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5779" y="3714243"/>
            <a:ext cx="4009642" cy="3007231"/>
          </a:xfrm>
          <a:prstGeom prst="rect">
            <a:avLst/>
          </a:prstGeom>
        </p:spPr>
      </p:pic>
      <p:sp>
        <p:nvSpPr>
          <p:cNvPr id="8" name="矩形 7"/>
          <p:cNvSpPr/>
          <p:nvPr/>
        </p:nvSpPr>
        <p:spPr>
          <a:xfrm rot="21139922">
            <a:off x="4449397" y="4549774"/>
            <a:ext cx="142177" cy="6838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Group 11"/>
          <p:cNvGrpSpPr>
            <a:grpSpLocks/>
          </p:cNvGrpSpPr>
          <p:nvPr/>
        </p:nvGrpSpPr>
        <p:grpSpPr bwMode="auto">
          <a:xfrm>
            <a:off x="7154617" y="165708"/>
            <a:ext cx="4796099" cy="3400616"/>
            <a:chOff x="4294" y="-1363"/>
            <a:chExt cx="4241" cy="3067"/>
          </a:xfrm>
        </p:grpSpPr>
        <p:pic>
          <p:nvPicPr>
            <p:cNvPr id="10" name="Picture 3" descr="GI1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4" y="-1363"/>
              <a:ext cx="4241" cy="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
            <p:cNvSpPr txBox="1">
              <a:spLocks noChangeArrowheads="1"/>
            </p:cNvSpPr>
            <p:nvPr/>
          </p:nvSpPr>
          <p:spPr bwMode="auto">
            <a:xfrm>
              <a:off x="6794" y="919"/>
              <a:ext cx="1527" cy="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dirty="0">
                  <a:solidFill>
                    <a:schemeClr val="bg1"/>
                  </a:solidFill>
                  <a:latin typeface="微软雅黑" panose="020B0503020204020204" pitchFamily="34" charset="-122"/>
                  <a:ea typeface="微软雅黑" panose="020B0503020204020204" pitchFamily="34" charset="-122"/>
                </a:rPr>
                <a:t>食管、胃的静脉曲张及出血</a:t>
              </a:r>
            </a:p>
          </p:txBody>
        </p:sp>
      </p:grpSp>
    </p:spTree>
    <p:extLst>
      <p:ext uri="{BB962C8B-B14F-4D97-AF65-F5344CB8AC3E}">
        <p14:creationId xmlns:p14="http://schemas.microsoft.com/office/powerpoint/2010/main" val="22665063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83</a:t>
            </a:fld>
            <a:endParaRPr lang="zh-CN" altLang="en-US"/>
          </a:p>
        </p:txBody>
      </p:sp>
      <p:sp>
        <p:nvSpPr>
          <p:cNvPr id="3" name="Rectangle 4"/>
          <p:cNvSpPr>
            <a:spLocks noChangeArrowheads="1"/>
          </p:cNvSpPr>
          <p:nvPr/>
        </p:nvSpPr>
        <p:spPr bwMode="auto">
          <a:xfrm>
            <a:off x="3276600" y="260350"/>
            <a:ext cx="33115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zh-CN" altLang="en-US" sz="4800" b="1" spc="50" dirty="0">
                <a:ln w="11430"/>
                <a:solidFill>
                  <a:srgbClr val="006600"/>
                </a:solidFill>
                <a:latin typeface="微软雅黑" panose="020B0503020204020204" pitchFamily="34" charset="-122"/>
                <a:ea typeface="微软雅黑" panose="020B0503020204020204" pitchFamily="34" charset="-122"/>
              </a:rPr>
              <a:t>淋 巴 系统</a:t>
            </a:r>
          </a:p>
        </p:txBody>
      </p:sp>
      <p:pic>
        <p:nvPicPr>
          <p:cNvPr id="5" name="Picture 8" descr="全身淋巴结"/>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6171537" y="877887"/>
            <a:ext cx="3083588"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3400" y="1428690"/>
            <a:ext cx="4140200" cy="498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76992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84</a:t>
            </a:fld>
            <a:endParaRPr lang="zh-CN" altLang="en-US"/>
          </a:p>
        </p:txBody>
      </p:sp>
      <p:grpSp>
        <p:nvGrpSpPr>
          <p:cNvPr id="10" name="组合 2"/>
          <p:cNvGrpSpPr>
            <a:grpSpLocks/>
          </p:cNvGrpSpPr>
          <p:nvPr/>
        </p:nvGrpSpPr>
        <p:grpSpPr bwMode="auto">
          <a:xfrm>
            <a:off x="1258888" y="460375"/>
            <a:ext cx="6049962" cy="728663"/>
            <a:chOff x="1567757" y="476672"/>
            <a:chExt cx="11445941" cy="727027"/>
          </a:xfrm>
        </p:grpSpPr>
        <p:sp>
          <p:nvSpPr>
            <p:cNvPr id="11" name="圆角矩形 10"/>
            <p:cNvSpPr/>
            <p:nvPr/>
          </p:nvSpPr>
          <p:spPr bwMode="auto">
            <a:xfrm>
              <a:off x="1567757" y="476672"/>
              <a:ext cx="11445941" cy="727027"/>
            </a:xfrm>
            <a:prstGeom prst="roundRect">
              <a:avLst/>
            </a:prstGeom>
            <a:noFill/>
            <a:ln w="3175" cap="flat" cmpd="sng" algn="ctr">
              <a:noFill/>
              <a:prstDash val="solid"/>
              <a:headEnd type="none" w="med" len="med"/>
              <a:tailEnd type="none" w="med" len="med"/>
            </a:ln>
            <a:effectLst>
              <a:outerShdw blurRad="40000" dist="20000" dir="5400000" rotWithShape="0">
                <a:srgbClr val="000000">
                  <a:alpha val="38000"/>
                </a:srgbClr>
              </a:outerShdw>
            </a:effectLst>
          </p:spPr>
          <p:txBody>
            <a:bodyPr/>
            <a:lstStyle/>
            <a:p>
              <a:pPr>
                <a:defRPr/>
              </a:pPr>
              <a:endParaRPr lang="zh-CN" altLang="en-US" kern="0">
                <a:solidFill>
                  <a:srgbClr val="000000"/>
                </a:solidFill>
                <a:latin typeface=""/>
              </a:endParaRPr>
            </a:p>
          </p:txBody>
        </p:sp>
        <p:sp>
          <p:nvSpPr>
            <p:cNvPr id="12" name="矩形 11"/>
            <p:cNvSpPr/>
            <p:nvPr/>
          </p:nvSpPr>
          <p:spPr bwMode="auto">
            <a:xfrm>
              <a:off x="2225568" y="504800"/>
              <a:ext cx="9419497" cy="644880"/>
            </a:xfrm>
            <a:prstGeom prst="rect">
              <a:avLst/>
            </a:prstGeom>
            <a:ln>
              <a:noFill/>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zh-CN" altLang="en-US" sz="3600" kern="0" spc="50" dirty="0">
                  <a:ln w="11430"/>
                  <a:solidFill>
                    <a:srgbClr val="FF0000"/>
                  </a:solidFill>
                  <a:latin typeface="华文琥珀" pitchFamily="2" charset="-122"/>
                  <a:ea typeface="华文琥珀" pitchFamily="2" charset="-122"/>
                  <a:cs typeface="经典综艺体简" pitchFamily="49" charset="-122"/>
                </a:rPr>
                <a:t> </a:t>
              </a:r>
              <a:r>
                <a:rPr lang="zh-CN" altLang="en-US" sz="3200" b="1" dirty="0">
                  <a:latin typeface="微软雅黑" panose="020B0503020204020204" pitchFamily="34" charset="-122"/>
                  <a:ea typeface="微软雅黑" panose="020B0503020204020204" pitchFamily="34" charset="-122"/>
                </a:rPr>
                <a:t>一、</a:t>
              </a:r>
              <a:r>
                <a:rPr lang="zh-CN" altLang="en-US" sz="3200" b="1" dirty="0">
                  <a:solidFill>
                    <a:srgbClr val="006600"/>
                  </a:solidFill>
                  <a:latin typeface="微软雅黑" panose="020B0503020204020204" pitchFamily="34" charset="-122"/>
                  <a:ea typeface="微软雅黑" panose="020B0503020204020204" pitchFamily="34" charset="-122"/>
                </a:rPr>
                <a:t>淋巴系统</a:t>
              </a:r>
              <a:r>
                <a:rPr lang="zh-CN" altLang="en-US" sz="3200" b="1" dirty="0">
                  <a:latin typeface="微软雅黑" panose="020B0503020204020204" pitchFamily="34" charset="-122"/>
                  <a:ea typeface="微软雅黑" panose="020B0503020204020204" pitchFamily="34" charset="-122"/>
                </a:rPr>
                <a:t>的组成</a:t>
              </a:r>
            </a:p>
          </p:txBody>
        </p:sp>
      </p:grpSp>
      <p:graphicFrame>
        <p:nvGraphicFramePr>
          <p:cNvPr id="13" name="Object 2">
            <a:hlinkClick r:id="rId3" action="ppaction://program"/>
          </p:cNvPr>
          <p:cNvGraphicFramePr>
            <a:graphicFrameLocks noChangeAspect="1"/>
          </p:cNvGraphicFramePr>
          <p:nvPr/>
        </p:nvGraphicFramePr>
        <p:xfrm>
          <a:off x="250825" y="1557338"/>
          <a:ext cx="4429125" cy="5111750"/>
        </p:xfrm>
        <a:graphic>
          <a:graphicData uri="http://schemas.openxmlformats.org/presentationml/2006/ole">
            <mc:AlternateContent xmlns:mc="http://schemas.openxmlformats.org/markup-compatibility/2006">
              <mc:Choice xmlns:v="urn:schemas-microsoft-com:vml" Requires="v">
                <p:oleObj spid="_x0000_s4117" name="Image" r:id="rId4" imgW="1846779" imgH="2048087" progId="Photoshop.Image.6">
                  <p:embed/>
                </p:oleObj>
              </mc:Choice>
              <mc:Fallback>
                <p:oleObj name="Image" r:id="rId4" imgW="1846779" imgH="2048087" progId="Photoshop.Image.6">
                  <p:embed/>
                  <p:pic>
                    <p:nvPicPr>
                      <p:cNvPr id="0" name=""/>
                      <p:cNvPicPr>
                        <a:picLocks noChangeAspect="1" noChangeArrowheads="1"/>
                      </p:cNvPicPr>
                      <p:nvPr/>
                    </p:nvPicPr>
                    <p:blipFill>
                      <a:blip r:embed="rId5">
                        <a:lum bright="-12000" contrast="42000"/>
                        <a:extLst>
                          <a:ext uri="{28A0092B-C50C-407E-A947-70E740481C1C}">
                            <a14:useLocalDpi xmlns:a14="http://schemas.microsoft.com/office/drawing/2010/main" val="0"/>
                          </a:ext>
                        </a:extLst>
                      </a:blip>
                      <a:srcRect l="4295" t="1617" r="5655"/>
                      <a:stretch>
                        <a:fillRect/>
                      </a:stretch>
                    </p:blipFill>
                    <p:spPr bwMode="auto">
                      <a:xfrm>
                        <a:off x="250825" y="1557338"/>
                        <a:ext cx="4429125" cy="5111750"/>
                      </a:xfrm>
                      <a:prstGeom prst="rect">
                        <a:avLst/>
                      </a:prstGeom>
                      <a:noFill/>
                      <a:ln w="9525">
                        <a:solidFill>
                          <a:srgbClr val="9933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3"/>
          <p:cNvSpPr>
            <a:spLocks noChangeArrowheads="1"/>
          </p:cNvSpPr>
          <p:nvPr/>
        </p:nvSpPr>
        <p:spPr bwMode="auto">
          <a:xfrm>
            <a:off x="5829682" y="1740577"/>
            <a:ext cx="582891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lnSpc>
                <a:spcPct val="150000"/>
              </a:lnSpc>
              <a:spcBef>
                <a:spcPct val="0"/>
              </a:spcBef>
              <a:spcAft>
                <a:spcPct val="0"/>
              </a:spcAft>
              <a:defRPr/>
            </a:pPr>
            <a:r>
              <a:rPr kumimoji="1" lang="zh-CN" altLang="en-US" sz="2400" spc="50" dirty="0">
                <a:ln w="11430"/>
                <a:latin typeface="微软雅黑" panose="020B0503020204020204" pitchFamily="34" charset="-122"/>
                <a:ea typeface="微软雅黑" panose="020B0503020204020204" pitchFamily="34" charset="-122"/>
              </a:rPr>
              <a:t>    组织液内的物质大部分通过</a:t>
            </a:r>
            <a:r>
              <a:rPr kumimoji="1" lang="zh-CN" altLang="en-US" sz="2400" b="1" spc="50" dirty="0">
                <a:ln w="11430"/>
                <a:solidFill>
                  <a:srgbClr val="7030A0"/>
                </a:solidFill>
                <a:latin typeface="微软雅黑" panose="020B0503020204020204" pitchFamily="34" charset="-122"/>
                <a:ea typeface="微软雅黑" panose="020B0503020204020204" pitchFamily="34" charset="-122"/>
              </a:rPr>
              <a:t>毛细血管壁</a:t>
            </a:r>
            <a:r>
              <a:rPr kumimoji="1" lang="zh-CN" altLang="en-US" sz="2400" spc="50" dirty="0">
                <a:ln w="11430"/>
                <a:latin typeface="微软雅黑" panose="020B0503020204020204" pitchFamily="34" charset="-122"/>
                <a:ea typeface="微软雅黑" panose="020B0503020204020204" pitchFamily="34" charset="-122"/>
              </a:rPr>
              <a:t>，直接回到血液；小部分则进入</a:t>
            </a:r>
            <a:r>
              <a:rPr kumimoji="1" lang="zh-CN" altLang="en-US" sz="2400" b="1" spc="50" dirty="0">
                <a:ln w="11430"/>
                <a:solidFill>
                  <a:srgbClr val="006600"/>
                </a:solidFill>
                <a:latin typeface="微软雅黑" panose="020B0503020204020204" pitchFamily="34" charset="-122"/>
                <a:ea typeface="微软雅黑" panose="020B0503020204020204" pitchFamily="34" charset="-122"/>
              </a:rPr>
              <a:t>毛细淋巴</a:t>
            </a:r>
            <a:r>
              <a:rPr kumimoji="1" lang="zh-CN" altLang="en-US" sz="2400" spc="50" dirty="0">
                <a:ln w="11430"/>
                <a:latin typeface="微软雅黑" panose="020B0503020204020204" pitchFamily="34" charset="-122"/>
                <a:ea typeface="微软雅黑" panose="020B0503020204020204" pitchFamily="34" charset="-122"/>
              </a:rPr>
              <a:t>管，成为淋巴。淋巴经</a:t>
            </a:r>
            <a:r>
              <a:rPr kumimoji="1" lang="zh-CN" altLang="en-US" sz="2400" b="1" spc="50" dirty="0">
                <a:ln w="11430"/>
                <a:solidFill>
                  <a:srgbClr val="006600"/>
                </a:solidFill>
                <a:latin typeface="微软雅黑" panose="020B0503020204020204" pitchFamily="34" charset="-122"/>
                <a:ea typeface="微软雅黑" panose="020B0503020204020204" pitchFamily="34" charset="-122"/>
              </a:rPr>
              <a:t>淋巴管、淋巴结</a:t>
            </a:r>
            <a:r>
              <a:rPr kumimoji="1" lang="zh-CN" altLang="en-US" sz="2400" spc="50" dirty="0">
                <a:ln w="11430"/>
                <a:latin typeface="微软雅黑" panose="020B0503020204020204" pitchFamily="34" charset="-122"/>
                <a:ea typeface="微软雅黑" panose="020B0503020204020204" pitchFamily="34" charset="-122"/>
              </a:rPr>
              <a:t>向心流动，最后通过</a:t>
            </a:r>
            <a:r>
              <a:rPr kumimoji="1" lang="zh-CN" altLang="en-US" sz="2400" b="1" spc="50" dirty="0">
                <a:ln w="11430"/>
                <a:solidFill>
                  <a:srgbClr val="006600"/>
                </a:solidFill>
                <a:latin typeface="微软雅黑" panose="020B0503020204020204" pitchFamily="34" charset="-122"/>
                <a:ea typeface="微软雅黑" panose="020B0503020204020204" pitchFamily="34" charset="-122"/>
              </a:rPr>
              <a:t>左、右淋巴导管</a:t>
            </a:r>
            <a:r>
              <a:rPr kumimoji="1" lang="zh-CN" altLang="en-US" sz="2400" spc="50" dirty="0">
                <a:ln w="11430"/>
                <a:latin typeface="微软雅黑" panose="020B0503020204020204" pitchFamily="34" charset="-122"/>
                <a:ea typeface="微软雅黑" panose="020B0503020204020204" pitchFamily="34" charset="-122"/>
              </a:rPr>
              <a:t>注入</a:t>
            </a:r>
            <a:r>
              <a:rPr kumimoji="1" lang="zh-CN" altLang="en-US" sz="2400" b="1" spc="50" dirty="0">
                <a:ln w="11430"/>
                <a:solidFill>
                  <a:srgbClr val="0000CC"/>
                </a:solidFill>
                <a:latin typeface="微软雅黑" panose="020B0503020204020204" pitchFamily="34" charset="-122"/>
                <a:ea typeface="微软雅黑" panose="020B0503020204020204" pitchFamily="34" charset="-122"/>
              </a:rPr>
              <a:t>静脉角</a:t>
            </a:r>
            <a:r>
              <a:rPr kumimoji="1" lang="zh-CN" altLang="en-US" sz="2400" spc="50" dirty="0">
                <a:ln w="11430"/>
                <a:latin typeface="微软雅黑" panose="020B0503020204020204" pitchFamily="34" charset="-122"/>
                <a:ea typeface="微软雅黑" panose="020B0503020204020204" pitchFamily="34" charset="-122"/>
              </a:rPr>
              <a:t>而归入血液中，还流回心脏</a:t>
            </a:r>
            <a:endParaRPr kumimoji="1" lang="zh-CN" altLang="en-US" sz="2400" spc="50" dirty="0">
              <a:ln w="11430"/>
              <a:gradFill>
                <a:gsLst>
                  <a:gs pos="25000">
                    <a:srgbClr val="3333CC">
                      <a:satMod val="155000"/>
                    </a:srgbClr>
                  </a:gs>
                  <a:gs pos="100000">
                    <a:srgbClr val="3333CC">
                      <a:shade val="45000"/>
                      <a:satMod val="165000"/>
                    </a:srgbClr>
                  </a:gs>
                </a:gsLst>
                <a:lin ang="5400000"/>
              </a:gradFill>
              <a:latin typeface="微软雅黑" panose="020B0503020204020204" pitchFamily="34" charset="-122"/>
              <a:ea typeface="微软雅黑" panose="020B0503020204020204" pitchFamily="34" charset="-122"/>
            </a:endParaRPr>
          </a:p>
        </p:txBody>
      </p:sp>
      <p:sp>
        <p:nvSpPr>
          <p:cNvPr id="15" name="Rectangle 3"/>
          <p:cNvSpPr>
            <a:spLocks noChangeArrowheads="1"/>
          </p:cNvSpPr>
          <p:nvPr/>
        </p:nvSpPr>
        <p:spPr bwMode="auto">
          <a:xfrm>
            <a:off x="5791582" y="5141070"/>
            <a:ext cx="5699328" cy="492443"/>
          </a:xfrm>
          <a:prstGeom prst="rect">
            <a:avLst/>
          </a:prstGeom>
          <a:noFill/>
          <a:ln>
            <a:noFill/>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kumimoji="1" lang="zh-CN" altLang="en-US" sz="2600" b="1" spc="50" dirty="0">
                <a:ln w="11430"/>
                <a:solidFill>
                  <a:srgbClr val="FF0000"/>
                </a:solidFill>
                <a:latin typeface="微软雅黑" panose="020B0503020204020204" pitchFamily="34" charset="-122"/>
                <a:ea typeface="微软雅黑" panose="020B0503020204020204" pitchFamily="34" charset="-122"/>
              </a:rPr>
              <a:t>淋巴系可以看作是静脉系的辅助部分</a:t>
            </a:r>
          </a:p>
        </p:txBody>
      </p:sp>
    </p:spTree>
    <p:extLst>
      <p:ext uri="{BB962C8B-B14F-4D97-AF65-F5344CB8AC3E}">
        <p14:creationId xmlns:p14="http://schemas.microsoft.com/office/powerpoint/2010/main" val="36774150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85</a:t>
            </a:fld>
            <a:endParaRPr lang="zh-CN" altLang="en-US"/>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5167313"/>
            <a:ext cx="7626350" cy="1364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303" y="91480"/>
            <a:ext cx="7954238" cy="449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9205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86</a:t>
            </a:fld>
            <a:endParaRPr lang="zh-CN" alt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4" y="844550"/>
            <a:ext cx="4475162"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3613" y="2398712"/>
            <a:ext cx="3938587" cy="432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5089526" y="1116013"/>
            <a:ext cx="5549900" cy="1015663"/>
          </a:xfrm>
          <a:prstGeom prst="rect">
            <a:avLst/>
          </a:prstGeom>
        </p:spPr>
        <p:txBody>
          <a:bodyPr wrap="square">
            <a:spAutoFit/>
          </a:bodyPr>
          <a:lstStyle/>
          <a:p>
            <a:r>
              <a:rPr lang="zh-CN" altLang="en-US" sz="2000" dirty="0">
                <a:latin typeface="微软雅黑" panose="020B0503020204020204" pitchFamily="34" charset="-122"/>
                <a:ea typeface="微软雅黑" panose="020B0503020204020204" pitchFamily="34" charset="-122"/>
              </a:rPr>
              <a:t>当淋巴回流受阻，如乳腺癌根治术中大量清扫淋巴结后，可导致上肢淋巴回流受阻，出现上肢水肿。针对上肢水肿，在市面上可见到弹力袖套</a:t>
            </a:r>
          </a:p>
        </p:txBody>
      </p:sp>
    </p:spTree>
    <p:extLst>
      <p:ext uri="{BB962C8B-B14F-4D97-AF65-F5344CB8AC3E}">
        <p14:creationId xmlns:p14="http://schemas.microsoft.com/office/powerpoint/2010/main" val="7590174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87</a:t>
            </a:fld>
            <a:endParaRPr lang="zh-CN" altLang="en-US"/>
          </a:p>
        </p:txBody>
      </p:sp>
      <p:sp>
        <p:nvSpPr>
          <p:cNvPr id="6" name="Rectangle 11"/>
          <p:cNvSpPr>
            <a:spLocks noChangeArrowheads="1"/>
          </p:cNvSpPr>
          <p:nvPr/>
        </p:nvSpPr>
        <p:spPr bwMode="auto">
          <a:xfrm>
            <a:off x="2647057" y="274921"/>
            <a:ext cx="3402985" cy="646332"/>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en-US" altLang="zh-CN" sz="3600" b="1" kern="0" spc="50" dirty="0">
                <a:ln w="11430"/>
                <a:solidFill>
                  <a:srgbClr val="006600"/>
                </a:solidFill>
                <a:latin typeface="微软雅黑" panose="020B0503020204020204" pitchFamily="34" charset="-122"/>
                <a:ea typeface="微软雅黑" panose="020B0503020204020204" pitchFamily="34" charset="-122"/>
              </a:rPr>
              <a:t>(</a:t>
            </a:r>
            <a:r>
              <a:rPr lang="zh-CN" altLang="en-US" sz="3600" b="1" kern="0" spc="50" dirty="0">
                <a:ln w="11430"/>
                <a:solidFill>
                  <a:srgbClr val="006600"/>
                </a:solidFill>
                <a:latin typeface="微软雅黑" panose="020B0503020204020204" pitchFamily="34" charset="-122"/>
                <a:ea typeface="微软雅黑" panose="020B0503020204020204" pitchFamily="34" charset="-122"/>
              </a:rPr>
              <a:t>一</a:t>
            </a:r>
            <a:r>
              <a:rPr lang="en-US" altLang="zh-CN" sz="3600" b="1" kern="0" spc="50" dirty="0">
                <a:ln w="11430"/>
                <a:solidFill>
                  <a:srgbClr val="006600"/>
                </a:solidFill>
                <a:latin typeface="微软雅黑" panose="020B0503020204020204" pitchFamily="34" charset="-122"/>
                <a:ea typeface="微软雅黑" panose="020B0503020204020204" pitchFamily="34" charset="-122"/>
              </a:rPr>
              <a:t>) </a:t>
            </a:r>
            <a:r>
              <a:rPr lang="zh-CN" altLang="en-US" sz="3600" b="1" kern="0" spc="50" dirty="0">
                <a:ln w="11430"/>
                <a:solidFill>
                  <a:srgbClr val="006600"/>
                </a:solidFill>
                <a:latin typeface="微软雅黑" panose="020B0503020204020204" pitchFamily="34" charset="-122"/>
                <a:ea typeface="微软雅黑" panose="020B0503020204020204" pitchFamily="34" charset="-122"/>
              </a:rPr>
              <a:t>淋巴管道</a:t>
            </a:r>
          </a:p>
        </p:txBody>
      </p:sp>
      <p:sp>
        <p:nvSpPr>
          <p:cNvPr id="9" name="TextBox 2"/>
          <p:cNvSpPr txBox="1"/>
          <p:nvPr/>
        </p:nvSpPr>
        <p:spPr>
          <a:xfrm>
            <a:off x="291852" y="913944"/>
            <a:ext cx="5512048" cy="1477328"/>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zh-CN" altLang="en-US" sz="2400" b="1" spc="50" dirty="0">
                <a:ln w="11430"/>
                <a:solidFill>
                  <a:srgbClr val="006600"/>
                </a:solidFill>
                <a:latin typeface="微软雅黑" panose="020B0503020204020204" pitchFamily="34" charset="-122"/>
                <a:ea typeface="微软雅黑" panose="020B0503020204020204" pitchFamily="34" charset="-122"/>
              </a:rPr>
              <a:t>毛细淋巴管</a:t>
            </a:r>
            <a:endParaRPr lang="en-US" altLang="zh-CN" sz="2400" b="1" spc="50" dirty="0">
              <a:ln w="11430"/>
              <a:solidFill>
                <a:srgbClr val="006600"/>
              </a:solidFill>
              <a:latin typeface="微软雅黑" panose="020B0503020204020204" pitchFamily="34" charset="-122"/>
              <a:ea typeface="微软雅黑" panose="020B0503020204020204" pitchFamily="34" charset="-122"/>
            </a:endParaRPr>
          </a:p>
          <a:p>
            <a:pPr fontAlgn="base">
              <a:lnSpc>
                <a:spcPct val="150000"/>
              </a:lnSpc>
              <a:spcBef>
                <a:spcPct val="0"/>
              </a:spcBef>
              <a:spcAft>
                <a:spcPct val="0"/>
              </a:spcAft>
              <a:defRPr/>
            </a:pPr>
            <a:r>
              <a:rPr lang="en-US" altLang="zh-CN" sz="2400" b="1" spc="50" dirty="0">
                <a:ln w="11430"/>
                <a:solidFill>
                  <a:srgbClr val="FF0000"/>
                </a:solidFill>
                <a:latin typeface="微软雅黑" panose="020B0503020204020204" pitchFamily="34" charset="-122"/>
                <a:ea typeface="微软雅黑" panose="020B0503020204020204" pitchFamily="34" charset="-122"/>
              </a:rPr>
              <a:t>   </a:t>
            </a:r>
            <a:r>
              <a:rPr lang="zh-CN" altLang="en-US" sz="2000" spc="50" dirty="0">
                <a:ln w="11430"/>
                <a:latin typeface="微软雅黑" panose="020B0503020204020204" pitchFamily="34" charset="-122"/>
                <a:ea typeface="微软雅黑" panose="020B0503020204020204" pitchFamily="34" charset="-122"/>
              </a:rPr>
              <a:t>以盲端起于组织间隙，由一层内皮细胞构成，管腔粗细不一，无瓣膜，吻合成网</a:t>
            </a:r>
            <a:endParaRPr lang="zh-CN" altLang="en-US" sz="2400" b="1" spc="50" dirty="0">
              <a:ln w="11430"/>
              <a:latin typeface="华文新魏" panose="02010800040101010101" pitchFamily="2" charset="-122"/>
              <a:ea typeface="华文新魏" panose="02010800040101010101" pitchFamily="2" charset="-122"/>
            </a:endParaRPr>
          </a:p>
        </p:txBody>
      </p:sp>
      <p:sp>
        <p:nvSpPr>
          <p:cNvPr id="10" name="TextBox 5"/>
          <p:cNvSpPr txBox="1"/>
          <p:nvPr/>
        </p:nvSpPr>
        <p:spPr>
          <a:xfrm>
            <a:off x="291852" y="2852936"/>
            <a:ext cx="5156448" cy="3046988"/>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zh-CN" altLang="en-US" sz="2400" b="1" spc="50" dirty="0">
                <a:ln w="11430"/>
                <a:solidFill>
                  <a:srgbClr val="006600"/>
                </a:solidFill>
                <a:latin typeface="微软雅黑" panose="020B0503020204020204" pitchFamily="34" charset="-122"/>
                <a:ea typeface="微软雅黑" panose="020B0503020204020204" pitchFamily="34" charset="-122"/>
              </a:rPr>
              <a:t>淋巴管</a:t>
            </a:r>
            <a:endParaRPr lang="en-US" altLang="zh-CN" sz="2400" b="1" spc="50" dirty="0">
              <a:ln w="11430"/>
              <a:solidFill>
                <a:srgbClr val="006600"/>
              </a:solidFill>
              <a:latin typeface="微软雅黑" panose="020B0503020204020204" pitchFamily="34" charset="-122"/>
              <a:ea typeface="微软雅黑" panose="020B0503020204020204" pitchFamily="34" charset="-122"/>
            </a:endParaRPr>
          </a:p>
          <a:p>
            <a:pPr fontAlgn="base">
              <a:lnSpc>
                <a:spcPct val="150000"/>
              </a:lnSpc>
              <a:spcBef>
                <a:spcPct val="0"/>
              </a:spcBef>
              <a:spcAft>
                <a:spcPct val="0"/>
              </a:spcAft>
              <a:defRPr/>
            </a:pPr>
            <a:r>
              <a:rPr lang="zh-CN" altLang="en-US" sz="2400" b="1" spc="50" dirty="0">
                <a:ln w="11430"/>
                <a:gradFill>
                  <a:gsLst>
                    <a:gs pos="25000">
                      <a:srgbClr val="3333CC">
                        <a:satMod val="155000"/>
                      </a:srgbClr>
                    </a:gs>
                    <a:gs pos="100000">
                      <a:srgbClr val="3333CC">
                        <a:shade val="45000"/>
                        <a:satMod val="165000"/>
                      </a:srgbClr>
                    </a:gs>
                  </a:gsLst>
                  <a:lin ang="5400000"/>
                </a:gradFill>
                <a:latin typeface="黑体" panose="02010600030101010101" pitchFamily="2" charset="-122"/>
                <a:ea typeface="黑体" panose="02010600030101010101" pitchFamily="2" charset="-122"/>
              </a:rPr>
              <a:t>   </a:t>
            </a:r>
            <a:r>
              <a:rPr lang="zh-CN" altLang="en-US" sz="2000" spc="50" dirty="0">
                <a:ln w="11430"/>
                <a:latin typeface="微软雅黑" panose="020B0503020204020204" pitchFamily="34" charset="-122"/>
                <a:ea typeface="微软雅黑" panose="020B0503020204020204" pitchFamily="34" charset="-122"/>
              </a:rPr>
              <a:t>由毛细淋巴管汇合而成，管壁薄、瓣膜较多且发达，外形呈串珠状</a:t>
            </a:r>
            <a:endParaRPr lang="en-US" altLang="zh-CN" sz="2000" spc="50" dirty="0">
              <a:ln w="11430"/>
              <a:latin typeface="微软雅黑" panose="020B0503020204020204" pitchFamily="34" charset="-122"/>
              <a:ea typeface="微软雅黑" panose="020B0503020204020204" pitchFamily="34" charset="-122"/>
            </a:endParaRPr>
          </a:p>
          <a:p>
            <a:pPr fontAlgn="base">
              <a:lnSpc>
                <a:spcPct val="150000"/>
              </a:lnSpc>
              <a:spcBef>
                <a:spcPct val="0"/>
              </a:spcBef>
              <a:spcAft>
                <a:spcPct val="0"/>
              </a:spcAft>
              <a:defRPr/>
            </a:pPr>
            <a:r>
              <a:rPr lang="en-US" altLang="zh-CN" sz="2400" b="1" spc="50" dirty="0">
                <a:ln w="11430"/>
                <a:gradFill>
                  <a:gsLst>
                    <a:gs pos="25000">
                      <a:srgbClr val="3333CC">
                        <a:satMod val="155000"/>
                      </a:srgbClr>
                    </a:gs>
                    <a:gs pos="100000">
                      <a:srgbClr val="3333CC">
                        <a:shade val="45000"/>
                        <a:satMod val="165000"/>
                      </a:srgbClr>
                    </a:gs>
                  </a:gsLst>
                  <a:lin ang="5400000"/>
                </a:gradFill>
                <a:latin typeface="黑体" panose="02010600030101010101" pitchFamily="2" charset="-122"/>
                <a:ea typeface="黑体" panose="02010600030101010101" pitchFamily="2" charset="-122"/>
              </a:rPr>
              <a:t>    </a:t>
            </a:r>
            <a:r>
              <a:rPr lang="zh-CN" altLang="en-US" sz="2000" spc="50" dirty="0">
                <a:ln w="11430"/>
                <a:latin typeface="微软雅黑" panose="020B0503020204020204" pitchFamily="34" charset="-122"/>
                <a:ea typeface="微软雅黑" panose="020B0503020204020204" pitchFamily="34" charset="-122"/>
              </a:rPr>
              <a:t>淋巴管分</a:t>
            </a:r>
            <a:r>
              <a:rPr lang="zh-CN" altLang="en-US" sz="2000" spc="50" dirty="0">
                <a:ln w="11430"/>
                <a:solidFill>
                  <a:srgbClr val="FF0000"/>
                </a:solidFill>
                <a:latin typeface="微软雅黑" panose="020B0503020204020204" pitchFamily="34" charset="-122"/>
                <a:ea typeface="微软雅黑" panose="020B0503020204020204" pitchFamily="34" charset="-122"/>
              </a:rPr>
              <a:t>浅、深二组</a:t>
            </a:r>
            <a:r>
              <a:rPr lang="zh-CN" altLang="en-US" sz="2000" spc="50" dirty="0">
                <a:ln w="11430"/>
                <a:latin typeface="微软雅黑" panose="020B0503020204020204" pitchFamily="34" charset="-122"/>
                <a:ea typeface="微软雅黑" panose="020B0503020204020204" pitchFamily="34" charset="-122"/>
              </a:rPr>
              <a:t>，二者间有较多交通支。淋巴管在行程中通过一个或多个</a:t>
            </a:r>
            <a:r>
              <a:rPr lang="zh-CN" altLang="en-US" sz="2400" b="1" spc="50" dirty="0">
                <a:ln w="11430"/>
                <a:solidFill>
                  <a:srgbClr val="006600"/>
                </a:solidFill>
                <a:latin typeface="微软雅黑" panose="020B0503020204020204" pitchFamily="34" charset="-122"/>
                <a:ea typeface="微软雅黑" panose="020B0503020204020204" pitchFamily="34" charset="-122"/>
              </a:rPr>
              <a:t>淋巴结</a:t>
            </a:r>
            <a:r>
              <a:rPr lang="zh-CN" altLang="en-US" sz="2000" spc="50" dirty="0">
                <a:ln w="11430"/>
                <a:latin typeface="微软雅黑" panose="020B0503020204020204" pitchFamily="34" charset="-122"/>
                <a:ea typeface="微软雅黑" panose="020B0503020204020204" pitchFamily="34" charset="-122"/>
              </a:rPr>
              <a:t>，从而把淋巴细胞带入淋巴液</a:t>
            </a:r>
          </a:p>
        </p:txBody>
      </p:sp>
      <p:pic>
        <p:nvPicPr>
          <p:cNvPr id="11" name="Picture 4" descr="A0131"/>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t="3073" b="12459"/>
          <a:stretch>
            <a:fillRect/>
          </a:stretch>
        </p:blipFill>
        <p:spPr bwMode="auto">
          <a:xfrm>
            <a:off x="7446983" y="1270000"/>
            <a:ext cx="4230667" cy="5360532"/>
          </a:xfrm>
          <a:prstGeom prst="rect">
            <a:avLst/>
          </a:prstGeom>
          <a:noFill/>
          <a:ln w="9525">
            <a:solidFill>
              <a:srgbClr val="9933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38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88</a:t>
            </a:fld>
            <a:endParaRPr lang="zh-CN" altLang="en-US"/>
          </a:p>
        </p:txBody>
      </p:sp>
      <p:graphicFrame>
        <p:nvGraphicFramePr>
          <p:cNvPr id="13" name="Object 2"/>
          <p:cNvGraphicFramePr>
            <a:graphicFrameLocks noChangeAspect="1"/>
          </p:cNvGraphicFramePr>
          <p:nvPr>
            <p:extLst>
              <p:ext uri="{D42A27DB-BD31-4B8C-83A1-F6EECF244321}">
                <p14:modId xmlns:p14="http://schemas.microsoft.com/office/powerpoint/2010/main" val="3600605128"/>
              </p:ext>
            </p:extLst>
          </p:nvPr>
        </p:nvGraphicFramePr>
        <p:xfrm>
          <a:off x="6070725" y="1123950"/>
          <a:ext cx="4648200" cy="5734050"/>
        </p:xfrm>
        <a:graphic>
          <a:graphicData uri="http://schemas.openxmlformats.org/presentationml/2006/ole">
            <mc:AlternateContent xmlns:mc="http://schemas.openxmlformats.org/markup-compatibility/2006">
              <mc:Choice xmlns:v="urn:schemas-microsoft-com:vml" Requires="v">
                <p:oleObj spid="_x0000_s5139" name="Image" r:id="rId3" imgW="3016463" imgH="3587013" progId="Photoshop.Image.6">
                  <p:embed/>
                </p:oleObj>
              </mc:Choice>
              <mc:Fallback>
                <p:oleObj name="Image" r:id="rId3" imgW="3016463" imgH="3587013"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5641" t="2226" r="2621" b="2658"/>
                      <a:stretch>
                        <a:fillRect/>
                      </a:stretch>
                    </p:blipFill>
                    <p:spPr bwMode="auto">
                      <a:xfrm>
                        <a:off x="6070725" y="1123950"/>
                        <a:ext cx="4648200"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 Box 5"/>
          <p:cNvSpPr txBox="1">
            <a:spLocks noChangeArrowheads="1"/>
          </p:cNvSpPr>
          <p:nvPr/>
        </p:nvSpPr>
        <p:spPr bwMode="auto">
          <a:xfrm>
            <a:off x="832479" y="2379209"/>
            <a:ext cx="5594733" cy="279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960438" indent="-960438"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lnSpc>
                <a:spcPct val="150000"/>
              </a:lnSpc>
              <a:spcBef>
                <a:spcPct val="0"/>
              </a:spcBef>
              <a:spcAft>
                <a:spcPct val="0"/>
              </a:spcAft>
              <a:defRPr/>
            </a:pPr>
            <a:r>
              <a:rPr kumimoji="1" lang="zh-CN" altLang="en-US" sz="2400" b="1" spc="50" dirty="0">
                <a:ln w="11430"/>
                <a:solidFill>
                  <a:srgbClr val="0000CC"/>
                </a:solidFill>
                <a:latin typeface="微软雅黑" panose="020B0503020204020204" pitchFamily="34" charset="-122"/>
                <a:ea typeface="微软雅黑" panose="020B0503020204020204" pitchFamily="34" charset="-122"/>
              </a:rPr>
              <a:t>左右颈干</a:t>
            </a:r>
            <a:r>
              <a:rPr kumimoji="1" lang="en-US" altLang="zh-CN" sz="2400" spc="50" dirty="0">
                <a:ln w="11430"/>
                <a:latin typeface="微软雅黑" panose="020B0503020204020204" pitchFamily="34" charset="-122"/>
                <a:ea typeface="微软雅黑" panose="020B0503020204020204" pitchFamily="34" charset="-122"/>
              </a:rPr>
              <a:t>—</a:t>
            </a:r>
            <a:r>
              <a:rPr kumimoji="1" lang="zh-CN" altLang="en-US" sz="2400" spc="50" dirty="0">
                <a:ln w="11430"/>
                <a:latin typeface="微软雅黑" panose="020B0503020204020204" pitchFamily="34" charset="-122"/>
                <a:ea typeface="微软雅黑" panose="020B0503020204020204" pitchFamily="34" charset="-122"/>
              </a:rPr>
              <a:t>收集头颈部淋巴</a:t>
            </a:r>
          </a:p>
          <a:p>
            <a:pPr eaLnBrk="1" fontAlgn="base" hangingPunct="1">
              <a:lnSpc>
                <a:spcPct val="150000"/>
              </a:lnSpc>
              <a:spcBef>
                <a:spcPct val="0"/>
              </a:spcBef>
              <a:spcAft>
                <a:spcPct val="0"/>
              </a:spcAft>
              <a:defRPr/>
            </a:pPr>
            <a:r>
              <a:rPr kumimoji="1" lang="zh-CN" altLang="en-US" sz="2400" b="1" spc="50" dirty="0">
                <a:ln w="11430"/>
                <a:solidFill>
                  <a:srgbClr val="0000CC"/>
                </a:solidFill>
                <a:latin typeface="微软雅黑" panose="020B0503020204020204" pitchFamily="34" charset="-122"/>
                <a:ea typeface="微软雅黑" panose="020B0503020204020204" pitchFamily="34" charset="-122"/>
              </a:rPr>
              <a:t>左右锁骨下干</a:t>
            </a:r>
            <a:r>
              <a:rPr kumimoji="1" lang="en-US" altLang="zh-CN" sz="2400" spc="50" dirty="0">
                <a:ln w="11430"/>
                <a:latin typeface="微软雅黑" panose="020B0503020204020204" pitchFamily="34" charset="-122"/>
                <a:ea typeface="微软雅黑" panose="020B0503020204020204" pitchFamily="34" charset="-122"/>
              </a:rPr>
              <a:t>—</a:t>
            </a:r>
            <a:r>
              <a:rPr kumimoji="1" lang="zh-CN" altLang="en-US" sz="2400" spc="50" dirty="0">
                <a:ln w="11430"/>
                <a:latin typeface="微软雅黑" panose="020B0503020204020204" pitchFamily="34" charset="-122"/>
                <a:ea typeface="微软雅黑" panose="020B0503020204020204" pitchFamily="34" charset="-122"/>
              </a:rPr>
              <a:t>收集上肢、胸壁淋巴</a:t>
            </a:r>
          </a:p>
          <a:p>
            <a:pPr eaLnBrk="1" fontAlgn="base" hangingPunct="1">
              <a:lnSpc>
                <a:spcPct val="150000"/>
              </a:lnSpc>
              <a:spcBef>
                <a:spcPct val="0"/>
              </a:spcBef>
              <a:spcAft>
                <a:spcPct val="0"/>
              </a:spcAft>
              <a:defRPr/>
            </a:pPr>
            <a:r>
              <a:rPr kumimoji="1" lang="zh-CN" altLang="en-US" sz="2400" b="1" spc="50" dirty="0">
                <a:ln w="11430"/>
                <a:solidFill>
                  <a:srgbClr val="0000CC"/>
                </a:solidFill>
                <a:latin typeface="微软雅黑" panose="020B0503020204020204" pitchFamily="34" charset="-122"/>
                <a:ea typeface="微软雅黑" panose="020B0503020204020204" pitchFamily="34" charset="-122"/>
              </a:rPr>
              <a:t>左右支气管纵隔干</a:t>
            </a:r>
            <a:r>
              <a:rPr kumimoji="1" lang="en-US" altLang="zh-CN" sz="2400" spc="50" dirty="0">
                <a:ln w="11430"/>
                <a:latin typeface="微软雅黑" panose="020B0503020204020204" pitchFamily="34" charset="-122"/>
                <a:ea typeface="微软雅黑" panose="020B0503020204020204" pitchFamily="34" charset="-122"/>
              </a:rPr>
              <a:t>—</a:t>
            </a:r>
            <a:r>
              <a:rPr kumimoji="1" lang="zh-CN" altLang="en-US" sz="2400" spc="50" dirty="0">
                <a:ln w="11430"/>
                <a:latin typeface="微软雅黑" panose="020B0503020204020204" pitchFamily="34" charset="-122"/>
                <a:ea typeface="微软雅黑" panose="020B0503020204020204" pitchFamily="34" charset="-122"/>
              </a:rPr>
              <a:t>收集胸部淋巴</a:t>
            </a:r>
          </a:p>
          <a:p>
            <a:pPr eaLnBrk="1" fontAlgn="base" hangingPunct="1">
              <a:lnSpc>
                <a:spcPct val="150000"/>
              </a:lnSpc>
              <a:spcBef>
                <a:spcPct val="0"/>
              </a:spcBef>
              <a:spcAft>
                <a:spcPct val="0"/>
              </a:spcAft>
              <a:defRPr/>
            </a:pPr>
            <a:r>
              <a:rPr kumimoji="1" lang="zh-CN" altLang="en-US" sz="2400" b="1" spc="50" dirty="0">
                <a:ln w="11430"/>
                <a:solidFill>
                  <a:srgbClr val="0000CC"/>
                </a:solidFill>
                <a:latin typeface="微软雅黑" panose="020B0503020204020204" pitchFamily="34" charset="-122"/>
                <a:ea typeface="微软雅黑" panose="020B0503020204020204" pitchFamily="34" charset="-122"/>
              </a:rPr>
              <a:t>左右腰干</a:t>
            </a:r>
            <a:r>
              <a:rPr kumimoji="1" lang="en-US" altLang="zh-CN" sz="2400" spc="50" dirty="0">
                <a:ln w="11430"/>
                <a:latin typeface="微软雅黑" panose="020B0503020204020204" pitchFamily="34" charset="-122"/>
                <a:ea typeface="微软雅黑" panose="020B0503020204020204" pitchFamily="34" charset="-122"/>
              </a:rPr>
              <a:t>—</a:t>
            </a:r>
            <a:r>
              <a:rPr kumimoji="1" lang="zh-CN" altLang="en-US" sz="2400" spc="50" dirty="0">
                <a:ln w="11430"/>
                <a:latin typeface="微软雅黑" panose="020B0503020204020204" pitchFamily="34" charset="-122"/>
                <a:ea typeface="微软雅黑" panose="020B0503020204020204" pitchFamily="34" charset="-122"/>
              </a:rPr>
              <a:t>收集下肢、盆部及腹腔淋巴</a:t>
            </a:r>
          </a:p>
          <a:p>
            <a:pPr eaLnBrk="1" fontAlgn="base" hangingPunct="1">
              <a:lnSpc>
                <a:spcPct val="150000"/>
              </a:lnSpc>
              <a:spcBef>
                <a:spcPct val="0"/>
              </a:spcBef>
              <a:spcAft>
                <a:spcPct val="0"/>
              </a:spcAft>
              <a:defRPr/>
            </a:pPr>
            <a:r>
              <a:rPr kumimoji="1" lang="zh-CN" altLang="en-US" sz="2400" b="1" spc="50" dirty="0">
                <a:ln w="11430"/>
                <a:solidFill>
                  <a:srgbClr val="0000CC"/>
                </a:solidFill>
                <a:latin typeface="微软雅黑" panose="020B0503020204020204" pitchFamily="34" charset="-122"/>
                <a:ea typeface="微软雅黑" panose="020B0503020204020204" pitchFamily="34" charset="-122"/>
              </a:rPr>
              <a:t>一条肠干</a:t>
            </a:r>
            <a:r>
              <a:rPr kumimoji="1" lang="en-US" altLang="zh-CN" sz="2400" spc="50" dirty="0">
                <a:ln w="11430"/>
                <a:latin typeface="微软雅黑" panose="020B0503020204020204" pitchFamily="34" charset="-122"/>
                <a:ea typeface="微软雅黑" panose="020B0503020204020204" pitchFamily="34" charset="-122"/>
              </a:rPr>
              <a:t>—</a:t>
            </a:r>
            <a:r>
              <a:rPr kumimoji="1" lang="zh-CN" altLang="en-US" sz="2400" spc="50" dirty="0">
                <a:ln w="11430"/>
                <a:latin typeface="微软雅黑" panose="020B0503020204020204" pitchFamily="34" charset="-122"/>
                <a:ea typeface="微软雅黑" panose="020B0503020204020204" pitchFamily="34" charset="-122"/>
              </a:rPr>
              <a:t>收集腹腔脏器淋巴</a:t>
            </a:r>
          </a:p>
        </p:txBody>
      </p:sp>
      <p:sp>
        <p:nvSpPr>
          <p:cNvPr id="15" name="Line 6"/>
          <p:cNvSpPr>
            <a:spLocks noChangeShapeType="1"/>
          </p:cNvSpPr>
          <p:nvPr/>
        </p:nvSpPr>
        <p:spPr bwMode="auto">
          <a:xfrm>
            <a:off x="9460038" y="1700213"/>
            <a:ext cx="574675" cy="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sz="1600" b="1">
              <a:solidFill>
                <a:srgbClr val="000099"/>
              </a:solidFill>
              <a:latin typeface="Arial" panose="020B0604020202020204" pitchFamily="34" charset="0"/>
            </a:endParaRPr>
          </a:p>
        </p:txBody>
      </p:sp>
      <p:sp>
        <p:nvSpPr>
          <p:cNvPr id="16" name="Line 7"/>
          <p:cNvSpPr>
            <a:spLocks noChangeShapeType="1"/>
          </p:cNvSpPr>
          <p:nvPr/>
        </p:nvSpPr>
        <p:spPr bwMode="auto">
          <a:xfrm>
            <a:off x="9818813" y="2060575"/>
            <a:ext cx="900112" cy="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sz="1600" b="1">
              <a:solidFill>
                <a:srgbClr val="000099"/>
              </a:solidFill>
              <a:latin typeface="Arial" panose="020B0604020202020204" pitchFamily="34" charset="0"/>
            </a:endParaRPr>
          </a:p>
        </p:txBody>
      </p:sp>
      <p:sp>
        <p:nvSpPr>
          <p:cNvPr id="17" name="Line 8"/>
          <p:cNvSpPr>
            <a:spLocks noChangeShapeType="1"/>
          </p:cNvSpPr>
          <p:nvPr/>
        </p:nvSpPr>
        <p:spPr bwMode="auto">
          <a:xfrm>
            <a:off x="9387013" y="2636838"/>
            <a:ext cx="1152525" cy="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sz="1600" b="1">
              <a:solidFill>
                <a:srgbClr val="000099"/>
              </a:solidFill>
              <a:latin typeface="Arial" panose="020B0604020202020204" pitchFamily="34" charset="0"/>
            </a:endParaRPr>
          </a:p>
        </p:txBody>
      </p:sp>
      <p:sp>
        <p:nvSpPr>
          <p:cNvPr id="18" name="Line 9"/>
          <p:cNvSpPr>
            <a:spLocks noChangeShapeType="1"/>
          </p:cNvSpPr>
          <p:nvPr/>
        </p:nvSpPr>
        <p:spPr bwMode="auto">
          <a:xfrm>
            <a:off x="9531475" y="4581525"/>
            <a:ext cx="574675" cy="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sz="1600" b="1">
              <a:solidFill>
                <a:srgbClr val="000099"/>
              </a:solidFill>
              <a:latin typeface="Arial" panose="020B0604020202020204" pitchFamily="34" charset="0"/>
            </a:endParaRPr>
          </a:p>
        </p:txBody>
      </p:sp>
      <p:sp>
        <p:nvSpPr>
          <p:cNvPr id="19" name="Line 10"/>
          <p:cNvSpPr>
            <a:spLocks noChangeShapeType="1"/>
          </p:cNvSpPr>
          <p:nvPr/>
        </p:nvSpPr>
        <p:spPr bwMode="auto">
          <a:xfrm>
            <a:off x="9242550" y="4940300"/>
            <a:ext cx="574675" cy="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sz="1600" b="1">
              <a:solidFill>
                <a:srgbClr val="000099"/>
              </a:solidFill>
              <a:latin typeface="Arial" panose="020B0604020202020204" pitchFamily="34" charset="0"/>
            </a:endParaRPr>
          </a:p>
        </p:txBody>
      </p:sp>
      <p:sp>
        <p:nvSpPr>
          <p:cNvPr id="20" name="TextBox 2"/>
          <p:cNvSpPr txBox="1"/>
          <p:nvPr/>
        </p:nvSpPr>
        <p:spPr>
          <a:xfrm>
            <a:off x="440049" y="675897"/>
            <a:ext cx="8246876" cy="52322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zh-CN" altLang="en-US" sz="2800" b="1" spc="50" dirty="0">
                <a:ln w="11430"/>
                <a:solidFill>
                  <a:srgbClr val="006600"/>
                </a:solidFill>
                <a:latin typeface="微软雅黑" panose="020B0503020204020204" pitchFamily="34" charset="-122"/>
                <a:ea typeface="微软雅黑" panose="020B0503020204020204" pitchFamily="34" charset="-122"/>
              </a:rPr>
              <a:t>淋巴干</a:t>
            </a:r>
            <a:r>
              <a:rPr lang="zh-CN" altLang="en-US" sz="2800" spc="50" dirty="0">
                <a:ln w="11430"/>
                <a:latin typeface="微软雅黑" panose="020B0503020204020204" pitchFamily="34" charset="-122"/>
                <a:ea typeface="微软雅黑" panose="020B0503020204020204" pitchFamily="34" charset="-122"/>
              </a:rPr>
              <a:t>由淋巴管汇合而成，全身淋巴干共有</a:t>
            </a:r>
            <a:r>
              <a:rPr lang="en-US" altLang="zh-CN" sz="2800" b="1" spc="50" dirty="0">
                <a:ln w="11430"/>
                <a:solidFill>
                  <a:srgbClr val="FF0000"/>
                </a:solidFill>
                <a:latin typeface="微软雅黑" panose="020B0503020204020204" pitchFamily="34" charset="-122"/>
                <a:ea typeface="微软雅黑" panose="020B0503020204020204" pitchFamily="34" charset="-122"/>
              </a:rPr>
              <a:t>9</a:t>
            </a:r>
            <a:r>
              <a:rPr lang="zh-CN" altLang="en-US" sz="2800" spc="50" dirty="0">
                <a:ln w="11430"/>
                <a:latin typeface="微软雅黑" panose="020B0503020204020204" pitchFamily="34" charset="-122"/>
                <a:ea typeface="微软雅黑" panose="020B0503020204020204" pitchFamily="34" charset="-122"/>
              </a:rPr>
              <a:t>条：</a:t>
            </a:r>
          </a:p>
        </p:txBody>
      </p:sp>
    </p:spTree>
    <p:extLst>
      <p:ext uri="{BB962C8B-B14F-4D97-AF65-F5344CB8AC3E}">
        <p14:creationId xmlns:p14="http://schemas.microsoft.com/office/powerpoint/2010/main" val="16594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89</a:t>
            </a:fld>
            <a:endParaRPr lang="zh-CN" altLang="en-US"/>
          </a:p>
        </p:txBody>
      </p:sp>
      <p:sp>
        <p:nvSpPr>
          <p:cNvPr id="7" name="Rectangle 11"/>
          <p:cNvSpPr>
            <a:spLocks noChangeArrowheads="1"/>
          </p:cNvSpPr>
          <p:nvPr/>
        </p:nvSpPr>
        <p:spPr bwMode="auto">
          <a:xfrm>
            <a:off x="2647057" y="274921"/>
            <a:ext cx="3402985" cy="646332"/>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zh-CN" altLang="en-US" sz="3600" b="1" kern="0" spc="50" dirty="0">
                <a:ln w="11430"/>
                <a:solidFill>
                  <a:srgbClr val="006600"/>
                </a:solidFill>
                <a:latin typeface="微软雅黑" panose="020B0503020204020204" pitchFamily="34" charset="-122"/>
                <a:ea typeface="微软雅黑" panose="020B0503020204020204" pitchFamily="34" charset="-122"/>
              </a:rPr>
              <a:t>淋巴导管</a:t>
            </a:r>
          </a:p>
        </p:txBody>
      </p:sp>
      <p:sp>
        <p:nvSpPr>
          <p:cNvPr id="12" name="TextBox 2"/>
          <p:cNvSpPr txBox="1"/>
          <p:nvPr/>
        </p:nvSpPr>
        <p:spPr>
          <a:xfrm>
            <a:off x="1190997" y="2308271"/>
            <a:ext cx="3851920" cy="461665"/>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zh-CN" altLang="en-US" sz="2400" b="1" spc="50" dirty="0">
                <a:ln w="11430"/>
                <a:solidFill>
                  <a:srgbClr val="006600"/>
                </a:solidFill>
                <a:latin typeface="微软雅黑" panose="020B0503020204020204" pitchFamily="34" charset="-122"/>
                <a:ea typeface="微软雅黑" panose="020B0503020204020204" pitchFamily="34" charset="-122"/>
              </a:rPr>
              <a:t>胸导管（左淋巴导管）</a:t>
            </a:r>
            <a:endParaRPr lang="en-US" altLang="zh-CN" sz="2400" b="1" spc="50" dirty="0">
              <a:ln w="11430"/>
              <a:solidFill>
                <a:srgbClr val="006600"/>
              </a:solidFill>
              <a:latin typeface="微软雅黑" panose="020B0503020204020204" pitchFamily="34" charset="-122"/>
              <a:ea typeface="微软雅黑" panose="020B0503020204020204" pitchFamily="34" charset="-122"/>
            </a:endParaRPr>
          </a:p>
        </p:txBody>
      </p:sp>
      <p:sp>
        <p:nvSpPr>
          <p:cNvPr id="13" name="TextBox 8"/>
          <p:cNvSpPr txBox="1"/>
          <p:nvPr/>
        </p:nvSpPr>
        <p:spPr>
          <a:xfrm>
            <a:off x="966529" y="4701024"/>
            <a:ext cx="3851920" cy="523220"/>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zh-CN" altLang="en-US" sz="2800" b="1" spc="50" dirty="0">
                <a:ln w="11430"/>
                <a:gradFill>
                  <a:gsLst>
                    <a:gs pos="25000">
                      <a:srgbClr val="3333CC">
                        <a:satMod val="155000"/>
                      </a:srgbClr>
                    </a:gs>
                    <a:gs pos="100000">
                      <a:srgbClr val="3333CC">
                        <a:shade val="45000"/>
                        <a:satMod val="165000"/>
                      </a:srgbClr>
                    </a:gs>
                  </a:gsLst>
                  <a:lin ang="5400000"/>
                </a:gradFill>
                <a:latin typeface="黑体" panose="02010600030101010101" pitchFamily="2" charset="-122"/>
                <a:ea typeface="黑体" panose="02010600030101010101" pitchFamily="2" charset="-122"/>
              </a:rPr>
              <a:t> </a:t>
            </a:r>
            <a:r>
              <a:rPr lang="zh-CN" altLang="en-US" sz="2400" b="1" spc="50" dirty="0">
                <a:ln w="11430"/>
                <a:solidFill>
                  <a:srgbClr val="006600"/>
                </a:solidFill>
                <a:latin typeface="微软雅黑" panose="020B0503020204020204" pitchFamily="34" charset="-122"/>
                <a:ea typeface="微软雅黑" panose="020B0503020204020204" pitchFamily="34" charset="-122"/>
              </a:rPr>
              <a:t>右淋巴导管</a:t>
            </a:r>
          </a:p>
        </p:txBody>
      </p:sp>
      <p:sp>
        <p:nvSpPr>
          <p:cNvPr id="14" name="TextBox 9"/>
          <p:cNvSpPr txBox="1"/>
          <p:nvPr/>
        </p:nvSpPr>
        <p:spPr>
          <a:xfrm>
            <a:off x="966528" y="2834700"/>
            <a:ext cx="4611312" cy="156966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zh-CN" altLang="en-US" sz="2400" spc="50" dirty="0">
                <a:ln w="11430"/>
                <a:latin typeface="微软雅黑" panose="020B0503020204020204" pitchFamily="34" charset="-122"/>
                <a:ea typeface="微软雅黑" panose="020B0503020204020204" pitchFamily="34" charset="-122"/>
              </a:rPr>
              <a:t>    起始部称为</a:t>
            </a:r>
            <a:r>
              <a:rPr lang="zh-CN" altLang="en-US" sz="2400" b="1" spc="50" dirty="0">
                <a:ln w="11430"/>
                <a:solidFill>
                  <a:srgbClr val="0000CC"/>
                </a:solidFill>
                <a:latin typeface="微软雅黑" panose="020B0503020204020204" pitchFamily="34" charset="-122"/>
                <a:ea typeface="微软雅黑" panose="020B0503020204020204" pitchFamily="34" charset="-122"/>
              </a:rPr>
              <a:t>乳糜池</a:t>
            </a:r>
            <a:r>
              <a:rPr lang="zh-CN" altLang="en-US" sz="2400" spc="50" dirty="0">
                <a:ln w="11430"/>
                <a:latin typeface="微软雅黑" panose="020B0503020204020204" pitchFamily="34" charset="-122"/>
                <a:ea typeface="微软雅黑" panose="020B0503020204020204" pitchFamily="34" charset="-122"/>
              </a:rPr>
              <a:t>，穿经膈肌的主动脉裂孔入胸腔，再上行至颈根部，最终汇入左静脉角。收集下半身及左上半身的淋巴</a:t>
            </a:r>
            <a:endParaRPr lang="zh-CN" altLang="en-US" sz="2800" b="1" spc="50" dirty="0">
              <a:ln w="11430"/>
              <a:gradFill>
                <a:gsLst>
                  <a:gs pos="25000">
                    <a:srgbClr val="3333CC">
                      <a:satMod val="155000"/>
                    </a:srgbClr>
                  </a:gs>
                  <a:gs pos="100000">
                    <a:srgbClr val="3333CC">
                      <a:shade val="45000"/>
                      <a:satMod val="165000"/>
                    </a:srgbClr>
                  </a:gs>
                </a:gsLst>
                <a:lin ang="5400000"/>
              </a:gradFill>
              <a:latin typeface="黑体" panose="02010600030101010101" pitchFamily="2" charset="-122"/>
              <a:ea typeface="黑体" panose="02010600030101010101" pitchFamily="2" charset="-122"/>
            </a:endParaRPr>
          </a:p>
        </p:txBody>
      </p:sp>
      <p:sp>
        <p:nvSpPr>
          <p:cNvPr id="15" name="TextBox 10"/>
          <p:cNvSpPr txBox="1"/>
          <p:nvPr/>
        </p:nvSpPr>
        <p:spPr>
          <a:xfrm>
            <a:off x="1075432" y="5403467"/>
            <a:ext cx="4322068" cy="83099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zh-CN" altLang="en-US" sz="2400" spc="50" dirty="0">
                <a:ln w="11430"/>
                <a:latin typeface="微软雅黑" panose="020B0503020204020204" pitchFamily="34" charset="-122"/>
                <a:ea typeface="微软雅黑" panose="020B0503020204020204" pitchFamily="34" charset="-122"/>
              </a:rPr>
              <a:t>一短干，收集上半身的淋巴，注入右静脉角</a:t>
            </a:r>
          </a:p>
        </p:txBody>
      </p:sp>
      <p:pic>
        <p:nvPicPr>
          <p:cNvPr id="16"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8549" y="274921"/>
            <a:ext cx="7978775"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46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9</a:t>
            </a:fld>
            <a:endParaRPr lang="zh-CN" altLang="en-US"/>
          </a:p>
        </p:txBody>
      </p:sp>
      <p:pic>
        <p:nvPicPr>
          <p:cNvPr id="5" name="Picture 1034" descr="5-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6650" y="1152525"/>
            <a:ext cx="597535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29"/>
          <p:cNvSpPr>
            <a:spLocks noChangeArrowheads="1"/>
          </p:cNvSpPr>
          <p:nvPr/>
        </p:nvSpPr>
        <p:spPr bwMode="auto">
          <a:xfrm>
            <a:off x="633601" y="625714"/>
            <a:ext cx="526297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spcBef>
                <a:spcPct val="0"/>
              </a:spcBef>
              <a:spcAft>
                <a:spcPct val="0"/>
              </a:spcAft>
            </a:pPr>
            <a:r>
              <a:rPr lang="zh-CN" altLang="en-US" sz="3600" b="1" dirty="0">
                <a:solidFill>
                  <a:srgbClr val="C00000"/>
                </a:solidFill>
                <a:latin typeface="微软雅黑" panose="020B0503020204020204" pitchFamily="34" charset="-122"/>
                <a:ea typeface="微软雅黑" panose="020B0503020204020204" pitchFamily="34" charset="-122"/>
              </a:rPr>
              <a:t>支气管及肺段的血液供应</a:t>
            </a:r>
          </a:p>
        </p:txBody>
      </p:sp>
      <p:sp>
        <p:nvSpPr>
          <p:cNvPr id="8" name="Rectangle 1030"/>
          <p:cNvSpPr>
            <a:spLocks noChangeArrowheads="1"/>
          </p:cNvSpPr>
          <p:nvPr/>
        </p:nvSpPr>
        <p:spPr bwMode="auto">
          <a:xfrm>
            <a:off x="1310482" y="2075648"/>
            <a:ext cx="390921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FF0000"/>
                </a:solidFill>
                <a:latin typeface="微软雅黑" panose="020B0503020204020204" pitchFamily="34" charset="-122"/>
                <a:ea typeface="微软雅黑" panose="020B0503020204020204" pitchFamily="34" charset="-122"/>
              </a:rPr>
              <a:t>肺动脉</a:t>
            </a:r>
            <a:r>
              <a:rPr lang="zh-CN" altLang="en-US" sz="2800" dirty="0">
                <a:latin typeface="微软雅黑" panose="020B0503020204020204" pitchFamily="34" charset="-122"/>
                <a:ea typeface="微软雅黑" panose="020B0503020204020204" pitchFamily="34" charset="-122"/>
              </a:rPr>
              <a:t>    </a:t>
            </a:r>
          </a:p>
          <a:p>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功能性血管 </a:t>
            </a:r>
          </a:p>
        </p:txBody>
      </p:sp>
      <p:sp>
        <p:nvSpPr>
          <p:cNvPr id="9" name="Rectangle 1031"/>
          <p:cNvSpPr>
            <a:spLocks noChangeArrowheads="1"/>
          </p:cNvSpPr>
          <p:nvPr/>
        </p:nvSpPr>
        <p:spPr bwMode="auto">
          <a:xfrm>
            <a:off x="1310482" y="4219230"/>
            <a:ext cx="381635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800" dirty="0">
                <a:solidFill>
                  <a:srgbClr val="FF0000"/>
                </a:solidFill>
                <a:latin typeface="微软雅黑" panose="020B0503020204020204" pitchFamily="34" charset="-122"/>
                <a:ea typeface="微软雅黑" panose="020B0503020204020204" pitchFamily="34" charset="-122"/>
              </a:rPr>
              <a:t>左、右侧支气管动脉    </a:t>
            </a:r>
          </a:p>
          <a:p>
            <a:pPr>
              <a:lnSpc>
                <a:spcPct val="150000"/>
              </a:lnSpc>
            </a:pP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营养性血管 </a:t>
            </a:r>
          </a:p>
        </p:txBody>
      </p:sp>
    </p:spTree>
    <p:extLst>
      <p:ext uri="{BB962C8B-B14F-4D97-AF65-F5344CB8AC3E}">
        <p14:creationId xmlns:p14="http://schemas.microsoft.com/office/powerpoint/2010/main" val="5677227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90</a:t>
            </a:fld>
            <a:endParaRPr lang="zh-CN" altLang="en-US"/>
          </a:p>
        </p:txBody>
      </p:sp>
      <p:pic>
        <p:nvPicPr>
          <p:cNvPr id="18" name="Picture 9" descr="076-B-1"/>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7222532" y="4425579"/>
            <a:ext cx="4829768" cy="193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0"/>
          <p:cNvSpPr txBox="1">
            <a:spLocks noChangeArrowheads="1"/>
          </p:cNvSpPr>
          <p:nvPr/>
        </p:nvSpPr>
        <p:spPr bwMode="auto">
          <a:xfrm>
            <a:off x="4090766" y="503496"/>
            <a:ext cx="6845300" cy="461665"/>
          </a:xfrm>
          <a:prstGeom prst="rect">
            <a:avLst/>
          </a:prstGeom>
          <a:noFill/>
          <a:ln>
            <a:noFill/>
          </a:ln>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defRPr/>
            </a:pPr>
            <a:r>
              <a:rPr lang="zh-CN" altLang="en-US" sz="2400" spc="50" dirty="0">
                <a:ln w="11430"/>
                <a:latin typeface="微软雅黑" panose="020B0503020204020204" pitchFamily="34" charset="-122"/>
                <a:ea typeface="微软雅黑" panose="020B0503020204020204" pitchFamily="34" charset="-122"/>
              </a:rPr>
              <a:t>是含有大量淋巴细胞的网状结缔组织</a:t>
            </a:r>
          </a:p>
        </p:txBody>
      </p:sp>
      <p:grpSp>
        <p:nvGrpSpPr>
          <p:cNvPr id="20" name="组合 5"/>
          <p:cNvGrpSpPr>
            <a:grpSpLocks/>
          </p:cNvGrpSpPr>
          <p:nvPr/>
        </p:nvGrpSpPr>
        <p:grpSpPr bwMode="auto">
          <a:xfrm>
            <a:off x="102817" y="307975"/>
            <a:ext cx="7696572" cy="704850"/>
            <a:chOff x="663669" y="486768"/>
            <a:chExt cx="4774924" cy="1408638"/>
          </a:xfrm>
        </p:grpSpPr>
        <p:sp>
          <p:nvSpPr>
            <p:cNvPr id="21" name="AutoShape 10"/>
            <p:cNvSpPr>
              <a:spLocks noChangeArrowheads="1"/>
            </p:cNvSpPr>
            <p:nvPr/>
          </p:nvSpPr>
          <p:spPr bwMode="auto">
            <a:xfrm>
              <a:off x="2415999" y="486768"/>
              <a:ext cx="3022594" cy="1408638"/>
            </a:xfrm>
            <a:prstGeom prst="roundRect">
              <a:avLst>
                <a:gd name="adj" fmla="val 16667"/>
              </a:avLst>
            </a:prstGeom>
            <a:noFill/>
            <a:ln w="38100" algn="ctr">
              <a:noFill/>
              <a:round/>
              <a:headEnd/>
              <a:tailEnd/>
            </a:ln>
          </p:spPr>
          <p:txBody>
            <a:bodyPr wrap="none" anchor="ct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b="0">
                <a:solidFill>
                  <a:srgbClr val="000099"/>
                </a:solidFill>
                <a:ea typeface="经典综艺体简"/>
                <a:cs typeface="经典综艺体简"/>
              </a:endParaRPr>
            </a:p>
          </p:txBody>
        </p:sp>
        <p:sp>
          <p:nvSpPr>
            <p:cNvPr id="22" name="Rectangle 11"/>
            <p:cNvSpPr>
              <a:spLocks noChangeArrowheads="1"/>
            </p:cNvSpPr>
            <p:nvPr/>
          </p:nvSpPr>
          <p:spPr bwMode="auto">
            <a:xfrm>
              <a:off x="663669" y="542498"/>
              <a:ext cx="2655694" cy="1291690"/>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zh-CN" altLang="en-US" sz="3600" b="1" kern="0" spc="50" dirty="0">
                  <a:ln w="11430"/>
                  <a:solidFill>
                    <a:srgbClr val="006600"/>
                  </a:solidFill>
                  <a:latin typeface="微软雅黑" panose="020B0503020204020204" pitchFamily="34" charset="-122"/>
                  <a:ea typeface="微软雅黑" panose="020B0503020204020204" pitchFamily="34" charset="-122"/>
                </a:rPr>
                <a:t>（二）淋 巴 组 织</a:t>
              </a:r>
            </a:p>
          </p:txBody>
        </p:sp>
      </p:grpSp>
      <p:sp>
        <p:nvSpPr>
          <p:cNvPr id="23" name="矩形 22"/>
          <p:cNvSpPr/>
          <p:nvPr/>
        </p:nvSpPr>
        <p:spPr>
          <a:xfrm>
            <a:off x="654362" y="1988275"/>
            <a:ext cx="5472483" cy="3785652"/>
          </a:xfrm>
          <a:prstGeom prst="rect">
            <a:avLst/>
          </a:prstGeom>
        </p:spPr>
        <p:txBody>
          <a:bodyPr wrap="square">
            <a:spAutoFit/>
          </a:bodyPr>
          <a:lstStyle/>
          <a:p>
            <a:pPr>
              <a:lnSpc>
                <a:spcPct val="200000"/>
              </a:lnSpc>
            </a:pPr>
            <a:r>
              <a:rPr lang="zh-CN" altLang="en-US" sz="2400" dirty="0">
                <a:latin typeface="微软雅黑" panose="020B0503020204020204" pitchFamily="34" charset="-122"/>
                <a:ea typeface="微软雅黑" panose="020B0503020204020204" pitchFamily="34" charset="-122"/>
              </a:rPr>
              <a:t>分为</a:t>
            </a:r>
            <a:r>
              <a:rPr lang="zh-CN" altLang="en-US" sz="2400" b="1" dirty="0">
                <a:solidFill>
                  <a:srgbClr val="006600"/>
                </a:solidFill>
                <a:latin typeface="微软雅黑" panose="020B0503020204020204" pitchFamily="34" charset="-122"/>
                <a:ea typeface="微软雅黑" panose="020B0503020204020204" pitchFamily="34" charset="-122"/>
              </a:rPr>
              <a:t>弥散淋巴组织</a:t>
            </a:r>
            <a:r>
              <a:rPr lang="zh-CN" altLang="en-US" sz="2400" dirty="0">
                <a:latin typeface="微软雅黑" panose="020B0503020204020204" pitchFamily="34" charset="-122"/>
                <a:ea typeface="微软雅黑" panose="020B0503020204020204" pitchFamily="34" charset="-122"/>
              </a:rPr>
              <a:t>和</a:t>
            </a:r>
            <a:r>
              <a:rPr lang="zh-CN" altLang="en-US" sz="2400" b="1" dirty="0">
                <a:solidFill>
                  <a:srgbClr val="006600"/>
                </a:solidFill>
                <a:latin typeface="微软雅黑" panose="020B0503020204020204" pitchFamily="34" charset="-122"/>
                <a:ea typeface="微软雅黑" panose="020B0503020204020204" pitchFamily="34" charset="-122"/>
              </a:rPr>
              <a:t>淋巴小结</a:t>
            </a:r>
            <a:endParaRPr lang="en-US" altLang="zh-CN" sz="2400" dirty="0">
              <a:latin typeface="微软雅黑" panose="020B0503020204020204" pitchFamily="34" charset="-122"/>
              <a:ea typeface="微软雅黑" panose="020B0503020204020204" pitchFamily="34" charset="-122"/>
            </a:endParaRPr>
          </a:p>
          <a:p>
            <a:pPr marL="342900" indent="-342900">
              <a:lnSpc>
                <a:spcPct val="200000"/>
              </a:lnSpc>
              <a:buClr>
                <a:srgbClr val="C00000"/>
              </a:buClr>
              <a:buSzPct val="70000"/>
              <a:buFont typeface="Wingdings" panose="05000000000000000000" pitchFamily="2" charset="2"/>
              <a:buChar char="u"/>
            </a:pPr>
            <a:r>
              <a:rPr lang="zh-CN" altLang="en-US" sz="2400" dirty="0">
                <a:latin typeface="微软雅黑" panose="020B0503020204020204" pitchFamily="34" charset="-122"/>
                <a:ea typeface="微软雅黑" panose="020B0503020204020204" pitchFamily="34" charset="-122"/>
              </a:rPr>
              <a:t>弥散淋巴组织主要位于消化道和呼吸道的粘膜固有层</a:t>
            </a:r>
            <a:endParaRPr lang="en-US" altLang="zh-CN" sz="2400" dirty="0">
              <a:latin typeface="微软雅黑" panose="020B0503020204020204" pitchFamily="34" charset="-122"/>
              <a:ea typeface="微软雅黑" panose="020B0503020204020204" pitchFamily="34" charset="-122"/>
            </a:endParaRPr>
          </a:p>
          <a:p>
            <a:pPr marL="342900" indent="-342900">
              <a:lnSpc>
                <a:spcPct val="200000"/>
              </a:lnSpc>
              <a:buClr>
                <a:srgbClr val="C00000"/>
              </a:buClr>
              <a:buSzPct val="70000"/>
              <a:buFont typeface="Wingdings" panose="05000000000000000000" pitchFamily="2" charset="2"/>
              <a:buChar char="u"/>
            </a:pPr>
            <a:r>
              <a:rPr lang="zh-CN" altLang="en-US" sz="2400" dirty="0">
                <a:latin typeface="微软雅黑" panose="020B0503020204020204" pitchFamily="34" charset="-122"/>
                <a:ea typeface="微软雅黑" panose="020B0503020204020204" pitchFamily="34" charset="-122"/>
              </a:rPr>
              <a:t>而淋巴小结包括小肠粘膜固有层的孤立淋巴滤泡和集合淋巴滤泡</a:t>
            </a:r>
          </a:p>
        </p:txBody>
      </p:sp>
      <p:pic>
        <p:nvPicPr>
          <p:cNvPr id="24"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62232" y="965161"/>
            <a:ext cx="5056188"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86272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91</a:t>
            </a:fld>
            <a:endParaRPr lang="zh-CN" altLang="en-US"/>
          </a:p>
        </p:txBody>
      </p:sp>
      <p:grpSp>
        <p:nvGrpSpPr>
          <p:cNvPr id="12" name="组合 5"/>
          <p:cNvGrpSpPr>
            <a:grpSpLocks/>
          </p:cNvGrpSpPr>
          <p:nvPr/>
        </p:nvGrpSpPr>
        <p:grpSpPr bwMode="auto">
          <a:xfrm>
            <a:off x="2076450" y="333375"/>
            <a:ext cx="4872038" cy="704850"/>
            <a:chOff x="2415999" y="486768"/>
            <a:chExt cx="3022594" cy="1408638"/>
          </a:xfrm>
        </p:grpSpPr>
        <p:sp>
          <p:nvSpPr>
            <p:cNvPr id="13" name="AutoShape 10"/>
            <p:cNvSpPr>
              <a:spLocks noChangeArrowheads="1"/>
            </p:cNvSpPr>
            <p:nvPr/>
          </p:nvSpPr>
          <p:spPr bwMode="auto">
            <a:xfrm>
              <a:off x="2415999" y="486768"/>
              <a:ext cx="3022594" cy="1408638"/>
            </a:xfrm>
            <a:prstGeom prst="roundRect">
              <a:avLst>
                <a:gd name="adj" fmla="val 16667"/>
              </a:avLst>
            </a:prstGeom>
            <a:no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600" b="1">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b="0">
                <a:solidFill>
                  <a:srgbClr val="000099"/>
                </a:solidFill>
                <a:ea typeface="经典综艺体简"/>
                <a:cs typeface="经典综艺体简"/>
              </a:endParaRPr>
            </a:p>
          </p:txBody>
        </p:sp>
        <p:sp>
          <p:nvSpPr>
            <p:cNvPr id="14" name="Rectangle 11"/>
            <p:cNvSpPr>
              <a:spLocks noChangeArrowheads="1"/>
            </p:cNvSpPr>
            <p:nvPr/>
          </p:nvSpPr>
          <p:spPr bwMode="auto">
            <a:xfrm>
              <a:off x="2524545" y="553959"/>
              <a:ext cx="2655694" cy="1291690"/>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zh-CN" altLang="en-US" sz="3600" b="1" kern="0" spc="50" dirty="0">
                  <a:ln w="11430"/>
                  <a:solidFill>
                    <a:srgbClr val="006600"/>
                  </a:solidFill>
                  <a:latin typeface="微软雅黑" panose="020B0503020204020204" pitchFamily="34" charset="-122"/>
                  <a:ea typeface="微软雅黑" panose="020B0503020204020204" pitchFamily="34" charset="-122"/>
                </a:rPr>
                <a:t>（三）淋 巴 器 官</a:t>
              </a:r>
            </a:p>
          </p:txBody>
        </p:sp>
      </p:grpSp>
      <p:sp>
        <p:nvSpPr>
          <p:cNvPr id="15" name="TextBox 2"/>
          <p:cNvSpPr txBox="1"/>
          <p:nvPr/>
        </p:nvSpPr>
        <p:spPr>
          <a:xfrm>
            <a:off x="480020" y="1540455"/>
            <a:ext cx="4455864" cy="2123658"/>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lnSpc>
                <a:spcPct val="110000"/>
              </a:lnSpc>
              <a:spcBef>
                <a:spcPct val="0"/>
              </a:spcBef>
              <a:spcAft>
                <a:spcPct val="0"/>
              </a:spcAft>
              <a:defRPr/>
            </a:pPr>
            <a:r>
              <a:rPr lang="en-US" altLang="zh-CN" sz="2400" b="1" dirty="0">
                <a:solidFill>
                  <a:srgbClr val="006600"/>
                </a:solidFill>
                <a:latin typeface="微软雅黑" panose="020B0503020204020204" pitchFamily="34" charset="-122"/>
                <a:ea typeface="微软雅黑" panose="020B0503020204020204" pitchFamily="34" charset="-122"/>
              </a:rPr>
              <a:t>1. </a:t>
            </a:r>
            <a:r>
              <a:rPr lang="zh-CN" altLang="en-US" sz="2400" b="1" dirty="0">
                <a:solidFill>
                  <a:srgbClr val="006600"/>
                </a:solidFill>
                <a:latin typeface="微软雅黑" panose="020B0503020204020204" pitchFamily="34" charset="-122"/>
                <a:ea typeface="微软雅黑" panose="020B0503020204020204" pitchFamily="34" charset="-122"/>
              </a:rPr>
              <a:t>淋巴结</a:t>
            </a:r>
            <a:endParaRPr lang="en-US" altLang="zh-CN" sz="2400" b="1" dirty="0">
              <a:solidFill>
                <a:srgbClr val="006600"/>
              </a:solidFill>
              <a:latin typeface="微软雅黑" panose="020B0503020204020204" pitchFamily="34" charset="-122"/>
              <a:ea typeface="微软雅黑" panose="020B0503020204020204" pitchFamily="34" charset="-122"/>
            </a:endParaRPr>
          </a:p>
          <a:p>
            <a:pPr fontAlgn="base">
              <a:lnSpc>
                <a:spcPct val="110000"/>
              </a:lnSpc>
              <a:spcBef>
                <a:spcPct val="0"/>
              </a:spcBef>
              <a:spcAft>
                <a:spcPct val="0"/>
              </a:spcAft>
              <a:defRPr/>
            </a:pPr>
            <a:r>
              <a:rPr lang="zh-CN" altLang="en-US" sz="2400" b="1" spc="50" dirty="0">
                <a:ln w="11430"/>
                <a:gradFill>
                  <a:gsLst>
                    <a:gs pos="25000">
                      <a:srgbClr val="3333CC">
                        <a:satMod val="155000"/>
                      </a:srgbClr>
                    </a:gs>
                    <a:gs pos="100000">
                      <a:srgbClr val="3333CC">
                        <a:shade val="45000"/>
                        <a:satMod val="165000"/>
                      </a:srgbClr>
                    </a:gs>
                  </a:gsLst>
                  <a:lin ang="5400000"/>
                </a:gradFill>
                <a:latin typeface="华文新魏" panose="02010800040101010101" pitchFamily="2" charset="-122"/>
                <a:ea typeface="华文新魏" panose="02010800040101010101" pitchFamily="2" charset="-122"/>
              </a:rPr>
              <a:t>   </a:t>
            </a:r>
            <a:r>
              <a:rPr lang="zh-CN" altLang="en-US" sz="2400" spc="50" dirty="0">
                <a:ln w="11430"/>
                <a:latin typeface="微软雅黑" panose="020B0503020204020204" pitchFamily="34" charset="-122"/>
                <a:ea typeface="微软雅黑" panose="020B0503020204020204" pitchFamily="34" charset="-122"/>
              </a:rPr>
              <a:t>灰红色椭圆形小体，成群聚集，分浅、深群沿血管分布</a:t>
            </a:r>
            <a:endParaRPr lang="en-US" altLang="zh-CN" sz="2400" spc="50" dirty="0">
              <a:ln w="11430"/>
              <a:latin typeface="微软雅黑" panose="020B0503020204020204" pitchFamily="34" charset="-122"/>
              <a:ea typeface="微软雅黑" panose="020B0503020204020204" pitchFamily="34" charset="-122"/>
            </a:endParaRPr>
          </a:p>
          <a:p>
            <a:pPr fontAlgn="base">
              <a:lnSpc>
                <a:spcPct val="110000"/>
              </a:lnSpc>
              <a:spcBef>
                <a:spcPct val="0"/>
              </a:spcBef>
              <a:spcAft>
                <a:spcPct val="0"/>
              </a:spcAft>
              <a:defRPr/>
            </a:pPr>
            <a:r>
              <a:rPr lang="en-US" altLang="zh-CN" sz="2400" spc="50" dirty="0">
                <a:ln w="11430"/>
                <a:latin typeface="微软雅黑" panose="020B0503020204020204" pitchFamily="34" charset="-122"/>
                <a:ea typeface="微软雅黑" panose="020B0503020204020204" pitchFamily="34" charset="-122"/>
              </a:rPr>
              <a:t>   </a:t>
            </a:r>
            <a:r>
              <a:rPr lang="zh-CN" altLang="en-US" sz="2400" spc="50" dirty="0">
                <a:ln w="11430"/>
                <a:latin typeface="微软雅黑" panose="020B0503020204020204" pitchFamily="34" charset="-122"/>
                <a:ea typeface="微软雅黑" panose="020B0503020204020204" pitchFamily="34" charset="-122"/>
              </a:rPr>
              <a:t>胸、腹、盆腔的淋巴结多位于内脏门和大血管的周围</a:t>
            </a:r>
          </a:p>
        </p:txBody>
      </p:sp>
      <p:sp>
        <p:nvSpPr>
          <p:cNvPr id="16" name="TextBox 9"/>
          <p:cNvSpPr txBox="1"/>
          <p:nvPr/>
        </p:nvSpPr>
        <p:spPr>
          <a:xfrm>
            <a:off x="480020" y="4166344"/>
            <a:ext cx="4752379" cy="1649682"/>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lnSpc>
                <a:spcPct val="110000"/>
              </a:lnSpc>
              <a:spcBef>
                <a:spcPct val="0"/>
              </a:spcBef>
              <a:spcAft>
                <a:spcPct val="0"/>
              </a:spcAft>
              <a:defRPr/>
            </a:pPr>
            <a:r>
              <a:rPr lang="zh-CN" altLang="en-US" sz="2800" spc="50" dirty="0">
                <a:ln w="11430"/>
                <a:solidFill>
                  <a:srgbClr val="0000CC"/>
                </a:solidFill>
                <a:latin typeface="微软雅黑" panose="020B0503020204020204" pitchFamily="34" charset="-122"/>
                <a:ea typeface="微软雅黑" panose="020B0503020204020204" pitchFamily="34" charset="-122"/>
              </a:rPr>
              <a:t>主要功能：</a:t>
            </a:r>
          </a:p>
          <a:p>
            <a:pPr fontAlgn="base">
              <a:lnSpc>
                <a:spcPct val="110000"/>
              </a:lnSpc>
              <a:spcBef>
                <a:spcPct val="0"/>
              </a:spcBef>
              <a:spcAft>
                <a:spcPct val="0"/>
              </a:spcAft>
              <a:defRPr/>
            </a:pPr>
            <a:r>
              <a:rPr lang="zh-CN" altLang="en-US" sz="2400" spc="50" dirty="0">
                <a:ln w="11430"/>
                <a:latin typeface="微软雅黑" panose="020B0503020204020204" pitchFamily="34" charset="-122"/>
                <a:ea typeface="微软雅黑" panose="020B0503020204020204" pitchFamily="34" charset="-122"/>
              </a:rPr>
              <a:t>   滤过淋巴液，产生淋巴细胞和浆细胞，参与机体的免疫反应</a:t>
            </a:r>
            <a:br>
              <a:rPr lang="zh-CN" altLang="en-US" sz="1600" spc="50" dirty="0">
                <a:ln w="11430"/>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br>
            <a:endParaRPr lang="zh-CN" altLang="en-US" sz="1600" spc="50" dirty="0">
              <a:ln w="11430"/>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pic>
        <p:nvPicPr>
          <p:cNvPr id="17" name="Picture 2" descr="http://www.zlk2.com/zkl2/upload/fckeditor/%E6%B7%8B%E5%B7%B4%E7%BB%93%E6%A8%A1%E5%9E%8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8356" y="1268760"/>
            <a:ext cx="5393743" cy="467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17353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92</a:t>
            </a:fld>
            <a:endParaRPr lang="zh-CN" altLang="en-US"/>
          </a:p>
        </p:txBody>
      </p:sp>
      <p:pic>
        <p:nvPicPr>
          <p:cNvPr id="17" name="Picture 45" descr="11-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2437" y="357014"/>
            <a:ext cx="3470275"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4" descr="11-3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4406" y="2735102"/>
            <a:ext cx="3529012"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ine 12"/>
          <p:cNvSpPr>
            <a:spLocks noChangeShapeType="1"/>
          </p:cNvSpPr>
          <p:nvPr/>
        </p:nvSpPr>
        <p:spPr bwMode="auto">
          <a:xfrm flipH="1" flipV="1">
            <a:off x="7337474" y="1195214"/>
            <a:ext cx="228600" cy="304800"/>
          </a:xfrm>
          <a:prstGeom prst="line">
            <a:avLst/>
          </a:prstGeom>
          <a:noFill/>
          <a:ln w="38100">
            <a:solidFill>
              <a:srgbClr val="FF00FF"/>
            </a:solidFill>
            <a:miter lim="800000"/>
            <a:headEnd/>
            <a:tailEnd/>
          </a:ln>
          <a:effectLst>
            <a:glow rad="63500">
              <a:srgbClr val="00CC99">
                <a:satMod val="175000"/>
                <a:alpha val="40000"/>
              </a:srgbClr>
            </a:glow>
          </a:effectLst>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panose="020B0604020202020204" pitchFamily="34" charset="0"/>
            </a:endParaRPr>
          </a:p>
        </p:txBody>
      </p:sp>
      <p:sp>
        <p:nvSpPr>
          <p:cNvPr id="20" name="Text Box 13"/>
          <p:cNvSpPr txBox="1">
            <a:spLocks noChangeArrowheads="1"/>
          </p:cNvSpPr>
          <p:nvPr/>
        </p:nvSpPr>
        <p:spPr bwMode="auto">
          <a:xfrm>
            <a:off x="6813574" y="759743"/>
            <a:ext cx="1028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defRPr/>
            </a:pPr>
            <a:r>
              <a:rPr lang="zh-CN" altLang="en-US" sz="2400" b="1" spc="50" dirty="0">
                <a:ln w="11430"/>
                <a:solidFill>
                  <a:srgbClr val="000000"/>
                </a:solidFill>
                <a:latin typeface="华文新魏" panose="02010800040101010101" pitchFamily="2" charset="-122"/>
                <a:ea typeface="华文新魏" panose="02010800040101010101" pitchFamily="2" charset="-122"/>
              </a:rPr>
              <a:t>切迹 </a:t>
            </a:r>
          </a:p>
        </p:txBody>
      </p:sp>
      <p:sp>
        <p:nvSpPr>
          <p:cNvPr id="21" name="Line 26"/>
          <p:cNvSpPr>
            <a:spLocks noChangeShapeType="1"/>
          </p:cNvSpPr>
          <p:nvPr/>
        </p:nvSpPr>
        <p:spPr bwMode="auto">
          <a:xfrm flipV="1">
            <a:off x="10230668" y="3801902"/>
            <a:ext cx="1143000" cy="762000"/>
          </a:xfrm>
          <a:prstGeom prst="line">
            <a:avLst/>
          </a:prstGeom>
          <a:noFill/>
          <a:ln w="38100">
            <a:solidFill>
              <a:srgbClr val="FF00FF"/>
            </a:solidFill>
            <a:miter lim="800000"/>
            <a:headEnd/>
            <a:tailEnd/>
          </a:ln>
          <a:effectLst>
            <a:glow rad="63500">
              <a:srgbClr val="00CC99">
                <a:satMod val="175000"/>
                <a:alpha val="40000"/>
              </a:srgbClr>
            </a:glow>
          </a:effectLst>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panose="020B0604020202020204" pitchFamily="34" charset="0"/>
            </a:endParaRPr>
          </a:p>
        </p:txBody>
      </p:sp>
      <p:sp>
        <p:nvSpPr>
          <p:cNvPr id="22" name="Text Box 27"/>
          <p:cNvSpPr txBox="1">
            <a:spLocks noChangeArrowheads="1"/>
          </p:cNvSpPr>
          <p:nvPr/>
        </p:nvSpPr>
        <p:spPr bwMode="auto">
          <a:xfrm>
            <a:off x="11373668" y="3557427"/>
            <a:ext cx="12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defRPr/>
            </a:pPr>
            <a:r>
              <a:rPr lang="zh-CN" altLang="en-US" sz="2400" b="1" spc="50" dirty="0">
                <a:ln w="11430"/>
                <a:solidFill>
                  <a:srgbClr val="000000"/>
                </a:solidFill>
                <a:latin typeface="华文新魏" panose="02010800040101010101" pitchFamily="2" charset="-122"/>
                <a:ea typeface="华文新魏" panose="02010800040101010101" pitchFamily="2" charset="-122"/>
              </a:rPr>
              <a:t>脾门 </a:t>
            </a:r>
          </a:p>
        </p:txBody>
      </p:sp>
      <p:sp>
        <p:nvSpPr>
          <p:cNvPr id="23" name="Line 28"/>
          <p:cNvSpPr>
            <a:spLocks noChangeShapeType="1"/>
          </p:cNvSpPr>
          <p:nvPr/>
        </p:nvSpPr>
        <p:spPr bwMode="auto">
          <a:xfrm flipV="1">
            <a:off x="10535468" y="3497102"/>
            <a:ext cx="228600" cy="152400"/>
          </a:xfrm>
          <a:prstGeom prst="line">
            <a:avLst/>
          </a:prstGeom>
          <a:noFill/>
          <a:ln w="38100">
            <a:solidFill>
              <a:srgbClr val="FF00FF"/>
            </a:solidFill>
            <a:miter lim="800000"/>
            <a:headEnd/>
            <a:tailEnd/>
          </a:ln>
          <a:effectLst>
            <a:glow rad="63500">
              <a:srgbClr val="00CC99">
                <a:satMod val="175000"/>
                <a:alpha val="40000"/>
              </a:srgbClr>
            </a:glow>
          </a:effectLst>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panose="020B0604020202020204" pitchFamily="34" charset="0"/>
            </a:endParaRPr>
          </a:p>
        </p:txBody>
      </p:sp>
      <p:sp>
        <p:nvSpPr>
          <p:cNvPr id="24" name="Text Box 29"/>
          <p:cNvSpPr txBox="1">
            <a:spLocks noChangeArrowheads="1"/>
          </p:cNvSpPr>
          <p:nvPr/>
        </p:nvSpPr>
        <p:spPr bwMode="auto">
          <a:xfrm>
            <a:off x="10689356" y="3139592"/>
            <a:ext cx="11636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defRPr/>
            </a:pPr>
            <a:r>
              <a:rPr lang="zh-CN" altLang="en-US" sz="2400" b="1" spc="50" dirty="0">
                <a:ln w="11430"/>
                <a:solidFill>
                  <a:srgbClr val="000000"/>
                </a:solidFill>
                <a:latin typeface="华文新魏" panose="02010800040101010101" pitchFamily="2" charset="-122"/>
                <a:ea typeface="华文新魏" panose="02010800040101010101" pitchFamily="2" charset="-122"/>
              </a:rPr>
              <a:t>切迹</a:t>
            </a:r>
          </a:p>
        </p:txBody>
      </p:sp>
      <p:sp>
        <p:nvSpPr>
          <p:cNvPr id="25" name="Line 37"/>
          <p:cNvSpPr>
            <a:spLocks noChangeShapeType="1"/>
          </p:cNvSpPr>
          <p:nvPr/>
        </p:nvSpPr>
        <p:spPr bwMode="auto">
          <a:xfrm flipV="1">
            <a:off x="8935268" y="4640102"/>
            <a:ext cx="838200" cy="457200"/>
          </a:xfrm>
          <a:prstGeom prst="line">
            <a:avLst/>
          </a:prstGeom>
          <a:noFill/>
          <a:ln w="38100">
            <a:solidFill>
              <a:srgbClr val="FF00FF"/>
            </a:solidFill>
            <a:miter lim="800000"/>
            <a:headEnd/>
            <a:tailEnd/>
          </a:ln>
          <a:effectLst>
            <a:glow rad="63500">
              <a:srgbClr val="00CC99">
                <a:satMod val="175000"/>
                <a:alpha val="40000"/>
              </a:srgbClr>
            </a:glow>
          </a:effectLst>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panose="020B0604020202020204" pitchFamily="34" charset="0"/>
            </a:endParaRPr>
          </a:p>
        </p:txBody>
      </p:sp>
      <p:sp>
        <p:nvSpPr>
          <p:cNvPr id="26" name="Line 38"/>
          <p:cNvSpPr>
            <a:spLocks noChangeShapeType="1"/>
          </p:cNvSpPr>
          <p:nvPr/>
        </p:nvSpPr>
        <p:spPr bwMode="auto">
          <a:xfrm flipV="1">
            <a:off x="9316268" y="4716302"/>
            <a:ext cx="838200" cy="152400"/>
          </a:xfrm>
          <a:prstGeom prst="line">
            <a:avLst/>
          </a:prstGeom>
          <a:noFill/>
          <a:ln w="22225">
            <a:solidFill>
              <a:srgbClr val="3333CC"/>
            </a:solidFill>
            <a:miter lim="800000"/>
            <a:headEnd/>
            <a:tailEnd/>
          </a:ln>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panose="020B0604020202020204" pitchFamily="34" charset="0"/>
            </a:endParaRPr>
          </a:p>
        </p:txBody>
      </p:sp>
      <p:sp>
        <p:nvSpPr>
          <p:cNvPr id="27" name="Text Box 39"/>
          <p:cNvSpPr txBox="1">
            <a:spLocks noChangeArrowheads="1"/>
          </p:cNvSpPr>
          <p:nvPr/>
        </p:nvSpPr>
        <p:spPr bwMode="auto">
          <a:xfrm>
            <a:off x="7088956" y="4868702"/>
            <a:ext cx="19225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defRPr/>
            </a:pPr>
            <a:r>
              <a:rPr lang="zh-CN" altLang="en-US" sz="2400" b="1" spc="50" dirty="0">
                <a:ln w="11430"/>
                <a:solidFill>
                  <a:srgbClr val="000000"/>
                </a:solidFill>
                <a:latin typeface="华文新魏" panose="02010800040101010101" pitchFamily="2" charset="-122"/>
                <a:ea typeface="华文新魏" panose="02010800040101010101" pitchFamily="2" charset="-122"/>
              </a:rPr>
              <a:t>脾动、静脉</a:t>
            </a:r>
          </a:p>
        </p:txBody>
      </p:sp>
      <p:sp>
        <p:nvSpPr>
          <p:cNvPr id="28" name="Line 40"/>
          <p:cNvSpPr>
            <a:spLocks noChangeShapeType="1"/>
          </p:cNvSpPr>
          <p:nvPr/>
        </p:nvSpPr>
        <p:spPr bwMode="auto">
          <a:xfrm flipH="1" flipV="1">
            <a:off x="9166274" y="1693689"/>
            <a:ext cx="533400" cy="0"/>
          </a:xfrm>
          <a:prstGeom prst="line">
            <a:avLst/>
          </a:prstGeom>
          <a:noFill/>
          <a:ln w="38100">
            <a:solidFill>
              <a:srgbClr val="FF00FF"/>
            </a:solidFill>
            <a:miter lim="800000"/>
            <a:headEnd/>
            <a:tailEnd/>
          </a:ln>
          <a:effectLst>
            <a:glow rad="63500">
              <a:srgbClr val="00CC99">
                <a:satMod val="175000"/>
                <a:alpha val="40000"/>
              </a:srgbClr>
            </a:glow>
          </a:effectLst>
          <a:extLst>
            <a:ext uri="{909E8E84-426E-40DD-AFC4-6F175D3DCCD1}">
              <a14:hiddenFill xmlns:a14="http://schemas.microsoft.com/office/drawing/2010/main">
                <a:noFill/>
              </a14:hiddenFill>
            </a:ex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1" i="0" u="none" strike="noStrike" kern="0" cap="none" spc="0" normalizeH="0" baseline="0" noProof="0">
              <a:ln>
                <a:noFill/>
              </a:ln>
              <a:solidFill>
                <a:srgbClr val="000099"/>
              </a:solidFill>
              <a:effectLst/>
              <a:uLnTx/>
              <a:uFillTx/>
              <a:latin typeface="Arial" panose="020B0604020202020204" pitchFamily="34" charset="0"/>
            </a:endParaRPr>
          </a:p>
        </p:txBody>
      </p:sp>
      <p:sp>
        <p:nvSpPr>
          <p:cNvPr id="29" name="Text Box 41"/>
          <p:cNvSpPr txBox="1">
            <a:spLocks noChangeArrowheads="1"/>
          </p:cNvSpPr>
          <p:nvPr/>
        </p:nvSpPr>
        <p:spPr bwMode="auto">
          <a:xfrm>
            <a:off x="9642474" y="1804814"/>
            <a:ext cx="91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base" hangingPunct="1">
              <a:spcBef>
                <a:spcPct val="0"/>
              </a:spcBef>
              <a:spcAft>
                <a:spcPct val="0"/>
              </a:spcAft>
              <a:defRPr/>
            </a:pPr>
            <a:r>
              <a:rPr lang="zh-CN" altLang="en-US" sz="2400" b="1" spc="50" dirty="0">
                <a:ln w="11430"/>
                <a:solidFill>
                  <a:srgbClr val="000000"/>
                </a:solidFill>
                <a:latin typeface="华文新魏" panose="02010800040101010101" pitchFamily="2" charset="-122"/>
                <a:ea typeface="华文新魏" panose="02010800040101010101" pitchFamily="2" charset="-122"/>
              </a:rPr>
              <a:t>膈面 </a:t>
            </a:r>
          </a:p>
        </p:txBody>
      </p:sp>
      <p:sp>
        <p:nvSpPr>
          <p:cNvPr id="32" name="Rectangle 2"/>
          <p:cNvSpPr>
            <a:spLocks noChangeArrowheads="1"/>
          </p:cNvSpPr>
          <p:nvPr/>
        </p:nvSpPr>
        <p:spPr bwMode="auto">
          <a:xfrm>
            <a:off x="506015" y="748650"/>
            <a:ext cx="562022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lnSpc>
                <a:spcPct val="150000"/>
              </a:lnSpc>
              <a:spcBef>
                <a:spcPct val="0"/>
              </a:spcBef>
              <a:spcAft>
                <a:spcPct val="0"/>
              </a:spcAft>
              <a:defRPr/>
            </a:pPr>
            <a:r>
              <a:rPr lang="en-US" altLang="zh-CN" sz="2400" b="1" dirty="0">
                <a:solidFill>
                  <a:srgbClr val="006600"/>
                </a:solidFill>
                <a:latin typeface="微软雅黑" panose="020B0503020204020204" pitchFamily="34" charset="-122"/>
                <a:ea typeface="微软雅黑" panose="020B0503020204020204" pitchFamily="34" charset="-122"/>
              </a:rPr>
              <a:t>2. </a:t>
            </a:r>
            <a:r>
              <a:rPr lang="zh-CN" altLang="en-US" sz="2400" b="1" dirty="0">
                <a:solidFill>
                  <a:srgbClr val="006600"/>
                </a:solidFill>
                <a:latin typeface="微软雅黑" panose="020B0503020204020204" pitchFamily="34" charset="-122"/>
                <a:ea typeface="微软雅黑" panose="020B0503020204020204" pitchFamily="34" charset="-122"/>
              </a:rPr>
              <a:t>脾</a:t>
            </a:r>
            <a:r>
              <a:rPr lang="en-US" altLang="zh-CN" sz="2400" b="1" dirty="0">
                <a:solidFill>
                  <a:srgbClr val="006600"/>
                </a:solidFill>
                <a:latin typeface="微软雅黑" panose="020B0503020204020204" pitchFamily="34" charset="-122"/>
                <a:ea typeface="微软雅黑" panose="020B0503020204020204" pitchFamily="34" charset="-122"/>
              </a:rPr>
              <a:t>(spleen)</a:t>
            </a:r>
          </a:p>
          <a:p>
            <a:pPr fontAlgn="base">
              <a:lnSpc>
                <a:spcPct val="150000"/>
              </a:lnSpc>
              <a:spcBef>
                <a:spcPct val="0"/>
              </a:spcBef>
              <a:spcAft>
                <a:spcPct val="0"/>
              </a:spcAft>
              <a:defRPr/>
            </a:pPr>
            <a:r>
              <a:rPr kumimoji="1" lang="zh-CN" altLang="en-US" sz="2400" spc="50" dirty="0">
                <a:ln w="11430"/>
                <a:latin typeface="微软雅黑" panose="020B0503020204020204" pitchFamily="34" charset="-122"/>
                <a:ea typeface="微软雅黑" panose="020B0503020204020204" pitchFamily="34" charset="-122"/>
              </a:rPr>
              <a:t>   最大的淋巴器官，同时又是储血器官</a:t>
            </a:r>
            <a:endParaRPr kumimoji="1" lang="zh-CN" altLang="en-US" sz="2800" b="1" spc="50" dirty="0">
              <a:ln w="11430"/>
              <a:gradFill>
                <a:gsLst>
                  <a:gs pos="25000">
                    <a:srgbClr val="3333CC">
                      <a:satMod val="155000"/>
                    </a:srgbClr>
                  </a:gs>
                  <a:gs pos="100000">
                    <a:srgbClr val="3333CC">
                      <a:shade val="45000"/>
                      <a:satMod val="165000"/>
                    </a:srgbClr>
                  </a:gs>
                </a:gsLst>
                <a:lin ang="5400000"/>
              </a:gradFill>
              <a:latin typeface="微软雅黑" panose="020B0503020204020204" pitchFamily="34" charset="-122"/>
              <a:ea typeface="微软雅黑" panose="020B0503020204020204" pitchFamily="34" charset="-122"/>
            </a:endParaRPr>
          </a:p>
        </p:txBody>
      </p:sp>
      <p:sp>
        <p:nvSpPr>
          <p:cNvPr id="33" name="Rectangle 5"/>
          <p:cNvSpPr>
            <a:spLocks noChangeArrowheads="1"/>
          </p:cNvSpPr>
          <p:nvPr/>
        </p:nvSpPr>
        <p:spPr bwMode="auto">
          <a:xfrm>
            <a:off x="459855" y="1873647"/>
            <a:ext cx="6353719" cy="1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lnSpc>
                <a:spcPct val="150000"/>
              </a:lnSpc>
              <a:spcBef>
                <a:spcPct val="0"/>
              </a:spcBef>
              <a:spcAft>
                <a:spcPct val="0"/>
              </a:spcAft>
              <a:defRPr/>
            </a:pPr>
            <a:r>
              <a:rPr kumimoji="1" lang="zh-CN" altLang="en-US" sz="2800" b="1" spc="50" dirty="0">
                <a:ln w="11430"/>
                <a:gradFill>
                  <a:gsLst>
                    <a:gs pos="25000">
                      <a:srgbClr val="3333CC">
                        <a:satMod val="155000"/>
                      </a:srgbClr>
                    </a:gs>
                    <a:gs pos="100000">
                      <a:srgbClr val="3333CC">
                        <a:shade val="45000"/>
                        <a:satMod val="165000"/>
                      </a:srgbClr>
                    </a:gs>
                  </a:gsLst>
                  <a:lin ang="5400000"/>
                </a:gradFill>
                <a:latin typeface="微软雅黑" panose="020B0503020204020204" pitchFamily="34" charset="-122"/>
                <a:ea typeface="微软雅黑" panose="020B0503020204020204" pitchFamily="34" charset="-122"/>
              </a:rPr>
              <a:t>   </a:t>
            </a:r>
            <a:r>
              <a:rPr kumimoji="1" lang="zh-CN" altLang="en-US" sz="2400" spc="50" dirty="0">
                <a:ln w="11430"/>
                <a:latin typeface="微软雅黑" panose="020B0503020204020204" pitchFamily="34" charset="-122"/>
                <a:ea typeface="微软雅黑" panose="020B0503020204020204" pitchFamily="34" charset="-122"/>
              </a:rPr>
              <a:t>脾位于腹腔左季肋部。活体脾为暗红色，质软而脆，</a:t>
            </a:r>
            <a:r>
              <a:rPr kumimoji="1" lang="zh-CN" altLang="en-US" sz="2400" spc="50" dirty="0">
                <a:ln w="11430"/>
                <a:solidFill>
                  <a:srgbClr val="FF0000"/>
                </a:solidFill>
                <a:latin typeface="微软雅黑" panose="020B0503020204020204" pitchFamily="34" charset="-122"/>
                <a:ea typeface="微软雅黑" panose="020B0503020204020204" pitchFamily="34" charset="-122"/>
              </a:rPr>
              <a:t>易因暴力打击而造成破裂</a:t>
            </a:r>
          </a:p>
        </p:txBody>
      </p:sp>
      <p:sp>
        <p:nvSpPr>
          <p:cNvPr id="34" name="矩形 33"/>
          <p:cNvSpPr/>
          <p:nvPr/>
        </p:nvSpPr>
        <p:spPr>
          <a:xfrm>
            <a:off x="764655" y="3648695"/>
            <a:ext cx="2012089" cy="566309"/>
          </a:xfrm>
          <a:prstGeom prst="rect">
            <a:avLst/>
          </a:prstGeom>
        </p:spPr>
        <p:txBody>
          <a:bodyPr wrap="none">
            <a:spAutoFit/>
          </a:bodyPr>
          <a:lstStyle/>
          <a:p>
            <a:pPr lvl="0" fontAlgn="base">
              <a:lnSpc>
                <a:spcPct val="110000"/>
              </a:lnSpc>
              <a:spcBef>
                <a:spcPct val="0"/>
              </a:spcBef>
              <a:spcAft>
                <a:spcPct val="0"/>
              </a:spcAft>
              <a:defRPr/>
            </a:pPr>
            <a:r>
              <a:rPr lang="zh-CN" altLang="en-US" sz="2800" spc="50" dirty="0">
                <a:ln w="11430"/>
                <a:solidFill>
                  <a:srgbClr val="0000CC"/>
                </a:solidFill>
                <a:latin typeface="微软雅黑" panose="020B0503020204020204" pitchFamily="34" charset="-122"/>
                <a:ea typeface="微软雅黑" panose="020B0503020204020204" pitchFamily="34" charset="-122"/>
              </a:rPr>
              <a:t>主要功能：</a:t>
            </a:r>
          </a:p>
        </p:txBody>
      </p:sp>
      <p:sp>
        <p:nvSpPr>
          <p:cNvPr id="39" name="Rectangle 4"/>
          <p:cNvSpPr>
            <a:spLocks noChangeArrowheads="1"/>
          </p:cNvSpPr>
          <p:nvPr/>
        </p:nvSpPr>
        <p:spPr bwMode="auto">
          <a:xfrm>
            <a:off x="526330" y="4273724"/>
            <a:ext cx="8893175"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lnSpc>
                <a:spcPct val="140000"/>
              </a:lnSpc>
              <a:spcBef>
                <a:spcPct val="20000"/>
              </a:spcBef>
              <a:spcAft>
                <a:spcPct val="0"/>
              </a:spcAft>
              <a:buClr>
                <a:srgbClr val="A50021"/>
              </a:buClr>
              <a:buSzPct val="75000"/>
              <a:buFont typeface="Wingdings" pitchFamily="2" charset="2"/>
              <a:buNone/>
              <a:defRPr/>
            </a:pPr>
            <a:r>
              <a:rPr kumimoji="1" lang="en-US" altLang="zh-CN" sz="2400" spc="50" dirty="0">
                <a:ln w="11430"/>
                <a:latin typeface="微软雅黑" panose="020B0503020204020204" pitchFamily="34" charset="-122"/>
                <a:ea typeface="微软雅黑" panose="020B0503020204020204" pitchFamily="34" charset="-122"/>
              </a:rPr>
              <a:t>(1)</a:t>
            </a:r>
            <a:r>
              <a:rPr kumimoji="1" lang="zh-CN" altLang="en-US" sz="2400" spc="50" dirty="0">
                <a:ln w="11430"/>
                <a:latin typeface="微软雅黑" panose="020B0503020204020204" pitchFamily="34" charset="-122"/>
                <a:ea typeface="微软雅黑" panose="020B0503020204020204" pitchFamily="34" charset="-122"/>
              </a:rPr>
              <a:t>参与免疫 </a:t>
            </a:r>
            <a:r>
              <a:rPr kumimoji="1" lang="en-US" altLang="zh-CN" sz="2400" spc="50" dirty="0">
                <a:ln w="11430"/>
                <a:latin typeface="微软雅黑" panose="020B0503020204020204" pitchFamily="34" charset="-122"/>
                <a:ea typeface="微软雅黑" panose="020B0503020204020204" pitchFamily="34" charset="-122"/>
              </a:rPr>
              <a:t>— </a:t>
            </a:r>
            <a:r>
              <a:rPr kumimoji="1" lang="zh-CN" altLang="en-US" sz="2400" spc="50" dirty="0">
                <a:ln w="11430"/>
                <a:latin typeface="微软雅黑" panose="020B0503020204020204" pitchFamily="34" charset="-122"/>
                <a:ea typeface="微软雅黑" panose="020B0503020204020204" pitchFamily="34" charset="-122"/>
              </a:rPr>
              <a:t>产生抗体</a:t>
            </a:r>
            <a:r>
              <a:rPr kumimoji="1" lang="en-US" altLang="zh-CN" sz="2400" spc="50" dirty="0">
                <a:ln w="11430"/>
                <a:latin typeface="微软雅黑" panose="020B0503020204020204" pitchFamily="34" charset="-122"/>
                <a:ea typeface="微软雅黑" panose="020B0503020204020204" pitchFamily="34" charset="-122"/>
              </a:rPr>
              <a:t>—</a:t>
            </a:r>
            <a:r>
              <a:rPr kumimoji="1" lang="zh-CN" altLang="en-US" sz="2400" spc="50" dirty="0">
                <a:ln w="11430"/>
                <a:latin typeface="微软雅黑" panose="020B0503020204020204" pitchFamily="34" charset="-122"/>
                <a:ea typeface="微软雅黑" panose="020B0503020204020204" pitchFamily="34" charset="-122"/>
              </a:rPr>
              <a:t>参与免疫</a:t>
            </a:r>
          </a:p>
        </p:txBody>
      </p:sp>
      <p:sp>
        <p:nvSpPr>
          <p:cNvPr id="40" name="Rectangle 4"/>
          <p:cNvSpPr>
            <a:spLocks noChangeArrowheads="1"/>
          </p:cNvSpPr>
          <p:nvPr/>
        </p:nvSpPr>
        <p:spPr bwMode="auto">
          <a:xfrm>
            <a:off x="545009" y="5497188"/>
            <a:ext cx="8893175" cy="643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lnSpc>
                <a:spcPct val="140000"/>
              </a:lnSpc>
              <a:spcBef>
                <a:spcPct val="20000"/>
              </a:spcBef>
              <a:spcAft>
                <a:spcPct val="0"/>
              </a:spcAft>
              <a:buClr>
                <a:srgbClr val="A50021"/>
              </a:buClr>
              <a:buSzPct val="75000"/>
              <a:buFont typeface="Wingdings" pitchFamily="2" charset="2"/>
              <a:buNone/>
              <a:defRPr/>
            </a:pPr>
            <a:r>
              <a:rPr kumimoji="1" lang="en-US" altLang="zh-CN" sz="2400" spc="50" dirty="0">
                <a:ln w="11430"/>
                <a:latin typeface="微软雅黑" panose="020B0503020204020204" pitchFamily="34" charset="-122"/>
                <a:ea typeface="微软雅黑" panose="020B0503020204020204" pitchFamily="34" charset="-122"/>
              </a:rPr>
              <a:t>(3)</a:t>
            </a:r>
            <a:r>
              <a:rPr kumimoji="1" lang="zh-CN" altLang="en-US" sz="2400" spc="50" dirty="0">
                <a:ln w="11430"/>
                <a:latin typeface="微软雅黑" panose="020B0503020204020204" pitchFamily="34" charset="-122"/>
                <a:ea typeface="微软雅黑" panose="020B0503020204020204" pitchFamily="34" charset="-122"/>
              </a:rPr>
              <a:t>滤血 </a:t>
            </a:r>
            <a:r>
              <a:rPr kumimoji="1" lang="en-US" altLang="zh-CN" sz="2400" spc="50" dirty="0">
                <a:ln w="11430"/>
                <a:latin typeface="微软雅黑" panose="020B0503020204020204" pitchFamily="34" charset="-122"/>
                <a:ea typeface="微软雅黑" panose="020B0503020204020204" pitchFamily="34" charset="-122"/>
              </a:rPr>
              <a:t>— </a:t>
            </a:r>
            <a:r>
              <a:rPr kumimoji="1" lang="zh-CN" altLang="en-US" sz="2400" spc="50" dirty="0">
                <a:ln w="11430"/>
                <a:latin typeface="微软雅黑" panose="020B0503020204020204" pitchFamily="34" charset="-122"/>
                <a:ea typeface="微软雅黑" panose="020B0503020204020204" pitchFamily="34" charset="-122"/>
              </a:rPr>
              <a:t>过滤异物、吞噬细菌和衰老死亡的红细胞和血小板</a:t>
            </a:r>
          </a:p>
        </p:txBody>
      </p:sp>
      <p:sp>
        <p:nvSpPr>
          <p:cNvPr id="41" name="Rectangle 4"/>
          <p:cNvSpPr>
            <a:spLocks noChangeArrowheads="1"/>
          </p:cNvSpPr>
          <p:nvPr/>
        </p:nvSpPr>
        <p:spPr bwMode="auto">
          <a:xfrm>
            <a:off x="510357" y="4883248"/>
            <a:ext cx="8893175" cy="64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lnSpc>
                <a:spcPct val="140000"/>
              </a:lnSpc>
              <a:spcBef>
                <a:spcPct val="20000"/>
              </a:spcBef>
              <a:spcAft>
                <a:spcPct val="0"/>
              </a:spcAft>
              <a:buClr>
                <a:srgbClr val="A50021"/>
              </a:buClr>
              <a:buSzPct val="75000"/>
              <a:buFont typeface="Wingdings" pitchFamily="2" charset="2"/>
              <a:buNone/>
              <a:defRPr/>
            </a:pPr>
            <a:r>
              <a:rPr kumimoji="1" lang="en-US" altLang="zh-CN" sz="2400" spc="50" dirty="0">
                <a:ln w="11430"/>
                <a:latin typeface="微软雅黑" panose="020B0503020204020204" pitchFamily="34" charset="-122"/>
                <a:ea typeface="微软雅黑" panose="020B0503020204020204" pitchFamily="34" charset="-122"/>
              </a:rPr>
              <a:t>(2)</a:t>
            </a:r>
            <a:r>
              <a:rPr kumimoji="1" lang="zh-CN" altLang="en-US" sz="2400" spc="50" dirty="0">
                <a:ln w="11430"/>
                <a:latin typeface="微软雅黑" panose="020B0503020204020204" pitchFamily="34" charset="-122"/>
                <a:ea typeface="微软雅黑" panose="020B0503020204020204" pitchFamily="34" charset="-122"/>
              </a:rPr>
              <a:t>造血 </a:t>
            </a:r>
            <a:r>
              <a:rPr kumimoji="1" lang="en-US" altLang="zh-CN" sz="2400" spc="50" dirty="0">
                <a:ln w="11430"/>
                <a:latin typeface="微软雅黑" panose="020B0503020204020204" pitchFamily="34" charset="-122"/>
                <a:ea typeface="微软雅黑" panose="020B0503020204020204" pitchFamily="34" charset="-122"/>
              </a:rPr>
              <a:t>— </a:t>
            </a:r>
            <a:r>
              <a:rPr kumimoji="1" lang="zh-CN" altLang="en-US" sz="2400" spc="50" dirty="0">
                <a:ln w="11430"/>
                <a:latin typeface="微软雅黑" panose="020B0503020204020204" pitchFamily="34" charset="-122"/>
                <a:ea typeface="微软雅黑" panose="020B0503020204020204" pitchFamily="34" charset="-122"/>
              </a:rPr>
              <a:t>产生血液  </a:t>
            </a:r>
          </a:p>
        </p:txBody>
      </p:sp>
      <p:sp>
        <p:nvSpPr>
          <p:cNvPr id="42" name="Rectangle 4"/>
          <p:cNvSpPr>
            <a:spLocks noChangeArrowheads="1"/>
          </p:cNvSpPr>
          <p:nvPr/>
        </p:nvSpPr>
        <p:spPr bwMode="auto">
          <a:xfrm>
            <a:off x="533474" y="6073252"/>
            <a:ext cx="8893175"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lnSpc>
                <a:spcPct val="140000"/>
              </a:lnSpc>
              <a:spcBef>
                <a:spcPct val="20000"/>
              </a:spcBef>
              <a:spcAft>
                <a:spcPct val="0"/>
              </a:spcAft>
              <a:buClr>
                <a:srgbClr val="A50021"/>
              </a:buClr>
              <a:buSzPct val="75000"/>
              <a:buFont typeface="Wingdings" pitchFamily="2" charset="2"/>
              <a:buNone/>
              <a:defRPr/>
            </a:pPr>
            <a:r>
              <a:rPr kumimoji="1" lang="en-US" altLang="zh-CN" sz="2400" spc="50" dirty="0">
                <a:ln w="11430"/>
                <a:latin typeface="微软雅黑" panose="020B0503020204020204" pitchFamily="34" charset="-122"/>
                <a:ea typeface="微软雅黑" panose="020B0503020204020204" pitchFamily="34" charset="-122"/>
              </a:rPr>
              <a:t>(4)</a:t>
            </a:r>
            <a:r>
              <a:rPr kumimoji="1" lang="zh-CN" altLang="en-US" sz="2400" spc="50" dirty="0">
                <a:ln w="11430"/>
                <a:latin typeface="微软雅黑" panose="020B0503020204020204" pitchFamily="34" charset="-122"/>
                <a:ea typeface="微软雅黑" panose="020B0503020204020204" pitchFamily="34" charset="-122"/>
              </a:rPr>
              <a:t>储血 </a:t>
            </a:r>
            <a:r>
              <a:rPr kumimoji="1" lang="en-US" altLang="zh-CN" sz="2400" spc="50" dirty="0">
                <a:ln w="11430"/>
                <a:latin typeface="微软雅黑" panose="020B0503020204020204" pitchFamily="34" charset="-122"/>
                <a:ea typeface="微软雅黑" panose="020B0503020204020204" pitchFamily="34" charset="-122"/>
              </a:rPr>
              <a:t>— </a:t>
            </a:r>
            <a:r>
              <a:rPr kumimoji="1" lang="zh-CN" altLang="en-US" sz="2400" spc="50" dirty="0">
                <a:ln w="11430"/>
                <a:latin typeface="微软雅黑" panose="020B0503020204020204" pitchFamily="34" charset="-122"/>
                <a:ea typeface="微软雅黑" panose="020B0503020204020204" pitchFamily="34" charset="-122"/>
              </a:rPr>
              <a:t>储藏</a:t>
            </a:r>
            <a:r>
              <a:rPr kumimoji="1" lang="en-US" altLang="zh-CN" sz="2400" spc="50" dirty="0">
                <a:ln w="11430"/>
                <a:latin typeface="微软雅黑" panose="020B0503020204020204" pitchFamily="34" charset="-122"/>
                <a:ea typeface="微软雅黑" panose="020B0503020204020204" pitchFamily="34" charset="-122"/>
              </a:rPr>
              <a:t>40 ml</a:t>
            </a:r>
            <a:r>
              <a:rPr kumimoji="1" lang="zh-CN" altLang="en-US" sz="2400" spc="50" dirty="0">
                <a:ln w="11430"/>
                <a:latin typeface="微软雅黑" panose="020B0503020204020204" pitchFamily="34" charset="-122"/>
                <a:ea typeface="微软雅黑" panose="020B0503020204020204" pitchFamily="34" charset="-122"/>
              </a:rPr>
              <a:t>左右血液</a:t>
            </a:r>
          </a:p>
        </p:txBody>
      </p:sp>
    </p:spTree>
    <p:extLst>
      <p:ext uri="{BB962C8B-B14F-4D97-AF65-F5344CB8AC3E}">
        <p14:creationId xmlns:p14="http://schemas.microsoft.com/office/powerpoint/2010/main" val="35111128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93</a:t>
            </a:fld>
            <a:endParaRPr lang="zh-CN" altLang="en-US"/>
          </a:p>
        </p:txBody>
      </p:sp>
      <p:sp>
        <p:nvSpPr>
          <p:cNvPr id="2" name="矩形 1"/>
          <p:cNvSpPr/>
          <p:nvPr/>
        </p:nvSpPr>
        <p:spPr>
          <a:xfrm>
            <a:off x="472470" y="1216428"/>
            <a:ext cx="7147530" cy="1292662"/>
          </a:xfrm>
          <a:prstGeom prst="rect">
            <a:avLst/>
          </a:prstGeom>
        </p:spPr>
        <p:txBody>
          <a:bodyPr wrap="square">
            <a:spAutoFit/>
          </a:bodyPr>
          <a:lstStyle/>
          <a:p>
            <a:pPr>
              <a:lnSpc>
                <a:spcPct val="150000"/>
              </a:lnSpc>
            </a:pPr>
            <a:r>
              <a:rPr lang="en-US" altLang="zh-CN" sz="2400" b="1" dirty="0">
                <a:solidFill>
                  <a:srgbClr val="006600"/>
                </a:solidFill>
                <a:latin typeface="微软雅黑" panose="020B0503020204020204" pitchFamily="34" charset="-122"/>
                <a:ea typeface="微软雅黑" panose="020B0503020204020204" pitchFamily="34" charset="-122"/>
              </a:rPr>
              <a:t>3. </a:t>
            </a:r>
            <a:r>
              <a:rPr lang="zh-CN" altLang="en-US" sz="2400" b="1" dirty="0">
                <a:solidFill>
                  <a:srgbClr val="006600"/>
                </a:solidFill>
                <a:latin typeface="微软雅黑" panose="020B0503020204020204" pitchFamily="34" charset="-122"/>
                <a:ea typeface="微软雅黑" panose="020B0503020204020204" pitchFamily="34" charset="-122"/>
              </a:rPr>
              <a:t>胸腺</a:t>
            </a:r>
            <a:endParaRPr lang="en-US" altLang="zh-CN" sz="2400" b="1" dirty="0">
              <a:solidFill>
                <a:srgbClr val="006600"/>
              </a:solidFill>
              <a:latin typeface="微软雅黑" panose="020B0503020204020204" pitchFamily="34" charset="-122"/>
              <a:ea typeface="微软雅黑" panose="020B0503020204020204" pitchFamily="34" charset="-122"/>
            </a:endParaRPr>
          </a:p>
          <a:p>
            <a:pPr>
              <a:lnSpc>
                <a:spcPct val="150000"/>
              </a:lnSpc>
            </a:pPr>
            <a:r>
              <a:rPr lang="en-US" altLang="zh-CN" sz="2400" b="1" dirty="0">
                <a:solidFill>
                  <a:srgbClr val="006600"/>
                </a:solidFill>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位于胸腔纵隔内，为</a:t>
            </a:r>
            <a:r>
              <a:rPr lang="zh-CN" altLang="en-US" sz="2800" dirty="0">
                <a:solidFill>
                  <a:srgbClr val="0000CC"/>
                </a:solidFill>
                <a:latin typeface="微软雅黑" panose="020B0503020204020204" pitchFamily="34" charset="-122"/>
                <a:ea typeface="微软雅黑" panose="020B0503020204020204" pitchFamily="34" charset="-122"/>
              </a:rPr>
              <a:t>中枢淋巴器官</a:t>
            </a:r>
            <a:endParaRPr lang="zh-CN" altLang="en-US" sz="2800" dirty="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9736" y="1387001"/>
            <a:ext cx="5740780" cy="4813300"/>
          </a:xfrm>
          <a:prstGeom prst="rect">
            <a:avLst/>
          </a:prstGeom>
        </p:spPr>
      </p:pic>
      <p:sp>
        <p:nvSpPr>
          <p:cNvPr id="10" name="矩形 9"/>
          <p:cNvSpPr/>
          <p:nvPr/>
        </p:nvSpPr>
        <p:spPr>
          <a:xfrm>
            <a:off x="472470" y="3227342"/>
            <a:ext cx="2012089" cy="566309"/>
          </a:xfrm>
          <a:prstGeom prst="rect">
            <a:avLst/>
          </a:prstGeom>
        </p:spPr>
        <p:txBody>
          <a:bodyPr wrap="none">
            <a:spAutoFit/>
          </a:bodyPr>
          <a:lstStyle/>
          <a:p>
            <a:pPr lvl="0" fontAlgn="base">
              <a:lnSpc>
                <a:spcPct val="110000"/>
              </a:lnSpc>
              <a:spcBef>
                <a:spcPct val="0"/>
              </a:spcBef>
              <a:spcAft>
                <a:spcPct val="0"/>
              </a:spcAft>
              <a:defRPr/>
            </a:pPr>
            <a:r>
              <a:rPr lang="zh-CN" altLang="en-US" sz="2800" spc="50" dirty="0">
                <a:ln w="11430"/>
                <a:solidFill>
                  <a:srgbClr val="0000CC"/>
                </a:solidFill>
                <a:latin typeface="微软雅黑" panose="020B0503020204020204" pitchFamily="34" charset="-122"/>
                <a:ea typeface="微软雅黑" panose="020B0503020204020204" pitchFamily="34" charset="-122"/>
              </a:rPr>
              <a:t>主要功能：</a:t>
            </a:r>
          </a:p>
        </p:txBody>
      </p:sp>
      <p:sp>
        <p:nvSpPr>
          <p:cNvPr id="11" name="Rectangle 4"/>
          <p:cNvSpPr>
            <a:spLocks noChangeArrowheads="1"/>
          </p:cNvSpPr>
          <p:nvPr/>
        </p:nvSpPr>
        <p:spPr bwMode="auto">
          <a:xfrm>
            <a:off x="472470" y="3897952"/>
            <a:ext cx="8893175"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lnSpc>
                <a:spcPct val="140000"/>
              </a:lnSpc>
              <a:spcBef>
                <a:spcPct val="20000"/>
              </a:spcBef>
              <a:spcAft>
                <a:spcPct val="0"/>
              </a:spcAft>
              <a:buClr>
                <a:srgbClr val="A50021"/>
              </a:buClr>
              <a:buSzPct val="75000"/>
              <a:buFont typeface="Wingdings" pitchFamily="2" charset="2"/>
              <a:buNone/>
              <a:defRPr/>
            </a:pPr>
            <a:r>
              <a:rPr kumimoji="1" lang="zh-CN" altLang="en-US" sz="2400" b="1" spc="50" dirty="0">
                <a:ln w="11430"/>
                <a:solidFill>
                  <a:srgbClr val="0000CC"/>
                </a:solidFill>
                <a:latin typeface="微软雅黑" panose="020B0503020204020204" pitchFamily="34" charset="-122"/>
                <a:ea typeface="微软雅黑" panose="020B0503020204020204" pitchFamily="34" charset="-122"/>
              </a:rPr>
              <a:t>淋巴器官</a:t>
            </a:r>
            <a:r>
              <a:rPr kumimoji="1" lang="en-US" altLang="zh-CN" sz="2400" spc="50" dirty="0">
                <a:ln w="11430"/>
                <a:latin typeface="微软雅黑" panose="020B0503020204020204" pitchFamily="34" charset="-122"/>
                <a:ea typeface="微软雅黑" panose="020B0503020204020204" pitchFamily="34" charset="-122"/>
              </a:rPr>
              <a:t>— </a:t>
            </a:r>
            <a:r>
              <a:rPr kumimoji="1" lang="zh-CN" altLang="en-US" sz="2400" spc="50" dirty="0">
                <a:ln w="11430"/>
                <a:latin typeface="微软雅黑" panose="020B0503020204020204" pitchFamily="34" charset="-122"/>
                <a:ea typeface="微软雅黑" panose="020B0503020204020204" pitchFamily="34" charset="-122"/>
              </a:rPr>
              <a:t>产生和输送</a:t>
            </a:r>
            <a:r>
              <a:rPr kumimoji="1" lang="en-US" altLang="zh-CN" sz="2400" spc="50" dirty="0">
                <a:ln w="11430"/>
                <a:latin typeface="微软雅黑" panose="020B0503020204020204" pitchFamily="34" charset="-122"/>
                <a:ea typeface="微软雅黑" panose="020B0503020204020204" pitchFamily="34" charset="-122"/>
              </a:rPr>
              <a:t>T</a:t>
            </a:r>
            <a:r>
              <a:rPr kumimoji="1" lang="zh-CN" altLang="en-US" sz="2400" spc="50" dirty="0">
                <a:ln w="11430"/>
                <a:latin typeface="微软雅黑" panose="020B0503020204020204" pitchFamily="34" charset="-122"/>
                <a:ea typeface="微软雅黑" panose="020B0503020204020204" pitchFamily="34" charset="-122"/>
              </a:rPr>
              <a:t>淋巴细胞</a:t>
            </a:r>
          </a:p>
        </p:txBody>
      </p:sp>
      <p:sp>
        <p:nvSpPr>
          <p:cNvPr id="12" name="Rectangle 4"/>
          <p:cNvSpPr>
            <a:spLocks noChangeArrowheads="1"/>
          </p:cNvSpPr>
          <p:nvPr/>
        </p:nvSpPr>
        <p:spPr bwMode="auto">
          <a:xfrm>
            <a:off x="472470" y="4546024"/>
            <a:ext cx="8893175" cy="64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lnSpc>
                <a:spcPct val="140000"/>
              </a:lnSpc>
              <a:spcBef>
                <a:spcPct val="20000"/>
              </a:spcBef>
              <a:spcAft>
                <a:spcPct val="0"/>
              </a:spcAft>
              <a:buClr>
                <a:srgbClr val="A50021"/>
              </a:buClr>
              <a:buSzPct val="75000"/>
              <a:buFont typeface="Wingdings" pitchFamily="2" charset="2"/>
              <a:buNone/>
              <a:defRPr/>
            </a:pPr>
            <a:r>
              <a:rPr kumimoji="1" lang="zh-CN" altLang="en-US" sz="2400" b="1" spc="50" dirty="0">
                <a:ln w="11430"/>
                <a:solidFill>
                  <a:srgbClr val="0000CC"/>
                </a:solidFill>
                <a:latin typeface="微软雅黑" panose="020B0503020204020204" pitchFamily="34" charset="-122"/>
                <a:ea typeface="微软雅黑" panose="020B0503020204020204" pitchFamily="34" charset="-122"/>
              </a:rPr>
              <a:t>内分泌功能</a:t>
            </a:r>
            <a:r>
              <a:rPr kumimoji="1" lang="en-US" altLang="zh-CN" sz="2400" spc="50" dirty="0">
                <a:ln w="11430"/>
                <a:latin typeface="微软雅黑" panose="020B0503020204020204" pitchFamily="34" charset="-122"/>
                <a:ea typeface="微软雅黑" panose="020B0503020204020204" pitchFamily="34" charset="-122"/>
              </a:rPr>
              <a:t>—</a:t>
            </a:r>
            <a:r>
              <a:rPr kumimoji="1" lang="zh-CN" altLang="en-US" sz="2400" spc="50" dirty="0">
                <a:ln w="11430"/>
                <a:latin typeface="微软雅黑" panose="020B0503020204020204" pitchFamily="34" charset="-122"/>
                <a:ea typeface="微软雅黑" panose="020B0503020204020204" pitchFamily="34" charset="-122"/>
              </a:rPr>
              <a:t>分泌胸腺素和促胸腺生成素</a:t>
            </a:r>
          </a:p>
        </p:txBody>
      </p:sp>
    </p:spTree>
    <p:extLst>
      <p:ext uri="{BB962C8B-B14F-4D97-AF65-F5344CB8AC3E}">
        <p14:creationId xmlns:p14="http://schemas.microsoft.com/office/powerpoint/2010/main" val="39059833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6D10B3D-3140-43A0-86F0-B7C648D6A1E4}" type="slidenum">
              <a:rPr lang="zh-CN" altLang="en-US" smtClean="0"/>
              <a:t>94</a:t>
            </a:fld>
            <a:endParaRPr lang="zh-CN" altLang="en-US"/>
          </a:p>
        </p:txBody>
      </p:sp>
      <p:sp>
        <p:nvSpPr>
          <p:cNvPr id="6" name="矩形 5"/>
          <p:cNvSpPr/>
          <p:nvPr/>
        </p:nvSpPr>
        <p:spPr>
          <a:xfrm>
            <a:off x="1436483" y="492774"/>
            <a:ext cx="2031325" cy="646331"/>
          </a:xfrm>
          <a:prstGeom prst="rect">
            <a:avLst/>
          </a:prstGeom>
        </p:spPr>
        <p:txBody>
          <a:bodyPr wrap="none">
            <a:spAutoFit/>
          </a:bodyPr>
          <a:lstStyle/>
          <a:p>
            <a:pPr lvl="0" fontAlgn="base">
              <a:spcBef>
                <a:spcPct val="50000"/>
              </a:spcBef>
              <a:spcAft>
                <a:spcPct val="0"/>
              </a:spcAft>
            </a:pPr>
            <a:r>
              <a:rPr kumimoji="1" lang="zh-CN" altLang="en-US" sz="3600" b="1" dirty="0">
                <a:solidFill>
                  <a:srgbClr val="006600"/>
                </a:solidFill>
                <a:latin typeface="微软雅黑" panose="020B0503020204020204" pitchFamily="34" charset="-122"/>
                <a:ea typeface="微软雅黑" panose="020B0503020204020204" pitchFamily="34" charset="-122"/>
              </a:rPr>
              <a:t>重点</a:t>
            </a:r>
            <a:r>
              <a:rPr kumimoji="1" lang="zh-CN" altLang="en-US" sz="3600" b="1" dirty="0">
                <a:solidFill>
                  <a:srgbClr val="C00000"/>
                </a:solidFill>
                <a:latin typeface="微软雅黑" panose="020B0503020204020204" pitchFamily="34" charset="-122"/>
                <a:ea typeface="微软雅黑" panose="020B0503020204020204" pitchFamily="34" charset="-122"/>
              </a:rPr>
              <a:t>难点</a:t>
            </a:r>
          </a:p>
        </p:txBody>
      </p:sp>
      <p:sp>
        <p:nvSpPr>
          <p:cNvPr id="8" name="Rectangle 3"/>
          <p:cNvSpPr txBox="1">
            <a:spLocks noChangeArrowheads="1"/>
          </p:cNvSpPr>
          <p:nvPr/>
        </p:nvSpPr>
        <p:spPr>
          <a:xfrm>
            <a:off x="470435" y="1492721"/>
            <a:ext cx="10980035" cy="3836948"/>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33350">
              <a:lnSpc>
                <a:spcPct val="150000"/>
              </a:lnSpc>
              <a:buFontTx/>
              <a:buNone/>
            </a:pPr>
            <a:r>
              <a:rPr lang="en-US" altLang="zh-CN" dirty="0">
                <a:solidFill>
                  <a:srgbClr val="002060"/>
                </a:solidFill>
                <a:latin typeface="微软雅黑" panose="020B0503020204020204" pitchFamily="34" charset="-122"/>
                <a:ea typeface="微软雅黑" panose="020B0503020204020204" pitchFamily="34" charset="-122"/>
              </a:rPr>
              <a:t>1.</a:t>
            </a:r>
            <a:r>
              <a:rPr lang="zh-CN" altLang="en-US" dirty="0">
                <a:solidFill>
                  <a:srgbClr val="002060"/>
                </a:solidFill>
                <a:latin typeface="微软雅黑" panose="020B0503020204020204" pitchFamily="34" charset="-122"/>
                <a:ea typeface="微软雅黑" panose="020B0503020204020204" pitchFamily="34" charset="-122"/>
              </a:rPr>
              <a:t>全身体表哪些部位可以触摸到动脉搏动？</a:t>
            </a:r>
            <a:endParaRPr lang="en-US" altLang="zh-CN" dirty="0">
              <a:solidFill>
                <a:srgbClr val="002060"/>
              </a:solidFill>
              <a:latin typeface="微软雅黑" panose="020B0503020204020204" pitchFamily="34" charset="-122"/>
              <a:ea typeface="微软雅黑" panose="020B0503020204020204" pitchFamily="34" charset="-122"/>
            </a:endParaRPr>
          </a:p>
          <a:p>
            <a:pPr indent="133350">
              <a:lnSpc>
                <a:spcPct val="150000"/>
              </a:lnSpc>
              <a:buFontTx/>
              <a:buNone/>
            </a:pPr>
            <a:r>
              <a:rPr lang="en-US" altLang="zh-CN" dirty="0">
                <a:solidFill>
                  <a:srgbClr val="002060"/>
                </a:solidFill>
                <a:latin typeface="微软雅黑" panose="020B0503020204020204" pitchFamily="34" charset="-122"/>
                <a:ea typeface="微软雅黑" panose="020B0503020204020204" pitchFamily="34" charset="-122"/>
              </a:rPr>
              <a:t>2.</a:t>
            </a:r>
            <a:r>
              <a:rPr lang="zh-CN" altLang="en-US" dirty="0">
                <a:solidFill>
                  <a:srgbClr val="002060"/>
                </a:solidFill>
                <a:latin typeface="微软雅黑" panose="020B0503020204020204" pitchFamily="34" charset="-122"/>
                <a:ea typeface="微软雅黑" panose="020B0503020204020204" pitchFamily="34" charset="-122"/>
              </a:rPr>
              <a:t>大动脉干的走行与分支和分布</a:t>
            </a:r>
            <a:endParaRPr lang="en-US" altLang="zh-CN" dirty="0">
              <a:solidFill>
                <a:srgbClr val="002060"/>
              </a:solidFill>
              <a:latin typeface="微软雅黑" panose="020B0503020204020204" pitchFamily="34" charset="-122"/>
              <a:ea typeface="微软雅黑" panose="020B0503020204020204" pitchFamily="34" charset="-122"/>
            </a:endParaRPr>
          </a:p>
          <a:p>
            <a:pPr indent="133350">
              <a:lnSpc>
                <a:spcPct val="150000"/>
              </a:lnSpc>
              <a:buFontTx/>
              <a:buNone/>
            </a:pPr>
            <a:r>
              <a:rPr lang="en-US" altLang="zh-CN" dirty="0">
                <a:solidFill>
                  <a:srgbClr val="002060"/>
                </a:solidFill>
                <a:latin typeface="微软雅黑" panose="020B0503020204020204" pitchFamily="34" charset="-122"/>
                <a:ea typeface="微软雅黑" panose="020B0503020204020204" pitchFamily="34" charset="-122"/>
              </a:rPr>
              <a:t>3.</a:t>
            </a:r>
            <a:r>
              <a:rPr lang="zh-CN" altLang="en-US" dirty="0">
                <a:solidFill>
                  <a:srgbClr val="002060"/>
                </a:solidFill>
                <a:latin typeface="微软雅黑" panose="020B0503020204020204" pitchFamily="34" charset="-122"/>
                <a:ea typeface="微软雅黑" panose="020B0503020204020204" pitchFamily="34" charset="-122"/>
              </a:rPr>
              <a:t>肝门静脉系的组成及其与上、下腔</a:t>
            </a:r>
            <a:r>
              <a:rPr lang="en-US" altLang="zh-CN" dirty="0">
                <a:solidFill>
                  <a:srgbClr val="002060"/>
                </a:solidFill>
                <a:latin typeface="微软雅黑" panose="020B0503020204020204" pitchFamily="34" charset="-122"/>
                <a:ea typeface="微软雅黑" panose="020B0503020204020204" pitchFamily="34" charset="-122"/>
              </a:rPr>
              <a:t>V</a:t>
            </a:r>
            <a:r>
              <a:rPr lang="zh-CN" altLang="en-US" dirty="0">
                <a:solidFill>
                  <a:srgbClr val="002060"/>
                </a:solidFill>
                <a:latin typeface="微软雅黑" panose="020B0503020204020204" pitchFamily="34" charset="-122"/>
                <a:ea typeface="微软雅黑" panose="020B0503020204020204" pitchFamily="34" charset="-122"/>
              </a:rPr>
              <a:t>之间的交通和临床意义</a:t>
            </a:r>
            <a:endParaRPr lang="en-US" altLang="zh-CN" dirty="0">
              <a:solidFill>
                <a:srgbClr val="002060"/>
              </a:solidFill>
              <a:latin typeface="微软雅黑" panose="020B0503020204020204" pitchFamily="34" charset="-122"/>
              <a:ea typeface="微软雅黑" panose="020B0503020204020204" pitchFamily="34" charset="-122"/>
            </a:endParaRPr>
          </a:p>
          <a:p>
            <a:pPr indent="133350">
              <a:lnSpc>
                <a:spcPct val="150000"/>
              </a:lnSpc>
              <a:buFontTx/>
              <a:buNone/>
            </a:pPr>
            <a:r>
              <a:rPr lang="en-US" altLang="zh-CN" dirty="0">
                <a:solidFill>
                  <a:srgbClr val="002060"/>
                </a:solidFill>
                <a:latin typeface="微软雅黑" panose="020B0503020204020204" pitchFamily="34" charset="-122"/>
                <a:ea typeface="微软雅黑" panose="020B0503020204020204" pitchFamily="34" charset="-122"/>
              </a:rPr>
              <a:t>4.</a:t>
            </a:r>
            <a:r>
              <a:rPr lang="zh-CN" altLang="en-US" dirty="0">
                <a:solidFill>
                  <a:srgbClr val="002060"/>
                </a:solidFill>
                <a:latin typeface="微软雅黑" panose="020B0503020204020204" pitchFamily="34" charset="-122"/>
                <a:ea typeface="微软雅黑" panose="020B0503020204020204" pitchFamily="34" charset="-122"/>
              </a:rPr>
              <a:t>淋巴系统的构成及功能</a:t>
            </a:r>
            <a:endParaRPr lang="en-US" altLang="zh-CN" dirty="0">
              <a:solidFill>
                <a:srgbClr val="002060"/>
              </a:solidFill>
              <a:latin typeface="微软雅黑" panose="020B0503020204020204" pitchFamily="34" charset="-122"/>
              <a:ea typeface="微软雅黑" panose="020B0503020204020204" pitchFamily="34" charset="-122"/>
            </a:endParaRPr>
          </a:p>
          <a:p>
            <a:pPr indent="133350">
              <a:lnSpc>
                <a:spcPct val="150000"/>
              </a:lnSpc>
              <a:buFontTx/>
              <a:buNone/>
            </a:pPr>
            <a:r>
              <a:rPr lang="zh-CN" altLang="en-US" b="1" dirty="0">
                <a:latin typeface="微软雅黑" panose="020B0503020204020204" pitchFamily="34" charset="-122"/>
                <a:ea typeface="微软雅黑" panose="020B0503020204020204" pitchFamily="34" charset="-122"/>
              </a:rPr>
              <a:t>名词解释：</a:t>
            </a:r>
            <a:r>
              <a:rPr lang="zh-CN" altLang="en-US" dirty="0">
                <a:solidFill>
                  <a:srgbClr val="002060"/>
                </a:solidFill>
                <a:latin typeface="微软雅黑" panose="020B0503020204020204" pitchFamily="34" charset="-122"/>
                <a:ea typeface="微软雅黑" panose="020B0503020204020204" pitchFamily="34" charset="-122"/>
              </a:rPr>
              <a:t>动脉导管、颈动脉窦、颈动脉小球、颈静脉角、胸导管</a:t>
            </a:r>
            <a:endParaRPr lang="en-US" altLang="zh-CN" dirty="0">
              <a:solidFill>
                <a:srgbClr val="00206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24681830"/>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2988</TotalTime>
  <Words>3369</Words>
  <Application>Microsoft Office PowerPoint</Application>
  <PresentationFormat>宽屏</PresentationFormat>
  <Paragraphs>548</Paragraphs>
  <Slides>94</Slides>
  <Notes>5</Notes>
  <HiddenSlides>0</HiddenSlides>
  <MMClips>1</MMClips>
  <ScaleCrop>false</ScaleCrop>
  <HeadingPairs>
    <vt:vector size="8" baseType="variant">
      <vt:variant>
        <vt:lpstr>已用的字体</vt:lpstr>
      </vt:variant>
      <vt:variant>
        <vt:i4>16</vt:i4>
      </vt:variant>
      <vt:variant>
        <vt:lpstr>主题</vt:lpstr>
      </vt:variant>
      <vt:variant>
        <vt:i4>1</vt:i4>
      </vt:variant>
      <vt:variant>
        <vt:lpstr>嵌入 OLE 服务器</vt:lpstr>
      </vt:variant>
      <vt:variant>
        <vt:i4>1</vt:i4>
      </vt:variant>
      <vt:variant>
        <vt:lpstr>幻灯片标题</vt:lpstr>
      </vt:variant>
      <vt:variant>
        <vt:i4>94</vt:i4>
      </vt:variant>
    </vt:vector>
  </HeadingPairs>
  <TitlesOfParts>
    <vt:vector size="112" baseType="lpstr">
      <vt:lpstr>方正大黑简体</vt:lpstr>
      <vt:lpstr>黑体</vt:lpstr>
      <vt:lpstr>华文琥珀</vt:lpstr>
      <vt:lpstr>华文新魏</vt:lpstr>
      <vt:lpstr>经典综艺体简</vt:lpstr>
      <vt:lpstr>楷体_GB2312</vt:lpstr>
      <vt:lpstr>隶书</vt:lpstr>
      <vt:lpstr>宋体</vt:lpstr>
      <vt:lpstr>微软雅黑</vt:lpstr>
      <vt:lpstr>Arial</vt:lpstr>
      <vt:lpstr>Calibri</vt:lpstr>
      <vt:lpstr>Calibri Light</vt:lpstr>
      <vt:lpstr>Eras Bold ITC</vt:lpstr>
      <vt:lpstr>Symbol</vt:lpstr>
      <vt:lpstr>Times New Roman</vt:lpstr>
      <vt:lpstr>Wingdings</vt:lpstr>
      <vt:lpstr>Office 主题</vt:lpstr>
      <vt:lpstr>Image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user</cp:lastModifiedBy>
  <cp:revision>163</cp:revision>
  <dcterms:created xsi:type="dcterms:W3CDTF">2015-09-17T08:49:54Z</dcterms:created>
  <dcterms:modified xsi:type="dcterms:W3CDTF">2019-04-02T05:00:10Z</dcterms:modified>
</cp:coreProperties>
</file>