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0"/>
  </p:notesMasterIdLst>
  <p:sldIdLst>
    <p:sldId id="256" r:id="rId2"/>
    <p:sldId id="262" r:id="rId3"/>
    <p:sldId id="390" r:id="rId4"/>
    <p:sldId id="264" r:id="rId5"/>
    <p:sldId id="391" r:id="rId6"/>
    <p:sldId id="266" r:id="rId7"/>
    <p:sldId id="267" r:id="rId8"/>
    <p:sldId id="268" r:id="rId9"/>
    <p:sldId id="392" r:id="rId10"/>
    <p:sldId id="270" r:id="rId11"/>
    <p:sldId id="271" r:id="rId12"/>
    <p:sldId id="273" r:id="rId13"/>
    <p:sldId id="39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293" r:id="rId32"/>
    <p:sldId id="395" r:id="rId33"/>
    <p:sldId id="295" r:id="rId34"/>
    <p:sldId id="296" r:id="rId35"/>
    <p:sldId id="297" r:id="rId36"/>
    <p:sldId id="299" r:id="rId37"/>
    <p:sldId id="300" r:id="rId38"/>
    <p:sldId id="301" r:id="rId39"/>
    <p:sldId id="303" r:id="rId40"/>
    <p:sldId id="304" r:id="rId41"/>
    <p:sldId id="306" r:id="rId42"/>
    <p:sldId id="308" r:id="rId43"/>
    <p:sldId id="309" r:id="rId44"/>
    <p:sldId id="310" r:id="rId45"/>
    <p:sldId id="311" r:id="rId46"/>
    <p:sldId id="312" r:id="rId47"/>
    <p:sldId id="313" r:id="rId48"/>
    <p:sldId id="314" r:id="rId49"/>
    <p:sldId id="315" r:id="rId50"/>
    <p:sldId id="317" r:id="rId51"/>
    <p:sldId id="326" r:id="rId52"/>
    <p:sldId id="327" r:id="rId53"/>
    <p:sldId id="328" r:id="rId54"/>
    <p:sldId id="329" r:id="rId55"/>
    <p:sldId id="330" r:id="rId56"/>
    <p:sldId id="331" r:id="rId57"/>
    <p:sldId id="332" r:id="rId58"/>
    <p:sldId id="333" r:id="rId59"/>
    <p:sldId id="334" r:id="rId60"/>
    <p:sldId id="336" r:id="rId61"/>
    <p:sldId id="403" r:id="rId62"/>
    <p:sldId id="337" r:id="rId63"/>
    <p:sldId id="339" r:id="rId64"/>
    <p:sldId id="340" r:id="rId65"/>
    <p:sldId id="341" r:id="rId66"/>
    <p:sldId id="404" r:id="rId67"/>
    <p:sldId id="342" r:id="rId68"/>
    <p:sldId id="343" r:id="rId69"/>
    <p:sldId id="344" r:id="rId70"/>
    <p:sldId id="345" r:id="rId71"/>
    <p:sldId id="405" r:id="rId72"/>
    <p:sldId id="346" r:id="rId73"/>
    <p:sldId id="347" r:id="rId74"/>
    <p:sldId id="348" r:id="rId75"/>
    <p:sldId id="349" r:id="rId76"/>
    <p:sldId id="353" r:id="rId77"/>
    <p:sldId id="354" r:id="rId78"/>
    <p:sldId id="355" r:id="rId79"/>
    <p:sldId id="356" r:id="rId80"/>
    <p:sldId id="358" r:id="rId81"/>
    <p:sldId id="359" r:id="rId82"/>
    <p:sldId id="360" r:id="rId83"/>
    <p:sldId id="361" r:id="rId84"/>
    <p:sldId id="362" r:id="rId85"/>
    <p:sldId id="363" r:id="rId86"/>
    <p:sldId id="364" r:id="rId87"/>
    <p:sldId id="365" r:id="rId88"/>
    <p:sldId id="367" r:id="rId89"/>
    <p:sldId id="368" r:id="rId90"/>
    <p:sldId id="369" r:id="rId91"/>
    <p:sldId id="370" r:id="rId92"/>
    <p:sldId id="371" r:id="rId93"/>
    <p:sldId id="372" r:id="rId94"/>
    <p:sldId id="373" r:id="rId95"/>
    <p:sldId id="374" r:id="rId96"/>
    <p:sldId id="375" r:id="rId97"/>
    <p:sldId id="377" r:id="rId98"/>
    <p:sldId id="378" r:id="rId99"/>
    <p:sldId id="379" r:id="rId100"/>
    <p:sldId id="380" r:id="rId101"/>
    <p:sldId id="402" r:id="rId102"/>
    <p:sldId id="387" r:id="rId103"/>
    <p:sldId id="397" r:id="rId104"/>
    <p:sldId id="398" r:id="rId105"/>
    <p:sldId id="399" r:id="rId106"/>
    <p:sldId id="400" r:id="rId107"/>
    <p:sldId id="401" r:id="rId108"/>
    <p:sldId id="406" r:id="rId10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FF99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414" autoAdjust="0"/>
  </p:normalViewPr>
  <p:slideViewPr>
    <p:cSldViewPr snapToGrid="0">
      <p:cViewPr varScale="1">
        <p:scale>
          <a:sx n="79" d="100"/>
          <a:sy n="79" d="100"/>
        </p:scale>
        <p:origin x="96" y="60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notesMaster" Target="notesMasters/notesMaster1.xml"/><Relationship Id="rId115" Type="http://schemas.microsoft.com/office/2015/10/relationships/revisionInfo" Target="revisionInfo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png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image" Target="../media/image102.png"/><Relationship Id="rId4" Type="http://schemas.openxmlformats.org/officeDocument/2006/relationships/image" Target="../media/image105.png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image" Target="../media/image167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3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8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078947-8D9C-4992-A9BE-90235517EFE9}" type="datetimeFigureOut">
              <a:rPr lang="zh-CN" altLang="en-US" smtClean="0"/>
              <a:t>2019/3/5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1A2150-A70D-4800-A812-5A174867E9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378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01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97C02309-8216-4B5B-B2C3-19CEB9B4E727}" type="slidenum">
              <a:rPr lang="zh-CN" altLang="en-US"/>
              <a:pPr eaLnBrk="1" hangingPunct="1">
                <a:spcBef>
                  <a:spcPct val="0"/>
                </a:spcBef>
              </a:pPr>
              <a:t>4</a:t>
            </a:fld>
            <a:endParaRPr lang="en-US" altLang="zh-CN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0158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4881AAEB-FD32-48F8-BEE6-DD20C44EF112}" type="slidenum">
              <a:rPr lang="zh-CN" altLang="en-US"/>
              <a:pPr eaLnBrk="1" hangingPunct="1">
                <a:spcBef>
                  <a:spcPct val="0"/>
                </a:spcBef>
              </a:pPr>
              <a:t>15</a:t>
            </a:fld>
            <a:endParaRPr lang="en-US" altLang="zh-CN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0033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8B02FFA0-61A3-4F6E-94CB-067B98E52AD1}" type="slidenum">
              <a:rPr lang="zh-CN" altLang="en-US"/>
              <a:pPr eaLnBrk="1" hangingPunct="1">
                <a:spcBef>
                  <a:spcPct val="0"/>
                </a:spcBef>
              </a:pPr>
              <a:t>19</a:t>
            </a:fld>
            <a:endParaRPr lang="en-US" altLang="zh-CN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9004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5A106ACF-4E55-411A-A603-CC7DC0D18312}" type="slidenum">
              <a:rPr lang="zh-CN" altLang="en-US"/>
              <a:pPr eaLnBrk="1" hangingPunct="1">
                <a:spcBef>
                  <a:spcPct val="0"/>
                </a:spcBef>
              </a:pPr>
              <a:t>20</a:t>
            </a:fld>
            <a:endParaRPr lang="en-US" altLang="zh-CN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4773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1.</a:t>
            </a:r>
            <a:r>
              <a:rPr lang="zh-CN" altLang="en-US" dirty="0"/>
              <a:t>韧带</a:t>
            </a:r>
            <a:r>
              <a:rPr lang="en-US" altLang="zh-CN" dirty="0"/>
              <a:t>ligament</a:t>
            </a:r>
            <a:r>
              <a:rPr lang="zh-CN" altLang="en-US" dirty="0"/>
              <a:t>　是连于相邻两骨之间的致密结缔组织纤维束，有加强关节的稳固或限制其过度运动的作用。位于关节囊外的称囊外韧带，有的与囊相贴，为囊的局部纤维增厚，如髋关节的髂股韧带；有的与囊不相贴，分离存在，如膝关节的腓侧副韧带；有的是关节周围肌腱的直接延续，如膝关节的髌韧带。位于关节囊内的称囊内韧带，有滑膜包裹，如膝关节内的交叉韧带等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A2150-A70D-4800-A812-5A174867E9A3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49531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1.</a:t>
            </a:r>
            <a:r>
              <a:rPr lang="zh-CN" altLang="en-US" dirty="0"/>
              <a:t>韧带</a:t>
            </a:r>
            <a:r>
              <a:rPr lang="en-US" altLang="zh-CN" dirty="0"/>
              <a:t>ligament</a:t>
            </a:r>
            <a:r>
              <a:rPr lang="zh-CN" altLang="en-US" dirty="0"/>
              <a:t>　是连于相邻两骨之间的致密结缔组织纤维束，有加强关节的稳固或限制其过度运动的作用。位于关节囊外的称囊外韧带，有的与囊相贴，为囊的局部纤维增厚，如髋关节的髂股韧带；有的与囊不相贴，分离存在，如膝关节的腓侧副韧带；有的是关节周围肌腱的直接延续，如膝关节的髌韧带。位于关节囊内的称囊内韧带，有滑膜包裹，如膝关节内的交叉韧带等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A2150-A70D-4800-A812-5A174867E9A3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79194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4EC9065D-60A9-484C-8F42-6D98D0DE126C}" type="slidenum">
              <a:rPr lang="zh-CN" altLang="en-US"/>
              <a:pPr eaLnBrk="1" hangingPunct="1">
                <a:spcBef>
                  <a:spcPct val="0"/>
                </a:spcBef>
              </a:pPr>
              <a:t>23</a:t>
            </a:fld>
            <a:endParaRPr lang="en-US" altLang="zh-CN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4790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222415C1-89EF-466E-9DC8-A9A80B0C06A2}" type="slidenum">
              <a:rPr lang="zh-CN" altLang="en-US"/>
              <a:pPr eaLnBrk="1" hangingPunct="1">
                <a:spcBef>
                  <a:spcPct val="0"/>
                </a:spcBef>
              </a:pPr>
              <a:t>24</a:t>
            </a:fld>
            <a:endParaRPr lang="en-US" altLang="zh-CN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0336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7B742F25-7CC0-453B-B114-C6A5EAB43B82}" type="slidenum">
              <a:rPr lang="zh-CN" altLang="en-US"/>
              <a:pPr eaLnBrk="1" hangingPunct="1">
                <a:spcBef>
                  <a:spcPct val="0"/>
                </a:spcBef>
              </a:pPr>
              <a:t>25</a:t>
            </a:fld>
            <a:endParaRPr lang="en-US" altLang="zh-CN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4454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75D6D049-50E6-47E8-B0F8-0A0B45C19700}" type="slidenum">
              <a:rPr lang="zh-CN" altLang="en-US"/>
              <a:pPr eaLnBrk="1" hangingPunct="1">
                <a:spcBef>
                  <a:spcPct val="0"/>
                </a:spcBef>
              </a:pPr>
              <a:t>26</a:t>
            </a:fld>
            <a:endParaRPr lang="en-US" altLang="zh-CN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4300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91140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520E7132-7A9E-4633-B3EB-97D3F047E2C4}" type="slidenum">
              <a:rPr lang="zh-CN" altLang="en-US"/>
              <a:pPr eaLnBrk="1" hangingPunct="1">
                <a:spcBef>
                  <a:spcPct val="0"/>
                </a:spcBef>
              </a:pPr>
              <a:t>27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42730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97C02309-8216-4B5B-B2C3-19CEB9B4E727}" type="slidenum">
              <a:rPr lang="zh-CN" altLang="en-US"/>
              <a:pPr eaLnBrk="1" hangingPunct="1">
                <a:spcBef>
                  <a:spcPct val="0"/>
                </a:spcBef>
              </a:pPr>
              <a:t>5</a:t>
            </a:fld>
            <a:endParaRPr lang="en-US" altLang="zh-CN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7709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DDC994A3-0F79-4D06-BA3E-72E88663E973}" type="slidenum">
              <a:rPr lang="zh-CN" altLang="en-US"/>
              <a:pPr eaLnBrk="1" hangingPunct="1">
                <a:spcBef>
                  <a:spcPct val="0"/>
                </a:spcBef>
              </a:pPr>
              <a:t>28</a:t>
            </a:fld>
            <a:endParaRPr lang="en-US" altLang="zh-CN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1580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93188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9C136EC0-27E4-48F0-9E9F-BCC279AFE572}" type="slidenum">
              <a:rPr lang="zh-CN" altLang="en-US"/>
              <a:pPr eaLnBrk="1" hangingPunct="1">
                <a:spcBef>
                  <a:spcPct val="0"/>
                </a:spcBef>
              </a:pPr>
              <a:t>29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561461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D889A16B-DC1D-4005-938C-CF33149D1979}" type="slidenum">
              <a:rPr lang="zh-CN" altLang="en-US"/>
              <a:pPr eaLnBrk="1" hangingPunct="1">
                <a:spcBef>
                  <a:spcPct val="0"/>
                </a:spcBef>
              </a:pPr>
              <a:t>30</a:t>
            </a:fld>
            <a:endParaRPr lang="en-US" altLang="zh-CN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8980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A3D21AAA-3D1B-4483-81BC-00754ED50A7F}" type="slidenum">
              <a:rPr lang="zh-CN" altLang="en-US"/>
              <a:pPr eaLnBrk="1" hangingPunct="1">
                <a:spcBef>
                  <a:spcPct val="0"/>
                </a:spcBef>
              </a:pPr>
              <a:t>31</a:t>
            </a:fld>
            <a:endParaRPr lang="en-US" altLang="zh-CN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9855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97284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A0BF8CE5-B172-4A3D-AA40-9C11CA210945}" type="slidenum">
              <a:rPr lang="zh-CN" altLang="en-US"/>
              <a:pPr eaLnBrk="1" hangingPunct="1">
                <a:spcBef>
                  <a:spcPct val="0"/>
                </a:spcBef>
              </a:pPr>
              <a:t>33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217438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98308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B4DB940F-6202-4262-9664-F71959A6D49B}" type="slidenum">
              <a:rPr lang="zh-CN" altLang="en-US"/>
              <a:pPr eaLnBrk="1" hangingPunct="1">
                <a:spcBef>
                  <a:spcPct val="0"/>
                </a:spcBef>
              </a:pPr>
              <a:t>34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924519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99332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87302B95-2943-4628-8D83-FF1FABB10BE5}" type="slidenum">
              <a:rPr lang="zh-CN" altLang="en-US"/>
              <a:pPr eaLnBrk="1" hangingPunct="1">
                <a:spcBef>
                  <a:spcPct val="0"/>
                </a:spcBef>
              </a:pPr>
              <a:t>35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18506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1380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9ECA6423-7DF2-4C7E-BA70-014B48E7AD6C}" type="slidenum">
              <a:rPr lang="zh-CN" altLang="en-US"/>
              <a:pPr eaLnBrk="1" hangingPunct="1">
                <a:spcBef>
                  <a:spcPct val="0"/>
                </a:spcBef>
              </a:pPr>
              <a:t>36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395637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2404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8EEC118E-A806-4AB7-99AE-DD8C4CBB2C48}" type="slidenum">
              <a:rPr lang="zh-CN" altLang="en-US"/>
              <a:pPr eaLnBrk="1" hangingPunct="1">
                <a:spcBef>
                  <a:spcPct val="0"/>
                </a:spcBef>
              </a:pPr>
              <a:t>37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236139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3428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D6361B50-2AC1-4ABA-885B-979EEA4084CF}" type="slidenum">
              <a:rPr lang="zh-CN" altLang="en-US"/>
              <a:pPr eaLnBrk="1" hangingPunct="1">
                <a:spcBef>
                  <a:spcPct val="0"/>
                </a:spcBef>
              </a:pPr>
              <a:t>38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80056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1DA01CF1-FCF5-44D9-9588-C2AF3AC0CFA8}" type="slidenum">
              <a:rPr lang="zh-CN" altLang="en-US"/>
              <a:pPr eaLnBrk="1" hangingPunct="1">
                <a:spcBef>
                  <a:spcPct val="0"/>
                </a:spcBef>
              </a:pPr>
              <a:t>6</a:t>
            </a:fld>
            <a:endParaRPr lang="en-US" altLang="zh-CN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4918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5476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315556F2-D7A1-4E71-AD09-DC423BE47A8F}" type="slidenum">
              <a:rPr lang="zh-CN" altLang="en-US"/>
              <a:pPr eaLnBrk="1" hangingPunct="1">
                <a:spcBef>
                  <a:spcPct val="0"/>
                </a:spcBef>
              </a:pPr>
              <a:t>39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7915237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A2150-A70D-4800-A812-5A174867E9A3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850373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12871B5B-9516-467B-902A-BC06475518C4}" type="slidenum">
              <a:rPr lang="zh-CN" altLang="en-US"/>
              <a:pPr eaLnBrk="1" hangingPunct="1">
                <a:spcBef>
                  <a:spcPct val="0"/>
                </a:spcBef>
              </a:pPr>
              <a:t>41</a:t>
            </a:fld>
            <a:endParaRPr lang="en-US" altLang="zh-CN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28400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A2150-A70D-4800-A812-5A174867E9A3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50346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A2150-A70D-4800-A812-5A174867E9A3}" type="slidenum">
              <a:rPr lang="zh-CN" altLang="en-US" smtClean="0"/>
              <a:t>48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199082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6A786EFB-D92C-4C2F-B7C2-A8FD806BCA25}" type="slidenum">
              <a:rPr kumimoji="1" lang="en-US" altLang="zh-CN">
                <a:solidFill>
                  <a:srgbClr val="000000"/>
                </a:solidFill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51</a:t>
            </a:fld>
            <a:endParaRPr kumimoji="1" lang="en-US" altLang="zh-CN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773739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F0DEBBC9-5182-4B3F-A464-C98899A15834}" type="slidenum">
              <a:rPr kumimoji="1" lang="en-US" altLang="zh-CN">
                <a:solidFill>
                  <a:srgbClr val="000000"/>
                </a:solidFill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52</a:t>
            </a:fld>
            <a:endParaRPr kumimoji="1" lang="en-US" altLang="zh-CN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90501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A2150-A70D-4800-A812-5A174867E9A3}" type="slidenum">
              <a:rPr lang="zh-CN" altLang="en-US" smtClean="0"/>
              <a:t>53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716804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6DC20ED3-B89F-4EAA-9003-B8BDE3C9F26A}" type="slidenum">
              <a:rPr kumimoji="1" lang="en-US" altLang="zh-CN">
                <a:solidFill>
                  <a:srgbClr val="000000"/>
                </a:solidFill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54</a:t>
            </a:fld>
            <a:endParaRPr kumimoji="1" lang="en-US" altLang="zh-CN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36354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0CAE8170-4FEF-4FA0-8979-4DEA3ABCAC9F}" type="slidenum">
              <a:rPr kumimoji="1" lang="en-US" altLang="zh-CN">
                <a:solidFill>
                  <a:srgbClr val="000000"/>
                </a:solidFill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55</a:t>
            </a:fld>
            <a:endParaRPr kumimoji="1" lang="en-US" altLang="zh-CN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80000"/>
              </a:lnSpc>
            </a:pPr>
            <a:endParaRPr lang="zh-CN" altLang="en-US" sz="8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420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85C25956-A243-4EBF-8A2B-C4B7C0DE574A}" type="slidenum">
              <a:rPr lang="zh-CN" altLang="en-US"/>
              <a:pPr eaLnBrk="1" hangingPunct="1">
                <a:spcBef>
                  <a:spcPct val="0"/>
                </a:spcBef>
              </a:pPr>
              <a:t>7</a:t>
            </a:fld>
            <a:endParaRPr lang="en-US" altLang="zh-CN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73974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BEDDCFAE-FC98-40DB-8A04-B03C51785765}" type="slidenum">
              <a:rPr kumimoji="1" lang="en-US" altLang="zh-CN">
                <a:solidFill>
                  <a:srgbClr val="000000"/>
                </a:solidFill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57</a:t>
            </a:fld>
            <a:endParaRPr kumimoji="1" lang="en-US" altLang="zh-CN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49201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B13C67C8-DBA4-4CBD-A693-3EBA30599351}" type="slidenum">
              <a:rPr kumimoji="1" lang="en-US" altLang="zh-CN">
                <a:solidFill>
                  <a:srgbClr val="000000"/>
                </a:solidFill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59</a:t>
            </a:fld>
            <a:endParaRPr kumimoji="1" lang="en-US" altLang="zh-CN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575472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A2150-A70D-4800-A812-5A174867E9A3}" type="slidenum">
              <a:rPr lang="zh-CN" altLang="en-US" smtClean="0"/>
              <a:t>68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218616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A2150-A70D-4800-A812-5A174867E9A3}" type="slidenum">
              <a:rPr lang="zh-CN" altLang="en-US" smtClean="0"/>
              <a:t>70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004501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E54BAC59-0A6B-4771-A6E3-3C3D7F8371C4}" type="slidenum">
              <a:rPr lang="en-US" altLang="zh-CN" sz="1200">
                <a:latin typeface="Arial" panose="020B0604020202020204" pitchFamily="34" charset="0"/>
              </a:rPr>
              <a:pPr eaLnBrk="1" hangingPunct="1"/>
              <a:t>85</a:t>
            </a:fld>
            <a:endParaRPr lang="en-US" altLang="zh-CN" sz="1200">
              <a:latin typeface="Arial" panose="020B0604020202020204" pitchFamily="34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22860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7E5CACC2-DE8D-44A8-A7C0-52DD250BC728}" type="slidenum">
              <a:rPr lang="en-US" altLang="zh-CN" sz="1200">
                <a:latin typeface="Arial" panose="020B0604020202020204" pitchFamily="34" charset="0"/>
              </a:rPr>
              <a:pPr eaLnBrk="1" hangingPunct="1"/>
              <a:t>86</a:t>
            </a:fld>
            <a:endParaRPr lang="en-US" altLang="zh-CN" sz="1200">
              <a:latin typeface="Arial" panose="020B0604020202020204" pitchFamily="34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79132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A177ADF2-E610-4121-BF5E-6C92C5AE879A}" type="slidenum">
              <a:rPr lang="en-US" altLang="zh-CN" sz="1200">
                <a:latin typeface="Arial" panose="020B0604020202020204" pitchFamily="34" charset="0"/>
              </a:rPr>
              <a:pPr eaLnBrk="1" hangingPunct="1"/>
              <a:t>87</a:t>
            </a:fld>
            <a:endParaRPr lang="en-US" altLang="zh-CN" sz="1200">
              <a:latin typeface="Arial" panose="020B0604020202020204" pitchFamily="34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zh-CN" altLang="en-US" sz="9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48114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9C4670C8-FA86-46C8-A41A-AC3E7B80FE50}" type="slidenum">
              <a:rPr lang="en-US" altLang="zh-CN" sz="1200">
                <a:latin typeface="Arial" panose="020B0604020202020204" pitchFamily="34" charset="0"/>
              </a:rPr>
              <a:pPr eaLnBrk="1" hangingPunct="1"/>
              <a:t>99</a:t>
            </a:fld>
            <a:endParaRPr lang="en-US" altLang="zh-CN" sz="1200">
              <a:latin typeface="Arial" panose="020B0604020202020204" pitchFamily="34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38580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9413" y="684213"/>
            <a:ext cx="6096000" cy="3429000"/>
          </a:xfrm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1813"/>
            <a:ext cx="5029200" cy="4114800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zh-CN" altLang="en-US" sz="1000"/>
              <a:t>二、颅骨的连结</a:t>
            </a:r>
          </a:p>
          <a:p>
            <a:pPr eaLnBrk="1" hangingPunct="1">
              <a:lnSpc>
                <a:spcPct val="90000"/>
              </a:lnSpc>
            </a:pPr>
            <a:r>
              <a:rPr lang="zh-CN" altLang="en-US" sz="1000"/>
              <a:t>颅骨的连结可分为纤维连结、软骨连结和滑膜关节三种。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CN" sz="1000"/>
              <a:t>(</a:t>
            </a:r>
            <a:r>
              <a:rPr lang="zh-CN" altLang="en-US" sz="1000"/>
              <a:t>一</a:t>
            </a:r>
            <a:r>
              <a:rPr lang="en-US" altLang="zh-CN" sz="1000"/>
              <a:t>)</a:t>
            </a:r>
            <a:r>
              <a:rPr lang="zh-CN" altLang="en-US" sz="1000"/>
              <a:t>颅骨的纤维连结和软骨连结</a:t>
            </a:r>
          </a:p>
          <a:p>
            <a:pPr eaLnBrk="1" hangingPunct="1">
              <a:lnSpc>
                <a:spcPct val="90000"/>
              </a:lnSpc>
            </a:pPr>
            <a:r>
              <a:rPr lang="zh-CN" altLang="en-US" sz="1000"/>
              <a:t>各颅骨之间籍缝、软骨和骨相连结，彼此之间结合较为牢固。</a:t>
            </a:r>
          </a:p>
          <a:p>
            <a:pPr eaLnBrk="1" hangingPunct="1">
              <a:lnSpc>
                <a:spcPct val="90000"/>
              </a:lnSpc>
            </a:pPr>
            <a:r>
              <a:rPr lang="zh-CN" altLang="en-US" sz="1000"/>
              <a:t>颅盖诸骨是在膜的基础上骨化的，骨与骨之间留有薄层结缔组织膜，构成缝。有冠状缝、矢状缝、人字缝和蝶顶缝等。随着年龄的增长有的缝可发生骨化而成为骨性结合。</a:t>
            </a:r>
          </a:p>
          <a:p>
            <a:pPr eaLnBrk="1" hangingPunct="1">
              <a:lnSpc>
                <a:spcPct val="90000"/>
              </a:lnSpc>
            </a:pPr>
            <a:r>
              <a:rPr lang="zh-CN" altLang="en-US" sz="1000"/>
              <a:t>颅底诸骨是在软骨基础上骨化的，骨与骨之间的连结是软骨性的，如成年前蝶骨体后面与枕骨基底部之间的蝶枕软骨结合，此外，尚有蝶岩、岩枕软骨结合等。随着年龄的增长都先后骨化而成为骨性结合。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CN" sz="1000"/>
              <a:t>(</a:t>
            </a:r>
            <a:r>
              <a:rPr lang="zh-CN" altLang="en-US" sz="1000"/>
              <a:t>二</a:t>
            </a:r>
            <a:r>
              <a:rPr lang="en-US" altLang="zh-CN" sz="1000"/>
              <a:t>)</a:t>
            </a:r>
            <a:r>
              <a:rPr lang="zh-CN" altLang="en-US" sz="1000"/>
              <a:t>颅骨的滑膜关节</a:t>
            </a:r>
          </a:p>
          <a:p>
            <a:pPr eaLnBrk="1" hangingPunct="1">
              <a:lnSpc>
                <a:spcPct val="90000"/>
              </a:lnSpc>
            </a:pPr>
            <a:r>
              <a:rPr lang="zh-CN" altLang="en-US" sz="1000"/>
              <a:t>颅骨的滑膜关节为颞下颌关节</a:t>
            </a:r>
            <a:r>
              <a:rPr lang="en-US" altLang="zh-CN" sz="1000"/>
              <a:t>temporomandibular joint,</a:t>
            </a:r>
            <a:r>
              <a:rPr lang="zh-CN" altLang="en-US" sz="1000"/>
              <a:t>又称下颌关节，由下颌骨的下颌头与颞骨的下颌窝和关节结节构成。其关节面表面覆盖的是纤维软骨。关节囊松弛，向上附着于下颌窝和关节结节的周围，向下附着于下颌颈，囊外有外侧韧带加强。关节腔内有纤维软骨构成的关节盘，呈椭圆形，上面如鞍状，前凹后凸，与关节结节和下颌窝的形状相对应。关节盘的周缘与关节囊相连，将关节腔分为上、下两部分。关节囊的前份较薄弱，下颌关节易向前脱位（图</a:t>
            </a:r>
            <a:r>
              <a:rPr lang="en-US" altLang="zh-CN" sz="1000"/>
              <a:t>2-13</a:t>
            </a:r>
            <a:r>
              <a:rPr lang="zh-CN" altLang="en-US" sz="1000"/>
              <a:t>）。</a:t>
            </a:r>
          </a:p>
          <a:p>
            <a:pPr eaLnBrk="1" hangingPunct="1">
              <a:lnSpc>
                <a:spcPct val="90000"/>
              </a:lnSpc>
            </a:pPr>
            <a:r>
              <a:rPr lang="zh-CN" altLang="en-US" sz="1000"/>
              <a:t>图</a:t>
            </a:r>
            <a:r>
              <a:rPr lang="en-US" altLang="zh-CN" sz="1000"/>
              <a:t>2-13  </a:t>
            </a:r>
            <a:r>
              <a:rPr lang="zh-CN" altLang="en-US" sz="1000"/>
              <a:t>颞下颌关节颞下颌关节属于联动关节，两侧必须同时运动。下颌骨可作上提、下降、前进、后退和侧方运动。其中，下颌骨的上提和下降运动发生在下关节腔，前进和后退运动发生在上关节腔，侧方运动是一侧的下颌头对关节盘作旋转运动，而对侧的下颌头和关节盘一起对关节窝作前进运动。张口是下颌体下降并伴有下颌头和关节盘向前的运动，故大张口时，下颌体降向下后方，而下颌头随同关节盘滑至关节结节下方。如果张口过大且关节囊过分松弛时，下颌头可滑至关节结节前方而不能退回关节窝，造成下颌关节脱位。手法复位时，必须先将下颌骨拉向下，超过关节结节，再将下颌骨向后推，才能将下颌头纳回下颌窝内。闭口则是下颌骨上提并伴下颌头和关节盘一起滑回关节窝的运动。</a:t>
            </a:r>
          </a:p>
        </p:txBody>
      </p:sp>
    </p:spTree>
    <p:extLst>
      <p:ext uri="{BB962C8B-B14F-4D97-AF65-F5344CB8AC3E}">
        <p14:creationId xmlns:p14="http://schemas.microsoft.com/office/powerpoint/2010/main" val="11668115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A2150-A70D-4800-A812-5A174867E9A3}" type="slidenum">
              <a:rPr lang="zh-CN" altLang="en-US" smtClean="0"/>
              <a:t>104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29267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48DE8625-DC75-480F-B1AD-0C4A31B4E977}" type="slidenum">
              <a:rPr lang="zh-CN" altLang="en-US"/>
              <a:pPr eaLnBrk="1" hangingPunct="1">
                <a:spcBef>
                  <a:spcPct val="0"/>
                </a:spcBef>
              </a:pPr>
              <a:t>8</a:t>
            </a:fld>
            <a:endParaRPr lang="en-US" altLang="zh-CN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zh-C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6185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11620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C58A93D3-58F4-4946-BC68-16DA3D68B61D}" type="slidenum">
              <a:rPr lang="zh-CN" altLang="en-US"/>
              <a:pPr eaLnBrk="1" hangingPunct="1">
                <a:spcBef>
                  <a:spcPct val="0"/>
                </a:spcBef>
              </a:pPr>
              <a:t>106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4801534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12A31A92-E5AA-4FE2-A783-4AF4A6F77BD9}" type="slidenum">
              <a:rPr lang="zh-CN" altLang="en-US"/>
              <a:pPr eaLnBrk="1" hangingPunct="1">
                <a:spcBef>
                  <a:spcPct val="0"/>
                </a:spcBef>
              </a:pPr>
              <a:t>108</a:t>
            </a:fld>
            <a:endParaRPr lang="en-US" altLang="zh-CN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zh-C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8914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97C02309-8216-4B5B-B2C3-19CEB9B4E727}" type="slidenum">
              <a:rPr lang="zh-CN" altLang="en-US"/>
              <a:pPr eaLnBrk="1" hangingPunct="1">
                <a:spcBef>
                  <a:spcPct val="0"/>
                </a:spcBef>
              </a:pPr>
              <a:t>9</a:t>
            </a:fld>
            <a:endParaRPr lang="en-US" altLang="zh-CN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0919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235F791D-E168-4E64-9A48-9C72F01563C5}" type="slidenum">
              <a:rPr lang="zh-CN" altLang="en-US"/>
              <a:pPr eaLnBrk="1" hangingPunct="1">
                <a:spcBef>
                  <a:spcPct val="0"/>
                </a:spcBef>
              </a:pPr>
              <a:t>12</a:t>
            </a:fld>
            <a:endParaRPr lang="en-US" altLang="zh-CN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3936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97C02309-8216-4B5B-B2C3-19CEB9B4E727}" type="slidenum">
              <a:rPr lang="zh-CN" altLang="en-US"/>
              <a:pPr eaLnBrk="1" hangingPunct="1">
                <a:spcBef>
                  <a:spcPct val="0"/>
                </a:spcBef>
              </a:pPr>
              <a:t>13</a:t>
            </a:fld>
            <a:endParaRPr lang="en-US" altLang="zh-CN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2893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BC21CC1F-CE1F-4467-8CFB-A59067BA5E70}" type="slidenum">
              <a:rPr lang="zh-CN" altLang="en-US"/>
              <a:pPr eaLnBrk="1" hangingPunct="1">
                <a:spcBef>
                  <a:spcPct val="0"/>
                </a:spcBef>
              </a:pPr>
              <a:t>14</a:t>
            </a:fld>
            <a:endParaRPr lang="en-US" altLang="zh-CN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02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7105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6484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27994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122238"/>
            <a:ext cx="10058400" cy="12954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09600" y="1719263"/>
            <a:ext cx="5384800" cy="441166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719263"/>
            <a:ext cx="5384800" cy="441166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049B0A-FAEA-43C9-9FB8-19A1F6F9B77F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29133730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09600" y="122239"/>
            <a:ext cx="10972800" cy="600868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F7FF98-4836-4347-93B6-E29F02FCB2D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38626212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标题，文本与媒体剪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122238"/>
            <a:ext cx="10058400" cy="12954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09600" y="1719263"/>
            <a:ext cx="5384800" cy="441166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媒体占位符 3"/>
          <p:cNvSpPr>
            <a:spLocks noGrp="1"/>
          </p:cNvSpPr>
          <p:nvPr>
            <p:ph type="media" sz="half" idx="2"/>
          </p:nvPr>
        </p:nvSpPr>
        <p:spPr>
          <a:xfrm>
            <a:off x="6197600" y="1719263"/>
            <a:ext cx="5384800" cy="4411662"/>
          </a:xfr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034F73-7C17-48AB-A918-37DBAD9B0313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25070944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122238"/>
            <a:ext cx="10058400" cy="12954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09600" y="1719263"/>
            <a:ext cx="5384800" cy="441166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97600" y="1719264"/>
            <a:ext cx="5384800" cy="212883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97600" y="4000501"/>
            <a:ext cx="5384800" cy="21304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CC33E0-9F1C-4915-9637-CD26A8182F3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72821163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4454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86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2870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4675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0837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486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1602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1148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D10B3D-3140-43A0-86F0-B7C648D6A1E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2" descr="C:\Documents and Settings\Administrator\桌面\图片1.jpg"/>
          <p:cNvPicPr>
            <a:picLocks noChangeAspect="1" noChangeArrowheads="1"/>
          </p:cNvPicPr>
          <p:nvPr userDrawn="1"/>
        </p:nvPicPr>
        <p:blipFill>
          <a:blip r:embed="rId17">
            <a:lum bright="22000" contrast="-7000"/>
          </a:blip>
          <a:srcRect t="2439" r="6614" b="81708"/>
          <a:stretch>
            <a:fillRect/>
          </a:stretch>
        </p:blipFill>
        <p:spPr bwMode="auto">
          <a:xfrm>
            <a:off x="3048000" y="0"/>
            <a:ext cx="9144000" cy="128586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</p:pic>
      <p:sp>
        <p:nvSpPr>
          <p:cNvPr id="8" name="矩形 7"/>
          <p:cNvSpPr/>
          <p:nvPr userDrawn="1"/>
        </p:nvSpPr>
        <p:spPr>
          <a:xfrm>
            <a:off x="3048000" y="285728"/>
            <a:ext cx="9144000" cy="4000528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chemeClr val="bg1"/>
              </a:gs>
              <a:gs pos="25000">
                <a:schemeClr val="bg1">
                  <a:alpha val="97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0931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3" Type="http://schemas.openxmlformats.org/officeDocument/2006/relationships/notesSlide" Target="../notesSlides/notesSlide48.xml"/><Relationship Id="rId7" Type="http://schemas.openxmlformats.org/officeDocument/2006/relationships/oleObject" Target="../embeddings/oleObject1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70.jpeg"/><Relationship Id="rId5" Type="http://schemas.openxmlformats.org/officeDocument/2006/relationships/image" Target="../media/image169.png"/><Relationship Id="rId10" Type="http://schemas.openxmlformats.org/officeDocument/2006/relationships/image" Target="../media/image168.png"/><Relationship Id="rId4" Type="http://schemas.openxmlformats.org/officeDocument/2006/relationships/slide" Target="slide16.xml"/><Relationship Id="rId9" Type="http://schemas.openxmlformats.org/officeDocument/2006/relationships/oleObject" Target="../embeddings/oleObject20.bin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173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7" Type="http://schemas.openxmlformats.org/officeDocument/2006/relationships/image" Target="../media/image17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76.jpeg"/><Relationship Id="rId5" Type="http://schemas.openxmlformats.org/officeDocument/2006/relationships/image" Target="../media/image20.png"/><Relationship Id="rId4" Type="http://schemas.openxmlformats.org/officeDocument/2006/relationships/oleObject" Target="../embeddings/oleObject22.bin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178.png"/><Relationship Id="rId4" Type="http://schemas.openxmlformats.org/officeDocument/2006/relationships/oleObject" Target="../embeddings/oleObject23.bin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5" Type="http://schemas.openxmlformats.org/officeDocument/2006/relationships/image" Target="../media/image179.png"/><Relationship Id="rId4" Type="http://schemas.openxmlformats.org/officeDocument/2006/relationships/notesSlide" Target="../notesSlides/notesSlide5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3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5.png"/><Relationship Id="rId4" Type="http://schemas.openxmlformats.org/officeDocument/2006/relationships/oleObject" Target="../embeddings/oleObject5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6.png"/><Relationship Id="rId4" Type="http://schemas.openxmlformats.org/officeDocument/2006/relationships/oleObject" Target="../embeddings/oleObject6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0.png"/><Relationship Id="rId5" Type="http://schemas.openxmlformats.org/officeDocument/2006/relationships/oleObject" Target="../embeddings/oleObject7.bin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video" Target="../media/media1.mp4"/><Relationship Id="rId7" Type="http://schemas.openxmlformats.org/officeDocument/2006/relationships/image" Target="../media/image20.png"/><Relationship Id="rId2" Type="http://schemas.microsoft.com/office/2007/relationships/media" Target="../media/media1.mp4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8.bin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21.jpeg"/><Relationship Id="rId4" Type="http://schemas.openxmlformats.org/officeDocument/2006/relationships/image" Target="../media/image33.jpeg"/><Relationship Id="rId9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21.xml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2.png"/><Relationship Id="rId5" Type="http://schemas.openxmlformats.org/officeDocument/2006/relationships/oleObject" Target="../embeddings/oleObject11.bin"/><Relationship Id="rId4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46.png"/><Relationship Id="rId4" Type="http://schemas.openxmlformats.org/officeDocument/2006/relationships/oleObject" Target="../embeddings/oleObject12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2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video" Target="../media/media6.mp4"/><Relationship Id="rId7" Type="http://schemas.openxmlformats.org/officeDocument/2006/relationships/image" Target="../media/image53.png"/><Relationship Id="rId2" Type="http://schemas.microsoft.com/office/2007/relationships/media" Target="../media/media6.mp4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3.bin"/><Relationship Id="rId5" Type="http://schemas.openxmlformats.org/officeDocument/2006/relationships/notesSlide" Target="../notesSlides/notesSlide29.xml"/><Relationship Id="rId4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57.png"/><Relationship Id="rId4" Type="http://schemas.openxmlformats.org/officeDocument/2006/relationships/notesSlide" Target="../notesSlides/notesSlide3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://2008.people.com.cn/GB/126916/127787/7679605.html" TargetMode="External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Relationship Id="rId9" Type="http://schemas.openxmlformats.org/officeDocument/2006/relationships/image" Target="../media/image6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72.png"/><Relationship Id="rId4" Type="http://schemas.openxmlformats.org/officeDocument/2006/relationships/oleObject" Target="../embeddings/oleObject14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7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media" Target="../media/media10.mp4"/><Relationship Id="rId7" Type="http://schemas.openxmlformats.org/officeDocument/2006/relationships/image" Target="../media/image80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79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10.mp4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8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2.jpeg"/><Relationship Id="rId4" Type="http://schemas.openxmlformats.org/officeDocument/2006/relationships/image" Target="../media/image8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7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oleObject" Target="../embeddings/oleObject15.bin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03.png"/><Relationship Id="rId5" Type="http://schemas.openxmlformats.org/officeDocument/2006/relationships/oleObject" Target="../embeddings/oleObject16.bin"/><Relationship Id="rId10" Type="http://schemas.openxmlformats.org/officeDocument/2006/relationships/image" Target="../media/image105.png"/><Relationship Id="rId4" Type="http://schemas.openxmlformats.org/officeDocument/2006/relationships/image" Target="../media/image102.png"/><Relationship Id="rId9" Type="http://schemas.openxmlformats.org/officeDocument/2006/relationships/oleObject" Target="../embeddings/oleObject18.bin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oleObject" Target="../embeddings/oleObject1.bin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slide" Target="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jpe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7.png"/><Relationship Id="rId4" Type="http://schemas.openxmlformats.org/officeDocument/2006/relationships/oleObject" Target="../embeddings/oleObject2.bin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1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0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hyperlink" Target="http://www.hyrmyy.com/UserUpLoadImage2/yuanbao4/&#20840;&#33181;&#20851;&#33410;&#32622;&#25442;&#26415;&#21518;&#20391;&#20301;&#29255;1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9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hyperlink" Target="&#33181;&#20851;&#33410;&#32622;&#25442;&#26415;.swf" TargetMode="Externa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jpeg"/><Relationship Id="rId5" Type="http://schemas.openxmlformats.org/officeDocument/2006/relationships/image" Target="../media/image160.jpeg"/><Relationship Id="rId4" Type="http://schemas.openxmlformats.org/officeDocument/2006/relationships/image" Target="../media/image159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1586984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4800" b="1" spc="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运动系统</a:t>
            </a:r>
            <a:r>
              <a:rPr lang="en-US" altLang="zh-CN" sz="4800" b="1" spc="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4800" b="1" spc="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骨连接</a:t>
            </a:r>
            <a:endParaRPr lang="en-US" altLang="zh-CN" sz="4800" b="1" spc="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5712545" y="4431638"/>
            <a:ext cx="614925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1pPr>
            <a:lvl2pPr marL="742950" indent="-285750" eaLnBrk="0" hangingPunct="0"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2pPr>
            <a:lvl3pPr marL="1143000" indent="-228600" eaLnBrk="0" hangingPunct="0"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3pPr>
            <a:lvl4pPr marL="1600200" indent="-228600" eaLnBrk="0" hangingPunct="0"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4pPr>
            <a:lvl5pPr marL="2057400" indent="-228600" eaLnBrk="0" hangingPunct="0"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32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徐  浩      </a:t>
            </a:r>
            <a:r>
              <a:rPr lang="zh-CN" altLang="en-US" sz="28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副教授</a:t>
            </a:r>
            <a:endParaRPr lang="en-US" altLang="zh-CN" b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b="0" spc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人体解剖学教研室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9" t="12359" r="24686" b="8719"/>
          <a:stretch/>
        </p:blipFill>
        <p:spPr>
          <a:xfrm>
            <a:off x="4284022" y="4503023"/>
            <a:ext cx="1251541" cy="12333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14217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Pict0001a"/>
          <p:cNvPicPr>
            <a:picLocks noChangeAspect="1" noChangeArrowheads="1"/>
          </p:cNvPicPr>
          <p:nvPr/>
        </p:nvPicPr>
        <p:blipFill>
          <a:blip r:embed="rId2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952"/>
          <a:stretch>
            <a:fillRect/>
          </a:stretch>
        </p:blipFill>
        <p:spPr bwMode="auto">
          <a:xfrm>
            <a:off x="1847850" y="1844676"/>
            <a:ext cx="421640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418014" y="2227264"/>
            <a:ext cx="2663825" cy="581025"/>
            <a:chOff x="1927" y="1298"/>
            <a:chExt cx="1678" cy="366"/>
          </a:xfrm>
        </p:grpSpPr>
        <p:sp>
          <p:nvSpPr>
            <p:cNvPr id="14353" name="Line 5"/>
            <p:cNvSpPr>
              <a:spLocks noChangeShapeType="1"/>
            </p:cNvSpPr>
            <p:nvPr/>
          </p:nvSpPr>
          <p:spPr bwMode="auto">
            <a:xfrm rot="10800000" flipH="1">
              <a:off x="1927" y="1490"/>
              <a:ext cx="618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4354" name="Text Box 6"/>
            <p:cNvSpPr txBox="1">
              <a:spLocks noChangeArrowheads="1"/>
            </p:cNvSpPr>
            <p:nvPr/>
          </p:nvSpPr>
          <p:spPr bwMode="auto">
            <a:xfrm>
              <a:off x="2502" y="1298"/>
              <a:ext cx="1103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kumimoji="1" sz="23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CN" altLang="en-US" sz="1600" b="1">
                  <a:solidFill>
                    <a:srgbClr val="0000CC"/>
                  </a:solidFill>
                  <a:ea typeface="宋体" panose="02010600030101010101" pitchFamily="2" charset="-122"/>
                </a:rPr>
                <a:t>第一肋软骨与胸骨构成直接连接</a:t>
              </a:r>
            </a:p>
          </p:txBody>
        </p:sp>
      </p:grpSp>
      <p:sp>
        <p:nvSpPr>
          <p:cNvPr id="47112" name="AutoShape 8"/>
          <p:cNvSpPr>
            <a:spLocks noChangeArrowheads="1"/>
          </p:cNvSpPr>
          <p:nvPr/>
        </p:nvSpPr>
        <p:spPr bwMode="gray">
          <a:xfrm>
            <a:off x="3309939" y="-866774"/>
            <a:ext cx="2089150" cy="5048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00FF"/>
              </a:gs>
              <a:gs pos="100000">
                <a:srgbClr val="000000"/>
              </a:gs>
            </a:gsLst>
            <a:lin ang="5400000" scaled="1"/>
          </a:gradFill>
          <a:ln w="12700" algn="ctr">
            <a:solidFill>
              <a:schemeClr val="bg1"/>
            </a:solidFill>
            <a:round/>
            <a:headEnd/>
            <a:tailEnd/>
          </a:ln>
          <a:effectLst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 b="1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透明软骨连结</a:t>
            </a:r>
          </a:p>
        </p:txBody>
      </p: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6959601" y="1484314"/>
            <a:ext cx="2830513" cy="3889375"/>
            <a:chOff x="3424" y="935"/>
            <a:chExt cx="1783" cy="2450"/>
          </a:xfrm>
        </p:grpSpPr>
        <p:pic>
          <p:nvPicPr>
            <p:cNvPr id="14345" name="Picture 2"/>
            <p:cNvPicPr>
              <a:picLocks noChangeAspect="1" noChangeArrowheads="1"/>
            </p:cNvPicPr>
            <p:nvPr/>
          </p:nvPicPr>
          <p:blipFill>
            <a:blip r:embed="rId3">
              <a:lum bright="-6000"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870"/>
            <a:stretch>
              <a:fillRect/>
            </a:stretch>
          </p:blipFill>
          <p:spPr bwMode="auto">
            <a:xfrm>
              <a:off x="3424" y="935"/>
              <a:ext cx="1783" cy="2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4346" name="Group 17"/>
            <p:cNvGrpSpPr>
              <a:grpSpLocks/>
            </p:cNvGrpSpPr>
            <p:nvPr/>
          </p:nvGrpSpPr>
          <p:grpSpPr bwMode="auto">
            <a:xfrm>
              <a:off x="3606" y="1268"/>
              <a:ext cx="1406" cy="2117"/>
              <a:chOff x="3833" y="1026"/>
              <a:chExt cx="1406" cy="2117"/>
            </a:xfrm>
          </p:grpSpPr>
          <p:sp>
            <p:nvSpPr>
              <p:cNvPr id="14347" name="Line 9"/>
              <p:cNvSpPr>
                <a:spLocks noChangeShapeType="1"/>
              </p:cNvSpPr>
              <p:nvPr/>
            </p:nvSpPr>
            <p:spPr bwMode="auto">
              <a:xfrm flipH="1" flipV="1">
                <a:off x="4150" y="1207"/>
                <a:ext cx="182" cy="45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348" name="Text Box 10"/>
              <p:cNvSpPr txBox="1">
                <a:spLocks noChangeArrowheads="1"/>
              </p:cNvSpPr>
              <p:nvPr/>
            </p:nvSpPr>
            <p:spPr bwMode="auto">
              <a:xfrm>
                <a:off x="3969" y="1026"/>
                <a:ext cx="545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kumimoji="1" sz="3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kumimoji="1" sz="26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zh-CN" altLang="en-US" sz="1600" b="1">
                    <a:solidFill>
                      <a:srgbClr val="0000FF"/>
                    </a:solidFill>
                    <a:ea typeface="宋体" panose="02010600030101010101" pitchFamily="2" charset="-122"/>
                  </a:rPr>
                  <a:t>髂骨</a:t>
                </a:r>
              </a:p>
            </p:txBody>
          </p:sp>
          <p:sp>
            <p:nvSpPr>
              <p:cNvPr id="14349" name="Line 11"/>
              <p:cNvSpPr>
                <a:spLocks noChangeShapeType="1"/>
              </p:cNvSpPr>
              <p:nvPr/>
            </p:nvSpPr>
            <p:spPr bwMode="auto">
              <a:xfrm flipH="1">
                <a:off x="4059" y="2614"/>
                <a:ext cx="91" cy="36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350" name="Text Box 12"/>
              <p:cNvSpPr txBox="1">
                <a:spLocks noChangeArrowheads="1"/>
              </p:cNvSpPr>
              <p:nvPr/>
            </p:nvSpPr>
            <p:spPr bwMode="auto">
              <a:xfrm>
                <a:off x="3833" y="2931"/>
                <a:ext cx="545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kumimoji="1" sz="3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kumimoji="1" sz="26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zh-CN" altLang="en-US" sz="1600" b="1">
                    <a:solidFill>
                      <a:srgbClr val="0000FF"/>
                    </a:solidFill>
                    <a:ea typeface="宋体" panose="02010600030101010101" pitchFamily="2" charset="-122"/>
                  </a:rPr>
                  <a:t>耻骨</a:t>
                </a:r>
              </a:p>
            </p:txBody>
          </p:sp>
          <p:sp>
            <p:nvSpPr>
              <p:cNvPr id="14351" name="Line 13"/>
              <p:cNvSpPr>
                <a:spLocks noChangeShapeType="1"/>
              </p:cNvSpPr>
              <p:nvPr/>
            </p:nvSpPr>
            <p:spPr bwMode="auto">
              <a:xfrm>
                <a:off x="4649" y="2478"/>
                <a:ext cx="318" cy="36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352" name="Text Box 14"/>
              <p:cNvSpPr txBox="1">
                <a:spLocks noChangeArrowheads="1"/>
              </p:cNvSpPr>
              <p:nvPr/>
            </p:nvSpPr>
            <p:spPr bwMode="auto">
              <a:xfrm>
                <a:off x="4785" y="2795"/>
                <a:ext cx="454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kumimoji="1" sz="3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kumimoji="1" sz="26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zh-CN" altLang="en-US" sz="1600" b="1">
                    <a:solidFill>
                      <a:srgbClr val="0000FF"/>
                    </a:solidFill>
                    <a:ea typeface="宋体" panose="02010600030101010101" pitchFamily="2" charset="-122"/>
                  </a:rPr>
                  <a:t>坐骨</a:t>
                </a:r>
              </a:p>
            </p:txBody>
          </p:sp>
        </p:grpSp>
      </p:grp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4224339" y="3429000"/>
            <a:ext cx="2543175" cy="336550"/>
            <a:chOff x="1701" y="2160"/>
            <a:chExt cx="1602" cy="212"/>
          </a:xfrm>
        </p:grpSpPr>
        <p:sp>
          <p:nvSpPr>
            <p:cNvPr id="14343" name="Line 21"/>
            <p:cNvSpPr>
              <a:spLocks noChangeShapeType="1"/>
            </p:cNvSpPr>
            <p:nvPr/>
          </p:nvSpPr>
          <p:spPr bwMode="auto">
            <a:xfrm rot="10800000" flipH="1">
              <a:off x="1701" y="2296"/>
              <a:ext cx="907" cy="2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4344" name="Text Box 22"/>
            <p:cNvSpPr txBox="1">
              <a:spLocks noChangeArrowheads="1"/>
            </p:cNvSpPr>
            <p:nvPr/>
          </p:nvSpPr>
          <p:spPr bwMode="auto">
            <a:xfrm>
              <a:off x="2608" y="2160"/>
              <a:ext cx="695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kumimoji="1" sz="23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CN" altLang="en-US" sz="1600" b="1">
                  <a:solidFill>
                    <a:srgbClr val="0000CC"/>
                  </a:solidFill>
                  <a:ea typeface="宋体" panose="02010600030101010101" pitchFamily="2" charset="-122"/>
                </a:rPr>
                <a:t>胸肋关节</a:t>
              </a:r>
            </a:p>
          </p:txBody>
        </p:sp>
      </p:grpSp>
      <p:sp>
        <p:nvSpPr>
          <p:cNvPr id="4" name="矩形 3"/>
          <p:cNvSpPr/>
          <p:nvPr/>
        </p:nvSpPr>
        <p:spPr>
          <a:xfrm>
            <a:off x="1081339" y="556698"/>
            <a:ext cx="2308645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  <a:spcBef>
                <a:spcPct val="0"/>
              </a:spcBef>
            </a:pPr>
            <a:r>
              <a:rPr lang="en-US" altLang="zh-CN" sz="24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24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透明软骨连结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9248480"/>
      </p:ext>
    </p:extLst>
  </p:cSld>
  <p:clrMapOvr>
    <a:masterClrMapping/>
  </p:clrMapOvr>
  <p:transition spd="slow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749300" y="304800"/>
            <a:ext cx="7010400" cy="6019800"/>
          </a:xfrm>
        </p:spPr>
        <p:txBody>
          <a:bodyPr/>
          <a:lstStyle/>
          <a:p>
            <a:pPr algn="l" eaLnBrk="1" hangingPunct="1">
              <a:lnSpc>
                <a:spcPct val="160000"/>
              </a:lnSpc>
            </a:pPr>
            <a:r>
              <a:rPr kumimoji="1" lang="en-US" altLang="zh-CN" sz="2800" b="1" dirty="0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5. </a:t>
            </a:r>
            <a:r>
              <a:rPr kumimoji="1" lang="zh-CN" altLang="en-US" sz="2800" b="1" dirty="0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足弓</a:t>
            </a:r>
            <a:b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</a:rPr>
            </a:br>
            <a:r>
              <a:rPr lang="en-US" altLang="zh-CN" sz="20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0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）概念</a:t>
            </a:r>
            <a:r>
              <a:rPr lang="zh-CN" altLang="en-US" sz="20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跗骨、跖骨借许多韧带、肌肉（足底短肌、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	  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小腿长肌）牢固地连结在一起，形成向上凸的足弓</a:t>
            </a:r>
            <a:b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20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0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）分为：</a:t>
            </a:r>
            <a:r>
              <a:rPr lang="zh-CN" altLang="en-US" sz="2000" b="1" dirty="0">
                <a:solidFill>
                  <a:srgbClr val="FF0000"/>
                </a:solidFill>
                <a:latin typeface="宋体" panose="02010600030101010101" pitchFamily="2" charset="-122"/>
              </a:rPr>
              <a:t>足纵弓</a:t>
            </a:r>
            <a:r>
              <a:rPr lang="en-US" altLang="zh-CN" sz="2000" dirty="0">
                <a:solidFill>
                  <a:schemeClr val="accent2"/>
                </a:solidFill>
              </a:rPr>
              <a:t>——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跟骨与跖骨前端之间</a:t>
            </a:r>
            <a:b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2000" dirty="0">
                <a:latin typeface="宋体" panose="02010600030101010101" pitchFamily="2" charset="-122"/>
              </a:rPr>
              <a:t>         </a:t>
            </a:r>
            <a:r>
              <a:rPr lang="zh-CN" altLang="en-US" sz="2000" b="1" dirty="0">
                <a:solidFill>
                  <a:srgbClr val="FF0000"/>
                </a:solidFill>
                <a:latin typeface="宋体" panose="02010600030101010101" pitchFamily="2" charset="-122"/>
              </a:rPr>
              <a:t>足横弓</a:t>
            </a:r>
            <a:r>
              <a:rPr lang="en-US" altLang="zh-CN" sz="2000" dirty="0">
                <a:solidFill>
                  <a:schemeClr val="accent2"/>
                </a:solidFill>
              </a:rPr>
              <a:t>——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内侧跗骨、第一跖骨与外侧跗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		       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骨、第五跖骨</a:t>
            </a:r>
            <a:b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20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0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）意义：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稳定身体、利于行走和跑跳、缓冲震荡；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	   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保护血管、神经免受压迫</a:t>
            </a:r>
            <a:b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20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20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）扁平足：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软组织过度损伤、先天性发育不良等。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	   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站立、行走时易疲劳和足底疼痛</a:t>
            </a:r>
          </a:p>
        </p:txBody>
      </p:sp>
      <p:pic>
        <p:nvPicPr>
          <p:cNvPr id="36867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900" y="1"/>
            <a:ext cx="4864100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扁平足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11965" y="2578101"/>
            <a:ext cx="5362647" cy="3200768"/>
          </a:xfrm>
          <a:noFill/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7008592" y="5861358"/>
            <a:ext cx="17671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 b="1" dirty="0">
                <a:latin typeface="Arial" panose="020B0604020202020204" pitchFamily="34" charset="0"/>
              </a:rPr>
              <a:t>Normal arch</a:t>
            </a:r>
            <a:r>
              <a:rPr lang="en-US" altLang="zh-CN" dirty="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677827" y="5845969"/>
            <a:ext cx="127287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 b="1" dirty="0">
                <a:latin typeface="Arial" panose="020B0604020202020204" pitchFamily="34" charset="0"/>
              </a:rPr>
              <a:t>Flatfoot 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100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730542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3" descr="2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lum bright="-12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40563" y="69830"/>
            <a:ext cx="2133601" cy="2419364"/>
          </a:xfrm>
          <a:prstGeom prst="rect">
            <a:avLst/>
          </a:prstGeom>
          <a:ln w="127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40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8B04DE-759C-4B78-9014-7F242D255EB1}" type="slidenum">
              <a:rPr lang="zh-CN" altLang="en-US"/>
              <a:pPr>
                <a:defRPr/>
              </a:pPr>
              <a:t>101</a:t>
            </a:fld>
            <a:endParaRPr lang="en-US" altLang="zh-CN"/>
          </a:p>
        </p:txBody>
      </p:sp>
      <p:sp>
        <p:nvSpPr>
          <p:cNvPr id="53251" name="Rectangle 2"/>
          <p:cNvSpPr>
            <a:spLocks noChangeArrowheads="1"/>
          </p:cNvSpPr>
          <p:nvPr/>
        </p:nvSpPr>
        <p:spPr bwMode="auto">
          <a:xfrm>
            <a:off x="916780" y="268351"/>
            <a:ext cx="355417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kumimoji="1" lang="zh-CN" altLang="en-US" sz="3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四、 颅骨的连结</a:t>
            </a:r>
          </a:p>
        </p:txBody>
      </p:sp>
      <p:sp>
        <p:nvSpPr>
          <p:cNvPr id="53252" name="Rectangle 3"/>
          <p:cNvSpPr>
            <a:spLocks noChangeArrowheads="1"/>
          </p:cNvSpPr>
          <p:nvPr/>
        </p:nvSpPr>
        <p:spPr bwMode="auto">
          <a:xfrm>
            <a:off x="1096168" y="3582907"/>
            <a:ext cx="360045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dirty="0">
                <a:solidFill>
                  <a:schemeClr val="tx1"/>
                </a:solidFill>
                <a:latin typeface="楷体_GB2312" pitchFamily="1" charset="-122"/>
                <a:ea typeface="楷体_GB2312" pitchFamily="1" charset="-122"/>
              </a:rPr>
              <a:t>构成</a:t>
            </a:r>
            <a:r>
              <a:rPr lang="en-US" altLang="zh-CN" dirty="0">
                <a:solidFill>
                  <a:schemeClr val="tx1"/>
                </a:solidFill>
                <a:latin typeface="楷体_GB2312" pitchFamily="1" charset="-122"/>
                <a:ea typeface="楷体_GB2312" pitchFamily="1" charset="-122"/>
              </a:rPr>
              <a:t>:</a:t>
            </a:r>
            <a:r>
              <a:rPr lang="zh-CN" altLang="en-US" dirty="0">
                <a:solidFill>
                  <a:schemeClr val="tx1"/>
                </a:solidFill>
                <a:latin typeface="楷体_GB2312" pitchFamily="1" charset="-122"/>
                <a:ea typeface="楷体_GB2312" pitchFamily="1" charset="-122"/>
              </a:rPr>
              <a:t>下颌头、下颌窝、</a:t>
            </a:r>
          </a:p>
          <a:p>
            <a:pPr>
              <a:spcBef>
                <a:spcPct val="50000"/>
              </a:spcBef>
            </a:pPr>
            <a:r>
              <a:rPr lang="zh-CN" altLang="en-US" dirty="0">
                <a:solidFill>
                  <a:schemeClr val="tx1"/>
                </a:solidFill>
                <a:latin typeface="楷体_GB2312" pitchFamily="1" charset="-122"/>
                <a:ea typeface="楷体_GB2312" pitchFamily="1" charset="-122"/>
              </a:rPr>
              <a:t>     关节结节、关节盘</a:t>
            </a:r>
          </a:p>
        </p:txBody>
      </p:sp>
      <p:sp>
        <p:nvSpPr>
          <p:cNvPr id="53253" name="Rectangle 4"/>
          <p:cNvSpPr>
            <a:spLocks noChangeArrowheads="1"/>
          </p:cNvSpPr>
          <p:nvPr/>
        </p:nvSpPr>
        <p:spPr bwMode="auto">
          <a:xfrm>
            <a:off x="1135064" y="4749800"/>
            <a:ext cx="3600450" cy="105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zh-CN" altLang="en-US" dirty="0">
                <a:solidFill>
                  <a:schemeClr val="tx1"/>
                </a:solidFill>
                <a:latin typeface="楷体_GB2312" pitchFamily="1" charset="-122"/>
                <a:ea typeface="楷体_GB2312" pitchFamily="1" charset="-122"/>
              </a:rPr>
              <a:t>运动：</a:t>
            </a: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zh-CN" altLang="en-US" dirty="0">
                <a:solidFill>
                  <a:schemeClr val="tx1"/>
                </a:solidFill>
                <a:latin typeface="楷体_GB2312" pitchFamily="1" charset="-122"/>
                <a:ea typeface="楷体_GB2312" pitchFamily="1" charset="-122"/>
              </a:rPr>
              <a:t>   上提、下降、前进、</a:t>
            </a: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zh-CN" altLang="en-US" dirty="0">
                <a:solidFill>
                  <a:schemeClr val="tx1"/>
                </a:solidFill>
                <a:latin typeface="楷体_GB2312" pitchFamily="1" charset="-122"/>
                <a:ea typeface="楷体_GB2312" pitchFamily="1" charset="-122"/>
              </a:rPr>
              <a:t>   后退、侧方运动</a:t>
            </a:r>
          </a:p>
        </p:txBody>
      </p:sp>
      <p:sp>
        <p:nvSpPr>
          <p:cNvPr id="53254" name="Rectangle 5"/>
          <p:cNvSpPr>
            <a:spLocks noChangeArrowheads="1"/>
          </p:cNvSpPr>
          <p:nvPr/>
        </p:nvSpPr>
        <p:spPr bwMode="auto">
          <a:xfrm>
            <a:off x="916780" y="988367"/>
            <a:ext cx="4475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r>
              <a:rPr lang="en-US" altLang="zh-CN" dirty="0">
                <a:solidFill>
                  <a:srgbClr val="0000CC"/>
                </a:solidFill>
                <a:latin typeface="楷体_GB2312" pitchFamily="1" charset="-122"/>
                <a:ea typeface="楷体_GB2312" pitchFamily="1" charset="-122"/>
              </a:rPr>
              <a:t>(</a:t>
            </a:r>
            <a:r>
              <a:rPr lang="zh-CN" altLang="en-US" dirty="0">
                <a:solidFill>
                  <a:srgbClr val="0000CC"/>
                </a:solidFill>
                <a:latin typeface="楷体_GB2312" pitchFamily="1" charset="-122"/>
                <a:ea typeface="楷体_GB2312" pitchFamily="1" charset="-122"/>
              </a:rPr>
              <a:t>一</a:t>
            </a:r>
            <a:r>
              <a:rPr lang="en-US" altLang="zh-CN" dirty="0">
                <a:solidFill>
                  <a:srgbClr val="0000CC"/>
                </a:solidFill>
                <a:latin typeface="楷体_GB2312" pitchFamily="1" charset="-122"/>
                <a:ea typeface="楷体_GB2312" pitchFamily="1" charset="-122"/>
              </a:rPr>
              <a:t>)</a:t>
            </a:r>
            <a:r>
              <a:rPr lang="zh-CN" altLang="en-US" dirty="0">
                <a:solidFill>
                  <a:srgbClr val="0000CC"/>
                </a:solidFill>
                <a:latin typeface="楷体_GB2312" pitchFamily="1" charset="-122"/>
                <a:ea typeface="楷体_GB2312" pitchFamily="1" charset="-122"/>
              </a:rPr>
              <a:t>颅骨的纤维连结和软骨连结</a:t>
            </a:r>
          </a:p>
        </p:txBody>
      </p:sp>
      <p:sp>
        <p:nvSpPr>
          <p:cNvPr id="53255" name="Rectangle 6"/>
          <p:cNvSpPr>
            <a:spLocks noChangeArrowheads="1"/>
          </p:cNvSpPr>
          <p:nvPr/>
        </p:nvSpPr>
        <p:spPr bwMode="auto">
          <a:xfrm>
            <a:off x="921543" y="2492009"/>
            <a:ext cx="3060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r>
              <a:rPr lang="en-US" altLang="zh-CN" dirty="0">
                <a:solidFill>
                  <a:srgbClr val="0000CC"/>
                </a:solidFill>
                <a:latin typeface="楷体_GB2312" pitchFamily="1" charset="-122"/>
                <a:ea typeface="楷体_GB2312" pitchFamily="1" charset="-122"/>
              </a:rPr>
              <a:t>(</a:t>
            </a:r>
            <a:r>
              <a:rPr lang="zh-CN" altLang="en-US" dirty="0">
                <a:solidFill>
                  <a:srgbClr val="0000CC"/>
                </a:solidFill>
                <a:latin typeface="楷体_GB2312" pitchFamily="1" charset="-122"/>
                <a:ea typeface="楷体_GB2312" pitchFamily="1" charset="-122"/>
              </a:rPr>
              <a:t>二</a:t>
            </a:r>
            <a:r>
              <a:rPr lang="en-US" altLang="zh-CN" dirty="0">
                <a:solidFill>
                  <a:srgbClr val="0000CC"/>
                </a:solidFill>
                <a:latin typeface="楷体_GB2312" pitchFamily="1" charset="-122"/>
                <a:ea typeface="楷体_GB2312" pitchFamily="1" charset="-122"/>
              </a:rPr>
              <a:t>)</a:t>
            </a:r>
            <a:r>
              <a:rPr lang="zh-CN" altLang="en-US" dirty="0">
                <a:solidFill>
                  <a:srgbClr val="0000CC"/>
                </a:solidFill>
                <a:latin typeface="楷体_GB2312" pitchFamily="1" charset="-122"/>
                <a:ea typeface="楷体_GB2312" pitchFamily="1" charset="-122"/>
              </a:rPr>
              <a:t>颅骨的滑膜关节</a:t>
            </a:r>
          </a:p>
        </p:txBody>
      </p:sp>
      <p:sp>
        <p:nvSpPr>
          <p:cNvPr id="53256" name="Rectangle 7"/>
          <p:cNvSpPr>
            <a:spLocks noChangeArrowheads="1"/>
          </p:cNvSpPr>
          <p:nvPr/>
        </p:nvSpPr>
        <p:spPr bwMode="auto">
          <a:xfrm>
            <a:off x="1131092" y="2994094"/>
            <a:ext cx="219803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olidFill>
                  <a:srgbClr val="C00000"/>
                </a:solidFill>
                <a:latin typeface="楷体_GB2312" pitchFamily="1" charset="-122"/>
                <a:ea typeface="楷体_GB2312" pitchFamily="1" charset="-122"/>
              </a:rPr>
              <a:t>颞下颌关节</a:t>
            </a:r>
            <a:r>
              <a:rPr lang="zh-CN" altLang="en-US" dirty="0">
                <a:solidFill>
                  <a:schemeClr val="tx1"/>
                </a:solidFill>
                <a:latin typeface="楷体_GB2312" pitchFamily="1" charset="-122"/>
                <a:ea typeface="楷体_GB2312" pitchFamily="1" charset="-122"/>
              </a:rPr>
              <a:t>   </a:t>
            </a:r>
          </a:p>
        </p:txBody>
      </p:sp>
      <p:sp>
        <p:nvSpPr>
          <p:cNvPr id="53258" name="Line 9"/>
          <p:cNvSpPr>
            <a:spLocks noChangeShapeType="1"/>
          </p:cNvSpPr>
          <p:nvPr/>
        </p:nvSpPr>
        <p:spPr bwMode="auto">
          <a:xfrm flipH="1">
            <a:off x="8183562" y="679450"/>
            <a:ext cx="882651" cy="211139"/>
          </a:xfrm>
          <a:prstGeom prst="line">
            <a:avLst/>
          </a:prstGeom>
          <a:noFill/>
          <a:ln w="222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63498" name="Text Box 10"/>
          <p:cNvSpPr txBox="1">
            <a:spLocks noChangeArrowheads="1"/>
          </p:cNvSpPr>
          <p:nvPr/>
        </p:nvSpPr>
        <p:spPr bwMode="auto">
          <a:xfrm>
            <a:off x="8837613" y="450851"/>
            <a:ext cx="1295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000" dirty="0">
                <a:solidFill>
                  <a:schemeClr val="tx1"/>
                </a:solidFill>
                <a:latin typeface="Tahoma" panose="020B0604030504040204" pitchFamily="34" charset="0"/>
              </a:rPr>
              <a:t>冠状缝</a:t>
            </a:r>
          </a:p>
        </p:txBody>
      </p:sp>
      <p:sp>
        <p:nvSpPr>
          <p:cNvPr id="53260" name="Line 11"/>
          <p:cNvSpPr>
            <a:spLocks noChangeShapeType="1"/>
          </p:cNvSpPr>
          <p:nvPr/>
        </p:nvSpPr>
        <p:spPr bwMode="auto">
          <a:xfrm flipH="1" flipV="1">
            <a:off x="8151813" y="1365250"/>
            <a:ext cx="1143000" cy="0"/>
          </a:xfrm>
          <a:prstGeom prst="line">
            <a:avLst/>
          </a:prstGeom>
          <a:noFill/>
          <a:ln w="222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63500" name="Text Box 12"/>
          <p:cNvSpPr txBox="1">
            <a:spLocks noChangeArrowheads="1"/>
          </p:cNvSpPr>
          <p:nvPr/>
        </p:nvSpPr>
        <p:spPr bwMode="auto">
          <a:xfrm>
            <a:off x="9066213" y="1120776"/>
            <a:ext cx="1295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tx1"/>
                </a:solidFill>
                <a:latin typeface="Tahoma" panose="020B0604030504040204" pitchFamily="34" charset="0"/>
              </a:rPr>
              <a:t>矢状缝</a:t>
            </a:r>
          </a:p>
        </p:txBody>
      </p:sp>
      <p:sp>
        <p:nvSpPr>
          <p:cNvPr id="53262" name="Line 13"/>
          <p:cNvSpPr>
            <a:spLocks noChangeShapeType="1"/>
          </p:cNvSpPr>
          <p:nvPr/>
        </p:nvSpPr>
        <p:spPr bwMode="auto">
          <a:xfrm flipH="1" flipV="1">
            <a:off x="8228013" y="2203450"/>
            <a:ext cx="838200" cy="0"/>
          </a:xfrm>
          <a:prstGeom prst="line">
            <a:avLst/>
          </a:prstGeom>
          <a:noFill/>
          <a:ln w="222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63502" name="Text Box 14"/>
          <p:cNvSpPr txBox="1">
            <a:spLocks noChangeArrowheads="1"/>
          </p:cNvSpPr>
          <p:nvPr/>
        </p:nvSpPr>
        <p:spPr bwMode="auto">
          <a:xfrm>
            <a:off x="8837613" y="2035176"/>
            <a:ext cx="1295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tx1"/>
                </a:solidFill>
                <a:latin typeface="Tahoma" panose="020B0604030504040204" pitchFamily="34" charset="0"/>
              </a:rPr>
              <a:t>人字缝</a:t>
            </a:r>
          </a:p>
        </p:txBody>
      </p:sp>
      <p:pic>
        <p:nvPicPr>
          <p:cNvPr id="53264" name="Picture 15" descr="30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3" y="2997200"/>
            <a:ext cx="338455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504" name="Text Box 16"/>
          <p:cNvSpPr txBox="1">
            <a:spLocks noChangeArrowheads="1"/>
          </p:cNvSpPr>
          <p:nvPr/>
        </p:nvSpPr>
        <p:spPr bwMode="auto">
          <a:xfrm>
            <a:off x="8975725" y="2565401"/>
            <a:ext cx="1295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000" dirty="0">
                <a:solidFill>
                  <a:schemeClr val="tx1"/>
                </a:solidFill>
                <a:latin typeface="Tahoma" panose="020B0604030504040204" pitchFamily="34" charset="0"/>
              </a:rPr>
              <a:t>关节结节</a:t>
            </a:r>
          </a:p>
        </p:txBody>
      </p:sp>
      <p:sp>
        <p:nvSpPr>
          <p:cNvPr id="53266" name="Line 17"/>
          <p:cNvSpPr>
            <a:spLocks noChangeShapeType="1"/>
          </p:cNvSpPr>
          <p:nvPr/>
        </p:nvSpPr>
        <p:spPr bwMode="auto">
          <a:xfrm flipH="1">
            <a:off x="8716963" y="2924176"/>
            <a:ext cx="692150" cy="1177925"/>
          </a:xfrm>
          <a:prstGeom prst="line">
            <a:avLst/>
          </a:prstGeom>
          <a:noFill/>
          <a:ln w="222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53267" name="Text Box 18"/>
          <p:cNvSpPr txBox="1">
            <a:spLocks noChangeArrowheads="1"/>
          </p:cNvSpPr>
          <p:nvPr/>
        </p:nvSpPr>
        <p:spPr bwMode="auto">
          <a:xfrm>
            <a:off x="7248525" y="6021389"/>
            <a:ext cx="1295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000" dirty="0">
                <a:solidFill>
                  <a:schemeClr val="tx1"/>
                </a:solidFill>
                <a:latin typeface="Tahoma" panose="020B0604030504040204" pitchFamily="34" charset="0"/>
              </a:rPr>
              <a:t>翼内肌</a:t>
            </a:r>
          </a:p>
        </p:txBody>
      </p:sp>
      <p:sp>
        <p:nvSpPr>
          <p:cNvPr id="53268" name="Line 19"/>
          <p:cNvSpPr>
            <a:spLocks noChangeShapeType="1"/>
          </p:cNvSpPr>
          <p:nvPr/>
        </p:nvSpPr>
        <p:spPr bwMode="auto">
          <a:xfrm flipV="1">
            <a:off x="8256589" y="4406901"/>
            <a:ext cx="917575" cy="1254125"/>
          </a:xfrm>
          <a:prstGeom prst="line">
            <a:avLst/>
          </a:prstGeom>
          <a:noFill/>
          <a:ln w="222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53269" name="Line 20"/>
          <p:cNvSpPr>
            <a:spLocks noChangeShapeType="1"/>
          </p:cNvSpPr>
          <p:nvPr/>
        </p:nvSpPr>
        <p:spPr bwMode="auto">
          <a:xfrm>
            <a:off x="7269163" y="3263900"/>
            <a:ext cx="1066800" cy="838200"/>
          </a:xfrm>
          <a:prstGeom prst="line">
            <a:avLst/>
          </a:prstGeom>
          <a:noFill/>
          <a:ln w="222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63509" name="Text Box 21"/>
          <p:cNvSpPr txBox="1">
            <a:spLocks noChangeArrowheads="1"/>
          </p:cNvSpPr>
          <p:nvPr/>
        </p:nvSpPr>
        <p:spPr bwMode="auto">
          <a:xfrm>
            <a:off x="6202363" y="2959101"/>
            <a:ext cx="1295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000" dirty="0">
                <a:solidFill>
                  <a:schemeClr val="tx1"/>
                </a:solidFill>
                <a:latin typeface="Tahoma" panose="020B0604030504040204" pitchFamily="34" charset="0"/>
              </a:rPr>
              <a:t>关节盘</a:t>
            </a:r>
          </a:p>
        </p:txBody>
      </p:sp>
      <p:sp>
        <p:nvSpPr>
          <p:cNvPr id="53271" name="Line 22"/>
          <p:cNvSpPr>
            <a:spLocks noChangeShapeType="1"/>
          </p:cNvSpPr>
          <p:nvPr/>
        </p:nvSpPr>
        <p:spPr bwMode="auto">
          <a:xfrm>
            <a:off x="7040563" y="3644900"/>
            <a:ext cx="1143000" cy="533400"/>
          </a:xfrm>
          <a:prstGeom prst="line">
            <a:avLst/>
          </a:prstGeom>
          <a:noFill/>
          <a:ln w="222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63511" name="Text Box 23"/>
          <p:cNvSpPr txBox="1">
            <a:spLocks noChangeArrowheads="1"/>
          </p:cNvSpPr>
          <p:nvPr/>
        </p:nvSpPr>
        <p:spPr bwMode="auto">
          <a:xfrm>
            <a:off x="5973763" y="3400426"/>
            <a:ext cx="1295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000" dirty="0">
                <a:solidFill>
                  <a:schemeClr val="tx1"/>
                </a:solidFill>
                <a:latin typeface="Tahoma" panose="020B0604030504040204" pitchFamily="34" charset="0"/>
              </a:rPr>
              <a:t>关节囊</a:t>
            </a:r>
          </a:p>
        </p:txBody>
      </p:sp>
      <p:sp>
        <p:nvSpPr>
          <p:cNvPr id="53273" name="Line 24"/>
          <p:cNvSpPr>
            <a:spLocks noChangeShapeType="1"/>
          </p:cNvSpPr>
          <p:nvPr/>
        </p:nvSpPr>
        <p:spPr bwMode="auto">
          <a:xfrm>
            <a:off x="6964363" y="4254500"/>
            <a:ext cx="914400" cy="0"/>
          </a:xfrm>
          <a:prstGeom prst="line">
            <a:avLst/>
          </a:prstGeom>
          <a:noFill/>
          <a:ln w="222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53274" name="Text Box 25"/>
          <p:cNvSpPr txBox="1">
            <a:spLocks noChangeArrowheads="1"/>
          </p:cNvSpPr>
          <p:nvPr/>
        </p:nvSpPr>
        <p:spPr bwMode="auto">
          <a:xfrm>
            <a:off x="5897563" y="4025901"/>
            <a:ext cx="1295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000" dirty="0">
                <a:solidFill>
                  <a:schemeClr val="tx1"/>
                </a:solidFill>
                <a:latin typeface="Tahoma" panose="020B0604030504040204" pitchFamily="34" charset="0"/>
              </a:rPr>
              <a:t>外耳门</a:t>
            </a:r>
          </a:p>
        </p:txBody>
      </p:sp>
      <p:sp>
        <p:nvSpPr>
          <p:cNvPr id="53275" name="Line 26"/>
          <p:cNvSpPr>
            <a:spLocks noChangeShapeType="1"/>
          </p:cNvSpPr>
          <p:nvPr/>
        </p:nvSpPr>
        <p:spPr bwMode="auto">
          <a:xfrm>
            <a:off x="6964363" y="4711700"/>
            <a:ext cx="533400" cy="0"/>
          </a:xfrm>
          <a:prstGeom prst="line">
            <a:avLst/>
          </a:prstGeom>
          <a:noFill/>
          <a:ln w="222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53276" name="Text Box 27"/>
          <p:cNvSpPr txBox="1">
            <a:spLocks noChangeArrowheads="1"/>
          </p:cNvSpPr>
          <p:nvPr/>
        </p:nvSpPr>
        <p:spPr bwMode="auto">
          <a:xfrm>
            <a:off x="6049963" y="4543426"/>
            <a:ext cx="1295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000" dirty="0">
                <a:solidFill>
                  <a:schemeClr val="tx1"/>
                </a:solidFill>
                <a:latin typeface="Tahoma" panose="020B0604030504040204" pitchFamily="34" charset="0"/>
              </a:rPr>
              <a:t>乳突</a:t>
            </a:r>
          </a:p>
        </p:txBody>
      </p:sp>
      <p:sp>
        <p:nvSpPr>
          <p:cNvPr id="53277" name="Line 28"/>
          <p:cNvSpPr>
            <a:spLocks noChangeShapeType="1"/>
          </p:cNvSpPr>
          <p:nvPr/>
        </p:nvSpPr>
        <p:spPr bwMode="auto">
          <a:xfrm flipV="1">
            <a:off x="7497763" y="4254500"/>
            <a:ext cx="990600" cy="990600"/>
          </a:xfrm>
          <a:prstGeom prst="line">
            <a:avLst/>
          </a:prstGeom>
          <a:noFill/>
          <a:ln w="222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63517" name="Text Box 29"/>
          <p:cNvSpPr txBox="1">
            <a:spLocks noChangeArrowheads="1"/>
          </p:cNvSpPr>
          <p:nvPr/>
        </p:nvSpPr>
        <p:spPr bwMode="auto">
          <a:xfrm>
            <a:off x="6456363" y="5084764"/>
            <a:ext cx="1295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000" dirty="0">
                <a:solidFill>
                  <a:schemeClr val="tx1"/>
                </a:solidFill>
                <a:latin typeface="Tahoma" panose="020B0604030504040204" pitchFamily="34" charset="0"/>
              </a:rPr>
              <a:t>下颌头</a:t>
            </a:r>
          </a:p>
        </p:txBody>
      </p:sp>
      <p:sp>
        <p:nvSpPr>
          <p:cNvPr id="53279" name="Line 30"/>
          <p:cNvSpPr>
            <a:spLocks noChangeShapeType="1"/>
          </p:cNvSpPr>
          <p:nvPr/>
        </p:nvSpPr>
        <p:spPr bwMode="auto">
          <a:xfrm flipV="1">
            <a:off x="8328025" y="4787901"/>
            <a:ext cx="998538" cy="1304925"/>
          </a:xfrm>
          <a:prstGeom prst="line">
            <a:avLst/>
          </a:prstGeom>
          <a:noFill/>
          <a:ln w="222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53280" name="Line 31"/>
          <p:cNvSpPr>
            <a:spLocks noChangeShapeType="1"/>
          </p:cNvSpPr>
          <p:nvPr/>
        </p:nvSpPr>
        <p:spPr bwMode="auto">
          <a:xfrm flipV="1">
            <a:off x="8401051" y="5245101"/>
            <a:ext cx="1382713" cy="1279525"/>
          </a:xfrm>
          <a:prstGeom prst="line">
            <a:avLst/>
          </a:prstGeom>
          <a:noFill/>
          <a:ln w="222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53281" name="Line 32"/>
          <p:cNvSpPr>
            <a:spLocks noChangeShapeType="1"/>
          </p:cNvSpPr>
          <p:nvPr/>
        </p:nvSpPr>
        <p:spPr bwMode="auto">
          <a:xfrm>
            <a:off x="8401051" y="2997200"/>
            <a:ext cx="163513" cy="1028700"/>
          </a:xfrm>
          <a:prstGeom prst="line">
            <a:avLst/>
          </a:prstGeom>
          <a:noFill/>
          <a:ln w="222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63521" name="Text Box 33"/>
          <p:cNvSpPr txBox="1">
            <a:spLocks noChangeArrowheads="1"/>
          </p:cNvSpPr>
          <p:nvPr/>
        </p:nvSpPr>
        <p:spPr bwMode="auto">
          <a:xfrm>
            <a:off x="7680325" y="2636839"/>
            <a:ext cx="1295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000" dirty="0">
                <a:solidFill>
                  <a:schemeClr val="tx1"/>
                </a:solidFill>
                <a:latin typeface="Tahoma" panose="020B0604030504040204" pitchFamily="34" charset="0"/>
              </a:rPr>
              <a:t>下颌窝</a:t>
            </a:r>
          </a:p>
        </p:txBody>
      </p:sp>
      <p:sp>
        <p:nvSpPr>
          <p:cNvPr id="53283" name="Text Box 34"/>
          <p:cNvSpPr txBox="1">
            <a:spLocks noChangeArrowheads="1"/>
          </p:cNvSpPr>
          <p:nvPr/>
        </p:nvSpPr>
        <p:spPr bwMode="auto">
          <a:xfrm>
            <a:off x="7319963" y="5589589"/>
            <a:ext cx="1295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000" dirty="0">
                <a:solidFill>
                  <a:schemeClr val="tx1"/>
                </a:solidFill>
                <a:latin typeface="Tahoma" panose="020B0604030504040204" pitchFamily="34" charset="0"/>
              </a:rPr>
              <a:t>翼外肌</a:t>
            </a:r>
          </a:p>
        </p:txBody>
      </p:sp>
      <p:sp>
        <p:nvSpPr>
          <p:cNvPr id="53284" name="Text Box 35"/>
          <p:cNvSpPr txBox="1">
            <a:spLocks noChangeArrowheads="1"/>
          </p:cNvSpPr>
          <p:nvPr/>
        </p:nvSpPr>
        <p:spPr bwMode="auto">
          <a:xfrm>
            <a:off x="7464425" y="6381751"/>
            <a:ext cx="1295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000" dirty="0">
                <a:solidFill>
                  <a:schemeClr val="tx1"/>
                </a:solidFill>
                <a:latin typeface="Tahoma" panose="020B0604030504040204" pitchFamily="34" charset="0"/>
              </a:rPr>
              <a:t>颊肌</a:t>
            </a:r>
          </a:p>
        </p:txBody>
      </p:sp>
      <p:sp>
        <p:nvSpPr>
          <p:cNvPr id="53285" name="Rectangle 36"/>
          <p:cNvSpPr>
            <a:spLocks noChangeArrowheads="1"/>
          </p:cNvSpPr>
          <p:nvPr/>
        </p:nvSpPr>
        <p:spPr bwMode="auto">
          <a:xfrm>
            <a:off x="982663" y="6148389"/>
            <a:ext cx="5581650" cy="406400"/>
          </a:xfrm>
          <a:prstGeom prst="rect">
            <a:avLst/>
          </a:prstGeom>
          <a:noFill/>
          <a:ln w="9525">
            <a:solidFill>
              <a:srgbClr val="99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 dirty="0">
                <a:solidFill>
                  <a:schemeClr val="accent2"/>
                </a:solidFill>
                <a:latin typeface="楷体_GB2312" pitchFamily="1" charset="-122"/>
                <a:ea typeface="楷体_GB2312" pitchFamily="1" charset="-122"/>
              </a:rPr>
              <a:t>  </a:t>
            </a:r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关节囊的前份较薄弱，下颌关节易向前脱位 </a:t>
            </a:r>
          </a:p>
        </p:txBody>
      </p:sp>
      <p:sp>
        <p:nvSpPr>
          <p:cNvPr id="53286" name="Rectangle 37"/>
          <p:cNvSpPr>
            <a:spLocks noChangeArrowheads="1"/>
          </p:cNvSpPr>
          <p:nvPr/>
        </p:nvSpPr>
        <p:spPr bwMode="auto">
          <a:xfrm>
            <a:off x="1545430" y="1426369"/>
            <a:ext cx="1112805" cy="112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zh-CN" altLang="en-US" dirty="0">
                <a:solidFill>
                  <a:schemeClr val="tx1"/>
                </a:solidFill>
                <a:latin typeface="楷体_GB2312" pitchFamily="1" charset="-122"/>
                <a:ea typeface="楷体_GB2312" pitchFamily="1" charset="-122"/>
              </a:rPr>
              <a:t>冠状缝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zh-CN" altLang="en-US" dirty="0">
                <a:solidFill>
                  <a:schemeClr val="tx1"/>
                </a:solidFill>
                <a:latin typeface="楷体_GB2312" pitchFamily="1" charset="-122"/>
                <a:ea typeface="楷体_GB2312" pitchFamily="1" charset="-122"/>
              </a:rPr>
              <a:t>矢状缝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zh-CN" altLang="en-US" dirty="0">
                <a:solidFill>
                  <a:schemeClr val="tx1"/>
                </a:solidFill>
                <a:latin typeface="楷体_GB2312" pitchFamily="1" charset="-122"/>
                <a:ea typeface="楷体_GB2312" pitchFamily="1" charset="-122"/>
              </a:rPr>
              <a:t>人字缝</a:t>
            </a:r>
          </a:p>
        </p:txBody>
      </p:sp>
      <p:graphicFrame>
        <p:nvGraphicFramePr>
          <p:cNvPr id="53287" name="Object 38">
            <a:hlinkClick r:id="" action="ppaction://hlinkshowjump?jump=nextslide"/>
          </p:cNvPr>
          <p:cNvGraphicFramePr>
            <a:graphicFrameLocks noChangeAspect="1"/>
          </p:cNvGraphicFramePr>
          <p:nvPr/>
        </p:nvGraphicFramePr>
        <p:xfrm>
          <a:off x="9950450" y="6511926"/>
          <a:ext cx="450850" cy="206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22" r:id="rId7" imgW="2107937" imgH="964739" progId="Photoshop.Image.7">
                  <p:embed/>
                </p:oleObj>
              </mc:Choice>
              <mc:Fallback>
                <p:oleObj r:id="rId7" imgW="2107937" imgH="964739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50450" y="6511926"/>
                        <a:ext cx="450850" cy="206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88" name="Object 39">
            <a:hlinkClick r:id="" action="ppaction://hlinkshowjump?jump=previousslide"/>
          </p:cNvPr>
          <p:cNvGraphicFramePr>
            <a:graphicFrameLocks noChangeAspect="1"/>
          </p:cNvGraphicFramePr>
          <p:nvPr/>
        </p:nvGraphicFramePr>
        <p:xfrm>
          <a:off x="9393238" y="6530975"/>
          <a:ext cx="4318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23" r:id="rId9" imgW="2107937" imgH="964739" progId="Photoshop.Image.7">
                  <p:embed/>
                </p:oleObj>
              </mc:Choice>
              <mc:Fallback>
                <p:oleObj r:id="rId9" imgW="2107937" imgH="964739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93238" y="6530975"/>
                        <a:ext cx="431800" cy="198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0126303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Rectangle 4"/>
          <p:cNvSpPr>
            <a:spLocks noRot="1" noChangeArrowheads="1"/>
          </p:cNvSpPr>
          <p:nvPr/>
        </p:nvSpPr>
        <p:spPr bwMode="auto">
          <a:xfrm>
            <a:off x="-726621" y="0"/>
            <a:ext cx="64817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ctr">
              <a:defRPr/>
            </a:pPr>
            <a:r>
              <a:rPr lang="zh-CN" altLang="en-US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新生儿颅的特征</a:t>
            </a:r>
          </a:p>
        </p:txBody>
      </p:sp>
      <p:pic>
        <p:nvPicPr>
          <p:cNvPr id="4" name="Picture 2" descr="A0015-2"/>
          <p:cNvPicPr>
            <a:picLocks noChangeAspect="1" noChangeArrowheads="1"/>
          </p:cNvPicPr>
          <p:nvPr/>
        </p:nvPicPr>
        <p:blipFill>
          <a:blip r:embed="rId2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151" y="-1"/>
            <a:ext cx="3488077" cy="3488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A0014-2"/>
          <p:cNvPicPr>
            <a:picLocks noChangeAspect="1" noChangeArrowheads="1"/>
          </p:cNvPicPr>
          <p:nvPr/>
        </p:nvPicPr>
        <p:blipFill>
          <a:blip r:embed="rId3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151" y="3326381"/>
            <a:ext cx="3531620" cy="3531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300152" y="1554602"/>
            <a:ext cx="8128000" cy="4201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263" lvl="0" indent="-449263">
              <a:lnSpc>
                <a:spcPct val="80000"/>
              </a:lnSpc>
              <a:spcBef>
                <a:spcPts val="1000"/>
              </a:spcBef>
              <a:defRPr/>
            </a:pPr>
            <a:r>
              <a:rPr lang="en-US" altLang="zh-CN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1</a:t>
            </a:r>
            <a:r>
              <a:rPr lang="zh-CN" alt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、新生儿颅与身长之比</a:t>
            </a:r>
            <a:r>
              <a:rPr lang="en-US" altLang="zh-CN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(</a:t>
            </a:r>
            <a:r>
              <a:rPr lang="zh-CN" alt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１</a:t>
            </a:r>
            <a:r>
              <a:rPr lang="en-US" altLang="zh-CN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:</a:t>
            </a:r>
            <a:r>
              <a:rPr lang="zh-CN" alt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４</a:t>
            </a:r>
            <a:r>
              <a:rPr lang="en-US" altLang="zh-CN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)</a:t>
            </a:r>
            <a:r>
              <a:rPr lang="zh-CN" alt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远大于成人</a:t>
            </a:r>
            <a:r>
              <a:rPr lang="en-US" altLang="zh-CN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(</a:t>
            </a:r>
            <a:r>
              <a:rPr lang="zh-CN" alt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１</a:t>
            </a:r>
            <a:r>
              <a:rPr lang="en-US" altLang="zh-CN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:</a:t>
            </a:r>
            <a:r>
              <a:rPr lang="zh-CN" alt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８</a:t>
            </a:r>
            <a:r>
              <a:rPr lang="en-US" altLang="zh-CN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)</a:t>
            </a:r>
            <a:r>
              <a:rPr lang="zh-CN" alt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；</a:t>
            </a:r>
          </a:p>
          <a:p>
            <a:pPr marL="449263" lvl="0" indent="-449263">
              <a:lnSpc>
                <a:spcPct val="80000"/>
              </a:lnSpc>
              <a:spcBef>
                <a:spcPts val="1000"/>
              </a:spcBef>
              <a:defRPr/>
            </a:pPr>
            <a:endParaRPr lang="zh-CN" alt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marL="449263" lvl="0" indent="-449263">
              <a:lnSpc>
                <a:spcPct val="80000"/>
              </a:lnSpc>
              <a:spcBef>
                <a:spcPts val="1000"/>
              </a:spcBef>
              <a:defRPr/>
            </a:pPr>
            <a:r>
              <a:rPr lang="en-US" altLang="zh-CN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2</a:t>
            </a:r>
            <a:r>
              <a:rPr lang="zh-CN" alt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、新生儿脑颅与面颅之比（７</a:t>
            </a:r>
            <a:r>
              <a:rPr lang="en-US" altLang="zh-CN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:</a:t>
            </a:r>
            <a:r>
              <a:rPr lang="zh-CN" alt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１）较成人（</a:t>
            </a:r>
            <a:r>
              <a:rPr lang="en-US" altLang="zh-CN" sz="2400" b="1" dirty="0">
                <a:solidFill>
                  <a:prstClr val="black"/>
                </a:solidFill>
                <a:latin typeface="Times New Roman" pitchFamily="18" charset="0"/>
              </a:rPr>
              <a:t>3:</a:t>
            </a:r>
            <a:r>
              <a:rPr lang="zh-CN" alt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１）大</a:t>
            </a:r>
            <a:r>
              <a:rPr lang="en-US" altLang="zh-CN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;</a:t>
            </a:r>
          </a:p>
          <a:p>
            <a:pPr marL="449263" lvl="0" indent="-449263">
              <a:lnSpc>
                <a:spcPct val="80000"/>
              </a:lnSpc>
              <a:spcBef>
                <a:spcPts val="1000"/>
              </a:spcBef>
              <a:defRPr/>
            </a:pPr>
            <a:endParaRPr lang="en-US" altLang="zh-CN" sz="2400" b="1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marL="449263" lvl="0" indent="-449263">
              <a:lnSpc>
                <a:spcPct val="80000"/>
              </a:lnSpc>
              <a:spcBef>
                <a:spcPts val="1000"/>
              </a:spcBef>
              <a:defRPr/>
            </a:pPr>
            <a:r>
              <a:rPr lang="en-US" altLang="zh-CN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3</a:t>
            </a:r>
            <a:r>
              <a:rPr lang="zh-CN" alt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、</a:t>
            </a:r>
            <a:r>
              <a:rPr lang="zh-CN" altLang="en-US" sz="24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颅囟：</a:t>
            </a:r>
            <a:r>
              <a:rPr lang="zh-CN" alt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骨与骨的间隙被结缔组织封闭，称为颅囟。</a:t>
            </a:r>
          </a:p>
          <a:p>
            <a:pPr marL="449263" lvl="0" indent="-449263">
              <a:lnSpc>
                <a:spcPct val="80000"/>
              </a:lnSpc>
              <a:spcBef>
                <a:spcPts val="1000"/>
              </a:spcBef>
              <a:defRPr/>
            </a:pPr>
            <a:r>
              <a:rPr lang="zh-CN" alt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　　　　</a:t>
            </a:r>
            <a:r>
              <a:rPr lang="en-US" altLang="zh-CN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</a:t>
            </a:r>
            <a:r>
              <a:rPr lang="zh-CN" alt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前囟：一般在一岁半左右闭合</a:t>
            </a:r>
          </a:p>
          <a:p>
            <a:pPr marL="449263" lvl="0" indent="-449263">
              <a:lnSpc>
                <a:spcPct val="80000"/>
              </a:lnSpc>
              <a:spcBef>
                <a:spcPts val="1000"/>
              </a:spcBef>
              <a:defRPr/>
            </a:pPr>
            <a:r>
              <a:rPr lang="zh-CN" alt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　　　　  后囟：出生后不久闭合</a:t>
            </a:r>
          </a:p>
          <a:p>
            <a:pPr marL="449263" lvl="0" indent="-449263">
              <a:lnSpc>
                <a:spcPct val="80000"/>
              </a:lnSpc>
              <a:spcBef>
                <a:spcPts val="1000"/>
              </a:spcBef>
              <a:defRPr/>
            </a:pPr>
            <a:endParaRPr lang="zh-CN" alt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marL="449263" lvl="0" indent="-449263">
              <a:lnSpc>
                <a:spcPct val="80000"/>
              </a:lnSpc>
              <a:spcBef>
                <a:spcPts val="1000"/>
              </a:spcBef>
              <a:defRPr/>
            </a:pPr>
            <a:r>
              <a:rPr lang="en-US" altLang="zh-CN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4</a:t>
            </a:r>
            <a:r>
              <a:rPr lang="zh-CN" alt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、新生儿面颅的上、下颌骨不发达，</a:t>
            </a:r>
            <a:endParaRPr lang="en-US" altLang="zh-CN" sz="2400" b="1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marL="449263" lvl="0" indent="-449263">
              <a:lnSpc>
                <a:spcPct val="80000"/>
              </a:lnSpc>
              <a:spcBef>
                <a:spcPts val="1000"/>
              </a:spcBef>
              <a:defRPr/>
            </a:pPr>
            <a:r>
              <a:rPr lang="en-US" altLang="zh-CN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	</a:t>
            </a:r>
            <a:r>
              <a:rPr lang="zh-CN" alt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鼻旁窦未发育，口鼻很小。</a:t>
            </a:r>
            <a:endParaRPr lang="zh-CN" altLang="en-US" sz="1100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102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646578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538" name="Object 2"/>
          <p:cNvGraphicFramePr>
            <a:graphicFrameLocks noChangeAspect="1"/>
          </p:cNvGraphicFramePr>
          <p:nvPr/>
        </p:nvGraphicFramePr>
        <p:xfrm>
          <a:off x="4295776" y="1630364"/>
          <a:ext cx="3114675" cy="4967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20" name="Image" r:id="rId3" imgW="9701587" imgH="15212698" progId="Photoshop.Image.8">
                  <p:embed/>
                </p:oleObj>
              </mc:Choice>
              <mc:Fallback>
                <p:oleObj name="Image" r:id="rId3" imgW="9701587" imgH="15212698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95776" y="1630364"/>
                        <a:ext cx="3114675" cy="4967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539" name="Line 3"/>
          <p:cNvSpPr>
            <a:spLocks noChangeShapeType="1"/>
          </p:cNvSpPr>
          <p:nvPr/>
        </p:nvSpPr>
        <p:spPr bwMode="auto">
          <a:xfrm flipH="1">
            <a:off x="3952875" y="3440113"/>
            <a:ext cx="539750" cy="0"/>
          </a:xfrm>
          <a:prstGeom prst="line">
            <a:avLst/>
          </a:prstGeom>
          <a:noFill/>
          <a:ln w="38100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65540" name="Line 4"/>
          <p:cNvSpPr>
            <a:spLocks noChangeShapeType="1"/>
          </p:cNvSpPr>
          <p:nvPr/>
        </p:nvSpPr>
        <p:spPr bwMode="auto">
          <a:xfrm flipH="1" flipV="1">
            <a:off x="3952875" y="3973513"/>
            <a:ext cx="539750" cy="1066800"/>
          </a:xfrm>
          <a:prstGeom prst="line">
            <a:avLst/>
          </a:prstGeom>
          <a:noFill/>
          <a:ln w="38100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432176" y="3332164"/>
            <a:ext cx="4784725" cy="1336675"/>
            <a:chOff x="1202" y="2099"/>
            <a:chExt cx="3014" cy="842"/>
          </a:xfrm>
        </p:grpSpPr>
        <p:sp>
          <p:nvSpPr>
            <p:cNvPr id="65557" name="Text Box 6"/>
            <p:cNvSpPr txBox="1">
              <a:spLocks noChangeArrowheads="1"/>
            </p:cNvSpPr>
            <p:nvPr/>
          </p:nvSpPr>
          <p:spPr bwMode="auto">
            <a:xfrm>
              <a:off x="1202" y="2099"/>
              <a:ext cx="272" cy="83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kumimoji="1" sz="23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sz="2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直接连结</a:t>
              </a:r>
            </a:p>
          </p:txBody>
        </p:sp>
        <p:sp>
          <p:nvSpPr>
            <p:cNvPr id="65558" name="Text Box 7"/>
            <p:cNvSpPr txBox="1">
              <a:spLocks noChangeArrowheads="1"/>
            </p:cNvSpPr>
            <p:nvPr/>
          </p:nvSpPr>
          <p:spPr bwMode="auto">
            <a:xfrm>
              <a:off x="3923" y="2115"/>
              <a:ext cx="293" cy="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kumimoji="1" sz="23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sz="2000" b="1">
                  <a:solidFill>
                    <a:srgbClr val="0000CC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间接连结</a:t>
              </a:r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3792538" y="2492376"/>
            <a:ext cx="4032250" cy="4176713"/>
            <a:chOff x="1429" y="1570"/>
            <a:chExt cx="2540" cy="2631"/>
          </a:xfrm>
        </p:grpSpPr>
        <p:grpSp>
          <p:nvGrpSpPr>
            <p:cNvPr id="65545" name="Group 11"/>
            <p:cNvGrpSpPr>
              <a:grpSpLocks/>
            </p:cNvGrpSpPr>
            <p:nvPr/>
          </p:nvGrpSpPr>
          <p:grpSpPr bwMode="auto">
            <a:xfrm>
              <a:off x="1429" y="1570"/>
              <a:ext cx="2540" cy="2631"/>
              <a:chOff x="1429" y="1570"/>
              <a:chExt cx="2540" cy="2631"/>
            </a:xfrm>
          </p:grpSpPr>
          <p:grpSp>
            <p:nvGrpSpPr>
              <p:cNvPr id="65547" name="Group 12"/>
              <p:cNvGrpSpPr>
                <a:grpSpLocks/>
              </p:cNvGrpSpPr>
              <p:nvPr/>
            </p:nvGrpSpPr>
            <p:grpSpPr bwMode="auto">
              <a:xfrm>
                <a:off x="3385" y="1706"/>
                <a:ext cx="584" cy="1407"/>
                <a:chOff x="3385" y="1706"/>
                <a:chExt cx="584" cy="1407"/>
              </a:xfrm>
            </p:grpSpPr>
            <p:sp>
              <p:nvSpPr>
                <p:cNvPr id="65555" name="Line 13"/>
                <p:cNvSpPr>
                  <a:spLocks noChangeShapeType="1"/>
                </p:cNvSpPr>
                <p:nvPr/>
              </p:nvSpPr>
              <p:spPr bwMode="auto">
                <a:xfrm>
                  <a:off x="3424" y="1706"/>
                  <a:ext cx="545" cy="698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zh-CN" altLang="en-US"/>
                </a:p>
              </p:txBody>
            </p:sp>
            <p:sp>
              <p:nvSpPr>
                <p:cNvPr id="65556" name="Line 14"/>
                <p:cNvSpPr>
                  <a:spLocks noChangeShapeType="1"/>
                </p:cNvSpPr>
                <p:nvPr/>
              </p:nvSpPr>
              <p:spPr bwMode="auto">
                <a:xfrm flipV="1">
                  <a:off x="3385" y="2537"/>
                  <a:ext cx="560" cy="576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65548" name="Group 15"/>
              <p:cNvGrpSpPr>
                <a:grpSpLocks/>
              </p:cNvGrpSpPr>
              <p:nvPr/>
            </p:nvGrpSpPr>
            <p:grpSpPr bwMode="auto">
              <a:xfrm>
                <a:off x="1429" y="1570"/>
                <a:ext cx="1031" cy="2631"/>
                <a:chOff x="1429" y="1570"/>
                <a:chExt cx="1031" cy="2631"/>
              </a:xfrm>
            </p:grpSpPr>
            <p:sp>
              <p:nvSpPr>
                <p:cNvPr id="65549" name="Line 16"/>
                <p:cNvSpPr>
                  <a:spLocks noChangeShapeType="1"/>
                </p:cNvSpPr>
                <p:nvPr/>
              </p:nvSpPr>
              <p:spPr bwMode="auto">
                <a:xfrm flipH="1">
                  <a:off x="1429" y="1570"/>
                  <a:ext cx="521" cy="670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zh-CN" altLang="en-US"/>
                </a:p>
              </p:txBody>
            </p:sp>
            <p:sp>
              <p:nvSpPr>
                <p:cNvPr id="65550" name="Line 17"/>
                <p:cNvSpPr>
                  <a:spLocks noChangeShapeType="1"/>
                </p:cNvSpPr>
                <p:nvPr/>
              </p:nvSpPr>
              <p:spPr bwMode="auto">
                <a:xfrm flipH="1" flipV="1">
                  <a:off x="1429" y="2503"/>
                  <a:ext cx="456" cy="6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zh-CN" altLang="en-US"/>
                </a:p>
              </p:txBody>
            </p:sp>
            <p:sp>
              <p:nvSpPr>
                <p:cNvPr id="65551" name="Line 18"/>
                <p:cNvSpPr>
                  <a:spLocks noChangeShapeType="1"/>
                </p:cNvSpPr>
                <p:nvPr/>
              </p:nvSpPr>
              <p:spPr bwMode="auto">
                <a:xfrm flipH="1" flipV="1">
                  <a:off x="1494" y="2801"/>
                  <a:ext cx="391" cy="584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zh-CN" altLang="en-US"/>
                </a:p>
              </p:txBody>
            </p:sp>
            <p:sp>
              <p:nvSpPr>
                <p:cNvPr id="65552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1801" y="1799"/>
                  <a:ext cx="635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lr>
                      <a:schemeClr val="tx2"/>
                    </a:buClr>
                    <a:buSzPct val="70000"/>
                    <a:buFont typeface="Wingdings" panose="05000000000000000000" pitchFamily="2" charset="2"/>
                    <a:buChar char="l"/>
                    <a:defRPr kumimoji="1" sz="3000">
                      <a:solidFill>
                        <a:schemeClr val="tx1"/>
                      </a:solidFill>
                      <a:latin typeface="Arial" panose="020B0604020202020204" pitchFamily="34" charset="0"/>
                      <a:ea typeface="PMingLiU" pitchFamily="18" charset="-12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l"/>
                    <a:defRPr kumimoji="1" sz="2600">
                      <a:solidFill>
                        <a:schemeClr val="tx1"/>
                      </a:solidFill>
                      <a:latin typeface="Arial" panose="020B0604020202020204" pitchFamily="34" charset="0"/>
                      <a:ea typeface="PMingLiU" pitchFamily="18" charset="-12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1"/>
                    </a:buClr>
                    <a:buSzPct val="70000"/>
                    <a:buFont typeface="Wingdings" panose="05000000000000000000" pitchFamily="2" charset="2"/>
                    <a:buChar char="l"/>
                    <a:defRPr kumimoji="1" sz="2300">
                      <a:solidFill>
                        <a:schemeClr val="tx1"/>
                      </a:solidFill>
                      <a:latin typeface="Arial" panose="020B0604020202020204" pitchFamily="34" charset="0"/>
                      <a:ea typeface="PMingLiU" pitchFamily="18" charset="-12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§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PMingLiU" pitchFamily="18" charset="-12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folHlink"/>
                    </a:buClr>
                    <a:buSzPct val="80000"/>
                    <a:buFont typeface="Wingdings" panose="05000000000000000000" pitchFamily="2" charset="2"/>
                    <a:buChar char="§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PMingLiU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80000"/>
                    <a:buFont typeface="Wingdings" panose="05000000000000000000" pitchFamily="2" charset="2"/>
                    <a:buChar char="§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PMingLiU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80000"/>
                    <a:buFont typeface="Wingdings" panose="05000000000000000000" pitchFamily="2" charset="2"/>
                    <a:buChar char="§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PMingLiU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80000"/>
                    <a:buFont typeface="Wingdings" panose="05000000000000000000" pitchFamily="2" charset="2"/>
                    <a:buChar char="§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PMingLiU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80000"/>
                    <a:buFont typeface="Wingdings" panose="05000000000000000000" pitchFamily="2" charset="2"/>
                    <a:buChar char="§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PMingLiU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kumimoji="0" lang="zh-CN" altLang="en-US" sz="1600" b="1">
                      <a:solidFill>
                        <a:srgbClr val="FF0000"/>
                      </a:solidFill>
                      <a:ea typeface="楷体_GB2312" pitchFamily="49" charset="-122"/>
                    </a:rPr>
                    <a:t>纤维连结</a:t>
                  </a:r>
                </a:p>
              </p:txBody>
            </p:sp>
            <p:sp>
              <p:nvSpPr>
                <p:cNvPr id="65553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1825" y="2925"/>
                  <a:ext cx="635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lr>
                      <a:schemeClr val="tx2"/>
                    </a:buClr>
                    <a:buSzPct val="70000"/>
                    <a:buFont typeface="Wingdings" panose="05000000000000000000" pitchFamily="2" charset="2"/>
                    <a:buChar char="l"/>
                    <a:defRPr kumimoji="1" sz="3000">
                      <a:solidFill>
                        <a:schemeClr val="tx1"/>
                      </a:solidFill>
                      <a:latin typeface="Arial" panose="020B0604020202020204" pitchFamily="34" charset="0"/>
                      <a:ea typeface="PMingLiU" pitchFamily="18" charset="-12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l"/>
                    <a:defRPr kumimoji="1" sz="2600">
                      <a:solidFill>
                        <a:schemeClr val="tx1"/>
                      </a:solidFill>
                      <a:latin typeface="Arial" panose="020B0604020202020204" pitchFamily="34" charset="0"/>
                      <a:ea typeface="PMingLiU" pitchFamily="18" charset="-12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1"/>
                    </a:buClr>
                    <a:buSzPct val="70000"/>
                    <a:buFont typeface="Wingdings" panose="05000000000000000000" pitchFamily="2" charset="2"/>
                    <a:buChar char="l"/>
                    <a:defRPr kumimoji="1" sz="2300">
                      <a:solidFill>
                        <a:schemeClr val="tx1"/>
                      </a:solidFill>
                      <a:latin typeface="Arial" panose="020B0604020202020204" pitchFamily="34" charset="0"/>
                      <a:ea typeface="PMingLiU" pitchFamily="18" charset="-12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§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PMingLiU" pitchFamily="18" charset="-12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folHlink"/>
                    </a:buClr>
                    <a:buSzPct val="80000"/>
                    <a:buFont typeface="Wingdings" panose="05000000000000000000" pitchFamily="2" charset="2"/>
                    <a:buChar char="§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PMingLiU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80000"/>
                    <a:buFont typeface="Wingdings" panose="05000000000000000000" pitchFamily="2" charset="2"/>
                    <a:buChar char="§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PMingLiU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80000"/>
                    <a:buFont typeface="Wingdings" panose="05000000000000000000" pitchFamily="2" charset="2"/>
                    <a:buChar char="§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PMingLiU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80000"/>
                    <a:buFont typeface="Wingdings" panose="05000000000000000000" pitchFamily="2" charset="2"/>
                    <a:buChar char="§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PMingLiU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80000"/>
                    <a:buFont typeface="Wingdings" panose="05000000000000000000" pitchFamily="2" charset="2"/>
                    <a:buChar char="§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PMingLiU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kumimoji="0" lang="zh-CN" altLang="en-US" sz="1600" b="1">
                      <a:solidFill>
                        <a:srgbClr val="FF0000"/>
                      </a:solidFill>
                      <a:ea typeface="楷体_GB2312" pitchFamily="49" charset="-122"/>
                    </a:rPr>
                    <a:t>软骨结合</a:t>
                  </a:r>
                </a:p>
              </p:txBody>
            </p:sp>
            <p:sp>
              <p:nvSpPr>
                <p:cNvPr id="65554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1904" y="3989"/>
                  <a:ext cx="522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lr>
                      <a:schemeClr val="tx2"/>
                    </a:buClr>
                    <a:buSzPct val="70000"/>
                    <a:buFont typeface="Wingdings" panose="05000000000000000000" pitchFamily="2" charset="2"/>
                    <a:buChar char="l"/>
                    <a:defRPr kumimoji="1" sz="3000">
                      <a:solidFill>
                        <a:schemeClr val="tx1"/>
                      </a:solidFill>
                      <a:latin typeface="Arial" panose="020B0604020202020204" pitchFamily="34" charset="0"/>
                      <a:ea typeface="PMingLiU" pitchFamily="18" charset="-12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l"/>
                    <a:defRPr kumimoji="1" sz="2600">
                      <a:solidFill>
                        <a:schemeClr val="tx1"/>
                      </a:solidFill>
                      <a:latin typeface="Arial" panose="020B0604020202020204" pitchFamily="34" charset="0"/>
                      <a:ea typeface="PMingLiU" pitchFamily="18" charset="-12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1"/>
                    </a:buClr>
                    <a:buSzPct val="70000"/>
                    <a:buFont typeface="Wingdings" panose="05000000000000000000" pitchFamily="2" charset="2"/>
                    <a:buChar char="l"/>
                    <a:defRPr kumimoji="1" sz="2300">
                      <a:solidFill>
                        <a:schemeClr val="tx1"/>
                      </a:solidFill>
                      <a:latin typeface="Arial" panose="020B0604020202020204" pitchFamily="34" charset="0"/>
                      <a:ea typeface="PMingLiU" pitchFamily="18" charset="-12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§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PMingLiU" pitchFamily="18" charset="-12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folHlink"/>
                    </a:buClr>
                    <a:buSzPct val="80000"/>
                    <a:buFont typeface="Wingdings" panose="05000000000000000000" pitchFamily="2" charset="2"/>
                    <a:buChar char="§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PMingLiU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80000"/>
                    <a:buFont typeface="Wingdings" panose="05000000000000000000" pitchFamily="2" charset="2"/>
                    <a:buChar char="§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PMingLiU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80000"/>
                    <a:buFont typeface="Wingdings" panose="05000000000000000000" pitchFamily="2" charset="2"/>
                    <a:buChar char="§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PMingLiU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80000"/>
                    <a:buFont typeface="Wingdings" panose="05000000000000000000" pitchFamily="2" charset="2"/>
                    <a:buChar char="§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PMingLiU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80000"/>
                    <a:buFont typeface="Wingdings" panose="05000000000000000000" pitchFamily="2" charset="2"/>
                    <a:buChar char="§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PMingLiU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kumimoji="0" lang="zh-CN" altLang="en-US" sz="1600" b="1">
                      <a:solidFill>
                        <a:srgbClr val="FF0000"/>
                      </a:solidFill>
                      <a:ea typeface="楷体_GB2312" pitchFamily="49" charset="-122"/>
                    </a:rPr>
                    <a:t>骨结合</a:t>
                  </a:r>
                </a:p>
              </p:txBody>
            </p:sp>
          </p:grpSp>
        </p:grpSp>
        <p:sp>
          <p:nvSpPr>
            <p:cNvPr id="65546" name="Text Box 22"/>
            <p:cNvSpPr txBox="1">
              <a:spLocks noChangeArrowheads="1"/>
            </p:cNvSpPr>
            <p:nvPr/>
          </p:nvSpPr>
          <p:spPr bwMode="auto">
            <a:xfrm>
              <a:off x="3016" y="2205"/>
              <a:ext cx="50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kumimoji="1" sz="23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zh-CN" altLang="en-US" sz="2400" b="1">
                  <a:solidFill>
                    <a:srgbClr val="FF0000"/>
                  </a:solidFill>
                  <a:ea typeface="楷体_GB2312" pitchFamily="49" charset="-122"/>
                </a:rPr>
                <a:t>关节</a:t>
              </a:r>
            </a:p>
          </p:txBody>
        </p:sp>
      </p:grpSp>
      <p:sp>
        <p:nvSpPr>
          <p:cNvPr id="65543" name="AutoShape 43"/>
          <p:cNvSpPr>
            <a:spLocks noChangeArrowheads="1"/>
          </p:cNvSpPr>
          <p:nvPr/>
        </p:nvSpPr>
        <p:spPr bwMode="gray">
          <a:xfrm>
            <a:off x="1703389" y="188914"/>
            <a:ext cx="1296987" cy="5032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8000"/>
              </a:gs>
              <a:gs pos="100000">
                <a:srgbClr val="000000"/>
              </a:gs>
            </a:gsLst>
            <a:lin ang="5400000" scaled="1"/>
          </a:gradFill>
          <a:ln w="12700" algn="ctr">
            <a:solidFill>
              <a:schemeClr val="bg1"/>
            </a:solidFill>
            <a:round/>
            <a:headEnd/>
            <a:tailEnd/>
          </a:ln>
          <a:effectLst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 b="1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小 结</a:t>
            </a:r>
          </a:p>
        </p:txBody>
      </p:sp>
      <p:sp>
        <p:nvSpPr>
          <p:cNvPr id="4" name="矩形 3"/>
          <p:cNvSpPr/>
          <p:nvPr/>
        </p:nvSpPr>
        <p:spPr>
          <a:xfrm>
            <a:off x="443705" y="1928546"/>
            <a:ext cx="2509046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直接连结</a:t>
            </a:r>
            <a:endParaRPr kumimoji="1" lang="en-US" altLang="zh-CN" sz="2800" b="1" dirty="0">
              <a:solidFill>
                <a:srgbClr val="0000CC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宋体" panose="02010600030101010101" pitchFamily="2" charset="-122"/>
              </a:rPr>
              <a:t>骨与骨之间借结缔组织</a:t>
            </a:r>
            <a:r>
              <a:rPr lang="zh-CN" altLang="en-US" sz="2400" dirty="0"/>
              <a:t>、软骨或骨相连，</a:t>
            </a:r>
            <a:r>
              <a:rPr lang="zh-CN" altLang="en-US" sz="2400" dirty="0">
                <a:latin typeface="宋体" panose="02010600030101010101" pitchFamily="2" charset="-122"/>
              </a:rPr>
              <a:t>较牢固，不活动或少许活动</a:t>
            </a:r>
            <a:endParaRPr lang="zh-CN" altLang="en-US" sz="2800" dirty="0">
              <a:latin typeface="宋体" panose="02010600030101010101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434388" y="1508027"/>
            <a:ext cx="3270245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间接连结</a:t>
            </a:r>
            <a:r>
              <a:rPr lang="zh-CN" altLang="en-US" sz="2400" dirty="0">
                <a:latin typeface="宋体" panose="02010600030101010101" pitchFamily="2" charset="-122"/>
              </a:rPr>
              <a:t>又称为关节或滑膜关节，是骨连结的最高分化形式。关节的相对骨面互相分离，之间为充以滑液的腔隙，其周围借结缔组织相连结，因而通常具有较大的活动性</a:t>
            </a:r>
          </a:p>
        </p:txBody>
      </p:sp>
      <p:sp>
        <p:nvSpPr>
          <p:cNvPr id="25" name="矩形 24"/>
          <p:cNvSpPr/>
          <p:nvPr/>
        </p:nvSpPr>
        <p:spPr>
          <a:xfrm>
            <a:off x="3246130" y="179389"/>
            <a:ext cx="29546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kumimoji="1" lang="zh-CN" altLang="en-US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骨连接的分类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103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3150198"/>
      </p:ext>
    </p:extLst>
  </p:cSld>
  <p:clrMapOvr>
    <a:masterClrMapping/>
  </p:clrMapOvr>
  <p:transition spd="slow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946400" y="3297239"/>
            <a:ext cx="1536700" cy="969962"/>
            <a:chOff x="2109" y="1952"/>
            <a:chExt cx="882" cy="611"/>
          </a:xfrm>
        </p:grpSpPr>
        <p:sp>
          <p:nvSpPr>
            <p:cNvPr id="66579" name="AutoShape 4"/>
            <p:cNvSpPr>
              <a:spLocks/>
            </p:cNvSpPr>
            <p:nvPr/>
          </p:nvSpPr>
          <p:spPr bwMode="auto">
            <a:xfrm>
              <a:off x="2109" y="2012"/>
              <a:ext cx="91" cy="446"/>
            </a:xfrm>
            <a:prstGeom prst="leftBrace">
              <a:avLst>
                <a:gd name="adj1" fmla="val 40842"/>
                <a:gd name="adj2" fmla="val 50000"/>
              </a:avLst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kumimoji="1" sz="23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9pPr>
            </a:lstStyle>
            <a:p>
              <a:pPr algn="ctr" eaLnBrk="1" hangingPunct="1">
                <a:buClrTx/>
                <a:buSzTx/>
                <a:buFontTx/>
                <a:buNone/>
              </a:pPr>
              <a:endParaRPr lang="zh-CN" altLang="en-US" sz="3600" b="1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66580" name="Text Box 5"/>
            <p:cNvSpPr txBox="1">
              <a:spLocks noChangeArrowheads="1"/>
            </p:cNvSpPr>
            <p:nvPr/>
          </p:nvSpPr>
          <p:spPr bwMode="auto">
            <a:xfrm>
              <a:off x="2200" y="1952"/>
              <a:ext cx="791" cy="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kumimoji="1" sz="23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纤维层</a:t>
              </a:r>
            </a:p>
            <a:p>
              <a:pPr eaLnBrk="1" hangingPunct="1">
                <a:lnSpc>
                  <a:spcPct val="6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zh-CN" altLang="en-US" sz="2800" dirty="0">
                <a:solidFill>
                  <a:srgbClr val="0000CC"/>
                </a:solidFill>
                <a:latin typeface="Tahoma" panose="020B0604030504040204" pitchFamily="34" charset="0"/>
                <a:ea typeface="宋体" panose="02010600030101010101" pitchFamily="2" charset="-122"/>
              </a:endParaRPr>
            </a:p>
            <a:p>
              <a:pPr eaLnBrk="1" hangingPunct="1">
                <a:lnSpc>
                  <a:spcPct val="6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滑膜层</a:t>
              </a:r>
            </a:p>
          </p:txBody>
        </p:sp>
      </p:grpSp>
      <p:grpSp>
        <p:nvGrpSpPr>
          <p:cNvPr id="3" name="Group 26"/>
          <p:cNvGrpSpPr>
            <a:grpSpLocks/>
          </p:cNvGrpSpPr>
          <p:nvPr/>
        </p:nvGrpSpPr>
        <p:grpSpPr bwMode="auto">
          <a:xfrm>
            <a:off x="2873375" y="2274888"/>
            <a:ext cx="3240088" cy="519112"/>
            <a:chOff x="2109" y="1425"/>
            <a:chExt cx="2041" cy="327"/>
          </a:xfrm>
        </p:grpSpPr>
        <p:sp>
          <p:nvSpPr>
            <p:cNvPr id="66577" name="Text Box 7"/>
            <p:cNvSpPr txBox="1">
              <a:spLocks noChangeArrowheads="1"/>
            </p:cNvSpPr>
            <p:nvPr/>
          </p:nvSpPr>
          <p:spPr bwMode="auto">
            <a:xfrm>
              <a:off x="2426" y="1425"/>
              <a:ext cx="1724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kumimoji="1" sz="23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CN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关节软骨、光滑</a:t>
              </a:r>
            </a:p>
          </p:txBody>
        </p:sp>
        <p:sp>
          <p:nvSpPr>
            <p:cNvPr id="66578" name="Line 8"/>
            <p:cNvSpPr>
              <a:spLocks noChangeShapeType="1"/>
            </p:cNvSpPr>
            <p:nvPr/>
          </p:nvSpPr>
          <p:spPr bwMode="auto">
            <a:xfrm>
              <a:off x="2109" y="1616"/>
              <a:ext cx="363" cy="0"/>
            </a:xfrm>
            <a:prstGeom prst="line">
              <a:avLst/>
            </a:prstGeom>
            <a:noFill/>
            <a:ln w="28575">
              <a:solidFill>
                <a:srgbClr val="00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2873375" y="4594222"/>
            <a:ext cx="3630746" cy="523875"/>
            <a:chOff x="1610" y="2523"/>
            <a:chExt cx="1688" cy="330"/>
          </a:xfrm>
        </p:grpSpPr>
        <p:sp>
          <p:nvSpPr>
            <p:cNvPr id="66575" name="Line 10"/>
            <p:cNvSpPr>
              <a:spLocks noChangeShapeType="1"/>
            </p:cNvSpPr>
            <p:nvPr/>
          </p:nvSpPr>
          <p:spPr bwMode="auto">
            <a:xfrm>
              <a:off x="1610" y="2704"/>
              <a:ext cx="240" cy="0"/>
            </a:xfrm>
            <a:prstGeom prst="line">
              <a:avLst/>
            </a:prstGeom>
            <a:noFill/>
            <a:ln w="28575">
              <a:solidFill>
                <a:srgbClr val="00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576" name="Text Box 11"/>
            <p:cNvSpPr txBox="1">
              <a:spLocks noChangeArrowheads="1"/>
            </p:cNvSpPr>
            <p:nvPr/>
          </p:nvSpPr>
          <p:spPr bwMode="auto">
            <a:xfrm>
              <a:off x="1837" y="2523"/>
              <a:ext cx="1461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kumimoji="1" sz="23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CN" altLang="en-US" sz="2800" b="1" dirty="0">
                  <a:solidFill>
                    <a:srgbClr val="0000CC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封闭、滑液、负压</a:t>
              </a:r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1219200" y="2246314"/>
            <a:ext cx="1957388" cy="2867025"/>
            <a:chOff x="976" y="1407"/>
            <a:chExt cx="1233" cy="1806"/>
          </a:xfrm>
        </p:grpSpPr>
        <p:grpSp>
          <p:nvGrpSpPr>
            <p:cNvPr id="66568" name="Group 12"/>
            <p:cNvGrpSpPr>
              <a:grpSpLocks/>
            </p:cNvGrpSpPr>
            <p:nvPr/>
          </p:nvGrpSpPr>
          <p:grpSpPr bwMode="auto">
            <a:xfrm>
              <a:off x="1247" y="1407"/>
              <a:ext cx="962" cy="1806"/>
              <a:chOff x="839" y="1434"/>
              <a:chExt cx="916" cy="1761"/>
            </a:xfrm>
          </p:grpSpPr>
          <p:sp>
            <p:nvSpPr>
              <p:cNvPr id="66572" name="Text Box 13"/>
              <p:cNvSpPr txBox="1">
                <a:spLocks noChangeArrowheads="1"/>
              </p:cNvSpPr>
              <p:nvPr/>
            </p:nvSpPr>
            <p:spPr bwMode="auto">
              <a:xfrm>
                <a:off x="853" y="2876"/>
                <a:ext cx="902" cy="3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kumimoji="1" sz="3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kumimoji="1" sz="26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zh-CN" altLang="en-US" sz="2800" b="1">
                    <a:solidFill>
                      <a:srgbClr val="0033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rPr>
                  <a:t>关节腔</a:t>
                </a:r>
              </a:p>
            </p:txBody>
          </p:sp>
          <p:sp>
            <p:nvSpPr>
              <p:cNvPr id="66573" name="Rectangle 14"/>
              <p:cNvSpPr>
                <a:spLocks noChangeArrowheads="1"/>
              </p:cNvSpPr>
              <p:nvPr/>
            </p:nvSpPr>
            <p:spPr bwMode="auto">
              <a:xfrm>
                <a:off x="839" y="1434"/>
                <a:ext cx="791" cy="3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kumimoji="1" sz="3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kumimoji="1" sz="26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zh-CN" altLang="en-US" sz="2800" b="1">
                    <a:solidFill>
                      <a:srgbClr val="003300"/>
                    </a:solidFill>
                    <a:ea typeface="宋体" panose="02010600030101010101" pitchFamily="2" charset="-122"/>
                  </a:rPr>
                  <a:t>关节面</a:t>
                </a:r>
              </a:p>
            </p:txBody>
          </p:sp>
          <p:sp>
            <p:nvSpPr>
              <p:cNvPr id="66574" name="Rectangle 15"/>
              <p:cNvSpPr>
                <a:spLocks noChangeArrowheads="1"/>
              </p:cNvSpPr>
              <p:nvPr/>
            </p:nvSpPr>
            <p:spPr bwMode="auto">
              <a:xfrm>
                <a:off x="853" y="2151"/>
                <a:ext cx="753" cy="3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kumimoji="1" sz="3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kumimoji="1" sz="26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zh-CN" altLang="en-US" sz="2800" b="1">
                    <a:solidFill>
                      <a:srgbClr val="003300"/>
                    </a:solidFill>
                    <a:ea typeface="宋体" panose="02010600030101010101" pitchFamily="2" charset="-122"/>
                  </a:rPr>
                  <a:t>关节囊</a:t>
                </a:r>
              </a:p>
            </p:txBody>
          </p:sp>
        </p:grpSp>
        <p:sp>
          <p:nvSpPr>
            <p:cNvPr id="94227" name="AutoShape 19"/>
            <p:cNvSpPr>
              <a:spLocks noChangeArrowheads="1"/>
            </p:cNvSpPr>
            <p:nvPr/>
          </p:nvSpPr>
          <p:spPr bwMode="auto">
            <a:xfrm>
              <a:off x="976" y="1501"/>
              <a:ext cx="226" cy="181"/>
            </a:xfrm>
            <a:prstGeom prst="star5">
              <a:avLst/>
            </a:prstGeom>
            <a:gradFill rotWithShape="1">
              <a:gsLst>
                <a:gs pos="0">
                  <a:srgbClr val="6600FF">
                    <a:gamma/>
                    <a:shade val="46275"/>
                    <a:invGamma/>
                  </a:srgbClr>
                </a:gs>
                <a:gs pos="100000">
                  <a:srgbClr val="6600FF"/>
                </a:gs>
              </a:gsLst>
              <a:lin ang="5400000" scaled="1"/>
            </a:gradFill>
            <a:ln w="9525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94228" name="AutoShape 20"/>
            <p:cNvSpPr>
              <a:spLocks noChangeArrowheads="1"/>
            </p:cNvSpPr>
            <p:nvPr/>
          </p:nvSpPr>
          <p:spPr bwMode="auto">
            <a:xfrm>
              <a:off x="976" y="2230"/>
              <a:ext cx="226" cy="181"/>
            </a:xfrm>
            <a:prstGeom prst="star5">
              <a:avLst/>
            </a:prstGeom>
            <a:gradFill rotWithShape="1">
              <a:gsLst>
                <a:gs pos="0">
                  <a:srgbClr val="6600FF">
                    <a:gamma/>
                    <a:shade val="46275"/>
                    <a:invGamma/>
                  </a:srgbClr>
                </a:gs>
                <a:gs pos="100000">
                  <a:srgbClr val="6600FF"/>
                </a:gs>
              </a:gsLst>
              <a:lin ang="5400000" scaled="1"/>
            </a:gradFill>
            <a:ln w="9525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94229" name="AutoShape 21"/>
            <p:cNvSpPr>
              <a:spLocks noChangeArrowheads="1"/>
            </p:cNvSpPr>
            <p:nvPr/>
          </p:nvSpPr>
          <p:spPr bwMode="auto">
            <a:xfrm>
              <a:off x="1000" y="2977"/>
              <a:ext cx="226" cy="181"/>
            </a:xfrm>
            <a:prstGeom prst="star5">
              <a:avLst/>
            </a:prstGeom>
            <a:gradFill rotWithShape="1">
              <a:gsLst>
                <a:gs pos="0">
                  <a:srgbClr val="6600FF">
                    <a:gamma/>
                    <a:shade val="46275"/>
                    <a:invGamma/>
                  </a:srgbClr>
                </a:gs>
                <a:gs pos="100000">
                  <a:srgbClr val="6600FF"/>
                </a:gs>
              </a:gsLst>
              <a:lin ang="5400000" scaled="1"/>
            </a:gradFill>
            <a:ln w="9525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</p:grpSp>
      <p:sp>
        <p:nvSpPr>
          <p:cNvPr id="66567" name="AutoShape 25"/>
          <p:cNvSpPr>
            <a:spLocks noChangeArrowheads="1"/>
          </p:cNvSpPr>
          <p:nvPr/>
        </p:nvSpPr>
        <p:spPr bwMode="gray">
          <a:xfrm>
            <a:off x="1703389" y="188914"/>
            <a:ext cx="1296987" cy="5032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8000"/>
              </a:gs>
              <a:gs pos="100000">
                <a:srgbClr val="000000"/>
              </a:gs>
            </a:gsLst>
            <a:lin ang="5400000" scaled="1"/>
          </a:gradFill>
          <a:ln w="12700" algn="ctr">
            <a:solidFill>
              <a:schemeClr val="bg1"/>
            </a:solidFill>
            <a:round/>
            <a:headEnd/>
            <a:tailEnd/>
          </a:ln>
          <a:effectLst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 b="1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小 结</a:t>
            </a:r>
          </a:p>
        </p:txBody>
      </p:sp>
      <p:sp>
        <p:nvSpPr>
          <p:cNvPr id="21" name="矩形 20"/>
          <p:cNvSpPr/>
          <p:nvPr/>
        </p:nvSpPr>
        <p:spPr>
          <a:xfrm>
            <a:off x="3246130" y="179389"/>
            <a:ext cx="34163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kumimoji="1" lang="zh-CN" altLang="en-US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关节的基本构造</a:t>
            </a:r>
          </a:p>
        </p:txBody>
      </p:sp>
      <p:pic>
        <p:nvPicPr>
          <p:cNvPr id="22" name="Picture 2" descr="g-2－1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408" y="1725451"/>
            <a:ext cx="5581650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49B0A-FAEA-43C9-9FB8-19A1F6F9B77F}" type="slidenum">
              <a:rPr lang="en-US" altLang="zh-TW" smtClean="0"/>
              <a:pPr/>
              <a:t>104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9450817"/>
      </p:ext>
    </p:extLst>
  </p:cSld>
  <p:clrMapOvr>
    <a:masterClrMapping/>
  </p:clrMapOvr>
  <p:transition spd="slow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62163" y="2028826"/>
            <a:ext cx="2089150" cy="3744913"/>
          </a:xfrm>
        </p:spPr>
        <p:txBody>
          <a:bodyPr/>
          <a:lstStyle/>
          <a:p>
            <a:pPr eaLnBrk="1" fontAlgn="t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zh-CN" altLang="en-US" b="1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  <a:sym typeface="Symbol" panose="05050102010706020507" pitchFamily="18" charset="2"/>
              </a:rPr>
              <a:t> </a:t>
            </a:r>
            <a:r>
              <a:rPr lang="zh-CN" altLang="en-US" sz="39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韧带</a:t>
            </a:r>
          </a:p>
          <a:p>
            <a:pPr eaLnBrk="1" fontAlgn="t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zh-CN" altLang="en-US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ymbol" panose="05050102010706020507" pitchFamily="18" charset="2"/>
              </a:rPr>
              <a:t> </a:t>
            </a:r>
            <a:r>
              <a:rPr lang="zh-CN" altLang="en-US" sz="39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关节盘</a:t>
            </a:r>
          </a:p>
          <a:p>
            <a:pPr eaLnBrk="1" fontAlgn="t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zh-CN" altLang="en-US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ymbol" panose="05050102010706020507" pitchFamily="18" charset="2"/>
              </a:rPr>
              <a:t> </a:t>
            </a:r>
            <a:r>
              <a:rPr lang="zh-CN" altLang="en-US" sz="39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关节唇</a:t>
            </a:r>
          </a:p>
          <a:p>
            <a:pPr eaLnBrk="1" fontAlgn="t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zh-CN" altLang="en-US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ymbol" panose="05050102010706020507" pitchFamily="18" charset="2"/>
              </a:rPr>
              <a:t> </a:t>
            </a:r>
            <a:r>
              <a:rPr lang="zh-CN" altLang="en-US" sz="39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滑膜襞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zh-CN" altLang="en-US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Symbol" panose="05050102010706020507" pitchFamily="18" charset="2"/>
            </a:endParaRPr>
          </a:p>
        </p:txBody>
      </p:sp>
      <p:sp>
        <p:nvSpPr>
          <p:cNvPr id="67587" name="Line 4"/>
          <p:cNvSpPr>
            <a:spLocks noChangeShapeType="1"/>
          </p:cNvSpPr>
          <p:nvPr/>
        </p:nvSpPr>
        <p:spPr bwMode="auto">
          <a:xfrm>
            <a:off x="6096000" y="4149725"/>
            <a:ext cx="0" cy="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7588" name="Line 19"/>
          <p:cNvSpPr>
            <a:spLocks noChangeShapeType="1"/>
          </p:cNvSpPr>
          <p:nvPr/>
        </p:nvSpPr>
        <p:spPr bwMode="auto">
          <a:xfrm>
            <a:off x="5902325" y="4003675"/>
            <a:ext cx="0" cy="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4727576" y="1484314"/>
            <a:ext cx="5199063" cy="4751387"/>
            <a:chOff x="2018" y="935"/>
            <a:chExt cx="3275" cy="2993"/>
          </a:xfrm>
        </p:grpSpPr>
        <p:pic>
          <p:nvPicPr>
            <p:cNvPr id="67592" name="Picture 6" descr="10"/>
            <p:cNvPicPr>
              <a:picLocks noChangeAspect="1" noChangeArrowheads="1"/>
            </p:cNvPicPr>
            <p:nvPr/>
          </p:nvPicPr>
          <p:blipFill>
            <a:blip r:embed="rId3">
              <a:lum bright="6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5" y="2477"/>
              <a:ext cx="1263" cy="1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67593" name="Object 7"/>
            <p:cNvGraphicFramePr>
              <a:graphicFrameLocks noChangeAspect="1"/>
            </p:cNvGraphicFramePr>
            <p:nvPr/>
          </p:nvGraphicFramePr>
          <p:xfrm>
            <a:off x="3937" y="1115"/>
            <a:ext cx="1270" cy="9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643" name="Image" r:id="rId4" imgW="8304762" imgH="6311111" progId="Photoshop.Image.9">
                    <p:embed/>
                  </p:oleObj>
                </mc:Choice>
                <mc:Fallback>
                  <p:oleObj name="Image" r:id="rId4" imgW="8304762" imgH="6311111" progId="Photoshop.Image.9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lum bright="-6000" contrast="6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37" y="1115"/>
                          <a:ext cx="1270" cy="96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 cap="sq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67594" name="Picture 8" descr="22"/>
            <p:cNvPicPr>
              <a:picLocks noChangeAspect="1" noChangeArrowheads="1"/>
            </p:cNvPicPr>
            <p:nvPr/>
          </p:nvPicPr>
          <p:blipFill>
            <a:blip r:embed="rId6">
              <a:lum bright="-6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9" y="935"/>
              <a:ext cx="862" cy="1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5" name="Picture 9" descr="21"/>
            <p:cNvPicPr>
              <a:picLocks noChangeAspect="1" noChangeArrowheads="1"/>
            </p:cNvPicPr>
            <p:nvPr/>
          </p:nvPicPr>
          <p:blipFill>
            <a:blip r:embed="rId7">
              <a:lum bright="-6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3" y="2476"/>
              <a:ext cx="848" cy="1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7596" name="Group 10"/>
            <p:cNvGrpSpPr>
              <a:grpSpLocks/>
            </p:cNvGrpSpPr>
            <p:nvPr/>
          </p:nvGrpSpPr>
          <p:grpSpPr bwMode="auto">
            <a:xfrm>
              <a:off x="2790" y="2703"/>
              <a:ext cx="857" cy="634"/>
              <a:chOff x="2885" y="2429"/>
              <a:chExt cx="857" cy="634"/>
            </a:xfrm>
          </p:grpSpPr>
          <p:sp>
            <p:nvSpPr>
              <p:cNvPr id="67607" name="Text Box 11"/>
              <p:cNvSpPr txBox="1">
                <a:spLocks noChangeArrowheads="1"/>
              </p:cNvSpPr>
              <p:nvPr/>
            </p:nvSpPr>
            <p:spPr bwMode="auto">
              <a:xfrm>
                <a:off x="3461" y="2429"/>
                <a:ext cx="281" cy="6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kumimoji="1" sz="3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kumimoji="1" sz="26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zh-CN" altLang="en-US" sz="2000">
                    <a:solidFill>
                      <a:srgbClr val="FF0000"/>
                    </a:solidFill>
                    <a:latin typeface="Times New Roman" panose="02020603050405020304" pitchFamily="18" charset="0"/>
                    <a:ea typeface="华文新魏" panose="02010800040101010101" pitchFamily="2" charset="-122"/>
                  </a:rPr>
                  <a:t>关节唇</a:t>
                </a:r>
              </a:p>
            </p:txBody>
          </p:sp>
          <p:sp>
            <p:nvSpPr>
              <p:cNvPr id="67608" name="Line 12"/>
              <p:cNvSpPr>
                <a:spLocks noChangeShapeType="1"/>
              </p:cNvSpPr>
              <p:nvPr/>
            </p:nvSpPr>
            <p:spPr bwMode="auto">
              <a:xfrm flipV="1">
                <a:off x="2885" y="2787"/>
                <a:ext cx="631" cy="9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67597" name="Group 13"/>
            <p:cNvGrpSpPr>
              <a:grpSpLocks/>
            </p:cNvGrpSpPr>
            <p:nvPr/>
          </p:nvGrpSpPr>
          <p:grpSpPr bwMode="auto">
            <a:xfrm>
              <a:off x="4572" y="2613"/>
              <a:ext cx="721" cy="634"/>
              <a:chOff x="3023" y="1145"/>
              <a:chExt cx="721" cy="634"/>
            </a:xfrm>
          </p:grpSpPr>
          <p:sp>
            <p:nvSpPr>
              <p:cNvPr id="67605" name="Text Box 14"/>
              <p:cNvSpPr txBox="1">
                <a:spLocks noChangeArrowheads="1"/>
              </p:cNvSpPr>
              <p:nvPr/>
            </p:nvSpPr>
            <p:spPr bwMode="auto">
              <a:xfrm flipH="1">
                <a:off x="3437" y="1145"/>
                <a:ext cx="307" cy="6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kumimoji="1" sz="3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kumimoji="1" sz="26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zh-CN" altLang="en-US" sz="2000">
                    <a:solidFill>
                      <a:srgbClr val="FF0000"/>
                    </a:solidFill>
                    <a:latin typeface="Times New Roman" panose="02020603050405020304" pitchFamily="18" charset="0"/>
                    <a:ea typeface="华文新魏" panose="02010800040101010101" pitchFamily="2" charset="-122"/>
                  </a:rPr>
                  <a:t>滑膜</a:t>
                </a:r>
              </a:p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zh-CN" altLang="en-US" sz="2000">
                    <a:solidFill>
                      <a:srgbClr val="FF0000"/>
                    </a:solidFill>
                    <a:latin typeface="Times New Roman" panose="02020603050405020304" pitchFamily="18" charset="0"/>
                    <a:ea typeface="华文新魏" panose="02010800040101010101" pitchFamily="2" charset="-122"/>
                  </a:rPr>
                  <a:t>襞</a:t>
                </a:r>
              </a:p>
            </p:txBody>
          </p:sp>
          <p:sp>
            <p:nvSpPr>
              <p:cNvPr id="67606" name="Line 15"/>
              <p:cNvSpPr>
                <a:spLocks noChangeShapeType="1"/>
              </p:cNvSpPr>
              <p:nvPr/>
            </p:nvSpPr>
            <p:spPr bwMode="auto">
              <a:xfrm flipV="1">
                <a:off x="3023" y="1414"/>
                <a:ext cx="466" cy="269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67598" name="Group 16"/>
            <p:cNvGrpSpPr>
              <a:grpSpLocks/>
            </p:cNvGrpSpPr>
            <p:nvPr/>
          </p:nvGrpSpPr>
          <p:grpSpPr bwMode="auto">
            <a:xfrm>
              <a:off x="3484" y="1297"/>
              <a:ext cx="670" cy="634"/>
              <a:chOff x="3696" y="1525"/>
              <a:chExt cx="670" cy="634"/>
            </a:xfrm>
          </p:grpSpPr>
          <p:sp>
            <p:nvSpPr>
              <p:cNvPr id="67603" name="Text Box 17"/>
              <p:cNvSpPr txBox="1">
                <a:spLocks noChangeArrowheads="1"/>
              </p:cNvSpPr>
              <p:nvPr/>
            </p:nvSpPr>
            <p:spPr bwMode="auto">
              <a:xfrm>
                <a:off x="3696" y="1525"/>
                <a:ext cx="227" cy="6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kumimoji="1" sz="3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kumimoji="1" sz="26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zh-CN" altLang="en-US" sz="2000">
                    <a:solidFill>
                      <a:srgbClr val="FF0000"/>
                    </a:solidFill>
                    <a:latin typeface="Times New Roman" panose="02020603050405020304" pitchFamily="18" charset="0"/>
                    <a:ea typeface="华文新魏" panose="02010800040101010101" pitchFamily="2" charset="-122"/>
                  </a:rPr>
                  <a:t>关节盘</a:t>
                </a:r>
              </a:p>
            </p:txBody>
          </p:sp>
          <p:sp>
            <p:nvSpPr>
              <p:cNvPr id="67604" name="Line 18"/>
              <p:cNvSpPr>
                <a:spLocks noChangeShapeType="1"/>
              </p:cNvSpPr>
              <p:nvPr/>
            </p:nvSpPr>
            <p:spPr bwMode="auto">
              <a:xfrm>
                <a:off x="3955" y="1922"/>
                <a:ext cx="411" cy="29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67599" name="Group 20"/>
            <p:cNvGrpSpPr>
              <a:grpSpLocks/>
            </p:cNvGrpSpPr>
            <p:nvPr/>
          </p:nvGrpSpPr>
          <p:grpSpPr bwMode="auto">
            <a:xfrm>
              <a:off x="2018" y="1389"/>
              <a:ext cx="834" cy="805"/>
              <a:chOff x="2109" y="1389"/>
              <a:chExt cx="834" cy="805"/>
            </a:xfrm>
          </p:grpSpPr>
          <p:sp>
            <p:nvSpPr>
              <p:cNvPr id="67600" name="Text Box 21"/>
              <p:cNvSpPr txBox="1">
                <a:spLocks noChangeArrowheads="1"/>
              </p:cNvSpPr>
              <p:nvPr/>
            </p:nvSpPr>
            <p:spPr bwMode="auto">
              <a:xfrm>
                <a:off x="2109" y="1752"/>
                <a:ext cx="281" cy="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kumimoji="1" sz="3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kumimoji="1" sz="26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zh-CN" altLang="en-US" sz="2000">
                    <a:solidFill>
                      <a:srgbClr val="FF0000"/>
                    </a:solidFill>
                    <a:latin typeface="Times New Roman" panose="02020603050405020304" pitchFamily="18" charset="0"/>
                    <a:ea typeface="华文新魏" panose="02010800040101010101" pitchFamily="2" charset="-122"/>
                  </a:rPr>
                  <a:t>韧带</a:t>
                </a:r>
              </a:p>
            </p:txBody>
          </p:sp>
          <p:sp>
            <p:nvSpPr>
              <p:cNvPr id="67601" name="Line 22"/>
              <p:cNvSpPr>
                <a:spLocks noChangeShapeType="1"/>
              </p:cNvSpPr>
              <p:nvPr/>
            </p:nvSpPr>
            <p:spPr bwMode="auto">
              <a:xfrm flipV="1">
                <a:off x="2347" y="1591"/>
                <a:ext cx="155" cy="363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7602" name="Line 23"/>
              <p:cNvSpPr>
                <a:spLocks noChangeShapeType="1"/>
              </p:cNvSpPr>
              <p:nvPr/>
            </p:nvSpPr>
            <p:spPr bwMode="auto">
              <a:xfrm flipH="1">
                <a:off x="2431" y="1389"/>
                <a:ext cx="512" cy="382"/>
              </a:xfrm>
              <a:prstGeom prst="line">
                <a:avLst/>
              </a:prstGeom>
              <a:noFill/>
              <a:ln w="34925" cap="sq">
                <a:solidFill>
                  <a:srgbClr val="0000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67590" name="AutoShape 24"/>
          <p:cNvSpPr>
            <a:spLocks noChangeArrowheads="1"/>
          </p:cNvSpPr>
          <p:nvPr/>
        </p:nvSpPr>
        <p:spPr bwMode="gray">
          <a:xfrm>
            <a:off x="1703389" y="188914"/>
            <a:ext cx="1296987" cy="5032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8000"/>
              </a:gs>
              <a:gs pos="100000">
                <a:srgbClr val="000000"/>
              </a:gs>
            </a:gsLst>
            <a:lin ang="5400000" scaled="1"/>
          </a:gradFill>
          <a:ln w="12700" algn="ctr">
            <a:solidFill>
              <a:schemeClr val="bg1"/>
            </a:solidFill>
            <a:round/>
            <a:headEnd/>
            <a:tailEnd/>
          </a:ln>
          <a:effectLst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 b="1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小 结</a:t>
            </a:r>
          </a:p>
        </p:txBody>
      </p:sp>
      <p:sp>
        <p:nvSpPr>
          <p:cNvPr id="25" name="矩形 24"/>
          <p:cNvSpPr/>
          <p:nvPr/>
        </p:nvSpPr>
        <p:spPr>
          <a:xfrm>
            <a:off x="3246130" y="179389"/>
            <a:ext cx="34163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kumimoji="1" lang="zh-CN" altLang="en-US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关节的辅助构造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105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2197028"/>
      </p:ext>
    </p:extLst>
  </p:cSld>
  <p:clrMapOvr>
    <a:masterClrMapping/>
  </p:clrMapOvr>
  <p:transition spd="slow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157414" y="2276475"/>
            <a:ext cx="1527175" cy="3240088"/>
            <a:chOff x="330" y="1434"/>
            <a:chExt cx="962" cy="2041"/>
          </a:xfrm>
        </p:grpSpPr>
        <p:sp>
          <p:nvSpPr>
            <p:cNvPr id="68623" name="Rectangle 5"/>
            <p:cNvSpPr>
              <a:spLocks noChangeArrowheads="1"/>
            </p:cNvSpPr>
            <p:nvPr/>
          </p:nvSpPr>
          <p:spPr bwMode="auto">
            <a:xfrm>
              <a:off x="331" y="1434"/>
              <a:ext cx="91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kumimoji="1" sz="23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sz="2400" b="1">
                  <a:solidFill>
                    <a:srgbClr val="0000CC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单轴关节</a:t>
              </a:r>
            </a:p>
          </p:txBody>
        </p:sp>
        <p:sp>
          <p:nvSpPr>
            <p:cNvPr id="68624" name="Rectangle 6"/>
            <p:cNvSpPr>
              <a:spLocks noChangeArrowheads="1"/>
            </p:cNvSpPr>
            <p:nvPr/>
          </p:nvSpPr>
          <p:spPr bwMode="auto">
            <a:xfrm>
              <a:off x="330" y="2326"/>
              <a:ext cx="96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kumimoji="1" sz="23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sz="2400" b="1">
                  <a:solidFill>
                    <a:srgbClr val="0000CC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双轴关节</a:t>
              </a:r>
            </a:p>
          </p:txBody>
        </p:sp>
        <p:sp>
          <p:nvSpPr>
            <p:cNvPr id="68625" name="Rectangle 7"/>
            <p:cNvSpPr>
              <a:spLocks noChangeArrowheads="1"/>
            </p:cNvSpPr>
            <p:nvPr/>
          </p:nvSpPr>
          <p:spPr bwMode="auto">
            <a:xfrm>
              <a:off x="330" y="3187"/>
              <a:ext cx="96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kumimoji="1" sz="23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sz="2400" b="1">
                  <a:solidFill>
                    <a:srgbClr val="0000CC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多轴关节</a:t>
              </a: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3614738" y="3429003"/>
            <a:ext cx="1568450" cy="1016001"/>
            <a:chOff x="1248" y="2160"/>
            <a:chExt cx="988" cy="640"/>
          </a:xfrm>
        </p:grpSpPr>
        <p:sp>
          <p:nvSpPr>
            <p:cNvPr id="68621" name="Rectangle 9"/>
            <p:cNvSpPr>
              <a:spLocks noChangeArrowheads="1"/>
            </p:cNvSpPr>
            <p:nvPr/>
          </p:nvSpPr>
          <p:spPr bwMode="auto">
            <a:xfrm>
              <a:off x="1292" y="2160"/>
              <a:ext cx="944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kumimoji="1" sz="23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CN" altLang="en-US" sz="2400" b="1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椭圆关节</a:t>
              </a:r>
            </a:p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CN" altLang="en-US" sz="2400" b="1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鞍状关节</a:t>
              </a:r>
            </a:p>
          </p:txBody>
        </p:sp>
        <p:sp>
          <p:nvSpPr>
            <p:cNvPr id="68622" name="AutoShape 10"/>
            <p:cNvSpPr>
              <a:spLocks/>
            </p:cNvSpPr>
            <p:nvPr/>
          </p:nvSpPr>
          <p:spPr bwMode="auto">
            <a:xfrm>
              <a:off x="1248" y="2256"/>
              <a:ext cx="48" cy="480"/>
            </a:xfrm>
            <a:prstGeom prst="leftBrace">
              <a:avLst>
                <a:gd name="adj1" fmla="val 83333"/>
                <a:gd name="adj2" fmla="val 50000"/>
              </a:avLst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kumimoji="1" sz="23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CN" altLang="en-US" sz="1800"/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3613151" y="4797428"/>
            <a:ext cx="1762125" cy="1016001"/>
            <a:chOff x="1247" y="3022"/>
            <a:chExt cx="1110" cy="640"/>
          </a:xfrm>
        </p:grpSpPr>
        <p:sp>
          <p:nvSpPr>
            <p:cNvPr id="68619" name="Rectangle 12"/>
            <p:cNvSpPr>
              <a:spLocks noChangeArrowheads="1"/>
            </p:cNvSpPr>
            <p:nvPr/>
          </p:nvSpPr>
          <p:spPr bwMode="auto">
            <a:xfrm>
              <a:off x="1323" y="3022"/>
              <a:ext cx="1034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kumimoji="1" sz="23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CN" altLang="en-US" sz="2400" b="1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球窝关节</a:t>
              </a:r>
            </a:p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CN" altLang="en-US" sz="2400" b="1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平面关节</a:t>
              </a:r>
            </a:p>
          </p:txBody>
        </p:sp>
        <p:sp>
          <p:nvSpPr>
            <p:cNvPr id="68620" name="AutoShape 13"/>
            <p:cNvSpPr>
              <a:spLocks/>
            </p:cNvSpPr>
            <p:nvPr/>
          </p:nvSpPr>
          <p:spPr bwMode="auto">
            <a:xfrm>
              <a:off x="1247" y="3113"/>
              <a:ext cx="59" cy="483"/>
            </a:xfrm>
            <a:prstGeom prst="leftBrace">
              <a:avLst>
                <a:gd name="adj1" fmla="val 68220"/>
                <a:gd name="adj2" fmla="val 50000"/>
              </a:avLst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kumimoji="1" sz="23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9pPr>
            </a:lstStyle>
            <a:p>
              <a:pPr algn="ctr" eaLnBrk="1" hangingPunct="1">
                <a:buClrTx/>
                <a:buSzTx/>
                <a:buFontTx/>
                <a:buNone/>
              </a:pPr>
              <a:endParaRPr lang="zh-CN" altLang="en-US" sz="3600" b="1">
                <a:solidFill>
                  <a:srgbClr val="CC33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3614739" y="1995488"/>
            <a:ext cx="1647825" cy="1015999"/>
            <a:chOff x="1248" y="1257"/>
            <a:chExt cx="1038" cy="640"/>
          </a:xfrm>
        </p:grpSpPr>
        <p:sp>
          <p:nvSpPr>
            <p:cNvPr id="68617" name="Rectangle 15"/>
            <p:cNvSpPr>
              <a:spLocks noChangeArrowheads="1"/>
            </p:cNvSpPr>
            <p:nvPr/>
          </p:nvSpPr>
          <p:spPr bwMode="auto">
            <a:xfrm>
              <a:off x="1292" y="1257"/>
              <a:ext cx="994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kumimoji="1" sz="23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CN" altLang="en-US" sz="2400" b="1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滑车关节</a:t>
              </a:r>
            </a:p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CN" altLang="en-US" sz="2400" b="1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车轴关节</a:t>
              </a:r>
            </a:p>
          </p:txBody>
        </p:sp>
        <p:sp>
          <p:nvSpPr>
            <p:cNvPr id="68618" name="AutoShape 16"/>
            <p:cNvSpPr>
              <a:spLocks/>
            </p:cNvSpPr>
            <p:nvPr/>
          </p:nvSpPr>
          <p:spPr bwMode="auto">
            <a:xfrm>
              <a:off x="1248" y="1344"/>
              <a:ext cx="48" cy="483"/>
            </a:xfrm>
            <a:prstGeom prst="leftBrace">
              <a:avLst>
                <a:gd name="adj1" fmla="val 83854"/>
                <a:gd name="adj2" fmla="val 50000"/>
              </a:avLst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kumimoji="1" sz="23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CN" altLang="en-US" sz="1800"/>
            </a:p>
          </p:txBody>
        </p:sp>
      </p:grpSp>
      <p:graphicFrame>
        <p:nvGraphicFramePr>
          <p:cNvPr id="96273" name="Object 17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4357542"/>
              </p:ext>
            </p:extLst>
          </p:nvPr>
        </p:nvGraphicFramePr>
        <p:xfrm>
          <a:off x="5622018" y="1194028"/>
          <a:ext cx="3906838" cy="522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67" name="Image" r:id="rId4" imgW="11631746" imgH="15568254" progId="Photoshop.Image.9">
                  <p:embed/>
                </p:oleObj>
              </mc:Choice>
              <mc:Fallback>
                <p:oleObj name="Image" r:id="rId4" imgW="11631746" imgH="15568254" progId="Photoshop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22018" y="1194028"/>
                        <a:ext cx="3906838" cy="5229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616" name="AutoShape 25"/>
          <p:cNvSpPr>
            <a:spLocks noChangeArrowheads="1"/>
          </p:cNvSpPr>
          <p:nvPr/>
        </p:nvSpPr>
        <p:spPr bwMode="gray">
          <a:xfrm>
            <a:off x="1703389" y="188914"/>
            <a:ext cx="1296987" cy="5032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8000"/>
              </a:gs>
              <a:gs pos="100000">
                <a:srgbClr val="000000"/>
              </a:gs>
            </a:gsLst>
            <a:lin ang="5400000" scaled="1"/>
          </a:gradFill>
          <a:ln w="12700" algn="ctr">
            <a:solidFill>
              <a:schemeClr val="bg1"/>
            </a:solidFill>
            <a:round/>
            <a:headEnd/>
            <a:tailEnd/>
          </a:ln>
          <a:effectLst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 b="1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小 结</a:t>
            </a:r>
          </a:p>
        </p:txBody>
      </p:sp>
      <p:sp>
        <p:nvSpPr>
          <p:cNvPr id="19" name="矩形 18"/>
          <p:cNvSpPr/>
          <p:nvPr/>
        </p:nvSpPr>
        <p:spPr>
          <a:xfrm>
            <a:off x="3246130" y="179389"/>
            <a:ext cx="38779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kumimoji="1" lang="zh-CN" altLang="en-US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关节的类型和运动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106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6446988"/>
      </p:ext>
    </p:extLst>
  </p:cSld>
  <p:clrMapOvr>
    <a:masterClrMapping/>
  </p:clrMapOvr>
  <p:transition spd="slow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598612" y="1130985"/>
            <a:ext cx="10771187" cy="2736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endParaRPr lang="zh-CN" altLang="en-US" b="1" dirty="0">
              <a:solidFill>
                <a:srgbClr val="0000CC"/>
              </a:solidFill>
              <a:ea typeface="楷体_GB2312" pitchFamily="49" charset="-122"/>
            </a:endParaRPr>
          </a:p>
          <a:p>
            <a:pPr marL="0" indent="0">
              <a:buNone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适当、温和的锻炼</a:t>
            </a:r>
          </a:p>
          <a:p>
            <a:pPr marL="0" indent="0">
              <a:buNone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注意关节保护和保暖</a:t>
            </a:r>
          </a:p>
          <a:p>
            <a:pPr marL="0" indent="0">
              <a:buNone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消除不良生活习惯（长时间保持一个姿势、掰手指、酗酒等）</a:t>
            </a:r>
          </a:p>
          <a:p>
            <a:endParaRPr lang="zh-CN" altLang="en-US" b="1" dirty="0">
              <a:solidFill>
                <a:srgbClr val="0000CC"/>
              </a:solidFill>
              <a:ea typeface="楷体_GB2312" pitchFamily="49" charset="-122"/>
            </a:endParaRPr>
          </a:p>
          <a:p>
            <a:endParaRPr lang="zh-CN" altLang="en-US" b="1" dirty="0"/>
          </a:p>
        </p:txBody>
      </p:sp>
      <p:sp>
        <p:nvSpPr>
          <p:cNvPr id="10" name="矩形 9"/>
          <p:cNvSpPr/>
          <p:nvPr/>
        </p:nvSpPr>
        <p:spPr>
          <a:xfrm>
            <a:off x="1576675" y="484654"/>
            <a:ext cx="29546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kumimoji="1" lang="zh-CN" altLang="en-US" sz="3600" b="1" dirty="0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如何保护关节</a:t>
            </a:r>
          </a:p>
        </p:txBody>
      </p:sp>
      <p:sp>
        <p:nvSpPr>
          <p:cNvPr id="11" name="矩形 10"/>
          <p:cNvSpPr/>
          <p:nvPr/>
        </p:nvSpPr>
        <p:spPr>
          <a:xfrm>
            <a:off x="1598612" y="3684479"/>
            <a:ext cx="24929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kumimoji="1" lang="zh-CN" altLang="en-US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重点和难点</a:t>
            </a:r>
          </a:p>
        </p:txBody>
      </p:sp>
      <p:sp>
        <p:nvSpPr>
          <p:cNvPr id="3" name="矩形 2"/>
          <p:cNvSpPr/>
          <p:nvPr/>
        </p:nvSpPr>
        <p:spPr>
          <a:xfrm>
            <a:off x="1598612" y="4514166"/>
            <a:ext cx="5570756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关节的基本结构和辅助结构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关节的类型和运动方式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肩关节、肘关节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、髋关节、膝关节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107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4244889"/>
      </p:ext>
    </p:extLst>
  </p:cSld>
  <p:clrMapOvr>
    <a:masterClrMapping/>
  </p:clrMapOvr>
  <p:transition spd="slow"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智能膝关节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09874" y="1133474"/>
            <a:ext cx="6156325" cy="504818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128306" y="283420"/>
            <a:ext cx="55194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00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人造关节和假肢的研制和开发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108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884813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151" y="0"/>
            <a:ext cx="3800475" cy="594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7680326" y="2420939"/>
            <a:ext cx="1939925" cy="396875"/>
            <a:chOff x="3878" y="1661"/>
            <a:chExt cx="1222" cy="250"/>
          </a:xfrm>
        </p:grpSpPr>
        <p:sp>
          <p:nvSpPr>
            <p:cNvPr id="15365" name="Line 4"/>
            <p:cNvSpPr>
              <a:spLocks noChangeShapeType="1"/>
            </p:cNvSpPr>
            <p:nvPr/>
          </p:nvSpPr>
          <p:spPr bwMode="auto">
            <a:xfrm rot="10800000" flipH="1">
              <a:off x="3878" y="1797"/>
              <a:ext cx="449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5366" name="Text Box 5"/>
            <p:cNvSpPr txBox="1">
              <a:spLocks noChangeArrowheads="1"/>
            </p:cNvSpPr>
            <p:nvPr/>
          </p:nvSpPr>
          <p:spPr bwMode="auto">
            <a:xfrm>
              <a:off x="4332" y="1661"/>
              <a:ext cx="76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kumimoji="1" sz="23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CN" altLang="en-US" sz="2000" b="1">
                  <a:solidFill>
                    <a:srgbClr val="0000CC"/>
                  </a:solidFill>
                  <a:ea typeface="宋体" panose="02010600030101010101" pitchFamily="2" charset="-122"/>
                </a:rPr>
                <a:t>椎间盘</a:t>
              </a:r>
            </a:p>
          </p:txBody>
        </p:sp>
      </p:grpSp>
      <p:sp>
        <p:nvSpPr>
          <p:cNvPr id="7" name="矩形 6"/>
          <p:cNvSpPr/>
          <p:nvPr/>
        </p:nvSpPr>
        <p:spPr>
          <a:xfrm>
            <a:off x="1081339" y="556698"/>
            <a:ext cx="2308645" cy="48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Bef>
                <a:spcPct val="0"/>
              </a:spcBef>
            </a:pPr>
            <a:r>
              <a:rPr lang="en-US" altLang="zh-CN" sz="24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24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纤维软骨连结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0942468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3051622" y="157294"/>
            <a:ext cx="7885113" cy="1619250"/>
          </a:xfrm>
        </p:spPr>
        <p:txBody>
          <a:bodyPr/>
          <a:lstStyle/>
          <a:p>
            <a:pPr eaLnBrk="1" fontAlgn="t" hangingPunct="1">
              <a:buFont typeface="Wingdings" panose="05000000000000000000" pitchFamily="2" charset="2"/>
              <a:buNone/>
            </a:pPr>
            <a:endParaRPr lang="zh-CN" altLang="en-US" sz="2200" dirty="0">
              <a:solidFill>
                <a:srgbClr val="FFFF66"/>
              </a:solidFill>
            </a:endParaRPr>
          </a:p>
          <a:p>
            <a:pPr eaLnBrk="1" fontAlgn="t" hangingPunct="1">
              <a:lnSpc>
                <a:spcPct val="110000"/>
              </a:lnSpc>
              <a:buFont typeface="Wingdings" panose="05000000000000000000" pitchFamily="2" charset="2"/>
              <a:buNone/>
            </a:pPr>
            <a:r>
              <a:rPr lang="zh-CN" altLang="en-US" sz="2200" dirty="0">
                <a:solidFill>
                  <a:srgbClr val="FFFF66"/>
                </a:solidFill>
              </a:rPr>
              <a:t>        </a:t>
            </a:r>
            <a:r>
              <a:rPr lang="zh-CN" altLang="en-US" sz="2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由</a:t>
            </a:r>
            <a:r>
              <a:rPr lang="zh-CN" altLang="en-US" sz="2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软骨结合经骨化</a:t>
            </a:r>
            <a:r>
              <a:rPr lang="zh-CN" altLang="en-US" sz="2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演变而成，</a:t>
            </a:r>
            <a:r>
              <a:rPr lang="zh-CN" altLang="en-US" sz="26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完全不能活动</a:t>
            </a:r>
          </a:p>
          <a:p>
            <a:pPr eaLnBrk="1" hangingPunct="1"/>
            <a:endParaRPr lang="zh-CN" altLang="en-US" sz="2600" dirty="0">
              <a:solidFill>
                <a:srgbClr val="FFFF66"/>
              </a:solidFill>
            </a:endParaRP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495550" y="1700214"/>
            <a:ext cx="3117850" cy="4491037"/>
            <a:chOff x="612" y="1071"/>
            <a:chExt cx="1964" cy="2829"/>
          </a:xfrm>
        </p:grpSpPr>
        <p:sp>
          <p:nvSpPr>
            <p:cNvPr id="17415" name="Text Box 8"/>
            <p:cNvSpPr txBox="1">
              <a:spLocks noChangeArrowheads="1"/>
            </p:cNvSpPr>
            <p:nvPr/>
          </p:nvSpPr>
          <p:spPr bwMode="auto">
            <a:xfrm>
              <a:off x="1156" y="3612"/>
              <a:ext cx="93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kumimoji="1" sz="23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zh-CN" altLang="en-US" sz="2400" b="1">
                  <a:solidFill>
                    <a:srgbClr val="0000CC"/>
                  </a:solidFill>
                  <a:ea typeface="宋体" panose="02010600030101010101" pitchFamily="2" charset="-122"/>
                </a:rPr>
                <a:t>软骨结合</a:t>
              </a:r>
            </a:p>
          </p:txBody>
        </p:sp>
        <p:grpSp>
          <p:nvGrpSpPr>
            <p:cNvPr id="17416" name="Group 9"/>
            <p:cNvGrpSpPr>
              <a:grpSpLocks/>
            </p:cNvGrpSpPr>
            <p:nvPr/>
          </p:nvGrpSpPr>
          <p:grpSpPr bwMode="auto">
            <a:xfrm>
              <a:off x="612" y="1071"/>
              <a:ext cx="1964" cy="2491"/>
              <a:chOff x="3424" y="935"/>
              <a:chExt cx="1783" cy="2446"/>
            </a:xfrm>
          </p:grpSpPr>
          <p:pic>
            <p:nvPicPr>
              <p:cNvPr id="17417" name="Picture 10"/>
              <p:cNvPicPr>
                <a:picLocks noChangeAspect="1" noChangeArrowheads="1"/>
              </p:cNvPicPr>
              <p:nvPr/>
            </p:nvPicPr>
            <p:blipFill>
              <a:blip r:embed="rId3">
                <a:lum bright="-6000" contrast="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4870"/>
              <a:stretch>
                <a:fillRect/>
              </a:stretch>
            </p:blipFill>
            <p:spPr bwMode="auto">
              <a:xfrm>
                <a:off x="3424" y="935"/>
                <a:ext cx="1783" cy="2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7418" name="Group 11"/>
              <p:cNvGrpSpPr>
                <a:grpSpLocks/>
              </p:cNvGrpSpPr>
              <p:nvPr/>
            </p:nvGrpSpPr>
            <p:grpSpPr bwMode="auto">
              <a:xfrm>
                <a:off x="3606" y="1268"/>
                <a:ext cx="1406" cy="2113"/>
                <a:chOff x="3833" y="1026"/>
                <a:chExt cx="1406" cy="2113"/>
              </a:xfrm>
            </p:grpSpPr>
            <p:sp>
              <p:nvSpPr>
                <p:cNvPr id="17419" name="Line 12"/>
                <p:cNvSpPr>
                  <a:spLocks noChangeShapeType="1"/>
                </p:cNvSpPr>
                <p:nvPr/>
              </p:nvSpPr>
              <p:spPr bwMode="auto">
                <a:xfrm flipH="1" flipV="1">
                  <a:off x="4150" y="1207"/>
                  <a:ext cx="182" cy="45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7420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3969" y="1026"/>
                  <a:ext cx="545" cy="2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lr>
                      <a:schemeClr val="tx2"/>
                    </a:buClr>
                    <a:buSzPct val="70000"/>
                    <a:buFont typeface="Wingdings" panose="05000000000000000000" pitchFamily="2" charset="2"/>
                    <a:buChar char="l"/>
                    <a:defRPr kumimoji="1" sz="3000">
                      <a:solidFill>
                        <a:schemeClr val="tx1"/>
                      </a:solidFill>
                      <a:latin typeface="Arial" panose="020B0604020202020204" pitchFamily="34" charset="0"/>
                      <a:ea typeface="PMingLiU" pitchFamily="18" charset="-12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l"/>
                    <a:defRPr kumimoji="1" sz="2600">
                      <a:solidFill>
                        <a:schemeClr val="tx1"/>
                      </a:solidFill>
                      <a:latin typeface="Arial" panose="020B0604020202020204" pitchFamily="34" charset="0"/>
                      <a:ea typeface="PMingLiU" pitchFamily="18" charset="-12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1"/>
                    </a:buClr>
                    <a:buSzPct val="70000"/>
                    <a:buFont typeface="Wingdings" panose="05000000000000000000" pitchFamily="2" charset="2"/>
                    <a:buChar char="l"/>
                    <a:defRPr kumimoji="1" sz="2300">
                      <a:solidFill>
                        <a:schemeClr val="tx1"/>
                      </a:solidFill>
                      <a:latin typeface="Arial" panose="020B0604020202020204" pitchFamily="34" charset="0"/>
                      <a:ea typeface="PMingLiU" pitchFamily="18" charset="-12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§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PMingLiU" pitchFamily="18" charset="-12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folHlink"/>
                    </a:buClr>
                    <a:buSzPct val="80000"/>
                    <a:buFont typeface="Wingdings" panose="05000000000000000000" pitchFamily="2" charset="2"/>
                    <a:buChar char="§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PMingLiU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80000"/>
                    <a:buFont typeface="Wingdings" panose="05000000000000000000" pitchFamily="2" charset="2"/>
                    <a:buChar char="§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PMingLiU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80000"/>
                    <a:buFont typeface="Wingdings" panose="05000000000000000000" pitchFamily="2" charset="2"/>
                    <a:buChar char="§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PMingLiU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80000"/>
                    <a:buFont typeface="Wingdings" panose="05000000000000000000" pitchFamily="2" charset="2"/>
                    <a:buChar char="§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PMingLiU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80000"/>
                    <a:buFont typeface="Wingdings" panose="05000000000000000000" pitchFamily="2" charset="2"/>
                    <a:buChar char="§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PMingLiU" pitchFamily="18" charset="-12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ClrTx/>
                    <a:buSzTx/>
                    <a:buFontTx/>
                    <a:buNone/>
                  </a:pPr>
                  <a:r>
                    <a:rPr lang="zh-CN" altLang="en-US" sz="1600" b="1">
                      <a:solidFill>
                        <a:srgbClr val="0000FF"/>
                      </a:solidFill>
                      <a:ea typeface="宋体" panose="02010600030101010101" pitchFamily="2" charset="-122"/>
                    </a:rPr>
                    <a:t>髂骨</a:t>
                  </a:r>
                </a:p>
              </p:txBody>
            </p:sp>
            <p:sp>
              <p:nvSpPr>
                <p:cNvPr id="17421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4059" y="2614"/>
                  <a:ext cx="91" cy="362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7422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3833" y="2931"/>
                  <a:ext cx="545" cy="2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lr>
                      <a:schemeClr val="tx2"/>
                    </a:buClr>
                    <a:buSzPct val="70000"/>
                    <a:buFont typeface="Wingdings" panose="05000000000000000000" pitchFamily="2" charset="2"/>
                    <a:buChar char="l"/>
                    <a:defRPr kumimoji="1" sz="3000">
                      <a:solidFill>
                        <a:schemeClr val="tx1"/>
                      </a:solidFill>
                      <a:latin typeface="Arial" panose="020B0604020202020204" pitchFamily="34" charset="0"/>
                      <a:ea typeface="PMingLiU" pitchFamily="18" charset="-12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l"/>
                    <a:defRPr kumimoji="1" sz="2600">
                      <a:solidFill>
                        <a:schemeClr val="tx1"/>
                      </a:solidFill>
                      <a:latin typeface="Arial" panose="020B0604020202020204" pitchFamily="34" charset="0"/>
                      <a:ea typeface="PMingLiU" pitchFamily="18" charset="-12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1"/>
                    </a:buClr>
                    <a:buSzPct val="70000"/>
                    <a:buFont typeface="Wingdings" panose="05000000000000000000" pitchFamily="2" charset="2"/>
                    <a:buChar char="l"/>
                    <a:defRPr kumimoji="1" sz="2300">
                      <a:solidFill>
                        <a:schemeClr val="tx1"/>
                      </a:solidFill>
                      <a:latin typeface="Arial" panose="020B0604020202020204" pitchFamily="34" charset="0"/>
                      <a:ea typeface="PMingLiU" pitchFamily="18" charset="-12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§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PMingLiU" pitchFamily="18" charset="-12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folHlink"/>
                    </a:buClr>
                    <a:buSzPct val="80000"/>
                    <a:buFont typeface="Wingdings" panose="05000000000000000000" pitchFamily="2" charset="2"/>
                    <a:buChar char="§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PMingLiU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80000"/>
                    <a:buFont typeface="Wingdings" panose="05000000000000000000" pitchFamily="2" charset="2"/>
                    <a:buChar char="§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PMingLiU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80000"/>
                    <a:buFont typeface="Wingdings" panose="05000000000000000000" pitchFamily="2" charset="2"/>
                    <a:buChar char="§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PMingLiU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80000"/>
                    <a:buFont typeface="Wingdings" panose="05000000000000000000" pitchFamily="2" charset="2"/>
                    <a:buChar char="§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PMingLiU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80000"/>
                    <a:buFont typeface="Wingdings" panose="05000000000000000000" pitchFamily="2" charset="2"/>
                    <a:buChar char="§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PMingLiU" pitchFamily="18" charset="-12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ClrTx/>
                    <a:buSzTx/>
                    <a:buFontTx/>
                    <a:buNone/>
                  </a:pPr>
                  <a:r>
                    <a:rPr lang="zh-CN" altLang="en-US" sz="1600" b="1">
                      <a:solidFill>
                        <a:srgbClr val="0000FF"/>
                      </a:solidFill>
                      <a:ea typeface="宋体" panose="02010600030101010101" pitchFamily="2" charset="-122"/>
                    </a:rPr>
                    <a:t>耻骨</a:t>
                  </a:r>
                </a:p>
              </p:txBody>
            </p:sp>
            <p:sp>
              <p:nvSpPr>
                <p:cNvPr id="17423" name="Line 16"/>
                <p:cNvSpPr>
                  <a:spLocks noChangeShapeType="1"/>
                </p:cNvSpPr>
                <p:nvPr/>
              </p:nvSpPr>
              <p:spPr bwMode="auto">
                <a:xfrm>
                  <a:off x="4649" y="2478"/>
                  <a:ext cx="318" cy="362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7424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4785" y="2795"/>
                  <a:ext cx="454" cy="20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lr>
                      <a:schemeClr val="tx2"/>
                    </a:buClr>
                    <a:buSzPct val="70000"/>
                    <a:buFont typeface="Wingdings" panose="05000000000000000000" pitchFamily="2" charset="2"/>
                    <a:buChar char="l"/>
                    <a:defRPr kumimoji="1" sz="3000">
                      <a:solidFill>
                        <a:schemeClr val="tx1"/>
                      </a:solidFill>
                      <a:latin typeface="Arial" panose="020B0604020202020204" pitchFamily="34" charset="0"/>
                      <a:ea typeface="PMingLiU" pitchFamily="18" charset="-12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l"/>
                    <a:defRPr kumimoji="1" sz="2600">
                      <a:solidFill>
                        <a:schemeClr val="tx1"/>
                      </a:solidFill>
                      <a:latin typeface="Arial" panose="020B0604020202020204" pitchFamily="34" charset="0"/>
                      <a:ea typeface="PMingLiU" pitchFamily="18" charset="-12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1"/>
                    </a:buClr>
                    <a:buSzPct val="70000"/>
                    <a:buFont typeface="Wingdings" panose="05000000000000000000" pitchFamily="2" charset="2"/>
                    <a:buChar char="l"/>
                    <a:defRPr kumimoji="1" sz="2300">
                      <a:solidFill>
                        <a:schemeClr val="tx1"/>
                      </a:solidFill>
                      <a:latin typeface="Arial" panose="020B0604020202020204" pitchFamily="34" charset="0"/>
                      <a:ea typeface="PMingLiU" pitchFamily="18" charset="-12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§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PMingLiU" pitchFamily="18" charset="-12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folHlink"/>
                    </a:buClr>
                    <a:buSzPct val="80000"/>
                    <a:buFont typeface="Wingdings" panose="05000000000000000000" pitchFamily="2" charset="2"/>
                    <a:buChar char="§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PMingLiU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80000"/>
                    <a:buFont typeface="Wingdings" panose="05000000000000000000" pitchFamily="2" charset="2"/>
                    <a:buChar char="§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PMingLiU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80000"/>
                    <a:buFont typeface="Wingdings" panose="05000000000000000000" pitchFamily="2" charset="2"/>
                    <a:buChar char="§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PMingLiU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80000"/>
                    <a:buFont typeface="Wingdings" panose="05000000000000000000" pitchFamily="2" charset="2"/>
                    <a:buChar char="§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PMingLiU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80000"/>
                    <a:buFont typeface="Wingdings" panose="05000000000000000000" pitchFamily="2" charset="2"/>
                    <a:buChar char="§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PMingLiU" pitchFamily="18" charset="-12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ClrTx/>
                    <a:buSzTx/>
                    <a:buFontTx/>
                    <a:buNone/>
                  </a:pPr>
                  <a:r>
                    <a:rPr lang="zh-CN" altLang="en-US" sz="1600" b="1">
                      <a:solidFill>
                        <a:srgbClr val="0000FF"/>
                      </a:solidFill>
                      <a:ea typeface="宋体" panose="02010600030101010101" pitchFamily="2" charset="-122"/>
                    </a:rPr>
                    <a:t>坐骨</a:t>
                  </a:r>
                </a:p>
              </p:txBody>
            </p:sp>
          </p:grpSp>
        </p:grp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6311901" y="1628776"/>
            <a:ext cx="2925763" cy="4562475"/>
            <a:chOff x="3016" y="1026"/>
            <a:chExt cx="1843" cy="2874"/>
          </a:xfrm>
        </p:grpSpPr>
        <p:pic>
          <p:nvPicPr>
            <p:cNvPr id="17413" name="Picture 4" descr="03骨性结合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lum bright="-6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717"/>
            <a:stretch>
              <a:fillRect/>
            </a:stretch>
          </p:blipFill>
          <p:spPr bwMode="auto">
            <a:xfrm>
              <a:off x="3016" y="1026"/>
              <a:ext cx="1843" cy="23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14" name="Text Box 5"/>
            <p:cNvSpPr txBox="1">
              <a:spLocks noChangeArrowheads="1"/>
            </p:cNvSpPr>
            <p:nvPr/>
          </p:nvSpPr>
          <p:spPr bwMode="auto">
            <a:xfrm>
              <a:off x="3651" y="3612"/>
              <a:ext cx="73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kumimoji="1" sz="23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zh-CN" altLang="en-US" sz="2400" b="1">
                  <a:solidFill>
                    <a:srgbClr val="0000CC"/>
                  </a:solidFill>
                  <a:ea typeface="宋体" panose="02010600030101010101" pitchFamily="2" charset="-122"/>
                </a:rPr>
                <a:t>骨结合</a:t>
              </a:r>
            </a:p>
          </p:txBody>
        </p:sp>
      </p:grpSp>
      <p:sp>
        <p:nvSpPr>
          <p:cNvPr id="4" name="矩形 3"/>
          <p:cNvSpPr/>
          <p:nvPr/>
        </p:nvSpPr>
        <p:spPr>
          <a:xfrm>
            <a:off x="1375704" y="553870"/>
            <a:ext cx="21515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00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 </a:t>
            </a:r>
            <a:r>
              <a:rPr lang="zh-CN" altLang="en-US" sz="3200" b="1" dirty="0">
                <a:solidFill>
                  <a:srgbClr val="00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骨 结 合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08317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54300" y="1931988"/>
            <a:ext cx="8469313" cy="4800600"/>
          </a:xfrm>
        </p:spPr>
        <p:txBody>
          <a:bodyPr>
            <a:normAutofit/>
          </a:bodyPr>
          <a:lstStyle/>
          <a:p>
            <a:pPr marL="514350" indent="-514350" fontAlgn="t">
              <a:lnSpc>
                <a:spcPct val="150000"/>
              </a:lnSpc>
              <a:buAutoNum type="arabicPeriod"/>
            </a:pPr>
            <a:r>
              <a:rPr lang="zh-CN" altLang="en-US" sz="3200" b="1" dirty="0">
                <a:solidFill>
                  <a:srgbClr val="00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纤维连结</a:t>
            </a:r>
            <a:endParaRPr lang="en-US" altLang="zh-CN" sz="3200" b="1" dirty="0">
              <a:solidFill>
                <a:srgbClr val="0033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14350" indent="-514350" fontAlgn="t">
              <a:lnSpc>
                <a:spcPct val="150000"/>
              </a:lnSpc>
              <a:buAutoNum type="arabicPeriod"/>
            </a:pPr>
            <a:endParaRPr lang="en-US" altLang="zh-CN" sz="3200" b="1" dirty="0">
              <a:solidFill>
                <a:srgbClr val="0033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fontAlgn="t">
              <a:lnSpc>
                <a:spcPct val="150000"/>
              </a:lnSpc>
              <a:buNone/>
            </a:pPr>
            <a:r>
              <a:rPr lang="en-US" altLang="zh-CN" sz="3200" b="1" dirty="0">
                <a:solidFill>
                  <a:srgbClr val="00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 </a:t>
            </a:r>
            <a:r>
              <a:rPr lang="zh-CN" altLang="en-US" sz="3200" b="1" dirty="0">
                <a:solidFill>
                  <a:srgbClr val="00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软骨结合</a:t>
            </a:r>
            <a:endParaRPr lang="en-US" altLang="zh-CN" sz="3200" b="1" dirty="0">
              <a:solidFill>
                <a:srgbClr val="0033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fontAlgn="t">
              <a:lnSpc>
                <a:spcPct val="150000"/>
              </a:lnSpc>
              <a:buNone/>
            </a:pPr>
            <a:r>
              <a:rPr lang="en-US" altLang="zh-CN" sz="3200" dirty="0">
                <a:solidFill>
                  <a:srgbClr val="00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			</a:t>
            </a:r>
          </a:p>
          <a:p>
            <a:pPr marL="0" indent="0" fontAlgn="t">
              <a:lnSpc>
                <a:spcPct val="150000"/>
              </a:lnSpc>
              <a:buNone/>
            </a:pPr>
            <a:r>
              <a:rPr lang="en-US" altLang="zh-CN" sz="3200" b="1" dirty="0">
                <a:solidFill>
                  <a:srgbClr val="00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 </a:t>
            </a:r>
            <a:r>
              <a:rPr lang="zh-CN" altLang="en-US" sz="3200" b="1" dirty="0">
                <a:solidFill>
                  <a:srgbClr val="00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骨 结 合                                </a:t>
            </a:r>
            <a:r>
              <a:rPr lang="en-US" altLang="zh-CN" sz="3200" dirty="0">
                <a:solidFill>
                  <a:srgbClr val="00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			</a:t>
            </a:r>
            <a:endParaRPr lang="zh-CN" altLang="en-US" sz="3600" b="1" dirty="0">
              <a:solidFill>
                <a:srgbClr val="0033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854075" indent="-854075" fontAlgn="t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000" b="1" dirty="0">
                <a:ea typeface="楷体_GB2312" pitchFamily="49" charset="-122"/>
              </a:rPr>
              <a:t> </a:t>
            </a:r>
          </a:p>
          <a:p>
            <a:pPr marL="854075" indent="-854075" fontAlgn="t">
              <a:lnSpc>
                <a:spcPct val="120000"/>
              </a:lnSpc>
              <a:spcBef>
                <a:spcPct val="0"/>
              </a:spcBef>
              <a:buNone/>
            </a:pPr>
            <a:endParaRPr lang="zh-CN" altLang="en-US" b="1" dirty="0">
              <a:solidFill>
                <a:srgbClr val="CC0000"/>
              </a:solidFill>
              <a:ea typeface="楷体_GB2312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620691" y="770980"/>
            <a:ext cx="238558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zh-CN" altLang="en-US" sz="3200" b="1" dirty="0">
                <a:solidFill>
                  <a:srgbClr val="0000CC"/>
                </a:solidFill>
                <a:ea typeface="黑体" panose="02010609060101010101" pitchFamily="49" charset="-122"/>
              </a:rPr>
              <a:t>直接连结</a:t>
            </a:r>
            <a:r>
              <a:rPr lang="zh-CN" altLang="en-US" sz="3200" b="1" dirty="0">
                <a:solidFill>
                  <a:srgbClr val="0000CC"/>
                </a:solidFill>
              </a:rPr>
              <a:t>：</a:t>
            </a:r>
            <a:endParaRPr lang="zh-CN" altLang="en-US" sz="2000" dirty="0"/>
          </a:p>
        </p:txBody>
      </p:sp>
      <p:sp>
        <p:nvSpPr>
          <p:cNvPr id="4" name="AutoShape 4"/>
          <p:cNvSpPr>
            <a:spLocks/>
          </p:cNvSpPr>
          <p:nvPr/>
        </p:nvSpPr>
        <p:spPr bwMode="auto">
          <a:xfrm>
            <a:off x="5297498" y="3609431"/>
            <a:ext cx="188913" cy="1309688"/>
          </a:xfrm>
          <a:prstGeom prst="leftBrace">
            <a:avLst>
              <a:gd name="adj1" fmla="val 39706"/>
              <a:gd name="adj2" fmla="val 50000"/>
            </a:avLst>
          </a:prstGeom>
          <a:noFill/>
          <a:ln w="38100" cap="sq">
            <a:solidFill>
              <a:srgbClr val="C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CN" altLang="en-US" sz="1800"/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5586423" y="3637462"/>
            <a:ext cx="5665777" cy="1366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0" lang="zh-CN" altLang="en-US" sz="24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透明软骨连结</a:t>
            </a:r>
            <a:r>
              <a:rPr kumimoji="0" lang="en-US" altLang="zh-CN" sz="24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		     </a:t>
            </a:r>
            <a:r>
              <a:rPr kumimoji="0" lang="zh-CN" altLang="en-US" sz="24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微动</a:t>
            </a:r>
          </a:p>
          <a:p>
            <a:pPr eaLnBrk="1" hangingPunct="1">
              <a:lnSpc>
                <a:spcPct val="115000"/>
              </a:lnSpc>
              <a:spcBef>
                <a:spcPct val="0"/>
              </a:spcBef>
              <a:buClrTx/>
              <a:buSzTx/>
              <a:buFontTx/>
              <a:buNone/>
            </a:pPr>
            <a:endParaRPr kumimoji="0" lang="zh-CN" altLang="en-US" sz="2400" dirty="0">
              <a:solidFill>
                <a:srgbClr val="FF0000"/>
              </a:solidFill>
              <a:ea typeface="宋体" panose="02010600030101010101" pitchFamily="2" charset="-122"/>
            </a:endParaRPr>
          </a:p>
          <a:p>
            <a:pPr eaLnBrk="1" hangingPunct="1">
              <a:lnSpc>
                <a:spcPct val="11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0" lang="zh-CN" altLang="en-US" sz="24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纤维软骨连结 </a:t>
            </a:r>
            <a:r>
              <a:rPr kumimoji="0" lang="en-US" altLang="zh-CN" sz="24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		     </a:t>
            </a:r>
            <a:r>
              <a:rPr kumimoji="0" lang="zh-CN" altLang="en-US" sz="24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微动</a:t>
            </a:r>
          </a:p>
        </p:txBody>
      </p:sp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5297498" y="1751512"/>
            <a:ext cx="5826125" cy="1754188"/>
            <a:chOff x="2154" y="1670"/>
            <a:chExt cx="3670" cy="1105"/>
          </a:xfrm>
        </p:grpSpPr>
        <p:sp>
          <p:nvSpPr>
            <p:cNvPr id="7" name="AutoShape 4"/>
            <p:cNvSpPr>
              <a:spLocks/>
            </p:cNvSpPr>
            <p:nvPr/>
          </p:nvSpPr>
          <p:spPr bwMode="auto">
            <a:xfrm>
              <a:off x="2154" y="1797"/>
              <a:ext cx="119" cy="825"/>
            </a:xfrm>
            <a:prstGeom prst="leftBrace">
              <a:avLst>
                <a:gd name="adj1" fmla="val 39706"/>
                <a:gd name="adj2" fmla="val 50000"/>
              </a:avLst>
            </a:prstGeom>
            <a:noFill/>
            <a:ln w="38100" cap="sq">
              <a:solidFill>
                <a:srgbClr val="C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kumimoji="1" sz="23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CN" altLang="en-US" sz="1800"/>
            </a:p>
          </p:txBody>
        </p:sp>
        <p:sp>
          <p:nvSpPr>
            <p:cNvPr id="8" name="Text Box 5">
              <a:hlinkClick r:id="" action="ppaction://hlinkshowjump?jump=nextslide"/>
            </p:cNvPr>
            <p:cNvSpPr txBox="1">
              <a:spLocks noChangeArrowheads="1"/>
            </p:cNvSpPr>
            <p:nvPr/>
          </p:nvSpPr>
          <p:spPr bwMode="auto">
            <a:xfrm>
              <a:off x="2336" y="1670"/>
              <a:ext cx="3488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kumimoji="1" sz="23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zh-CN" altLang="en-US" sz="2400" dirty="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韧带</a:t>
              </a:r>
              <a:r>
                <a:rPr kumimoji="0" lang="zh-CN" altLang="en-US" sz="2400" b="1" dirty="0">
                  <a:solidFill>
                    <a:srgbClr val="CC33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kumimoji="0" lang="en-US" altLang="zh-CN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(</a:t>
              </a:r>
              <a:r>
                <a:rPr kumimoji="0"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致密结缔组织</a:t>
              </a:r>
              <a:r>
                <a:rPr kumimoji="0" lang="en-US" altLang="zh-CN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)               </a:t>
              </a:r>
              <a:r>
                <a:rPr kumimoji="0" lang="zh-CN" altLang="en-US" sz="2400" dirty="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微动</a:t>
              </a:r>
              <a:endParaRPr kumimoji="0" lang="en-US" altLang="zh-CN" sz="24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zh-CN" altLang="en-US" sz="2400" dirty="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黄韧带</a:t>
              </a:r>
              <a:r>
                <a:rPr kumimoji="0" lang="zh-CN" altLang="en-US" sz="2400" b="1" dirty="0">
                  <a:solidFill>
                    <a:srgbClr val="CC33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kumimoji="0" lang="en-US" altLang="zh-CN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(</a:t>
              </a:r>
              <a:r>
                <a:rPr kumimoji="0"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弹性结缔组织</a:t>
              </a:r>
              <a:r>
                <a:rPr kumimoji="0" lang="en-US" altLang="zh-CN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)            </a:t>
              </a:r>
              <a:r>
                <a:rPr kumimoji="0" lang="zh-CN" altLang="en-US" sz="2400" dirty="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微动</a:t>
              </a:r>
              <a:endParaRPr kumimoji="0"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zh-CN" altLang="en-US" sz="2400" dirty="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缝</a:t>
              </a:r>
              <a:r>
                <a:rPr kumimoji="0" lang="zh-CN" altLang="en-US" sz="2400" b="1" dirty="0">
                  <a:solidFill>
                    <a:srgbClr val="CC33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kumimoji="0" lang="en-US" altLang="zh-CN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(</a:t>
              </a:r>
              <a:r>
                <a:rPr kumimoji="0"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少量结缔组织纤维</a:t>
              </a:r>
              <a:r>
                <a:rPr kumimoji="0" lang="en-US" altLang="zh-CN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)            </a:t>
              </a:r>
              <a:r>
                <a:rPr kumimoji="0" lang="zh-CN" altLang="en-US" sz="2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不动</a:t>
              </a:r>
              <a:endParaRPr kumimoji="0"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3" name="矩形 12"/>
          <p:cNvSpPr/>
          <p:nvPr/>
        </p:nvSpPr>
        <p:spPr>
          <a:xfrm>
            <a:off x="9747190" y="5630018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不动</a:t>
            </a:r>
            <a:endParaRPr lang="zh-CN" altLang="en-US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1660155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568633" y="5674182"/>
            <a:ext cx="4305300" cy="800100"/>
          </a:xfrm>
        </p:spPr>
        <p:txBody>
          <a:bodyPr>
            <a:normAutofit fontScale="85000" lnSpcReduction="10000"/>
          </a:bodyPr>
          <a:lstStyle/>
          <a:p>
            <a:pPr eaLnBrk="1" fontAlgn="ctr" hangingPunct="1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三个以上的骨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参加构成</a:t>
            </a:r>
            <a:r>
              <a:rPr lang="zh-CN" altLang="en-US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复关节</a:t>
            </a:r>
          </a:p>
        </p:txBody>
      </p:sp>
      <p:pic>
        <p:nvPicPr>
          <p:cNvPr id="19477" name="Picture 6" descr="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125" y="1833564"/>
            <a:ext cx="3365723" cy="319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1207" name="Object 7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604240421"/>
              </p:ext>
            </p:extLst>
          </p:nvPr>
        </p:nvGraphicFramePr>
        <p:xfrm>
          <a:off x="7498780" y="1773694"/>
          <a:ext cx="1766888" cy="360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3" name="Image" r:id="rId5" imgW="5028571" imgH="10247619" progId="Photoshop.Image.9">
                  <p:embed/>
                </p:oleObj>
              </mc:Choice>
              <mc:Fallback>
                <p:oleObj name="Image" r:id="rId5" imgW="5028571" imgH="10247619" progId="Photoshop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98780" y="1773694"/>
                        <a:ext cx="1766888" cy="3600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2130426" y="1866900"/>
            <a:ext cx="3829051" cy="1766888"/>
            <a:chOff x="478" y="1728"/>
            <a:chExt cx="2412" cy="1113"/>
          </a:xfrm>
        </p:grpSpPr>
        <p:sp>
          <p:nvSpPr>
            <p:cNvPr id="19472" name="Line 9"/>
            <p:cNvSpPr>
              <a:spLocks noChangeShapeType="1"/>
            </p:cNvSpPr>
            <p:nvPr/>
          </p:nvSpPr>
          <p:spPr bwMode="auto">
            <a:xfrm flipH="1" flipV="1">
              <a:off x="733" y="2047"/>
              <a:ext cx="650" cy="657"/>
            </a:xfrm>
            <a:prstGeom prst="line">
              <a:avLst/>
            </a:prstGeom>
            <a:noFill/>
            <a:ln w="19050" cap="sq">
              <a:solidFill>
                <a:srgbClr val="FF0000"/>
              </a:solidFill>
              <a:round/>
              <a:headEnd type="oval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473" name="Text Box 10"/>
            <p:cNvSpPr txBox="1">
              <a:spLocks noChangeArrowheads="1"/>
            </p:cNvSpPr>
            <p:nvPr/>
          </p:nvSpPr>
          <p:spPr bwMode="auto">
            <a:xfrm>
              <a:off x="478" y="1816"/>
              <a:ext cx="40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kumimoji="1" sz="23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zh-CN" altLang="en-US" sz="1800" b="1">
                  <a:solidFill>
                    <a:srgbClr val="0000CC"/>
                  </a:solidFill>
                  <a:ea typeface="宋体" panose="02010600030101010101" pitchFamily="2" charset="-122"/>
                </a:rPr>
                <a:t>肱骨</a:t>
              </a:r>
            </a:p>
          </p:txBody>
        </p:sp>
        <p:sp>
          <p:nvSpPr>
            <p:cNvPr id="19474" name="Line 11"/>
            <p:cNvSpPr>
              <a:spLocks noChangeShapeType="1"/>
            </p:cNvSpPr>
            <p:nvPr/>
          </p:nvSpPr>
          <p:spPr bwMode="auto">
            <a:xfrm flipV="1">
              <a:off x="2018" y="1959"/>
              <a:ext cx="533" cy="882"/>
            </a:xfrm>
            <a:prstGeom prst="line">
              <a:avLst/>
            </a:prstGeom>
            <a:noFill/>
            <a:ln w="19050" cap="sq">
              <a:solidFill>
                <a:srgbClr val="FF0000"/>
              </a:solidFill>
              <a:round/>
              <a:headEnd type="oval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475" name="Text Box 12"/>
            <p:cNvSpPr txBox="1">
              <a:spLocks noChangeArrowheads="1"/>
            </p:cNvSpPr>
            <p:nvPr/>
          </p:nvSpPr>
          <p:spPr bwMode="auto">
            <a:xfrm>
              <a:off x="2339" y="1728"/>
              <a:ext cx="55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kumimoji="1" sz="23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zh-CN" altLang="en-US" sz="1800" b="1" dirty="0">
                  <a:solidFill>
                    <a:srgbClr val="0000CC"/>
                  </a:solidFill>
                  <a:ea typeface="宋体" panose="02010600030101010101" pitchFamily="2" charset="-122"/>
                </a:rPr>
                <a:t>肩胛骨</a:t>
              </a:r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6925693" y="1846719"/>
            <a:ext cx="2970212" cy="2609850"/>
            <a:chOff x="3245" y="1881"/>
            <a:chExt cx="1871" cy="1644"/>
          </a:xfrm>
        </p:grpSpPr>
        <p:sp>
          <p:nvSpPr>
            <p:cNvPr id="19466" name="Line 14"/>
            <p:cNvSpPr>
              <a:spLocks noChangeShapeType="1"/>
            </p:cNvSpPr>
            <p:nvPr/>
          </p:nvSpPr>
          <p:spPr bwMode="auto">
            <a:xfrm flipV="1">
              <a:off x="4241" y="2024"/>
              <a:ext cx="499" cy="136"/>
            </a:xfrm>
            <a:prstGeom prst="line">
              <a:avLst/>
            </a:prstGeom>
            <a:noFill/>
            <a:ln w="19050" cap="sq">
              <a:solidFill>
                <a:srgbClr val="FF0000"/>
              </a:solidFill>
              <a:round/>
              <a:headEnd type="oval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467" name="Text Box 15"/>
            <p:cNvSpPr txBox="1">
              <a:spLocks noChangeArrowheads="1"/>
            </p:cNvSpPr>
            <p:nvPr/>
          </p:nvSpPr>
          <p:spPr bwMode="auto">
            <a:xfrm>
              <a:off x="4710" y="1881"/>
              <a:ext cx="40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kumimoji="1" sz="23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zh-CN" altLang="en-US" sz="1800" b="1">
                  <a:solidFill>
                    <a:srgbClr val="0000CC"/>
                  </a:solidFill>
                  <a:ea typeface="宋体" panose="02010600030101010101" pitchFamily="2" charset="-122"/>
                </a:rPr>
                <a:t>肱骨</a:t>
              </a:r>
            </a:p>
          </p:txBody>
        </p:sp>
        <p:sp>
          <p:nvSpPr>
            <p:cNvPr id="19468" name="Line 16"/>
            <p:cNvSpPr>
              <a:spLocks noChangeShapeType="1"/>
            </p:cNvSpPr>
            <p:nvPr/>
          </p:nvSpPr>
          <p:spPr bwMode="auto">
            <a:xfrm>
              <a:off x="4286" y="3339"/>
              <a:ext cx="318" cy="0"/>
            </a:xfrm>
            <a:prstGeom prst="line">
              <a:avLst/>
            </a:prstGeom>
            <a:noFill/>
            <a:ln w="19050" cap="sq">
              <a:solidFill>
                <a:srgbClr val="FF0000"/>
              </a:solidFill>
              <a:round/>
              <a:headEnd type="oval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469" name="Text Box 17"/>
            <p:cNvSpPr txBox="1">
              <a:spLocks noChangeArrowheads="1"/>
            </p:cNvSpPr>
            <p:nvPr/>
          </p:nvSpPr>
          <p:spPr bwMode="auto">
            <a:xfrm>
              <a:off x="4558" y="3217"/>
              <a:ext cx="40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kumimoji="1" sz="23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zh-CN" altLang="en-US" sz="1800" b="1">
                  <a:solidFill>
                    <a:srgbClr val="0000CC"/>
                  </a:solidFill>
                  <a:ea typeface="宋体" panose="02010600030101010101" pitchFamily="2" charset="-122"/>
                </a:rPr>
                <a:t>尺骨</a:t>
              </a:r>
            </a:p>
          </p:txBody>
        </p:sp>
        <p:sp>
          <p:nvSpPr>
            <p:cNvPr id="19470" name="Line 18"/>
            <p:cNvSpPr>
              <a:spLocks noChangeShapeType="1"/>
            </p:cNvSpPr>
            <p:nvPr/>
          </p:nvSpPr>
          <p:spPr bwMode="auto">
            <a:xfrm flipH="1">
              <a:off x="3606" y="3430"/>
              <a:ext cx="227" cy="0"/>
            </a:xfrm>
            <a:prstGeom prst="line">
              <a:avLst/>
            </a:prstGeom>
            <a:noFill/>
            <a:ln w="19050" cap="sq">
              <a:solidFill>
                <a:srgbClr val="FF0000"/>
              </a:solidFill>
              <a:round/>
              <a:headEnd type="oval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471" name="Text Box 19"/>
            <p:cNvSpPr txBox="1">
              <a:spLocks noChangeArrowheads="1"/>
            </p:cNvSpPr>
            <p:nvPr/>
          </p:nvSpPr>
          <p:spPr bwMode="auto">
            <a:xfrm>
              <a:off x="3245" y="3294"/>
              <a:ext cx="40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kumimoji="1" sz="23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zh-CN" altLang="en-US" sz="1800" b="1">
                  <a:solidFill>
                    <a:srgbClr val="0000CC"/>
                  </a:solidFill>
                  <a:ea typeface="宋体" panose="02010600030101010101" pitchFamily="2" charset="-122"/>
                </a:rPr>
                <a:t>桡骨</a:t>
              </a:r>
            </a:p>
          </p:txBody>
        </p:sp>
      </p:grpSp>
      <p:sp>
        <p:nvSpPr>
          <p:cNvPr id="6" name="矩形 5"/>
          <p:cNvSpPr/>
          <p:nvPr/>
        </p:nvSpPr>
        <p:spPr>
          <a:xfrm>
            <a:off x="2113666" y="213381"/>
            <a:ext cx="16273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0000CC"/>
                </a:solidFill>
                <a:ea typeface="黑体" panose="02010609060101010101" pitchFamily="49" charset="-122"/>
              </a:rPr>
              <a:t>间接连结</a:t>
            </a:r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2113666" y="740628"/>
            <a:ext cx="85035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间接连结又称为</a:t>
            </a: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关节</a:t>
            </a:r>
            <a:r>
              <a:rPr kumimoji="0" lang="zh-CN" altLang="en-US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0" lang="zh-CN" altLang="en-US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或滑膜关节</a:t>
            </a:r>
            <a:r>
              <a:rPr kumimoji="0" lang="zh-CN" altLang="en-US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0" lang="zh-CN" altLang="en-US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，由关节囊和韧带相连，</a:t>
            </a: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活动性较大</a:t>
            </a:r>
            <a:endParaRPr kumimoji="0" lang="zh-CN" altLang="en-US" sz="16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Rectangle 5"/>
          <p:cNvSpPr>
            <a:spLocks noChangeArrowheads="1"/>
          </p:cNvSpPr>
          <p:nvPr/>
        </p:nvSpPr>
        <p:spPr bwMode="auto">
          <a:xfrm>
            <a:off x="1695451" y="5663069"/>
            <a:ext cx="4873182" cy="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marL="228600" indent="-228600" eaLnBrk="1" fontAlgn="ctr" hangingPunct="1">
              <a:lnSpc>
                <a:spcPct val="140000"/>
              </a:lnSpc>
              <a:spcBef>
                <a:spcPts val="1000"/>
              </a:spcBef>
              <a:buClrTx/>
              <a:buSzTx/>
              <a:buNone/>
            </a:pPr>
            <a:r>
              <a:rPr kumimoji="0"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由相邻接的</a:t>
            </a:r>
            <a:r>
              <a:rPr kumimoji="0"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两骨</a:t>
            </a:r>
            <a:r>
              <a:rPr kumimoji="0"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相对形成</a:t>
            </a:r>
            <a:r>
              <a:rPr lang="zh-CN" altLang="en-US" sz="24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单关节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49B0A-FAEA-43C9-9FB8-19A1F6F9B77F}" type="slidenum">
              <a:rPr lang="en-US" altLang="zh-TW" smtClean="0"/>
              <a:pPr/>
              <a:t>14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84423866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2" name="Object 2"/>
          <p:cNvGraphicFramePr>
            <a:graphicFrameLocks noGrp="1" noChangeAspect="1"/>
          </p:cNvGraphicFramePr>
          <p:nvPr>
            <p:ph sz="half" idx="1"/>
          </p:nvPr>
        </p:nvGraphicFramePr>
        <p:xfrm>
          <a:off x="5062538" y="1455738"/>
          <a:ext cx="3554412" cy="5137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7" name="Image" r:id="rId4" imgW="7504762" imgH="10844444" progId="Photoshop.Image.8">
                  <p:embed/>
                </p:oleObj>
              </mc:Choice>
              <mc:Fallback>
                <p:oleObj name="Image" r:id="rId4" imgW="7504762" imgH="10844444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62538" y="1455738"/>
                        <a:ext cx="3554412" cy="5137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132139" y="1989139"/>
            <a:ext cx="3311525" cy="2808287"/>
            <a:chOff x="2143" y="1282"/>
            <a:chExt cx="2007" cy="1740"/>
          </a:xfrm>
        </p:grpSpPr>
        <p:sp>
          <p:nvSpPr>
            <p:cNvPr id="20491" name="Line 5"/>
            <p:cNvSpPr>
              <a:spLocks noChangeShapeType="1"/>
            </p:cNvSpPr>
            <p:nvPr/>
          </p:nvSpPr>
          <p:spPr bwMode="auto">
            <a:xfrm>
              <a:off x="2835" y="1480"/>
              <a:ext cx="1315" cy="1542"/>
            </a:xfrm>
            <a:prstGeom prst="line">
              <a:avLst/>
            </a:prstGeom>
            <a:noFill/>
            <a:ln w="47625" cap="sq">
              <a:solidFill>
                <a:srgbClr val="0000CC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492" name="Rectangle 6"/>
            <p:cNvSpPr>
              <a:spLocks noChangeArrowheads="1"/>
            </p:cNvSpPr>
            <p:nvPr/>
          </p:nvSpPr>
          <p:spPr bwMode="auto">
            <a:xfrm>
              <a:off x="2143" y="1282"/>
              <a:ext cx="692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kumimoji="1" sz="23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zh-CN" altLang="en-US" sz="2400" b="1" dirty="0">
                  <a:solidFill>
                    <a:srgbClr val="0000CC"/>
                  </a:solidFill>
                  <a:ea typeface="黑体" panose="02010609060101010101" pitchFamily="49" charset="-122"/>
                </a:rPr>
                <a:t>关节面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3132139" y="3429001"/>
            <a:ext cx="2232025" cy="1008063"/>
            <a:chOff x="2097" y="2190"/>
            <a:chExt cx="1368" cy="635"/>
          </a:xfrm>
        </p:grpSpPr>
        <p:sp>
          <p:nvSpPr>
            <p:cNvPr id="20489" name="Line 8"/>
            <p:cNvSpPr>
              <a:spLocks noChangeShapeType="1"/>
            </p:cNvSpPr>
            <p:nvPr/>
          </p:nvSpPr>
          <p:spPr bwMode="auto">
            <a:xfrm>
              <a:off x="2785" y="2372"/>
              <a:ext cx="680" cy="453"/>
            </a:xfrm>
            <a:prstGeom prst="line">
              <a:avLst/>
            </a:prstGeom>
            <a:noFill/>
            <a:ln w="47625" cap="sq">
              <a:solidFill>
                <a:srgbClr val="0000CC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490" name="Rectangle 9"/>
            <p:cNvSpPr>
              <a:spLocks noChangeArrowheads="1"/>
            </p:cNvSpPr>
            <p:nvPr/>
          </p:nvSpPr>
          <p:spPr bwMode="auto">
            <a:xfrm>
              <a:off x="2097" y="2190"/>
              <a:ext cx="67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kumimoji="1" sz="23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zh-CN" altLang="en-US" sz="2400" b="1">
                  <a:solidFill>
                    <a:srgbClr val="0000CC"/>
                  </a:solidFill>
                  <a:ea typeface="黑体" panose="02010609060101010101" pitchFamily="49" charset="-122"/>
                </a:rPr>
                <a:t>关节囊</a:t>
              </a: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3203575" y="5172075"/>
            <a:ext cx="2376488" cy="457200"/>
            <a:chOff x="2154" y="3294"/>
            <a:chExt cx="1452" cy="261"/>
          </a:xfrm>
        </p:grpSpPr>
        <p:sp>
          <p:nvSpPr>
            <p:cNvPr id="20487" name="Line 11"/>
            <p:cNvSpPr>
              <a:spLocks noChangeShapeType="1"/>
            </p:cNvSpPr>
            <p:nvPr/>
          </p:nvSpPr>
          <p:spPr bwMode="auto">
            <a:xfrm flipV="1">
              <a:off x="2835" y="3339"/>
              <a:ext cx="771" cy="136"/>
            </a:xfrm>
            <a:prstGeom prst="line">
              <a:avLst/>
            </a:prstGeom>
            <a:noFill/>
            <a:ln w="47625" cap="sq">
              <a:solidFill>
                <a:srgbClr val="0000CC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488" name="Rectangle 12"/>
            <p:cNvSpPr>
              <a:spLocks noChangeArrowheads="1"/>
            </p:cNvSpPr>
            <p:nvPr/>
          </p:nvSpPr>
          <p:spPr bwMode="auto">
            <a:xfrm>
              <a:off x="2154" y="3294"/>
              <a:ext cx="692" cy="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kumimoji="1" sz="23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zh-CN" altLang="en-US" sz="2400" b="1">
                  <a:solidFill>
                    <a:srgbClr val="0000CC"/>
                  </a:solidFill>
                  <a:ea typeface="黑体" panose="02010609060101010101" pitchFamily="49" charset="-122"/>
                </a:rPr>
                <a:t>关节腔</a:t>
              </a:r>
            </a:p>
          </p:txBody>
        </p:sp>
      </p:grpSp>
      <p:sp>
        <p:nvSpPr>
          <p:cNvPr id="6" name="矩形 5"/>
          <p:cNvSpPr/>
          <p:nvPr/>
        </p:nvSpPr>
        <p:spPr>
          <a:xfrm>
            <a:off x="1424359" y="0"/>
            <a:ext cx="305724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t">
              <a:lnSpc>
                <a:spcPct val="150000"/>
              </a:lnSpc>
              <a:spcBef>
                <a:spcPts val="1000"/>
              </a:spcBef>
            </a:pPr>
            <a:r>
              <a:rPr lang="zh-CN" altLang="en-US" sz="3200" b="1" dirty="0">
                <a:solidFill>
                  <a:srgbClr val="00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关节的基本结构</a:t>
            </a:r>
            <a:endParaRPr lang="en-US" altLang="zh-CN" sz="3200" b="1" dirty="0">
              <a:solidFill>
                <a:srgbClr val="0033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9353307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未标题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742" y="2485861"/>
            <a:ext cx="2750237" cy="3206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94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357097" y="6124899"/>
            <a:ext cx="3240087" cy="576262"/>
          </a:xfrm>
        </p:spPr>
        <p:txBody>
          <a:bodyPr/>
          <a:lstStyle/>
          <a:p>
            <a:pPr marL="669925" indent="-669925" fontAlgn="t">
              <a:buNone/>
            </a:pPr>
            <a:r>
              <a:rPr lang="zh-CN" altLang="en-US" sz="2600" b="1" dirty="0">
                <a:ea typeface="楷体_GB2312" pitchFamily="49" charset="-122"/>
                <a:cs typeface="Tahoma" panose="020B0604030504040204" pitchFamily="34" charset="0"/>
              </a:rPr>
              <a:t>一凸一凹互相适应</a:t>
            </a: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2265022" y="31176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zh-CN" altLang="en-US" sz="2400">
              <a:ea typeface="宋体" panose="02010600030101010101" pitchFamily="2" charset="-122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120561" y="3206538"/>
            <a:ext cx="1195387" cy="985838"/>
            <a:chOff x="424" y="1400"/>
            <a:chExt cx="714" cy="621"/>
          </a:xfrm>
        </p:grpSpPr>
        <p:sp>
          <p:nvSpPr>
            <p:cNvPr id="21517" name="Text Box 6"/>
            <p:cNvSpPr txBox="1">
              <a:spLocks noChangeArrowheads="1"/>
            </p:cNvSpPr>
            <p:nvPr/>
          </p:nvSpPr>
          <p:spPr bwMode="auto">
            <a:xfrm>
              <a:off x="424" y="1400"/>
              <a:ext cx="55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kumimoji="1" sz="23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zh-CN" altLang="en-US" sz="1800" b="1">
                  <a:solidFill>
                    <a:srgbClr val="0000CC"/>
                  </a:solidFill>
                  <a:ea typeface="黑体" panose="02010609060101010101" pitchFamily="49" charset="-122"/>
                </a:rPr>
                <a:t>关节头</a:t>
              </a:r>
            </a:p>
          </p:txBody>
        </p:sp>
        <p:sp>
          <p:nvSpPr>
            <p:cNvPr id="21518" name="Line 7"/>
            <p:cNvSpPr>
              <a:spLocks noChangeShapeType="1"/>
            </p:cNvSpPr>
            <p:nvPr/>
          </p:nvSpPr>
          <p:spPr bwMode="auto">
            <a:xfrm>
              <a:off x="821" y="1613"/>
              <a:ext cx="317" cy="408"/>
            </a:xfrm>
            <a:prstGeom prst="line">
              <a:avLst/>
            </a:prstGeom>
            <a:noFill/>
            <a:ln w="25400" cap="sq">
              <a:solidFill>
                <a:srgbClr val="FF0000"/>
              </a:solidFill>
              <a:round/>
              <a:headEnd type="none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2589660" y="2535027"/>
            <a:ext cx="1219200" cy="1008062"/>
            <a:chOff x="720" y="1131"/>
            <a:chExt cx="705" cy="621"/>
          </a:xfrm>
        </p:grpSpPr>
        <p:sp>
          <p:nvSpPr>
            <p:cNvPr id="21515" name="Text Box 9"/>
            <p:cNvSpPr txBox="1">
              <a:spLocks noChangeArrowheads="1"/>
            </p:cNvSpPr>
            <p:nvPr/>
          </p:nvSpPr>
          <p:spPr bwMode="auto">
            <a:xfrm>
              <a:off x="720" y="1131"/>
              <a:ext cx="551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kumimoji="1" sz="23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zh-CN" altLang="en-US" sz="1800" b="1" dirty="0">
                  <a:solidFill>
                    <a:srgbClr val="0000CC"/>
                  </a:solidFill>
                  <a:ea typeface="黑体" panose="02010609060101010101" pitchFamily="49" charset="-122"/>
                </a:rPr>
                <a:t>关节窝</a:t>
              </a:r>
            </a:p>
          </p:txBody>
        </p:sp>
        <p:sp>
          <p:nvSpPr>
            <p:cNvPr id="21516" name="Line 10"/>
            <p:cNvSpPr>
              <a:spLocks noChangeShapeType="1"/>
            </p:cNvSpPr>
            <p:nvPr/>
          </p:nvSpPr>
          <p:spPr bwMode="auto">
            <a:xfrm>
              <a:off x="1108" y="1344"/>
              <a:ext cx="317" cy="408"/>
            </a:xfrm>
            <a:prstGeom prst="line">
              <a:avLst/>
            </a:prstGeom>
            <a:noFill/>
            <a:ln w="25400" cap="sq">
              <a:solidFill>
                <a:srgbClr val="FF0000"/>
              </a:solidFill>
              <a:round/>
              <a:headEnd type="none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6123781" y="2451214"/>
            <a:ext cx="4202112" cy="4145757"/>
            <a:chOff x="3060" y="1045"/>
            <a:chExt cx="2647" cy="2770"/>
          </a:xfrm>
        </p:grpSpPr>
        <p:sp>
          <p:nvSpPr>
            <p:cNvPr id="21513" name="Rectangle 12"/>
            <p:cNvSpPr>
              <a:spLocks noChangeArrowheads="1"/>
            </p:cNvSpPr>
            <p:nvPr/>
          </p:nvSpPr>
          <p:spPr bwMode="auto">
            <a:xfrm>
              <a:off x="3060" y="3210"/>
              <a:ext cx="2647" cy="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kumimoji="1" sz="23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9pPr>
            </a:lstStyle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zh-CN" altLang="en-US" sz="2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关节面被覆</a:t>
              </a:r>
              <a:r>
                <a:rPr kumimoji="0" lang="zh-CN" altLang="en-US" sz="2200" dirty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透明关节软骨</a:t>
              </a:r>
              <a:r>
                <a:rPr kumimoji="0" lang="zh-CN" altLang="en-US" sz="2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，表面覆以少量</a:t>
              </a:r>
              <a:r>
                <a:rPr kumimoji="0" lang="zh-CN" altLang="en-US" sz="22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滑液</a:t>
              </a:r>
              <a:r>
                <a:rPr kumimoji="0" lang="zh-CN" altLang="en-US" sz="2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，光滑而富有弹性</a:t>
              </a:r>
            </a:p>
          </p:txBody>
        </p:sp>
        <p:graphicFrame>
          <p:nvGraphicFramePr>
            <p:cNvPr id="21514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8033372"/>
                </p:ext>
              </p:extLst>
            </p:nvPr>
          </p:nvGraphicFramePr>
          <p:xfrm>
            <a:off x="3506" y="1045"/>
            <a:ext cx="1693" cy="21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92" name="Image" r:id="rId4" imgW="3606349" imgH="4736508" progId="Photoshop.Image.9">
                    <p:embed/>
                  </p:oleObj>
                </mc:Choice>
                <mc:Fallback>
                  <p:oleObj name="Image" r:id="rId4" imgW="3606349" imgH="4736508" progId="Photoshop.Image.9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lum bright="6000" contrast="12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06" y="1045"/>
                          <a:ext cx="1693" cy="216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" name="矩形 4"/>
          <p:cNvSpPr/>
          <p:nvPr/>
        </p:nvSpPr>
        <p:spPr>
          <a:xfrm>
            <a:off x="1480409" y="254007"/>
            <a:ext cx="15856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关节面</a:t>
            </a:r>
          </a:p>
        </p:txBody>
      </p:sp>
      <p:sp>
        <p:nvSpPr>
          <p:cNvPr id="6" name="矩形 5"/>
          <p:cNvSpPr/>
          <p:nvPr/>
        </p:nvSpPr>
        <p:spPr>
          <a:xfrm>
            <a:off x="1746250" y="885634"/>
            <a:ext cx="734695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参与组成关节的各相关骨的接触面。每一关节至少包括两个关节面，一凸一凹，凸者称为</a:t>
            </a:r>
            <a:r>
              <a:rPr lang="zh-CN" altLang="en-US" sz="22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关节头</a:t>
            </a: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，凹者称为</a:t>
            </a:r>
            <a:r>
              <a:rPr lang="zh-CN" altLang="en-US" sz="22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关节窝</a:t>
            </a:r>
            <a:endParaRPr lang="zh-CN" altLang="en-US" sz="2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49B0A-FAEA-43C9-9FB8-19A1F6F9B77F}" type="slidenum">
              <a:rPr lang="en-US" altLang="zh-TW" smtClean="0"/>
              <a:pPr/>
              <a:t>16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21097745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18"/>
          <p:cNvPicPr>
            <a:picLocks noChangeAspect="1" noChangeArrowheads="1"/>
          </p:cNvPicPr>
          <p:nvPr/>
        </p:nvPicPr>
        <p:blipFill>
          <a:blip r:embed="rId2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9" y="2349500"/>
            <a:ext cx="4511675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6" name="Text Box 14"/>
          <p:cNvSpPr txBox="1">
            <a:spLocks noChangeArrowheads="1"/>
          </p:cNvSpPr>
          <p:nvPr/>
        </p:nvSpPr>
        <p:spPr bwMode="auto">
          <a:xfrm>
            <a:off x="8688388" y="2708275"/>
            <a:ext cx="2563812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algn="just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0" lang="zh-CN" altLang="en-US" sz="2000" b="1" dirty="0">
                <a:solidFill>
                  <a:srgbClr val="FF0000"/>
                </a:solidFill>
                <a:ea typeface="宋体" panose="02010600030101010101" pitchFamily="2" charset="-122"/>
              </a:rPr>
              <a:t>纤维层</a:t>
            </a:r>
            <a:r>
              <a:rPr kumimoji="0" lang="zh-CN" altLang="en-US" sz="2000" dirty="0">
                <a:solidFill>
                  <a:srgbClr val="FF0000"/>
                </a:solidFill>
                <a:ea typeface="宋体" panose="02010600030101010101" pitchFamily="2" charset="-122"/>
              </a:rPr>
              <a:t>：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zh-CN" altLang="en-US" sz="2000" b="1" dirty="0">
                <a:ea typeface="宋体" panose="02010600030101010101" pitchFamily="2" charset="-122"/>
              </a:rPr>
              <a:t>由致密结缔组织构成，厚薄及松紧不一，富含血管、神经和淋巴</a:t>
            </a:r>
          </a:p>
        </p:txBody>
      </p:sp>
      <p:sp>
        <p:nvSpPr>
          <p:cNvPr id="54287" name="Text Box 15"/>
          <p:cNvSpPr txBox="1">
            <a:spLocks noChangeArrowheads="1"/>
          </p:cNvSpPr>
          <p:nvPr/>
        </p:nvSpPr>
        <p:spPr bwMode="auto">
          <a:xfrm>
            <a:off x="1366514" y="2781300"/>
            <a:ext cx="1994226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algn="just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0" lang="zh-CN" altLang="en-US" sz="2000" b="1" dirty="0">
                <a:solidFill>
                  <a:srgbClr val="FF0000"/>
                </a:solidFill>
                <a:ea typeface="宋体" panose="02010600030101010101" pitchFamily="2" charset="-122"/>
              </a:rPr>
              <a:t>滑膜层</a:t>
            </a:r>
            <a:r>
              <a:rPr kumimoji="0" lang="zh-CN" altLang="en-US" sz="2000" dirty="0">
                <a:solidFill>
                  <a:srgbClr val="FF0000"/>
                </a:solidFill>
                <a:ea typeface="宋体" panose="02010600030101010101" pitchFamily="2" charset="-122"/>
              </a:rPr>
              <a:t>：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zh-CN" altLang="en-US" sz="2000" b="1" dirty="0">
                <a:ea typeface="宋体" panose="02010600030101010101" pitchFamily="2" charset="-122"/>
              </a:rPr>
              <a:t>由疏松结缔组织内衬单层扁平上皮构成，薄而柔润，可分泌滑液</a:t>
            </a:r>
          </a:p>
        </p:txBody>
      </p:sp>
      <p:sp>
        <p:nvSpPr>
          <p:cNvPr id="16" name="矩形 15"/>
          <p:cNvSpPr/>
          <p:nvPr/>
        </p:nvSpPr>
        <p:spPr>
          <a:xfrm>
            <a:off x="1936046" y="346402"/>
            <a:ext cx="15856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关节囊</a:t>
            </a:r>
          </a:p>
        </p:txBody>
      </p:sp>
      <p:sp>
        <p:nvSpPr>
          <p:cNvPr id="7" name="任意多边形 6"/>
          <p:cNvSpPr/>
          <p:nvPr/>
        </p:nvSpPr>
        <p:spPr>
          <a:xfrm>
            <a:off x="5152975" y="3148013"/>
            <a:ext cx="1006741" cy="1238360"/>
          </a:xfrm>
          <a:custGeom>
            <a:avLst/>
            <a:gdLst>
              <a:gd name="connsiteX0" fmla="*/ 866825 w 1006741"/>
              <a:gd name="connsiteY0" fmla="*/ 159543 h 1238360"/>
              <a:gd name="connsiteX1" fmla="*/ 866825 w 1006741"/>
              <a:gd name="connsiteY1" fmla="*/ 159543 h 1238360"/>
              <a:gd name="connsiteX2" fmla="*/ 847775 w 1006741"/>
              <a:gd name="connsiteY2" fmla="*/ 188118 h 1238360"/>
              <a:gd name="connsiteX3" fmla="*/ 840631 w 1006741"/>
              <a:gd name="connsiteY3" fmla="*/ 197643 h 1238360"/>
              <a:gd name="connsiteX4" fmla="*/ 835869 w 1006741"/>
              <a:gd name="connsiteY4" fmla="*/ 204787 h 1238360"/>
              <a:gd name="connsiteX5" fmla="*/ 828725 w 1006741"/>
              <a:gd name="connsiteY5" fmla="*/ 209550 h 1238360"/>
              <a:gd name="connsiteX6" fmla="*/ 816819 w 1006741"/>
              <a:gd name="connsiteY6" fmla="*/ 223837 h 1238360"/>
              <a:gd name="connsiteX7" fmla="*/ 807294 w 1006741"/>
              <a:gd name="connsiteY7" fmla="*/ 238125 h 1238360"/>
              <a:gd name="connsiteX8" fmla="*/ 800150 w 1006741"/>
              <a:gd name="connsiteY8" fmla="*/ 245268 h 1238360"/>
              <a:gd name="connsiteX9" fmla="*/ 795388 w 1006741"/>
              <a:gd name="connsiteY9" fmla="*/ 252412 h 1238360"/>
              <a:gd name="connsiteX10" fmla="*/ 785863 w 1006741"/>
              <a:gd name="connsiteY10" fmla="*/ 264318 h 1238360"/>
              <a:gd name="connsiteX11" fmla="*/ 771575 w 1006741"/>
              <a:gd name="connsiteY11" fmla="*/ 278606 h 1238360"/>
              <a:gd name="connsiteX12" fmla="*/ 759669 w 1006741"/>
              <a:gd name="connsiteY12" fmla="*/ 292893 h 1238360"/>
              <a:gd name="connsiteX13" fmla="*/ 747763 w 1006741"/>
              <a:gd name="connsiteY13" fmla="*/ 304800 h 1238360"/>
              <a:gd name="connsiteX14" fmla="*/ 735856 w 1006741"/>
              <a:gd name="connsiteY14" fmla="*/ 319087 h 1238360"/>
              <a:gd name="connsiteX15" fmla="*/ 728713 w 1006741"/>
              <a:gd name="connsiteY15" fmla="*/ 323850 h 1238360"/>
              <a:gd name="connsiteX16" fmla="*/ 709663 w 1006741"/>
              <a:gd name="connsiteY16" fmla="*/ 347662 h 1238360"/>
              <a:gd name="connsiteX17" fmla="*/ 697756 w 1006741"/>
              <a:gd name="connsiteY17" fmla="*/ 361950 h 1238360"/>
              <a:gd name="connsiteX18" fmla="*/ 685850 w 1006741"/>
              <a:gd name="connsiteY18" fmla="*/ 376237 h 1238360"/>
              <a:gd name="connsiteX19" fmla="*/ 676325 w 1006741"/>
              <a:gd name="connsiteY19" fmla="*/ 390525 h 1238360"/>
              <a:gd name="connsiteX20" fmla="*/ 671563 w 1006741"/>
              <a:gd name="connsiteY20" fmla="*/ 397668 h 1238360"/>
              <a:gd name="connsiteX21" fmla="*/ 659656 w 1006741"/>
              <a:gd name="connsiteY21" fmla="*/ 411956 h 1238360"/>
              <a:gd name="connsiteX22" fmla="*/ 657275 w 1006741"/>
              <a:gd name="connsiteY22" fmla="*/ 419100 h 1238360"/>
              <a:gd name="connsiteX23" fmla="*/ 650131 w 1006741"/>
              <a:gd name="connsiteY23" fmla="*/ 423862 h 1238360"/>
              <a:gd name="connsiteX24" fmla="*/ 642988 w 1006741"/>
              <a:gd name="connsiteY24" fmla="*/ 431006 h 1238360"/>
              <a:gd name="connsiteX25" fmla="*/ 631081 w 1006741"/>
              <a:gd name="connsiteY25" fmla="*/ 445293 h 1238360"/>
              <a:gd name="connsiteX26" fmla="*/ 612031 w 1006741"/>
              <a:gd name="connsiteY26" fmla="*/ 473868 h 1238360"/>
              <a:gd name="connsiteX27" fmla="*/ 602506 w 1006741"/>
              <a:gd name="connsiteY27" fmla="*/ 488156 h 1238360"/>
              <a:gd name="connsiteX28" fmla="*/ 597744 w 1006741"/>
              <a:gd name="connsiteY28" fmla="*/ 495300 h 1238360"/>
              <a:gd name="connsiteX29" fmla="*/ 581075 w 1006741"/>
              <a:gd name="connsiteY29" fmla="*/ 509587 h 1238360"/>
              <a:gd name="connsiteX30" fmla="*/ 576313 w 1006741"/>
              <a:gd name="connsiteY30" fmla="*/ 516731 h 1238360"/>
              <a:gd name="connsiteX31" fmla="*/ 562025 w 1006741"/>
              <a:gd name="connsiteY31" fmla="*/ 528637 h 1238360"/>
              <a:gd name="connsiteX32" fmla="*/ 552500 w 1006741"/>
              <a:gd name="connsiteY32" fmla="*/ 542925 h 1238360"/>
              <a:gd name="connsiteX33" fmla="*/ 545356 w 1006741"/>
              <a:gd name="connsiteY33" fmla="*/ 552450 h 1238360"/>
              <a:gd name="connsiteX34" fmla="*/ 531069 w 1006741"/>
              <a:gd name="connsiteY34" fmla="*/ 569118 h 1238360"/>
              <a:gd name="connsiteX35" fmla="*/ 521544 w 1006741"/>
              <a:gd name="connsiteY35" fmla="*/ 583406 h 1238360"/>
              <a:gd name="connsiteX36" fmla="*/ 514400 w 1006741"/>
              <a:gd name="connsiteY36" fmla="*/ 600075 h 1238360"/>
              <a:gd name="connsiteX37" fmla="*/ 497731 w 1006741"/>
              <a:gd name="connsiteY37" fmla="*/ 621506 h 1238360"/>
              <a:gd name="connsiteX38" fmla="*/ 495350 w 1006741"/>
              <a:gd name="connsiteY38" fmla="*/ 628650 h 1238360"/>
              <a:gd name="connsiteX39" fmla="*/ 483444 w 1006741"/>
              <a:gd name="connsiteY39" fmla="*/ 642937 h 1238360"/>
              <a:gd name="connsiteX40" fmla="*/ 481063 w 1006741"/>
              <a:gd name="connsiteY40" fmla="*/ 650081 h 1238360"/>
              <a:gd name="connsiteX41" fmla="*/ 473919 w 1006741"/>
              <a:gd name="connsiteY41" fmla="*/ 657225 h 1238360"/>
              <a:gd name="connsiteX42" fmla="*/ 469156 w 1006741"/>
              <a:gd name="connsiteY42" fmla="*/ 664368 h 1238360"/>
              <a:gd name="connsiteX43" fmla="*/ 445344 w 1006741"/>
              <a:gd name="connsiteY43" fmla="*/ 683418 h 1238360"/>
              <a:gd name="connsiteX44" fmla="*/ 440581 w 1006741"/>
              <a:gd name="connsiteY44" fmla="*/ 690562 h 1238360"/>
              <a:gd name="connsiteX45" fmla="*/ 433438 w 1006741"/>
              <a:gd name="connsiteY45" fmla="*/ 695325 h 1238360"/>
              <a:gd name="connsiteX46" fmla="*/ 423913 w 1006741"/>
              <a:gd name="connsiteY46" fmla="*/ 709612 h 1238360"/>
              <a:gd name="connsiteX47" fmla="*/ 419150 w 1006741"/>
              <a:gd name="connsiteY47" fmla="*/ 716756 h 1238360"/>
              <a:gd name="connsiteX48" fmla="*/ 414388 w 1006741"/>
              <a:gd name="connsiteY48" fmla="*/ 723900 h 1238360"/>
              <a:gd name="connsiteX49" fmla="*/ 412006 w 1006741"/>
              <a:gd name="connsiteY49" fmla="*/ 731043 h 1238360"/>
              <a:gd name="connsiteX50" fmla="*/ 404863 w 1006741"/>
              <a:gd name="connsiteY50" fmla="*/ 738187 h 1238360"/>
              <a:gd name="connsiteX51" fmla="*/ 395338 w 1006741"/>
              <a:gd name="connsiteY51" fmla="*/ 752475 h 1238360"/>
              <a:gd name="connsiteX52" fmla="*/ 392956 w 1006741"/>
              <a:gd name="connsiteY52" fmla="*/ 759618 h 1238360"/>
              <a:gd name="connsiteX53" fmla="*/ 385813 w 1006741"/>
              <a:gd name="connsiteY53" fmla="*/ 764381 h 1238360"/>
              <a:gd name="connsiteX54" fmla="*/ 381050 w 1006741"/>
              <a:gd name="connsiteY54" fmla="*/ 771525 h 1238360"/>
              <a:gd name="connsiteX55" fmla="*/ 373906 w 1006741"/>
              <a:gd name="connsiteY55" fmla="*/ 778668 h 1238360"/>
              <a:gd name="connsiteX56" fmla="*/ 371525 w 1006741"/>
              <a:gd name="connsiteY56" fmla="*/ 785812 h 1238360"/>
              <a:gd name="connsiteX57" fmla="*/ 359619 w 1006741"/>
              <a:gd name="connsiteY57" fmla="*/ 797718 h 1238360"/>
              <a:gd name="connsiteX58" fmla="*/ 354856 w 1006741"/>
              <a:gd name="connsiteY58" fmla="*/ 804862 h 1238360"/>
              <a:gd name="connsiteX59" fmla="*/ 352475 w 1006741"/>
              <a:gd name="connsiteY59" fmla="*/ 812006 h 1238360"/>
              <a:gd name="connsiteX60" fmla="*/ 335806 w 1006741"/>
              <a:gd name="connsiteY60" fmla="*/ 828675 h 1238360"/>
              <a:gd name="connsiteX61" fmla="*/ 326281 w 1006741"/>
              <a:gd name="connsiteY61" fmla="*/ 842962 h 1238360"/>
              <a:gd name="connsiteX62" fmla="*/ 309613 w 1006741"/>
              <a:gd name="connsiteY62" fmla="*/ 862012 h 1238360"/>
              <a:gd name="connsiteX63" fmla="*/ 302469 w 1006741"/>
              <a:gd name="connsiteY63" fmla="*/ 876300 h 1238360"/>
              <a:gd name="connsiteX64" fmla="*/ 283419 w 1006741"/>
              <a:gd name="connsiteY64" fmla="*/ 895350 h 1238360"/>
              <a:gd name="connsiteX65" fmla="*/ 271513 w 1006741"/>
              <a:gd name="connsiteY65" fmla="*/ 909637 h 1238360"/>
              <a:gd name="connsiteX66" fmla="*/ 264369 w 1006741"/>
              <a:gd name="connsiteY66" fmla="*/ 914400 h 1238360"/>
              <a:gd name="connsiteX67" fmla="*/ 252463 w 1006741"/>
              <a:gd name="connsiteY67" fmla="*/ 926306 h 1238360"/>
              <a:gd name="connsiteX68" fmla="*/ 240556 w 1006741"/>
              <a:gd name="connsiteY68" fmla="*/ 942975 h 1238360"/>
              <a:gd name="connsiteX69" fmla="*/ 233413 w 1006741"/>
              <a:gd name="connsiteY69" fmla="*/ 945356 h 1238360"/>
              <a:gd name="connsiteX70" fmla="*/ 228650 w 1006741"/>
              <a:gd name="connsiteY70" fmla="*/ 952500 h 1238360"/>
              <a:gd name="connsiteX71" fmla="*/ 214363 w 1006741"/>
              <a:gd name="connsiteY71" fmla="*/ 964406 h 1238360"/>
              <a:gd name="connsiteX72" fmla="*/ 209600 w 1006741"/>
              <a:gd name="connsiteY72" fmla="*/ 971550 h 1238360"/>
              <a:gd name="connsiteX73" fmla="*/ 188169 w 1006741"/>
              <a:gd name="connsiteY73" fmla="*/ 992981 h 1238360"/>
              <a:gd name="connsiteX74" fmla="*/ 181025 w 1006741"/>
              <a:gd name="connsiteY74" fmla="*/ 1000125 h 1238360"/>
              <a:gd name="connsiteX75" fmla="*/ 157213 w 1006741"/>
              <a:gd name="connsiteY75" fmla="*/ 1035843 h 1238360"/>
              <a:gd name="connsiteX76" fmla="*/ 152450 w 1006741"/>
              <a:gd name="connsiteY76" fmla="*/ 1042987 h 1238360"/>
              <a:gd name="connsiteX77" fmla="*/ 147688 w 1006741"/>
              <a:gd name="connsiteY77" fmla="*/ 1050131 h 1238360"/>
              <a:gd name="connsiteX78" fmla="*/ 140544 w 1006741"/>
              <a:gd name="connsiteY78" fmla="*/ 1057275 h 1238360"/>
              <a:gd name="connsiteX79" fmla="*/ 135781 w 1006741"/>
              <a:gd name="connsiteY79" fmla="*/ 1064418 h 1238360"/>
              <a:gd name="connsiteX80" fmla="*/ 119113 w 1006741"/>
              <a:gd name="connsiteY80" fmla="*/ 1078706 h 1238360"/>
              <a:gd name="connsiteX81" fmla="*/ 111969 w 1006741"/>
              <a:gd name="connsiteY81" fmla="*/ 1083468 h 1238360"/>
              <a:gd name="connsiteX82" fmla="*/ 104825 w 1006741"/>
              <a:gd name="connsiteY82" fmla="*/ 1085850 h 1238360"/>
              <a:gd name="connsiteX83" fmla="*/ 97681 w 1006741"/>
              <a:gd name="connsiteY83" fmla="*/ 1092993 h 1238360"/>
              <a:gd name="connsiteX84" fmla="*/ 88156 w 1006741"/>
              <a:gd name="connsiteY84" fmla="*/ 1100137 h 1238360"/>
              <a:gd name="connsiteX85" fmla="*/ 81013 w 1006741"/>
              <a:gd name="connsiteY85" fmla="*/ 1104900 h 1238360"/>
              <a:gd name="connsiteX86" fmla="*/ 73869 w 1006741"/>
              <a:gd name="connsiteY86" fmla="*/ 1112043 h 1238360"/>
              <a:gd name="connsiteX87" fmla="*/ 66725 w 1006741"/>
              <a:gd name="connsiteY87" fmla="*/ 1114425 h 1238360"/>
              <a:gd name="connsiteX88" fmla="*/ 59581 w 1006741"/>
              <a:gd name="connsiteY88" fmla="*/ 1119187 h 1238360"/>
              <a:gd name="connsiteX89" fmla="*/ 50056 w 1006741"/>
              <a:gd name="connsiteY89" fmla="*/ 1123950 h 1238360"/>
              <a:gd name="connsiteX90" fmla="*/ 33388 w 1006741"/>
              <a:gd name="connsiteY90" fmla="*/ 1133475 h 1238360"/>
              <a:gd name="connsiteX91" fmla="*/ 11956 w 1006741"/>
              <a:gd name="connsiteY91" fmla="*/ 1147762 h 1238360"/>
              <a:gd name="connsiteX92" fmla="*/ 4813 w 1006741"/>
              <a:gd name="connsiteY92" fmla="*/ 1152525 h 1238360"/>
              <a:gd name="connsiteX93" fmla="*/ 50 w 1006741"/>
              <a:gd name="connsiteY93" fmla="*/ 1162050 h 1238360"/>
              <a:gd name="connsiteX94" fmla="*/ 9575 w 1006741"/>
              <a:gd name="connsiteY94" fmla="*/ 1178718 h 1238360"/>
              <a:gd name="connsiteX95" fmla="*/ 21481 w 1006741"/>
              <a:gd name="connsiteY95" fmla="*/ 1195387 h 1238360"/>
              <a:gd name="connsiteX96" fmla="*/ 33388 w 1006741"/>
              <a:gd name="connsiteY96" fmla="*/ 1209675 h 1238360"/>
              <a:gd name="connsiteX97" fmla="*/ 40531 w 1006741"/>
              <a:gd name="connsiteY97" fmla="*/ 1214437 h 1238360"/>
              <a:gd name="connsiteX98" fmla="*/ 50056 w 1006741"/>
              <a:gd name="connsiteY98" fmla="*/ 1221581 h 1238360"/>
              <a:gd name="connsiteX99" fmla="*/ 66725 w 1006741"/>
              <a:gd name="connsiteY99" fmla="*/ 1231106 h 1238360"/>
              <a:gd name="connsiteX100" fmla="*/ 73869 w 1006741"/>
              <a:gd name="connsiteY100" fmla="*/ 1235868 h 1238360"/>
              <a:gd name="connsiteX101" fmla="*/ 107206 w 1006741"/>
              <a:gd name="connsiteY101" fmla="*/ 1235868 h 1238360"/>
              <a:gd name="connsiteX102" fmla="*/ 116731 w 1006741"/>
              <a:gd name="connsiteY102" fmla="*/ 1231106 h 1238360"/>
              <a:gd name="connsiteX103" fmla="*/ 123875 w 1006741"/>
              <a:gd name="connsiteY103" fmla="*/ 1228725 h 1238360"/>
              <a:gd name="connsiteX104" fmla="*/ 138163 w 1006741"/>
              <a:gd name="connsiteY104" fmla="*/ 1221581 h 1238360"/>
              <a:gd name="connsiteX105" fmla="*/ 152450 w 1006741"/>
              <a:gd name="connsiteY105" fmla="*/ 1214437 h 1238360"/>
              <a:gd name="connsiteX106" fmla="*/ 169119 w 1006741"/>
              <a:gd name="connsiteY106" fmla="*/ 1207293 h 1238360"/>
              <a:gd name="connsiteX107" fmla="*/ 176263 w 1006741"/>
              <a:gd name="connsiteY107" fmla="*/ 1202531 h 1238360"/>
              <a:gd name="connsiteX108" fmla="*/ 183406 w 1006741"/>
              <a:gd name="connsiteY108" fmla="*/ 1195387 h 1238360"/>
              <a:gd name="connsiteX109" fmla="*/ 197694 w 1006741"/>
              <a:gd name="connsiteY109" fmla="*/ 1190625 h 1238360"/>
              <a:gd name="connsiteX110" fmla="*/ 204838 w 1006741"/>
              <a:gd name="connsiteY110" fmla="*/ 1188243 h 1238360"/>
              <a:gd name="connsiteX111" fmla="*/ 211981 w 1006741"/>
              <a:gd name="connsiteY111" fmla="*/ 1183481 h 1238360"/>
              <a:gd name="connsiteX112" fmla="*/ 233413 w 1006741"/>
              <a:gd name="connsiteY112" fmla="*/ 1176337 h 1238360"/>
              <a:gd name="connsiteX113" fmla="*/ 240556 w 1006741"/>
              <a:gd name="connsiteY113" fmla="*/ 1173956 h 1238360"/>
              <a:gd name="connsiteX114" fmla="*/ 261988 w 1006741"/>
              <a:gd name="connsiteY114" fmla="*/ 1159668 h 1238360"/>
              <a:gd name="connsiteX115" fmla="*/ 269131 w 1006741"/>
              <a:gd name="connsiteY115" fmla="*/ 1154906 h 1238360"/>
              <a:gd name="connsiteX116" fmla="*/ 276275 w 1006741"/>
              <a:gd name="connsiteY116" fmla="*/ 1152525 h 1238360"/>
              <a:gd name="connsiteX117" fmla="*/ 283419 w 1006741"/>
              <a:gd name="connsiteY117" fmla="*/ 1147762 h 1238360"/>
              <a:gd name="connsiteX118" fmla="*/ 292944 w 1006741"/>
              <a:gd name="connsiteY118" fmla="*/ 1145381 h 1238360"/>
              <a:gd name="connsiteX119" fmla="*/ 300088 w 1006741"/>
              <a:gd name="connsiteY119" fmla="*/ 1143000 h 1238360"/>
              <a:gd name="connsiteX120" fmla="*/ 314375 w 1006741"/>
              <a:gd name="connsiteY120" fmla="*/ 1133475 h 1238360"/>
              <a:gd name="connsiteX121" fmla="*/ 328663 w 1006741"/>
              <a:gd name="connsiteY121" fmla="*/ 1128712 h 1238360"/>
              <a:gd name="connsiteX122" fmla="*/ 347713 w 1006741"/>
              <a:gd name="connsiteY122" fmla="*/ 1119187 h 1238360"/>
              <a:gd name="connsiteX123" fmla="*/ 362000 w 1006741"/>
              <a:gd name="connsiteY123" fmla="*/ 1109662 h 1238360"/>
              <a:gd name="connsiteX124" fmla="*/ 376288 w 1006741"/>
              <a:gd name="connsiteY124" fmla="*/ 1104900 h 1238360"/>
              <a:gd name="connsiteX125" fmla="*/ 390575 w 1006741"/>
              <a:gd name="connsiteY125" fmla="*/ 1095375 h 1238360"/>
              <a:gd name="connsiteX126" fmla="*/ 397719 w 1006741"/>
              <a:gd name="connsiteY126" fmla="*/ 1090612 h 1238360"/>
              <a:gd name="connsiteX127" fmla="*/ 414388 w 1006741"/>
              <a:gd name="connsiteY127" fmla="*/ 1078706 h 1238360"/>
              <a:gd name="connsiteX128" fmla="*/ 421531 w 1006741"/>
              <a:gd name="connsiteY128" fmla="*/ 1076325 h 1238360"/>
              <a:gd name="connsiteX129" fmla="*/ 433438 w 1006741"/>
              <a:gd name="connsiteY129" fmla="*/ 1064418 h 1238360"/>
              <a:gd name="connsiteX130" fmla="*/ 450106 w 1006741"/>
              <a:gd name="connsiteY130" fmla="*/ 1050131 h 1238360"/>
              <a:gd name="connsiteX131" fmla="*/ 459631 w 1006741"/>
              <a:gd name="connsiteY131" fmla="*/ 1035843 h 1238360"/>
              <a:gd name="connsiteX132" fmla="*/ 464394 w 1006741"/>
              <a:gd name="connsiteY132" fmla="*/ 1028700 h 1238360"/>
              <a:gd name="connsiteX133" fmla="*/ 471538 w 1006741"/>
              <a:gd name="connsiteY133" fmla="*/ 1021556 h 1238360"/>
              <a:gd name="connsiteX134" fmla="*/ 488206 w 1006741"/>
              <a:gd name="connsiteY134" fmla="*/ 1004887 h 1238360"/>
              <a:gd name="connsiteX135" fmla="*/ 497731 w 1006741"/>
              <a:gd name="connsiteY135" fmla="*/ 995362 h 1238360"/>
              <a:gd name="connsiteX136" fmla="*/ 502494 w 1006741"/>
              <a:gd name="connsiteY136" fmla="*/ 988218 h 1238360"/>
              <a:gd name="connsiteX137" fmla="*/ 509638 w 1006741"/>
              <a:gd name="connsiteY137" fmla="*/ 983456 h 1238360"/>
              <a:gd name="connsiteX138" fmla="*/ 523925 w 1006741"/>
              <a:gd name="connsiteY138" fmla="*/ 969168 h 1238360"/>
              <a:gd name="connsiteX139" fmla="*/ 528688 w 1006741"/>
              <a:gd name="connsiteY139" fmla="*/ 962025 h 1238360"/>
              <a:gd name="connsiteX140" fmla="*/ 535831 w 1006741"/>
              <a:gd name="connsiteY140" fmla="*/ 954881 h 1238360"/>
              <a:gd name="connsiteX141" fmla="*/ 545356 w 1006741"/>
              <a:gd name="connsiteY141" fmla="*/ 940593 h 1238360"/>
              <a:gd name="connsiteX142" fmla="*/ 550119 w 1006741"/>
              <a:gd name="connsiteY142" fmla="*/ 931068 h 1238360"/>
              <a:gd name="connsiteX143" fmla="*/ 564406 w 1006741"/>
              <a:gd name="connsiteY143" fmla="*/ 919162 h 1238360"/>
              <a:gd name="connsiteX144" fmla="*/ 571550 w 1006741"/>
              <a:gd name="connsiteY144" fmla="*/ 904875 h 1238360"/>
              <a:gd name="connsiteX145" fmla="*/ 578694 w 1006741"/>
              <a:gd name="connsiteY145" fmla="*/ 897731 h 1238360"/>
              <a:gd name="connsiteX146" fmla="*/ 583456 w 1006741"/>
              <a:gd name="connsiteY146" fmla="*/ 890587 h 1238360"/>
              <a:gd name="connsiteX147" fmla="*/ 590600 w 1006741"/>
              <a:gd name="connsiteY147" fmla="*/ 883443 h 1238360"/>
              <a:gd name="connsiteX148" fmla="*/ 597744 w 1006741"/>
              <a:gd name="connsiteY148" fmla="*/ 866775 h 1238360"/>
              <a:gd name="connsiteX149" fmla="*/ 609650 w 1006741"/>
              <a:gd name="connsiteY149" fmla="*/ 850106 h 1238360"/>
              <a:gd name="connsiteX150" fmla="*/ 619175 w 1006741"/>
              <a:gd name="connsiteY150" fmla="*/ 835818 h 1238360"/>
              <a:gd name="connsiteX151" fmla="*/ 631081 w 1006741"/>
              <a:gd name="connsiteY151" fmla="*/ 821531 h 1238360"/>
              <a:gd name="connsiteX152" fmla="*/ 633463 w 1006741"/>
              <a:gd name="connsiteY152" fmla="*/ 812006 h 1238360"/>
              <a:gd name="connsiteX153" fmla="*/ 642988 w 1006741"/>
              <a:gd name="connsiteY153" fmla="*/ 797718 h 1238360"/>
              <a:gd name="connsiteX154" fmla="*/ 654894 w 1006741"/>
              <a:gd name="connsiteY154" fmla="*/ 778668 h 1238360"/>
              <a:gd name="connsiteX155" fmla="*/ 659656 w 1006741"/>
              <a:gd name="connsiteY155" fmla="*/ 764381 h 1238360"/>
              <a:gd name="connsiteX156" fmla="*/ 662038 w 1006741"/>
              <a:gd name="connsiteY156" fmla="*/ 757237 h 1238360"/>
              <a:gd name="connsiteX157" fmla="*/ 666800 w 1006741"/>
              <a:gd name="connsiteY157" fmla="*/ 747712 h 1238360"/>
              <a:gd name="connsiteX158" fmla="*/ 678706 w 1006741"/>
              <a:gd name="connsiteY158" fmla="*/ 721518 h 1238360"/>
              <a:gd name="connsiteX159" fmla="*/ 678706 w 1006741"/>
              <a:gd name="connsiteY159" fmla="*/ 721518 h 1238360"/>
              <a:gd name="connsiteX160" fmla="*/ 688231 w 1006741"/>
              <a:gd name="connsiteY160" fmla="*/ 707231 h 1238360"/>
              <a:gd name="connsiteX161" fmla="*/ 697756 w 1006741"/>
              <a:gd name="connsiteY161" fmla="*/ 685800 h 1238360"/>
              <a:gd name="connsiteX162" fmla="*/ 704900 w 1006741"/>
              <a:gd name="connsiteY162" fmla="*/ 669131 h 1238360"/>
              <a:gd name="connsiteX163" fmla="*/ 707281 w 1006741"/>
              <a:gd name="connsiteY163" fmla="*/ 661987 h 1238360"/>
              <a:gd name="connsiteX164" fmla="*/ 712044 w 1006741"/>
              <a:gd name="connsiteY164" fmla="*/ 652462 h 1238360"/>
              <a:gd name="connsiteX165" fmla="*/ 716806 w 1006741"/>
              <a:gd name="connsiteY165" fmla="*/ 645318 h 1238360"/>
              <a:gd name="connsiteX166" fmla="*/ 719188 w 1006741"/>
              <a:gd name="connsiteY166" fmla="*/ 638175 h 1238360"/>
              <a:gd name="connsiteX167" fmla="*/ 728713 w 1006741"/>
              <a:gd name="connsiteY167" fmla="*/ 621506 h 1238360"/>
              <a:gd name="connsiteX168" fmla="*/ 731094 w 1006741"/>
              <a:gd name="connsiteY168" fmla="*/ 614362 h 1238360"/>
              <a:gd name="connsiteX169" fmla="*/ 735856 w 1006741"/>
              <a:gd name="connsiteY169" fmla="*/ 607218 h 1238360"/>
              <a:gd name="connsiteX170" fmla="*/ 740619 w 1006741"/>
              <a:gd name="connsiteY170" fmla="*/ 592931 h 1238360"/>
              <a:gd name="connsiteX171" fmla="*/ 745381 w 1006741"/>
              <a:gd name="connsiteY171" fmla="*/ 585787 h 1238360"/>
              <a:gd name="connsiteX172" fmla="*/ 750144 w 1006741"/>
              <a:gd name="connsiteY172" fmla="*/ 569118 h 1238360"/>
              <a:gd name="connsiteX173" fmla="*/ 754906 w 1006741"/>
              <a:gd name="connsiteY173" fmla="*/ 554831 h 1238360"/>
              <a:gd name="connsiteX174" fmla="*/ 757288 w 1006741"/>
              <a:gd name="connsiteY174" fmla="*/ 540543 h 1238360"/>
              <a:gd name="connsiteX175" fmla="*/ 762050 w 1006741"/>
              <a:gd name="connsiteY175" fmla="*/ 531018 h 1238360"/>
              <a:gd name="connsiteX176" fmla="*/ 764431 w 1006741"/>
              <a:gd name="connsiteY176" fmla="*/ 521493 h 1238360"/>
              <a:gd name="connsiteX177" fmla="*/ 769194 w 1006741"/>
              <a:gd name="connsiteY177" fmla="*/ 507206 h 1238360"/>
              <a:gd name="connsiteX178" fmla="*/ 773956 w 1006741"/>
              <a:gd name="connsiteY178" fmla="*/ 490537 h 1238360"/>
              <a:gd name="connsiteX179" fmla="*/ 778719 w 1006741"/>
              <a:gd name="connsiteY179" fmla="*/ 481012 h 1238360"/>
              <a:gd name="connsiteX180" fmla="*/ 781100 w 1006741"/>
              <a:gd name="connsiteY180" fmla="*/ 473868 h 1238360"/>
              <a:gd name="connsiteX181" fmla="*/ 793006 w 1006741"/>
              <a:gd name="connsiteY181" fmla="*/ 459581 h 1238360"/>
              <a:gd name="connsiteX182" fmla="*/ 797769 w 1006741"/>
              <a:gd name="connsiteY182" fmla="*/ 445293 h 1238360"/>
              <a:gd name="connsiteX183" fmla="*/ 807294 w 1006741"/>
              <a:gd name="connsiteY183" fmla="*/ 419100 h 1238360"/>
              <a:gd name="connsiteX184" fmla="*/ 816819 w 1006741"/>
              <a:gd name="connsiteY184" fmla="*/ 400050 h 1238360"/>
              <a:gd name="connsiteX185" fmla="*/ 821581 w 1006741"/>
              <a:gd name="connsiteY185" fmla="*/ 385762 h 1238360"/>
              <a:gd name="connsiteX186" fmla="*/ 831106 w 1006741"/>
              <a:gd name="connsiteY186" fmla="*/ 371475 h 1238360"/>
              <a:gd name="connsiteX187" fmla="*/ 833488 w 1006741"/>
              <a:gd name="connsiteY187" fmla="*/ 364331 h 1238360"/>
              <a:gd name="connsiteX188" fmla="*/ 843013 w 1006741"/>
              <a:gd name="connsiteY188" fmla="*/ 350043 h 1238360"/>
              <a:gd name="connsiteX189" fmla="*/ 847775 w 1006741"/>
              <a:gd name="connsiteY189" fmla="*/ 342900 h 1238360"/>
              <a:gd name="connsiteX190" fmla="*/ 859681 w 1006741"/>
              <a:gd name="connsiteY190" fmla="*/ 321468 h 1238360"/>
              <a:gd name="connsiteX191" fmla="*/ 869206 w 1006741"/>
              <a:gd name="connsiteY191" fmla="*/ 304800 h 1238360"/>
              <a:gd name="connsiteX192" fmla="*/ 885875 w 1006741"/>
              <a:gd name="connsiteY192" fmla="*/ 285750 h 1238360"/>
              <a:gd name="connsiteX193" fmla="*/ 893019 w 1006741"/>
              <a:gd name="connsiteY193" fmla="*/ 271462 h 1238360"/>
              <a:gd name="connsiteX194" fmla="*/ 897781 w 1006741"/>
              <a:gd name="connsiteY194" fmla="*/ 261937 h 1238360"/>
              <a:gd name="connsiteX195" fmla="*/ 904925 w 1006741"/>
              <a:gd name="connsiteY195" fmla="*/ 254793 h 1238360"/>
              <a:gd name="connsiteX196" fmla="*/ 909688 w 1006741"/>
              <a:gd name="connsiteY196" fmla="*/ 245268 h 1238360"/>
              <a:gd name="connsiteX197" fmla="*/ 914450 w 1006741"/>
              <a:gd name="connsiteY197" fmla="*/ 238125 h 1238360"/>
              <a:gd name="connsiteX198" fmla="*/ 921594 w 1006741"/>
              <a:gd name="connsiteY198" fmla="*/ 223837 h 1238360"/>
              <a:gd name="connsiteX199" fmla="*/ 928738 w 1006741"/>
              <a:gd name="connsiteY199" fmla="*/ 219075 h 1238360"/>
              <a:gd name="connsiteX200" fmla="*/ 933500 w 1006741"/>
              <a:gd name="connsiteY200" fmla="*/ 211931 h 1238360"/>
              <a:gd name="connsiteX201" fmla="*/ 940644 w 1006741"/>
              <a:gd name="connsiteY201" fmla="*/ 204787 h 1238360"/>
              <a:gd name="connsiteX202" fmla="*/ 952550 w 1006741"/>
              <a:gd name="connsiteY202" fmla="*/ 185737 h 1238360"/>
              <a:gd name="connsiteX203" fmla="*/ 957313 w 1006741"/>
              <a:gd name="connsiteY203" fmla="*/ 178593 h 1238360"/>
              <a:gd name="connsiteX204" fmla="*/ 964456 w 1006741"/>
              <a:gd name="connsiteY204" fmla="*/ 171450 h 1238360"/>
              <a:gd name="connsiteX205" fmla="*/ 973981 w 1006741"/>
              <a:gd name="connsiteY205" fmla="*/ 157162 h 1238360"/>
              <a:gd name="connsiteX206" fmla="*/ 983506 w 1006741"/>
              <a:gd name="connsiteY206" fmla="*/ 142875 h 1238360"/>
              <a:gd name="connsiteX207" fmla="*/ 993031 w 1006741"/>
              <a:gd name="connsiteY207" fmla="*/ 128587 h 1238360"/>
              <a:gd name="connsiteX208" fmla="*/ 1000175 w 1006741"/>
              <a:gd name="connsiteY208" fmla="*/ 114300 h 1238360"/>
              <a:gd name="connsiteX209" fmla="*/ 1002556 w 1006741"/>
              <a:gd name="connsiteY209" fmla="*/ 107156 h 1238360"/>
              <a:gd name="connsiteX210" fmla="*/ 1002556 w 1006741"/>
              <a:gd name="connsiteY210" fmla="*/ 9525 h 1238360"/>
              <a:gd name="connsiteX211" fmla="*/ 990650 w 1006741"/>
              <a:gd name="connsiteY211" fmla="*/ 0 h 1238360"/>
              <a:gd name="connsiteX212" fmla="*/ 978744 w 1006741"/>
              <a:gd name="connsiteY212" fmla="*/ 2381 h 1238360"/>
              <a:gd name="connsiteX213" fmla="*/ 971600 w 1006741"/>
              <a:gd name="connsiteY213" fmla="*/ 9525 h 1238360"/>
              <a:gd name="connsiteX214" fmla="*/ 964456 w 1006741"/>
              <a:gd name="connsiteY214" fmla="*/ 14287 h 1238360"/>
              <a:gd name="connsiteX215" fmla="*/ 952550 w 1006741"/>
              <a:gd name="connsiteY215" fmla="*/ 28575 h 1238360"/>
              <a:gd name="connsiteX216" fmla="*/ 945406 w 1006741"/>
              <a:gd name="connsiteY216" fmla="*/ 33337 h 1238360"/>
              <a:gd name="connsiteX217" fmla="*/ 933500 w 1006741"/>
              <a:gd name="connsiteY217" fmla="*/ 45243 h 1238360"/>
              <a:gd name="connsiteX218" fmla="*/ 921594 w 1006741"/>
              <a:gd name="connsiteY218" fmla="*/ 59531 h 1238360"/>
              <a:gd name="connsiteX219" fmla="*/ 919213 w 1006741"/>
              <a:gd name="connsiteY219" fmla="*/ 69056 h 1238360"/>
              <a:gd name="connsiteX220" fmla="*/ 912069 w 1006741"/>
              <a:gd name="connsiteY220" fmla="*/ 76200 h 1238360"/>
              <a:gd name="connsiteX221" fmla="*/ 907306 w 1006741"/>
              <a:gd name="connsiteY221" fmla="*/ 83343 h 1238360"/>
              <a:gd name="connsiteX222" fmla="*/ 897781 w 1006741"/>
              <a:gd name="connsiteY222" fmla="*/ 104775 h 1238360"/>
              <a:gd name="connsiteX223" fmla="*/ 890638 w 1006741"/>
              <a:gd name="connsiteY223" fmla="*/ 119062 h 1238360"/>
              <a:gd name="connsiteX224" fmla="*/ 881113 w 1006741"/>
              <a:gd name="connsiteY224" fmla="*/ 133350 h 1238360"/>
              <a:gd name="connsiteX225" fmla="*/ 878731 w 1006741"/>
              <a:gd name="connsiteY225" fmla="*/ 142875 h 1238360"/>
              <a:gd name="connsiteX226" fmla="*/ 866825 w 1006741"/>
              <a:gd name="connsiteY226" fmla="*/ 159543 h 1238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</a:cxnLst>
            <a:rect l="l" t="t" r="r" b="b"/>
            <a:pathLst>
              <a:path w="1006741" h="1238360">
                <a:moveTo>
                  <a:pt x="866825" y="159543"/>
                </a:moveTo>
                <a:lnTo>
                  <a:pt x="866825" y="159543"/>
                </a:lnTo>
                <a:cubicBezTo>
                  <a:pt x="860475" y="169068"/>
                  <a:pt x="854644" y="178960"/>
                  <a:pt x="847775" y="188118"/>
                </a:cubicBezTo>
                <a:cubicBezTo>
                  <a:pt x="845394" y="191293"/>
                  <a:pt x="842938" y="194413"/>
                  <a:pt x="840631" y="197643"/>
                </a:cubicBezTo>
                <a:cubicBezTo>
                  <a:pt x="838968" y="199972"/>
                  <a:pt x="837893" y="202763"/>
                  <a:pt x="835869" y="204787"/>
                </a:cubicBezTo>
                <a:cubicBezTo>
                  <a:pt x="833845" y="206811"/>
                  <a:pt x="831106" y="207962"/>
                  <a:pt x="828725" y="209550"/>
                </a:cubicBezTo>
                <a:cubicBezTo>
                  <a:pt x="811706" y="235078"/>
                  <a:pt x="838212" y="196331"/>
                  <a:pt x="816819" y="223837"/>
                </a:cubicBezTo>
                <a:cubicBezTo>
                  <a:pt x="813305" y="228355"/>
                  <a:pt x="810469" y="233362"/>
                  <a:pt x="807294" y="238125"/>
                </a:cubicBezTo>
                <a:cubicBezTo>
                  <a:pt x="805426" y="240927"/>
                  <a:pt x="802306" y="242681"/>
                  <a:pt x="800150" y="245268"/>
                </a:cubicBezTo>
                <a:cubicBezTo>
                  <a:pt x="798318" y="247467"/>
                  <a:pt x="797105" y="250122"/>
                  <a:pt x="795388" y="252412"/>
                </a:cubicBezTo>
                <a:cubicBezTo>
                  <a:pt x="792339" y="256478"/>
                  <a:pt x="789282" y="260557"/>
                  <a:pt x="785863" y="264318"/>
                </a:cubicBezTo>
                <a:cubicBezTo>
                  <a:pt x="781332" y="269302"/>
                  <a:pt x="775311" y="273002"/>
                  <a:pt x="771575" y="278606"/>
                </a:cubicBezTo>
                <a:cubicBezTo>
                  <a:pt x="759756" y="296337"/>
                  <a:pt x="774943" y="274566"/>
                  <a:pt x="759669" y="292893"/>
                </a:cubicBezTo>
                <a:cubicBezTo>
                  <a:pt x="749744" y="304801"/>
                  <a:pt x="760861" y="296066"/>
                  <a:pt x="747763" y="304800"/>
                </a:cubicBezTo>
                <a:cubicBezTo>
                  <a:pt x="743079" y="311824"/>
                  <a:pt x="742731" y="313357"/>
                  <a:pt x="735856" y="319087"/>
                </a:cubicBezTo>
                <a:cubicBezTo>
                  <a:pt x="733658" y="320919"/>
                  <a:pt x="731094" y="322262"/>
                  <a:pt x="728713" y="323850"/>
                </a:cubicBezTo>
                <a:cubicBezTo>
                  <a:pt x="723845" y="338447"/>
                  <a:pt x="728106" y="329219"/>
                  <a:pt x="709663" y="347662"/>
                </a:cubicBezTo>
                <a:cubicBezTo>
                  <a:pt x="688789" y="368537"/>
                  <a:pt x="714336" y="342055"/>
                  <a:pt x="697756" y="361950"/>
                </a:cubicBezTo>
                <a:cubicBezTo>
                  <a:pt x="682477" y="380285"/>
                  <a:pt x="697676" y="358499"/>
                  <a:pt x="685850" y="376237"/>
                </a:cubicBezTo>
                <a:cubicBezTo>
                  <a:pt x="681666" y="388791"/>
                  <a:pt x="686235" y="378634"/>
                  <a:pt x="676325" y="390525"/>
                </a:cubicBezTo>
                <a:cubicBezTo>
                  <a:pt x="674493" y="392723"/>
                  <a:pt x="673395" y="395470"/>
                  <a:pt x="671563" y="397668"/>
                </a:cubicBezTo>
                <a:cubicBezTo>
                  <a:pt x="656282" y="416005"/>
                  <a:pt x="671482" y="394218"/>
                  <a:pt x="659656" y="411956"/>
                </a:cubicBezTo>
                <a:cubicBezTo>
                  <a:pt x="658862" y="414337"/>
                  <a:pt x="658843" y="417140"/>
                  <a:pt x="657275" y="419100"/>
                </a:cubicBezTo>
                <a:cubicBezTo>
                  <a:pt x="655487" y="421335"/>
                  <a:pt x="652330" y="422030"/>
                  <a:pt x="650131" y="423862"/>
                </a:cubicBezTo>
                <a:cubicBezTo>
                  <a:pt x="647544" y="426018"/>
                  <a:pt x="645144" y="428419"/>
                  <a:pt x="642988" y="431006"/>
                </a:cubicBezTo>
                <a:cubicBezTo>
                  <a:pt x="626426" y="450881"/>
                  <a:pt x="651933" y="424444"/>
                  <a:pt x="631081" y="445293"/>
                </a:cubicBezTo>
                <a:cubicBezTo>
                  <a:pt x="620321" y="466814"/>
                  <a:pt x="633923" y="441029"/>
                  <a:pt x="612031" y="473868"/>
                </a:cubicBezTo>
                <a:lnTo>
                  <a:pt x="602506" y="488156"/>
                </a:lnTo>
                <a:cubicBezTo>
                  <a:pt x="600919" y="490537"/>
                  <a:pt x="600125" y="493713"/>
                  <a:pt x="597744" y="495300"/>
                </a:cubicBezTo>
                <a:cubicBezTo>
                  <a:pt x="589318" y="500917"/>
                  <a:pt x="588774" y="500604"/>
                  <a:pt x="581075" y="509587"/>
                </a:cubicBezTo>
                <a:cubicBezTo>
                  <a:pt x="579213" y="511760"/>
                  <a:pt x="578145" y="514532"/>
                  <a:pt x="576313" y="516731"/>
                </a:cubicBezTo>
                <a:cubicBezTo>
                  <a:pt x="570583" y="523607"/>
                  <a:pt x="569050" y="523955"/>
                  <a:pt x="562025" y="528637"/>
                </a:cubicBezTo>
                <a:cubicBezTo>
                  <a:pt x="557975" y="540789"/>
                  <a:pt x="562229" y="531574"/>
                  <a:pt x="552500" y="542925"/>
                </a:cubicBezTo>
                <a:cubicBezTo>
                  <a:pt x="549917" y="545938"/>
                  <a:pt x="547939" y="549437"/>
                  <a:pt x="545356" y="552450"/>
                </a:cubicBezTo>
                <a:cubicBezTo>
                  <a:pt x="531905" y="568143"/>
                  <a:pt x="544361" y="550130"/>
                  <a:pt x="531069" y="569118"/>
                </a:cubicBezTo>
                <a:cubicBezTo>
                  <a:pt x="527787" y="573807"/>
                  <a:pt x="523354" y="577976"/>
                  <a:pt x="521544" y="583406"/>
                </a:cubicBezTo>
                <a:cubicBezTo>
                  <a:pt x="519080" y="590798"/>
                  <a:pt x="518815" y="592717"/>
                  <a:pt x="514400" y="600075"/>
                </a:cubicBezTo>
                <a:cubicBezTo>
                  <a:pt x="505855" y="614316"/>
                  <a:pt x="507247" y="611990"/>
                  <a:pt x="497731" y="621506"/>
                </a:cubicBezTo>
                <a:cubicBezTo>
                  <a:pt x="496937" y="623887"/>
                  <a:pt x="496742" y="626561"/>
                  <a:pt x="495350" y="628650"/>
                </a:cubicBezTo>
                <a:cubicBezTo>
                  <a:pt x="484816" y="644451"/>
                  <a:pt x="491235" y="627353"/>
                  <a:pt x="483444" y="642937"/>
                </a:cubicBezTo>
                <a:cubicBezTo>
                  <a:pt x="482322" y="645182"/>
                  <a:pt x="482455" y="647992"/>
                  <a:pt x="481063" y="650081"/>
                </a:cubicBezTo>
                <a:cubicBezTo>
                  <a:pt x="479195" y="652883"/>
                  <a:pt x="476075" y="654638"/>
                  <a:pt x="473919" y="657225"/>
                </a:cubicBezTo>
                <a:cubicBezTo>
                  <a:pt x="472087" y="659423"/>
                  <a:pt x="470988" y="662170"/>
                  <a:pt x="469156" y="664368"/>
                </a:cubicBezTo>
                <a:cubicBezTo>
                  <a:pt x="462562" y="672281"/>
                  <a:pt x="453808" y="677776"/>
                  <a:pt x="445344" y="683418"/>
                </a:cubicBezTo>
                <a:cubicBezTo>
                  <a:pt x="443756" y="685799"/>
                  <a:pt x="442605" y="688538"/>
                  <a:pt x="440581" y="690562"/>
                </a:cubicBezTo>
                <a:cubicBezTo>
                  <a:pt x="438557" y="692586"/>
                  <a:pt x="435322" y="693171"/>
                  <a:pt x="433438" y="695325"/>
                </a:cubicBezTo>
                <a:cubicBezTo>
                  <a:pt x="429669" y="699633"/>
                  <a:pt x="427088" y="704850"/>
                  <a:pt x="423913" y="709612"/>
                </a:cubicBezTo>
                <a:lnTo>
                  <a:pt x="419150" y="716756"/>
                </a:lnTo>
                <a:cubicBezTo>
                  <a:pt x="417563" y="719137"/>
                  <a:pt x="415293" y="721185"/>
                  <a:pt x="414388" y="723900"/>
                </a:cubicBezTo>
                <a:cubicBezTo>
                  <a:pt x="413594" y="726281"/>
                  <a:pt x="413398" y="728955"/>
                  <a:pt x="412006" y="731043"/>
                </a:cubicBezTo>
                <a:cubicBezTo>
                  <a:pt x="410138" y="733845"/>
                  <a:pt x="406930" y="735529"/>
                  <a:pt x="404863" y="738187"/>
                </a:cubicBezTo>
                <a:cubicBezTo>
                  <a:pt x="401349" y="742705"/>
                  <a:pt x="397149" y="747045"/>
                  <a:pt x="395338" y="752475"/>
                </a:cubicBezTo>
                <a:cubicBezTo>
                  <a:pt x="394544" y="754856"/>
                  <a:pt x="394524" y="757658"/>
                  <a:pt x="392956" y="759618"/>
                </a:cubicBezTo>
                <a:cubicBezTo>
                  <a:pt x="391168" y="761853"/>
                  <a:pt x="388194" y="762793"/>
                  <a:pt x="385813" y="764381"/>
                </a:cubicBezTo>
                <a:cubicBezTo>
                  <a:pt x="384225" y="766762"/>
                  <a:pt x="382882" y="769326"/>
                  <a:pt x="381050" y="771525"/>
                </a:cubicBezTo>
                <a:cubicBezTo>
                  <a:pt x="378894" y="774112"/>
                  <a:pt x="375774" y="775866"/>
                  <a:pt x="373906" y="778668"/>
                </a:cubicBezTo>
                <a:cubicBezTo>
                  <a:pt x="372514" y="780757"/>
                  <a:pt x="372647" y="783567"/>
                  <a:pt x="371525" y="785812"/>
                </a:cubicBezTo>
                <a:cubicBezTo>
                  <a:pt x="367556" y="793750"/>
                  <a:pt x="366764" y="792956"/>
                  <a:pt x="359619" y="797718"/>
                </a:cubicBezTo>
                <a:cubicBezTo>
                  <a:pt x="358031" y="800099"/>
                  <a:pt x="356136" y="802302"/>
                  <a:pt x="354856" y="804862"/>
                </a:cubicBezTo>
                <a:cubicBezTo>
                  <a:pt x="353733" y="807107"/>
                  <a:pt x="354043" y="810046"/>
                  <a:pt x="352475" y="812006"/>
                </a:cubicBezTo>
                <a:cubicBezTo>
                  <a:pt x="347566" y="818142"/>
                  <a:pt x="335806" y="828675"/>
                  <a:pt x="335806" y="828675"/>
                </a:cubicBezTo>
                <a:cubicBezTo>
                  <a:pt x="331252" y="842337"/>
                  <a:pt x="336686" y="829583"/>
                  <a:pt x="326281" y="842962"/>
                </a:cubicBezTo>
                <a:cubicBezTo>
                  <a:pt x="311322" y="862196"/>
                  <a:pt x="323442" y="852793"/>
                  <a:pt x="309613" y="862012"/>
                </a:cubicBezTo>
                <a:cubicBezTo>
                  <a:pt x="307463" y="868460"/>
                  <a:pt x="307326" y="870957"/>
                  <a:pt x="302469" y="876300"/>
                </a:cubicBezTo>
                <a:cubicBezTo>
                  <a:pt x="296428" y="882945"/>
                  <a:pt x="288401" y="887878"/>
                  <a:pt x="283419" y="895350"/>
                </a:cubicBezTo>
                <a:cubicBezTo>
                  <a:pt x="278737" y="902371"/>
                  <a:pt x="278386" y="903909"/>
                  <a:pt x="271513" y="909637"/>
                </a:cubicBezTo>
                <a:cubicBezTo>
                  <a:pt x="269314" y="911469"/>
                  <a:pt x="266750" y="912812"/>
                  <a:pt x="264369" y="914400"/>
                </a:cubicBezTo>
                <a:cubicBezTo>
                  <a:pt x="251665" y="933452"/>
                  <a:pt x="268340" y="910427"/>
                  <a:pt x="252463" y="926306"/>
                </a:cubicBezTo>
                <a:cubicBezTo>
                  <a:pt x="243782" y="934988"/>
                  <a:pt x="251798" y="933607"/>
                  <a:pt x="240556" y="942975"/>
                </a:cubicBezTo>
                <a:cubicBezTo>
                  <a:pt x="238628" y="944582"/>
                  <a:pt x="235794" y="944562"/>
                  <a:pt x="233413" y="945356"/>
                </a:cubicBezTo>
                <a:cubicBezTo>
                  <a:pt x="231825" y="947737"/>
                  <a:pt x="230482" y="950301"/>
                  <a:pt x="228650" y="952500"/>
                </a:cubicBezTo>
                <a:cubicBezTo>
                  <a:pt x="222922" y="959373"/>
                  <a:pt x="221384" y="959724"/>
                  <a:pt x="214363" y="964406"/>
                </a:cubicBezTo>
                <a:cubicBezTo>
                  <a:pt x="212775" y="966787"/>
                  <a:pt x="211501" y="969411"/>
                  <a:pt x="209600" y="971550"/>
                </a:cubicBezTo>
                <a:lnTo>
                  <a:pt x="188169" y="992981"/>
                </a:lnTo>
                <a:cubicBezTo>
                  <a:pt x="185788" y="995362"/>
                  <a:pt x="182893" y="997323"/>
                  <a:pt x="181025" y="1000125"/>
                </a:cubicBezTo>
                <a:lnTo>
                  <a:pt x="157213" y="1035843"/>
                </a:lnTo>
                <a:lnTo>
                  <a:pt x="152450" y="1042987"/>
                </a:lnTo>
                <a:cubicBezTo>
                  <a:pt x="150863" y="1045368"/>
                  <a:pt x="149712" y="1048107"/>
                  <a:pt x="147688" y="1050131"/>
                </a:cubicBezTo>
                <a:cubicBezTo>
                  <a:pt x="145307" y="1052512"/>
                  <a:pt x="142700" y="1054688"/>
                  <a:pt x="140544" y="1057275"/>
                </a:cubicBezTo>
                <a:cubicBezTo>
                  <a:pt x="138712" y="1059473"/>
                  <a:pt x="137613" y="1062220"/>
                  <a:pt x="135781" y="1064418"/>
                </a:cubicBezTo>
                <a:cubicBezTo>
                  <a:pt x="130689" y="1070529"/>
                  <a:pt x="125608" y="1074067"/>
                  <a:pt x="119113" y="1078706"/>
                </a:cubicBezTo>
                <a:cubicBezTo>
                  <a:pt x="116784" y="1080369"/>
                  <a:pt x="114529" y="1082188"/>
                  <a:pt x="111969" y="1083468"/>
                </a:cubicBezTo>
                <a:cubicBezTo>
                  <a:pt x="109724" y="1084591"/>
                  <a:pt x="107206" y="1085056"/>
                  <a:pt x="104825" y="1085850"/>
                </a:cubicBezTo>
                <a:cubicBezTo>
                  <a:pt x="102444" y="1088231"/>
                  <a:pt x="100238" y="1090802"/>
                  <a:pt x="97681" y="1092993"/>
                </a:cubicBezTo>
                <a:cubicBezTo>
                  <a:pt x="94668" y="1095576"/>
                  <a:pt x="91385" y="1097830"/>
                  <a:pt x="88156" y="1100137"/>
                </a:cubicBezTo>
                <a:cubicBezTo>
                  <a:pt x="85827" y="1101801"/>
                  <a:pt x="83211" y="1103068"/>
                  <a:pt x="81013" y="1104900"/>
                </a:cubicBezTo>
                <a:cubicBezTo>
                  <a:pt x="78426" y="1107056"/>
                  <a:pt x="76671" y="1110175"/>
                  <a:pt x="73869" y="1112043"/>
                </a:cubicBezTo>
                <a:cubicBezTo>
                  <a:pt x="71780" y="1113435"/>
                  <a:pt x="68970" y="1113302"/>
                  <a:pt x="66725" y="1114425"/>
                </a:cubicBezTo>
                <a:cubicBezTo>
                  <a:pt x="64165" y="1115705"/>
                  <a:pt x="62066" y="1117767"/>
                  <a:pt x="59581" y="1119187"/>
                </a:cubicBezTo>
                <a:cubicBezTo>
                  <a:pt x="56499" y="1120948"/>
                  <a:pt x="52945" y="1121887"/>
                  <a:pt x="50056" y="1123950"/>
                </a:cubicBezTo>
                <a:cubicBezTo>
                  <a:pt x="34779" y="1134863"/>
                  <a:pt x="51837" y="1128861"/>
                  <a:pt x="33388" y="1133475"/>
                </a:cubicBezTo>
                <a:lnTo>
                  <a:pt x="11956" y="1147762"/>
                </a:lnTo>
                <a:lnTo>
                  <a:pt x="4813" y="1152525"/>
                </a:lnTo>
                <a:cubicBezTo>
                  <a:pt x="3225" y="1155700"/>
                  <a:pt x="552" y="1158536"/>
                  <a:pt x="50" y="1162050"/>
                </a:cubicBezTo>
                <a:cubicBezTo>
                  <a:pt x="-736" y="1167551"/>
                  <a:pt x="7918" y="1175736"/>
                  <a:pt x="9575" y="1178718"/>
                </a:cubicBezTo>
                <a:cubicBezTo>
                  <a:pt x="18999" y="1195681"/>
                  <a:pt x="8372" y="1186648"/>
                  <a:pt x="21481" y="1195387"/>
                </a:cubicBezTo>
                <a:cubicBezTo>
                  <a:pt x="26164" y="1202411"/>
                  <a:pt x="26512" y="1203945"/>
                  <a:pt x="33388" y="1209675"/>
                </a:cubicBezTo>
                <a:cubicBezTo>
                  <a:pt x="35586" y="1211507"/>
                  <a:pt x="38202" y="1212774"/>
                  <a:pt x="40531" y="1214437"/>
                </a:cubicBezTo>
                <a:cubicBezTo>
                  <a:pt x="43761" y="1216744"/>
                  <a:pt x="47043" y="1218998"/>
                  <a:pt x="50056" y="1221581"/>
                </a:cubicBezTo>
                <a:cubicBezTo>
                  <a:pt x="61739" y="1231595"/>
                  <a:pt x="51771" y="1227368"/>
                  <a:pt x="66725" y="1231106"/>
                </a:cubicBezTo>
                <a:cubicBezTo>
                  <a:pt x="69106" y="1232693"/>
                  <a:pt x="71239" y="1234741"/>
                  <a:pt x="73869" y="1235868"/>
                </a:cubicBezTo>
                <a:cubicBezTo>
                  <a:pt x="85303" y="1240768"/>
                  <a:pt x="94346" y="1237154"/>
                  <a:pt x="107206" y="1235868"/>
                </a:cubicBezTo>
                <a:cubicBezTo>
                  <a:pt x="110381" y="1234281"/>
                  <a:pt x="113468" y="1232504"/>
                  <a:pt x="116731" y="1231106"/>
                </a:cubicBezTo>
                <a:cubicBezTo>
                  <a:pt x="119038" y="1230117"/>
                  <a:pt x="121630" y="1229848"/>
                  <a:pt x="123875" y="1228725"/>
                </a:cubicBezTo>
                <a:cubicBezTo>
                  <a:pt x="142340" y="1219493"/>
                  <a:pt x="120207" y="1227566"/>
                  <a:pt x="138163" y="1221581"/>
                </a:cubicBezTo>
                <a:cubicBezTo>
                  <a:pt x="158619" y="1207941"/>
                  <a:pt x="132746" y="1224288"/>
                  <a:pt x="152450" y="1214437"/>
                </a:cubicBezTo>
                <a:cubicBezTo>
                  <a:pt x="168898" y="1206214"/>
                  <a:pt x="149292" y="1212251"/>
                  <a:pt x="169119" y="1207293"/>
                </a:cubicBezTo>
                <a:cubicBezTo>
                  <a:pt x="171500" y="1205706"/>
                  <a:pt x="174064" y="1204363"/>
                  <a:pt x="176263" y="1202531"/>
                </a:cubicBezTo>
                <a:cubicBezTo>
                  <a:pt x="178850" y="1200375"/>
                  <a:pt x="180462" y="1197022"/>
                  <a:pt x="183406" y="1195387"/>
                </a:cubicBezTo>
                <a:cubicBezTo>
                  <a:pt x="187794" y="1192949"/>
                  <a:pt x="192931" y="1192213"/>
                  <a:pt x="197694" y="1190625"/>
                </a:cubicBezTo>
                <a:cubicBezTo>
                  <a:pt x="200075" y="1189831"/>
                  <a:pt x="202749" y="1189635"/>
                  <a:pt x="204838" y="1188243"/>
                </a:cubicBezTo>
                <a:cubicBezTo>
                  <a:pt x="207219" y="1186656"/>
                  <a:pt x="209366" y="1184643"/>
                  <a:pt x="211981" y="1183481"/>
                </a:cubicBezTo>
                <a:cubicBezTo>
                  <a:pt x="211993" y="1183476"/>
                  <a:pt x="229835" y="1177530"/>
                  <a:pt x="233413" y="1176337"/>
                </a:cubicBezTo>
                <a:lnTo>
                  <a:pt x="240556" y="1173956"/>
                </a:lnTo>
                <a:lnTo>
                  <a:pt x="261988" y="1159668"/>
                </a:lnTo>
                <a:cubicBezTo>
                  <a:pt x="264369" y="1158081"/>
                  <a:pt x="266416" y="1155811"/>
                  <a:pt x="269131" y="1154906"/>
                </a:cubicBezTo>
                <a:lnTo>
                  <a:pt x="276275" y="1152525"/>
                </a:lnTo>
                <a:cubicBezTo>
                  <a:pt x="278656" y="1150937"/>
                  <a:pt x="280788" y="1148889"/>
                  <a:pt x="283419" y="1147762"/>
                </a:cubicBezTo>
                <a:cubicBezTo>
                  <a:pt x="286427" y="1146473"/>
                  <a:pt x="289797" y="1146280"/>
                  <a:pt x="292944" y="1145381"/>
                </a:cubicBezTo>
                <a:cubicBezTo>
                  <a:pt x="295358" y="1144691"/>
                  <a:pt x="297707" y="1143794"/>
                  <a:pt x="300088" y="1143000"/>
                </a:cubicBezTo>
                <a:cubicBezTo>
                  <a:pt x="304850" y="1139825"/>
                  <a:pt x="308945" y="1135285"/>
                  <a:pt x="314375" y="1133475"/>
                </a:cubicBezTo>
                <a:lnTo>
                  <a:pt x="328663" y="1128712"/>
                </a:lnTo>
                <a:cubicBezTo>
                  <a:pt x="351063" y="1113779"/>
                  <a:pt x="315671" y="1136665"/>
                  <a:pt x="347713" y="1119187"/>
                </a:cubicBezTo>
                <a:cubicBezTo>
                  <a:pt x="352738" y="1116446"/>
                  <a:pt x="356570" y="1111472"/>
                  <a:pt x="362000" y="1109662"/>
                </a:cubicBezTo>
                <a:lnTo>
                  <a:pt x="376288" y="1104900"/>
                </a:lnTo>
                <a:lnTo>
                  <a:pt x="390575" y="1095375"/>
                </a:lnTo>
                <a:cubicBezTo>
                  <a:pt x="392956" y="1093787"/>
                  <a:pt x="395429" y="1092329"/>
                  <a:pt x="397719" y="1090612"/>
                </a:cubicBezTo>
                <a:cubicBezTo>
                  <a:pt x="399881" y="1088990"/>
                  <a:pt x="410902" y="1080449"/>
                  <a:pt x="414388" y="1078706"/>
                </a:cubicBezTo>
                <a:cubicBezTo>
                  <a:pt x="416633" y="1077584"/>
                  <a:pt x="419150" y="1077119"/>
                  <a:pt x="421531" y="1076325"/>
                </a:cubicBezTo>
                <a:cubicBezTo>
                  <a:pt x="440585" y="1063621"/>
                  <a:pt x="417559" y="1080296"/>
                  <a:pt x="433438" y="1064418"/>
                </a:cubicBezTo>
                <a:cubicBezTo>
                  <a:pt x="444626" y="1053230"/>
                  <a:pt x="441032" y="1061799"/>
                  <a:pt x="450106" y="1050131"/>
                </a:cubicBezTo>
                <a:cubicBezTo>
                  <a:pt x="453620" y="1045613"/>
                  <a:pt x="456456" y="1040606"/>
                  <a:pt x="459631" y="1035843"/>
                </a:cubicBezTo>
                <a:cubicBezTo>
                  <a:pt x="461218" y="1033462"/>
                  <a:pt x="462370" y="1030724"/>
                  <a:pt x="464394" y="1028700"/>
                </a:cubicBezTo>
                <a:cubicBezTo>
                  <a:pt x="466775" y="1026319"/>
                  <a:pt x="469470" y="1024214"/>
                  <a:pt x="471538" y="1021556"/>
                </a:cubicBezTo>
                <a:cubicBezTo>
                  <a:pt x="484912" y="1004361"/>
                  <a:pt x="474556" y="1009437"/>
                  <a:pt x="488206" y="1004887"/>
                </a:cubicBezTo>
                <a:cubicBezTo>
                  <a:pt x="491381" y="1001712"/>
                  <a:pt x="494809" y="998771"/>
                  <a:pt x="497731" y="995362"/>
                </a:cubicBezTo>
                <a:cubicBezTo>
                  <a:pt x="499594" y="993189"/>
                  <a:pt x="500470" y="990242"/>
                  <a:pt x="502494" y="988218"/>
                </a:cubicBezTo>
                <a:cubicBezTo>
                  <a:pt x="504518" y="986194"/>
                  <a:pt x="507257" y="985043"/>
                  <a:pt x="509638" y="983456"/>
                </a:cubicBezTo>
                <a:cubicBezTo>
                  <a:pt x="520857" y="966625"/>
                  <a:pt x="506209" y="986883"/>
                  <a:pt x="523925" y="969168"/>
                </a:cubicBezTo>
                <a:cubicBezTo>
                  <a:pt x="525949" y="967144"/>
                  <a:pt x="526856" y="964223"/>
                  <a:pt x="528688" y="962025"/>
                </a:cubicBezTo>
                <a:cubicBezTo>
                  <a:pt x="530844" y="959438"/>
                  <a:pt x="533764" y="957539"/>
                  <a:pt x="535831" y="954881"/>
                </a:cubicBezTo>
                <a:cubicBezTo>
                  <a:pt x="539345" y="950363"/>
                  <a:pt x="542796" y="945713"/>
                  <a:pt x="545356" y="940593"/>
                </a:cubicBezTo>
                <a:cubicBezTo>
                  <a:pt x="546944" y="937418"/>
                  <a:pt x="548056" y="933957"/>
                  <a:pt x="550119" y="931068"/>
                </a:cubicBezTo>
                <a:cubicBezTo>
                  <a:pt x="554284" y="925237"/>
                  <a:pt x="558712" y="922958"/>
                  <a:pt x="564406" y="919162"/>
                </a:cubicBezTo>
                <a:cubicBezTo>
                  <a:pt x="566793" y="912003"/>
                  <a:pt x="566422" y="911029"/>
                  <a:pt x="571550" y="904875"/>
                </a:cubicBezTo>
                <a:cubicBezTo>
                  <a:pt x="573706" y="902288"/>
                  <a:pt x="576538" y="900318"/>
                  <a:pt x="578694" y="897731"/>
                </a:cubicBezTo>
                <a:cubicBezTo>
                  <a:pt x="580526" y="895532"/>
                  <a:pt x="581624" y="892786"/>
                  <a:pt x="583456" y="890587"/>
                </a:cubicBezTo>
                <a:cubicBezTo>
                  <a:pt x="585612" y="888000"/>
                  <a:pt x="588642" y="886183"/>
                  <a:pt x="590600" y="883443"/>
                </a:cubicBezTo>
                <a:cubicBezTo>
                  <a:pt x="598858" y="871882"/>
                  <a:pt x="592563" y="877138"/>
                  <a:pt x="597744" y="866775"/>
                </a:cubicBezTo>
                <a:cubicBezTo>
                  <a:pt x="599682" y="862899"/>
                  <a:pt x="607758" y="852809"/>
                  <a:pt x="609650" y="850106"/>
                </a:cubicBezTo>
                <a:cubicBezTo>
                  <a:pt x="612932" y="845417"/>
                  <a:pt x="615127" y="839865"/>
                  <a:pt x="619175" y="835818"/>
                </a:cubicBezTo>
                <a:cubicBezTo>
                  <a:pt x="628343" y="826651"/>
                  <a:pt x="624451" y="831477"/>
                  <a:pt x="631081" y="821531"/>
                </a:cubicBezTo>
                <a:cubicBezTo>
                  <a:pt x="631875" y="818356"/>
                  <a:pt x="631999" y="814933"/>
                  <a:pt x="633463" y="812006"/>
                </a:cubicBezTo>
                <a:cubicBezTo>
                  <a:pt x="636023" y="806886"/>
                  <a:pt x="639813" y="802481"/>
                  <a:pt x="642988" y="797718"/>
                </a:cubicBezTo>
                <a:cubicBezTo>
                  <a:pt x="646259" y="792811"/>
                  <a:pt x="652842" y="783183"/>
                  <a:pt x="654894" y="778668"/>
                </a:cubicBezTo>
                <a:cubicBezTo>
                  <a:pt x="656971" y="774098"/>
                  <a:pt x="658069" y="769143"/>
                  <a:pt x="659656" y="764381"/>
                </a:cubicBezTo>
                <a:cubicBezTo>
                  <a:pt x="660450" y="762000"/>
                  <a:pt x="660915" y="759482"/>
                  <a:pt x="662038" y="757237"/>
                </a:cubicBezTo>
                <a:lnTo>
                  <a:pt x="666800" y="747712"/>
                </a:lnTo>
                <a:cubicBezTo>
                  <a:pt x="670303" y="730193"/>
                  <a:pt x="666936" y="739174"/>
                  <a:pt x="678706" y="721518"/>
                </a:cubicBezTo>
                <a:lnTo>
                  <a:pt x="678706" y="721518"/>
                </a:lnTo>
                <a:cubicBezTo>
                  <a:pt x="682153" y="711180"/>
                  <a:pt x="679313" y="716150"/>
                  <a:pt x="688231" y="707231"/>
                </a:cubicBezTo>
                <a:cubicBezTo>
                  <a:pt x="693899" y="690228"/>
                  <a:pt x="690209" y="697120"/>
                  <a:pt x="697756" y="685800"/>
                </a:cubicBezTo>
                <a:cubicBezTo>
                  <a:pt x="702714" y="665973"/>
                  <a:pt x="696677" y="685579"/>
                  <a:pt x="704900" y="669131"/>
                </a:cubicBezTo>
                <a:cubicBezTo>
                  <a:pt x="706022" y="666886"/>
                  <a:pt x="706292" y="664294"/>
                  <a:pt x="707281" y="661987"/>
                </a:cubicBezTo>
                <a:cubicBezTo>
                  <a:pt x="708679" y="658724"/>
                  <a:pt x="710283" y="655544"/>
                  <a:pt x="712044" y="652462"/>
                </a:cubicBezTo>
                <a:cubicBezTo>
                  <a:pt x="713464" y="649977"/>
                  <a:pt x="715526" y="647878"/>
                  <a:pt x="716806" y="645318"/>
                </a:cubicBezTo>
                <a:cubicBezTo>
                  <a:pt x="717929" y="643073"/>
                  <a:pt x="718065" y="640420"/>
                  <a:pt x="719188" y="638175"/>
                </a:cubicBezTo>
                <a:cubicBezTo>
                  <a:pt x="731132" y="614288"/>
                  <a:pt x="716203" y="650695"/>
                  <a:pt x="728713" y="621506"/>
                </a:cubicBezTo>
                <a:cubicBezTo>
                  <a:pt x="729702" y="619199"/>
                  <a:pt x="729972" y="616607"/>
                  <a:pt x="731094" y="614362"/>
                </a:cubicBezTo>
                <a:cubicBezTo>
                  <a:pt x="732374" y="611802"/>
                  <a:pt x="734694" y="609833"/>
                  <a:pt x="735856" y="607218"/>
                </a:cubicBezTo>
                <a:cubicBezTo>
                  <a:pt x="737895" y="602631"/>
                  <a:pt x="737835" y="597108"/>
                  <a:pt x="740619" y="592931"/>
                </a:cubicBezTo>
                <a:cubicBezTo>
                  <a:pt x="742206" y="590550"/>
                  <a:pt x="744101" y="588347"/>
                  <a:pt x="745381" y="585787"/>
                </a:cubicBezTo>
                <a:cubicBezTo>
                  <a:pt x="747385" y="581780"/>
                  <a:pt x="748997" y="572941"/>
                  <a:pt x="750144" y="569118"/>
                </a:cubicBezTo>
                <a:cubicBezTo>
                  <a:pt x="751586" y="564310"/>
                  <a:pt x="754081" y="559783"/>
                  <a:pt x="754906" y="554831"/>
                </a:cubicBezTo>
                <a:cubicBezTo>
                  <a:pt x="755700" y="550068"/>
                  <a:pt x="755901" y="545168"/>
                  <a:pt x="757288" y="540543"/>
                </a:cubicBezTo>
                <a:cubicBezTo>
                  <a:pt x="758308" y="537143"/>
                  <a:pt x="760804" y="534342"/>
                  <a:pt x="762050" y="531018"/>
                </a:cubicBezTo>
                <a:cubicBezTo>
                  <a:pt x="763199" y="527954"/>
                  <a:pt x="763491" y="524628"/>
                  <a:pt x="764431" y="521493"/>
                </a:cubicBezTo>
                <a:cubicBezTo>
                  <a:pt x="765874" y="516685"/>
                  <a:pt x="767977" y="512076"/>
                  <a:pt x="769194" y="507206"/>
                </a:cubicBezTo>
                <a:cubicBezTo>
                  <a:pt x="770402" y="502375"/>
                  <a:pt x="771907" y="495318"/>
                  <a:pt x="773956" y="490537"/>
                </a:cubicBezTo>
                <a:cubicBezTo>
                  <a:pt x="775354" y="487274"/>
                  <a:pt x="777321" y="484275"/>
                  <a:pt x="778719" y="481012"/>
                </a:cubicBezTo>
                <a:cubicBezTo>
                  <a:pt x="779708" y="478705"/>
                  <a:pt x="779708" y="475957"/>
                  <a:pt x="781100" y="473868"/>
                </a:cubicBezTo>
                <a:cubicBezTo>
                  <a:pt x="788581" y="462646"/>
                  <a:pt x="787809" y="471274"/>
                  <a:pt x="793006" y="459581"/>
                </a:cubicBezTo>
                <a:cubicBezTo>
                  <a:pt x="795045" y="454993"/>
                  <a:pt x="796181" y="450056"/>
                  <a:pt x="797769" y="445293"/>
                </a:cubicBezTo>
                <a:cubicBezTo>
                  <a:pt x="800708" y="436477"/>
                  <a:pt x="803388" y="427563"/>
                  <a:pt x="807294" y="419100"/>
                </a:cubicBezTo>
                <a:cubicBezTo>
                  <a:pt x="810269" y="412654"/>
                  <a:pt x="814574" y="406785"/>
                  <a:pt x="816819" y="400050"/>
                </a:cubicBezTo>
                <a:cubicBezTo>
                  <a:pt x="818406" y="395287"/>
                  <a:pt x="818796" y="389939"/>
                  <a:pt x="821581" y="385762"/>
                </a:cubicBezTo>
                <a:cubicBezTo>
                  <a:pt x="824756" y="381000"/>
                  <a:pt x="829296" y="376905"/>
                  <a:pt x="831106" y="371475"/>
                </a:cubicBezTo>
                <a:cubicBezTo>
                  <a:pt x="831900" y="369094"/>
                  <a:pt x="832269" y="366525"/>
                  <a:pt x="833488" y="364331"/>
                </a:cubicBezTo>
                <a:cubicBezTo>
                  <a:pt x="836268" y="359327"/>
                  <a:pt x="839838" y="354806"/>
                  <a:pt x="843013" y="350043"/>
                </a:cubicBezTo>
                <a:lnTo>
                  <a:pt x="847775" y="342900"/>
                </a:lnTo>
                <a:cubicBezTo>
                  <a:pt x="853603" y="325417"/>
                  <a:pt x="848988" y="332162"/>
                  <a:pt x="859681" y="321468"/>
                </a:cubicBezTo>
                <a:cubicBezTo>
                  <a:pt x="863650" y="309566"/>
                  <a:pt x="860033" y="317905"/>
                  <a:pt x="869206" y="304800"/>
                </a:cubicBezTo>
                <a:cubicBezTo>
                  <a:pt x="881359" y="287437"/>
                  <a:pt x="873448" y="294034"/>
                  <a:pt x="885875" y="285750"/>
                </a:cubicBezTo>
                <a:cubicBezTo>
                  <a:pt x="890241" y="272651"/>
                  <a:pt x="885632" y="284389"/>
                  <a:pt x="893019" y="271462"/>
                </a:cubicBezTo>
                <a:cubicBezTo>
                  <a:pt x="894780" y="268380"/>
                  <a:pt x="895718" y="264826"/>
                  <a:pt x="897781" y="261937"/>
                </a:cubicBezTo>
                <a:cubicBezTo>
                  <a:pt x="899738" y="259197"/>
                  <a:pt x="902967" y="257533"/>
                  <a:pt x="904925" y="254793"/>
                </a:cubicBezTo>
                <a:cubicBezTo>
                  <a:pt x="906988" y="251904"/>
                  <a:pt x="907927" y="248350"/>
                  <a:pt x="909688" y="245268"/>
                </a:cubicBezTo>
                <a:cubicBezTo>
                  <a:pt x="911108" y="242783"/>
                  <a:pt x="912863" y="240506"/>
                  <a:pt x="914450" y="238125"/>
                </a:cubicBezTo>
                <a:cubicBezTo>
                  <a:pt x="916387" y="232314"/>
                  <a:pt x="916977" y="228454"/>
                  <a:pt x="921594" y="223837"/>
                </a:cubicBezTo>
                <a:cubicBezTo>
                  <a:pt x="923618" y="221813"/>
                  <a:pt x="926357" y="220662"/>
                  <a:pt x="928738" y="219075"/>
                </a:cubicBezTo>
                <a:cubicBezTo>
                  <a:pt x="930325" y="216694"/>
                  <a:pt x="931668" y="214130"/>
                  <a:pt x="933500" y="211931"/>
                </a:cubicBezTo>
                <a:cubicBezTo>
                  <a:pt x="935656" y="209344"/>
                  <a:pt x="938663" y="207511"/>
                  <a:pt x="940644" y="204787"/>
                </a:cubicBezTo>
                <a:cubicBezTo>
                  <a:pt x="945048" y="198731"/>
                  <a:pt x="948530" y="192054"/>
                  <a:pt x="952550" y="185737"/>
                </a:cubicBezTo>
                <a:cubicBezTo>
                  <a:pt x="954087" y="183322"/>
                  <a:pt x="955289" y="180617"/>
                  <a:pt x="957313" y="178593"/>
                </a:cubicBezTo>
                <a:cubicBezTo>
                  <a:pt x="959694" y="176212"/>
                  <a:pt x="962389" y="174108"/>
                  <a:pt x="964456" y="171450"/>
                </a:cubicBezTo>
                <a:cubicBezTo>
                  <a:pt x="967970" y="166932"/>
                  <a:pt x="970806" y="161925"/>
                  <a:pt x="973981" y="157162"/>
                </a:cubicBezTo>
                <a:lnTo>
                  <a:pt x="983506" y="142875"/>
                </a:lnTo>
                <a:lnTo>
                  <a:pt x="993031" y="128587"/>
                </a:lnTo>
                <a:cubicBezTo>
                  <a:pt x="996318" y="118728"/>
                  <a:pt x="994021" y="123532"/>
                  <a:pt x="1000175" y="114300"/>
                </a:cubicBezTo>
                <a:cubicBezTo>
                  <a:pt x="1000969" y="111919"/>
                  <a:pt x="1001947" y="109591"/>
                  <a:pt x="1002556" y="107156"/>
                </a:cubicBezTo>
                <a:cubicBezTo>
                  <a:pt x="1010538" y="75232"/>
                  <a:pt x="1005108" y="42703"/>
                  <a:pt x="1002556" y="9525"/>
                </a:cubicBezTo>
                <a:cubicBezTo>
                  <a:pt x="1001989" y="2155"/>
                  <a:pt x="995609" y="1653"/>
                  <a:pt x="990650" y="0"/>
                </a:cubicBezTo>
                <a:cubicBezTo>
                  <a:pt x="986681" y="794"/>
                  <a:pt x="982364" y="571"/>
                  <a:pt x="978744" y="2381"/>
                </a:cubicBezTo>
                <a:cubicBezTo>
                  <a:pt x="975732" y="3887"/>
                  <a:pt x="974187" y="7369"/>
                  <a:pt x="971600" y="9525"/>
                </a:cubicBezTo>
                <a:cubicBezTo>
                  <a:pt x="969401" y="11357"/>
                  <a:pt x="966837" y="12700"/>
                  <a:pt x="964456" y="14287"/>
                </a:cubicBezTo>
                <a:cubicBezTo>
                  <a:pt x="959774" y="21312"/>
                  <a:pt x="959426" y="22845"/>
                  <a:pt x="952550" y="28575"/>
                </a:cubicBezTo>
                <a:cubicBezTo>
                  <a:pt x="950351" y="30407"/>
                  <a:pt x="947787" y="31750"/>
                  <a:pt x="945406" y="33337"/>
                </a:cubicBezTo>
                <a:cubicBezTo>
                  <a:pt x="936676" y="46434"/>
                  <a:pt x="945406" y="35322"/>
                  <a:pt x="933500" y="45243"/>
                </a:cubicBezTo>
                <a:cubicBezTo>
                  <a:pt x="926624" y="50973"/>
                  <a:pt x="926276" y="52506"/>
                  <a:pt x="921594" y="59531"/>
                </a:cubicBezTo>
                <a:cubicBezTo>
                  <a:pt x="920800" y="62706"/>
                  <a:pt x="920837" y="66214"/>
                  <a:pt x="919213" y="69056"/>
                </a:cubicBezTo>
                <a:cubicBezTo>
                  <a:pt x="917542" y="71980"/>
                  <a:pt x="914225" y="73613"/>
                  <a:pt x="912069" y="76200"/>
                </a:cubicBezTo>
                <a:cubicBezTo>
                  <a:pt x="910237" y="78398"/>
                  <a:pt x="908894" y="80962"/>
                  <a:pt x="907306" y="83343"/>
                </a:cubicBezTo>
                <a:cubicBezTo>
                  <a:pt x="901639" y="100346"/>
                  <a:pt x="905329" y="93454"/>
                  <a:pt x="897781" y="104775"/>
                </a:cubicBezTo>
                <a:cubicBezTo>
                  <a:pt x="891798" y="122725"/>
                  <a:pt x="899868" y="100602"/>
                  <a:pt x="890638" y="119062"/>
                </a:cubicBezTo>
                <a:cubicBezTo>
                  <a:pt x="883746" y="132846"/>
                  <a:pt x="894652" y="119809"/>
                  <a:pt x="881113" y="133350"/>
                </a:cubicBezTo>
                <a:cubicBezTo>
                  <a:pt x="880319" y="136525"/>
                  <a:pt x="880020" y="139867"/>
                  <a:pt x="878731" y="142875"/>
                </a:cubicBezTo>
                <a:cubicBezTo>
                  <a:pt x="877604" y="145505"/>
                  <a:pt x="868809" y="156765"/>
                  <a:pt x="866825" y="159543"/>
                </a:cubicBezTo>
                <a:close/>
              </a:path>
            </a:pathLst>
          </a:cu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/>
        </p:nvSpPr>
        <p:spPr>
          <a:xfrm>
            <a:off x="5244491" y="3630142"/>
            <a:ext cx="747713" cy="769157"/>
          </a:xfrm>
          <a:custGeom>
            <a:avLst/>
            <a:gdLst>
              <a:gd name="connsiteX0" fmla="*/ 0 w 747713"/>
              <a:gd name="connsiteY0" fmla="*/ 769157 h 769157"/>
              <a:gd name="connsiteX1" fmla="*/ 45244 w 747713"/>
              <a:gd name="connsiteY1" fmla="*/ 766776 h 769157"/>
              <a:gd name="connsiteX2" fmla="*/ 54769 w 747713"/>
              <a:gd name="connsiteY2" fmla="*/ 762013 h 769157"/>
              <a:gd name="connsiteX3" fmla="*/ 69056 w 747713"/>
              <a:gd name="connsiteY3" fmla="*/ 757251 h 769157"/>
              <a:gd name="connsiteX4" fmla="*/ 85725 w 747713"/>
              <a:gd name="connsiteY4" fmla="*/ 747726 h 769157"/>
              <a:gd name="connsiteX5" fmla="*/ 92869 w 747713"/>
              <a:gd name="connsiteY5" fmla="*/ 745345 h 769157"/>
              <a:gd name="connsiteX6" fmla="*/ 111919 w 747713"/>
              <a:gd name="connsiteY6" fmla="*/ 738201 h 769157"/>
              <a:gd name="connsiteX7" fmla="*/ 130969 w 747713"/>
              <a:gd name="connsiteY7" fmla="*/ 735820 h 769157"/>
              <a:gd name="connsiteX8" fmla="*/ 138113 w 747713"/>
              <a:gd name="connsiteY8" fmla="*/ 731057 h 769157"/>
              <a:gd name="connsiteX9" fmla="*/ 154781 w 747713"/>
              <a:gd name="connsiteY9" fmla="*/ 726295 h 769157"/>
              <a:gd name="connsiteX10" fmla="*/ 166688 w 747713"/>
              <a:gd name="connsiteY10" fmla="*/ 721532 h 769157"/>
              <a:gd name="connsiteX11" fmla="*/ 173831 w 747713"/>
              <a:gd name="connsiteY11" fmla="*/ 719151 h 769157"/>
              <a:gd name="connsiteX12" fmla="*/ 188119 w 747713"/>
              <a:gd name="connsiteY12" fmla="*/ 712007 h 769157"/>
              <a:gd name="connsiteX13" fmla="*/ 195263 w 747713"/>
              <a:gd name="connsiteY13" fmla="*/ 707245 h 769157"/>
              <a:gd name="connsiteX14" fmla="*/ 202406 w 747713"/>
              <a:gd name="connsiteY14" fmla="*/ 704863 h 769157"/>
              <a:gd name="connsiteX15" fmla="*/ 219075 w 747713"/>
              <a:gd name="connsiteY15" fmla="*/ 695338 h 769157"/>
              <a:gd name="connsiteX16" fmla="*/ 228600 w 747713"/>
              <a:gd name="connsiteY16" fmla="*/ 692957 h 769157"/>
              <a:gd name="connsiteX17" fmla="*/ 240506 w 747713"/>
              <a:gd name="connsiteY17" fmla="*/ 685813 h 769157"/>
              <a:gd name="connsiteX18" fmla="*/ 247650 w 747713"/>
              <a:gd name="connsiteY18" fmla="*/ 683432 h 769157"/>
              <a:gd name="connsiteX19" fmla="*/ 271463 w 747713"/>
              <a:gd name="connsiteY19" fmla="*/ 662001 h 769157"/>
              <a:gd name="connsiteX20" fmla="*/ 285750 w 747713"/>
              <a:gd name="connsiteY20" fmla="*/ 647713 h 769157"/>
              <a:gd name="connsiteX21" fmla="*/ 295275 w 747713"/>
              <a:gd name="connsiteY21" fmla="*/ 638188 h 769157"/>
              <a:gd name="connsiteX22" fmla="*/ 314325 w 747713"/>
              <a:gd name="connsiteY22" fmla="*/ 619138 h 769157"/>
              <a:gd name="connsiteX23" fmla="*/ 328613 w 747713"/>
              <a:gd name="connsiteY23" fmla="*/ 607232 h 769157"/>
              <a:gd name="connsiteX24" fmla="*/ 350044 w 747713"/>
              <a:gd name="connsiteY24" fmla="*/ 590563 h 769157"/>
              <a:gd name="connsiteX25" fmla="*/ 354806 w 747713"/>
              <a:gd name="connsiteY25" fmla="*/ 583420 h 769157"/>
              <a:gd name="connsiteX26" fmla="*/ 361950 w 747713"/>
              <a:gd name="connsiteY26" fmla="*/ 576276 h 769157"/>
              <a:gd name="connsiteX27" fmla="*/ 369094 w 747713"/>
              <a:gd name="connsiteY27" fmla="*/ 566751 h 769157"/>
              <a:gd name="connsiteX28" fmla="*/ 388144 w 747713"/>
              <a:gd name="connsiteY28" fmla="*/ 552463 h 769157"/>
              <a:gd name="connsiteX29" fmla="*/ 419100 w 747713"/>
              <a:gd name="connsiteY29" fmla="*/ 521507 h 769157"/>
              <a:gd name="connsiteX30" fmla="*/ 426244 w 747713"/>
              <a:gd name="connsiteY30" fmla="*/ 514363 h 769157"/>
              <a:gd name="connsiteX31" fmla="*/ 433388 w 747713"/>
              <a:gd name="connsiteY31" fmla="*/ 507220 h 769157"/>
              <a:gd name="connsiteX32" fmla="*/ 447675 w 747713"/>
              <a:gd name="connsiteY32" fmla="*/ 488170 h 769157"/>
              <a:gd name="connsiteX33" fmla="*/ 457200 w 747713"/>
              <a:gd name="connsiteY33" fmla="*/ 481026 h 769157"/>
              <a:gd name="connsiteX34" fmla="*/ 471488 w 747713"/>
              <a:gd name="connsiteY34" fmla="*/ 461976 h 769157"/>
              <a:gd name="connsiteX35" fmla="*/ 478631 w 747713"/>
              <a:gd name="connsiteY35" fmla="*/ 457213 h 769157"/>
              <a:gd name="connsiteX36" fmla="*/ 490538 w 747713"/>
              <a:gd name="connsiteY36" fmla="*/ 440545 h 769157"/>
              <a:gd name="connsiteX37" fmla="*/ 507206 w 747713"/>
              <a:gd name="connsiteY37" fmla="*/ 423876 h 769157"/>
              <a:gd name="connsiteX38" fmla="*/ 514350 w 747713"/>
              <a:gd name="connsiteY38" fmla="*/ 416732 h 769157"/>
              <a:gd name="connsiteX39" fmla="*/ 519113 w 747713"/>
              <a:gd name="connsiteY39" fmla="*/ 409588 h 769157"/>
              <a:gd name="connsiteX40" fmla="*/ 521494 w 747713"/>
              <a:gd name="connsiteY40" fmla="*/ 402445 h 769157"/>
              <a:gd name="connsiteX41" fmla="*/ 528638 w 747713"/>
              <a:gd name="connsiteY41" fmla="*/ 395301 h 769157"/>
              <a:gd name="connsiteX42" fmla="*/ 535781 w 747713"/>
              <a:gd name="connsiteY42" fmla="*/ 385776 h 769157"/>
              <a:gd name="connsiteX43" fmla="*/ 545306 w 747713"/>
              <a:gd name="connsiteY43" fmla="*/ 371488 h 769157"/>
              <a:gd name="connsiteX44" fmla="*/ 557213 w 747713"/>
              <a:gd name="connsiteY44" fmla="*/ 352438 h 769157"/>
              <a:gd name="connsiteX45" fmla="*/ 559594 w 747713"/>
              <a:gd name="connsiteY45" fmla="*/ 345295 h 769157"/>
              <a:gd name="connsiteX46" fmla="*/ 566738 w 747713"/>
              <a:gd name="connsiteY46" fmla="*/ 338151 h 769157"/>
              <a:gd name="connsiteX47" fmla="*/ 573881 w 747713"/>
              <a:gd name="connsiteY47" fmla="*/ 328626 h 769157"/>
              <a:gd name="connsiteX48" fmla="*/ 578644 w 747713"/>
              <a:gd name="connsiteY48" fmla="*/ 314338 h 769157"/>
              <a:gd name="connsiteX49" fmla="*/ 585788 w 747713"/>
              <a:gd name="connsiteY49" fmla="*/ 295288 h 769157"/>
              <a:gd name="connsiteX50" fmla="*/ 588169 w 747713"/>
              <a:gd name="connsiteY50" fmla="*/ 271476 h 769157"/>
              <a:gd name="connsiteX51" fmla="*/ 600075 w 747713"/>
              <a:gd name="connsiteY51" fmla="*/ 245282 h 769157"/>
              <a:gd name="connsiteX52" fmla="*/ 604838 w 747713"/>
              <a:gd name="connsiteY52" fmla="*/ 238138 h 769157"/>
              <a:gd name="connsiteX53" fmla="*/ 611981 w 747713"/>
              <a:gd name="connsiteY53" fmla="*/ 233376 h 769157"/>
              <a:gd name="connsiteX54" fmla="*/ 616744 w 747713"/>
              <a:gd name="connsiteY54" fmla="*/ 226232 h 769157"/>
              <a:gd name="connsiteX55" fmla="*/ 623888 w 747713"/>
              <a:gd name="connsiteY55" fmla="*/ 219088 h 769157"/>
              <a:gd name="connsiteX56" fmla="*/ 626269 w 747713"/>
              <a:gd name="connsiteY56" fmla="*/ 209563 h 769157"/>
              <a:gd name="connsiteX57" fmla="*/ 631031 w 747713"/>
              <a:gd name="connsiteY57" fmla="*/ 202420 h 769157"/>
              <a:gd name="connsiteX58" fmla="*/ 635794 w 747713"/>
              <a:gd name="connsiteY58" fmla="*/ 192895 h 769157"/>
              <a:gd name="connsiteX59" fmla="*/ 638175 w 747713"/>
              <a:gd name="connsiteY59" fmla="*/ 183370 h 769157"/>
              <a:gd name="connsiteX60" fmla="*/ 642938 w 747713"/>
              <a:gd name="connsiteY60" fmla="*/ 169082 h 769157"/>
              <a:gd name="connsiteX61" fmla="*/ 645319 w 747713"/>
              <a:gd name="connsiteY61" fmla="*/ 159557 h 769157"/>
              <a:gd name="connsiteX62" fmla="*/ 661988 w 747713"/>
              <a:gd name="connsiteY62" fmla="*/ 130982 h 769157"/>
              <a:gd name="connsiteX63" fmla="*/ 671513 w 747713"/>
              <a:gd name="connsiteY63" fmla="*/ 109551 h 769157"/>
              <a:gd name="connsiteX64" fmla="*/ 681038 w 747713"/>
              <a:gd name="connsiteY64" fmla="*/ 95263 h 769157"/>
              <a:gd name="connsiteX65" fmla="*/ 685800 w 747713"/>
              <a:gd name="connsiteY65" fmla="*/ 83357 h 769157"/>
              <a:gd name="connsiteX66" fmla="*/ 695325 w 747713"/>
              <a:gd name="connsiteY66" fmla="*/ 69070 h 769157"/>
              <a:gd name="connsiteX67" fmla="*/ 707231 w 747713"/>
              <a:gd name="connsiteY67" fmla="*/ 45257 h 769157"/>
              <a:gd name="connsiteX68" fmla="*/ 711994 w 747713"/>
              <a:gd name="connsiteY68" fmla="*/ 38113 h 769157"/>
              <a:gd name="connsiteX69" fmla="*/ 721519 w 747713"/>
              <a:gd name="connsiteY69" fmla="*/ 26207 h 769157"/>
              <a:gd name="connsiteX70" fmla="*/ 726281 w 747713"/>
              <a:gd name="connsiteY70" fmla="*/ 19063 h 769157"/>
              <a:gd name="connsiteX71" fmla="*/ 740569 w 747713"/>
              <a:gd name="connsiteY71" fmla="*/ 7157 h 769157"/>
              <a:gd name="connsiteX72" fmla="*/ 747713 w 747713"/>
              <a:gd name="connsiteY72" fmla="*/ 13 h 769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747713" h="769157">
                <a:moveTo>
                  <a:pt x="0" y="769157"/>
                </a:moveTo>
                <a:cubicBezTo>
                  <a:pt x="15081" y="768363"/>
                  <a:pt x="30269" y="768729"/>
                  <a:pt x="45244" y="766776"/>
                </a:cubicBezTo>
                <a:cubicBezTo>
                  <a:pt x="48764" y="766317"/>
                  <a:pt x="51473" y="763331"/>
                  <a:pt x="54769" y="762013"/>
                </a:cubicBezTo>
                <a:cubicBezTo>
                  <a:pt x="59430" y="760149"/>
                  <a:pt x="69056" y="757251"/>
                  <a:pt x="69056" y="757251"/>
                </a:cubicBezTo>
                <a:cubicBezTo>
                  <a:pt x="76232" y="752467"/>
                  <a:pt x="77264" y="751352"/>
                  <a:pt x="85725" y="747726"/>
                </a:cubicBezTo>
                <a:cubicBezTo>
                  <a:pt x="88032" y="746737"/>
                  <a:pt x="90519" y="746226"/>
                  <a:pt x="92869" y="745345"/>
                </a:cubicBezTo>
                <a:cubicBezTo>
                  <a:pt x="93998" y="744922"/>
                  <a:pt x="108417" y="738838"/>
                  <a:pt x="111919" y="738201"/>
                </a:cubicBezTo>
                <a:cubicBezTo>
                  <a:pt x="118215" y="737056"/>
                  <a:pt x="124619" y="736614"/>
                  <a:pt x="130969" y="735820"/>
                </a:cubicBezTo>
                <a:cubicBezTo>
                  <a:pt x="133350" y="734232"/>
                  <a:pt x="135553" y="732337"/>
                  <a:pt x="138113" y="731057"/>
                </a:cubicBezTo>
                <a:cubicBezTo>
                  <a:pt x="142699" y="728764"/>
                  <a:pt x="150203" y="727821"/>
                  <a:pt x="154781" y="726295"/>
                </a:cubicBezTo>
                <a:cubicBezTo>
                  <a:pt x="158836" y="724943"/>
                  <a:pt x="162685" y="723033"/>
                  <a:pt x="166688" y="721532"/>
                </a:cubicBezTo>
                <a:cubicBezTo>
                  <a:pt x="169038" y="720651"/>
                  <a:pt x="171450" y="719945"/>
                  <a:pt x="173831" y="719151"/>
                </a:cubicBezTo>
                <a:cubicBezTo>
                  <a:pt x="194296" y="705507"/>
                  <a:pt x="168409" y="721861"/>
                  <a:pt x="188119" y="712007"/>
                </a:cubicBezTo>
                <a:cubicBezTo>
                  <a:pt x="190679" y="710727"/>
                  <a:pt x="192703" y="708525"/>
                  <a:pt x="195263" y="707245"/>
                </a:cubicBezTo>
                <a:cubicBezTo>
                  <a:pt x="197508" y="706122"/>
                  <a:pt x="200161" y="705986"/>
                  <a:pt x="202406" y="704863"/>
                </a:cubicBezTo>
                <a:cubicBezTo>
                  <a:pt x="216211" y="697960"/>
                  <a:pt x="202392" y="701594"/>
                  <a:pt x="219075" y="695338"/>
                </a:cubicBezTo>
                <a:cubicBezTo>
                  <a:pt x="222139" y="694189"/>
                  <a:pt x="225425" y="693751"/>
                  <a:pt x="228600" y="692957"/>
                </a:cubicBezTo>
                <a:cubicBezTo>
                  <a:pt x="232569" y="690576"/>
                  <a:pt x="236366" y="687883"/>
                  <a:pt x="240506" y="685813"/>
                </a:cubicBezTo>
                <a:cubicBezTo>
                  <a:pt x="242751" y="684690"/>
                  <a:pt x="245471" y="684677"/>
                  <a:pt x="247650" y="683432"/>
                </a:cubicBezTo>
                <a:cubicBezTo>
                  <a:pt x="256347" y="678463"/>
                  <a:pt x="264918" y="668546"/>
                  <a:pt x="271463" y="662001"/>
                </a:cubicBezTo>
                <a:lnTo>
                  <a:pt x="285750" y="647713"/>
                </a:lnTo>
                <a:cubicBezTo>
                  <a:pt x="288925" y="644538"/>
                  <a:pt x="292581" y="641780"/>
                  <a:pt x="295275" y="638188"/>
                </a:cubicBezTo>
                <a:cubicBezTo>
                  <a:pt x="312499" y="615223"/>
                  <a:pt x="290316" y="643147"/>
                  <a:pt x="314325" y="619138"/>
                </a:cubicBezTo>
                <a:cubicBezTo>
                  <a:pt x="327299" y="606164"/>
                  <a:pt x="314969" y="611779"/>
                  <a:pt x="328613" y="607232"/>
                </a:cubicBezTo>
                <a:cubicBezTo>
                  <a:pt x="338570" y="600594"/>
                  <a:pt x="343049" y="598956"/>
                  <a:pt x="350044" y="590563"/>
                </a:cubicBezTo>
                <a:cubicBezTo>
                  <a:pt x="351876" y="588365"/>
                  <a:pt x="352974" y="585618"/>
                  <a:pt x="354806" y="583420"/>
                </a:cubicBezTo>
                <a:cubicBezTo>
                  <a:pt x="356962" y="580833"/>
                  <a:pt x="359758" y="578833"/>
                  <a:pt x="361950" y="576276"/>
                </a:cubicBezTo>
                <a:cubicBezTo>
                  <a:pt x="364533" y="573263"/>
                  <a:pt x="366157" y="569421"/>
                  <a:pt x="369094" y="566751"/>
                </a:cubicBezTo>
                <a:cubicBezTo>
                  <a:pt x="374967" y="561412"/>
                  <a:pt x="382531" y="558076"/>
                  <a:pt x="388144" y="552463"/>
                </a:cubicBezTo>
                <a:lnTo>
                  <a:pt x="419100" y="521507"/>
                </a:lnTo>
                <a:lnTo>
                  <a:pt x="426244" y="514363"/>
                </a:lnTo>
                <a:cubicBezTo>
                  <a:pt x="428625" y="511982"/>
                  <a:pt x="431520" y="510022"/>
                  <a:pt x="433388" y="507220"/>
                </a:cubicBezTo>
                <a:cubicBezTo>
                  <a:pt x="437786" y="500623"/>
                  <a:pt x="442016" y="493829"/>
                  <a:pt x="447675" y="488170"/>
                </a:cubicBezTo>
                <a:cubicBezTo>
                  <a:pt x="450481" y="485364"/>
                  <a:pt x="454530" y="483963"/>
                  <a:pt x="457200" y="481026"/>
                </a:cubicBezTo>
                <a:cubicBezTo>
                  <a:pt x="462539" y="475153"/>
                  <a:pt x="464884" y="466380"/>
                  <a:pt x="471488" y="461976"/>
                </a:cubicBezTo>
                <a:cubicBezTo>
                  <a:pt x="473869" y="460388"/>
                  <a:pt x="476607" y="459237"/>
                  <a:pt x="478631" y="457213"/>
                </a:cubicBezTo>
                <a:cubicBezTo>
                  <a:pt x="494703" y="441140"/>
                  <a:pt x="478373" y="454061"/>
                  <a:pt x="490538" y="440545"/>
                </a:cubicBezTo>
                <a:cubicBezTo>
                  <a:pt x="495794" y="434705"/>
                  <a:pt x="501650" y="429432"/>
                  <a:pt x="507206" y="423876"/>
                </a:cubicBezTo>
                <a:cubicBezTo>
                  <a:pt x="509587" y="421495"/>
                  <a:pt x="512482" y="419534"/>
                  <a:pt x="514350" y="416732"/>
                </a:cubicBezTo>
                <a:lnTo>
                  <a:pt x="519113" y="409588"/>
                </a:lnTo>
                <a:cubicBezTo>
                  <a:pt x="519907" y="407207"/>
                  <a:pt x="520102" y="404533"/>
                  <a:pt x="521494" y="402445"/>
                </a:cubicBezTo>
                <a:cubicBezTo>
                  <a:pt x="523362" y="399643"/>
                  <a:pt x="526446" y="397858"/>
                  <a:pt x="528638" y="395301"/>
                </a:cubicBezTo>
                <a:cubicBezTo>
                  <a:pt x="531221" y="392288"/>
                  <a:pt x="533505" y="389027"/>
                  <a:pt x="535781" y="385776"/>
                </a:cubicBezTo>
                <a:cubicBezTo>
                  <a:pt x="539063" y="381087"/>
                  <a:pt x="542131" y="376251"/>
                  <a:pt x="545306" y="371488"/>
                </a:cubicBezTo>
                <a:cubicBezTo>
                  <a:pt x="549090" y="365813"/>
                  <a:pt x="554333" y="358197"/>
                  <a:pt x="557213" y="352438"/>
                </a:cubicBezTo>
                <a:cubicBezTo>
                  <a:pt x="558335" y="350193"/>
                  <a:pt x="558202" y="347383"/>
                  <a:pt x="559594" y="345295"/>
                </a:cubicBezTo>
                <a:cubicBezTo>
                  <a:pt x="561462" y="342493"/>
                  <a:pt x="564546" y="340708"/>
                  <a:pt x="566738" y="338151"/>
                </a:cubicBezTo>
                <a:cubicBezTo>
                  <a:pt x="569321" y="335138"/>
                  <a:pt x="571500" y="331801"/>
                  <a:pt x="573881" y="328626"/>
                </a:cubicBezTo>
                <a:cubicBezTo>
                  <a:pt x="575469" y="323863"/>
                  <a:pt x="576780" y="318999"/>
                  <a:pt x="578644" y="314338"/>
                </a:cubicBezTo>
                <a:cubicBezTo>
                  <a:pt x="584338" y="300101"/>
                  <a:pt x="582054" y="306487"/>
                  <a:pt x="585788" y="295288"/>
                </a:cubicBezTo>
                <a:cubicBezTo>
                  <a:pt x="586582" y="287351"/>
                  <a:pt x="586956" y="279360"/>
                  <a:pt x="588169" y="271476"/>
                </a:cubicBezTo>
                <a:cubicBezTo>
                  <a:pt x="589181" y="264900"/>
                  <a:pt x="599650" y="245920"/>
                  <a:pt x="600075" y="245282"/>
                </a:cubicBezTo>
                <a:cubicBezTo>
                  <a:pt x="601663" y="242901"/>
                  <a:pt x="602814" y="240162"/>
                  <a:pt x="604838" y="238138"/>
                </a:cubicBezTo>
                <a:cubicBezTo>
                  <a:pt x="606861" y="236115"/>
                  <a:pt x="609600" y="234963"/>
                  <a:pt x="611981" y="233376"/>
                </a:cubicBezTo>
                <a:cubicBezTo>
                  <a:pt x="613569" y="230995"/>
                  <a:pt x="614912" y="228431"/>
                  <a:pt x="616744" y="226232"/>
                </a:cubicBezTo>
                <a:cubicBezTo>
                  <a:pt x="618900" y="223645"/>
                  <a:pt x="622217" y="222012"/>
                  <a:pt x="623888" y="219088"/>
                </a:cubicBezTo>
                <a:cubicBezTo>
                  <a:pt x="625512" y="216246"/>
                  <a:pt x="624980" y="212571"/>
                  <a:pt x="626269" y="209563"/>
                </a:cubicBezTo>
                <a:cubicBezTo>
                  <a:pt x="627396" y="206933"/>
                  <a:pt x="629611" y="204905"/>
                  <a:pt x="631031" y="202420"/>
                </a:cubicBezTo>
                <a:cubicBezTo>
                  <a:pt x="632792" y="199338"/>
                  <a:pt x="634206" y="196070"/>
                  <a:pt x="635794" y="192895"/>
                </a:cubicBezTo>
                <a:cubicBezTo>
                  <a:pt x="636588" y="189720"/>
                  <a:pt x="637235" y="186505"/>
                  <a:pt x="638175" y="183370"/>
                </a:cubicBezTo>
                <a:cubicBezTo>
                  <a:pt x="639618" y="178561"/>
                  <a:pt x="641721" y="173952"/>
                  <a:pt x="642938" y="169082"/>
                </a:cubicBezTo>
                <a:cubicBezTo>
                  <a:pt x="643732" y="165907"/>
                  <a:pt x="644060" y="162578"/>
                  <a:pt x="645319" y="159557"/>
                </a:cubicBezTo>
                <a:cubicBezTo>
                  <a:pt x="657770" y="129674"/>
                  <a:pt x="649941" y="150258"/>
                  <a:pt x="661988" y="130982"/>
                </a:cubicBezTo>
                <a:cubicBezTo>
                  <a:pt x="671641" y="115537"/>
                  <a:pt x="661844" y="127277"/>
                  <a:pt x="671513" y="109551"/>
                </a:cubicBezTo>
                <a:cubicBezTo>
                  <a:pt x="674254" y="104526"/>
                  <a:pt x="678912" y="100578"/>
                  <a:pt x="681038" y="95263"/>
                </a:cubicBezTo>
                <a:cubicBezTo>
                  <a:pt x="682625" y="91294"/>
                  <a:pt x="683753" y="87109"/>
                  <a:pt x="685800" y="83357"/>
                </a:cubicBezTo>
                <a:cubicBezTo>
                  <a:pt x="688541" y="78332"/>
                  <a:pt x="695325" y="69070"/>
                  <a:pt x="695325" y="69070"/>
                </a:cubicBezTo>
                <a:cubicBezTo>
                  <a:pt x="699094" y="53992"/>
                  <a:pt x="695891" y="62267"/>
                  <a:pt x="707231" y="45257"/>
                </a:cubicBezTo>
                <a:lnTo>
                  <a:pt x="711994" y="38113"/>
                </a:lnTo>
                <a:cubicBezTo>
                  <a:pt x="716630" y="24206"/>
                  <a:pt x="710748" y="36979"/>
                  <a:pt x="721519" y="26207"/>
                </a:cubicBezTo>
                <a:cubicBezTo>
                  <a:pt x="723543" y="24183"/>
                  <a:pt x="724449" y="21262"/>
                  <a:pt x="726281" y="19063"/>
                </a:cubicBezTo>
                <a:cubicBezTo>
                  <a:pt x="732008" y="12190"/>
                  <a:pt x="733547" y="11838"/>
                  <a:pt x="740569" y="7157"/>
                </a:cubicBezTo>
                <a:cubicBezTo>
                  <a:pt x="745771" y="-648"/>
                  <a:pt x="742469" y="13"/>
                  <a:pt x="747713" y="13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5087938" y="2133601"/>
            <a:ext cx="1282700" cy="1598613"/>
            <a:chOff x="2472" y="1344"/>
            <a:chExt cx="771" cy="952"/>
          </a:xfrm>
        </p:grpSpPr>
        <p:sp>
          <p:nvSpPr>
            <p:cNvPr id="22540" name="Rectangle 9"/>
            <p:cNvSpPr>
              <a:spLocks noChangeArrowheads="1"/>
            </p:cNvSpPr>
            <p:nvPr/>
          </p:nvSpPr>
          <p:spPr bwMode="auto">
            <a:xfrm>
              <a:off x="2472" y="1344"/>
              <a:ext cx="771" cy="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kumimoji="1" sz="23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zh-CN" altLang="en-US" sz="1800" b="1" dirty="0">
                  <a:solidFill>
                    <a:schemeClr val="accent2"/>
                  </a:solidFill>
                  <a:ea typeface="宋体" panose="02010600030101010101" pitchFamily="2" charset="-122"/>
                </a:rPr>
                <a:t>   </a:t>
              </a:r>
              <a:r>
                <a:rPr kumimoji="0" lang="zh-CN" altLang="en-US" sz="1600" b="1" dirty="0">
                  <a:solidFill>
                    <a:srgbClr val="0000CC"/>
                  </a:solidFill>
                  <a:latin typeface="楷体_GB2312" pitchFamily="49" charset="-122"/>
                  <a:ea typeface="楷体_GB2312" pitchFamily="49" charset="-122"/>
                </a:rPr>
                <a:t>外  层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zh-CN" altLang="en-US" sz="1600" b="1" dirty="0">
                  <a:solidFill>
                    <a:srgbClr val="FF0000"/>
                  </a:solidFill>
                  <a:ea typeface="宋体" panose="02010600030101010101" pitchFamily="2" charset="-122"/>
                </a:rPr>
                <a:t>（</a:t>
              </a:r>
              <a:r>
                <a:rPr kumimoji="0" lang="zh-CN" altLang="en-US" sz="1600" b="1" dirty="0">
                  <a:solidFill>
                    <a:srgbClr val="FF0000"/>
                  </a:solidFill>
                  <a:ea typeface="楷体_GB2312" pitchFamily="49" charset="-122"/>
                </a:rPr>
                <a:t>纤维层</a:t>
              </a:r>
              <a:r>
                <a:rPr kumimoji="0" lang="zh-CN" altLang="en-US" sz="1600" b="1" dirty="0">
                  <a:solidFill>
                    <a:srgbClr val="FF0000"/>
                  </a:solidFill>
                  <a:ea typeface="宋体" panose="02010600030101010101" pitchFamily="2" charset="-122"/>
                </a:rPr>
                <a:t>）</a:t>
              </a:r>
            </a:p>
          </p:txBody>
        </p:sp>
        <p:sp>
          <p:nvSpPr>
            <p:cNvPr id="22541" name="Line 10"/>
            <p:cNvSpPr>
              <a:spLocks noChangeShapeType="1"/>
            </p:cNvSpPr>
            <p:nvPr/>
          </p:nvSpPr>
          <p:spPr bwMode="auto">
            <a:xfrm>
              <a:off x="2857" y="1706"/>
              <a:ext cx="90" cy="590"/>
            </a:xfrm>
            <a:prstGeom prst="line">
              <a:avLst/>
            </a:prstGeom>
            <a:noFill/>
            <a:ln w="19050" cap="sq">
              <a:solidFill>
                <a:srgbClr val="FF0000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4077606" y="2305618"/>
            <a:ext cx="1408868" cy="1984374"/>
            <a:chOff x="1837" y="1480"/>
            <a:chExt cx="810" cy="1218"/>
          </a:xfrm>
        </p:grpSpPr>
        <p:sp>
          <p:nvSpPr>
            <p:cNvPr id="22538" name="Rectangle 12"/>
            <p:cNvSpPr>
              <a:spLocks noChangeArrowheads="1"/>
            </p:cNvSpPr>
            <p:nvPr/>
          </p:nvSpPr>
          <p:spPr bwMode="auto">
            <a:xfrm>
              <a:off x="1837" y="1480"/>
              <a:ext cx="770" cy="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kumimoji="1" sz="23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zh-CN" altLang="en-US" sz="1800" b="1" dirty="0">
                  <a:solidFill>
                    <a:schemeClr val="accent2"/>
                  </a:solidFill>
                  <a:ea typeface="宋体" panose="02010600030101010101" pitchFamily="2" charset="-122"/>
                </a:rPr>
                <a:t>  </a:t>
              </a:r>
              <a:r>
                <a:rPr kumimoji="0" lang="zh-CN" altLang="en-US" sz="1600" b="1" dirty="0">
                  <a:solidFill>
                    <a:srgbClr val="0000CC"/>
                  </a:solidFill>
                  <a:latin typeface="楷体_GB2312" pitchFamily="49" charset="-122"/>
                  <a:ea typeface="楷体_GB2312" pitchFamily="49" charset="-122"/>
                </a:rPr>
                <a:t>内  层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zh-CN" altLang="en-US" sz="1600" b="1" dirty="0">
                  <a:solidFill>
                    <a:srgbClr val="FF0000"/>
                  </a:solidFill>
                  <a:ea typeface="宋体" panose="02010600030101010101" pitchFamily="2" charset="-122"/>
                </a:rPr>
                <a:t>（</a:t>
              </a:r>
              <a:r>
                <a:rPr kumimoji="0" lang="zh-CN" altLang="en-US" sz="1600" b="1" dirty="0">
                  <a:solidFill>
                    <a:srgbClr val="FF0000"/>
                  </a:solidFill>
                  <a:ea typeface="楷体_GB2312" pitchFamily="49" charset="-122"/>
                </a:rPr>
                <a:t>滑膜层</a:t>
              </a:r>
              <a:r>
                <a:rPr kumimoji="0" lang="zh-CN" altLang="en-US" sz="1600" b="1" dirty="0">
                  <a:solidFill>
                    <a:srgbClr val="FF0000"/>
                  </a:solidFill>
                  <a:ea typeface="宋体" panose="02010600030101010101" pitchFamily="2" charset="-122"/>
                </a:rPr>
                <a:t>）</a:t>
              </a:r>
            </a:p>
          </p:txBody>
        </p:sp>
        <p:sp>
          <p:nvSpPr>
            <p:cNvPr id="22539" name="Line 13"/>
            <p:cNvSpPr>
              <a:spLocks noChangeShapeType="1"/>
            </p:cNvSpPr>
            <p:nvPr/>
          </p:nvSpPr>
          <p:spPr bwMode="auto">
            <a:xfrm>
              <a:off x="2284" y="1882"/>
              <a:ext cx="363" cy="816"/>
            </a:xfrm>
            <a:prstGeom prst="line">
              <a:avLst/>
            </a:prstGeom>
            <a:noFill/>
            <a:ln w="19050" cap="sq">
              <a:solidFill>
                <a:srgbClr val="FF0000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49B0A-FAEA-43C9-9FB8-19A1F6F9B77F}" type="slidenum">
              <a:rPr lang="en-US" altLang="zh-TW" smtClean="0"/>
              <a:pPr/>
              <a:t>17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5286635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54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1000"/>
                                        <p:tgtEl>
                                          <p:spTgt spid="54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86" grpId="0"/>
      <p:bldP spid="54287" grpId="0"/>
      <p:bldP spid="7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18"/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2843">
            <a:off x="5715001" y="1754189"/>
            <a:ext cx="4392613" cy="417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831273" y="2047875"/>
            <a:ext cx="3817137" cy="4419600"/>
          </a:xfrm>
        </p:spPr>
        <p:txBody>
          <a:bodyPr/>
          <a:lstStyle/>
          <a:p>
            <a:pPr eaLnBrk="1" fontAlgn="ctr" hangingPunct="1">
              <a:lnSpc>
                <a:spcPct val="140000"/>
              </a:lnSpc>
              <a:buFont typeface="Wingdings" panose="05000000000000000000" pitchFamily="2" charset="2"/>
              <a:buNone/>
            </a:pPr>
            <a:r>
              <a:rPr lang="zh-CN" altLang="en-US" sz="3400" dirty="0">
                <a:solidFill>
                  <a:srgbClr val="FFFF66"/>
                </a:solidFill>
              </a:rPr>
              <a:t>       </a:t>
            </a:r>
            <a:r>
              <a:rPr lang="zh-CN" altLang="en-US" sz="2600" b="1" dirty="0">
                <a:latin typeface="楷体_GB2312" pitchFamily="49" charset="-122"/>
                <a:ea typeface="楷体_GB2312" pitchFamily="49" charset="-122"/>
              </a:rPr>
              <a:t>由</a:t>
            </a:r>
            <a:r>
              <a:rPr lang="zh-CN" altLang="en-US" sz="2600" b="1" dirty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关节囊滑膜层</a:t>
            </a:r>
            <a:r>
              <a:rPr lang="zh-CN" altLang="en-US" sz="2600" b="1" dirty="0">
                <a:latin typeface="楷体_GB2312" pitchFamily="49" charset="-122"/>
                <a:ea typeface="楷体_GB2312" pitchFamily="49" charset="-122"/>
              </a:rPr>
              <a:t>和</a:t>
            </a:r>
            <a:r>
              <a:rPr lang="zh-CN" altLang="en-US" sz="2600" b="1" dirty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关节软骨</a:t>
            </a:r>
            <a:r>
              <a:rPr lang="zh-CN" altLang="en-US" sz="2600" b="1" dirty="0">
                <a:latin typeface="楷体_GB2312" pitchFamily="49" charset="-122"/>
                <a:ea typeface="楷体_GB2312" pitchFamily="49" charset="-122"/>
              </a:rPr>
              <a:t>共同围成的密闭的腔，</a:t>
            </a:r>
            <a:r>
              <a:rPr lang="zh-CN" altLang="en-US" sz="2600" b="1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含少量滑液，呈负压状态</a:t>
            </a:r>
            <a:endParaRPr lang="zh-CN" altLang="en-US" sz="2600" b="1" dirty="0">
              <a:solidFill>
                <a:srgbClr val="CC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014872" y="2924176"/>
            <a:ext cx="2160587" cy="1966913"/>
            <a:chOff x="3583" y="2100"/>
            <a:chExt cx="1361" cy="1239"/>
          </a:xfrm>
        </p:grpSpPr>
        <p:sp>
          <p:nvSpPr>
            <p:cNvPr id="23562" name="Freeform 6"/>
            <p:cNvSpPr>
              <a:spLocks/>
            </p:cNvSpPr>
            <p:nvPr/>
          </p:nvSpPr>
          <p:spPr bwMode="auto">
            <a:xfrm>
              <a:off x="3583" y="2100"/>
              <a:ext cx="1361" cy="793"/>
            </a:xfrm>
            <a:custGeom>
              <a:avLst/>
              <a:gdLst>
                <a:gd name="T0" fmla="*/ 23 w 1361"/>
                <a:gd name="T1" fmla="*/ 468 h 793"/>
                <a:gd name="T2" fmla="*/ 340 w 1361"/>
                <a:gd name="T3" fmla="*/ 287 h 793"/>
                <a:gd name="T4" fmla="*/ 431 w 1361"/>
                <a:gd name="T5" fmla="*/ 151 h 793"/>
                <a:gd name="T6" fmla="*/ 522 w 1361"/>
                <a:gd name="T7" fmla="*/ 60 h 793"/>
                <a:gd name="T8" fmla="*/ 703 w 1361"/>
                <a:gd name="T9" fmla="*/ 15 h 793"/>
                <a:gd name="T10" fmla="*/ 885 w 1361"/>
                <a:gd name="T11" fmla="*/ 15 h 793"/>
                <a:gd name="T12" fmla="*/ 1021 w 1361"/>
                <a:gd name="T13" fmla="*/ 60 h 793"/>
                <a:gd name="T14" fmla="*/ 1111 w 1361"/>
                <a:gd name="T15" fmla="*/ 151 h 793"/>
                <a:gd name="T16" fmla="*/ 1202 w 1361"/>
                <a:gd name="T17" fmla="*/ 241 h 793"/>
                <a:gd name="T18" fmla="*/ 1247 w 1361"/>
                <a:gd name="T19" fmla="*/ 378 h 793"/>
                <a:gd name="T20" fmla="*/ 1338 w 1361"/>
                <a:gd name="T21" fmla="*/ 514 h 793"/>
                <a:gd name="T22" fmla="*/ 1338 w 1361"/>
                <a:gd name="T23" fmla="*/ 786 h 793"/>
                <a:gd name="T24" fmla="*/ 1338 w 1361"/>
                <a:gd name="T25" fmla="*/ 559 h 793"/>
                <a:gd name="T26" fmla="*/ 1202 w 1361"/>
                <a:gd name="T27" fmla="*/ 287 h 793"/>
                <a:gd name="T28" fmla="*/ 1066 w 1361"/>
                <a:gd name="T29" fmla="*/ 105 h 793"/>
                <a:gd name="T30" fmla="*/ 885 w 1361"/>
                <a:gd name="T31" fmla="*/ 15 h 793"/>
                <a:gd name="T32" fmla="*/ 612 w 1361"/>
                <a:gd name="T33" fmla="*/ 15 h 793"/>
                <a:gd name="T34" fmla="*/ 476 w 1361"/>
                <a:gd name="T35" fmla="*/ 105 h 793"/>
                <a:gd name="T36" fmla="*/ 340 w 1361"/>
                <a:gd name="T37" fmla="*/ 287 h 793"/>
                <a:gd name="T38" fmla="*/ 250 w 1361"/>
                <a:gd name="T39" fmla="*/ 332 h 793"/>
                <a:gd name="T40" fmla="*/ 204 w 1361"/>
                <a:gd name="T41" fmla="*/ 378 h 793"/>
                <a:gd name="T42" fmla="*/ 23 w 1361"/>
                <a:gd name="T43" fmla="*/ 468 h 79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361"/>
                <a:gd name="T67" fmla="*/ 0 h 793"/>
                <a:gd name="T68" fmla="*/ 1361 w 1361"/>
                <a:gd name="T69" fmla="*/ 793 h 79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361" h="793">
                  <a:moveTo>
                    <a:pt x="23" y="468"/>
                  </a:moveTo>
                  <a:cubicBezTo>
                    <a:pt x="46" y="453"/>
                    <a:pt x="272" y="340"/>
                    <a:pt x="340" y="287"/>
                  </a:cubicBezTo>
                  <a:cubicBezTo>
                    <a:pt x="408" y="234"/>
                    <a:pt x="401" y="189"/>
                    <a:pt x="431" y="151"/>
                  </a:cubicBezTo>
                  <a:cubicBezTo>
                    <a:pt x="461" y="113"/>
                    <a:pt x="477" y="83"/>
                    <a:pt x="522" y="60"/>
                  </a:cubicBezTo>
                  <a:cubicBezTo>
                    <a:pt x="567" y="37"/>
                    <a:pt x="643" y="22"/>
                    <a:pt x="703" y="15"/>
                  </a:cubicBezTo>
                  <a:cubicBezTo>
                    <a:pt x="763" y="8"/>
                    <a:pt x="832" y="8"/>
                    <a:pt x="885" y="15"/>
                  </a:cubicBezTo>
                  <a:cubicBezTo>
                    <a:pt x="938" y="22"/>
                    <a:pt x="984" y="37"/>
                    <a:pt x="1021" y="60"/>
                  </a:cubicBezTo>
                  <a:cubicBezTo>
                    <a:pt x="1058" y="83"/>
                    <a:pt x="1081" y="121"/>
                    <a:pt x="1111" y="151"/>
                  </a:cubicBezTo>
                  <a:cubicBezTo>
                    <a:pt x="1141" y="181"/>
                    <a:pt x="1179" y="203"/>
                    <a:pt x="1202" y="241"/>
                  </a:cubicBezTo>
                  <a:cubicBezTo>
                    <a:pt x="1225" y="279"/>
                    <a:pt x="1224" y="332"/>
                    <a:pt x="1247" y="378"/>
                  </a:cubicBezTo>
                  <a:cubicBezTo>
                    <a:pt x="1270" y="424"/>
                    <a:pt x="1323" y="446"/>
                    <a:pt x="1338" y="514"/>
                  </a:cubicBezTo>
                  <a:cubicBezTo>
                    <a:pt x="1353" y="582"/>
                    <a:pt x="1338" y="779"/>
                    <a:pt x="1338" y="786"/>
                  </a:cubicBezTo>
                  <a:cubicBezTo>
                    <a:pt x="1338" y="793"/>
                    <a:pt x="1361" y="642"/>
                    <a:pt x="1338" y="559"/>
                  </a:cubicBezTo>
                  <a:cubicBezTo>
                    <a:pt x="1315" y="476"/>
                    <a:pt x="1247" y="363"/>
                    <a:pt x="1202" y="287"/>
                  </a:cubicBezTo>
                  <a:cubicBezTo>
                    <a:pt x="1157" y="211"/>
                    <a:pt x="1119" y="150"/>
                    <a:pt x="1066" y="105"/>
                  </a:cubicBezTo>
                  <a:cubicBezTo>
                    <a:pt x="1013" y="60"/>
                    <a:pt x="960" y="30"/>
                    <a:pt x="885" y="15"/>
                  </a:cubicBezTo>
                  <a:cubicBezTo>
                    <a:pt x="810" y="0"/>
                    <a:pt x="680" y="0"/>
                    <a:pt x="612" y="15"/>
                  </a:cubicBezTo>
                  <a:cubicBezTo>
                    <a:pt x="544" y="30"/>
                    <a:pt x="521" y="60"/>
                    <a:pt x="476" y="105"/>
                  </a:cubicBezTo>
                  <a:cubicBezTo>
                    <a:pt x="431" y="150"/>
                    <a:pt x="378" y="249"/>
                    <a:pt x="340" y="287"/>
                  </a:cubicBezTo>
                  <a:cubicBezTo>
                    <a:pt x="302" y="325"/>
                    <a:pt x="273" y="317"/>
                    <a:pt x="250" y="332"/>
                  </a:cubicBezTo>
                  <a:cubicBezTo>
                    <a:pt x="227" y="347"/>
                    <a:pt x="234" y="355"/>
                    <a:pt x="204" y="378"/>
                  </a:cubicBezTo>
                  <a:cubicBezTo>
                    <a:pt x="174" y="401"/>
                    <a:pt x="0" y="483"/>
                    <a:pt x="23" y="468"/>
                  </a:cubicBezTo>
                  <a:close/>
                </a:path>
              </a:pathLst>
            </a:custGeom>
            <a:solidFill>
              <a:srgbClr val="FF0000"/>
            </a:solidFill>
            <a:ln w="38100" cap="sq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563" name="Freeform 7"/>
            <p:cNvSpPr>
              <a:spLocks/>
            </p:cNvSpPr>
            <p:nvPr/>
          </p:nvSpPr>
          <p:spPr bwMode="auto">
            <a:xfrm>
              <a:off x="3916" y="2697"/>
              <a:ext cx="968" cy="642"/>
            </a:xfrm>
            <a:custGeom>
              <a:avLst/>
              <a:gdLst>
                <a:gd name="T0" fmla="*/ 7 w 968"/>
                <a:gd name="T1" fmla="*/ 597 h 642"/>
                <a:gd name="T2" fmla="*/ 98 w 968"/>
                <a:gd name="T3" fmla="*/ 506 h 642"/>
                <a:gd name="T4" fmla="*/ 234 w 968"/>
                <a:gd name="T5" fmla="*/ 461 h 642"/>
                <a:gd name="T6" fmla="*/ 370 w 968"/>
                <a:gd name="T7" fmla="*/ 416 h 642"/>
                <a:gd name="T8" fmla="*/ 461 w 968"/>
                <a:gd name="T9" fmla="*/ 416 h 642"/>
                <a:gd name="T10" fmla="*/ 552 w 968"/>
                <a:gd name="T11" fmla="*/ 416 h 642"/>
                <a:gd name="T12" fmla="*/ 642 w 968"/>
                <a:gd name="T13" fmla="*/ 461 h 642"/>
                <a:gd name="T14" fmla="*/ 778 w 968"/>
                <a:gd name="T15" fmla="*/ 416 h 642"/>
                <a:gd name="T16" fmla="*/ 824 w 968"/>
                <a:gd name="T17" fmla="*/ 325 h 642"/>
                <a:gd name="T18" fmla="*/ 914 w 968"/>
                <a:gd name="T19" fmla="*/ 234 h 642"/>
                <a:gd name="T20" fmla="*/ 914 w 968"/>
                <a:gd name="T21" fmla="*/ 98 h 642"/>
                <a:gd name="T22" fmla="*/ 960 w 968"/>
                <a:gd name="T23" fmla="*/ 7 h 642"/>
                <a:gd name="T24" fmla="*/ 960 w 968"/>
                <a:gd name="T25" fmla="*/ 143 h 642"/>
                <a:gd name="T26" fmla="*/ 914 w 968"/>
                <a:gd name="T27" fmla="*/ 189 h 642"/>
                <a:gd name="T28" fmla="*/ 914 w 968"/>
                <a:gd name="T29" fmla="*/ 325 h 642"/>
                <a:gd name="T30" fmla="*/ 824 w 968"/>
                <a:gd name="T31" fmla="*/ 416 h 642"/>
                <a:gd name="T32" fmla="*/ 733 w 968"/>
                <a:gd name="T33" fmla="*/ 461 h 642"/>
                <a:gd name="T34" fmla="*/ 642 w 968"/>
                <a:gd name="T35" fmla="*/ 461 h 642"/>
                <a:gd name="T36" fmla="*/ 552 w 968"/>
                <a:gd name="T37" fmla="*/ 461 h 642"/>
                <a:gd name="T38" fmla="*/ 461 w 968"/>
                <a:gd name="T39" fmla="*/ 461 h 642"/>
                <a:gd name="T40" fmla="*/ 370 w 968"/>
                <a:gd name="T41" fmla="*/ 461 h 642"/>
                <a:gd name="T42" fmla="*/ 279 w 968"/>
                <a:gd name="T43" fmla="*/ 461 h 642"/>
                <a:gd name="T44" fmla="*/ 189 w 968"/>
                <a:gd name="T45" fmla="*/ 506 h 642"/>
                <a:gd name="T46" fmla="*/ 98 w 968"/>
                <a:gd name="T47" fmla="*/ 597 h 642"/>
                <a:gd name="T48" fmla="*/ 53 w 968"/>
                <a:gd name="T49" fmla="*/ 642 h 642"/>
                <a:gd name="T50" fmla="*/ 7 w 968"/>
                <a:gd name="T51" fmla="*/ 597 h 64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68"/>
                <a:gd name="T79" fmla="*/ 0 h 642"/>
                <a:gd name="T80" fmla="*/ 968 w 968"/>
                <a:gd name="T81" fmla="*/ 642 h 64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68" h="642">
                  <a:moveTo>
                    <a:pt x="7" y="597"/>
                  </a:moveTo>
                  <a:cubicBezTo>
                    <a:pt x="14" y="574"/>
                    <a:pt x="60" y="529"/>
                    <a:pt x="98" y="506"/>
                  </a:cubicBezTo>
                  <a:cubicBezTo>
                    <a:pt x="136" y="483"/>
                    <a:pt x="189" y="476"/>
                    <a:pt x="234" y="461"/>
                  </a:cubicBezTo>
                  <a:cubicBezTo>
                    <a:pt x="279" y="446"/>
                    <a:pt x="332" y="423"/>
                    <a:pt x="370" y="416"/>
                  </a:cubicBezTo>
                  <a:cubicBezTo>
                    <a:pt x="408" y="409"/>
                    <a:pt x="431" y="416"/>
                    <a:pt x="461" y="416"/>
                  </a:cubicBezTo>
                  <a:cubicBezTo>
                    <a:pt x="491" y="416"/>
                    <a:pt x="522" y="409"/>
                    <a:pt x="552" y="416"/>
                  </a:cubicBezTo>
                  <a:cubicBezTo>
                    <a:pt x="582" y="423"/>
                    <a:pt x="604" y="461"/>
                    <a:pt x="642" y="461"/>
                  </a:cubicBezTo>
                  <a:cubicBezTo>
                    <a:pt x="680" y="461"/>
                    <a:pt x="748" y="439"/>
                    <a:pt x="778" y="416"/>
                  </a:cubicBezTo>
                  <a:cubicBezTo>
                    <a:pt x="808" y="393"/>
                    <a:pt x="801" y="355"/>
                    <a:pt x="824" y="325"/>
                  </a:cubicBezTo>
                  <a:cubicBezTo>
                    <a:pt x="847" y="295"/>
                    <a:pt x="899" y="272"/>
                    <a:pt x="914" y="234"/>
                  </a:cubicBezTo>
                  <a:cubicBezTo>
                    <a:pt x="929" y="196"/>
                    <a:pt x="906" y="136"/>
                    <a:pt x="914" y="98"/>
                  </a:cubicBezTo>
                  <a:cubicBezTo>
                    <a:pt x="922" y="60"/>
                    <a:pt x="952" y="0"/>
                    <a:pt x="960" y="7"/>
                  </a:cubicBezTo>
                  <a:cubicBezTo>
                    <a:pt x="968" y="14"/>
                    <a:pt x="968" y="113"/>
                    <a:pt x="960" y="143"/>
                  </a:cubicBezTo>
                  <a:cubicBezTo>
                    <a:pt x="952" y="173"/>
                    <a:pt x="922" y="159"/>
                    <a:pt x="914" y="189"/>
                  </a:cubicBezTo>
                  <a:cubicBezTo>
                    <a:pt x="906" y="219"/>
                    <a:pt x="929" y="287"/>
                    <a:pt x="914" y="325"/>
                  </a:cubicBezTo>
                  <a:cubicBezTo>
                    <a:pt x="899" y="363"/>
                    <a:pt x="854" y="393"/>
                    <a:pt x="824" y="416"/>
                  </a:cubicBezTo>
                  <a:cubicBezTo>
                    <a:pt x="794" y="439"/>
                    <a:pt x="763" y="454"/>
                    <a:pt x="733" y="461"/>
                  </a:cubicBezTo>
                  <a:cubicBezTo>
                    <a:pt x="703" y="468"/>
                    <a:pt x="672" y="461"/>
                    <a:pt x="642" y="461"/>
                  </a:cubicBezTo>
                  <a:cubicBezTo>
                    <a:pt x="612" y="461"/>
                    <a:pt x="582" y="461"/>
                    <a:pt x="552" y="461"/>
                  </a:cubicBezTo>
                  <a:cubicBezTo>
                    <a:pt x="522" y="461"/>
                    <a:pt x="491" y="461"/>
                    <a:pt x="461" y="461"/>
                  </a:cubicBezTo>
                  <a:cubicBezTo>
                    <a:pt x="431" y="461"/>
                    <a:pt x="400" y="461"/>
                    <a:pt x="370" y="461"/>
                  </a:cubicBezTo>
                  <a:cubicBezTo>
                    <a:pt x="340" y="461"/>
                    <a:pt x="309" y="454"/>
                    <a:pt x="279" y="461"/>
                  </a:cubicBezTo>
                  <a:cubicBezTo>
                    <a:pt x="249" y="468"/>
                    <a:pt x="219" y="483"/>
                    <a:pt x="189" y="506"/>
                  </a:cubicBezTo>
                  <a:cubicBezTo>
                    <a:pt x="159" y="529"/>
                    <a:pt x="121" y="574"/>
                    <a:pt x="98" y="597"/>
                  </a:cubicBezTo>
                  <a:cubicBezTo>
                    <a:pt x="75" y="620"/>
                    <a:pt x="68" y="642"/>
                    <a:pt x="53" y="642"/>
                  </a:cubicBezTo>
                  <a:cubicBezTo>
                    <a:pt x="38" y="642"/>
                    <a:pt x="0" y="620"/>
                    <a:pt x="7" y="597"/>
                  </a:cubicBezTo>
                  <a:close/>
                </a:path>
              </a:pathLst>
            </a:custGeom>
            <a:solidFill>
              <a:srgbClr val="FF0000"/>
            </a:solidFill>
            <a:ln w="38100" cap="sq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3557" name="Text Box 8"/>
          <p:cNvSpPr txBox="1">
            <a:spLocks noChangeArrowheads="1"/>
          </p:cNvSpPr>
          <p:nvPr/>
        </p:nvSpPr>
        <p:spPr bwMode="auto">
          <a:xfrm>
            <a:off x="6383339" y="2781300"/>
            <a:ext cx="433387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kumimoji="0" lang="zh-CN" altLang="en-US" sz="2400">
              <a:ea typeface="宋体" panose="02010600030101010101" pitchFamily="2" charset="-122"/>
            </a:endParaRPr>
          </a:p>
        </p:txBody>
      </p:sp>
      <p:grpSp>
        <p:nvGrpSpPr>
          <p:cNvPr id="23558" name="Group 9"/>
          <p:cNvGrpSpPr>
            <a:grpSpLocks/>
          </p:cNvGrpSpPr>
          <p:nvPr/>
        </p:nvGrpSpPr>
        <p:grpSpPr bwMode="auto">
          <a:xfrm>
            <a:off x="5159375" y="1628776"/>
            <a:ext cx="2305050" cy="2112963"/>
            <a:chOff x="2290" y="1026"/>
            <a:chExt cx="1452" cy="1331"/>
          </a:xfrm>
        </p:grpSpPr>
        <p:sp>
          <p:nvSpPr>
            <p:cNvPr id="23560" name="Rectangle 10"/>
            <p:cNvSpPr>
              <a:spLocks noChangeArrowheads="1"/>
            </p:cNvSpPr>
            <p:nvPr/>
          </p:nvSpPr>
          <p:spPr bwMode="auto">
            <a:xfrm>
              <a:off x="2789" y="1026"/>
              <a:ext cx="953" cy="8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kumimoji="1" sz="23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CN" altLang="en-US" sz="1800"/>
            </a:p>
          </p:txBody>
        </p:sp>
        <p:sp>
          <p:nvSpPr>
            <p:cNvPr id="23561" name="Text Box 11"/>
            <p:cNvSpPr txBox="1">
              <a:spLocks noChangeArrowheads="1"/>
            </p:cNvSpPr>
            <p:nvPr/>
          </p:nvSpPr>
          <p:spPr bwMode="auto">
            <a:xfrm>
              <a:off x="2290" y="2069"/>
              <a:ext cx="272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kumimoji="1" sz="23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kumimoji="0" lang="zh-CN" altLang="en-US" sz="2400">
                <a:ea typeface="宋体" panose="02010600030101010101" pitchFamily="2" charset="-122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1936046" y="346402"/>
            <a:ext cx="15856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关节腔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14319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关节模式图1"/>
          <p:cNvPicPr>
            <a:picLocks noChangeAspect="1" noChangeArrowheads="1"/>
          </p:cNvPicPr>
          <p:nvPr/>
        </p:nvPicPr>
        <p:blipFill>
          <a:blip r:embed="rId3">
            <a:lum bright="-18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5" y="908051"/>
            <a:ext cx="2673350" cy="497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Line 5"/>
          <p:cNvSpPr>
            <a:spLocks noChangeShapeType="1"/>
          </p:cNvSpPr>
          <p:nvPr/>
        </p:nvSpPr>
        <p:spPr bwMode="auto">
          <a:xfrm>
            <a:off x="6115051" y="3409950"/>
            <a:ext cx="1223963" cy="431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4580" name="Line 6"/>
          <p:cNvSpPr>
            <a:spLocks noChangeShapeType="1"/>
          </p:cNvSpPr>
          <p:nvPr/>
        </p:nvSpPr>
        <p:spPr bwMode="auto">
          <a:xfrm>
            <a:off x="5808663" y="3822701"/>
            <a:ext cx="1439862" cy="144463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4581" name="Text Box 7"/>
          <p:cNvSpPr txBox="1">
            <a:spLocks noChangeArrowheads="1"/>
          </p:cNvSpPr>
          <p:nvPr/>
        </p:nvSpPr>
        <p:spPr bwMode="auto">
          <a:xfrm>
            <a:off x="7280276" y="3683001"/>
            <a:ext cx="12666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800" b="1" dirty="0">
                <a:solidFill>
                  <a:srgbClr val="0000FF"/>
                </a:solidFill>
                <a:ea typeface="黑体" panose="02010609060101010101" pitchFamily="49" charset="-122"/>
              </a:rPr>
              <a:t>关节面</a:t>
            </a:r>
          </a:p>
        </p:txBody>
      </p:sp>
      <p:sp>
        <p:nvSpPr>
          <p:cNvPr id="24582" name="Line 8"/>
          <p:cNvSpPr>
            <a:spLocks noChangeShapeType="1"/>
          </p:cNvSpPr>
          <p:nvPr/>
        </p:nvSpPr>
        <p:spPr bwMode="auto">
          <a:xfrm flipH="1">
            <a:off x="4297363" y="3386138"/>
            <a:ext cx="1079500" cy="2159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4583" name="Line 9"/>
          <p:cNvSpPr>
            <a:spLocks noChangeShapeType="1"/>
          </p:cNvSpPr>
          <p:nvPr/>
        </p:nvSpPr>
        <p:spPr bwMode="auto">
          <a:xfrm flipH="1">
            <a:off x="4330700" y="4183063"/>
            <a:ext cx="1295400" cy="14446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4584" name="Text Box 10"/>
          <p:cNvSpPr txBox="1">
            <a:spLocks noChangeArrowheads="1"/>
          </p:cNvSpPr>
          <p:nvPr/>
        </p:nvSpPr>
        <p:spPr bwMode="auto">
          <a:xfrm>
            <a:off x="3715147" y="3409950"/>
            <a:ext cx="615553" cy="1155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800" b="1" dirty="0">
                <a:solidFill>
                  <a:srgbClr val="0000FF"/>
                </a:solidFill>
                <a:ea typeface="黑体" panose="02010609060101010101" pitchFamily="49" charset="-122"/>
              </a:rPr>
              <a:t>关节囊</a:t>
            </a:r>
          </a:p>
        </p:txBody>
      </p:sp>
      <p:sp>
        <p:nvSpPr>
          <p:cNvPr id="24585" name="Line 11"/>
          <p:cNvSpPr>
            <a:spLocks noChangeShapeType="1"/>
          </p:cNvSpPr>
          <p:nvPr/>
        </p:nvSpPr>
        <p:spPr bwMode="auto">
          <a:xfrm flipV="1">
            <a:off x="6816725" y="3203575"/>
            <a:ext cx="1079500" cy="7143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4586" name="Text Box 12"/>
          <p:cNvSpPr txBox="1">
            <a:spLocks noChangeArrowheads="1"/>
          </p:cNvSpPr>
          <p:nvPr/>
        </p:nvSpPr>
        <p:spPr bwMode="auto">
          <a:xfrm>
            <a:off x="7896225" y="2470726"/>
            <a:ext cx="615553" cy="1155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defPPr>
              <a:defRPr lang="zh-CN"/>
            </a:defPPr>
            <a:lvl1pPr>
              <a:spcBef>
                <a:spcPct val="0"/>
              </a:spcBef>
              <a:buClrTx/>
              <a:buSzTx/>
              <a:buFontTx/>
              <a:buNone/>
              <a:defRPr kumimoji="1" sz="2800" b="1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r>
              <a:rPr lang="zh-CN" altLang="en-US" dirty="0"/>
              <a:t>关节腔</a:t>
            </a:r>
          </a:p>
        </p:txBody>
      </p:sp>
      <p:sp>
        <p:nvSpPr>
          <p:cNvPr id="24587" name="Text Box 14"/>
          <p:cNvSpPr txBox="1">
            <a:spLocks noChangeArrowheads="1"/>
          </p:cNvSpPr>
          <p:nvPr/>
        </p:nvSpPr>
        <p:spPr bwMode="auto">
          <a:xfrm>
            <a:off x="4800601" y="5949951"/>
            <a:ext cx="35702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基本结构保证了基本功能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5177167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777641" y="1720334"/>
            <a:ext cx="5254965" cy="3894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eaLnBrk="0" hangingPunct="0">
              <a:lnSpc>
                <a:spcPct val="150000"/>
              </a:lnSpc>
              <a:buAutoNum type="arabicPeriod"/>
              <a:defRPr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骨连结的分类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  <a:defRPr/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 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直接连结的分类和特征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  <a:defRPr/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 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关节的基本结构和辅助结构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  <a:defRPr/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4. 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关节的类型和运动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  <a:defRPr/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5. 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关节的灵活性和稳固性因素</a:t>
            </a:r>
          </a:p>
          <a:p>
            <a:pPr eaLnBrk="0" hangingPunct="0">
              <a:lnSpc>
                <a:spcPct val="150000"/>
              </a:lnSpc>
              <a:defRPr/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6. 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关节学的研究和应用（了解）</a:t>
            </a:r>
          </a:p>
        </p:txBody>
      </p:sp>
      <p:sp>
        <p:nvSpPr>
          <p:cNvPr id="3" name="矩形 2"/>
          <p:cNvSpPr/>
          <p:nvPr/>
        </p:nvSpPr>
        <p:spPr>
          <a:xfrm>
            <a:off x="2890489" y="2000766"/>
            <a:ext cx="253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zh-CN" altLang="en-U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625993" y="3670300"/>
            <a:ext cx="253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zh-CN" altLang="en-U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矩形 2"/>
          <p:cNvSpPr>
            <a:spLocks noChangeArrowheads="1"/>
          </p:cNvSpPr>
          <p:nvPr/>
        </p:nvSpPr>
        <p:spPr bwMode="auto">
          <a:xfrm>
            <a:off x="2197101" y="730250"/>
            <a:ext cx="55753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1pPr>
            <a:lvl2pPr marL="742950" indent="-285750" eaLnBrk="0" hangingPunct="0"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2pPr>
            <a:lvl3pPr marL="1143000" indent="-228600" eaLnBrk="0" hangingPunct="0"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3pPr>
            <a:lvl4pPr marL="1600200" indent="-228600" eaLnBrk="0" hangingPunct="0"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4pPr>
            <a:lvl5pPr marL="2057400" indent="-228600" eaLnBrk="0" hangingPunct="0"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9pPr>
          </a:lstStyle>
          <a:p>
            <a:pPr algn="ctr" eaLnBrk="1" hangingPunct="1"/>
            <a:r>
              <a:rPr lang="zh-CN" altLang="en-US" sz="3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一、骨连接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289163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7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2711450" y="2133601"/>
            <a:ext cx="1943100" cy="3095625"/>
          </a:xfrm>
        </p:spPr>
        <p:txBody>
          <a:bodyPr>
            <a:normAutofit/>
          </a:bodyPr>
          <a:lstStyle/>
          <a:p>
            <a:pPr eaLnBrk="1" fontAlgn="ctr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zh-CN" altLang="en-US" sz="3500" b="1" dirty="0">
                <a:solidFill>
                  <a:srgbClr val="0000CC"/>
                </a:solidFill>
                <a:ea typeface="黑体" panose="02010609060101010101" pitchFamily="49" charset="-122"/>
              </a:rPr>
              <a:t>  </a:t>
            </a:r>
            <a:r>
              <a:rPr lang="zh-CN" altLang="en-US" sz="3200" b="1" dirty="0">
                <a:solidFill>
                  <a:srgbClr val="0000CC"/>
                </a:solidFill>
                <a:ea typeface="黑体" panose="02010609060101010101" pitchFamily="49" charset="-122"/>
              </a:rPr>
              <a:t>韧带</a:t>
            </a:r>
          </a:p>
          <a:p>
            <a:pPr eaLnBrk="1" fontAlgn="ctr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zh-CN" altLang="en-US" sz="3200" b="1" dirty="0">
                <a:solidFill>
                  <a:srgbClr val="000066"/>
                </a:solidFill>
                <a:latin typeface="楷体_GB2312" pitchFamily="49" charset="-122"/>
                <a:ea typeface="楷体_GB2312" pitchFamily="49" charset="-122"/>
                <a:sym typeface="Symbol" panose="05050102010706020507" pitchFamily="18" charset="2"/>
              </a:rPr>
              <a:t> </a:t>
            </a:r>
            <a:r>
              <a:rPr lang="zh-CN" altLang="en-US" sz="3200" b="1" dirty="0">
                <a:solidFill>
                  <a:srgbClr val="0000CC"/>
                </a:solidFill>
                <a:ea typeface="黑体" panose="02010609060101010101" pitchFamily="49" charset="-122"/>
              </a:rPr>
              <a:t>关节盘</a:t>
            </a:r>
          </a:p>
          <a:p>
            <a:pPr eaLnBrk="1" fontAlgn="ctr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zh-CN" altLang="en-US" sz="3200" b="1" dirty="0">
                <a:solidFill>
                  <a:srgbClr val="0000CC"/>
                </a:solidFill>
                <a:ea typeface="黑体" panose="02010609060101010101" pitchFamily="49" charset="-122"/>
              </a:rPr>
              <a:t>  关节唇</a:t>
            </a:r>
          </a:p>
          <a:p>
            <a:pPr eaLnBrk="1" fontAlgn="ctr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zh-CN" altLang="en-US" sz="3200" b="1" dirty="0">
                <a:solidFill>
                  <a:srgbClr val="0000CC"/>
                </a:solidFill>
                <a:ea typeface="黑体" panose="02010609060101010101" pitchFamily="49" charset="-122"/>
              </a:rPr>
              <a:t>  滑膜襞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zh-CN" altLang="en-US" sz="36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  <a:sym typeface="Symbol" panose="05050102010706020507" pitchFamily="18" charset="2"/>
            </a:endParaRPr>
          </a:p>
        </p:txBody>
      </p:sp>
      <p:sp>
        <p:nvSpPr>
          <p:cNvPr id="56337" name="Line 17"/>
          <p:cNvSpPr>
            <a:spLocks noChangeShapeType="1"/>
          </p:cNvSpPr>
          <p:nvPr/>
        </p:nvSpPr>
        <p:spPr bwMode="auto">
          <a:xfrm>
            <a:off x="4510088" y="4510088"/>
            <a:ext cx="0" cy="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5087939" y="1700214"/>
            <a:ext cx="4478337" cy="4321175"/>
            <a:chOff x="2018" y="935"/>
            <a:chExt cx="3275" cy="2993"/>
          </a:xfrm>
        </p:grpSpPr>
        <p:sp>
          <p:nvSpPr>
            <p:cNvPr id="25607" name="Line 30"/>
            <p:cNvSpPr>
              <a:spLocks noChangeShapeType="1"/>
            </p:cNvSpPr>
            <p:nvPr/>
          </p:nvSpPr>
          <p:spPr bwMode="auto">
            <a:xfrm>
              <a:off x="2880" y="2614"/>
              <a:ext cx="0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25608" name="Picture 31" descr="10"/>
            <p:cNvPicPr>
              <a:picLocks noChangeAspect="1" noChangeArrowheads="1"/>
            </p:cNvPicPr>
            <p:nvPr/>
          </p:nvPicPr>
          <p:blipFill>
            <a:blip r:embed="rId4">
              <a:lum bright="6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5" y="2477"/>
              <a:ext cx="1263" cy="1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25609" name="Object 32"/>
            <p:cNvGraphicFramePr>
              <a:graphicFrameLocks noChangeAspect="1"/>
            </p:cNvGraphicFramePr>
            <p:nvPr/>
          </p:nvGraphicFramePr>
          <p:xfrm>
            <a:off x="3937" y="1115"/>
            <a:ext cx="1270" cy="9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15" name="Image" r:id="rId5" imgW="8304762" imgH="6311111" progId="Photoshop.Image.9">
                    <p:embed/>
                  </p:oleObj>
                </mc:Choice>
                <mc:Fallback>
                  <p:oleObj name="Image" r:id="rId5" imgW="8304762" imgH="6311111" progId="Photoshop.Image.9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lum bright="-6000" contrast="6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37" y="1115"/>
                          <a:ext cx="1270" cy="96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 cap="sq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5610" name="Picture 33" descr="22"/>
            <p:cNvPicPr>
              <a:picLocks noChangeAspect="1" noChangeArrowheads="1"/>
            </p:cNvPicPr>
            <p:nvPr/>
          </p:nvPicPr>
          <p:blipFill>
            <a:blip r:embed="rId7">
              <a:lum bright="-6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9" y="935"/>
              <a:ext cx="862" cy="1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1" name="Picture 34" descr="21"/>
            <p:cNvPicPr>
              <a:picLocks noChangeAspect="1" noChangeArrowheads="1"/>
            </p:cNvPicPr>
            <p:nvPr/>
          </p:nvPicPr>
          <p:blipFill>
            <a:blip r:embed="rId8">
              <a:lum bright="-6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3" y="2476"/>
              <a:ext cx="848" cy="1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5612" name="Group 35"/>
            <p:cNvGrpSpPr>
              <a:grpSpLocks/>
            </p:cNvGrpSpPr>
            <p:nvPr/>
          </p:nvGrpSpPr>
          <p:grpSpPr bwMode="auto">
            <a:xfrm>
              <a:off x="2790" y="2703"/>
              <a:ext cx="857" cy="697"/>
              <a:chOff x="2885" y="2429"/>
              <a:chExt cx="857" cy="697"/>
            </a:xfrm>
          </p:grpSpPr>
          <p:sp>
            <p:nvSpPr>
              <p:cNvPr id="25624" name="Text Box 36"/>
              <p:cNvSpPr txBox="1">
                <a:spLocks noChangeArrowheads="1"/>
              </p:cNvSpPr>
              <p:nvPr/>
            </p:nvSpPr>
            <p:spPr bwMode="auto">
              <a:xfrm>
                <a:off x="3461" y="2429"/>
                <a:ext cx="281" cy="6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kumimoji="1" sz="3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kumimoji="1" sz="26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zh-CN" altLang="en-US" sz="2000">
                    <a:solidFill>
                      <a:srgbClr val="FF0000"/>
                    </a:solidFill>
                    <a:latin typeface="Times New Roman" panose="02020603050405020304" pitchFamily="18" charset="0"/>
                    <a:ea typeface="华文新魏" panose="02010800040101010101" pitchFamily="2" charset="-122"/>
                  </a:rPr>
                  <a:t>关节唇</a:t>
                </a:r>
              </a:p>
            </p:txBody>
          </p:sp>
          <p:sp>
            <p:nvSpPr>
              <p:cNvPr id="25625" name="Line 37"/>
              <p:cNvSpPr>
                <a:spLocks noChangeShapeType="1"/>
              </p:cNvSpPr>
              <p:nvPr/>
            </p:nvSpPr>
            <p:spPr bwMode="auto">
              <a:xfrm flipV="1">
                <a:off x="2885" y="2787"/>
                <a:ext cx="631" cy="9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25613" name="Group 38"/>
            <p:cNvGrpSpPr>
              <a:grpSpLocks/>
            </p:cNvGrpSpPr>
            <p:nvPr/>
          </p:nvGrpSpPr>
          <p:grpSpPr bwMode="auto">
            <a:xfrm>
              <a:off x="4572" y="2613"/>
              <a:ext cx="721" cy="697"/>
              <a:chOff x="3023" y="1145"/>
              <a:chExt cx="721" cy="697"/>
            </a:xfrm>
          </p:grpSpPr>
          <p:sp>
            <p:nvSpPr>
              <p:cNvPr id="25622" name="Text Box 39"/>
              <p:cNvSpPr txBox="1">
                <a:spLocks noChangeArrowheads="1"/>
              </p:cNvSpPr>
              <p:nvPr/>
            </p:nvSpPr>
            <p:spPr bwMode="auto">
              <a:xfrm flipH="1">
                <a:off x="3437" y="1145"/>
                <a:ext cx="307" cy="6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kumimoji="1" sz="3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kumimoji="1" sz="26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zh-CN" altLang="en-US" sz="2000">
                    <a:solidFill>
                      <a:srgbClr val="FF0000"/>
                    </a:solidFill>
                    <a:latin typeface="Times New Roman" panose="02020603050405020304" pitchFamily="18" charset="0"/>
                    <a:ea typeface="华文新魏" panose="02010800040101010101" pitchFamily="2" charset="-122"/>
                  </a:rPr>
                  <a:t>滑膜</a:t>
                </a:r>
              </a:p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zh-CN" altLang="en-US" sz="2000">
                    <a:solidFill>
                      <a:srgbClr val="FF0000"/>
                    </a:solidFill>
                    <a:latin typeface="Times New Roman" panose="02020603050405020304" pitchFamily="18" charset="0"/>
                    <a:ea typeface="华文新魏" panose="02010800040101010101" pitchFamily="2" charset="-122"/>
                  </a:rPr>
                  <a:t>襞</a:t>
                </a:r>
              </a:p>
            </p:txBody>
          </p:sp>
          <p:sp>
            <p:nvSpPr>
              <p:cNvPr id="25623" name="Line 40"/>
              <p:cNvSpPr>
                <a:spLocks noChangeShapeType="1"/>
              </p:cNvSpPr>
              <p:nvPr/>
            </p:nvSpPr>
            <p:spPr bwMode="auto">
              <a:xfrm flipV="1">
                <a:off x="3023" y="1414"/>
                <a:ext cx="466" cy="269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25614" name="Group 41"/>
            <p:cNvGrpSpPr>
              <a:grpSpLocks/>
            </p:cNvGrpSpPr>
            <p:nvPr/>
          </p:nvGrpSpPr>
          <p:grpSpPr bwMode="auto">
            <a:xfrm>
              <a:off x="3484" y="1297"/>
              <a:ext cx="670" cy="697"/>
              <a:chOff x="3696" y="1525"/>
              <a:chExt cx="670" cy="697"/>
            </a:xfrm>
          </p:grpSpPr>
          <p:sp>
            <p:nvSpPr>
              <p:cNvPr id="25620" name="Text Box 42"/>
              <p:cNvSpPr txBox="1">
                <a:spLocks noChangeArrowheads="1"/>
              </p:cNvSpPr>
              <p:nvPr/>
            </p:nvSpPr>
            <p:spPr bwMode="auto">
              <a:xfrm>
                <a:off x="3696" y="1525"/>
                <a:ext cx="226" cy="6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kumimoji="1" sz="3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kumimoji="1" sz="26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zh-CN" altLang="en-US" sz="2000">
                    <a:solidFill>
                      <a:srgbClr val="FF0000"/>
                    </a:solidFill>
                    <a:latin typeface="Times New Roman" panose="02020603050405020304" pitchFamily="18" charset="0"/>
                    <a:ea typeface="华文新魏" panose="02010800040101010101" pitchFamily="2" charset="-122"/>
                  </a:rPr>
                  <a:t>关节盘</a:t>
                </a:r>
              </a:p>
            </p:txBody>
          </p:sp>
          <p:sp>
            <p:nvSpPr>
              <p:cNvPr id="25621" name="Line 43"/>
              <p:cNvSpPr>
                <a:spLocks noChangeShapeType="1"/>
              </p:cNvSpPr>
              <p:nvPr/>
            </p:nvSpPr>
            <p:spPr bwMode="auto">
              <a:xfrm>
                <a:off x="3955" y="1922"/>
                <a:ext cx="411" cy="29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25615" name="Line 44"/>
            <p:cNvSpPr>
              <a:spLocks noChangeShapeType="1"/>
            </p:cNvSpPr>
            <p:nvPr/>
          </p:nvSpPr>
          <p:spPr bwMode="auto">
            <a:xfrm>
              <a:off x="2758" y="2522"/>
              <a:ext cx="0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25616" name="Group 45"/>
            <p:cNvGrpSpPr>
              <a:grpSpLocks/>
            </p:cNvGrpSpPr>
            <p:nvPr/>
          </p:nvGrpSpPr>
          <p:grpSpPr bwMode="auto">
            <a:xfrm>
              <a:off x="2018" y="1389"/>
              <a:ext cx="834" cy="849"/>
              <a:chOff x="2109" y="1389"/>
              <a:chExt cx="834" cy="849"/>
            </a:xfrm>
          </p:grpSpPr>
          <p:sp>
            <p:nvSpPr>
              <p:cNvPr id="25617" name="Text Box 46"/>
              <p:cNvSpPr txBox="1">
                <a:spLocks noChangeArrowheads="1"/>
              </p:cNvSpPr>
              <p:nvPr/>
            </p:nvSpPr>
            <p:spPr bwMode="auto">
              <a:xfrm>
                <a:off x="2109" y="1752"/>
                <a:ext cx="281" cy="4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kumimoji="1" sz="3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kumimoji="1" sz="26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zh-CN" altLang="en-US" sz="2000">
                    <a:solidFill>
                      <a:srgbClr val="FF0000"/>
                    </a:solidFill>
                    <a:latin typeface="Times New Roman" panose="02020603050405020304" pitchFamily="18" charset="0"/>
                    <a:ea typeface="华文新魏" panose="02010800040101010101" pitchFamily="2" charset="-122"/>
                  </a:rPr>
                  <a:t>韧带</a:t>
                </a:r>
              </a:p>
            </p:txBody>
          </p:sp>
          <p:sp>
            <p:nvSpPr>
              <p:cNvPr id="25618" name="Line 47"/>
              <p:cNvSpPr>
                <a:spLocks noChangeShapeType="1"/>
              </p:cNvSpPr>
              <p:nvPr/>
            </p:nvSpPr>
            <p:spPr bwMode="auto">
              <a:xfrm flipV="1">
                <a:off x="2347" y="1591"/>
                <a:ext cx="155" cy="363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619" name="Line 48"/>
              <p:cNvSpPr>
                <a:spLocks noChangeShapeType="1"/>
              </p:cNvSpPr>
              <p:nvPr/>
            </p:nvSpPr>
            <p:spPr bwMode="auto">
              <a:xfrm flipH="1">
                <a:off x="2431" y="1389"/>
                <a:ext cx="512" cy="382"/>
              </a:xfrm>
              <a:prstGeom prst="line">
                <a:avLst/>
              </a:prstGeom>
              <a:noFill/>
              <a:ln w="34925" cap="sq">
                <a:solidFill>
                  <a:srgbClr val="0000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30" name="矩形 29"/>
          <p:cNvSpPr/>
          <p:nvPr/>
        </p:nvSpPr>
        <p:spPr>
          <a:xfrm>
            <a:off x="1424359" y="0"/>
            <a:ext cx="305724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t">
              <a:lnSpc>
                <a:spcPct val="150000"/>
              </a:lnSpc>
              <a:spcBef>
                <a:spcPts val="1000"/>
              </a:spcBef>
            </a:pPr>
            <a:r>
              <a:rPr lang="zh-CN" altLang="en-US" sz="3200" b="1" dirty="0">
                <a:solidFill>
                  <a:srgbClr val="00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关节的辅助结构</a:t>
            </a:r>
            <a:endParaRPr lang="en-US" altLang="zh-CN" sz="3200" b="1" dirty="0">
              <a:solidFill>
                <a:srgbClr val="0033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49B0A-FAEA-43C9-9FB8-19A1F6F9B77F}" type="slidenum">
              <a:rPr lang="en-US" altLang="zh-TW" smtClean="0"/>
              <a:pPr/>
              <a:t>20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56115134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331369" y="404814"/>
            <a:ext cx="5184775" cy="647700"/>
          </a:xfrm>
        </p:spPr>
        <p:txBody>
          <a:bodyPr/>
          <a:lstStyle/>
          <a:p>
            <a:pPr marL="266700" indent="-266700" algn="just" fontAlgn="t">
              <a:lnSpc>
                <a:spcPct val="140000"/>
              </a:lnSpc>
              <a:buNone/>
            </a:pPr>
            <a:r>
              <a:rPr lang="zh-CN" altLang="en-US" sz="2200" b="1" dirty="0">
                <a:ea typeface="楷体_GB2312" pitchFamily="49" charset="-122"/>
              </a:rPr>
              <a:t> </a:t>
            </a:r>
            <a:r>
              <a:rPr lang="zh-CN" altLang="en-US" sz="2400" b="1" dirty="0">
                <a:ea typeface="楷体_GB2312" pitchFamily="49" charset="-122"/>
              </a:rPr>
              <a:t>由</a:t>
            </a:r>
            <a:r>
              <a:rPr lang="en-US" altLang="zh-CN" sz="2400" b="1" dirty="0">
                <a:ea typeface="楷体_GB2312" pitchFamily="49" charset="-122"/>
              </a:rPr>
              <a:t>DCT</a:t>
            </a:r>
            <a:r>
              <a:rPr lang="zh-CN" altLang="en-US" sz="2400" b="1" dirty="0">
                <a:ea typeface="楷体_GB2312" pitchFamily="49" charset="-122"/>
              </a:rPr>
              <a:t>构成，呈扁带状、圆束状或膜</a:t>
            </a:r>
            <a:r>
              <a:rPr lang="zh-CN" altLang="en-US" sz="2400" b="1" dirty="0">
                <a:solidFill>
                  <a:srgbClr val="FFFF66"/>
                </a:solidFill>
                <a:ea typeface="楷体_GB2312" pitchFamily="49" charset="-122"/>
              </a:rPr>
              <a:t>  </a:t>
            </a:r>
          </a:p>
        </p:txBody>
      </p:sp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2253546" y="1349706"/>
            <a:ext cx="6270628" cy="164352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  <a:defRPr/>
            </a:pP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功能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r>
              <a:rPr lang="en-US" altLang="zh-CN" sz="2400" b="1" dirty="0">
                <a:solidFill>
                  <a:srgbClr val="FFFF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  <a:p>
            <a:pPr marL="363538" indent="-363538">
              <a:lnSpc>
                <a:spcPct val="140000"/>
              </a:lnSpc>
              <a:defRPr/>
            </a:pPr>
            <a:r>
              <a:rPr lang="en-US" altLang="zh-CN" sz="2400" b="1" dirty="0">
                <a:solidFill>
                  <a:srgbClr val="FFFF66"/>
                </a:solidFill>
                <a:latin typeface="Arial" charset="0"/>
                <a:ea typeface="宋体" pitchFamily="2" charset="-122"/>
              </a:rPr>
              <a:t> </a:t>
            </a:r>
            <a:r>
              <a:rPr lang="en-US" altLang="zh-CN" sz="2400" b="1" dirty="0">
                <a:solidFill>
                  <a:srgbClr val="0C0331"/>
                </a:solidFill>
                <a:latin typeface="Arial" charset="0"/>
                <a:ea typeface="宋体" pitchFamily="2" charset="-122"/>
              </a:rPr>
              <a:t>① </a:t>
            </a:r>
            <a:r>
              <a:rPr lang="zh-CN" altLang="en-US" sz="2400" b="1" dirty="0">
                <a:solidFill>
                  <a:srgbClr val="0C0331"/>
                </a:solidFill>
                <a:latin typeface="Arial" charset="0"/>
                <a:ea typeface="宋体" pitchFamily="2" charset="-122"/>
              </a:rPr>
              <a:t>限制关节的运动幅度，增强关节的稳固性</a:t>
            </a:r>
          </a:p>
          <a:p>
            <a:pPr>
              <a:lnSpc>
                <a:spcPct val="140000"/>
              </a:lnSpc>
              <a:defRPr/>
            </a:pPr>
            <a:r>
              <a:rPr lang="zh-CN" altLang="en-US" sz="2400" b="1" dirty="0">
                <a:solidFill>
                  <a:srgbClr val="0C0331"/>
                </a:solidFill>
                <a:latin typeface="Arial" charset="0"/>
                <a:ea typeface="宋体" pitchFamily="2" charset="-122"/>
              </a:rPr>
              <a:t> ② 作为肌肉或肌腱的附着点</a:t>
            </a:r>
          </a:p>
        </p:txBody>
      </p:sp>
      <p:pic>
        <p:nvPicPr>
          <p:cNvPr id="57349" name="Picture 5" descr="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662" y="3379389"/>
            <a:ext cx="2653217" cy="2539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6" descr="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704" y="3379389"/>
            <a:ext cx="2799501" cy="2538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Picture 7" descr="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3336" y="3098707"/>
            <a:ext cx="1890714" cy="3099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/>
        </p:nvSpPr>
        <p:spPr>
          <a:xfrm>
            <a:off x="1974146" y="467054"/>
            <a:ext cx="12266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韧带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49B0A-FAEA-43C9-9FB8-19A1F6F9B77F}" type="slidenum">
              <a:rPr lang="en-US" altLang="zh-TW" smtClean="0"/>
              <a:pPr/>
              <a:t>21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44457494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557" y="3519487"/>
            <a:ext cx="1843087" cy="333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 descr="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8" b="5397"/>
          <a:stretch>
            <a:fillRect/>
          </a:stretch>
        </p:blipFill>
        <p:spPr bwMode="auto">
          <a:xfrm>
            <a:off x="1613769" y="236538"/>
            <a:ext cx="1925638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Text Box 4"/>
          <p:cNvSpPr txBox="1">
            <a:spLocks noChangeArrowheads="1"/>
          </p:cNvSpPr>
          <p:nvPr/>
        </p:nvSpPr>
        <p:spPr bwMode="auto">
          <a:xfrm flipH="1">
            <a:off x="7173667" y="2039294"/>
            <a:ext cx="39258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marL="266700" indent="-2667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fontAlgn="t" hangingPunct="1">
              <a:buSzTx/>
              <a:buFontTx/>
              <a:buNone/>
            </a:pPr>
            <a:r>
              <a:rPr lang="zh-CN" altLang="en-US" sz="2400" b="1" dirty="0">
                <a:latin typeface="Times New Roman" panose="02020603050405020304" pitchFamily="18" charset="0"/>
                <a:ea typeface="楷体_GB2312" pitchFamily="49" charset="-122"/>
              </a:rPr>
              <a:t>位于关节囊外</a:t>
            </a:r>
            <a:r>
              <a:rPr lang="en-US" altLang="zh-CN" sz="2400" b="1" dirty="0">
                <a:solidFill>
                  <a:srgbClr val="0000CC"/>
                </a:solidFill>
                <a:ea typeface="楷体_GB2312" pitchFamily="49" charset="-122"/>
              </a:rPr>
              <a:t>—</a:t>
            </a:r>
            <a:r>
              <a:rPr lang="en-US" altLang="zh-CN" sz="2400" b="1" dirty="0">
                <a:solidFill>
                  <a:srgbClr val="0000CC"/>
                </a:solidFill>
                <a:latin typeface="Times New Roman" panose="02020603050405020304" pitchFamily="18" charset="0"/>
                <a:ea typeface="楷体_GB2312" pitchFamily="49" charset="-122"/>
              </a:rPr>
              <a:t> </a:t>
            </a:r>
            <a:r>
              <a:rPr lang="zh-CN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楷体_GB2312" pitchFamily="49" charset="-122"/>
              </a:rPr>
              <a:t>囊外韧带</a:t>
            </a:r>
          </a:p>
        </p:txBody>
      </p:sp>
      <p:sp>
        <p:nvSpPr>
          <p:cNvPr id="59397" name="Rectangle 5"/>
          <p:cNvSpPr>
            <a:spLocks noChangeArrowheads="1"/>
          </p:cNvSpPr>
          <p:nvPr/>
        </p:nvSpPr>
        <p:spPr bwMode="auto">
          <a:xfrm>
            <a:off x="7172080" y="3529809"/>
            <a:ext cx="41817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 b="1" dirty="0">
                <a:ea typeface="楷体_GB2312" pitchFamily="49" charset="-122"/>
              </a:rPr>
              <a:t>独立于关节囊，不与囊相连</a:t>
            </a:r>
            <a:endParaRPr lang="zh-CN" altLang="en-US" sz="2400" b="1" dirty="0">
              <a:solidFill>
                <a:srgbClr val="CC0000"/>
              </a:solidFill>
              <a:ea typeface="楷体_GB2312" pitchFamily="49" charset="-122"/>
            </a:endParaRPr>
          </a:p>
        </p:txBody>
      </p:sp>
      <p:sp>
        <p:nvSpPr>
          <p:cNvPr id="59398" name="Rectangle 6"/>
          <p:cNvSpPr>
            <a:spLocks noChangeArrowheads="1"/>
          </p:cNvSpPr>
          <p:nvPr/>
        </p:nvSpPr>
        <p:spPr bwMode="auto">
          <a:xfrm>
            <a:off x="7162619" y="4237834"/>
            <a:ext cx="32623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 b="1" dirty="0">
                <a:ea typeface="楷体_GB2312" pitchFamily="49" charset="-122"/>
              </a:rPr>
              <a:t>关节周围肌腱的延续</a:t>
            </a:r>
            <a:endParaRPr lang="zh-CN" altLang="en-US" sz="2400" b="1" dirty="0">
              <a:solidFill>
                <a:srgbClr val="CC0000"/>
              </a:solidFill>
              <a:ea typeface="楷体_GB2312" pitchFamily="49" charset="-122"/>
            </a:endParaRPr>
          </a:p>
        </p:txBody>
      </p:sp>
      <p:sp>
        <p:nvSpPr>
          <p:cNvPr id="59399" name="Rectangle 7"/>
          <p:cNvSpPr>
            <a:spLocks noChangeArrowheads="1"/>
          </p:cNvSpPr>
          <p:nvPr/>
        </p:nvSpPr>
        <p:spPr bwMode="auto">
          <a:xfrm>
            <a:off x="7172080" y="2747319"/>
            <a:ext cx="39258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 b="1" dirty="0">
                <a:ea typeface="楷体_GB2312" pitchFamily="49" charset="-122"/>
              </a:rPr>
              <a:t>位于关节囊内</a:t>
            </a:r>
            <a:r>
              <a:rPr lang="en-US" altLang="zh-CN" sz="2400" b="1" dirty="0">
                <a:solidFill>
                  <a:srgbClr val="0000CC"/>
                </a:solidFill>
                <a:ea typeface="楷体_GB2312" pitchFamily="49" charset="-122"/>
              </a:rPr>
              <a:t>— </a:t>
            </a:r>
            <a:r>
              <a:rPr lang="zh-CN" altLang="en-US" sz="2400" b="1" dirty="0">
                <a:solidFill>
                  <a:srgbClr val="0000CC"/>
                </a:solidFill>
                <a:ea typeface="楷体_GB2312" pitchFamily="49" charset="-122"/>
              </a:rPr>
              <a:t>囊内韧带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2717964" y="3408361"/>
            <a:ext cx="3294391" cy="1228724"/>
            <a:chOff x="4000" y="2177"/>
            <a:chExt cx="2028" cy="774"/>
          </a:xfrm>
        </p:grpSpPr>
        <p:sp>
          <p:nvSpPr>
            <p:cNvPr id="27663" name="Rectangle 9"/>
            <p:cNvSpPr>
              <a:spLocks noChangeArrowheads="1"/>
            </p:cNvSpPr>
            <p:nvPr/>
          </p:nvSpPr>
          <p:spPr bwMode="auto">
            <a:xfrm>
              <a:off x="4792" y="2177"/>
              <a:ext cx="123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kumimoji="1" sz="23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sz="2000" b="1" dirty="0">
                  <a:solidFill>
                    <a:srgbClr val="FF0000"/>
                  </a:solidFill>
                  <a:ea typeface="楷体_GB2312" pitchFamily="49" charset="-122"/>
                </a:rPr>
                <a:t>前、后交叉韧带</a:t>
              </a:r>
            </a:p>
          </p:txBody>
        </p:sp>
        <p:sp>
          <p:nvSpPr>
            <p:cNvPr id="27664" name="Line 10"/>
            <p:cNvSpPr>
              <a:spLocks noChangeShapeType="1"/>
            </p:cNvSpPr>
            <p:nvPr/>
          </p:nvSpPr>
          <p:spPr bwMode="auto">
            <a:xfrm flipH="1">
              <a:off x="4047" y="2427"/>
              <a:ext cx="1188" cy="343"/>
            </a:xfrm>
            <a:prstGeom prst="line">
              <a:avLst/>
            </a:prstGeom>
            <a:noFill/>
            <a:ln w="19050" cap="sq">
              <a:solidFill>
                <a:srgbClr val="FF0000"/>
              </a:solidFill>
              <a:round/>
              <a:headEnd type="none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665" name="Line 11"/>
            <p:cNvSpPr>
              <a:spLocks noChangeShapeType="1"/>
            </p:cNvSpPr>
            <p:nvPr/>
          </p:nvSpPr>
          <p:spPr bwMode="auto">
            <a:xfrm flipH="1">
              <a:off x="4000" y="2590"/>
              <a:ext cx="672" cy="361"/>
            </a:xfrm>
            <a:prstGeom prst="line">
              <a:avLst/>
            </a:prstGeom>
            <a:noFill/>
            <a:ln w="19050" cap="sq">
              <a:solidFill>
                <a:srgbClr val="FF0000"/>
              </a:solidFill>
              <a:round/>
              <a:headEnd type="none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242171" y="5019678"/>
            <a:ext cx="1666875" cy="922338"/>
            <a:chOff x="2324" y="3132"/>
            <a:chExt cx="1050" cy="581"/>
          </a:xfrm>
        </p:grpSpPr>
        <p:sp>
          <p:nvSpPr>
            <p:cNvPr id="27661" name="Text Box 13"/>
            <p:cNvSpPr txBox="1">
              <a:spLocks noChangeArrowheads="1"/>
            </p:cNvSpPr>
            <p:nvPr/>
          </p:nvSpPr>
          <p:spPr bwMode="auto">
            <a:xfrm>
              <a:off x="2324" y="3463"/>
              <a:ext cx="95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kumimoji="1" sz="23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kumimoji="0" lang="zh-CN" altLang="en-US" sz="2000" b="1">
                  <a:solidFill>
                    <a:srgbClr val="FF0000"/>
                  </a:solidFill>
                  <a:ea typeface="楷体_GB2312" pitchFamily="49" charset="-122"/>
                </a:rPr>
                <a:t>腓侧副韧带</a:t>
              </a:r>
            </a:p>
          </p:txBody>
        </p:sp>
        <p:sp>
          <p:nvSpPr>
            <p:cNvPr id="27662" name="Line 14"/>
            <p:cNvSpPr>
              <a:spLocks noChangeShapeType="1"/>
            </p:cNvSpPr>
            <p:nvPr/>
          </p:nvSpPr>
          <p:spPr bwMode="auto">
            <a:xfrm flipV="1">
              <a:off x="2795" y="3132"/>
              <a:ext cx="579" cy="331"/>
            </a:xfrm>
            <a:prstGeom prst="line">
              <a:avLst/>
            </a:prstGeom>
            <a:noFill/>
            <a:ln w="19050" cap="sq">
              <a:solidFill>
                <a:srgbClr val="FF0000"/>
              </a:solidFill>
              <a:round/>
              <a:headEnd type="none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2593293" y="1279526"/>
            <a:ext cx="2311382" cy="990600"/>
            <a:chOff x="3896" y="709"/>
            <a:chExt cx="1405" cy="624"/>
          </a:xfrm>
        </p:grpSpPr>
        <p:sp>
          <p:nvSpPr>
            <p:cNvPr id="27659" name="Text Box 16"/>
            <p:cNvSpPr txBox="1">
              <a:spLocks noChangeArrowheads="1"/>
            </p:cNvSpPr>
            <p:nvPr/>
          </p:nvSpPr>
          <p:spPr bwMode="auto">
            <a:xfrm>
              <a:off x="4705" y="709"/>
              <a:ext cx="59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kumimoji="1" sz="23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zh-CN" altLang="en-US" sz="2000" b="1" dirty="0">
                  <a:solidFill>
                    <a:srgbClr val="FF0000"/>
                  </a:solidFill>
                  <a:ea typeface="楷体_GB2312" pitchFamily="49" charset="-122"/>
                </a:rPr>
                <a:t>髌韧带</a:t>
              </a:r>
            </a:p>
          </p:txBody>
        </p:sp>
        <p:sp>
          <p:nvSpPr>
            <p:cNvPr id="27660" name="Line 17"/>
            <p:cNvSpPr>
              <a:spLocks noChangeShapeType="1"/>
            </p:cNvSpPr>
            <p:nvPr/>
          </p:nvSpPr>
          <p:spPr bwMode="auto">
            <a:xfrm flipV="1">
              <a:off x="3896" y="1010"/>
              <a:ext cx="996" cy="323"/>
            </a:xfrm>
            <a:prstGeom prst="line">
              <a:avLst/>
            </a:prstGeom>
            <a:noFill/>
            <a:ln w="19050" cap="sq">
              <a:solidFill>
                <a:srgbClr val="FF0000"/>
              </a:solidFill>
              <a:round/>
              <a:headEnd type="oval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2693597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ChangeArrowheads="1"/>
          </p:cNvSpPr>
          <p:nvPr/>
        </p:nvSpPr>
        <p:spPr bwMode="auto">
          <a:xfrm>
            <a:off x="929998" y="715948"/>
            <a:ext cx="7718364" cy="572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fontAlgn="t" hangingPunct="1">
              <a:lnSpc>
                <a:spcPct val="130000"/>
              </a:lnSpc>
              <a:buClrTx/>
              <a:buSzTx/>
              <a:buFontTx/>
              <a:buNone/>
            </a:pPr>
            <a:r>
              <a:rPr kumimoji="0" lang="zh-CN" altLang="en-US" sz="2400" b="1" dirty="0">
                <a:ea typeface="宋体" panose="02010600030101010101" pitchFamily="2" charset="-122"/>
              </a:rPr>
              <a:t>位于两关节面之间的</a:t>
            </a:r>
            <a:r>
              <a:rPr kumimoji="0" lang="zh-CN" altLang="en-US" sz="2400" b="1" dirty="0">
                <a:solidFill>
                  <a:srgbClr val="0000CC"/>
                </a:solidFill>
                <a:ea typeface="宋体" panose="02010600030101010101" pitchFamily="2" charset="-122"/>
              </a:rPr>
              <a:t>纤维软骨板</a:t>
            </a:r>
            <a:r>
              <a:rPr kumimoji="0" lang="zh-CN" altLang="en-US" sz="2400" b="1" dirty="0">
                <a:ea typeface="宋体" panose="02010600030101010101" pitchFamily="2" charset="-122"/>
              </a:rPr>
              <a:t>，其周缘附着于</a:t>
            </a:r>
            <a:r>
              <a:rPr kumimoji="0" lang="zh-CN" altLang="en-US" sz="2400" b="1" dirty="0">
                <a:solidFill>
                  <a:srgbClr val="0000CC"/>
                </a:solidFill>
                <a:ea typeface="宋体" panose="02010600030101010101" pitchFamily="2" charset="-122"/>
              </a:rPr>
              <a:t>关节囊</a:t>
            </a:r>
          </a:p>
        </p:txBody>
      </p:sp>
      <p:graphicFrame>
        <p:nvGraphicFramePr>
          <p:cNvPr id="2867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2207219"/>
              </p:ext>
            </p:extLst>
          </p:nvPr>
        </p:nvGraphicFramePr>
        <p:xfrm>
          <a:off x="3314659" y="2182968"/>
          <a:ext cx="3094983" cy="25926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8" name="Image" r:id="rId6" imgW="8304762" imgH="6311111" progId="Photoshop.Image.9">
                  <p:embed/>
                </p:oleObj>
              </mc:Choice>
              <mc:Fallback>
                <p:oleObj name="Image" r:id="rId6" imgW="8304762" imgH="6311111" progId="Photoshop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lum bright="-6000" contrast="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14659" y="2182968"/>
                        <a:ext cx="3094983" cy="25926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676" name="Picture 5" descr="26"/>
          <p:cNvPicPr>
            <a:picLocks noChangeAspect="1" noChangeArrowheads="1"/>
          </p:cNvPicPr>
          <p:nvPr/>
        </p:nvPicPr>
        <p:blipFill>
          <a:blip r:embed="rId8" cstate="print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53" r="1221"/>
          <a:stretch>
            <a:fillRect/>
          </a:stretch>
        </p:blipFill>
        <p:spPr bwMode="auto">
          <a:xfrm>
            <a:off x="344961" y="2019870"/>
            <a:ext cx="2698471" cy="309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4051394" y="3924984"/>
            <a:ext cx="1638035" cy="1841502"/>
            <a:chOff x="654" y="2225"/>
            <a:chExt cx="1008" cy="1160"/>
          </a:xfrm>
        </p:grpSpPr>
        <p:sp>
          <p:nvSpPr>
            <p:cNvPr id="28682" name="Line 9"/>
            <p:cNvSpPr>
              <a:spLocks noChangeShapeType="1"/>
            </p:cNvSpPr>
            <p:nvPr/>
          </p:nvSpPr>
          <p:spPr bwMode="auto">
            <a:xfrm>
              <a:off x="654" y="2337"/>
              <a:ext cx="492" cy="715"/>
            </a:xfrm>
            <a:prstGeom prst="line">
              <a:avLst/>
            </a:prstGeom>
            <a:noFill/>
            <a:ln w="19050" cap="sq">
              <a:solidFill>
                <a:srgbClr val="FF0000"/>
              </a:solidFill>
              <a:round/>
              <a:headEnd type="oval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683" name="Line 10"/>
            <p:cNvSpPr>
              <a:spLocks noChangeShapeType="1"/>
            </p:cNvSpPr>
            <p:nvPr/>
          </p:nvSpPr>
          <p:spPr bwMode="auto">
            <a:xfrm flipH="1">
              <a:off x="1146" y="2225"/>
              <a:ext cx="516" cy="827"/>
            </a:xfrm>
            <a:prstGeom prst="line">
              <a:avLst/>
            </a:prstGeom>
            <a:noFill/>
            <a:ln w="19050" cap="sq">
              <a:solidFill>
                <a:srgbClr val="FF0000"/>
              </a:solidFill>
              <a:round/>
              <a:headEnd type="oval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684" name="Text Box 11"/>
            <p:cNvSpPr txBox="1">
              <a:spLocks noChangeArrowheads="1"/>
            </p:cNvSpPr>
            <p:nvPr/>
          </p:nvSpPr>
          <p:spPr bwMode="auto">
            <a:xfrm>
              <a:off x="878" y="3133"/>
              <a:ext cx="705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kumimoji="1" sz="23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zh-CN" altLang="en-US" sz="2000" b="1" dirty="0">
                  <a:solidFill>
                    <a:srgbClr val="0000CC"/>
                  </a:solidFill>
                  <a:ea typeface="宋体" panose="02010600030101010101" pitchFamily="2" charset="-122"/>
                </a:rPr>
                <a:t>半月板</a:t>
              </a: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344827" y="2956608"/>
            <a:ext cx="1776042" cy="2671764"/>
            <a:chOff x="2490" y="1853"/>
            <a:chExt cx="1097" cy="1683"/>
          </a:xfrm>
        </p:grpSpPr>
        <p:sp>
          <p:nvSpPr>
            <p:cNvPr id="28680" name="Line 13"/>
            <p:cNvSpPr>
              <a:spLocks noChangeShapeType="1"/>
            </p:cNvSpPr>
            <p:nvPr/>
          </p:nvSpPr>
          <p:spPr bwMode="auto">
            <a:xfrm flipH="1">
              <a:off x="2948" y="1853"/>
              <a:ext cx="202" cy="1430"/>
            </a:xfrm>
            <a:prstGeom prst="line">
              <a:avLst/>
            </a:prstGeom>
            <a:noFill/>
            <a:ln w="19050" cap="sq">
              <a:solidFill>
                <a:srgbClr val="FF0000"/>
              </a:solidFill>
              <a:round/>
              <a:headEnd type="oval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681" name="Text Box 14"/>
            <p:cNvSpPr txBox="1">
              <a:spLocks noChangeArrowheads="1"/>
            </p:cNvSpPr>
            <p:nvPr/>
          </p:nvSpPr>
          <p:spPr bwMode="auto">
            <a:xfrm>
              <a:off x="2490" y="3284"/>
              <a:ext cx="1097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kumimoji="1" sz="23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zh-CN" altLang="en-US" sz="2000" b="1" dirty="0">
                  <a:solidFill>
                    <a:srgbClr val="0000CC"/>
                  </a:solidFill>
                  <a:ea typeface="宋体" panose="02010600030101010101" pitchFamily="2" charset="-122"/>
                </a:rPr>
                <a:t>下颌关节盘</a:t>
              </a:r>
            </a:p>
          </p:txBody>
        </p:sp>
      </p:grpSp>
      <p:sp>
        <p:nvSpPr>
          <p:cNvPr id="13" name="矩形 12"/>
          <p:cNvSpPr/>
          <p:nvPr/>
        </p:nvSpPr>
        <p:spPr>
          <a:xfrm>
            <a:off x="1413098" y="194002"/>
            <a:ext cx="15856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关节盘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7FF98-4836-4347-93B6-E29F02FCB2DE}" type="slidenum">
              <a:rPr lang="en-US" altLang="zh-TW" smtClean="0"/>
              <a:pPr/>
              <a:t>23</a:t>
            </a:fld>
            <a:endParaRPr lang="en-US" altLang="zh-TW"/>
          </a:p>
        </p:txBody>
      </p:sp>
      <p:pic>
        <p:nvPicPr>
          <p:cNvPr id="14" name="XGJYD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83615" y="1219225"/>
            <a:ext cx="5343525" cy="4007644"/>
          </a:xfrm>
          <a:prstGeom prst="rect">
            <a:avLst/>
          </a:prstGeom>
        </p:spPr>
      </p:pic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6093771" y="5524870"/>
            <a:ext cx="5733369" cy="105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fontAlgn="t" hangingPunct="1">
              <a:lnSpc>
                <a:spcPct val="130000"/>
              </a:lnSpc>
              <a:buClrTx/>
              <a:buSzTx/>
              <a:buFontTx/>
              <a:buNone/>
            </a:pPr>
            <a:r>
              <a:rPr kumimoji="0" lang="zh-CN" altLang="en-US" sz="2400" b="1" dirty="0">
                <a:ea typeface="宋体" panose="02010600030101010101" pitchFamily="2" charset="-122"/>
              </a:rPr>
              <a:t>含有关节盘的关节运动可分别在上、下关节腔进行，</a:t>
            </a:r>
            <a:r>
              <a:rPr kumimoji="0" lang="zh-CN" altLang="en-US" sz="2400" b="1" dirty="0">
                <a:solidFill>
                  <a:srgbClr val="FF0000"/>
                </a:solidFill>
                <a:ea typeface="宋体" panose="02010600030101010101" pitchFamily="2" charset="-122"/>
              </a:rPr>
              <a:t>增加了运动的灵活性和多样化</a:t>
            </a:r>
          </a:p>
        </p:txBody>
      </p:sp>
    </p:spTree>
    <p:extLst>
      <p:ext uri="{BB962C8B-B14F-4D97-AF65-F5344CB8AC3E}">
        <p14:creationId xmlns:p14="http://schemas.microsoft.com/office/powerpoint/2010/main" val="365296001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1628775"/>
            <a:ext cx="3948112" cy="453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337481" y="1866901"/>
            <a:ext cx="3174195" cy="4187825"/>
          </a:xfrm>
        </p:spPr>
        <p:txBody>
          <a:bodyPr/>
          <a:lstStyle/>
          <a:p>
            <a:pPr marL="0" indent="0" fontAlgn="t">
              <a:lnSpc>
                <a:spcPct val="120000"/>
              </a:lnSpc>
              <a:buNone/>
            </a:pPr>
            <a:r>
              <a:rPr lang="zh-CN" altLang="en-US" b="1" dirty="0">
                <a:solidFill>
                  <a:srgbClr val="FFFF66"/>
                </a:solidFill>
                <a:ea typeface="楷体_GB2312" pitchFamily="49" charset="-122"/>
              </a:rPr>
              <a:t>       </a:t>
            </a:r>
            <a:r>
              <a:rPr lang="zh-CN" altLang="en-US" sz="2600" b="1" dirty="0">
                <a:ea typeface="楷体_GB2312" pitchFamily="49" charset="-122"/>
              </a:rPr>
              <a:t>附着于关节窝周缘的</a:t>
            </a:r>
            <a:r>
              <a:rPr lang="zh-CN" altLang="en-US" sz="2600" b="1" dirty="0">
                <a:solidFill>
                  <a:srgbClr val="0000CC"/>
                </a:solidFill>
                <a:ea typeface="楷体_GB2312" pitchFamily="49" charset="-122"/>
              </a:rPr>
              <a:t>纤维软骨环</a:t>
            </a:r>
            <a:r>
              <a:rPr lang="zh-CN" altLang="en-US" sz="2600" b="1" dirty="0">
                <a:ea typeface="楷体_GB2312" pitchFamily="49" charset="-122"/>
              </a:rPr>
              <a:t>，</a:t>
            </a:r>
            <a:r>
              <a:rPr lang="zh-CN" altLang="en-US" sz="2600" b="1" dirty="0">
                <a:solidFill>
                  <a:srgbClr val="FF0000"/>
                </a:solidFill>
                <a:ea typeface="楷体_GB2312" pitchFamily="49" charset="-122"/>
              </a:rPr>
              <a:t>可以加深关节窝，扩大关节面，增加关节的稳固性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450139" y="4105276"/>
            <a:ext cx="2822575" cy="657225"/>
            <a:chOff x="3733" y="2586"/>
            <a:chExt cx="1778" cy="414"/>
          </a:xfrm>
        </p:grpSpPr>
        <p:sp>
          <p:nvSpPr>
            <p:cNvPr id="30726" name="Text Box 6"/>
            <p:cNvSpPr txBox="1">
              <a:spLocks noChangeArrowheads="1"/>
            </p:cNvSpPr>
            <p:nvPr/>
          </p:nvSpPr>
          <p:spPr bwMode="auto">
            <a:xfrm>
              <a:off x="4830" y="2750"/>
              <a:ext cx="68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kumimoji="1" sz="23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kumimoji="0" lang="zh-CN" altLang="en-US" sz="2000" b="1">
                  <a:solidFill>
                    <a:srgbClr val="0000CC"/>
                  </a:solidFill>
                  <a:ea typeface="楷体_GB2312" pitchFamily="49" charset="-122"/>
                </a:rPr>
                <a:t>关节唇</a:t>
              </a:r>
            </a:p>
          </p:txBody>
        </p:sp>
        <p:sp>
          <p:nvSpPr>
            <p:cNvPr id="30727" name="Line 7"/>
            <p:cNvSpPr>
              <a:spLocks noChangeShapeType="1"/>
            </p:cNvSpPr>
            <p:nvPr/>
          </p:nvSpPr>
          <p:spPr bwMode="auto">
            <a:xfrm>
              <a:off x="3733" y="2586"/>
              <a:ext cx="1156" cy="272"/>
            </a:xfrm>
            <a:prstGeom prst="line">
              <a:avLst/>
            </a:prstGeom>
            <a:noFill/>
            <a:ln w="22225" cap="sq">
              <a:solidFill>
                <a:srgbClr val="FF0000"/>
              </a:solidFill>
              <a:round/>
              <a:headEnd type="oval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1936046" y="346402"/>
            <a:ext cx="15856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关节唇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942681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1557338"/>
            <a:ext cx="2787650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419367" y="1752600"/>
            <a:ext cx="3524109" cy="4419600"/>
          </a:xfrm>
        </p:spPr>
        <p:txBody>
          <a:bodyPr/>
          <a:lstStyle/>
          <a:p>
            <a:pPr marL="0" indent="0" fontAlgn="t">
              <a:lnSpc>
                <a:spcPct val="140000"/>
              </a:lnSpc>
              <a:buNone/>
            </a:pPr>
            <a:r>
              <a:rPr lang="zh-CN" altLang="en-US" sz="3400" dirty="0">
                <a:solidFill>
                  <a:srgbClr val="FFFF66"/>
                </a:solidFill>
              </a:rPr>
              <a:t>    </a:t>
            </a:r>
            <a:r>
              <a:rPr lang="zh-CN" altLang="en-US" sz="2600" b="1" dirty="0">
                <a:ea typeface="楷体_GB2312" pitchFamily="49" charset="-122"/>
              </a:rPr>
              <a:t>是滑膜层突入关节腔所形成的皱襞。</a:t>
            </a:r>
            <a:r>
              <a:rPr lang="zh-CN" altLang="en-US" sz="2600" b="1" dirty="0">
                <a:solidFill>
                  <a:srgbClr val="FF0000"/>
                </a:solidFill>
                <a:ea typeface="楷体_GB2312" pitchFamily="49" charset="-122"/>
              </a:rPr>
              <a:t>增大了滑膜的表面积，利于滑液的分泌和吸收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713414" y="3476625"/>
            <a:ext cx="3190875" cy="457200"/>
            <a:chOff x="2639" y="2190"/>
            <a:chExt cx="2010" cy="288"/>
          </a:xfrm>
        </p:grpSpPr>
        <p:sp>
          <p:nvSpPr>
            <p:cNvPr id="31750" name="Rectangle 6"/>
            <p:cNvSpPr>
              <a:spLocks noChangeArrowheads="1"/>
            </p:cNvSpPr>
            <p:nvPr/>
          </p:nvSpPr>
          <p:spPr bwMode="auto">
            <a:xfrm>
              <a:off x="2639" y="2190"/>
              <a:ext cx="69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kumimoji="1" sz="23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zh-CN" altLang="en-US" sz="2400" b="1">
                  <a:solidFill>
                    <a:srgbClr val="0000CC"/>
                  </a:solidFill>
                  <a:ea typeface="宋体" panose="02010600030101010101" pitchFamily="2" charset="-122"/>
                </a:rPr>
                <a:t>滑膜襞</a:t>
              </a:r>
            </a:p>
          </p:txBody>
        </p:sp>
        <p:grpSp>
          <p:nvGrpSpPr>
            <p:cNvPr id="31751" name="Group 7"/>
            <p:cNvGrpSpPr>
              <a:grpSpLocks/>
            </p:cNvGrpSpPr>
            <p:nvPr/>
          </p:nvGrpSpPr>
          <p:grpSpPr bwMode="auto">
            <a:xfrm>
              <a:off x="3334" y="2205"/>
              <a:ext cx="1315" cy="164"/>
              <a:chOff x="3334" y="2205"/>
              <a:chExt cx="1315" cy="164"/>
            </a:xfrm>
          </p:grpSpPr>
          <p:sp>
            <p:nvSpPr>
              <p:cNvPr id="31752" name="Line 8"/>
              <p:cNvSpPr>
                <a:spLocks noChangeShapeType="1"/>
              </p:cNvSpPr>
              <p:nvPr/>
            </p:nvSpPr>
            <p:spPr bwMode="auto">
              <a:xfrm>
                <a:off x="3334" y="2369"/>
                <a:ext cx="1315" cy="0"/>
              </a:xfrm>
              <a:prstGeom prst="line">
                <a:avLst/>
              </a:prstGeom>
              <a:noFill/>
              <a:ln w="25400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753" name="Line 9"/>
              <p:cNvSpPr>
                <a:spLocks noChangeShapeType="1"/>
              </p:cNvSpPr>
              <p:nvPr/>
            </p:nvSpPr>
            <p:spPr bwMode="auto">
              <a:xfrm flipV="1">
                <a:off x="3651" y="2205"/>
                <a:ext cx="272" cy="136"/>
              </a:xfrm>
              <a:prstGeom prst="line">
                <a:avLst/>
              </a:prstGeom>
              <a:noFill/>
              <a:ln w="25400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0" name="矩形 9"/>
          <p:cNvSpPr/>
          <p:nvPr/>
        </p:nvSpPr>
        <p:spPr>
          <a:xfrm>
            <a:off x="1936046" y="346402"/>
            <a:ext cx="15856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滑膜襞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0345449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ChangeArrowheads="1"/>
          </p:cNvSpPr>
          <p:nvPr/>
        </p:nvSpPr>
        <p:spPr bwMode="auto">
          <a:xfrm>
            <a:off x="1865313" y="1825626"/>
            <a:ext cx="990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zh-CN" altLang="en-US" sz="1800" b="1">
                <a:solidFill>
                  <a:srgbClr val="FF0000"/>
                </a:solidFill>
                <a:ea typeface="黑体" panose="02010609060101010101" pitchFamily="49" charset="-122"/>
              </a:rPr>
              <a:t>关节面</a:t>
            </a:r>
          </a:p>
        </p:txBody>
      </p:sp>
      <p:sp>
        <p:nvSpPr>
          <p:cNvPr id="32771" name="Rectangle 10"/>
          <p:cNvSpPr>
            <a:spLocks noChangeArrowheads="1"/>
          </p:cNvSpPr>
          <p:nvPr/>
        </p:nvSpPr>
        <p:spPr bwMode="auto">
          <a:xfrm>
            <a:off x="1692276" y="2781301"/>
            <a:ext cx="8747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zh-CN" altLang="en-US" sz="1800" b="1">
                <a:solidFill>
                  <a:srgbClr val="0000FF"/>
                </a:solidFill>
                <a:ea typeface="黑体" panose="02010609060101010101" pitchFamily="49" charset="-122"/>
              </a:rPr>
              <a:t>关节囊</a:t>
            </a:r>
          </a:p>
        </p:txBody>
      </p:sp>
      <p:pic>
        <p:nvPicPr>
          <p:cNvPr id="32772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226" y="1628775"/>
            <a:ext cx="2047875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Line 6"/>
          <p:cNvSpPr>
            <a:spLocks noChangeShapeType="1"/>
          </p:cNvSpPr>
          <p:nvPr/>
        </p:nvSpPr>
        <p:spPr bwMode="auto">
          <a:xfrm>
            <a:off x="2489201" y="2190750"/>
            <a:ext cx="1249363" cy="1639888"/>
          </a:xfrm>
          <a:prstGeom prst="line">
            <a:avLst/>
          </a:prstGeom>
          <a:noFill/>
          <a:ln w="47625" cap="sq">
            <a:solidFill>
              <a:srgbClr val="FF0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2774" name="Line 9"/>
          <p:cNvSpPr>
            <a:spLocks noChangeShapeType="1"/>
          </p:cNvSpPr>
          <p:nvPr/>
        </p:nvSpPr>
        <p:spPr bwMode="auto">
          <a:xfrm>
            <a:off x="2478088" y="3119439"/>
            <a:ext cx="639762" cy="473075"/>
          </a:xfrm>
          <a:prstGeom prst="line">
            <a:avLst/>
          </a:prstGeom>
          <a:noFill/>
          <a:ln w="47625" cap="sq">
            <a:solidFill>
              <a:srgbClr val="0000CC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2775" name="Line 12"/>
          <p:cNvSpPr>
            <a:spLocks noChangeShapeType="1"/>
          </p:cNvSpPr>
          <p:nvPr/>
        </p:nvSpPr>
        <p:spPr bwMode="auto">
          <a:xfrm flipV="1">
            <a:off x="2514601" y="4129088"/>
            <a:ext cx="727075" cy="157162"/>
          </a:xfrm>
          <a:prstGeom prst="line">
            <a:avLst/>
          </a:prstGeom>
          <a:noFill/>
          <a:ln w="47625" cap="sq">
            <a:solidFill>
              <a:srgbClr val="FF0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2776" name="Rectangle 13"/>
          <p:cNvSpPr>
            <a:spLocks noChangeArrowheads="1"/>
          </p:cNvSpPr>
          <p:nvPr/>
        </p:nvSpPr>
        <p:spPr bwMode="auto">
          <a:xfrm>
            <a:off x="1666876" y="4133851"/>
            <a:ext cx="9620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zh-CN" altLang="en-US" sz="1800" b="1">
                <a:solidFill>
                  <a:srgbClr val="FF0000"/>
                </a:solidFill>
                <a:ea typeface="黑体" panose="02010609060101010101" pitchFamily="49" charset="-122"/>
              </a:rPr>
              <a:t>关节腔</a:t>
            </a:r>
          </a:p>
        </p:txBody>
      </p:sp>
      <p:sp>
        <p:nvSpPr>
          <p:cNvPr id="32777" name="Text Box 19"/>
          <p:cNvSpPr txBox="1">
            <a:spLocks noChangeArrowheads="1"/>
          </p:cNvSpPr>
          <p:nvPr/>
        </p:nvSpPr>
        <p:spPr bwMode="auto">
          <a:xfrm>
            <a:off x="3071813" y="5589588"/>
            <a:ext cx="1409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 b="1">
                <a:solidFill>
                  <a:srgbClr val="0000FF"/>
                </a:solidFill>
                <a:ea typeface="黑体" panose="02010609060101010101" pitchFamily="49" charset="-122"/>
              </a:rPr>
              <a:t>基本结构</a:t>
            </a:r>
          </a:p>
        </p:txBody>
      </p:sp>
      <p:grpSp>
        <p:nvGrpSpPr>
          <p:cNvPr id="32778" name="Group 20"/>
          <p:cNvGrpSpPr>
            <a:grpSpLocks/>
          </p:cNvGrpSpPr>
          <p:nvPr/>
        </p:nvGrpSpPr>
        <p:grpSpPr bwMode="auto">
          <a:xfrm>
            <a:off x="5880100" y="908051"/>
            <a:ext cx="4478338" cy="4321175"/>
            <a:chOff x="2018" y="935"/>
            <a:chExt cx="3275" cy="2993"/>
          </a:xfrm>
        </p:grpSpPr>
        <p:sp>
          <p:nvSpPr>
            <p:cNvPr id="32781" name="Line 21"/>
            <p:cNvSpPr>
              <a:spLocks noChangeShapeType="1"/>
            </p:cNvSpPr>
            <p:nvPr/>
          </p:nvSpPr>
          <p:spPr bwMode="auto">
            <a:xfrm>
              <a:off x="2880" y="2614"/>
              <a:ext cx="0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32782" name="Picture 22" descr="10"/>
            <p:cNvPicPr>
              <a:picLocks noChangeAspect="1" noChangeArrowheads="1"/>
            </p:cNvPicPr>
            <p:nvPr/>
          </p:nvPicPr>
          <p:blipFill>
            <a:blip r:embed="rId5">
              <a:lum bright="6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5" y="2477"/>
              <a:ext cx="1263" cy="1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32783" name="Object 23"/>
            <p:cNvGraphicFramePr>
              <a:graphicFrameLocks noChangeAspect="1"/>
            </p:cNvGraphicFramePr>
            <p:nvPr/>
          </p:nvGraphicFramePr>
          <p:xfrm>
            <a:off x="3937" y="1115"/>
            <a:ext cx="1270" cy="9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61" name="Image" r:id="rId6" imgW="8304762" imgH="6311111" progId="Photoshop.Image.9">
                    <p:embed/>
                  </p:oleObj>
                </mc:Choice>
                <mc:Fallback>
                  <p:oleObj name="Image" r:id="rId6" imgW="8304762" imgH="6311111" progId="Photoshop.Image.9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lum bright="-6000" contrast="6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37" y="1115"/>
                          <a:ext cx="1270" cy="96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 cap="sq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32784" name="Picture 24" descr="22"/>
            <p:cNvPicPr>
              <a:picLocks noChangeAspect="1" noChangeArrowheads="1"/>
            </p:cNvPicPr>
            <p:nvPr/>
          </p:nvPicPr>
          <p:blipFill>
            <a:blip r:embed="rId8">
              <a:lum bright="-6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9" y="935"/>
              <a:ext cx="862" cy="1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5" name="Picture 25" descr="21"/>
            <p:cNvPicPr>
              <a:picLocks noChangeAspect="1" noChangeArrowheads="1"/>
            </p:cNvPicPr>
            <p:nvPr/>
          </p:nvPicPr>
          <p:blipFill>
            <a:blip r:embed="rId9">
              <a:lum bright="-6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3" y="2476"/>
              <a:ext cx="848" cy="1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2786" name="Group 26"/>
            <p:cNvGrpSpPr>
              <a:grpSpLocks/>
            </p:cNvGrpSpPr>
            <p:nvPr/>
          </p:nvGrpSpPr>
          <p:grpSpPr bwMode="auto">
            <a:xfrm>
              <a:off x="2790" y="2703"/>
              <a:ext cx="857" cy="697"/>
              <a:chOff x="2885" y="2429"/>
              <a:chExt cx="857" cy="697"/>
            </a:xfrm>
          </p:grpSpPr>
          <p:sp>
            <p:nvSpPr>
              <p:cNvPr id="32798" name="Text Box 27"/>
              <p:cNvSpPr txBox="1">
                <a:spLocks noChangeArrowheads="1"/>
              </p:cNvSpPr>
              <p:nvPr/>
            </p:nvSpPr>
            <p:spPr bwMode="auto">
              <a:xfrm>
                <a:off x="3461" y="2429"/>
                <a:ext cx="281" cy="6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kumimoji="1" sz="3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kumimoji="1" sz="26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zh-CN" altLang="en-US" sz="20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华文新魏" panose="02010800040101010101" pitchFamily="2" charset="-122"/>
                  </a:rPr>
                  <a:t>关节唇</a:t>
                </a:r>
              </a:p>
            </p:txBody>
          </p:sp>
          <p:sp>
            <p:nvSpPr>
              <p:cNvPr id="32799" name="Line 28"/>
              <p:cNvSpPr>
                <a:spLocks noChangeShapeType="1"/>
              </p:cNvSpPr>
              <p:nvPr/>
            </p:nvSpPr>
            <p:spPr bwMode="auto">
              <a:xfrm flipV="1">
                <a:off x="2885" y="2787"/>
                <a:ext cx="631" cy="9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32787" name="Group 29"/>
            <p:cNvGrpSpPr>
              <a:grpSpLocks/>
            </p:cNvGrpSpPr>
            <p:nvPr/>
          </p:nvGrpSpPr>
          <p:grpSpPr bwMode="auto">
            <a:xfrm>
              <a:off x="4572" y="2613"/>
              <a:ext cx="721" cy="697"/>
              <a:chOff x="3023" y="1145"/>
              <a:chExt cx="721" cy="697"/>
            </a:xfrm>
          </p:grpSpPr>
          <p:sp>
            <p:nvSpPr>
              <p:cNvPr id="32796" name="Text Box 30"/>
              <p:cNvSpPr txBox="1">
                <a:spLocks noChangeArrowheads="1"/>
              </p:cNvSpPr>
              <p:nvPr/>
            </p:nvSpPr>
            <p:spPr bwMode="auto">
              <a:xfrm flipH="1">
                <a:off x="3437" y="1145"/>
                <a:ext cx="307" cy="6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kumimoji="1" sz="3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kumimoji="1" sz="26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zh-CN" altLang="en-US" sz="20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华文新魏" panose="02010800040101010101" pitchFamily="2" charset="-122"/>
                  </a:rPr>
                  <a:t>滑膜</a:t>
                </a:r>
              </a:p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zh-CN" altLang="en-US" sz="20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华文新魏" panose="02010800040101010101" pitchFamily="2" charset="-122"/>
                  </a:rPr>
                  <a:t>襞</a:t>
                </a:r>
              </a:p>
            </p:txBody>
          </p:sp>
          <p:sp>
            <p:nvSpPr>
              <p:cNvPr id="32797" name="Line 31"/>
              <p:cNvSpPr>
                <a:spLocks noChangeShapeType="1"/>
              </p:cNvSpPr>
              <p:nvPr/>
            </p:nvSpPr>
            <p:spPr bwMode="auto">
              <a:xfrm flipV="1">
                <a:off x="3023" y="1414"/>
                <a:ext cx="466" cy="269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32788" name="Group 32"/>
            <p:cNvGrpSpPr>
              <a:grpSpLocks/>
            </p:cNvGrpSpPr>
            <p:nvPr/>
          </p:nvGrpSpPr>
          <p:grpSpPr bwMode="auto">
            <a:xfrm>
              <a:off x="3484" y="1297"/>
              <a:ext cx="670" cy="697"/>
              <a:chOff x="3696" y="1525"/>
              <a:chExt cx="670" cy="697"/>
            </a:xfrm>
          </p:grpSpPr>
          <p:sp>
            <p:nvSpPr>
              <p:cNvPr id="32794" name="Text Box 33"/>
              <p:cNvSpPr txBox="1">
                <a:spLocks noChangeArrowheads="1"/>
              </p:cNvSpPr>
              <p:nvPr/>
            </p:nvSpPr>
            <p:spPr bwMode="auto">
              <a:xfrm>
                <a:off x="3696" y="1525"/>
                <a:ext cx="226" cy="6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kumimoji="1" sz="3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kumimoji="1" sz="26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zh-CN" altLang="en-US" sz="20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华文新魏" panose="02010800040101010101" pitchFamily="2" charset="-122"/>
                  </a:rPr>
                  <a:t>关节盘</a:t>
                </a:r>
              </a:p>
            </p:txBody>
          </p:sp>
          <p:sp>
            <p:nvSpPr>
              <p:cNvPr id="32795" name="Line 34"/>
              <p:cNvSpPr>
                <a:spLocks noChangeShapeType="1"/>
              </p:cNvSpPr>
              <p:nvPr/>
            </p:nvSpPr>
            <p:spPr bwMode="auto">
              <a:xfrm>
                <a:off x="3955" y="1922"/>
                <a:ext cx="411" cy="29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32789" name="Line 35"/>
            <p:cNvSpPr>
              <a:spLocks noChangeShapeType="1"/>
            </p:cNvSpPr>
            <p:nvPr/>
          </p:nvSpPr>
          <p:spPr bwMode="auto">
            <a:xfrm>
              <a:off x="2758" y="2522"/>
              <a:ext cx="0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32790" name="Group 36"/>
            <p:cNvGrpSpPr>
              <a:grpSpLocks/>
            </p:cNvGrpSpPr>
            <p:nvPr/>
          </p:nvGrpSpPr>
          <p:grpSpPr bwMode="auto">
            <a:xfrm>
              <a:off x="2018" y="1389"/>
              <a:ext cx="834" cy="849"/>
              <a:chOff x="2109" y="1389"/>
              <a:chExt cx="834" cy="849"/>
            </a:xfrm>
          </p:grpSpPr>
          <p:sp>
            <p:nvSpPr>
              <p:cNvPr id="32791" name="Text Box 37"/>
              <p:cNvSpPr txBox="1">
                <a:spLocks noChangeArrowheads="1"/>
              </p:cNvSpPr>
              <p:nvPr/>
            </p:nvSpPr>
            <p:spPr bwMode="auto">
              <a:xfrm>
                <a:off x="2109" y="1752"/>
                <a:ext cx="281" cy="4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kumimoji="1" sz="3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kumimoji="1" sz="26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zh-CN" altLang="en-US" sz="20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华文新魏" panose="02010800040101010101" pitchFamily="2" charset="-122"/>
                  </a:rPr>
                  <a:t>韧带</a:t>
                </a:r>
              </a:p>
            </p:txBody>
          </p:sp>
          <p:sp>
            <p:nvSpPr>
              <p:cNvPr id="32792" name="Line 38"/>
              <p:cNvSpPr>
                <a:spLocks noChangeShapeType="1"/>
              </p:cNvSpPr>
              <p:nvPr/>
            </p:nvSpPr>
            <p:spPr bwMode="auto">
              <a:xfrm flipV="1">
                <a:off x="2347" y="1591"/>
                <a:ext cx="155" cy="363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2793" name="Line 39"/>
              <p:cNvSpPr>
                <a:spLocks noChangeShapeType="1"/>
              </p:cNvSpPr>
              <p:nvPr/>
            </p:nvSpPr>
            <p:spPr bwMode="auto">
              <a:xfrm flipH="1">
                <a:off x="2431" y="1389"/>
                <a:ext cx="512" cy="382"/>
              </a:xfrm>
              <a:prstGeom prst="line">
                <a:avLst/>
              </a:prstGeom>
              <a:noFill/>
              <a:ln w="34925" cap="sq">
                <a:solidFill>
                  <a:srgbClr val="0000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32779" name="Text Box 42"/>
          <p:cNvSpPr txBox="1">
            <a:spLocks noChangeArrowheads="1"/>
          </p:cNvSpPr>
          <p:nvPr/>
        </p:nvSpPr>
        <p:spPr bwMode="auto">
          <a:xfrm>
            <a:off x="7535864" y="5541963"/>
            <a:ext cx="15128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2400" b="1">
                <a:solidFill>
                  <a:srgbClr val="0000FF"/>
                </a:solidFill>
                <a:ea typeface="黑体" panose="02010609060101010101" pitchFamily="49" charset="-122"/>
              </a:rPr>
              <a:t>辅助结构</a:t>
            </a:r>
          </a:p>
        </p:txBody>
      </p:sp>
      <p:sp>
        <p:nvSpPr>
          <p:cNvPr id="32780" name="AutoShape 44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9840914" y="6524626"/>
            <a:ext cx="827087" cy="333375"/>
          </a:xfrm>
          <a:prstGeom prst="actionButtonMovie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CN" altLang="en-US" sz="180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7815773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JY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06674" y="803274"/>
            <a:ext cx="6396567" cy="4797425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6089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79650" y="2205038"/>
            <a:ext cx="3314700" cy="557212"/>
          </a:xfrm>
        </p:spPr>
        <p:txBody>
          <a:bodyPr>
            <a:normAutofit lnSpcReduction="10000"/>
          </a:bodyPr>
          <a:lstStyle/>
          <a:p>
            <a:pPr marL="288925" indent="-288925" fontAlgn="t">
              <a:lnSpc>
                <a:spcPct val="130000"/>
              </a:lnSpc>
              <a:buNone/>
            </a:pPr>
            <a:r>
              <a:rPr lang="zh-CN" altLang="en-US" sz="2400" b="1">
                <a:ea typeface="楷体_GB2312" pitchFamily="49" charset="-122"/>
              </a:rPr>
              <a:t>关节绕</a:t>
            </a:r>
            <a:r>
              <a:rPr lang="zh-CN" altLang="en-US" sz="2400" b="1">
                <a:solidFill>
                  <a:srgbClr val="FF0000"/>
                </a:solidFill>
                <a:ea typeface="楷体_GB2312" pitchFamily="49" charset="-122"/>
              </a:rPr>
              <a:t>冠状轴</a:t>
            </a:r>
            <a:r>
              <a:rPr lang="zh-CN" altLang="en-US" sz="2400" b="1">
                <a:ea typeface="楷体_GB2312" pitchFamily="49" charset="-122"/>
              </a:rPr>
              <a:t>做的运动</a:t>
            </a:r>
            <a:endParaRPr lang="zh-CN" altLang="en-US" sz="2400" b="1">
              <a:solidFill>
                <a:schemeClr val="accent2"/>
              </a:solidFill>
              <a:ea typeface="楷体_GB2312" pitchFamily="49" charset="-122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279650" y="3716338"/>
            <a:ext cx="7645400" cy="2538412"/>
            <a:chOff x="476" y="2655"/>
            <a:chExt cx="4816" cy="1599"/>
          </a:xfrm>
        </p:grpSpPr>
        <p:pic>
          <p:nvPicPr>
            <p:cNvPr id="34825" name="Picture 5" descr="17045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6" t="4356" r="7164" b="21573"/>
            <a:stretch>
              <a:fillRect/>
            </a:stretch>
          </p:blipFill>
          <p:spPr bwMode="auto">
            <a:xfrm>
              <a:off x="476" y="2659"/>
              <a:ext cx="1548" cy="1587"/>
            </a:xfrm>
            <a:prstGeom prst="rect">
              <a:avLst/>
            </a:prstGeom>
            <a:noFill/>
            <a:ln w="19050">
              <a:solidFill>
                <a:srgbClr val="80008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826" name="Picture 6" descr="17045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3" t="5833" r="5121" b="21552"/>
            <a:stretch>
              <a:fillRect/>
            </a:stretch>
          </p:blipFill>
          <p:spPr bwMode="auto">
            <a:xfrm>
              <a:off x="2110" y="2660"/>
              <a:ext cx="1428" cy="1586"/>
            </a:xfrm>
            <a:prstGeom prst="rect">
              <a:avLst/>
            </a:prstGeom>
            <a:noFill/>
            <a:ln w="19050">
              <a:solidFill>
                <a:srgbClr val="80008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827" name="Picture 7" descr="17045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81" t="4393" r="7991" b="20110"/>
            <a:stretch>
              <a:fillRect/>
            </a:stretch>
          </p:blipFill>
          <p:spPr bwMode="auto">
            <a:xfrm>
              <a:off x="3628" y="2655"/>
              <a:ext cx="1664" cy="1599"/>
            </a:xfrm>
            <a:prstGeom prst="rect">
              <a:avLst/>
            </a:prstGeom>
            <a:noFill/>
            <a:ln w="19050">
              <a:solidFill>
                <a:srgbClr val="80008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5519739" y="2101852"/>
            <a:ext cx="2663825" cy="830263"/>
            <a:chOff x="2971" y="1207"/>
            <a:chExt cx="1678" cy="523"/>
          </a:xfrm>
        </p:grpSpPr>
        <p:sp>
          <p:nvSpPr>
            <p:cNvPr id="34823" name="Text Box 9"/>
            <p:cNvSpPr txBox="1">
              <a:spLocks noChangeArrowheads="1"/>
            </p:cNvSpPr>
            <p:nvPr/>
          </p:nvSpPr>
          <p:spPr bwMode="auto">
            <a:xfrm>
              <a:off x="3016" y="1207"/>
              <a:ext cx="1633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kumimoji="1" sz="23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zh-CN" altLang="en-US" sz="2400" b="1">
                  <a:ea typeface="宋体" panose="02010600030101010101" pitchFamily="2" charset="-122"/>
                </a:rPr>
                <a:t>角度</a:t>
              </a:r>
              <a:r>
                <a:rPr kumimoji="0" lang="zh-CN" altLang="en-US" sz="2400" b="1">
                  <a:solidFill>
                    <a:srgbClr val="FF0000"/>
                  </a:solidFill>
                  <a:ea typeface="宋体" panose="02010600030101010101" pitchFamily="2" charset="-122"/>
                </a:rPr>
                <a:t>减小</a:t>
              </a:r>
              <a:r>
                <a:rPr kumimoji="0" lang="zh-CN" altLang="en-US" sz="2400" b="1">
                  <a:ea typeface="宋体" panose="02010600030101010101" pitchFamily="2" charset="-122"/>
                </a:rPr>
                <a:t>为</a:t>
              </a:r>
              <a:r>
                <a:rPr kumimoji="0" lang="zh-CN" altLang="en-US" sz="2400" b="1">
                  <a:solidFill>
                    <a:srgbClr val="0000CC"/>
                  </a:solidFill>
                  <a:ea typeface="宋体" panose="02010600030101010101" pitchFamily="2" charset="-122"/>
                </a:rPr>
                <a:t>屈</a:t>
              </a:r>
              <a:r>
                <a:rPr kumimoji="0" lang="zh-CN" altLang="en-US" sz="2400" b="1">
                  <a:solidFill>
                    <a:schemeClr val="accent2"/>
                  </a:solidFill>
                  <a:ea typeface="宋体" panose="02010600030101010101" pitchFamily="2" charset="-122"/>
                </a:rPr>
                <a:t> </a:t>
              </a:r>
              <a:r>
                <a:rPr kumimoji="0" lang="zh-CN" altLang="en-US" sz="2400" b="1">
                  <a:ea typeface="宋体" panose="02010600030101010101" pitchFamily="2" charset="-122"/>
                </a:rPr>
                <a:t>                                            角度</a:t>
              </a:r>
              <a:r>
                <a:rPr kumimoji="0" lang="zh-CN" altLang="en-US" sz="2400" b="1">
                  <a:solidFill>
                    <a:srgbClr val="FF0000"/>
                  </a:solidFill>
                  <a:ea typeface="宋体" panose="02010600030101010101" pitchFamily="2" charset="-122"/>
                </a:rPr>
                <a:t>加大</a:t>
              </a:r>
              <a:r>
                <a:rPr kumimoji="0" lang="zh-CN" altLang="en-US" sz="2400" b="1">
                  <a:ea typeface="宋体" panose="02010600030101010101" pitchFamily="2" charset="-122"/>
                </a:rPr>
                <a:t>为</a:t>
              </a:r>
              <a:r>
                <a:rPr kumimoji="0" lang="zh-CN" altLang="en-US" sz="2400" b="1">
                  <a:solidFill>
                    <a:srgbClr val="0000CC"/>
                  </a:solidFill>
                  <a:ea typeface="宋体" panose="02010600030101010101" pitchFamily="2" charset="-122"/>
                </a:rPr>
                <a:t>伸</a:t>
              </a:r>
            </a:p>
          </p:txBody>
        </p:sp>
        <p:sp>
          <p:nvSpPr>
            <p:cNvPr id="34824" name="AutoShape 10"/>
            <p:cNvSpPr>
              <a:spLocks/>
            </p:cNvSpPr>
            <p:nvPr/>
          </p:nvSpPr>
          <p:spPr bwMode="auto">
            <a:xfrm>
              <a:off x="2971" y="1298"/>
              <a:ext cx="90" cy="408"/>
            </a:xfrm>
            <a:prstGeom prst="leftBrace">
              <a:avLst>
                <a:gd name="adj1" fmla="val 37778"/>
                <a:gd name="adj2" fmla="val 50000"/>
              </a:avLst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kumimoji="1" sz="23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kumimoji="0" lang="zh-CN" altLang="en-US" sz="1800">
                <a:ea typeface="宋体" panose="02010600030101010101" pitchFamily="2" charset="-122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1424359" y="0"/>
            <a:ext cx="223651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t">
              <a:lnSpc>
                <a:spcPct val="150000"/>
              </a:lnSpc>
              <a:spcBef>
                <a:spcPts val="1000"/>
              </a:spcBef>
            </a:pPr>
            <a:r>
              <a:rPr lang="zh-CN" altLang="en-US" sz="3200" b="1" dirty="0">
                <a:solidFill>
                  <a:srgbClr val="00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关节的运动</a:t>
            </a:r>
            <a:endParaRPr lang="en-US" altLang="zh-CN" sz="3200" b="1" dirty="0">
              <a:solidFill>
                <a:srgbClr val="0033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749769" y="1201599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曲和伸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2169986"/>
      </p:ext>
    </p:extLst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1847851" y="1341439"/>
            <a:ext cx="3527425" cy="82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lnSpc>
                <a:spcPct val="17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800" b="1">
                <a:latin typeface="Times New Roman" panose="02020603050405020304" pitchFamily="18" charset="0"/>
                <a:ea typeface="宋体" panose="02010600030101010101" pitchFamily="2" charset="-122"/>
              </a:rPr>
              <a:t>   </a:t>
            </a:r>
            <a:r>
              <a:rPr lang="zh-CN" altLang="en-US" sz="2400" b="1">
                <a:latin typeface="楷体_GB2312" pitchFamily="49" charset="-122"/>
                <a:ea typeface="楷体_GB2312" pitchFamily="49" charset="-122"/>
              </a:rPr>
              <a:t>关节绕</a:t>
            </a:r>
            <a:r>
              <a:rPr lang="zh-CN" altLang="en-US" sz="2400" b="1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矢状轴</a:t>
            </a:r>
            <a:r>
              <a:rPr lang="zh-CN" altLang="en-US" sz="2400" b="1">
                <a:latin typeface="楷体_GB2312" pitchFamily="49" charset="-122"/>
                <a:ea typeface="楷体_GB2312" pitchFamily="49" charset="-122"/>
              </a:rPr>
              <a:t>做的运动</a:t>
            </a:r>
            <a:r>
              <a:rPr lang="zh-CN" altLang="en-US" sz="2800" b="1">
                <a:solidFill>
                  <a:srgbClr val="FF00FF"/>
                </a:solidFill>
                <a:latin typeface="楷体_GB2312" pitchFamily="49" charset="-122"/>
                <a:ea typeface="楷体_GB2312" pitchFamily="49" charset="-122"/>
              </a:rPr>
              <a:t>  </a:t>
            </a:r>
            <a:endParaRPr lang="zh-CN" altLang="en-US" sz="280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279650" y="3500439"/>
            <a:ext cx="7416800" cy="2606675"/>
            <a:chOff x="612" y="2659"/>
            <a:chExt cx="4569" cy="1506"/>
          </a:xfrm>
        </p:grpSpPr>
        <p:pic>
          <p:nvPicPr>
            <p:cNvPr id="35849" name="Picture 4" descr="17045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3" t="5809" r="6250" b="20122"/>
            <a:stretch>
              <a:fillRect/>
            </a:stretch>
          </p:blipFill>
          <p:spPr bwMode="auto">
            <a:xfrm>
              <a:off x="612" y="2659"/>
              <a:ext cx="1536" cy="1506"/>
            </a:xfrm>
            <a:prstGeom prst="rect">
              <a:avLst/>
            </a:prstGeom>
            <a:noFill/>
            <a:ln w="19050">
              <a:solidFill>
                <a:srgbClr val="80008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850" name="Picture 5" descr="17045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" t="5809" r="5769" b="18669"/>
            <a:stretch>
              <a:fillRect/>
            </a:stretch>
          </p:blipFill>
          <p:spPr bwMode="auto">
            <a:xfrm>
              <a:off x="3856" y="2659"/>
              <a:ext cx="1325" cy="1498"/>
            </a:xfrm>
            <a:prstGeom prst="rect">
              <a:avLst/>
            </a:prstGeom>
            <a:noFill/>
            <a:ln w="19050">
              <a:solidFill>
                <a:srgbClr val="80008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851" name="Picture 6" descr="17045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0" t="4356" r="5353" b="25084"/>
            <a:stretch>
              <a:fillRect/>
            </a:stretch>
          </p:blipFill>
          <p:spPr bwMode="auto">
            <a:xfrm>
              <a:off x="2182" y="2659"/>
              <a:ext cx="1642" cy="1505"/>
            </a:xfrm>
            <a:prstGeom prst="rect">
              <a:avLst/>
            </a:prstGeom>
            <a:noFill/>
            <a:ln w="19050">
              <a:solidFill>
                <a:srgbClr val="80008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66567" name="Object 7"/>
          <p:cNvGraphicFramePr>
            <a:graphicFrameLocks noChangeAspect="1"/>
          </p:cNvGraphicFramePr>
          <p:nvPr/>
        </p:nvGraphicFramePr>
        <p:xfrm>
          <a:off x="7751764" y="920750"/>
          <a:ext cx="1976437" cy="186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7" name="Image" r:id="rId7" imgW="4279365" imgH="4025397" progId="Photoshop.Image.9">
                  <p:embed/>
                </p:oleObj>
              </mc:Choice>
              <mc:Fallback>
                <p:oleObj name="Image" r:id="rId7" imgW="4279365" imgH="4025397" progId="Photoshop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lum contrast="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51764" y="920750"/>
                        <a:ext cx="1976437" cy="186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5303839" y="1454152"/>
            <a:ext cx="2663825" cy="830263"/>
            <a:chOff x="2381" y="916"/>
            <a:chExt cx="1678" cy="523"/>
          </a:xfrm>
        </p:grpSpPr>
        <p:sp>
          <p:nvSpPr>
            <p:cNvPr id="35847" name="Text Box 10"/>
            <p:cNvSpPr txBox="1">
              <a:spLocks noChangeArrowheads="1"/>
            </p:cNvSpPr>
            <p:nvPr/>
          </p:nvSpPr>
          <p:spPr bwMode="auto">
            <a:xfrm>
              <a:off x="2426" y="916"/>
              <a:ext cx="1633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kumimoji="1" sz="23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zh-CN" altLang="en-US" sz="2400" b="1">
                  <a:ea typeface="楷体_GB2312" pitchFamily="49" charset="-122"/>
                </a:rPr>
                <a:t>靠近中线为</a:t>
              </a:r>
              <a:r>
                <a:rPr kumimoji="0" lang="zh-CN" altLang="en-US" sz="2400" b="1">
                  <a:solidFill>
                    <a:srgbClr val="0000CC"/>
                  </a:solidFill>
                  <a:ea typeface="楷体_GB2312" pitchFamily="49" charset="-122"/>
                </a:rPr>
                <a:t>内收</a:t>
              </a:r>
              <a:r>
                <a:rPr kumimoji="0" lang="zh-CN" altLang="en-US" sz="2400" b="1">
                  <a:solidFill>
                    <a:schemeClr val="accent2"/>
                  </a:solidFill>
                  <a:ea typeface="宋体" panose="02010600030101010101" pitchFamily="2" charset="-122"/>
                </a:rPr>
                <a:t> </a:t>
              </a:r>
              <a:r>
                <a:rPr kumimoji="0" lang="zh-CN" altLang="en-US" sz="2400" b="1">
                  <a:ea typeface="宋体" panose="02010600030101010101" pitchFamily="2" charset="-122"/>
                </a:rPr>
                <a:t>                                            </a:t>
              </a:r>
              <a:r>
                <a:rPr kumimoji="0" lang="zh-CN" altLang="en-US" sz="2400" b="1">
                  <a:ea typeface="楷体_GB2312" pitchFamily="49" charset="-122"/>
                </a:rPr>
                <a:t>远离中线为</a:t>
              </a:r>
              <a:r>
                <a:rPr kumimoji="0" lang="zh-CN" altLang="en-US" sz="2400" b="1">
                  <a:solidFill>
                    <a:srgbClr val="0000CC"/>
                  </a:solidFill>
                  <a:ea typeface="楷体_GB2312" pitchFamily="49" charset="-122"/>
                </a:rPr>
                <a:t>外展</a:t>
              </a:r>
            </a:p>
          </p:txBody>
        </p:sp>
        <p:sp>
          <p:nvSpPr>
            <p:cNvPr id="35848" name="AutoShape 11"/>
            <p:cNvSpPr>
              <a:spLocks/>
            </p:cNvSpPr>
            <p:nvPr/>
          </p:nvSpPr>
          <p:spPr bwMode="auto">
            <a:xfrm>
              <a:off x="2381" y="981"/>
              <a:ext cx="90" cy="408"/>
            </a:xfrm>
            <a:prstGeom prst="leftBrace">
              <a:avLst>
                <a:gd name="adj1" fmla="val 37778"/>
                <a:gd name="adj2" fmla="val 50000"/>
              </a:avLst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kumimoji="1" sz="23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kumimoji="0" lang="zh-CN" altLang="en-US" sz="1800">
                <a:ea typeface="宋体" panose="02010600030101010101" pitchFamily="2" charset="-122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2118069" y="659140"/>
            <a:ext cx="19800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内收和外展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9316454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1156045" y="432828"/>
            <a:ext cx="5690290" cy="743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71700" lvl="4" indent="-342900" eaLnBrk="0" hangingPunct="0">
              <a:lnSpc>
                <a:spcPct val="150000"/>
              </a:lnSpc>
              <a:buAutoNum type="arabicPeriod"/>
              <a:defRPr/>
            </a:pP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骨连结的分类</a:t>
            </a:r>
            <a:endParaRPr lang="en-US" altLang="zh-CN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66800" y="1436995"/>
            <a:ext cx="8026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骨与骨之间借结缔组织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软骨或骨连结起来，构成骨连结。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骨连接可分为</a:t>
            </a:r>
            <a:r>
              <a:rPr lang="zh-CN" altLang="en-US" sz="24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直接连结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zh-CN" altLang="en-US" sz="24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间接连结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两大类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979614" y="3297238"/>
            <a:ext cx="8205786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None/>
            </a:pPr>
            <a:r>
              <a:rPr lang="zh-CN" altLang="en-US" sz="4400" dirty="0">
                <a:solidFill>
                  <a:srgbClr val="000066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</a:t>
            </a:r>
            <a:r>
              <a:rPr lang="zh-CN" altLang="en-US" sz="2800" b="1" dirty="0">
                <a:solidFill>
                  <a:srgbClr val="0000CC"/>
                </a:solidFill>
                <a:ea typeface="黑体" panose="02010609060101010101" pitchFamily="49" charset="-122"/>
              </a:rPr>
              <a:t>直接连结</a:t>
            </a:r>
            <a:r>
              <a:rPr lang="zh-CN" altLang="en-US" sz="2800" b="1" dirty="0">
                <a:solidFill>
                  <a:srgbClr val="0000CC"/>
                </a:solidFill>
                <a:ea typeface="宋体" panose="02010600030101010101" pitchFamily="2" charset="-122"/>
              </a:rPr>
              <a:t>：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间隙小或无，微动或不动</a:t>
            </a:r>
            <a:endParaRPr lang="zh-CN" altLang="en-US" sz="2800" b="1" dirty="0">
              <a:solidFill>
                <a:srgbClr val="0000CC"/>
              </a:solidFill>
              <a:ea typeface="宋体" panose="02010600030101010101" pitchFamily="2" charset="-122"/>
            </a:endParaRPr>
          </a:p>
          <a:p>
            <a:pPr eaLnBrk="1" hangingPunct="1">
              <a:spcBef>
                <a:spcPct val="50000"/>
              </a:spcBef>
              <a:buClrTx/>
              <a:buSzTx/>
              <a:buNone/>
            </a:pPr>
            <a:r>
              <a:rPr lang="zh-CN" altLang="en-US" sz="2800" b="1" dirty="0">
                <a:solidFill>
                  <a:srgbClr val="000066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</a:t>
            </a:r>
            <a:r>
              <a:rPr lang="zh-CN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</a:t>
            </a:r>
            <a:r>
              <a:rPr lang="zh-CN" altLang="en-US" sz="2800" b="1" dirty="0">
                <a:solidFill>
                  <a:srgbClr val="0000CC"/>
                </a:solidFill>
                <a:ea typeface="黑体" panose="02010609060101010101" pitchFamily="49" charset="-122"/>
              </a:rPr>
              <a:t>间接连结：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间隙大，活动性大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（关节）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zh-CN" altLang="en-US" sz="2800" b="1" dirty="0">
              <a:solidFill>
                <a:srgbClr val="0000CC"/>
              </a:solidFill>
              <a:ea typeface="黑体" panose="02010609060101010101" pitchFamily="49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07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7" name="Picture 3" descr="17046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0" t="4393" r="5402" b="20110"/>
          <a:stretch>
            <a:fillRect/>
          </a:stretch>
        </p:blipFill>
        <p:spPr bwMode="auto">
          <a:xfrm>
            <a:off x="3143251" y="3429000"/>
            <a:ext cx="3502025" cy="2846388"/>
          </a:xfrm>
          <a:prstGeom prst="rect">
            <a:avLst/>
          </a:prstGeom>
          <a:noFill/>
          <a:ln w="19050">
            <a:solidFill>
              <a:srgbClr val="8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7588" name="Object 4"/>
          <p:cNvGraphicFramePr>
            <a:graphicFrameLocks noChangeAspect="1"/>
          </p:cNvGraphicFramePr>
          <p:nvPr/>
        </p:nvGraphicFramePr>
        <p:xfrm>
          <a:off x="8328026" y="549276"/>
          <a:ext cx="1541463" cy="3960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1" name="Image" r:id="rId5" imgW="1739683" imgH="4469841" progId="Photoshop.Image.8">
                  <p:embed/>
                </p:oleObj>
              </mc:Choice>
              <mc:Fallback>
                <p:oleObj name="Image" r:id="rId5" imgW="1739683" imgH="4469841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lum contrast="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28026" y="549276"/>
                        <a:ext cx="1541463" cy="3960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589" name="Text Box 5"/>
          <p:cNvSpPr txBox="1">
            <a:spLocks noChangeArrowheads="1"/>
          </p:cNvSpPr>
          <p:nvPr/>
        </p:nvSpPr>
        <p:spPr bwMode="auto">
          <a:xfrm>
            <a:off x="2424114" y="1341439"/>
            <a:ext cx="3348037" cy="72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lnSpc>
                <a:spcPct val="17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 b="1">
                <a:latin typeface="楷体_GB2312" pitchFamily="49" charset="-122"/>
                <a:ea typeface="楷体_GB2312" pitchFamily="49" charset="-122"/>
              </a:rPr>
              <a:t>关节绕</a:t>
            </a:r>
            <a:r>
              <a:rPr lang="zh-CN" altLang="en-US" sz="2400" b="1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垂直轴</a:t>
            </a:r>
            <a:r>
              <a:rPr lang="zh-CN" altLang="en-US" sz="2400" b="1">
                <a:latin typeface="楷体_GB2312" pitchFamily="49" charset="-122"/>
                <a:ea typeface="楷体_GB2312" pitchFamily="49" charset="-122"/>
              </a:rPr>
              <a:t>做的运动</a:t>
            </a:r>
            <a:endParaRPr lang="zh-CN" altLang="en-US" sz="280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591176" y="1236664"/>
            <a:ext cx="2881313" cy="979488"/>
            <a:chOff x="2018" y="1096"/>
            <a:chExt cx="2314" cy="617"/>
          </a:xfrm>
        </p:grpSpPr>
        <p:sp>
          <p:nvSpPr>
            <p:cNvPr id="36871" name="Text Box 7"/>
            <p:cNvSpPr txBox="1">
              <a:spLocks noChangeArrowheads="1"/>
            </p:cNvSpPr>
            <p:nvPr/>
          </p:nvSpPr>
          <p:spPr bwMode="auto">
            <a:xfrm>
              <a:off x="2063" y="1096"/>
              <a:ext cx="2269" cy="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kumimoji="1" sz="23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9pPr>
            </a:lstStyle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sz="2400" b="1">
                  <a:ea typeface="楷体_GB2312" pitchFamily="49" charset="-122"/>
                </a:rPr>
                <a:t>旋</a:t>
              </a:r>
              <a:r>
                <a:rPr lang="zh-CN" altLang="en-US" sz="2400" b="1">
                  <a:solidFill>
                    <a:srgbClr val="FF0000"/>
                  </a:solidFill>
                  <a:ea typeface="楷体_GB2312" pitchFamily="49" charset="-122"/>
                </a:rPr>
                <a:t>向前内侧</a:t>
              </a:r>
              <a:r>
                <a:rPr lang="zh-CN" altLang="en-US" sz="2400" b="1">
                  <a:ea typeface="楷体_GB2312" pitchFamily="49" charset="-122"/>
                </a:rPr>
                <a:t>为</a:t>
              </a:r>
              <a:r>
                <a:rPr lang="zh-CN" altLang="en-US" sz="2400" b="1">
                  <a:solidFill>
                    <a:srgbClr val="0000CC"/>
                  </a:solidFill>
                  <a:ea typeface="楷体_GB2312" pitchFamily="49" charset="-122"/>
                </a:rPr>
                <a:t>旋内</a:t>
              </a:r>
            </a:p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sz="2400" b="1">
                  <a:ea typeface="楷体_GB2312" pitchFamily="49" charset="-122"/>
                </a:rPr>
                <a:t>旋</a:t>
              </a:r>
              <a:r>
                <a:rPr lang="zh-CN" altLang="en-US" sz="2400" b="1">
                  <a:solidFill>
                    <a:srgbClr val="FF0000"/>
                  </a:solidFill>
                  <a:ea typeface="楷体_GB2312" pitchFamily="49" charset="-122"/>
                </a:rPr>
                <a:t>向后外侧</a:t>
              </a:r>
              <a:r>
                <a:rPr lang="zh-CN" altLang="en-US" sz="2400" b="1">
                  <a:ea typeface="楷体_GB2312" pitchFamily="49" charset="-122"/>
                </a:rPr>
                <a:t>为</a:t>
              </a:r>
              <a:r>
                <a:rPr lang="zh-CN" altLang="en-US" sz="2400" b="1">
                  <a:solidFill>
                    <a:srgbClr val="0000CC"/>
                  </a:solidFill>
                  <a:ea typeface="楷体_GB2312" pitchFamily="49" charset="-122"/>
                </a:rPr>
                <a:t>旋外</a:t>
              </a:r>
            </a:p>
          </p:txBody>
        </p:sp>
        <p:sp>
          <p:nvSpPr>
            <p:cNvPr id="36872" name="AutoShape 8"/>
            <p:cNvSpPr>
              <a:spLocks/>
            </p:cNvSpPr>
            <p:nvPr/>
          </p:nvSpPr>
          <p:spPr bwMode="auto">
            <a:xfrm>
              <a:off x="2018" y="1253"/>
              <a:ext cx="90" cy="408"/>
            </a:xfrm>
            <a:prstGeom prst="leftBrace">
              <a:avLst>
                <a:gd name="adj1" fmla="val 37778"/>
                <a:gd name="adj2" fmla="val 50000"/>
              </a:avLst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kumimoji="1" sz="23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kumimoji="0" lang="zh-CN" altLang="en-US" sz="1800">
                <a:ea typeface="宋体" panose="02010600030101010101" pitchFamily="2" charset="-122"/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2118069" y="659140"/>
            <a:ext cx="19800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旋内和旋外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5321096"/>
      </p:ext>
    </p:extLst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2351088" y="1412875"/>
            <a:ext cx="6951408" cy="1079500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CN" altLang="en-US" b="1" dirty="0">
                <a:ea typeface="楷体_GB2312" pitchFamily="49" charset="-122"/>
              </a:rPr>
              <a:t>关节头在</a:t>
            </a:r>
            <a:r>
              <a:rPr lang="zh-CN" altLang="en-US" b="1" dirty="0">
                <a:solidFill>
                  <a:srgbClr val="FF0000"/>
                </a:solidFill>
                <a:ea typeface="楷体_GB2312" pitchFamily="49" charset="-122"/>
              </a:rPr>
              <a:t>原位</a:t>
            </a:r>
            <a:r>
              <a:rPr lang="zh-CN" altLang="en-US" b="1" dirty="0">
                <a:ea typeface="楷体_GB2312" pitchFamily="49" charset="-122"/>
              </a:rPr>
              <a:t>转动，骨的远端可做</a:t>
            </a:r>
            <a:r>
              <a:rPr lang="zh-CN" altLang="en-US" b="1" dirty="0">
                <a:solidFill>
                  <a:srgbClr val="FF0000"/>
                </a:solidFill>
                <a:ea typeface="楷体_GB2312" pitchFamily="49" charset="-122"/>
              </a:rPr>
              <a:t>圆周运动</a:t>
            </a:r>
            <a:r>
              <a:rPr lang="zh-CN" altLang="en-US" b="1" dirty="0">
                <a:ea typeface="楷体_GB2312" pitchFamily="49" charset="-122"/>
              </a:rPr>
              <a:t>，为</a:t>
            </a:r>
            <a:r>
              <a:rPr lang="zh-CN" altLang="en-US" b="1" dirty="0">
                <a:solidFill>
                  <a:srgbClr val="0000CC"/>
                </a:solidFill>
                <a:ea typeface="楷体_GB2312" pitchFamily="49" charset="-122"/>
              </a:rPr>
              <a:t>屈</a:t>
            </a:r>
            <a:r>
              <a:rPr lang="zh-CN" altLang="en-US" b="1" dirty="0">
                <a:ea typeface="楷体_GB2312" pitchFamily="49" charset="-122"/>
              </a:rPr>
              <a:t>、</a:t>
            </a:r>
            <a:r>
              <a:rPr lang="zh-CN" altLang="en-US" b="1" dirty="0">
                <a:solidFill>
                  <a:srgbClr val="0000CC"/>
                </a:solidFill>
                <a:ea typeface="楷体_GB2312" pitchFamily="49" charset="-122"/>
              </a:rPr>
              <a:t>展</a:t>
            </a:r>
            <a:r>
              <a:rPr lang="zh-CN" altLang="en-US" b="1" dirty="0">
                <a:ea typeface="楷体_GB2312" pitchFamily="49" charset="-122"/>
              </a:rPr>
              <a:t>、</a:t>
            </a:r>
            <a:r>
              <a:rPr lang="zh-CN" altLang="en-US" b="1" dirty="0">
                <a:solidFill>
                  <a:srgbClr val="0000CC"/>
                </a:solidFill>
                <a:ea typeface="楷体_GB2312" pitchFamily="49" charset="-122"/>
              </a:rPr>
              <a:t>伸</a:t>
            </a:r>
            <a:r>
              <a:rPr lang="zh-CN" altLang="en-US" b="1" dirty="0">
                <a:ea typeface="楷体_GB2312" pitchFamily="49" charset="-122"/>
              </a:rPr>
              <a:t>、</a:t>
            </a:r>
            <a:r>
              <a:rPr lang="zh-CN" altLang="en-US" b="1" dirty="0">
                <a:solidFill>
                  <a:srgbClr val="0000CC"/>
                </a:solidFill>
                <a:ea typeface="楷体_GB2312" pitchFamily="49" charset="-122"/>
              </a:rPr>
              <a:t>收</a:t>
            </a:r>
            <a:r>
              <a:rPr lang="zh-CN" altLang="en-US" b="1" dirty="0">
                <a:ea typeface="楷体_GB2312" pitchFamily="49" charset="-122"/>
              </a:rPr>
              <a:t>的依次连续运动。</a:t>
            </a:r>
            <a:endParaRPr lang="zh-CN" altLang="en-US" dirty="0">
              <a:ea typeface="楷体_GB2312" pitchFamily="49" charset="-122"/>
            </a:endParaRPr>
          </a:p>
        </p:txBody>
      </p:sp>
      <p:pic>
        <p:nvPicPr>
          <p:cNvPr id="68611" name="Picture 3" descr="1704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" t="7828" r="3125" b="23163"/>
          <a:stretch>
            <a:fillRect/>
          </a:stretch>
        </p:blipFill>
        <p:spPr bwMode="auto">
          <a:xfrm>
            <a:off x="2279650" y="3429000"/>
            <a:ext cx="7696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AutoShape 6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9840914" y="6524626"/>
            <a:ext cx="827087" cy="333375"/>
          </a:xfrm>
          <a:prstGeom prst="actionButtonMovie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CN" altLang="en-US" sz="1800"/>
          </a:p>
        </p:txBody>
      </p:sp>
      <p:sp>
        <p:nvSpPr>
          <p:cNvPr id="6" name="矩形 5"/>
          <p:cNvSpPr/>
          <p:nvPr/>
        </p:nvSpPr>
        <p:spPr>
          <a:xfrm>
            <a:off x="2118069" y="659140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环转运动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49B0A-FAEA-43C9-9FB8-19A1F6F9B77F}" type="slidenum">
              <a:rPr lang="en-US" altLang="zh-TW" smtClean="0"/>
              <a:pPr/>
              <a:t>31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8751433"/>
      </p:ext>
    </p:extLst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下肢关节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37731" y="685799"/>
            <a:ext cx="5856968" cy="5124847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397469" y="25399"/>
            <a:ext cx="2339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下肢关节运动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49B0A-FAEA-43C9-9FB8-19A1F6F9B77F}" type="slidenum">
              <a:rPr lang="en-US" altLang="zh-TW" smtClean="0"/>
              <a:pPr/>
              <a:t>32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691812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047876" y="2276475"/>
            <a:ext cx="1527175" cy="3240088"/>
            <a:chOff x="330" y="1434"/>
            <a:chExt cx="962" cy="2041"/>
          </a:xfrm>
        </p:grpSpPr>
        <p:sp>
          <p:nvSpPr>
            <p:cNvPr id="39956" name="Rectangle 5"/>
            <p:cNvSpPr>
              <a:spLocks noChangeArrowheads="1"/>
            </p:cNvSpPr>
            <p:nvPr/>
          </p:nvSpPr>
          <p:spPr bwMode="auto">
            <a:xfrm>
              <a:off x="331" y="1434"/>
              <a:ext cx="91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kumimoji="1" sz="23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sz="2400" b="1" dirty="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单轴关节</a:t>
              </a:r>
            </a:p>
          </p:txBody>
        </p:sp>
        <p:sp>
          <p:nvSpPr>
            <p:cNvPr id="39957" name="Rectangle 6"/>
            <p:cNvSpPr>
              <a:spLocks noChangeArrowheads="1"/>
            </p:cNvSpPr>
            <p:nvPr/>
          </p:nvSpPr>
          <p:spPr bwMode="auto">
            <a:xfrm>
              <a:off x="330" y="2326"/>
              <a:ext cx="96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kumimoji="1" sz="23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None/>
              </a:pPr>
              <a:r>
                <a:rPr lang="zh-CN" altLang="en-US" sz="2400" b="1" dirty="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双轴关节</a:t>
              </a:r>
            </a:p>
          </p:txBody>
        </p:sp>
        <p:sp>
          <p:nvSpPr>
            <p:cNvPr id="39958" name="Rectangle 7"/>
            <p:cNvSpPr>
              <a:spLocks noChangeArrowheads="1"/>
            </p:cNvSpPr>
            <p:nvPr/>
          </p:nvSpPr>
          <p:spPr bwMode="auto">
            <a:xfrm>
              <a:off x="330" y="3187"/>
              <a:ext cx="96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kumimoji="1" sz="23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None/>
              </a:pPr>
              <a:r>
                <a:rPr lang="zh-CN" altLang="en-US" sz="2400" b="1" dirty="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多轴关节</a:t>
              </a: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3505200" y="3429003"/>
            <a:ext cx="1568450" cy="1016001"/>
            <a:chOff x="1248" y="2160"/>
            <a:chExt cx="988" cy="640"/>
          </a:xfrm>
        </p:grpSpPr>
        <p:sp>
          <p:nvSpPr>
            <p:cNvPr id="39954" name="Rectangle 9"/>
            <p:cNvSpPr>
              <a:spLocks noChangeArrowheads="1"/>
            </p:cNvSpPr>
            <p:nvPr/>
          </p:nvSpPr>
          <p:spPr bwMode="auto">
            <a:xfrm>
              <a:off x="1292" y="2160"/>
              <a:ext cx="944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kumimoji="1" sz="23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None/>
              </a:pPr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椭圆关节</a:t>
              </a:r>
            </a:p>
            <a:p>
              <a:pPr eaLnBrk="1" hangingPunct="1">
                <a:spcBef>
                  <a:spcPct val="50000"/>
                </a:spcBef>
                <a:buClrTx/>
                <a:buSzTx/>
                <a:buNone/>
              </a:pPr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鞍状关节</a:t>
              </a:r>
            </a:p>
          </p:txBody>
        </p:sp>
        <p:sp>
          <p:nvSpPr>
            <p:cNvPr id="39955" name="AutoShape 10"/>
            <p:cNvSpPr>
              <a:spLocks/>
            </p:cNvSpPr>
            <p:nvPr/>
          </p:nvSpPr>
          <p:spPr bwMode="auto">
            <a:xfrm>
              <a:off x="1248" y="2256"/>
              <a:ext cx="48" cy="480"/>
            </a:xfrm>
            <a:prstGeom prst="leftBrace">
              <a:avLst>
                <a:gd name="adj1" fmla="val 83333"/>
                <a:gd name="adj2" fmla="val 50000"/>
              </a:avLst>
            </a:prstGeom>
            <a:noFill/>
            <a:ln w="38100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kumimoji="1" sz="23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CN" altLang="en-US" sz="1800"/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3503614" y="4797428"/>
            <a:ext cx="1762125" cy="1016001"/>
            <a:chOff x="1247" y="3022"/>
            <a:chExt cx="1110" cy="640"/>
          </a:xfrm>
        </p:grpSpPr>
        <p:sp>
          <p:nvSpPr>
            <p:cNvPr id="39952" name="Rectangle 12"/>
            <p:cNvSpPr>
              <a:spLocks noChangeArrowheads="1"/>
            </p:cNvSpPr>
            <p:nvPr/>
          </p:nvSpPr>
          <p:spPr bwMode="auto">
            <a:xfrm>
              <a:off x="1323" y="3022"/>
              <a:ext cx="1034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kumimoji="1" sz="23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None/>
              </a:pPr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球窝关节</a:t>
              </a:r>
            </a:p>
            <a:p>
              <a:pPr eaLnBrk="1" hangingPunct="1">
                <a:spcBef>
                  <a:spcPct val="50000"/>
                </a:spcBef>
                <a:buClrTx/>
                <a:buSzTx/>
                <a:buNone/>
              </a:pPr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平面关节</a:t>
              </a:r>
            </a:p>
          </p:txBody>
        </p:sp>
        <p:sp>
          <p:nvSpPr>
            <p:cNvPr id="39953" name="AutoShape 13"/>
            <p:cNvSpPr>
              <a:spLocks/>
            </p:cNvSpPr>
            <p:nvPr/>
          </p:nvSpPr>
          <p:spPr bwMode="auto">
            <a:xfrm>
              <a:off x="1247" y="3113"/>
              <a:ext cx="59" cy="483"/>
            </a:xfrm>
            <a:prstGeom prst="leftBrace">
              <a:avLst>
                <a:gd name="adj1" fmla="val 68220"/>
                <a:gd name="adj2" fmla="val 50000"/>
              </a:avLst>
            </a:prstGeom>
            <a:noFill/>
            <a:ln w="38100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kumimoji="1" sz="23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9pPr>
            </a:lstStyle>
            <a:p>
              <a:pPr algn="ctr" eaLnBrk="1" hangingPunct="1">
                <a:buClrTx/>
                <a:buSzTx/>
                <a:buFontTx/>
                <a:buNone/>
              </a:pPr>
              <a:endParaRPr lang="zh-CN" altLang="en-US" sz="3600" b="1">
                <a:solidFill>
                  <a:srgbClr val="CC33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3505201" y="1995488"/>
            <a:ext cx="1647825" cy="1015999"/>
            <a:chOff x="1248" y="1257"/>
            <a:chExt cx="1038" cy="640"/>
          </a:xfrm>
        </p:grpSpPr>
        <p:sp>
          <p:nvSpPr>
            <p:cNvPr id="39950" name="Rectangle 15"/>
            <p:cNvSpPr>
              <a:spLocks noChangeArrowheads="1"/>
            </p:cNvSpPr>
            <p:nvPr/>
          </p:nvSpPr>
          <p:spPr bwMode="auto">
            <a:xfrm>
              <a:off x="1292" y="1257"/>
              <a:ext cx="994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kumimoji="1" sz="23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滑车关节</a:t>
              </a:r>
            </a:p>
            <a:p>
              <a:pPr eaLnBrk="1" hangingPunct="1">
                <a:spcBef>
                  <a:spcPct val="50000"/>
                </a:spcBef>
                <a:buClrTx/>
                <a:buSzTx/>
                <a:buNone/>
              </a:pPr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车轴关节</a:t>
              </a:r>
            </a:p>
          </p:txBody>
        </p:sp>
        <p:sp>
          <p:nvSpPr>
            <p:cNvPr id="39951" name="AutoShape 16"/>
            <p:cNvSpPr>
              <a:spLocks/>
            </p:cNvSpPr>
            <p:nvPr/>
          </p:nvSpPr>
          <p:spPr bwMode="auto">
            <a:xfrm>
              <a:off x="1248" y="1344"/>
              <a:ext cx="48" cy="483"/>
            </a:xfrm>
            <a:prstGeom prst="leftBrace">
              <a:avLst>
                <a:gd name="adj1" fmla="val 83854"/>
                <a:gd name="adj2" fmla="val 50000"/>
              </a:avLst>
            </a:prstGeom>
            <a:noFill/>
            <a:ln w="38100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kumimoji="1" sz="23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CN" altLang="en-US" sz="1800"/>
            </a:p>
          </p:txBody>
        </p:sp>
      </p:grpSp>
      <p:grpSp>
        <p:nvGrpSpPr>
          <p:cNvPr id="39943" name="组合 25"/>
          <p:cNvGrpSpPr>
            <a:grpSpLocks/>
          </p:cNvGrpSpPr>
          <p:nvPr/>
        </p:nvGrpSpPr>
        <p:grpSpPr bwMode="auto">
          <a:xfrm>
            <a:off x="5303838" y="1628776"/>
            <a:ext cx="4622800" cy="4640263"/>
            <a:chOff x="3779838" y="1628775"/>
            <a:chExt cx="4622800" cy="4640263"/>
          </a:xfrm>
        </p:grpSpPr>
        <p:grpSp>
          <p:nvGrpSpPr>
            <p:cNvPr id="39944" name="组合 17"/>
            <p:cNvGrpSpPr>
              <a:grpSpLocks/>
            </p:cNvGrpSpPr>
            <p:nvPr/>
          </p:nvGrpSpPr>
          <p:grpSpPr bwMode="auto">
            <a:xfrm>
              <a:off x="3779838" y="1628775"/>
              <a:ext cx="4622800" cy="4640263"/>
              <a:chOff x="3779838" y="1628775"/>
              <a:chExt cx="4622800" cy="4640263"/>
            </a:xfrm>
          </p:grpSpPr>
          <p:graphicFrame>
            <p:nvGraphicFramePr>
              <p:cNvPr id="39948" name="Object 19"/>
              <p:cNvGraphicFramePr>
                <a:graphicFrameLocks noChangeAspect="1"/>
              </p:cNvGraphicFramePr>
              <p:nvPr/>
            </p:nvGraphicFramePr>
            <p:xfrm>
              <a:off x="3779838" y="1628775"/>
              <a:ext cx="4622800" cy="464026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337" name="Image" r:id="rId4" imgW="12596825" imgH="12647619" progId="Photoshop.Image.8">
                      <p:embed/>
                    </p:oleObj>
                  </mc:Choice>
                  <mc:Fallback>
                    <p:oleObj name="Image" r:id="rId4" imgW="12596825" imgH="12647619" progId="Photoshop.Image.8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779838" y="1628775"/>
                            <a:ext cx="4622800" cy="464026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9949" name="Text Box 22"/>
              <p:cNvSpPr txBox="1">
                <a:spLocks noChangeArrowheads="1"/>
              </p:cNvSpPr>
              <p:nvPr/>
            </p:nvSpPr>
            <p:spPr bwMode="auto">
              <a:xfrm>
                <a:off x="7500938" y="4500563"/>
                <a:ext cx="800100" cy="276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kumimoji="1" sz="3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kumimoji="1" sz="26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zh-CN" altLang="en-US" sz="1200" b="1">
                    <a:latin typeface="宋体" panose="02010600030101010101" pitchFamily="2" charset="-122"/>
                    <a:ea typeface="宋体" panose="02010600030101010101" pitchFamily="2" charset="-122"/>
                  </a:rPr>
                  <a:t>球窝关节</a:t>
                </a:r>
                <a:endParaRPr lang="en-US" altLang="zh-CN" sz="1200" b="1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39945" name="组合 24"/>
            <p:cNvGrpSpPr>
              <a:grpSpLocks/>
            </p:cNvGrpSpPr>
            <p:nvPr/>
          </p:nvGrpSpPr>
          <p:grpSpPr bwMode="auto">
            <a:xfrm>
              <a:off x="6143636" y="1928813"/>
              <a:ext cx="1443146" cy="964952"/>
              <a:chOff x="6143636" y="1928813"/>
              <a:chExt cx="1443146" cy="964952"/>
            </a:xfrm>
          </p:grpSpPr>
          <p:sp>
            <p:nvSpPr>
              <p:cNvPr id="39946" name="TextBox 21"/>
              <p:cNvSpPr txBox="1">
                <a:spLocks noChangeArrowheads="1"/>
              </p:cNvSpPr>
              <p:nvPr/>
            </p:nvSpPr>
            <p:spPr bwMode="auto">
              <a:xfrm>
                <a:off x="6786563" y="1928813"/>
                <a:ext cx="800219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kumimoji="1" sz="3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kumimoji="1" sz="26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zh-CN" altLang="en-US" sz="1200" b="1">
                    <a:latin typeface="宋体" panose="02010600030101010101" pitchFamily="2" charset="-122"/>
                    <a:ea typeface="宋体" panose="02010600030101010101" pitchFamily="2" charset="-122"/>
                  </a:rPr>
                  <a:t>平面关节</a:t>
                </a:r>
              </a:p>
            </p:txBody>
          </p:sp>
          <p:cxnSp>
            <p:nvCxnSpPr>
              <p:cNvPr id="39947" name="直接箭头连接符 21"/>
              <p:cNvCxnSpPr>
                <a:cxnSpLocks noChangeShapeType="1"/>
              </p:cNvCxnSpPr>
              <p:nvPr/>
            </p:nvCxnSpPr>
            <p:spPr bwMode="auto">
              <a:xfrm rot="5400000">
                <a:off x="6143636" y="2179385"/>
                <a:ext cx="714380" cy="714380"/>
              </a:xfrm>
              <a:prstGeom prst="straightConnector1">
                <a:avLst/>
              </a:prstGeom>
              <a:noFill/>
              <a:ln w="22225" algn="ctr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23" name="矩形 22"/>
          <p:cNvSpPr/>
          <p:nvPr/>
        </p:nvSpPr>
        <p:spPr>
          <a:xfrm>
            <a:off x="1424359" y="0"/>
            <a:ext cx="223651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t">
              <a:lnSpc>
                <a:spcPct val="150000"/>
              </a:lnSpc>
              <a:spcBef>
                <a:spcPts val="1000"/>
              </a:spcBef>
            </a:pPr>
            <a:r>
              <a:rPr lang="zh-CN" altLang="en-US" sz="3200" b="1" dirty="0">
                <a:solidFill>
                  <a:srgbClr val="00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关节的类型</a:t>
            </a:r>
            <a:endParaRPr lang="en-US" altLang="zh-CN" sz="3200" b="1" dirty="0">
              <a:solidFill>
                <a:srgbClr val="0033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2422971"/>
      </p:ext>
    </p:extLst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8"/>
          <p:cNvSpPr>
            <a:spLocks noChangeArrowheads="1"/>
          </p:cNvSpPr>
          <p:nvPr/>
        </p:nvSpPr>
        <p:spPr bwMode="auto">
          <a:xfrm>
            <a:off x="9336088" y="1"/>
            <a:ext cx="1331912" cy="191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CN" altLang="en-US" sz="1800"/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1920876" y="1339058"/>
            <a:ext cx="8207375" cy="863600"/>
          </a:xfrm>
        </p:spPr>
        <p:txBody>
          <a:bodyPr>
            <a:normAutofit/>
          </a:bodyPr>
          <a:lstStyle/>
          <a:p>
            <a:pPr marL="174625" indent="-174625" fontAlgn="t">
              <a:buNone/>
            </a:pPr>
            <a:r>
              <a:rPr lang="zh-CN" altLang="en-US" sz="2200" dirty="0">
                <a:solidFill>
                  <a:srgbClr val="FFFF66"/>
                </a:solidFill>
              </a:rPr>
              <a:t>  </a:t>
            </a:r>
            <a:r>
              <a:rPr lang="zh-CN" altLang="en-US" b="1" dirty="0">
                <a:ea typeface="楷体_GB2312" pitchFamily="49" charset="-122"/>
              </a:rPr>
              <a:t>关节头呈</a:t>
            </a:r>
            <a:r>
              <a:rPr lang="zh-CN" altLang="en-US" b="1" dirty="0">
                <a:solidFill>
                  <a:srgbClr val="FF0000"/>
                </a:solidFill>
                <a:ea typeface="楷体_GB2312" pitchFamily="49" charset="-122"/>
              </a:rPr>
              <a:t>滑车状</a:t>
            </a:r>
            <a:r>
              <a:rPr lang="zh-CN" altLang="en-US" b="1" dirty="0">
                <a:ea typeface="楷体_GB2312" pitchFamily="49" charset="-122"/>
              </a:rPr>
              <a:t>，能沿水平</a:t>
            </a:r>
            <a:r>
              <a:rPr lang="zh-CN" altLang="en-US" b="1" dirty="0">
                <a:solidFill>
                  <a:srgbClr val="0000CC"/>
                </a:solidFill>
                <a:ea typeface="楷体_GB2312" pitchFamily="49" charset="-122"/>
              </a:rPr>
              <a:t>冠状轴</a:t>
            </a:r>
            <a:r>
              <a:rPr lang="zh-CN" altLang="en-US" b="1" dirty="0">
                <a:ea typeface="楷体_GB2312" pitchFamily="49" charset="-122"/>
              </a:rPr>
              <a:t>做</a:t>
            </a:r>
            <a:r>
              <a:rPr lang="zh-CN" altLang="en-US" b="1" dirty="0">
                <a:solidFill>
                  <a:srgbClr val="FF0000"/>
                </a:solidFill>
                <a:ea typeface="楷体_GB2312" pitchFamily="49" charset="-122"/>
              </a:rPr>
              <a:t>屈、伸</a:t>
            </a:r>
            <a:r>
              <a:rPr lang="zh-CN" altLang="en-US" b="1" dirty="0">
                <a:ea typeface="楷体_GB2312" pitchFamily="49" charset="-122"/>
              </a:rPr>
              <a:t>运动，如</a:t>
            </a:r>
            <a:r>
              <a:rPr lang="zh-CN" altLang="en-US" b="1" dirty="0">
                <a:solidFill>
                  <a:srgbClr val="FF0000"/>
                </a:solidFill>
                <a:ea typeface="楷体_GB2312" pitchFamily="49" charset="-122"/>
              </a:rPr>
              <a:t>指间关节</a:t>
            </a:r>
            <a:r>
              <a:rPr lang="zh-CN" altLang="en-US" b="1" dirty="0">
                <a:ea typeface="楷体_GB2312" pitchFamily="49" charset="-122"/>
              </a:rPr>
              <a:t>和</a:t>
            </a:r>
            <a:r>
              <a:rPr lang="zh-CN" altLang="en-US" b="1" dirty="0">
                <a:solidFill>
                  <a:srgbClr val="FF0000"/>
                </a:solidFill>
                <a:ea typeface="楷体_GB2312" pitchFamily="49" charset="-122"/>
              </a:rPr>
              <a:t>肘关节（肱尺关节）</a:t>
            </a:r>
            <a:r>
              <a:rPr lang="zh-CN" altLang="en-US" b="1" dirty="0">
                <a:ea typeface="楷体_GB2312" pitchFamily="49" charset="-122"/>
              </a:rPr>
              <a:t>。</a:t>
            </a:r>
          </a:p>
        </p:txBody>
      </p:sp>
      <p:sp>
        <p:nvSpPr>
          <p:cNvPr id="40965" name="AutoShape 9"/>
          <p:cNvSpPr>
            <a:spLocks noChangeArrowheads="1"/>
          </p:cNvSpPr>
          <p:nvPr/>
        </p:nvSpPr>
        <p:spPr bwMode="gray">
          <a:xfrm>
            <a:off x="8975726" y="115889"/>
            <a:ext cx="1584325" cy="5032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00FF"/>
              </a:gs>
              <a:gs pos="100000">
                <a:srgbClr val="000000"/>
              </a:gs>
            </a:gsLst>
            <a:lin ang="5400000" scaled="1"/>
          </a:gradFill>
          <a:ln w="12700" algn="ctr">
            <a:solidFill>
              <a:schemeClr val="bg1"/>
            </a:solidFill>
            <a:round/>
            <a:headEnd/>
            <a:tailEnd/>
          </a:ln>
          <a:effectLst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 b="1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单轴关节</a:t>
            </a:r>
          </a:p>
        </p:txBody>
      </p:sp>
      <p:pic>
        <p:nvPicPr>
          <p:cNvPr id="46089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79601" y="2643188"/>
            <a:ext cx="4144963" cy="3179762"/>
          </a:xfrm>
          <a:prstGeom prst="rect">
            <a:avLst/>
          </a:prstGeom>
          <a:noFill/>
          <a:ln w="9525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40968" name="Rectangle 10"/>
          <p:cNvSpPr>
            <a:spLocks noChangeArrowheads="1"/>
          </p:cNvSpPr>
          <p:nvPr/>
        </p:nvSpPr>
        <p:spPr bwMode="auto">
          <a:xfrm>
            <a:off x="3024189" y="6072189"/>
            <a:ext cx="1114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800" b="1">
                <a:solidFill>
                  <a:srgbClr val="0000FF"/>
                </a:solidFill>
                <a:ea typeface="宋体" panose="02010600030101010101" pitchFamily="2" charset="-122"/>
              </a:rPr>
              <a:t>肱尺关节</a:t>
            </a:r>
          </a:p>
        </p:txBody>
      </p:sp>
      <p:sp>
        <p:nvSpPr>
          <p:cNvPr id="10" name="矩形 9"/>
          <p:cNvSpPr/>
          <p:nvPr/>
        </p:nvSpPr>
        <p:spPr>
          <a:xfrm>
            <a:off x="2118069" y="659140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滑车关节</a:t>
            </a:r>
          </a:p>
        </p:txBody>
      </p:sp>
      <p:pic>
        <p:nvPicPr>
          <p:cNvPr id="3" name="肘关节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83638" y="2643188"/>
            <a:ext cx="4239683" cy="3179762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34F73-7C17-48AB-A918-37DBAD9B0313}" type="slidenum">
              <a:rPr lang="en-US" altLang="zh-TW" smtClean="0"/>
              <a:pPr/>
              <a:t>34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0205770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ChangeArrowheads="1"/>
          </p:cNvSpPr>
          <p:nvPr/>
        </p:nvSpPr>
        <p:spPr bwMode="auto">
          <a:xfrm>
            <a:off x="9336088" y="1"/>
            <a:ext cx="1331912" cy="191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CN" altLang="en-US" sz="1800"/>
          </a:p>
        </p:txBody>
      </p:sp>
      <p:sp>
        <p:nvSpPr>
          <p:cNvPr id="41987" name="AutoShape 8"/>
          <p:cNvSpPr>
            <a:spLocks noChangeArrowheads="1"/>
          </p:cNvSpPr>
          <p:nvPr/>
        </p:nvSpPr>
        <p:spPr bwMode="gray">
          <a:xfrm>
            <a:off x="8975726" y="115889"/>
            <a:ext cx="1584325" cy="5032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00FF"/>
              </a:gs>
              <a:gs pos="100000">
                <a:srgbClr val="000000"/>
              </a:gs>
            </a:gsLst>
            <a:lin ang="5400000" scaled="1"/>
          </a:gradFill>
          <a:ln w="12700" algn="ctr">
            <a:solidFill>
              <a:schemeClr val="bg1"/>
            </a:solidFill>
            <a:round/>
            <a:headEnd/>
            <a:tailEnd/>
          </a:ln>
          <a:effectLst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 b="1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单轴关节</a:t>
            </a:r>
          </a:p>
        </p:txBody>
      </p:sp>
      <p:sp>
        <p:nvSpPr>
          <p:cNvPr id="41988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550864" y="851892"/>
            <a:ext cx="10009187" cy="1368425"/>
          </a:xfrm>
        </p:spPr>
        <p:txBody>
          <a:bodyPr/>
          <a:lstStyle/>
          <a:p>
            <a:pPr marL="92075" indent="-92075" algn="just" fontAlgn="t">
              <a:lnSpc>
                <a:spcPct val="150000"/>
              </a:lnSpc>
              <a:buNone/>
            </a:pPr>
            <a:r>
              <a:rPr lang="zh-CN" altLang="en-US" sz="2200" b="1" dirty="0">
                <a:ea typeface="楷体_GB2312" pitchFamily="49" charset="-122"/>
              </a:rPr>
              <a:t> </a:t>
            </a:r>
            <a:r>
              <a:rPr lang="zh-CN" altLang="en-US" sz="2700" b="1" dirty="0">
                <a:ea typeface="楷体_GB2312" pitchFamily="49" charset="-122"/>
              </a:rPr>
              <a:t>关节头呈圆型面，关节窝常与韧带相连形成环形，形同</a:t>
            </a:r>
            <a:r>
              <a:rPr lang="zh-CN" altLang="en-US" sz="2700" b="1" dirty="0">
                <a:solidFill>
                  <a:srgbClr val="FF0000"/>
                </a:solidFill>
                <a:ea typeface="楷体_GB2312" pitchFamily="49" charset="-122"/>
              </a:rPr>
              <a:t>车轴与轴承</a:t>
            </a:r>
            <a:r>
              <a:rPr lang="zh-CN" altLang="en-US" sz="2700" b="1" dirty="0">
                <a:ea typeface="楷体_GB2312" pitchFamily="49" charset="-122"/>
              </a:rPr>
              <a:t>，仅能循</a:t>
            </a:r>
            <a:r>
              <a:rPr lang="zh-CN" altLang="en-US" sz="2700" b="1" dirty="0">
                <a:solidFill>
                  <a:srgbClr val="0000CC"/>
                </a:solidFill>
                <a:ea typeface="楷体_GB2312" pitchFamily="49" charset="-122"/>
              </a:rPr>
              <a:t>垂直轴</a:t>
            </a:r>
            <a:r>
              <a:rPr lang="zh-CN" altLang="en-US" sz="2700" b="1" dirty="0">
                <a:ea typeface="楷体_GB2312" pitchFamily="49" charset="-122"/>
              </a:rPr>
              <a:t>做</a:t>
            </a:r>
            <a:r>
              <a:rPr lang="zh-CN" altLang="en-US" sz="2700" b="1" dirty="0">
                <a:solidFill>
                  <a:srgbClr val="FF0000"/>
                </a:solidFill>
                <a:ea typeface="楷体_GB2312" pitchFamily="49" charset="-122"/>
              </a:rPr>
              <a:t>旋内和旋外</a:t>
            </a:r>
            <a:r>
              <a:rPr lang="zh-CN" altLang="en-US" sz="2700" b="1" dirty="0">
                <a:ea typeface="楷体_GB2312" pitchFamily="49" charset="-122"/>
              </a:rPr>
              <a:t>运动。如</a:t>
            </a:r>
            <a:r>
              <a:rPr lang="zh-CN" altLang="en-US" sz="2700" b="1" dirty="0">
                <a:solidFill>
                  <a:srgbClr val="FF0000"/>
                </a:solidFill>
                <a:ea typeface="楷体_GB2312" pitchFamily="49" charset="-122"/>
              </a:rPr>
              <a:t>桡尺近、远侧关节</a:t>
            </a:r>
            <a:endParaRPr lang="zh-CN" altLang="en-US" sz="2700" b="1" dirty="0">
              <a:ea typeface="楷体_GB2312" pitchFamily="49" charset="-122"/>
            </a:endParaRPr>
          </a:p>
        </p:txBody>
      </p:sp>
      <p:pic>
        <p:nvPicPr>
          <p:cNvPr id="41990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28" y="2636839"/>
            <a:ext cx="4668838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1" name="Rectangle 10"/>
          <p:cNvSpPr>
            <a:spLocks noChangeArrowheads="1"/>
          </p:cNvSpPr>
          <p:nvPr/>
        </p:nvSpPr>
        <p:spPr bwMode="auto">
          <a:xfrm>
            <a:off x="3080699" y="5675545"/>
            <a:ext cx="20409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 b="1" dirty="0">
                <a:solidFill>
                  <a:srgbClr val="0000FF"/>
                </a:solidFill>
                <a:ea typeface="宋体" panose="02010600030101010101" pitchFamily="2" charset="-122"/>
              </a:rPr>
              <a:t>桡尺近侧关节</a:t>
            </a:r>
          </a:p>
        </p:txBody>
      </p:sp>
      <p:sp>
        <p:nvSpPr>
          <p:cNvPr id="8" name="矩形 7"/>
          <p:cNvSpPr/>
          <p:nvPr/>
        </p:nvSpPr>
        <p:spPr>
          <a:xfrm>
            <a:off x="1596219" y="279662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车轴关节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C33E0-9F1C-4915-9637-CD26A8182F3A}" type="slidenum">
              <a:rPr lang="en-US" altLang="zh-TW" smtClean="0"/>
              <a:pPr/>
              <a:t>35</a:t>
            </a:fld>
            <a:endParaRPr lang="en-US" altLang="zh-TW"/>
          </a:p>
        </p:txBody>
      </p:sp>
      <p:pic>
        <p:nvPicPr>
          <p:cNvPr id="9" name="桡尺近侧关节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723" r="1452"/>
          <a:stretch/>
        </p:blipFill>
        <p:spPr>
          <a:xfrm>
            <a:off x="6510528" y="2479254"/>
            <a:ext cx="3828288" cy="3719511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7075564" y="5675545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桡尺近、远侧关节</a:t>
            </a:r>
          </a:p>
        </p:txBody>
      </p:sp>
    </p:spTree>
    <p:extLst>
      <p:ext uri="{BB962C8B-B14F-4D97-AF65-F5344CB8AC3E}">
        <p14:creationId xmlns:p14="http://schemas.microsoft.com/office/powerpoint/2010/main" val="380382201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6"/>
          <p:cNvSpPr>
            <a:spLocks noChangeArrowheads="1"/>
          </p:cNvSpPr>
          <p:nvPr/>
        </p:nvSpPr>
        <p:spPr bwMode="auto">
          <a:xfrm>
            <a:off x="9336088" y="1"/>
            <a:ext cx="1331912" cy="191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CN" altLang="en-US" sz="1800"/>
          </a:p>
        </p:txBody>
      </p:sp>
      <p:sp>
        <p:nvSpPr>
          <p:cNvPr id="44035" name="AutoShape 7"/>
          <p:cNvSpPr>
            <a:spLocks noChangeArrowheads="1"/>
          </p:cNvSpPr>
          <p:nvPr/>
        </p:nvSpPr>
        <p:spPr bwMode="gray">
          <a:xfrm>
            <a:off x="8975726" y="115889"/>
            <a:ext cx="1584325" cy="5032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00FF"/>
              </a:gs>
              <a:gs pos="100000">
                <a:srgbClr val="000000"/>
              </a:gs>
            </a:gsLst>
            <a:lin ang="5400000" scaled="1"/>
          </a:gradFill>
          <a:ln w="12700" algn="ctr">
            <a:solidFill>
              <a:schemeClr val="bg1"/>
            </a:solidFill>
            <a:round/>
            <a:headEnd/>
            <a:tailEnd/>
          </a:ln>
          <a:effectLst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 b="1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双轴关节</a:t>
            </a:r>
          </a:p>
        </p:txBody>
      </p:sp>
      <p:sp>
        <p:nvSpPr>
          <p:cNvPr id="440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74825" y="1484313"/>
            <a:ext cx="8066088" cy="863600"/>
          </a:xfrm>
        </p:spPr>
        <p:txBody>
          <a:bodyPr>
            <a:normAutofit fontScale="92500" lnSpcReduction="20000"/>
          </a:bodyPr>
          <a:lstStyle/>
          <a:p>
            <a:pPr eaLnBrk="1" fontAlgn="ctr" hangingPunct="1">
              <a:lnSpc>
                <a:spcPct val="110000"/>
              </a:lnSpc>
              <a:buFont typeface="Wingdings" panose="05000000000000000000" pitchFamily="2" charset="2"/>
              <a:buNone/>
            </a:pPr>
            <a:r>
              <a:rPr lang="zh-CN" altLang="en-US" b="1">
                <a:ea typeface="楷体_GB2312" pitchFamily="49" charset="-122"/>
              </a:rPr>
              <a:t>   头为</a:t>
            </a:r>
            <a:r>
              <a:rPr lang="zh-CN" altLang="en-US" b="1">
                <a:solidFill>
                  <a:srgbClr val="FF0000"/>
                </a:solidFill>
                <a:ea typeface="楷体_GB2312" pitchFamily="49" charset="-122"/>
              </a:rPr>
              <a:t>椭圆球面</a:t>
            </a:r>
            <a:r>
              <a:rPr lang="zh-CN" altLang="en-US" b="1">
                <a:ea typeface="楷体_GB2312" pitchFamily="49" charset="-122"/>
              </a:rPr>
              <a:t>，窝为凹面，可沿</a:t>
            </a:r>
            <a:r>
              <a:rPr lang="zh-CN" altLang="en-US" b="1">
                <a:solidFill>
                  <a:srgbClr val="0000CC"/>
                </a:solidFill>
                <a:ea typeface="楷体_GB2312" pitchFamily="49" charset="-122"/>
              </a:rPr>
              <a:t>冠状轴</a:t>
            </a:r>
            <a:r>
              <a:rPr lang="zh-CN" altLang="en-US" b="1">
                <a:ea typeface="楷体_GB2312" pitchFamily="49" charset="-122"/>
              </a:rPr>
              <a:t>做</a:t>
            </a:r>
            <a:r>
              <a:rPr lang="zh-CN" altLang="en-US" b="1">
                <a:solidFill>
                  <a:srgbClr val="FF0000"/>
                </a:solidFill>
                <a:ea typeface="楷体_GB2312" pitchFamily="49" charset="-122"/>
              </a:rPr>
              <a:t>屈伸</a:t>
            </a:r>
            <a:r>
              <a:rPr lang="zh-CN" altLang="en-US" b="1">
                <a:ea typeface="楷体_GB2312" pitchFamily="49" charset="-122"/>
              </a:rPr>
              <a:t>运动，又可沿</a:t>
            </a:r>
            <a:r>
              <a:rPr lang="zh-CN" altLang="en-US" b="1">
                <a:solidFill>
                  <a:srgbClr val="0000CC"/>
                </a:solidFill>
                <a:ea typeface="楷体_GB2312" pitchFamily="49" charset="-122"/>
              </a:rPr>
              <a:t>矢状轴</a:t>
            </a:r>
            <a:r>
              <a:rPr lang="zh-CN" altLang="en-US" b="1">
                <a:ea typeface="楷体_GB2312" pitchFamily="49" charset="-122"/>
              </a:rPr>
              <a:t>做</a:t>
            </a:r>
            <a:r>
              <a:rPr lang="zh-CN" altLang="en-US" b="1">
                <a:solidFill>
                  <a:srgbClr val="FF0000"/>
                </a:solidFill>
                <a:ea typeface="楷体_GB2312" pitchFamily="49" charset="-122"/>
              </a:rPr>
              <a:t>收展</a:t>
            </a:r>
            <a:r>
              <a:rPr lang="zh-CN" altLang="en-US" b="1">
                <a:ea typeface="楷体_GB2312" pitchFamily="49" charset="-122"/>
              </a:rPr>
              <a:t>运动，如</a:t>
            </a:r>
            <a:r>
              <a:rPr lang="zh-CN" altLang="en-US" b="1">
                <a:solidFill>
                  <a:srgbClr val="FF0000"/>
                </a:solidFill>
                <a:ea typeface="楷体_GB2312" pitchFamily="49" charset="-122"/>
              </a:rPr>
              <a:t>桡腕关节</a:t>
            </a:r>
            <a:r>
              <a:rPr lang="zh-CN" altLang="en-US" b="1">
                <a:ea typeface="楷体_GB2312" pitchFamily="49" charset="-122"/>
              </a:rPr>
              <a:t>。</a:t>
            </a:r>
          </a:p>
        </p:txBody>
      </p:sp>
      <p:pic>
        <p:nvPicPr>
          <p:cNvPr id="4403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514" y="2714625"/>
            <a:ext cx="5614987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2118069" y="659140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椭圆关节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3974197"/>
      </p:ext>
    </p:extLst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188" y="2357438"/>
            <a:ext cx="5791200" cy="346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Rectangle 8"/>
          <p:cNvSpPr>
            <a:spLocks noChangeArrowheads="1"/>
          </p:cNvSpPr>
          <p:nvPr/>
        </p:nvSpPr>
        <p:spPr bwMode="auto">
          <a:xfrm>
            <a:off x="9336088" y="1"/>
            <a:ext cx="1331912" cy="191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CN" altLang="en-US" sz="1800"/>
          </a:p>
        </p:txBody>
      </p:sp>
      <p:sp>
        <p:nvSpPr>
          <p:cNvPr id="45060" name="AutoShape 9"/>
          <p:cNvSpPr>
            <a:spLocks noChangeArrowheads="1"/>
          </p:cNvSpPr>
          <p:nvPr/>
        </p:nvSpPr>
        <p:spPr bwMode="gray">
          <a:xfrm>
            <a:off x="9048750" y="115889"/>
            <a:ext cx="1511300" cy="5032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00FF"/>
              </a:gs>
              <a:gs pos="100000">
                <a:srgbClr val="000000"/>
              </a:gs>
            </a:gsLst>
            <a:lin ang="5400000" scaled="1"/>
          </a:gradFill>
          <a:ln w="12700" algn="ctr">
            <a:solidFill>
              <a:schemeClr val="bg1"/>
            </a:solidFill>
            <a:round/>
            <a:headEnd/>
            <a:tailEnd/>
          </a:ln>
          <a:effectLst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 b="1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双轴关节</a:t>
            </a:r>
          </a:p>
        </p:txBody>
      </p:sp>
      <p:sp>
        <p:nvSpPr>
          <p:cNvPr id="45061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2209800" y="1411289"/>
            <a:ext cx="7054850" cy="1017587"/>
          </a:xfrm>
        </p:spPr>
        <p:txBody>
          <a:bodyPr/>
          <a:lstStyle/>
          <a:p>
            <a:pPr marL="0" indent="0" fontAlgn="t">
              <a:buNone/>
            </a:pPr>
            <a:r>
              <a:rPr lang="zh-CN" altLang="en-US" sz="2400" b="1">
                <a:ea typeface="楷体_GB2312" pitchFamily="49" charset="-122"/>
              </a:rPr>
              <a:t>相对两骨的关节面都是</a:t>
            </a:r>
            <a:r>
              <a:rPr lang="zh-CN" altLang="en-US" sz="2400" b="1">
                <a:solidFill>
                  <a:srgbClr val="FF0000"/>
                </a:solidFill>
                <a:ea typeface="楷体_GB2312" pitchFamily="49" charset="-122"/>
              </a:rPr>
              <a:t>马鞍形</a:t>
            </a:r>
            <a:r>
              <a:rPr lang="zh-CN" altLang="en-US" sz="2400" b="1">
                <a:ea typeface="楷体_GB2312" pitchFamily="49" charset="-122"/>
              </a:rPr>
              <a:t>，互为关节头和关节窝，可分别沿</a:t>
            </a:r>
            <a:r>
              <a:rPr lang="zh-CN" altLang="en-US" sz="2400" b="1">
                <a:solidFill>
                  <a:srgbClr val="0000CC"/>
                </a:solidFill>
                <a:ea typeface="楷体_GB2312" pitchFamily="49" charset="-122"/>
              </a:rPr>
              <a:t>冠状轴</a:t>
            </a:r>
            <a:r>
              <a:rPr lang="zh-CN" altLang="en-US" sz="2400" b="1">
                <a:ea typeface="楷体_GB2312" pitchFamily="49" charset="-122"/>
              </a:rPr>
              <a:t>和</a:t>
            </a:r>
            <a:r>
              <a:rPr lang="zh-CN" altLang="en-US" sz="2400" b="1">
                <a:solidFill>
                  <a:srgbClr val="0000CC"/>
                </a:solidFill>
                <a:ea typeface="楷体_GB2312" pitchFamily="49" charset="-122"/>
              </a:rPr>
              <a:t>矢状轴</a:t>
            </a:r>
            <a:r>
              <a:rPr lang="zh-CN" altLang="en-US" sz="2400" b="1">
                <a:ea typeface="楷体_GB2312" pitchFamily="49" charset="-122"/>
              </a:rPr>
              <a:t>做</a:t>
            </a:r>
            <a:r>
              <a:rPr lang="zh-CN" altLang="en-US" sz="2400" b="1">
                <a:solidFill>
                  <a:srgbClr val="FF0000"/>
                </a:solidFill>
                <a:ea typeface="楷体_GB2312" pitchFamily="49" charset="-122"/>
              </a:rPr>
              <a:t>屈伸</a:t>
            </a:r>
            <a:r>
              <a:rPr lang="zh-CN" altLang="en-US" sz="2400" b="1">
                <a:ea typeface="楷体_GB2312" pitchFamily="49" charset="-122"/>
              </a:rPr>
              <a:t>和</a:t>
            </a:r>
            <a:r>
              <a:rPr lang="zh-CN" altLang="en-US" sz="2400" b="1">
                <a:solidFill>
                  <a:srgbClr val="FF0000"/>
                </a:solidFill>
                <a:ea typeface="楷体_GB2312" pitchFamily="49" charset="-122"/>
              </a:rPr>
              <a:t>收展</a:t>
            </a:r>
            <a:r>
              <a:rPr lang="zh-CN" altLang="en-US" sz="2400" b="1">
                <a:ea typeface="楷体_GB2312" pitchFamily="49" charset="-122"/>
              </a:rPr>
              <a:t>运动。</a:t>
            </a:r>
            <a:endParaRPr lang="zh-CN" altLang="en-US" b="1">
              <a:solidFill>
                <a:srgbClr val="00FF00"/>
              </a:solidFill>
              <a:ea typeface="楷体_GB2312" pitchFamily="49" charset="-122"/>
            </a:endParaRPr>
          </a:p>
        </p:txBody>
      </p:sp>
      <p:sp>
        <p:nvSpPr>
          <p:cNvPr id="45063" name="Rectangle 10"/>
          <p:cNvSpPr>
            <a:spLocks noChangeArrowheads="1"/>
          </p:cNvSpPr>
          <p:nvPr/>
        </p:nvSpPr>
        <p:spPr bwMode="auto">
          <a:xfrm>
            <a:off x="5310189" y="6000751"/>
            <a:ext cx="15652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800" b="1">
                <a:solidFill>
                  <a:srgbClr val="0000FF"/>
                </a:solidFill>
                <a:ea typeface="宋体" panose="02010600030101010101" pitchFamily="2" charset="-122"/>
              </a:rPr>
              <a:t>拇指腕掌关节</a:t>
            </a:r>
          </a:p>
        </p:txBody>
      </p:sp>
      <p:sp>
        <p:nvSpPr>
          <p:cNvPr id="45064" name="Rectangle 11"/>
          <p:cNvSpPr>
            <a:spLocks noChangeArrowheads="1"/>
          </p:cNvSpPr>
          <p:nvPr/>
        </p:nvSpPr>
        <p:spPr bwMode="auto">
          <a:xfrm>
            <a:off x="3524250" y="4000501"/>
            <a:ext cx="863600" cy="5746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CN" altLang="en-US" sz="1800"/>
          </a:p>
        </p:txBody>
      </p:sp>
      <p:sp>
        <p:nvSpPr>
          <p:cNvPr id="9" name="矩形 8"/>
          <p:cNvSpPr/>
          <p:nvPr/>
        </p:nvSpPr>
        <p:spPr>
          <a:xfrm>
            <a:off x="2118069" y="659140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鞍状关节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49B0A-FAEA-43C9-9FB8-19A1F6F9B77F}" type="slidenum">
              <a:rPr lang="en-US" altLang="zh-TW" smtClean="0"/>
              <a:pPr/>
              <a:t>37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38116369"/>
      </p:ext>
    </p:extLst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6"/>
          <p:cNvSpPr>
            <a:spLocks noChangeArrowheads="1"/>
          </p:cNvSpPr>
          <p:nvPr/>
        </p:nvSpPr>
        <p:spPr bwMode="auto">
          <a:xfrm>
            <a:off x="9336088" y="1"/>
            <a:ext cx="1331912" cy="191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CN" altLang="en-US" sz="1800"/>
          </a:p>
        </p:txBody>
      </p:sp>
      <p:sp>
        <p:nvSpPr>
          <p:cNvPr id="46083" name="AutoShape 7"/>
          <p:cNvSpPr>
            <a:spLocks noChangeArrowheads="1"/>
          </p:cNvSpPr>
          <p:nvPr/>
        </p:nvSpPr>
        <p:spPr bwMode="gray">
          <a:xfrm>
            <a:off x="8975726" y="115889"/>
            <a:ext cx="1584325" cy="5032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00FF"/>
              </a:gs>
              <a:gs pos="100000">
                <a:srgbClr val="000000"/>
              </a:gs>
            </a:gsLst>
            <a:lin ang="5400000" scaled="1"/>
          </a:gradFill>
          <a:ln w="12700" algn="ctr">
            <a:solidFill>
              <a:schemeClr val="bg1"/>
            </a:solidFill>
            <a:round/>
            <a:headEnd/>
            <a:tailEnd/>
          </a:ln>
          <a:effectLst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 b="1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多轴关节</a:t>
            </a:r>
          </a:p>
        </p:txBody>
      </p:sp>
      <p:sp>
        <p:nvSpPr>
          <p:cNvPr id="4608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1672434" y="1277661"/>
            <a:ext cx="7777162" cy="574675"/>
          </a:xfrm>
        </p:spPr>
        <p:txBody>
          <a:bodyPr/>
          <a:lstStyle/>
          <a:p>
            <a:pPr marL="0" indent="0" fontAlgn="t">
              <a:lnSpc>
                <a:spcPct val="110000"/>
              </a:lnSpc>
              <a:buNone/>
            </a:pPr>
            <a:r>
              <a:rPr lang="zh-CN" altLang="en-US" b="1">
                <a:ea typeface="楷体_GB2312" pitchFamily="49" charset="-122"/>
              </a:rPr>
              <a:t>头为</a:t>
            </a:r>
            <a:r>
              <a:rPr lang="zh-CN" altLang="en-US" b="1">
                <a:solidFill>
                  <a:srgbClr val="FF0000"/>
                </a:solidFill>
                <a:ea typeface="楷体_GB2312" pitchFamily="49" charset="-122"/>
              </a:rPr>
              <a:t>球面</a:t>
            </a:r>
            <a:r>
              <a:rPr lang="zh-CN" altLang="en-US" b="1">
                <a:ea typeface="楷体_GB2312" pitchFamily="49" charset="-122"/>
              </a:rPr>
              <a:t>，窝为</a:t>
            </a:r>
            <a:r>
              <a:rPr lang="zh-CN" altLang="en-US" b="1">
                <a:solidFill>
                  <a:srgbClr val="FF0000"/>
                </a:solidFill>
                <a:ea typeface="楷体_GB2312" pitchFamily="49" charset="-122"/>
              </a:rPr>
              <a:t>球形凹</a:t>
            </a:r>
            <a:r>
              <a:rPr lang="zh-CN" altLang="en-US" b="1">
                <a:ea typeface="楷体_GB2312" pitchFamily="49" charset="-122"/>
              </a:rPr>
              <a:t>，有的较浅，有的较深。</a:t>
            </a:r>
          </a:p>
        </p:txBody>
      </p:sp>
      <p:graphicFrame>
        <p:nvGraphicFramePr>
          <p:cNvPr id="46086" name="Object 5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646960603"/>
              </p:ext>
            </p:extLst>
          </p:nvPr>
        </p:nvGraphicFramePr>
        <p:xfrm>
          <a:off x="736601" y="2460625"/>
          <a:ext cx="5689600" cy="338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9" name="Image" r:id="rId6" imgW="8139683" imgH="4825397" progId="Photoshop.Image.9">
                  <p:embed/>
                </p:oleObj>
              </mc:Choice>
              <mc:Fallback>
                <p:oleObj name="Image" r:id="rId6" imgW="8139683" imgH="4825397" progId="Photoshop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lum bright="-6000" contrast="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6601" y="2460625"/>
                        <a:ext cx="5689600" cy="3384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1973265" y="3392488"/>
            <a:ext cx="371475" cy="1054100"/>
            <a:chOff x="1837" y="2251"/>
            <a:chExt cx="272" cy="771"/>
          </a:xfrm>
        </p:grpSpPr>
        <p:sp>
          <p:nvSpPr>
            <p:cNvPr id="46094" name="Line 11"/>
            <p:cNvSpPr>
              <a:spLocks noChangeShapeType="1"/>
            </p:cNvSpPr>
            <p:nvPr/>
          </p:nvSpPr>
          <p:spPr bwMode="auto">
            <a:xfrm>
              <a:off x="1837" y="2251"/>
              <a:ext cx="136" cy="77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6095" name="Line 12"/>
            <p:cNvSpPr>
              <a:spLocks noChangeShapeType="1"/>
            </p:cNvSpPr>
            <p:nvPr/>
          </p:nvSpPr>
          <p:spPr bwMode="auto">
            <a:xfrm flipV="1">
              <a:off x="1882" y="2568"/>
              <a:ext cx="227" cy="46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4694240" y="3578225"/>
            <a:ext cx="866775" cy="744538"/>
            <a:chOff x="3833" y="2387"/>
            <a:chExt cx="635" cy="544"/>
          </a:xfrm>
        </p:grpSpPr>
        <p:sp>
          <p:nvSpPr>
            <p:cNvPr id="46092" name="Line 13"/>
            <p:cNvSpPr>
              <a:spLocks noChangeShapeType="1"/>
            </p:cNvSpPr>
            <p:nvPr/>
          </p:nvSpPr>
          <p:spPr bwMode="auto">
            <a:xfrm>
              <a:off x="3833" y="2478"/>
              <a:ext cx="635" cy="453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6093" name="Line 14"/>
            <p:cNvSpPr>
              <a:spLocks noChangeShapeType="1"/>
            </p:cNvSpPr>
            <p:nvPr/>
          </p:nvSpPr>
          <p:spPr bwMode="auto">
            <a:xfrm flipV="1">
              <a:off x="4150" y="2387"/>
              <a:ext cx="182" cy="317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76817" name="Rectangle 17"/>
          <p:cNvSpPr>
            <a:spLocks noChangeArrowheads="1"/>
          </p:cNvSpPr>
          <p:nvPr/>
        </p:nvSpPr>
        <p:spPr bwMode="auto">
          <a:xfrm>
            <a:off x="1684500" y="1868338"/>
            <a:ext cx="52339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800" b="1">
                <a:ea typeface="楷体_GB2312" pitchFamily="49" charset="-122"/>
              </a:rPr>
              <a:t>以</a:t>
            </a:r>
            <a:r>
              <a:rPr lang="zh-CN" altLang="en-US" sz="2800" b="1">
                <a:solidFill>
                  <a:srgbClr val="0000CC"/>
                </a:solidFill>
                <a:ea typeface="楷体_GB2312" pitchFamily="49" charset="-122"/>
              </a:rPr>
              <a:t>三个互相垂直轴</a:t>
            </a:r>
            <a:r>
              <a:rPr lang="zh-CN" altLang="en-US" sz="2800" b="1">
                <a:ea typeface="楷体_GB2312" pitchFamily="49" charset="-122"/>
              </a:rPr>
              <a:t>做</a:t>
            </a:r>
            <a:r>
              <a:rPr lang="zh-CN" altLang="en-US" sz="2800" b="1">
                <a:solidFill>
                  <a:srgbClr val="FF0000"/>
                </a:solidFill>
                <a:ea typeface="楷体_GB2312" pitchFamily="49" charset="-122"/>
              </a:rPr>
              <a:t>多方</a:t>
            </a:r>
            <a:r>
              <a:rPr lang="zh-CN" altLang="en-US" sz="2800" b="1">
                <a:ea typeface="楷体_GB2312" pitchFamily="49" charset="-122"/>
              </a:rPr>
              <a:t>运动。</a:t>
            </a:r>
          </a:p>
        </p:txBody>
      </p:sp>
      <p:sp>
        <p:nvSpPr>
          <p:cNvPr id="46090" name="Text Box 19"/>
          <p:cNvSpPr txBox="1">
            <a:spLocks noChangeArrowheads="1"/>
          </p:cNvSpPr>
          <p:nvPr/>
        </p:nvSpPr>
        <p:spPr bwMode="auto">
          <a:xfrm>
            <a:off x="1096964" y="5989638"/>
            <a:ext cx="8747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800" b="1">
                <a:solidFill>
                  <a:srgbClr val="0000FF"/>
                </a:solidFill>
                <a:ea typeface="宋体" panose="02010600030101010101" pitchFamily="2" charset="-122"/>
              </a:rPr>
              <a:t>肩关节</a:t>
            </a:r>
          </a:p>
        </p:txBody>
      </p:sp>
      <p:sp>
        <p:nvSpPr>
          <p:cNvPr id="46091" name="Text Box 20"/>
          <p:cNvSpPr txBox="1">
            <a:spLocks noChangeArrowheads="1"/>
          </p:cNvSpPr>
          <p:nvPr/>
        </p:nvSpPr>
        <p:spPr bwMode="auto">
          <a:xfrm>
            <a:off x="4759327" y="5983288"/>
            <a:ext cx="8747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800" b="1">
                <a:solidFill>
                  <a:srgbClr val="0000FF"/>
                </a:solidFill>
                <a:ea typeface="宋体" panose="02010600030101010101" pitchFamily="2" charset="-122"/>
              </a:rPr>
              <a:t>髋关节</a:t>
            </a:r>
          </a:p>
        </p:txBody>
      </p:sp>
      <p:sp>
        <p:nvSpPr>
          <p:cNvPr id="16" name="矩形 15"/>
          <p:cNvSpPr/>
          <p:nvPr/>
        </p:nvSpPr>
        <p:spPr>
          <a:xfrm>
            <a:off x="2118069" y="659140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球窝关节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49B0A-FAEA-43C9-9FB8-19A1F6F9B77F}" type="slidenum">
              <a:rPr lang="en-US" altLang="zh-TW" smtClean="0"/>
              <a:pPr/>
              <a:t>38</a:t>
            </a:fld>
            <a:endParaRPr lang="en-US" altLang="zh-TW"/>
          </a:p>
        </p:txBody>
      </p:sp>
      <p:pic>
        <p:nvPicPr>
          <p:cNvPr id="17" name="肩关节">
            <a:hlinkClick r:id="" action="ppaction://media"/>
            <a:extLst>
              <a:ext uri="{FF2B5EF4-FFF2-40B4-BE49-F238E27FC236}">
                <a16:creationId xmlns:a16="http://schemas.microsoft.com/office/drawing/2014/main" id="{203109BE-D4A9-4071-8C52-F159D1C935A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58906" y="2460625"/>
            <a:ext cx="4866213" cy="364966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459E21A2-8986-40AD-970E-89DFE742B497}"/>
              </a:ext>
            </a:extLst>
          </p:cNvPr>
          <p:cNvSpPr/>
          <p:nvPr/>
        </p:nvSpPr>
        <p:spPr>
          <a:xfrm>
            <a:off x="8551258" y="6285464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肩关节的运动</a:t>
            </a:r>
          </a:p>
        </p:txBody>
      </p:sp>
    </p:spTree>
    <p:extLst>
      <p:ext uri="{BB962C8B-B14F-4D97-AF65-F5344CB8AC3E}">
        <p14:creationId xmlns:p14="http://schemas.microsoft.com/office/powerpoint/2010/main" val="109133818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0"/>
          <p:cNvSpPr>
            <a:spLocks noChangeArrowheads="1"/>
          </p:cNvSpPr>
          <p:nvPr/>
        </p:nvSpPr>
        <p:spPr bwMode="auto">
          <a:xfrm>
            <a:off x="9336088" y="1"/>
            <a:ext cx="1331912" cy="191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CN" altLang="en-US" sz="1800"/>
          </a:p>
        </p:txBody>
      </p:sp>
      <p:sp>
        <p:nvSpPr>
          <p:cNvPr id="48131" name="AutoShape 11"/>
          <p:cNvSpPr>
            <a:spLocks noChangeArrowheads="1"/>
          </p:cNvSpPr>
          <p:nvPr/>
        </p:nvSpPr>
        <p:spPr bwMode="gray">
          <a:xfrm>
            <a:off x="8975726" y="115889"/>
            <a:ext cx="1584325" cy="5032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00FF"/>
              </a:gs>
              <a:gs pos="100000">
                <a:srgbClr val="000000"/>
              </a:gs>
            </a:gsLst>
            <a:lin ang="5400000" scaled="1"/>
          </a:gradFill>
          <a:ln w="12700" algn="ctr">
            <a:solidFill>
              <a:schemeClr val="bg1"/>
            </a:solidFill>
            <a:round/>
            <a:headEnd/>
            <a:tailEnd/>
          </a:ln>
          <a:effectLst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 b="1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多轴关节</a:t>
            </a:r>
          </a:p>
        </p:txBody>
      </p:sp>
      <p:sp>
        <p:nvSpPr>
          <p:cNvPr id="4813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101057" y="1182360"/>
            <a:ext cx="7054850" cy="792162"/>
          </a:xfrm>
        </p:spPr>
        <p:txBody>
          <a:bodyPr>
            <a:noAutofit/>
          </a:bodyPr>
          <a:lstStyle/>
          <a:p>
            <a:pPr marL="0" indent="0" fontAlgn="t">
              <a:lnSpc>
                <a:spcPct val="110000"/>
              </a:lnSpc>
              <a:buNone/>
            </a:pPr>
            <a:r>
              <a:rPr lang="zh-CN" altLang="en-US" sz="2400" b="1" dirty="0">
                <a:ea typeface="楷体_GB2312" pitchFamily="49" charset="-122"/>
              </a:rPr>
              <a:t>关节面近于</a:t>
            </a:r>
            <a:r>
              <a:rPr lang="zh-CN" altLang="en-US" sz="2400" b="1" dirty="0">
                <a:solidFill>
                  <a:srgbClr val="FF0000"/>
                </a:solidFill>
                <a:ea typeface="楷体_GB2312" pitchFamily="49" charset="-122"/>
              </a:rPr>
              <a:t>平面</a:t>
            </a:r>
            <a:r>
              <a:rPr lang="zh-CN" altLang="en-US" sz="2400" b="1" dirty="0">
                <a:ea typeface="楷体_GB2312" pitchFamily="49" charset="-122"/>
              </a:rPr>
              <a:t>，是巨大的</a:t>
            </a:r>
            <a:r>
              <a:rPr lang="zh-CN" altLang="en-US" sz="2400" b="1" dirty="0">
                <a:solidFill>
                  <a:srgbClr val="FF0000"/>
                </a:solidFill>
                <a:ea typeface="楷体_GB2312" pitchFamily="49" charset="-122"/>
              </a:rPr>
              <a:t>球窝关节的一小部分</a:t>
            </a:r>
            <a:r>
              <a:rPr lang="zh-CN" altLang="en-US" sz="2400" b="1" dirty="0">
                <a:ea typeface="楷体_GB2312" pitchFamily="49" charset="-122"/>
              </a:rPr>
              <a:t>，但关节囊坚固且紧张，只能做</a:t>
            </a:r>
            <a:r>
              <a:rPr lang="zh-CN" altLang="en-US" sz="2400" b="1" dirty="0">
                <a:solidFill>
                  <a:srgbClr val="FF0000"/>
                </a:solidFill>
                <a:ea typeface="楷体_GB2312" pitchFamily="49" charset="-122"/>
              </a:rPr>
              <a:t>小范围</a:t>
            </a:r>
            <a:r>
              <a:rPr lang="zh-CN" altLang="en-US" sz="2400" b="1" dirty="0">
                <a:ea typeface="楷体_GB2312" pitchFamily="49" charset="-122"/>
              </a:rPr>
              <a:t>运动。</a:t>
            </a:r>
            <a:endParaRPr lang="zh-CN" altLang="en-US" sz="2400" b="1" dirty="0">
              <a:solidFill>
                <a:srgbClr val="FF0000"/>
              </a:solidFill>
              <a:ea typeface="楷体_GB2312" pitchFamily="49" charset="-122"/>
            </a:endParaRPr>
          </a:p>
        </p:txBody>
      </p:sp>
      <p:sp>
        <p:nvSpPr>
          <p:cNvPr id="48134" name="Rectangle 12"/>
          <p:cNvSpPr>
            <a:spLocks noChangeArrowheads="1"/>
          </p:cNvSpPr>
          <p:nvPr/>
        </p:nvSpPr>
        <p:spPr bwMode="auto">
          <a:xfrm>
            <a:off x="3167064" y="5857876"/>
            <a:ext cx="14620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 dirty="0">
                <a:solidFill>
                  <a:srgbClr val="0000FF"/>
                </a:solidFill>
                <a:ea typeface="宋体" panose="02010600030101010101" pitchFamily="2" charset="-122"/>
              </a:rPr>
              <a:t>跗骨间关节</a:t>
            </a:r>
          </a:p>
        </p:txBody>
      </p:sp>
      <p:sp>
        <p:nvSpPr>
          <p:cNvPr id="48135" name="Rectangle 13"/>
          <p:cNvSpPr>
            <a:spLocks noChangeArrowheads="1"/>
          </p:cNvSpPr>
          <p:nvPr/>
        </p:nvSpPr>
        <p:spPr bwMode="auto">
          <a:xfrm>
            <a:off x="7404100" y="5959475"/>
            <a:ext cx="12065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 dirty="0">
                <a:solidFill>
                  <a:srgbClr val="0000FF"/>
                </a:solidFill>
                <a:ea typeface="宋体" panose="02010600030101010101" pitchFamily="2" charset="-122"/>
              </a:rPr>
              <a:t>椎间关节</a:t>
            </a:r>
          </a:p>
        </p:txBody>
      </p:sp>
      <p:pic>
        <p:nvPicPr>
          <p:cNvPr id="4813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1" y="2357439"/>
            <a:ext cx="4316413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7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314" y="2551113"/>
            <a:ext cx="3101975" cy="309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2118069" y="659140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平面关节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6826896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54300" y="1931988"/>
            <a:ext cx="8469313" cy="4800600"/>
          </a:xfrm>
        </p:spPr>
        <p:txBody>
          <a:bodyPr>
            <a:normAutofit/>
          </a:bodyPr>
          <a:lstStyle/>
          <a:p>
            <a:pPr marL="0" indent="0" fontAlgn="t">
              <a:lnSpc>
                <a:spcPct val="150000"/>
              </a:lnSpc>
              <a:buNone/>
            </a:pPr>
            <a:r>
              <a:rPr lang="en-US" altLang="zh-CN" sz="3200" b="1" dirty="0">
                <a:solidFill>
                  <a:srgbClr val="00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 </a:t>
            </a:r>
            <a:r>
              <a:rPr lang="zh-CN" altLang="en-US" sz="3200" b="1" dirty="0">
                <a:solidFill>
                  <a:srgbClr val="00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纤维连结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（韧带连结）</a:t>
            </a:r>
            <a:endParaRPr lang="en-US" altLang="zh-CN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fontAlgn="t">
              <a:lnSpc>
                <a:spcPct val="150000"/>
              </a:lnSpc>
              <a:buNone/>
            </a:pPr>
            <a:r>
              <a:rPr lang="en-US" altLang="zh-CN" sz="3200" b="1" dirty="0">
                <a:solidFill>
                  <a:srgbClr val="00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 </a:t>
            </a:r>
            <a:r>
              <a:rPr lang="zh-CN" altLang="en-US" sz="3200" b="1" dirty="0">
                <a:solidFill>
                  <a:srgbClr val="00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软骨结合</a:t>
            </a:r>
            <a:r>
              <a:rPr lang="en-US" altLang="zh-CN" sz="3200" dirty="0">
                <a:solidFill>
                  <a:srgbClr val="00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			</a:t>
            </a:r>
          </a:p>
          <a:p>
            <a:pPr marL="0" indent="0" fontAlgn="t">
              <a:lnSpc>
                <a:spcPct val="150000"/>
              </a:lnSpc>
              <a:buNone/>
            </a:pPr>
            <a:r>
              <a:rPr lang="en-US" altLang="zh-CN" sz="3200" b="1" dirty="0">
                <a:solidFill>
                  <a:srgbClr val="00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 </a:t>
            </a:r>
            <a:r>
              <a:rPr lang="zh-CN" altLang="en-US" sz="3200" b="1" dirty="0">
                <a:solidFill>
                  <a:srgbClr val="00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骨 结 合</a:t>
            </a:r>
            <a:r>
              <a:rPr lang="en-US" altLang="zh-CN" sz="3200" dirty="0">
                <a:solidFill>
                  <a:srgbClr val="00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			</a:t>
            </a:r>
            <a:endParaRPr lang="zh-CN" altLang="en-US" sz="3600" b="1" dirty="0">
              <a:solidFill>
                <a:srgbClr val="0033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854075" indent="-854075" fontAlgn="t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000" b="1" dirty="0">
                <a:ea typeface="楷体_GB2312" pitchFamily="49" charset="-122"/>
              </a:rPr>
              <a:t> </a:t>
            </a:r>
          </a:p>
          <a:p>
            <a:pPr marL="854075" indent="-854075" fontAlgn="t">
              <a:lnSpc>
                <a:spcPct val="120000"/>
              </a:lnSpc>
              <a:spcBef>
                <a:spcPct val="0"/>
              </a:spcBef>
              <a:buNone/>
            </a:pPr>
            <a:endParaRPr lang="zh-CN" altLang="en-US" b="1" dirty="0">
              <a:solidFill>
                <a:srgbClr val="CC0000"/>
              </a:solidFill>
              <a:ea typeface="楷体_GB2312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620691" y="770980"/>
            <a:ext cx="238558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zh-CN" altLang="en-US" sz="3200" b="1" dirty="0">
                <a:solidFill>
                  <a:srgbClr val="0000CC"/>
                </a:solidFill>
                <a:ea typeface="黑体" panose="02010609060101010101" pitchFamily="49" charset="-122"/>
              </a:rPr>
              <a:t>直接连结</a:t>
            </a:r>
            <a:r>
              <a:rPr lang="zh-CN" altLang="en-US" sz="3200" b="1" dirty="0">
                <a:solidFill>
                  <a:srgbClr val="0000CC"/>
                </a:solidFill>
              </a:rPr>
              <a:t>：</a:t>
            </a:r>
            <a:endParaRPr lang="zh-CN" altLang="en-US" sz="2000" dirty="0"/>
          </a:p>
        </p:txBody>
      </p:sp>
      <p:sp>
        <p:nvSpPr>
          <p:cNvPr id="4" name="矩形 3"/>
          <p:cNvSpPr/>
          <p:nvPr/>
        </p:nvSpPr>
        <p:spPr>
          <a:xfrm>
            <a:off x="7448793" y="2210054"/>
            <a:ext cx="180049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54075" indent="-854075" fontAlgn="t">
              <a:lnSpc>
                <a:spcPct val="150000"/>
              </a:lnSpc>
              <a:buNone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如颅骨之间的缝</a:t>
            </a:r>
          </a:p>
        </p:txBody>
      </p:sp>
      <p:sp>
        <p:nvSpPr>
          <p:cNvPr id="5" name="矩形 4"/>
          <p:cNvSpPr/>
          <p:nvPr/>
        </p:nvSpPr>
        <p:spPr>
          <a:xfrm>
            <a:off x="7448793" y="2971800"/>
            <a:ext cx="133882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如耻骨联合</a:t>
            </a:r>
          </a:p>
        </p:txBody>
      </p:sp>
      <p:sp>
        <p:nvSpPr>
          <p:cNvPr id="6" name="矩形 5"/>
          <p:cNvSpPr/>
          <p:nvPr/>
        </p:nvSpPr>
        <p:spPr>
          <a:xfrm>
            <a:off x="7507288" y="3824457"/>
            <a:ext cx="87716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如骶骨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5126085"/>
      </p:ext>
    </p:extLst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1992314" y="1412875"/>
            <a:ext cx="7704137" cy="965200"/>
          </a:xfrm>
        </p:spPr>
        <p:txBody>
          <a:bodyPr/>
          <a:lstStyle/>
          <a:p>
            <a:pPr marL="198438" indent="-198438" fontAlgn="t">
              <a:buNone/>
            </a:pPr>
            <a:r>
              <a:rPr lang="zh-CN" altLang="en-US" sz="3300">
                <a:solidFill>
                  <a:srgbClr val="FFFF66"/>
                </a:solidFill>
              </a:rPr>
              <a:t>  </a:t>
            </a:r>
            <a:r>
              <a:rPr lang="zh-CN" altLang="en-US" sz="2600" b="1">
                <a:ea typeface="楷体_GB2312" pitchFamily="49" charset="-122"/>
              </a:rPr>
              <a:t>两个或两上以上结构独立的关节，运动时必须</a:t>
            </a:r>
            <a:r>
              <a:rPr lang="zh-CN" altLang="en-US" sz="2600" b="1">
                <a:solidFill>
                  <a:srgbClr val="FF0000"/>
                </a:solidFill>
                <a:ea typeface="楷体_GB2312" pitchFamily="49" charset="-122"/>
              </a:rPr>
              <a:t>同时进行</a:t>
            </a:r>
            <a:r>
              <a:rPr lang="zh-CN" altLang="en-US" sz="2600" b="1">
                <a:ea typeface="楷体_GB2312" pitchFamily="49" charset="-122"/>
              </a:rPr>
              <a:t>，</a:t>
            </a:r>
            <a:r>
              <a:rPr lang="zh-CN" altLang="en-US" sz="2600" b="1">
                <a:solidFill>
                  <a:srgbClr val="FF0000"/>
                </a:solidFill>
                <a:ea typeface="楷体_GB2312" pitchFamily="49" charset="-122"/>
              </a:rPr>
              <a:t>如两侧的下颌关节。</a:t>
            </a:r>
          </a:p>
        </p:txBody>
      </p:sp>
      <p:sp>
        <p:nvSpPr>
          <p:cNvPr id="7" name="矩形 6"/>
          <p:cNvSpPr/>
          <p:nvPr/>
        </p:nvSpPr>
        <p:spPr>
          <a:xfrm>
            <a:off x="2118069" y="659140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联合关节</a:t>
            </a:r>
          </a:p>
        </p:txBody>
      </p:sp>
      <p:pic>
        <p:nvPicPr>
          <p:cNvPr id="2" name="下颌关节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850" r="2138"/>
          <a:stretch/>
        </p:blipFill>
        <p:spPr>
          <a:xfrm>
            <a:off x="3889248" y="2414651"/>
            <a:ext cx="4425696" cy="4300092"/>
          </a:xfrm>
          <a:prstGeom prst="rect">
            <a:avLst/>
          </a:prstGeom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34F73-7C17-48AB-A918-37DBAD9B0313}" type="slidenum">
              <a:rPr lang="en-US" altLang="zh-TW" smtClean="0"/>
              <a:pPr/>
              <a:t>40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9890279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图片 5" descr="li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11"/>
          <a:stretch>
            <a:fillRect/>
          </a:stretch>
        </p:blipFill>
        <p:spPr bwMode="auto">
          <a:xfrm>
            <a:off x="954541" y="142875"/>
            <a:ext cx="2722562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图片 6" descr="20080817204113973111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103" y="4357689"/>
            <a:ext cx="30607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图片 8" descr="121886401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667" y="142875"/>
            <a:ext cx="2516187" cy="377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图片 9" descr="20080819201226975900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541" y="4286250"/>
            <a:ext cx="3097212" cy="214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9" descr="http://www.gov.cn/jrzg/images/images/00123f37ba1f0a13a1bb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053" y="142875"/>
            <a:ext cx="2801938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Picture 11" descr="http://2008.people.com.cn/mediafile/200808/17/F200808171833116508483025.jp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55"/>
          <a:stretch>
            <a:fillRect/>
          </a:stretch>
        </p:blipFill>
        <p:spPr bwMode="auto">
          <a:xfrm>
            <a:off x="4454978" y="4071939"/>
            <a:ext cx="1727200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10074728" y="1172743"/>
            <a:ext cx="1231106" cy="554238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我们的关节既灵活又</a:t>
            </a:r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稳固！</a:t>
            </a:r>
          </a:p>
          <a:p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7967938"/>
      </p:ext>
    </p:extLst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58976" y="1782336"/>
            <a:ext cx="7269163" cy="984250"/>
          </a:xfrm>
        </p:spPr>
        <p:txBody>
          <a:bodyPr>
            <a:normAutofit lnSpcReduction="10000"/>
          </a:bodyPr>
          <a:lstStyle/>
          <a:p>
            <a:pPr marL="266700" indent="-266700" fontAlgn="t">
              <a:lnSpc>
                <a:spcPct val="110000"/>
              </a:lnSpc>
              <a:buNone/>
            </a:pPr>
            <a:r>
              <a:rPr lang="zh-CN" altLang="en-US" sz="2100" b="1" dirty="0">
                <a:latin typeface="楷体_GB2312" pitchFamily="49" charset="-122"/>
                <a:ea typeface="楷体_GB2312" pitchFamily="49" charset="-122"/>
              </a:rPr>
              <a:t> 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决定关节运动轴和运动的方式，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运动轴愈多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66700" indent="-266700" fontAlgn="t">
              <a:lnSpc>
                <a:spcPct val="110000"/>
              </a:lnSpc>
              <a:buNone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运动形式就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愈多样化，愈灵活</a:t>
            </a:r>
          </a:p>
        </p:txBody>
      </p:sp>
      <p:pic>
        <p:nvPicPr>
          <p:cNvPr id="53251" name="Picture 4" descr="1704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6" t="3937" b="22932"/>
          <a:stretch>
            <a:fillRect/>
          </a:stretch>
        </p:blipFill>
        <p:spPr bwMode="auto">
          <a:xfrm>
            <a:off x="2351089" y="3717925"/>
            <a:ext cx="3578225" cy="2522538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2" name="Picture 5" descr="17044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64" b="21373"/>
          <a:stretch>
            <a:fillRect/>
          </a:stretch>
        </p:blipFill>
        <p:spPr bwMode="auto">
          <a:xfrm>
            <a:off x="6240463" y="3698876"/>
            <a:ext cx="3382962" cy="2538413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1424359" y="0"/>
            <a:ext cx="51090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t">
              <a:lnSpc>
                <a:spcPct val="150000"/>
              </a:lnSpc>
              <a:spcBef>
                <a:spcPts val="1000"/>
              </a:spcBef>
            </a:pPr>
            <a:r>
              <a:rPr lang="zh-CN" altLang="en-US" sz="3200" b="1" dirty="0">
                <a:solidFill>
                  <a:srgbClr val="00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关节的灵活性和稳固性因素</a:t>
            </a:r>
            <a:endParaRPr lang="en-US" altLang="zh-CN" sz="3200" b="1" dirty="0">
              <a:solidFill>
                <a:srgbClr val="0033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245069" y="1099204"/>
            <a:ext cx="2339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关节面的形态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4058555"/>
      </p:ext>
    </p:extLst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1"/>
          <p:cNvSpPr>
            <a:spLocks noChangeArrowheads="1"/>
          </p:cNvSpPr>
          <p:nvPr/>
        </p:nvSpPr>
        <p:spPr bwMode="auto">
          <a:xfrm>
            <a:off x="9336088" y="1"/>
            <a:ext cx="1331912" cy="191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CN" altLang="en-US" sz="1800"/>
          </a:p>
        </p:txBody>
      </p:sp>
      <p:sp>
        <p:nvSpPr>
          <p:cNvPr id="54275" name="AutoShape 12"/>
          <p:cNvSpPr>
            <a:spLocks noChangeArrowheads="1"/>
          </p:cNvSpPr>
          <p:nvPr/>
        </p:nvSpPr>
        <p:spPr bwMode="gray">
          <a:xfrm>
            <a:off x="7391400" y="115889"/>
            <a:ext cx="3276600" cy="43338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00FF"/>
              </a:gs>
              <a:gs pos="100000">
                <a:srgbClr val="000000"/>
              </a:gs>
            </a:gsLst>
            <a:lin ang="5400000" scaled="1"/>
          </a:gradFill>
          <a:ln w="12700" algn="ctr">
            <a:solidFill>
              <a:schemeClr val="bg1"/>
            </a:solidFill>
            <a:round/>
            <a:headEnd/>
            <a:tailEnd/>
          </a:ln>
          <a:effectLst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关节的灵活性和稳固性因素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527801" y="2062164"/>
            <a:ext cx="3889375" cy="4751387"/>
            <a:chOff x="3152" y="1150"/>
            <a:chExt cx="1998" cy="2869"/>
          </a:xfrm>
        </p:grpSpPr>
        <p:sp>
          <p:nvSpPr>
            <p:cNvPr id="54281" name="Rectangle 5"/>
            <p:cNvSpPr>
              <a:spLocks noChangeArrowheads="1"/>
            </p:cNvSpPr>
            <p:nvPr/>
          </p:nvSpPr>
          <p:spPr bwMode="auto">
            <a:xfrm>
              <a:off x="3152" y="1150"/>
              <a:ext cx="1876" cy="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kumimoji="1" sz="23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None/>
              </a:pPr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面积差越小，则趋于稳固</a:t>
              </a:r>
            </a:p>
          </p:txBody>
        </p:sp>
        <p:pic>
          <p:nvPicPr>
            <p:cNvPr id="54282" name="Picture 6" descr="未标题-1"/>
            <p:cNvPicPr>
              <a:picLocks noChangeAspect="1" noChangeArrowheads="1"/>
            </p:cNvPicPr>
            <p:nvPr/>
          </p:nvPicPr>
          <p:blipFill>
            <a:blip r:embed="rId2">
              <a:lum bright="-6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2" y="1706"/>
              <a:ext cx="1998" cy="2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2208214" y="2060576"/>
            <a:ext cx="3959225" cy="4537075"/>
            <a:chOff x="612" y="1162"/>
            <a:chExt cx="2036" cy="2767"/>
          </a:xfrm>
        </p:grpSpPr>
        <p:sp>
          <p:nvSpPr>
            <p:cNvPr id="54279" name="Rectangle 8"/>
            <p:cNvSpPr>
              <a:spLocks noChangeArrowheads="1"/>
            </p:cNvSpPr>
            <p:nvPr/>
          </p:nvSpPr>
          <p:spPr bwMode="auto">
            <a:xfrm>
              <a:off x="612" y="1162"/>
              <a:ext cx="2036" cy="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kumimoji="1" sz="23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面积差愈大，运动幅度愈大</a:t>
              </a:r>
            </a:p>
          </p:txBody>
        </p:sp>
        <p:pic>
          <p:nvPicPr>
            <p:cNvPr id="54280" name="Picture 9" descr="未标题-2"/>
            <p:cNvPicPr>
              <a:picLocks noChangeAspect="1" noChangeArrowheads="1"/>
            </p:cNvPicPr>
            <p:nvPr/>
          </p:nvPicPr>
          <p:blipFill>
            <a:blip r:embed="rId3">
              <a:lum bright="-6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" y="1797"/>
              <a:ext cx="1665" cy="2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矩形 10"/>
          <p:cNvSpPr/>
          <p:nvPr/>
        </p:nvSpPr>
        <p:spPr>
          <a:xfrm>
            <a:off x="1338571" y="1099204"/>
            <a:ext cx="4134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关节头和关节窝的面积差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0166810"/>
      </p:ext>
    </p:extLst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4"/>
          <p:cNvSpPr>
            <a:spLocks noChangeArrowheads="1"/>
          </p:cNvSpPr>
          <p:nvPr/>
        </p:nvSpPr>
        <p:spPr bwMode="auto">
          <a:xfrm>
            <a:off x="9336088" y="1"/>
            <a:ext cx="1331912" cy="191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CN" altLang="en-US" sz="1800"/>
          </a:p>
        </p:txBody>
      </p:sp>
      <p:sp>
        <p:nvSpPr>
          <p:cNvPr id="55299" name="AutoShape 15"/>
          <p:cNvSpPr>
            <a:spLocks noChangeArrowheads="1"/>
          </p:cNvSpPr>
          <p:nvPr/>
        </p:nvSpPr>
        <p:spPr bwMode="gray">
          <a:xfrm>
            <a:off x="7391400" y="115889"/>
            <a:ext cx="3276600" cy="43338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00FF"/>
              </a:gs>
              <a:gs pos="100000">
                <a:srgbClr val="000000"/>
              </a:gs>
            </a:gsLst>
            <a:lin ang="5400000" scaled="1"/>
          </a:gradFill>
          <a:ln w="12700" algn="ctr">
            <a:solidFill>
              <a:schemeClr val="bg1"/>
            </a:solidFill>
            <a:round/>
            <a:headEnd/>
            <a:tailEnd/>
          </a:ln>
          <a:effectLst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关节的灵活性和稳固性因素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749551" y="1916114"/>
            <a:ext cx="2673471" cy="4408487"/>
            <a:chOff x="772" y="1071"/>
            <a:chExt cx="1561" cy="2913"/>
          </a:xfrm>
        </p:grpSpPr>
        <p:sp>
          <p:nvSpPr>
            <p:cNvPr id="55306" name="Rectangle 5"/>
            <p:cNvSpPr>
              <a:spLocks noChangeArrowheads="1"/>
            </p:cNvSpPr>
            <p:nvPr/>
          </p:nvSpPr>
          <p:spPr bwMode="auto">
            <a:xfrm>
              <a:off x="935" y="1071"/>
              <a:ext cx="1398" cy="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kumimoji="1" sz="23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坚厚者</a:t>
              </a:r>
              <a:r>
                <a:rPr lang="en-US" altLang="zh-CN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—</a:t>
              </a:r>
              <a:r>
                <a:rPr lang="zh-CN" altLang="en-US" sz="2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稳固</a:t>
              </a:r>
            </a:p>
          </p:txBody>
        </p:sp>
        <p:grpSp>
          <p:nvGrpSpPr>
            <p:cNvPr id="55307" name="Group 6"/>
            <p:cNvGrpSpPr>
              <a:grpSpLocks/>
            </p:cNvGrpSpPr>
            <p:nvPr/>
          </p:nvGrpSpPr>
          <p:grpSpPr bwMode="auto">
            <a:xfrm>
              <a:off x="772" y="1661"/>
              <a:ext cx="1281" cy="2323"/>
              <a:chOff x="772" y="1725"/>
              <a:chExt cx="1281" cy="2323"/>
            </a:xfrm>
          </p:grpSpPr>
          <p:pic>
            <p:nvPicPr>
              <p:cNvPr id="55308" name="Picture 7" descr="16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9" y="2886"/>
                <a:ext cx="1214" cy="1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309" name="Picture 8" descr="1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2" y="1725"/>
                <a:ext cx="1281" cy="1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7319965" y="1916114"/>
            <a:ext cx="2573777" cy="4416425"/>
            <a:chOff x="3651" y="1071"/>
            <a:chExt cx="1440" cy="2918"/>
          </a:xfrm>
        </p:grpSpPr>
        <p:sp>
          <p:nvSpPr>
            <p:cNvPr id="55303" name="Rectangle 10"/>
            <p:cNvSpPr>
              <a:spLocks noChangeArrowheads="1"/>
            </p:cNvSpPr>
            <p:nvPr/>
          </p:nvSpPr>
          <p:spPr bwMode="auto">
            <a:xfrm>
              <a:off x="3694" y="1071"/>
              <a:ext cx="1397" cy="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kumimoji="1" sz="23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薄弱者</a:t>
              </a:r>
              <a:r>
                <a:rPr lang="en-US" altLang="zh-CN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—</a:t>
              </a:r>
              <a:r>
                <a:rPr lang="zh-CN" altLang="en-US" sz="2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灵活</a:t>
              </a:r>
            </a:p>
          </p:txBody>
        </p:sp>
        <p:pic>
          <p:nvPicPr>
            <p:cNvPr id="55304" name="Picture 11" descr="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1" y="1616"/>
              <a:ext cx="989" cy="1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05" name="Picture 12" descr="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931"/>
              <a:ext cx="1083" cy="10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矩形 14"/>
          <p:cNvSpPr/>
          <p:nvPr/>
        </p:nvSpPr>
        <p:spPr>
          <a:xfrm>
            <a:off x="476155" y="1099204"/>
            <a:ext cx="73661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关节囊的厚薄、松紧，周围韧带和肌腱的状况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49B0A-FAEA-43C9-9FB8-19A1F6F9B77F}" type="slidenum">
              <a:rPr lang="en-US" altLang="zh-TW" smtClean="0"/>
              <a:pPr/>
              <a:t>44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72558968"/>
      </p:ext>
    </p:extLst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0"/>
          <p:cNvSpPr>
            <a:spLocks noChangeArrowheads="1"/>
          </p:cNvSpPr>
          <p:nvPr/>
        </p:nvSpPr>
        <p:spPr bwMode="auto">
          <a:xfrm>
            <a:off x="9336088" y="1"/>
            <a:ext cx="1331912" cy="191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CN" altLang="en-US" sz="1800"/>
          </a:p>
        </p:txBody>
      </p:sp>
      <p:sp>
        <p:nvSpPr>
          <p:cNvPr id="56323" name="AutoShape 11"/>
          <p:cNvSpPr>
            <a:spLocks noChangeArrowheads="1"/>
          </p:cNvSpPr>
          <p:nvPr/>
        </p:nvSpPr>
        <p:spPr bwMode="gray">
          <a:xfrm>
            <a:off x="7319964" y="115889"/>
            <a:ext cx="3348037" cy="43338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00FF"/>
              </a:gs>
              <a:gs pos="100000">
                <a:srgbClr val="000000"/>
              </a:gs>
            </a:gsLst>
            <a:lin ang="5400000" scaled="1"/>
          </a:gradFill>
          <a:ln w="12700" algn="ctr">
            <a:solidFill>
              <a:schemeClr val="bg1"/>
            </a:solidFill>
            <a:round/>
            <a:headEnd/>
            <a:tailEnd/>
          </a:ln>
          <a:effectLst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关节的灵活性和稳固性因素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167439" y="1666876"/>
            <a:ext cx="3887787" cy="4824413"/>
            <a:chOff x="3061" y="1026"/>
            <a:chExt cx="2313" cy="2948"/>
          </a:xfrm>
        </p:grpSpPr>
        <p:sp>
          <p:nvSpPr>
            <p:cNvPr id="56329" name="Rectangle 5"/>
            <p:cNvSpPr>
              <a:spLocks noChangeArrowheads="1"/>
            </p:cNvSpPr>
            <p:nvPr/>
          </p:nvSpPr>
          <p:spPr bwMode="auto">
            <a:xfrm>
              <a:off x="3061" y="1026"/>
              <a:ext cx="2313" cy="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kumimoji="1" sz="23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9pPr>
            </a:lstStyle>
            <a:p>
              <a:pPr eaLnBrk="1" hangingPunct="1">
                <a:lnSpc>
                  <a:spcPct val="105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sz="2400" dirty="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关节内韧带</a:t>
              </a:r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对运动有明显的制约，增加了关节的</a:t>
              </a:r>
              <a:r>
                <a:rPr lang="zh-CN" altLang="en-US" sz="2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稳固性</a:t>
              </a:r>
            </a:p>
          </p:txBody>
        </p:sp>
        <p:pic>
          <p:nvPicPr>
            <p:cNvPr id="56330" name="Picture 6" descr="2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5" y="1706"/>
              <a:ext cx="1388" cy="2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2278063" y="1701800"/>
            <a:ext cx="3313112" cy="4967288"/>
            <a:chOff x="521" y="1038"/>
            <a:chExt cx="1815" cy="3072"/>
          </a:xfrm>
        </p:grpSpPr>
        <p:sp>
          <p:nvSpPr>
            <p:cNvPr id="56327" name="Rectangle 8"/>
            <p:cNvSpPr>
              <a:spLocks noChangeArrowheads="1"/>
            </p:cNvSpPr>
            <p:nvPr/>
          </p:nvSpPr>
          <p:spPr bwMode="auto">
            <a:xfrm>
              <a:off x="521" y="1038"/>
              <a:ext cx="1815" cy="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kumimoji="1" sz="23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sz="2400" dirty="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关节盘、半月板和滑液</a:t>
              </a:r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均可增加关节的</a:t>
              </a:r>
              <a:r>
                <a:rPr lang="zh-CN" altLang="en-US" sz="2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灵活性</a:t>
              </a:r>
            </a:p>
          </p:txBody>
        </p:sp>
        <p:graphicFrame>
          <p:nvGraphicFramePr>
            <p:cNvPr id="56328" name="Object 9"/>
            <p:cNvGraphicFramePr>
              <a:graphicFrameLocks noChangeAspect="1"/>
            </p:cNvGraphicFramePr>
            <p:nvPr/>
          </p:nvGraphicFramePr>
          <p:xfrm>
            <a:off x="657" y="1751"/>
            <a:ext cx="1452" cy="23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383" name="Image" r:id="rId4" imgW="6857143" imgH="14400000" progId="Photoshop.Image.9">
                    <p:embed/>
                  </p:oleObj>
                </mc:Choice>
                <mc:Fallback>
                  <p:oleObj name="Image" r:id="rId4" imgW="6857143" imgH="14400000" progId="Photoshop.Image.9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7" y="1751"/>
                          <a:ext cx="1452" cy="235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 cap="sq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2" name="矩形 11"/>
          <p:cNvSpPr/>
          <p:nvPr/>
        </p:nvSpPr>
        <p:spPr>
          <a:xfrm>
            <a:off x="2245069" y="1099204"/>
            <a:ext cx="2339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关节内的结构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7698894"/>
      </p:ext>
    </p:extLst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5390892" y="355600"/>
            <a:ext cx="100540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t">
              <a:lnSpc>
                <a:spcPct val="150000"/>
              </a:lnSpc>
              <a:spcBef>
                <a:spcPts val="1000"/>
              </a:spcBef>
            </a:pPr>
            <a:r>
              <a:rPr lang="zh-CN" altLang="en-US" sz="3200" b="1" dirty="0">
                <a:solidFill>
                  <a:srgbClr val="00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柔术</a:t>
            </a:r>
            <a:endParaRPr lang="en-US" altLang="zh-CN" sz="3200" b="1" dirty="0">
              <a:solidFill>
                <a:srgbClr val="0033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柔术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46109" y="1336674"/>
            <a:ext cx="6294967" cy="4721225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795722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F2007102110514240167658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9" b="2766"/>
          <a:stretch>
            <a:fillRect/>
          </a:stretch>
        </p:blipFill>
        <p:spPr bwMode="auto">
          <a:xfrm>
            <a:off x="2495550" y="836613"/>
            <a:ext cx="2857500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Rectangle 3"/>
          <p:cNvSpPr>
            <a:spLocks noChangeArrowheads="1"/>
          </p:cNvSpPr>
          <p:nvPr/>
        </p:nvSpPr>
        <p:spPr bwMode="auto">
          <a:xfrm>
            <a:off x="2568576" y="4937553"/>
            <a:ext cx="26638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 b="1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我国近半数中老年人患有骨性关节炎</a:t>
            </a:r>
            <a:r>
              <a:rPr lang="zh-CN" altLang="en-US" sz="2400" b="1">
                <a:latin typeface="楷体_GB2312" pitchFamily="49" charset="-122"/>
                <a:ea typeface="楷体_GB2312" pitchFamily="49" charset="-122"/>
              </a:rPr>
              <a:t> 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591175" y="620714"/>
            <a:ext cx="4319588" cy="5362575"/>
            <a:chOff x="2562" y="391"/>
            <a:chExt cx="2721" cy="3378"/>
          </a:xfrm>
        </p:grpSpPr>
        <p:sp>
          <p:nvSpPr>
            <p:cNvPr id="58374" name="Rectangle 5"/>
            <p:cNvSpPr>
              <a:spLocks noChangeArrowheads="1"/>
            </p:cNvSpPr>
            <p:nvPr/>
          </p:nvSpPr>
          <p:spPr bwMode="auto">
            <a:xfrm>
              <a:off x="2562" y="3246"/>
              <a:ext cx="2721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kumimoji="1" sz="23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sz="2400" b="1">
                  <a:solidFill>
                    <a:srgbClr val="0000CC"/>
                  </a:solidFill>
                  <a:latin typeface="楷体_GB2312" pitchFamily="49" charset="-122"/>
                  <a:ea typeface="楷体_GB2312" pitchFamily="49" charset="-122"/>
                </a:rPr>
                <a:t>外伤、疾病、交通事故等导致的关节伤残人数也在逐年递增</a:t>
              </a:r>
              <a:r>
                <a:rPr lang="zh-CN" altLang="en-US" sz="2400" b="1">
                  <a:latin typeface="楷体_GB2312" pitchFamily="49" charset="-122"/>
                  <a:ea typeface="楷体_GB2312" pitchFamily="49" charset="-122"/>
                </a:rPr>
                <a:t> </a:t>
              </a:r>
            </a:p>
          </p:txBody>
        </p:sp>
        <p:pic>
          <p:nvPicPr>
            <p:cNvPr id="58375" name="Picture 6" descr="髋关节脱位1"/>
            <p:cNvPicPr>
              <a:picLocks noChangeAspect="1" noChangeArrowheads="1"/>
            </p:cNvPicPr>
            <p:nvPr/>
          </p:nvPicPr>
          <p:blipFill>
            <a:blip r:embed="rId3" cstate="print">
              <a:lum bright="-24000" contras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9" y="1706"/>
              <a:ext cx="2359" cy="1432"/>
            </a:xfrm>
            <a:prstGeom prst="rect">
              <a:avLst/>
            </a:prstGeom>
            <a:noFill/>
            <a:ln w="9525">
              <a:solidFill>
                <a:srgbClr val="FF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376" name="Picture 7" descr="膝关节损伤"/>
            <p:cNvPicPr>
              <a:picLocks noChangeAspect="1" noChangeArrowheads="1"/>
            </p:cNvPicPr>
            <p:nvPr/>
          </p:nvPicPr>
          <p:blipFill>
            <a:blip r:embed="rId4">
              <a:lum bright="-12000" contras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9" y="391"/>
              <a:ext cx="2359" cy="1239"/>
            </a:xfrm>
            <a:prstGeom prst="rect">
              <a:avLst/>
            </a:prstGeom>
            <a:noFill/>
            <a:ln w="9525">
              <a:solidFill>
                <a:srgbClr val="FF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6024" name="Text Box 8"/>
          <p:cNvSpPr txBox="1">
            <a:spLocks noChangeArrowheads="1"/>
          </p:cNvSpPr>
          <p:nvPr/>
        </p:nvSpPr>
        <p:spPr bwMode="auto">
          <a:xfrm>
            <a:off x="5375275" y="1916113"/>
            <a:ext cx="863600" cy="1555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CN" sz="9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宋体" pitchFamily="2" charset="-122"/>
              </a:rPr>
              <a:t>?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84771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86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86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86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860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860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860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860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860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860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860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860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2351088" y="1341439"/>
            <a:ext cx="8064500" cy="5108575"/>
            <a:chOff x="567" y="845"/>
            <a:chExt cx="5080" cy="3218"/>
          </a:xfrm>
        </p:grpSpPr>
        <p:pic>
          <p:nvPicPr>
            <p:cNvPr id="59396" name="Picture 4" descr="2005081317152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" y="1344"/>
              <a:ext cx="3629" cy="2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397" name="Text Box 5"/>
            <p:cNvSpPr txBox="1">
              <a:spLocks noChangeArrowheads="1"/>
            </p:cNvSpPr>
            <p:nvPr/>
          </p:nvSpPr>
          <p:spPr bwMode="auto">
            <a:xfrm>
              <a:off x="4332" y="2478"/>
              <a:ext cx="131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kumimoji="1" sz="23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zh-CN" altLang="en-US" sz="2400" b="1">
                  <a:solidFill>
                    <a:srgbClr val="FF0000"/>
                  </a:solidFill>
                  <a:ea typeface="宋体" panose="02010600030101010101" pitchFamily="2" charset="-122"/>
                </a:rPr>
                <a:t>膝关节镜手术</a:t>
              </a:r>
            </a:p>
          </p:txBody>
        </p:sp>
        <p:sp>
          <p:nvSpPr>
            <p:cNvPr id="59398" name="AutoShape 7"/>
            <p:cNvSpPr>
              <a:spLocks noChangeArrowheads="1"/>
            </p:cNvSpPr>
            <p:nvPr/>
          </p:nvSpPr>
          <p:spPr bwMode="gray">
            <a:xfrm>
              <a:off x="1383" y="845"/>
              <a:ext cx="2223" cy="317"/>
            </a:xfrm>
            <a:prstGeom prst="roundRect">
              <a:avLst>
                <a:gd name="adj" fmla="val 16667"/>
              </a:avLst>
            </a:prstGeom>
            <a:solidFill>
              <a:srgbClr val="FF99CC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kumimoji="1" sz="23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sz="2800" b="1" dirty="0">
                  <a:solidFill>
                    <a:srgbClr val="000066"/>
                  </a:solidFill>
                  <a:ea typeface="黑体" panose="02010609060101010101" pitchFamily="49" charset="-122"/>
                </a:rPr>
                <a:t>关节病的诊断和治疗</a:t>
              </a:r>
            </a:p>
          </p:txBody>
        </p:sp>
      </p:grpSp>
      <p:sp>
        <p:nvSpPr>
          <p:cNvPr id="7" name="矩形 6"/>
          <p:cNvSpPr/>
          <p:nvPr/>
        </p:nvSpPr>
        <p:spPr>
          <a:xfrm>
            <a:off x="1424359" y="0"/>
            <a:ext cx="346761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t">
              <a:lnSpc>
                <a:spcPct val="150000"/>
              </a:lnSpc>
              <a:spcBef>
                <a:spcPts val="1000"/>
              </a:spcBef>
            </a:pPr>
            <a:r>
              <a:rPr lang="zh-CN" altLang="en-US" sz="3200" b="1" dirty="0">
                <a:solidFill>
                  <a:srgbClr val="00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关节的研究和应用</a:t>
            </a:r>
            <a:endParaRPr lang="en-US" altLang="zh-CN" sz="3200" b="1" dirty="0">
              <a:solidFill>
                <a:srgbClr val="0033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48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289593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5"/>
          <p:cNvSpPr>
            <a:spLocks noChangeArrowheads="1"/>
          </p:cNvSpPr>
          <p:nvPr/>
        </p:nvSpPr>
        <p:spPr bwMode="auto">
          <a:xfrm>
            <a:off x="9336088" y="1"/>
            <a:ext cx="1331912" cy="191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CN" altLang="en-US" sz="1800"/>
          </a:p>
        </p:txBody>
      </p:sp>
      <p:sp>
        <p:nvSpPr>
          <p:cNvPr id="60419" name="AutoShape 6"/>
          <p:cNvSpPr>
            <a:spLocks noChangeArrowheads="1"/>
          </p:cNvSpPr>
          <p:nvPr/>
        </p:nvSpPr>
        <p:spPr bwMode="gray">
          <a:xfrm>
            <a:off x="9120188" y="115889"/>
            <a:ext cx="1439862" cy="5032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6600FF"/>
              </a:gs>
              <a:gs pos="100000">
                <a:srgbClr val="2F0076"/>
              </a:gs>
            </a:gsLst>
            <a:lin ang="5400000" scaled="1"/>
          </a:gradFill>
          <a:ln w="12700" algn="ctr">
            <a:solidFill>
              <a:schemeClr val="bg1"/>
            </a:solidFill>
            <a:round/>
            <a:headEnd/>
            <a:tailEnd/>
          </a:ln>
          <a:effectLst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 b="1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膝关节镜</a:t>
            </a:r>
          </a:p>
        </p:txBody>
      </p:sp>
      <p:pic>
        <p:nvPicPr>
          <p:cNvPr id="2" name="关节镜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2375" y="958057"/>
            <a:ext cx="3543300" cy="4267200"/>
          </a:xfrm>
          <a:prstGeom prst="rect">
            <a:avLst/>
          </a:prstGeom>
        </p:spPr>
      </p:pic>
      <p:pic>
        <p:nvPicPr>
          <p:cNvPr id="3" name="关节镜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24500" y="1285875"/>
            <a:ext cx="5143500" cy="3810000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49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929869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54300" y="1931988"/>
            <a:ext cx="8469313" cy="4800600"/>
          </a:xfrm>
        </p:spPr>
        <p:txBody>
          <a:bodyPr>
            <a:normAutofit/>
          </a:bodyPr>
          <a:lstStyle/>
          <a:p>
            <a:pPr marL="514350" indent="-514350" fontAlgn="t">
              <a:lnSpc>
                <a:spcPct val="150000"/>
              </a:lnSpc>
              <a:buAutoNum type="arabicPeriod"/>
            </a:pPr>
            <a:r>
              <a:rPr lang="zh-CN" altLang="en-US" sz="3200" b="1" dirty="0">
                <a:solidFill>
                  <a:srgbClr val="00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纤维连结</a:t>
            </a:r>
            <a:endParaRPr lang="en-US" altLang="zh-CN" sz="3200" b="1" dirty="0">
              <a:solidFill>
                <a:srgbClr val="0033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fontAlgn="t">
              <a:lnSpc>
                <a:spcPct val="150000"/>
              </a:lnSpc>
              <a:buNone/>
            </a:pPr>
            <a:r>
              <a:rPr lang="en-US" altLang="zh-CN" sz="3200" b="1" dirty="0">
                <a:solidFill>
                  <a:srgbClr val="00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 </a:t>
            </a:r>
            <a:r>
              <a:rPr lang="zh-CN" altLang="en-US" sz="3200" b="1" dirty="0">
                <a:solidFill>
                  <a:srgbClr val="00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软骨结合</a:t>
            </a:r>
            <a:r>
              <a:rPr lang="en-US" altLang="zh-CN" sz="3200" dirty="0">
                <a:solidFill>
                  <a:srgbClr val="00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			</a:t>
            </a:r>
          </a:p>
          <a:p>
            <a:pPr marL="0" indent="0" fontAlgn="t">
              <a:lnSpc>
                <a:spcPct val="150000"/>
              </a:lnSpc>
              <a:buNone/>
            </a:pPr>
            <a:r>
              <a:rPr lang="en-US" altLang="zh-CN" sz="3200" b="1" dirty="0">
                <a:solidFill>
                  <a:srgbClr val="00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 </a:t>
            </a:r>
            <a:r>
              <a:rPr lang="zh-CN" altLang="en-US" sz="3200" b="1" dirty="0">
                <a:solidFill>
                  <a:srgbClr val="00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骨 结 合</a:t>
            </a:r>
            <a:r>
              <a:rPr lang="en-US" altLang="zh-CN" sz="3200" dirty="0">
                <a:solidFill>
                  <a:srgbClr val="00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			</a:t>
            </a:r>
            <a:endParaRPr lang="zh-CN" altLang="en-US" sz="3600" b="1" dirty="0">
              <a:solidFill>
                <a:srgbClr val="0033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854075" indent="-854075" fontAlgn="t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000" b="1" dirty="0">
                <a:ea typeface="楷体_GB2312" pitchFamily="49" charset="-122"/>
              </a:rPr>
              <a:t> </a:t>
            </a:r>
          </a:p>
          <a:p>
            <a:pPr marL="854075" indent="-854075" fontAlgn="t">
              <a:lnSpc>
                <a:spcPct val="120000"/>
              </a:lnSpc>
              <a:spcBef>
                <a:spcPct val="0"/>
              </a:spcBef>
              <a:buNone/>
            </a:pPr>
            <a:endParaRPr lang="zh-CN" altLang="en-US" b="1" dirty="0">
              <a:solidFill>
                <a:srgbClr val="CC0000"/>
              </a:solidFill>
              <a:ea typeface="楷体_GB2312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620691" y="770980"/>
            <a:ext cx="238558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zh-CN" altLang="en-US" sz="3200" b="1" dirty="0">
                <a:solidFill>
                  <a:srgbClr val="0000CC"/>
                </a:solidFill>
                <a:ea typeface="黑体" panose="02010609060101010101" pitchFamily="49" charset="-122"/>
              </a:rPr>
              <a:t>直接连结</a:t>
            </a:r>
            <a:r>
              <a:rPr lang="zh-CN" altLang="en-US" sz="3200" b="1" dirty="0">
                <a:solidFill>
                  <a:srgbClr val="0000CC"/>
                </a:solidFill>
              </a:rPr>
              <a:t>：</a:t>
            </a:r>
            <a:endParaRPr lang="zh-CN" altLang="en-US" sz="2000" dirty="0"/>
          </a:p>
        </p:txBody>
      </p:sp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5297489" y="1778000"/>
            <a:ext cx="4035425" cy="1754188"/>
            <a:chOff x="2154" y="1670"/>
            <a:chExt cx="2542" cy="1105"/>
          </a:xfrm>
        </p:grpSpPr>
        <p:sp>
          <p:nvSpPr>
            <p:cNvPr id="9" name="AutoShape 4"/>
            <p:cNvSpPr>
              <a:spLocks/>
            </p:cNvSpPr>
            <p:nvPr/>
          </p:nvSpPr>
          <p:spPr bwMode="auto">
            <a:xfrm>
              <a:off x="2154" y="1797"/>
              <a:ext cx="119" cy="825"/>
            </a:xfrm>
            <a:prstGeom prst="leftBrace">
              <a:avLst>
                <a:gd name="adj1" fmla="val 39706"/>
                <a:gd name="adj2" fmla="val 50000"/>
              </a:avLst>
            </a:prstGeom>
            <a:noFill/>
            <a:ln w="38100" cap="sq">
              <a:solidFill>
                <a:srgbClr val="C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kumimoji="1" sz="23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CN" altLang="en-US" sz="1800"/>
            </a:p>
          </p:txBody>
        </p:sp>
        <p:sp>
          <p:nvSpPr>
            <p:cNvPr id="10" name="Text Box 5">
              <a:hlinkClick r:id="" action="ppaction://hlinkshowjump?jump=nextslide"/>
            </p:cNvPr>
            <p:cNvSpPr txBox="1">
              <a:spLocks noChangeArrowheads="1"/>
            </p:cNvSpPr>
            <p:nvPr/>
          </p:nvSpPr>
          <p:spPr bwMode="auto">
            <a:xfrm>
              <a:off x="2336" y="1670"/>
              <a:ext cx="2360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kumimoji="1" sz="23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zh-CN" altLang="en-US" sz="2400" b="1" dirty="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韧带</a:t>
              </a:r>
              <a:r>
                <a:rPr kumimoji="0" lang="zh-CN" altLang="en-US" sz="2400" b="1" dirty="0">
                  <a:solidFill>
                    <a:srgbClr val="CC33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kumimoji="0" lang="en-US" altLang="zh-CN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(</a:t>
              </a:r>
              <a:r>
                <a:rPr kumimoji="0"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致密结缔组织</a:t>
              </a:r>
              <a:r>
                <a:rPr kumimoji="0" lang="en-US" altLang="zh-CN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)</a:t>
              </a:r>
            </a:p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zh-CN" altLang="en-US" sz="2400" b="1" dirty="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黄韧带</a:t>
              </a:r>
              <a:r>
                <a:rPr kumimoji="0" lang="zh-CN" altLang="en-US" sz="2400" b="1" dirty="0">
                  <a:solidFill>
                    <a:srgbClr val="CC33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kumimoji="0" lang="en-US" altLang="zh-CN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(</a:t>
              </a:r>
              <a:r>
                <a:rPr kumimoji="0"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弹性结缔组织</a:t>
              </a:r>
              <a:r>
                <a:rPr kumimoji="0" lang="en-US" altLang="zh-CN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)</a:t>
              </a:r>
            </a:p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zh-CN" altLang="en-US" sz="2400" b="1" dirty="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缝</a:t>
              </a:r>
              <a:r>
                <a:rPr kumimoji="0" lang="zh-CN" altLang="en-US" sz="2400" b="1" dirty="0">
                  <a:solidFill>
                    <a:srgbClr val="CC33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kumimoji="0" lang="en-US" altLang="zh-CN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(</a:t>
              </a:r>
              <a:r>
                <a:rPr kumimoji="0"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少量结缔组织纤维</a:t>
              </a:r>
              <a:r>
                <a:rPr kumimoji="0" lang="en-US" altLang="zh-CN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)</a:t>
              </a:r>
              <a:endParaRPr kumimoji="0"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750569"/>
      </p:ext>
    </p:extLst>
  </p:cSld>
  <p:clrMapOvr>
    <a:masterClrMapping/>
  </p:clrMapOvr>
  <p:transition spd="slow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髋关节置换术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63774" y="180975"/>
            <a:ext cx="6778625" cy="5843642"/>
          </a:xfrm>
          <a:prstGeom prst="rect">
            <a:avLst/>
          </a:prstGeom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50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225168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6" descr="n-20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789" y="1686293"/>
            <a:ext cx="3424237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Picture 66" descr="3010"/>
          <p:cNvPicPr>
            <a:picLocks noChangeAspect="1" noChangeArrowheads="1"/>
          </p:cNvPicPr>
          <p:nvPr/>
        </p:nvPicPr>
        <p:blipFill>
          <a:blip r:embed="rId4" cstate="print">
            <a:lum bright="-6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4" t="9572" r="6145" b="7750"/>
          <a:stretch>
            <a:fillRect/>
          </a:stretch>
        </p:blipFill>
        <p:spPr bwMode="auto">
          <a:xfrm>
            <a:off x="4003914" y="2503849"/>
            <a:ext cx="2087563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6248400" y="4572000"/>
            <a:ext cx="3810000" cy="86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endParaRPr lang="en-US" altLang="zh-CN" sz="2400" b="1">
              <a:solidFill>
                <a:srgbClr val="3333CC"/>
              </a:solidFill>
              <a:latin typeface="楷体_GB2312" pitchFamily="49" charset="-122"/>
              <a:ea typeface="楷体_GB2312" pitchFamily="49" charset="-122"/>
            </a:endParaRP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endParaRPr lang="en-US" altLang="zh-CN" sz="2400" b="1">
              <a:solidFill>
                <a:srgbClr val="3333CC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68613" name="Rectangle 8"/>
          <p:cNvSpPr>
            <a:spLocks noChangeArrowheads="1"/>
          </p:cNvSpPr>
          <p:nvPr/>
        </p:nvSpPr>
        <p:spPr bwMode="auto">
          <a:xfrm>
            <a:off x="284956" y="1035036"/>
            <a:ext cx="2771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zh-CN" sz="2400" b="1" dirty="0">
                <a:solidFill>
                  <a:srgbClr val="33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 </a:t>
            </a:r>
            <a:r>
              <a:rPr lang="zh-CN" altLang="en-US" sz="2400" b="1" dirty="0">
                <a:solidFill>
                  <a:srgbClr val="33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脊柱 </a:t>
            </a:r>
          </a:p>
        </p:txBody>
      </p:sp>
      <p:sp>
        <p:nvSpPr>
          <p:cNvPr id="68615" name="Rectangle 10"/>
          <p:cNvSpPr>
            <a:spLocks noChangeArrowheads="1"/>
          </p:cNvSpPr>
          <p:nvPr/>
        </p:nvSpPr>
        <p:spPr bwMode="auto">
          <a:xfrm>
            <a:off x="284956" y="2370139"/>
            <a:ext cx="2771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buNone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(1)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椎体间的连结 </a:t>
            </a:r>
          </a:p>
        </p:txBody>
      </p:sp>
      <p:sp>
        <p:nvSpPr>
          <p:cNvPr id="68616" name="Rectangle 22"/>
          <p:cNvSpPr>
            <a:spLocks noChangeArrowheads="1"/>
          </p:cNvSpPr>
          <p:nvPr/>
        </p:nvSpPr>
        <p:spPr bwMode="auto">
          <a:xfrm>
            <a:off x="946946" y="207389"/>
            <a:ext cx="40322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Tx/>
              <a:buNone/>
            </a:pPr>
            <a:r>
              <a:rPr lang="zh-CN" altLang="en-US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二、躯干骨连结</a:t>
            </a:r>
          </a:p>
        </p:txBody>
      </p:sp>
      <p:sp>
        <p:nvSpPr>
          <p:cNvPr id="68617" name="Rectangle 23"/>
          <p:cNvSpPr>
            <a:spLocks noChangeArrowheads="1"/>
          </p:cNvSpPr>
          <p:nvPr/>
        </p:nvSpPr>
        <p:spPr bwMode="auto">
          <a:xfrm>
            <a:off x="571502" y="3051261"/>
            <a:ext cx="5561013" cy="3207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latin typeface="楷体_GB2312" pitchFamily="49" charset="-122"/>
                <a:ea typeface="楷体_GB2312" pitchFamily="49" charset="-122"/>
              </a:rPr>
              <a:t>1)</a:t>
            </a:r>
            <a:r>
              <a:rPr lang="zh-CN" altLang="en-US" sz="2400" b="1" dirty="0">
                <a:latin typeface="楷体_GB2312" pitchFamily="49" charset="-122"/>
                <a:ea typeface="楷体_GB2312" pitchFamily="49" charset="-122"/>
              </a:rPr>
              <a:t>椎间盘</a:t>
            </a:r>
            <a:r>
              <a:rPr lang="zh-CN" altLang="en-US" sz="1600" b="1" dirty="0">
                <a:ea typeface="楷体_GB2312" pitchFamily="49" charset="-122"/>
              </a:rPr>
              <a:t> </a:t>
            </a:r>
            <a:endParaRPr lang="en-US" altLang="zh-CN" sz="1600" b="1" dirty="0">
              <a:ea typeface="楷体_GB2312" pitchFamily="49" charset="-122"/>
            </a:endParaRPr>
          </a:p>
          <a:p>
            <a:pPr eaLnBrk="1" hangingPunct="1">
              <a:lnSpc>
                <a:spcPct val="70000"/>
              </a:lnSpc>
              <a:spcBef>
                <a:spcPct val="0"/>
              </a:spcBef>
              <a:buFontTx/>
              <a:buNone/>
            </a:pPr>
            <a:endParaRPr lang="zh-CN" altLang="en-US" sz="1600" b="1" dirty="0">
              <a:ea typeface="楷体_GB2312" pitchFamily="49" charset="-122"/>
            </a:endParaRPr>
          </a:p>
          <a:p>
            <a:pPr eaLnBrk="1" hangingPunct="1">
              <a:lnSpc>
                <a:spcPct val="60000"/>
              </a:lnSpc>
              <a:buFontTx/>
              <a:buNone/>
            </a:pPr>
            <a:r>
              <a:rPr lang="zh-CN" altLang="en-US" sz="2400" b="1" dirty="0">
                <a:solidFill>
                  <a:srgbClr val="3333CC"/>
                </a:solidFill>
                <a:latin typeface="楷体_GB2312" pitchFamily="49" charset="-122"/>
                <a:ea typeface="楷体_GB2312" pitchFamily="49" charset="-122"/>
              </a:rPr>
              <a:t>   纤维环</a:t>
            </a:r>
          </a:p>
          <a:p>
            <a:pPr eaLnBrk="1" hangingPunct="1">
              <a:lnSpc>
                <a:spcPct val="50000"/>
              </a:lnSpc>
              <a:buFontTx/>
              <a:buNone/>
            </a:pPr>
            <a:r>
              <a:rPr lang="zh-CN" altLang="en-US" sz="2400" b="1" dirty="0">
                <a:solidFill>
                  <a:srgbClr val="3333CC"/>
                </a:solidFill>
                <a:latin typeface="楷体_GB2312" pitchFamily="49" charset="-122"/>
                <a:ea typeface="楷体_GB2312" pitchFamily="49" charset="-122"/>
              </a:rPr>
              <a:t>   髓核</a:t>
            </a:r>
          </a:p>
          <a:p>
            <a:pPr eaLnBrk="1" hangingPunct="1">
              <a:lnSpc>
                <a:spcPct val="16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latin typeface="楷体_GB2312" pitchFamily="49" charset="-122"/>
                <a:ea typeface="楷体_GB2312" pitchFamily="49" charset="-122"/>
              </a:rPr>
              <a:t>2)</a:t>
            </a:r>
            <a:r>
              <a:rPr lang="zh-CN" altLang="en-US" sz="2400" b="1" dirty="0">
                <a:latin typeface="楷体_GB2312" pitchFamily="49" charset="-122"/>
                <a:ea typeface="楷体_GB2312" pitchFamily="49" charset="-122"/>
              </a:rPr>
              <a:t>韧带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rgbClr val="3333CC"/>
                </a:solidFill>
                <a:latin typeface="楷体_GB2312" pitchFamily="49" charset="-122"/>
                <a:ea typeface="楷体_GB2312" pitchFamily="49" charset="-122"/>
              </a:rPr>
              <a:t>  前纵韧带</a:t>
            </a:r>
            <a:r>
              <a:rPr lang="zh-CN" altLang="en-US" sz="1600" b="1" dirty="0">
                <a:solidFill>
                  <a:srgbClr val="000000"/>
                </a:solidFill>
                <a:ea typeface="楷体_GB2312" pitchFamily="49" charset="-122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000" b="1" dirty="0">
                <a:solidFill>
                  <a:srgbClr val="990000"/>
                </a:solidFill>
                <a:latin typeface="楷体_GB2312" pitchFamily="49" charset="-122"/>
                <a:ea typeface="楷体_GB2312" pitchFamily="49" charset="-122"/>
              </a:rPr>
              <a:t>   </a:t>
            </a:r>
            <a:r>
              <a:rPr lang="zh-CN" altLang="en-US" sz="2000" b="1" u="sng" dirty="0">
                <a:solidFill>
                  <a:srgbClr val="990000"/>
                </a:solidFill>
                <a:latin typeface="楷体_GB2312" pitchFamily="49" charset="-122"/>
                <a:ea typeface="楷体_GB2312" pitchFamily="49" charset="-122"/>
              </a:rPr>
              <a:t>作用</a:t>
            </a:r>
            <a:r>
              <a:rPr lang="en-US" altLang="zh-CN" sz="2000" b="1" u="sng" dirty="0">
                <a:solidFill>
                  <a:srgbClr val="990000"/>
                </a:solidFill>
                <a:latin typeface="楷体_GB2312" pitchFamily="49" charset="-122"/>
                <a:ea typeface="楷体_GB2312" pitchFamily="49" charset="-122"/>
              </a:rPr>
              <a:t>:</a:t>
            </a:r>
            <a:r>
              <a:rPr lang="zh-CN" altLang="en-US" sz="2000" b="1" dirty="0">
                <a:solidFill>
                  <a:srgbClr val="3333CC"/>
                </a:solidFill>
                <a:latin typeface="楷体_GB2312" pitchFamily="49" charset="-122"/>
                <a:ea typeface="楷体_GB2312" pitchFamily="49" charset="-122"/>
              </a:rPr>
              <a:t>防止脊柱过度后伸和椎间盘向前脱出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rgbClr val="3333CC"/>
                </a:solidFill>
                <a:latin typeface="楷体_GB2312" pitchFamily="49" charset="-122"/>
                <a:ea typeface="楷体_GB2312" pitchFamily="49" charset="-122"/>
              </a:rPr>
              <a:t>  后纵韧带</a:t>
            </a:r>
            <a:r>
              <a:rPr lang="zh-CN" altLang="en-US" sz="1600" b="1" dirty="0">
                <a:solidFill>
                  <a:srgbClr val="000000"/>
                </a:solidFill>
                <a:ea typeface="楷体_GB2312" pitchFamily="49" charset="-122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000" b="1" dirty="0">
                <a:solidFill>
                  <a:srgbClr val="990000"/>
                </a:solidFill>
                <a:latin typeface="楷体_GB2312" pitchFamily="49" charset="-122"/>
                <a:ea typeface="楷体_GB2312" pitchFamily="49" charset="-122"/>
              </a:rPr>
              <a:t>   </a:t>
            </a:r>
            <a:r>
              <a:rPr lang="zh-CN" altLang="en-US" sz="2000" b="1" u="sng" dirty="0">
                <a:solidFill>
                  <a:srgbClr val="990000"/>
                </a:solidFill>
                <a:latin typeface="楷体_GB2312" pitchFamily="49" charset="-122"/>
                <a:ea typeface="楷体_GB2312" pitchFamily="49" charset="-122"/>
              </a:rPr>
              <a:t>作用</a:t>
            </a:r>
            <a:r>
              <a:rPr lang="en-US" altLang="zh-CN" sz="2000" b="1" u="sng" dirty="0">
                <a:solidFill>
                  <a:srgbClr val="990000"/>
                </a:solidFill>
                <a:latin typeface="楷体_GB2312" pitchFamily="49" charset="-122"/>
                <a:ea typeface="楷体_GB2312" pitchFamily="49" charset="-122"/>
              </a:rPr>
              <a:t>:</a:t>
            </a:r>
            <a:r>
              <a:rPr lang="zh-CN" altLang="en-US" sz="2000" b="1" dirty="0">
                <a:solidFill>
                  <a:srgbClr val="3333CC"/>
                </a:solidFill>
                <a:latin typeface="楷体_GB2312" pitchFamily="49" charset="-122"/>
                <a:ea typeface="楷体_GB2312" pitchFamily="49" charset="-122"/>
              </a:rPr>
              <a:t>限制脊柱过度前屈</a:t>
            </a:r>
          </a:p>
        </p:txBody>
      </p:sp>
      <p:sp>
        <p:nvSpPr>
          <p:cNvPr id="68618" name="Line 27"/>
          <p:cNvSpPr>
            <a:spLocks noChangeShapeType="1"/>
          </p:cNvSpPr>
          <p:nvPr/>
        </p:nvSpPr>
        <p:spPr bwMode="auto">
          <a:xfrm>
            <a:off x="8149388" y="3210293"/>
            <a:ext cx="533400" cy="0"/>
          </a:xfrm>
          <a:prstGeom prst="line">
            <a:avLst/>
          </a:prstGeom>
          <a:noFill/>
          <a:ln w="222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68619" name="Text Box 28"/>
          <p:cNvSpPr txBox="1">
            <a:spLocks noChangeArrowheads="1"/>
          </p:cNvSpPr>
          <p:nvPr/>
        </p:nvSpPr>
        <p:spPr bwMode="auto">
          <a:xfrm>
            <a:off x="10892588" y="4886694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000" b="1">
                <a:solidFill>
                  <a:srgbClr val="3333CC"/>
                </a:solidFill>
                <a:latin typeface="Tahoma" panose="020B0604030504040204" pitchFamily="34" charset="0"/>
              </a:rPr>
              <a:t>椎间盘</a:t>
            </a:r>
          </a:p>
        </p:txBody>
      </p:sp>
      <p:sp>
        <p:nvSpPr>
          <p:cNvPr id="68620" name="Line 29"/>
          <p:cNvSpPr>
            <a:spLocks noChangeShapeType="1"/>
          </p:cNvSpPr>
          <p:nvPr/>
        </p:nvSpPr>
        <p:spPr bwMode="auto">
          <a:xfrm>
            <a:off x="7993814" y="4854943"/>
            <a:ext cx="231775" cy="336550"/>
          </a:xfrm>
          <a:prstGeom prst="line">
            <a:avLst/>
          </a:prstGeom>
          <a:noFill/>
          <a:ln w="222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68621" name="Text Box 30"/>
          <p:cNvSpPr txBox="1">
            <a:spLocks noChangeArrowheads="1"/>
          </p:cNvSpPr>
          <p:nvPr/>
        </p:nvSpPr>
        <p:spPr bwMode="auto">
          <a:xfrm>
            <a:off x="6912725" y="4421556"/>
            <a:ext cx="1295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000" b="1">
                <a:solidFill>
                  <a:srgbClr val="3333CC"/>
                </a:solidFill>
                <a:latin typeface="Tahoma" panose="020B0604030504040204" pitchFamily="34" charset="0"/>
              </a:rPr>
              <a:t>棘上韧带</a:t>
            </a:r>
          </a:p>
        </p:txBody>
      </p:sp>
      <p:sp>
        <p:nvSpPr>
          <p:cNvPr id="68622" name="Line 31"/>
          <p:cNvSpPr>
            <a:spLocks noChangeShapeType="1"/>
          </p:cNvSpPr>
          <p:nvPr/>
        </p:nvSpPr>
        <p:spPr bwMode="auto">
          <a:xfrm>
            <a:off x="10282988" y="5115293"/>
            <a:ext cx="685800" cy="0"/>
          </a:xfrm>
          <a:prstGeom prst="line">
            <a:avLst/>
          </a:prstGeom>
          <a:noFill/>
          <a:ln w="222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68623" name="Text Box 32"/>
          <p:cNvSpPr txBox="1">
            <a:spLocks noChangeArrowheads="1"/>
          </p:cNvSpPr>
          <p:nvPr/>
        </p:nvSpPr>
        <p:spPr bwMode="auto">
          <a:xfrm>
            <a:off x="7006388" y="2965819"/>
            <a:ext cx="1219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000" b="1">
                <a:solidFill>
                  <a:srgbClr val="3333CC"/>
                </a:solidFill>
                <a:latin typeface="Tahoma" panose="020B0604030504040204" pitchFamily="34" charset="0"/>
              </a:rPr>
              <a:t>棘间韧带</a:t>
            </a:r>
          </a:p>
        </p:txBody>
      </p:sp>
      <p:sp>
        <p:nvSpPr>
          <p:cNvPr id="68624" name="Line 33"/>
          <p:cNvSpPr>
            <a:spLocks noChangeShapeType="1"/>
          </p:cNvSpPr>
          <p:nvPr/>
        </p:nvSpPr>
        <p:spPr bwMode="auto">
          <a:xfrm>
            <a:off x="10282988" y="3743693"/>
            <a:ext cx="685800" cy="0"/>
          </a:xfrm>
          <a:prstGeom prst="line">
            <a:avLst/>
          </a:prstGeom>
          <a:noFill/>
          <a:ln w="222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38946" name="Text Box 34"/>
          <p:cNvSpPr txBox="1">
            <a:spLocks noChangeArrowheads="1"/>
          </p:cNvSpPr>
          <p:nvPr/>
        </p:nvSpPr>
        <p:spPr bwMode="auto">
          <a:xfrm>
            <a:off x="10892588" y="3515094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000" b="1">
                <a:solidFill>
                  <a:srgbClr val="3333CC"/>
                </a:solidFill>
                <a:latin typeface="Tahoma" panose="020B0604030504040204" pitchFamily="34" charset="0"/>
              </a:rPr>
              <a:t>髓核</a:t>
            </a:r>
          </a:p>
        </p:txBody>
      </p:sp>
      <p:sp>
        <p:nvSpPr>
          <p:cNvPr id="68626" name="Line 35"/>
          <p:cNvSpPr>
            <a:spLocks noChangeShapeType="1"/>
          </p:cNvSpPr>
          <p:nvPr/>
        </p:nvSpPr>
        <p:spPr bwMode="auto">
          <a:xfrm flipV="1">
            <a:off x="10587788" y="3286493"/>
            <a:ext cx="381000" cy="304800"/>
          </a:xfrm>
          <a:prstGeom prst="line">
            <a:avLst/>
          </a:prstGeom>
          <a:noFill/>
          <a:ln w="222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38948" name="Text Box 36"/>
          <p:cNvSpPr txBox="1">
            <a:spLocks noChangeArrowheads="1"/>
          </p:cNvSpPr>
          <p:nvPr/>
        </p:nvSpPr>
        <p:spPr bwMode="auto">
          <a:xfrm>
            <a:off x="10892588" y="3134094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000" b="1">
                <a:solidFill>
                  <a:srgbClr val="3333CC"/>
                </a:solidFill>
                <a:latin typeface="Tahoma" panose="020B0604030504040204" pitchFamily="34" charset="0"/>
              </a:rPr>
              <a:t>纤维环</a:t>
            </a:r>
          </a:p>
        </p:txBody>
      </p:sp>
      <p:sp>
        <p:nvSpPr>
          <p:cNvPr id="68628" name="Line 37"/>
          <p:cNvSpPr>
            <a:spLocks noChangeShapeType="1"/>
          </p:cNvSpPr>
          <p:nvPr/>
        </p:nvSpPr>
        <p:spPr bwMode="auto">
          <a:xfrm flipV="1">
            <a:off x="10663988" y="4421555"/>
            <a:ext cx="425450" cy="84138"/>
          </a:xfrm>
          <a:prstGeom prst="line">
            <a:avLst/>
          </a:prstGeom>
          <a:noFill/>
          <a:ln w="222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38950" name="Text Box 38"/>
          <p:cNvSpPr txBox="1">
            <a:spLocks noChangeArrowheads="1"/>
          </p:cNvSpPr>
          <p:nvPr/>
        </p:nvSpPr>
        <p:spPr bwMode="auto">
          <a:xfrm>
            <a:off x="10986250" y="4134219"/>
            <a:ext cx="1219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000" b="1">
                <a:solidFill>
                  <a:srgbClr val="3333CC"/>
                </a:solidFill>
                <a:latin typeface="Tahoma" panose="020B0604030504040204" pitchFamily="34" charset="0"/>
              </a:rPr>
              <a:t>前纵韧带</a:t>
            </a:r>
          </a:p>
        </p:txBody>
      </p:sp>
      <p:sp>
        <p:nvSpPr>
          <p:cNvPr id="68630" name="Line 39"/>
          <p:cNvSpPr>
            <a:spLocks noChangeShapeType="1"/>
          </p:cNvSpPr>
          <p:nvPr/>
        </p:nvSpPr>
        <p:spPr bwMode="auto">
          <a:xfrm>
            <a:off x="8682788" y="2219693"/>
            <a:ext cx="762000" cy="0"/>
          </a:xfrm>
          <a:prstGeom prst="line">
            <a:avLst/>
          </a:prstGeom>
          <a:noFill/>
          <a:ln w="222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68631" name="Text Box 40"/>
          <p:cNvSpPr txBox="1">
            <a:spLocks noChangeArrowheads="1"/>
          </p:cNvSpPr>
          <p:nvPr/>
        </p:nvSpPr>
        <p:spPr bwMode="auto">
          <a:xfrm>
            <a:off x="8073188" y="1975219"/>
            <a:ext cx="838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000" b="1">
                <a:solidFill>
                  <a:srgbClr val="3333CC"/>
                </a:solidFill>
                <a:latin typeface="Tahoma" panose="020B0604030504040204" pitchFamily="34" charset="0"/>
              </a:rPr>
              <a:t>椎弓</a:t>
            </a:r>
          </a:p>
        </p:txBody>
      </p:sp>
      <p:sp>
        <p:nvSpPr>
          <p:cNvPr id="68632" name="Line 41"/>
          <p:cNvSpPr>
            <a:spLocks noChangeShapeType="1"/>
          </p:cNvSpPr>
          <p:nvPr/>
        </p:nvSpPr>
        <p:spPr bwMode="auto">
          <a:xfrm flipH="1">
            <a:off x="9597188" y="1973631"/>
            <a:ext cx="1204912" cy="550863"/>
          </a:xfrm>
          <a:prstGeom prst="line">
            <a:avLst/>
          </a:prstGeom>
          <a:noFill/>
          <a:ln w="222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38954" name="Text Box 42"/>
          <p:cNvSpPr txBox="1">
            <a:spLocks noChangeArrowheads="1"/>
          </p:cNvSpPr>
          <p:nvPr/>
        </p:nvSpPr>
        <p:spPr bwMode="auto">
          <a:xfrm>
            <a:off x="10729075" y="1757731"/>
            <a:ext cx="1219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000" b="1">
                <a:solidFill>
                  <a:srgbClr val="3333CC"/>
                </a:solidFill>
                <a:latin typeface="Tahoma" panose="020B0604030504040204" pitchFamily="34" charset="0"/>
              </a:rPr>
              <a:t>后纵韧带</a:t>
            </a:r>
          </a:p>
        </p:txBody>
      </p:sp>
      <p:sp>
        <p:nvSpPr>
          <p:cNvPr id="68634" name="Line 43"/>
          <p:cNvSpPr>
            <a:spLocks noChangeShapeType="1"/>
          </p:cNvSpPr>
          <p:nvPr/>
        </p:nvSpPr>
        <p:spPr bwMode="auto">
          <a:xfrm>
            <a:off x="8225588" y="2676893"/>
            <a:ext cx="533400" cy="0"/>
          </a:xfrm>
          <a:prstGeom prst="line">
            <a:avLst/>
          </a:prstGeom>
          <a:noFill/>
          <a:ln w="222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68635" name="Text Box 44"/>
          <p:cNvSpPr txBox="1">
            <a:spLocks noChangeArrowheads="1"/>
          </p:cNvSpPr>
          <p:nvPr/>
        </p:nvSpPr>
        <p:spPr bwMode="auto">
          <a:xfrm>
            <a:off x="7539788" y="2448294"/>
            <a:ext cx="762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000" b="1">
                <a:solidFill>
                  <a:srgbClr val="3333CC"/>
                </a:solidFill>
                <a:latin typeface="Tahoma" panose="020B0604030504040204" pitchFamily="34" charset="0"/>
              </a:rPr>
              <a:t>棘突</a:t>
            </a:r>
          </a:p>
        </p:txBody>
      </p:sp>
      <p:sp>
        <p:nvSpPr>
          <p:cNvPr id="68636" name="Line 45"/>
          <p:cNvSpPr>
            <a:spLocks noChangeShapeType="1"/>
          </p:cNvSpPr>
          <p:nvPr/>
        </p:nvSpPr>
        <p:spPr bwMode="auto">
          <a:xfrm>
            <a:off x="8149388" y="3667493"/>
            <a:ext cx="1371600" cy="0"/>
          </a:xfrm>
          <a:prstGeom prst="line">
            <a:avLst/>
          </a:prstGeom>
          <a:noFill/>
          <a:ln w="222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68637" name="Text Box 46"/>
          <p:cNvSpPr txBox="1">
            <a:spLocks noChangeArrowheads="1"/>
          </p:cNvSpPr>
          <p:nvPr/>
        </p:nvSpPr>
        <p:spPr bwMode="auto">
          <a:xfrm>
            <a:off x="7234988" y="3499219"/>
            <a:ext cx="1143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000" b="1">
                <a:solidFill>
                  <a:srgbClr val="3333CC"/>
                </a:solidFill>
                <a:latin typeface="Tahoma" panose="020B0604030504040204" pitchFamily="34" charset="0"/>
              </a:rPr>
              <a:t>椎间孔</a:t>
            </a:r>
          </a:p>
        </p:txBody>
      </p:sp>
      <p:sp>
        <p:nvSpPr>
          <p:cNvPr id="38979" name="Text Box 67"/>
          <p:cNvSpPr txBox="1">
            <a:spLocks noChangeArrowheads="1"/>
          </p:cNvSpPr>
          <p:nvPr/>
        </p:nvSpPr>
        <p:spPr bwMode="auto">
          <a:xfrm>
            <a:off x="6000988" y="2746737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000" b="1">
                <a:solidFill>
                  <a:srgbClr val="3333CC"/>
                </a:solidFill>
                <a:latin typeface="Tahoma" panose="020B0604030504040204" pitchFamily="34" charset="0"/>
              </a:rPr>
              <a:t>髓核</a:t>
            </a:r>
          </a:p>
        </p:txBody>
      </p:sp>
      <p:sp>
        <p:nvSpPr>
          <p:cNvPr id="38980" name="Text Box 68"/>
          <p:cNvSpPr txBox="1">
            <a:spLocks noChangeArrowheads="1"/>
          </p:cNvSpPr>
          <p:nvPr/>
        </p:nvSpPr>
        <p:spPr bwMode="auto">
          <a:xfrm>
            <a:off x="5804138" y="2314937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000" b="1">
                <a:solidFill>
                  <a:srgbClr val="3333CC"/>
                </a:solidFill>
                <a:latin typeface="Tahoma" panose="020B0604030504040204" pitchFamily="34" charset="0"/>
              </a:rPr>
              <a:t>纤维环</a:t>
            </a:r>
          </a:p>
        </p:txBody>
      </p:sp>
      <p:sp>
        <p:nvSpPr>
          <p:cNvPr id="38981" name="Text Box 69"/>
          <p:cNvSpPr txBox="1">
            <a:spLocks noChangeArrowheads="1"/>
          </p:cNvSpPr>
          <p:nvPr/>
        </p:nvSpPr>
        <p:spPr bwMode="auto">
          <a:xfrm>
            <a:off x="3130550" y="2343988"/>
            <a:ext cx="1219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000" b="1" dirty="0">
                <a:solidFill>
                  <a:srgbClr val="3333CC"/>
                </a:solidFill>
                <a:latin typeface="Tahoma" panose="020B0604030504040204" pitchFamily="34" charset="0"/>
              </a:rPr>
              <a:t>前纵韧带</a:t>
            </a:r>
          </a:p>
        </p:txBody>
      </p:sp>
      <p:sp>
        <p:nvSpPr>
          <p:cNvPr id="38982" name="Text Box 70"/>
          <p:cNvSpPr txBox="1">
            <a:spLocks noChangeArrowheads="1"/>
          </p:cNvSpPr>
          <p:nvPr/>
        </p:nvSpPr>
        <p:spPr bwMode="auto">
          <a:xfrm>
            <a:off x="5772388" y="4042137"/>
            <a:ext cx="1219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000" b="1">
                <a:solidFill>
                  <a:srgbClr val="3333CC"/>
                </a:solidFill>
                <a:latin typeface="Tahoma" panose="020B0604030504040204" pitchFamily="34" charset="0"/>
              </a:rPr>
              <a:t>后纵韧带</a:t>
            </a:r>
          </a:p>
        </p:txBody>
      </p:sp>
      <p:sp>
        <p:nvSpPr>
          <p:cNvPr id="68642" name="Line 71"/>
          <p:cNvSpPr>
            <a:spLocks noChangeShapeType="1"/>
          </p:cNvSpPr>
          <p:nvPr/>
        </p:nvSpPr>
        <p:spPr bwMode="auto">
          <a:xfrm flipV="1">
            <a:off x="5227876" y="2602274"/>
            <a:ext cx="576262" cy="144462"/>
          </a:xfrm>
          <a:prstGeom prst="line">
            <a:avLst/>
          </a:prstGeom>
          <a:noFill/>
          <a:ln w="222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68643" name="Line 72"/>
          <p:cNvSpPr>
            <a:spLocks noChangeShapeType="1"/>
          </p:cNvSpPr>
          <p:nvPr/>
        </p:nvSpPr>
        <p:spPr bwMode="auto">
          <a:xfrm flipV="1">
            <a:off x="5083414" y="2962636"/>
            <a:ext cx="936625" cy="71438"/>
          </a:xfrm>
          <a:prstGeom prst="line">
            <a:avLst/>
          </a:prstGeom>
          <a:noFill/>
          <a:ln w="222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68644" name="Line 73"/>
          <p:cNvSpPr>
            <a:spLocks noChangeShapeType="1"/>
          </p:cNvSpPr>
          <p:nvPr/>
        </p:nvSpPr>
        <p:spPr bwMode="auto">
          <a:xfrm flipH="1" flipV="1">
            <a:off x="4291013" y="2519769"/>
            <a:ext cx="662736" cy="40075"/>
          </a:xfrm>
          <a:prstGeom prst="line">
            <a:avLst/>
          </a:prstGeom>
          <a:noFill/>
          <a:ln w="222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68645" name="Line 74"/>
          <p:cNvSpPr>
            <a:spLocks noChangeShapeType="1"/>
          </p:cNvSpPr>
          <p:nvPr/>
        </p:nvSpPr>
        <p:spPr bwMode="auto">
          <a:xfrm>
            <a:off x="5011976" y="3394436"/>
            <a:ext cx="792162" cy="863600"/>
          </a:xfrm>
          <a:prstGeom prst="line">
            <a:avLst/>
          </a:prstGeom>
          <a:noFill/>
          <a:ln w="222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1559029" y="1025253"/>
            <a:ext cx="69058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即椎骨间的连结，各椎骨之间籍韧带、软骨和滑膜关节相连，分为椎体间连结和椎弓间连结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51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17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30" descr="30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4" t="9572" r="6145" b="7750"/>
          <a:stretch>
            <a:fillRect/>
          </a:stretch>
        </p:blipFill>
        <p:spPr bwMode="auto">
          <a:xfrm>
            <a:off x="5664201" y="188914"/>
            <a:ext cx="1827213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28" descr="3010z"/>
          <p:cNvPicPr>
            <a:picLocks noChangeAspect="1" noChangeArrowheads="1"/>
          </p:cNvPicPr>
          <p:nvPr/>
        </p:nvPicPr>
        <p:blipFill>
          <a:blip r:embed="rId4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4076701"/>
            <a:ext cx="2736850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Rectangle 2"/>
          <p:cNvSpPr>
            <a:spLocks noChangeArrowheads="1"/>
          </p:cNvSpPr>
          <p:nvPr/>
        </p:nvSpPr>
        <p:spPr bwMode="auto">
          <a:xfrm>
            <a:off x="434523" y="633413"/>
            <a:ext cx="2638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buNone/>
            </a:pPr>
            <a:r>
              <a:rPr lang="en-US" altLang="zh-CN" sz="2400" b="1" dirty="0">
                <a:latin typeface="楷体_GB2312" pitchFamily="49" charset="-122"/>
                <a:ea typeface="楷体_GB2312" pitchFamily="49" charset="-122"/>
              </a:rPr>
              <a:t>(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2)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椎弓间的连结 </a:t>
            </a:r>
          </a:p>
        </p:txBody>
      </p:sp>
      <p:sp>
        <p:nvSpPr>
          <p:cNvPr id="69637" name="Rectangle 3"/>
          <p:cNvSpPr>
            <a:spLocks noChangeArrowheads="1"/>
          </p:cNvSpPr>
          <p:nvPr/>
        </p:nvSpPr>
        <p:spPr bwMode="auto">
          <a:xfrm>
            <a:off x="932997" y="1411351"/>
            <a:ext cx="5005840" cy="1963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buNone/>
            </a:pPr>
            <a:r>
              <a:rPr lang="en-US" altLang="zh-CN" sz="2400" b="1" dirty="0">
                <a:latin typeface="楷体_GB2312" pitchFamily="49" charset="-122"/>
                <a:ea typeface="楷体_GB2312" pitchFamily="49" charset="-122"/>
              </a:rPr>
              <a:t>1)</a:t>
            </a:r>
            <a:r>
              <a:rPr lang="zh-CN" altLang="en-US" sz="2400" b="1" dirty="0">
                <a:latin typeface="楷体_GB2312" pitchFamily="49" charset="-122"/>
                <a:ea typeface="楷体_GB2312" pitchFamily="49" charset="-122"/>
              </a:rPr>
              <a:t>黄韧带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zh-CN" altLang="en-US" sz="2000" b="1" dirty="0">
                <a:solidFill>
                  <a:srgbClr val="990000"/>
                </a:solidFill>
                <a:latin typeface="楷体_GB2312" pitchFamily="49" charset="-122"/>
                <a:ea typeface="楷体_GB2312" pitchFamily="49" charset="-122"/>
              </a:rPr>
              <a:t>   </a:t>
            </a:r>
            <a:r>
              <a:rPr lang="zh-CN" altLang="en-US" sz="2000" b="1" u="sng" dirty="0">
                <a:solidFill>
                  <a:srgbClr val="990000"/>
                </a:solidFill>
                <a:latin typeface="楷体_GB2312" pitchFamily="49" charset="-122"/>
                <a:ea typeface="楷体_GB2312" pitchFamily="49" charset="-122"/>
              </a:rPr>
              <a:t>作用</a:t>
            </a:r>
            <a:r>
              <a:rPr lang="en-US" altLang="zh-CN" sz="2000" b="1" u="sng" dirty="0">
                <a:solidFill>
                  <a:srgbClr val="990000"/>
                </a:solidFill>
                <a:latin typeface="楷体_GB2312" pitchFamily="49" charset="-122"/>
                <a:ea typeface="楷体_GB2312" pitchFamily="49" charset="-122"/>
              </a:rPr>
              <a:t>:</a:t>
            </a:r>
            <a:r>
              <a:rPr lang="zh-CN" altLang="en-US" sz="2000" b="1" dirty="0">
                <a:latin typeface="楷体_GB2312" pitchFamily="49" charset="-122"/>
                <a:ea typeface="楷体_GB2312" pitchFamily="49" charset="-122"/>
              </a:rPr>
              <a:t>协助围成椎管，限制脊柱过度前屈</a:t>
            </a:r>
          </a:p>
          <a:p>
            <a:pPr eaLnBrk="1" hangingPunct="1">
              <a:lnSpc>
                <a:spcPct val="160000"/>
              </a:lnSpc>
              <a:buNone/>
            </a:pPr>
            <a:r>
              <a:rPr lang="en-US" altLang="zh-CN" sz="2400" b="1" dirty="0">
                <a:latin typeface="楷体_GB2312" pitchFamily="49" charset="-122"/>
                <a:ea typeface="楷体_GB2312" pitchFamily="49" charset="-122"/>
              </a:rPr>
              <a:t>2)</a:t>
            </a:r>
            <a:r>
              <a:rPr lang="zh-CN" altLang="en-US" sz="2400" b="1" dirty="0">
                <a:latin typeface="楷体_GB2312" pitchFamily="49" charset="-122"/>
                <a:ea typeface="楷体_GB2312" pitchFamily="49" charset="-122"/>
              </a:rPr>
              <a:t>棘间韧带 </a:t>
            </a:r>
          </a:p>
          <a:p>
            <a:pPr eaLnBrk="1" hangingPunct="1">
              <a:lnSpc>
                <a:spcPct val="120000"/>
              </a:lnSpc>
              <a:buNone/>
            </a:pPr>
            <a:r>
              <a:rPr lang="en-US" altLang="zh-CN" sz="2400" b="1" dirty="0">
                <a:latin typeface="楷体_GB2312" pitchFamily="49" charset="-122"/>
                <a:ea typeface="楷体_GB2312" pitchFamily="49" charset="-122"/>
              </a:rPr>
              <a:t>3)</a:t>
            </a:r>
            <a:r>
              <a:rPr lang="zh-CN" altLang="en-US" sz="2400" b="1" dirty="0">
                <a:latin typeface="楷体_GB2312" pitchFamily="49" charset="-122"/>
                <a:ea typeface="楷体_GB2312" pitchFamily="49" charset="-122"/>
              </a:rPr>
              <a:t>棘上韧带 </a:t>
            </a:r>
          </a:p>
        </p:txBody>
      </p:sp>
      <p:pic>
        <p:nvPicPr>
          <p:cNvPr id="69638" name="Picture 5" descr="n-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638" y="188914"/>
            <a:ext cx="2317750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9" name="Line 6"/>
          <p:cNvSpPr>
            <a:spLocks noChangeShapeType="1"/>
          </p:cNvSpPr>
          <p:nvPr/>
        </p:nvSpPr>
        <p:spPr bwMode="auto">
          <a:xfrm>
            <a:off x="8183563" y="1844675"/>
            <a:ext cx="533400" cy="0"/>
          </a:xfrm>
          <a:prstGeom prst="line">
            <a:avLst/>
          </a:prstGeom>
          <a:noFill/>
          <a:ln w="222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69640" name="Line 8"/>
          <p:cNvSpPr>
            <a:spLocks noChangeShapeType="1"/>
          </p:cNvSpPr>
          <p:nvPr/>
        </p:nvSpPr>
        <p:spPr bwMode="auto">
          <a:xfrm flipV="1">
            <a:off x="7491414" y="2492376"/>
            <a:ext cx="884236" cy="106364"/>
          </a:xfrm>
          <a:prstGeom prst="line">
            <a:avLst/>
          </a:prstGeom>
          <a:noFill/>
          <a:ln w="222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69641" name="Text Box 9"/>
          <p:cNvSpPr txBox="1">
            <a:spLocks noChangeArrowheads="1"/>
          </p:cNvSpPr>
          <p:nvPr/>
        </p:nvSpPr>
        <p:spPr bwMode="auto">
          <a:xfrm>
            <a:off x="6888163" y="2565401"/>
            <a:ext cx="1295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000" b="1">
                <a:solidFill>
                  <a:srgbClr val="3333CC"/>
                </a:solidFill>
                <a:latin typeface="Tahoma" panose="020B0604030504040204" pitchFamily="34" charset="0"/>
              </a:rPr>
              <a:t>棘上韧带</a:t>
            </a:r>
          </a:p>
        </p:txBody>
      </p:sp>
      <p:sp>
        <p:nvSpPr>
          <p:cNvPr id="69643" name="Text Box 11"/>
          <p:cNvSpPr txBox="1">
            <a:spLocks noChangeArrowheads="1"/>
          </p:cNvSpPr>
          <p:nvPr/>
        </p:nvSpPr>
        <p:spPr bwMode="auto">
          <a:xfrm>
            <a:off x="7032625" y="1628776"/>
            <a:ext cx="1219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000" b="1">
                <a:solidFill>
                  <a:srgbClr val="3333CC"/>
                </a:solidFill>
                <a:latin typeface="Tahoma" panose="020B0604030504040204" pitchFamily="34" charset="0"/>
              </a:rPr>
              <a:t>棘间韧带</a:t>
            </a:r>
          </a:p>
        </p:txBody>
      </p:sp>
      <p:sp>
        <p:nvSpPr>
          <p:cNvPr id="2" name="Line 18"/>
          <p:cNvSpPr>
            <a:spLocks noChangeShapeType="1"/>
          </p:cNvSpPr>
          <p:nvPr/>
        </p:nvSpPr>
        <p:spPr bwMode="auto">
          <a:xfrm>
            <a:off x="8328025" y="549275"/>
            <a:ext cx="863600" cy="0"/>
          </a:xfrm>
          <a:prstGeom prst="line">
            <a:avLst/>
          </a:prstGeom>
          <a:noFill/>
          <a:ln w="222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69644" name="Text Box 19"/>
          <p:cNvSpPr txBox="1">
            <a:spLocks noChangeArrowheads="1"/>
          </p:cNvSpPr>
          <p:nvPr/>
        </p:nvSpPr>
        <p:spPr bwMode="auto">
          <a:xfrm>
            <a:off x="7751763" y="404814"/>
            <a:ext cx="838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000" b="1">
                <a:solidFill>
                  <a:srgbClr val="3333CC"/>
                </a:solidFill>
                <a:latin typeface="Tahoma" panose="020B0604030504040204" pitchFamily="34" charset="0"/>
              </a:rPr>
              <a:t>椎弓</a:t>
            </a:r>
          </a:p>
        </p:txBody>
      </p:sp>
      <p:sp>
        <p:nvSpPr>
          <p:cNvPr id="69645" name="Line 22"/>
          <p:cNvSpPr>
            <a:spLocks noChangeShapeType="1"/>
          </p:cNvSpPr>
          <p:nvPr/>
        </p:nvSpPr>
        <p:spPr bwMode="auto">
          <a:xfrm>
            <a:off x="8183563" y="981075"/>
            <a:ext cx="533400" cy="0"/>
          </a:xfrm>
          <a:prstGeom prst="line">
            <a:avLst/>
          </a:prstGeom>
          <a:noFill/>
          <a:ln w="222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69646" name="Text Box 23"/>
          <p:cNvSpPr txBox="1">
            <a:spLocks noChangeArrowheads="1"/>
          </p:cNvSpPr>
          <p:nvPr/>
        </p:nvSpPr>
        <p:spPr bwMode="auto">
          <a:xfrm>
            <a:off x="7535863" y="836614"/>
            <a:ext cx="762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000" b="1">
                <a:solidFill>
                  <a:srgbClr val="3333CC"/>
                </a:solidFill>
                <a:latin typeface="Tahoma" panose="020B0604030504040204" pitchFamily="34" charset="0"/>
              </a:rPr>
              <a:t>棘突</a:t>
            </a:r>
          </a:p>
        </p:txBody>
      </p:sp>
      <p:sp>
        <p:nvSpPr>
          <p:cNvPr id="69647" name="Line 24"/>
          <p:cNvSpPr>
            <a:spLocks noChangeShapeType="1"/>
          </p:cNvSpPr>
          <p:nvPr/>
        </p:nvSpPr>
        <p:spPr bwMode="auto">
          <a:xfrm>
            <a:off x="8256589" y="2133600"/>
            <a:ext cx="1011237" cy="0"/>
          </a:xfrm>
          <a:prstGeom prst="line">
            <a:avLst/>
          </a:prstGeom>
          <a:noFill/>
          <a:ln w="222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69648" name="Text Box 25"/>
          <p:cNvSpPr txBox="1">
            <a:spLocks noChangeArrowheads="1"/>
          </p:cNvSpPr>
          <p:nvPr/>
        </p:nvSpPr>
        <p:spPr bwMode="auto">
          <a:xfrm>
            <a:off x="7391400" y="1989139"/>
            <a:ext cx="1143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000" b="1">
                <a:solidFill>
                  <a:srgbClr val="3333CC"/>
                </a:solidFill>
                <a:latin typeface="Tahoma" panose="020B0604030504040204" pitchFamily="34" charset="0"/>
              </a:rPr>
              <a:t>椎间孔</a:t>
            </a:r>
          </a:p>
        </p:txBody>
      </p:sp>
      <p:sp>
        <p:nvSpPr>
          <p:cNvPr id="69649" name="Line 26"/>
          <p:cNvSpPr>
            <a:spLocks noChangeShapeType="1"/>
          </p:cNvSpPr>
          <p:nvPr/>
        </p:nvSpPr>
        <p:spPr bwMode="auto">
          <a:xfrm flipV="1">
            <a:off x="8075613" y="1141414"/>
            <a:ext cx="892173" cy="307974"/>
          </a:xfrm>
          <a:prstGeom prst="line">
            <a:avLst/>
          </a:prstGeom>
          <a:noFill/>
          <a:ln w="222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69659" name="Text Box 27"/>
          <p:cNvSpPr txBox="1">
            <a:spLocks noChangeArrowheads="1"/>
          </p:cNvSpPr>
          <p:nvPr/>
        </p:nvSpPr>
        <p:spPr bwMode="auto">
          <a:xfrm>
            <a:off x="7248526" y="1268414"/>
            <a:ext cx="10080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000" b="1">
                <a:solidFill>
                  <a:srgbClr val="3333CC"/>
                </a:solidFill>
                <a:latin typeface="Tahoma" panose="020B0604030504040204" pitchFamily="34" charset="0"/>
              </a:rPr>
              <a:t>黄韧带</a:t>
            </a:r>
          </a:p>
        </p:txBody>
      </p:sp>
      <p:pic>
        <p:nvPicPr>
          <p:cNvPr id="69651" name="Picture 29" descr="xia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4588" y="4005264"/>
            <a:ext cx="1903412" cy="28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52" name="Line 32"/>
          <p:cNvSpPr>
            <a:spLocks noChangeShapeType="1"/>
          </p:cNvSpPr>
          <p:nvPr/>
        </p:nvSpPr>
        <p:spPr bwMode="auto">
          <a:xfrm>
            <a:off x="5519738" y="549275"/>
            <a:ext cx="830262" cy="935038"/>
          </a:xfrm>
          <a:prstGeom prst="line">
            <a:avLst/>
          </a:prstGeom>
          <a:noFill/>
          <a:ln w="222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69653" name="Line 33"/>
          <p:cNvSpPr>
            <a:spLocks noChangeShapeType="1"/>
          </p:cNvSpPr>
          <p:nvPr/>
        </p:nvSpPr>
        <p:spPr bwMode="auto">
          <a:xfrm>
            <a:off x="6672264" y="2133602"/>
            <a:ext cx="819150" cy="465138"/>
          </a:xfrm>
          <a:prstGeom prst="line">
            <a:avLst/>
          </a:prstGeom>
          <a:noFill/>
          <a:ln w="222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69654" name="Line 35"/>
          <p:cNvSpPr>
            <a:spLocks noChangeShapeType="1"/>
          </p:cNvSpPr>
          <p:nvPr/>
        </p:nvSpPr>
        <p:spPr bwMode="auto">
          <a:xfrm>
            <a:off x="6600826" y="1773239"/>
            <a:ext cx="544513" cy="71437"/>
          </a:xfrm>
          <a:prstGeom prst="line">
            <a:avLst/>
          </a:prstGeom>
          <a:noFill/>
          <a:ln w="222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69655" name="Text Box 36"/>
          <p:cNvSpPr txBox="1">
            <a:spLocks noChangeArrowheads="1"/>
          </p:cNvSpPr>
          <p:nvPr/>
        </p:nvSpPr>
        <p:spPr bwMode="auto">
          <a:xfrm>
            <a:off x="4367213" y="188914"/>
            <a:ext cx="1600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2000" b="1">
                <a:solidFill>
                  <a:srgbClr val="3333CC"/>
                </a:solidFill>
                <a:latin typeface="Tahoma" panose="020B0604030504040204" pitchFamily="34" charset="0"/>
              </a:rPr>
              <a:t>关节突关节</a:t>
            </a:r>
          </a:p>
        </p:txBody>
      </p:sp>
      <p:sp>
        <p:nvSpPr>
          <p:cNvPr id="69656" name="Line 37"/>
          <p:cNvSpPr>
            <a:spLocks noChangeShapeType="1"/>
          </p:cNvSpPr>
          <p:nvPr/>
        </p:nvSpPr>
        <p:spPr bwMode="auto">
          <a:xfrm>
            <a:off x="6672263" y="1341439"/>
            <a:ext cx="614362" cy="142875"/>
          </a:xfrm>
          <a:prstGeom prst="line">
            <a:avLst/>
          </a:prstGeom>
          <a:noFill/>
          <a:ln w="222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69670" name="Text Box 38"/>
          <p:cNvSpPr txBox="1">
            <a:spLocks noChangeArrowheads="1"/>
          </p:cNvSpPr>
          <p:nvPr/>
        </p:nvSpPr>
        <p:spPr bwMode="auto">
          <a:xfrm>
            <a:off x="7253605" y="3472657"/>
            <a:ext cx="10080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000" b="1" dirty="0">
                <a:solidFill>
                  <a:srgbClr val="3333CC"/>
                </a:solidFill>
                <a:latin typeface="Tahoma" panose="020B0604030504040204" pitchFamily="34" charset="0"/>
              </a:rPr>
              <a:t>黄韧带</a:t>
            </a:r>
          </a:p>
        </p:txBody>
      </p:sp>
      <p:sp>
        <p:nvSpPr>
          <p:cNvPr id="69671" name="Rectangle 39"/>
          <p:cNvSpPr>
            <a:spLocks noChangeArrowheads="1"/>
          </p:cNvSpPr>
          <p:nvPr/>
        </p:nvSpPr>
        <p:spPr bwMode="auto">
          <a:xfrm>
            <a:off x="9121774" y="3382170"/>
            <a:ext cx="9509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Tx/>
              <a:buNone/>
            </a:pPr>
            <a:r>
              <a:rPr lang="zh-CN" altLang="en-US" sz="2000" b="1">
                <a:solidFill>
                  <a:srgbClr val="3333CC"/>
                </a:solidFill>
                <a:latin typeface="Tahoma" panose="020B0604030504040204" pitchFamily="34" charset="0"/>
              </a:rPr>
              <a:t>项韧带</a:t>
            </a:r>
          </a:p>
        </p:txBody>
      </p:sp>
      <p:sp>
        <p:nvSpPr>
          <p:cNvPr id="3" name="Line 40"/>
          <p:cNvSpPr>
            <a:spLocks noChangeShapeType="1"/>
          </p:cNvSpPr>
          <p:nvPr/>
        </p:nvSpPr>
        <p:spPr bwMode="auto">
          <a:xfrm flipH="1">
            <a:off x="9551989" y="3779046"/>
            <a:ext cx="4422" cy="1378744"/>
          </a:xfrm>
          <a:prstGeom prst="line">
            <a:avLst/>
          </a:prstGeom>
          <a:noFill/>
          <a:ln w="222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69660" name="Line 41"/>
          <p:cNvSpPr>
            <a:spLocks noChangeShapeType="1"/>
          </p:cNvSpPr>
          <p:nvPr/>
        </p:nvSpPr>
        <p:spPr bwMode="auto">
          <a:xfrm>
            <a:off x="7751763" y="3841751"/>
            <a:ext cx="0" cy="593724"/>
          </a:xfrm>
          <a:prstGeom prst="line">
            <a:avLst/>
          </a:prstGeom>
          <a:noFill/>
          <a:ln w="222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69674" name="Text Box 42"/>
          <p:cNvSpPr txBox="1">
            <a:spLocks noChangeArrowheads="1"/>
          </p:cNvSpPr>
          <p:nvPr/>
        </p:nvSpPr>
        <p:spPr bwMode="auto">
          <a:xfrm>
            <a:off x="8140699" y="3444876"/>
            <a:ext cx="762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000" b="1" dirty="0">
                <a:solidFill>
                  <a:srgbClr val="3333CC"/>
                </a:solidFill>
                <a:latin typeface="Tahoma" panose="020B0604030504040204" pitchFamily="34" charset="0"/>
              </a:rPr>
              <a:t>横突</a:t>
            </a:r>
          </a:p>
        </p:txBody>
      </p:sp>
      <p:sp>
        <p:nvSpPr>
          <p:cNvPr id="69662" name="Line 43"/>
          <p:cNvSpPr>
            <a:spLocks noChangeShapeType="1"/>
          </p:cNvSpPr>
          <p:nvPr/>
        </p:nvSpPr>
        <p:spPr bwMode="auto">
          <a:xfrm>
            <a:off x="8470904" y="3897313"/>
            <a:ext cx="1584" cy="684211"/>
          </a:xfrm>
          <a:prstGeom prst="line">
            <a:avLst/>
          </a:prstGeom>
          <a:noFill/>
          <a:ln w="222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69676" name="Rectangle 44"/>
          <p:cNvSpPr>
            <a:spLocks noChangeArrowheads="1"/>
          </p:cNvSpPr>
          <p:nvPr/>
        </p:nvSpPr>
        <p:spPr bwMode="auto">
          <a:xfrm>
            <a:off x="10466388" y="5360194"/>
            <a:ext cx="14620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Tx/>
              <a:buNone/>
            </a:pPr>
            <a:r>
              <a:rPr lang="zh-CN" altLang="en-US" sz="2000" b="1" dirty="0">
                <a:solidFill>
                  <a:srgbClr val="3333CC"/>
                </a:solidFill>
                <a:latin typeface="Tahoma" panose="020B0604030504040204" pitchFamily="34" charset="0"/>
              </a:rPr>
              <a:t>关节突关节</a:t>
            </a:r>
          </a:p>
        </p:txBody>
      </p:sp>
      <p:sp>
        <p:nvSpPr>
          <p:cNvPr id="69664" name="Line 45"/>
          <p:cNvSpPr>
            <a:spLocks noChangeShapeType="1"/>
          </p:cNvSpPr>
          <p:nvPr/>
        </p:nvSpPr>
        <p:spPr bwMode="auto">
          <a:xfrm flipH="1">
            <a:off x="9910764" y="5692141"/>
            <a:ext cx="1153476" cy="256224"/>
          </a:xfrm>
          <a:prstGeom prst="line">
            <a:avLst/>
          </a:prstGeom>
          <a:noFill/>
          <a:ln w="222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69665" name="Rectangle 46"/>
          <p:cNvSpPr>
            <a:spLocks noChangeArrowheads="1"/>
          </p:cNvSpPr>
          <p:nvPr/>
        </p:nvSpPr>
        <p:spPr bwMode="auto">
          <a:xfrm>
            <a:off x="932997" y="5049839"/>
            <a:ext cx="45720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zh-CN" sz="2400" b="1" dirty="0">
                <a:latin typeface="楷体_GB2312" pitchFamily="49" charset="-122"/>
                <a:ea typeface="楷体_GB2312" pitchFamily="49" charset="-122"/>
              </a:rPr>
              <a:t>4)</a:t>
            </a:r>
            <a:r>
              <a:rPr lang="zh-CN" altLang="en-US" sz="2400" b="1" dirty="0">
                <a:latin typeface="楷体_GB2312" pitchFamily="49" charset="-122"/>
                <a:ea typeface="楷体_GB2312" pitchFamily="49" charset="-122"/>
              </a:rPr>
              <a:t>横突间韧带</a:t>
            </a:r>
            <a:r>
              <a:rPr lang="zh-CN" altLang="en-US" sz="1600" b="1" dirty="0">
                <a:ea typeface="楷体_GB2312" pitchFamily="49" charset="-122"/>
              </a:rPr>
              <a:t> </a:t>
            </a:r>
            <a:r>
              <a:rPr lang="zh-CN" altLang="en-US" sz="2400" b="1" dirty="0">
                <a:latin typeface="宋体" panose="02010600030101010101" pitchFamily="2" charset="-122"/>
              </a:rPr>
              <a:t> </a:t>
            </a:r>
          </a:p>
          <a:p>
            <a:pPr eaLnBrk="1" hangingPunct="1">
              <a:buFontTx/>
              <a:buNone/>
            </a:pPr>
            <a:r>
              <a:rPr lang="en-US" altLang="zh-CN" sz="2400" b="1" dirty="0">
                <a:latin typeface="楷体_GB2312" pitchFamily="49" charset="-122"/>
                <a:ea typeface="楷体_GB2312" pitchFamily="49" charset="-122"/>
              </a:rPr>
              <a:t>5)</a:t>
            </a:r>
            <a:r>
              <a:rPr lang="zh-CN" altLang="en-US" sz="2400" b="1" dirty="0">
                <a:latin typeface="楷体_GB2312" pitchFamily="49" charset="-122"/>
                <a:ea typeface="楷体_GB2312" pitchFamily="49" charset="-122"/>
              </a:rPr>
              <a:t>关节突关节</a:t>
            </a:r>
            <a:r>
              <a:rPr lang="zh-CN" altLang="en-US" sz="1600" b="1" dirty="0">
                <a:ea typeface="楷体_GB2312" pitchFamily="49" charset="-122"/>
              </a:rPr>
              <a:t> </a:t>
            </a:r>
          </a:p>
        </p:txBody>
      </p:sp>
      <p:sp>
        <p:nvSpPr>
          <p:cNvPr id="69666" name="Rectangle 47"/>
          <p:cNvSpPr>
            <a:spLocks noChangeArrowheads="1"/>
          </p:cNvSpPr>
          <p:nvPr/>
        </p:nvSpPr>
        <p:spPr bwMode="auto">
          <a:xfrm>
            <a:off x="944904" y="3603626"/>
            <a:ext cx="4572000" cy="1209675"/>
          </a:xfrm>
          <a:prstGeom prst="rect">
            <a:avLst/>
          </a:prstGeom>
          <a:noFill/>
          <a:ln w="9525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Tx/>
              <a:buNone/>
            </a:pPr>
            <a:r>
              <a:rPr lang="zh-CN" altLang="en-US" sz="2400" b="1" dirty="0">
                <a:solidFill>
                  <a:srgbClr val="990000"/>
                </a:solidFill>
                <a:latin typeface="楷体_GB2312" pitchFamily="49" charset="-122"/>
                <a:ea typeface="楷体_GB2312" pitchFamily="49" charset="-122"/>
              </a:rPr>
              <a:t>项韧带</a:t>
            </a:r>
            <a:r>
              <a:rPr lang="zh-CN" altLang="en-US" sz="1600" b="1" dirty="0">
                <a:solidFill>
                  <a:srgbClr val="000000"/>
                </a:solidFill>
                <a:ea typeface="楷体_GB2312" pitchFamily="49" charset="-122"/>
              </a:rPr>
              <a:t> </a:t>
            </a:r>
            <a:r>
              <a:rPr lang="zh-CN" altLang="en-US" sz="2400" b="1" dirty="0">
                <a:solidFill>
                  <a:srgbClr val="3333CC"/>
                </a:solidFill>
                <a:latin typeface="宋体" panose="02010600030101010101" pitchFamily="2" charset="-122"/>
              </a:rPr>
              <a:t> </a:t>
            </a:r>
          </a:p>
          <a:p>
            <a:pPr eaLnBrk="1" hangingPunct="1">
              <a:buFontTx/>
              <a:buNone/>
            </a:pPr>
            <a:r>
              <a:rPr lang="zh-CN" altLang="en-US" sz="2400" b="1" dirty="0">
                <a:solidFill>
                  <a:srgbClr val="3333CC"/>
                </a:solidFill>
                <a:latin typeface="宋体" panose="02010600030101010101" pitchFamily="2" charset="-122"/>
              </a:rPr>
              <a:t>  </a:t>
            </a:r>
            <a:r>
              <a:rPr lang="zh-CN" altLang="en-US" sz="2000" b="1" dirty="0">
                <a:ea typeface="楷体_GB2312" pitchFamily="49" charset="-122"/>
              </a:rPr>
              <a:t>在颈部，从颈椎棘突尖向后扩展成三角形板状的弹性膜层，称为项韧带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52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48412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8"/>
          <p:cNvSpPr>
            <a:spLocks noGrp="1" noChangeArrowheads="1"/>
          </p:cNvSpPr>
          <p:nvPr>
            <p:ph type="title"/>
          </p:nvPr>
        </p:nvSpPr>
        <p:spPr>
          <a:xfrm>
            <a:off x="812800" y="773114"/>
            <a:ext cx="3946525" cy="896937"/>
          </a:xfrm>
        </p:spPr>
        <p:txBody>
          <a:bodyPr>
            <a:normAutofit/>
          </a:bodyPr>
          <a:lstStyle/>
          <a:p>
            <a:pPr eaLnBrk="1" hangingPunct="1"/>
            <a:r>
              <a:rPr kumimoji="1" lang="zh-CN" altLang="en-US" sz="3200" b="1" dirty="0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髓核脱出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697" y="3265489"/>
            <a:ext cx="8245475" cy="353718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523" y="74614"/>
            <a:ext cx="4695825" cy="3190875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53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42186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10" descr="2-8"/>
          <p:cNvPicPr>
            <a:picLocks noChangeAspect="1" noChangeArrowheads="1"/>
          </p:cNvPicPr>
          <p:nvPr/>
        </p:nvPicPr>
        <p:blipFill>
          <a:blip r:embed="rId3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318" y="404813"/>
            <a:ext cx="6121400" cy="611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Rectangle 4"/>
          <p:cNvSpPr>
            <a:spLocks noChangeArrowheads="1"/>
          </p:cNvSpPr>
          <p:nvPr/>
        </p:nvSpPr>
        <p:spPr bwMode="auto">
          <a:xfrm>
            <a:off x="746805" y="404813"/>
            <a:ext cx="46085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buNone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(3)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寰椎与枕骨及枢椎的关节</a:t>
            </a:r>
          </a:p>
        </p:txBody>
      </p:sp>
      <p:sp>
        <p:nvSpPr>
          <p:cNvPr id="71684" name="Rectangle 5"/>
          <p:cNvSpPr>
            <a:spLocks noChangeArrowheads="1"/>
          </p:cNvSpPr>
          <p:nvPr/>
        </p:nvSpPr>
        <p:spPr bwMode="auto">
          <a:xfrm>
            <a:off x="1049108" y="862013"/>
            <a:ext cx="2887329" cy="22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24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1)</a:t>
            </a:r>
            <a:r>
              <a:rPr lang="zh-CN" altLang="en-US" sz="24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寰枕关节</a:t>
            </a:r>
            <a:endParaRPr lang="zh-CN" altLang="en-US" sz="2000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24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2)</a:t>
            </a:r>
            <a:r>
              <a:rPr lang="zh-CN" altLang="en-US" sz="24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寰枢关节</a:t>
            </a:r>
            <a:endParaRPr lang="zh-CN" altLang="en-US" sz="2000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2400" dirty="0">
                <a:solidFill>
                  <a:srgbClr val="33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①寰枢外侧关节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2400" dirty="0">
                <a:solidFill>
                  <a:srgbClr val="33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②寰枢正中关节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</a:p>
        </p:txBody>
      </p:sp>
      <p:sp>
        <p:nvSpPr>
          <p:cNvPr id="71685" name="Rectangle 6"/>
          <p:cNvSpPr>
            <a:spLocks noChangeArrowheads="1"/>
          </p:cNvSpPr>
          <p:nvPr/>
        </p:nvSpPr>
        <p:spPr bwMode="auto">
          <a:xfrm>
            <a:off x="1272612" y="3529626"/>
            <a:ext cx="266382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rgbClr val="33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寰枢关节韧带：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2400" dirty="0">
                <a:solidFill>
                  <a:srgbClr val="33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①齿突尖韧带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2400" dirty="0">
                <a:solidFill>
                  <a:srgbClr val="33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②翼状韧带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2400" dirty="0">
                <a:solidFill>
                  <a:srgbClr val="33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③寰椎横韧带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2400" dirty="0">
                <a:solidFill>
                  <a:srgbClr val="33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④覆膜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54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799474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1048" descr="脊椎-1 拷贝"/>
          <p:cNvPicPr>
            <a:picLocks noChangeAspect="1" noChangeArrowheads="1"/>
          </p:cNvPicPr>
          <p:nvPr/>
        </p:nvPicPr>
        <p:blipFill>
          <a:blip r:embed="rId3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1" y="368301"/>
            <a:ext cx="4900613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Rectangle 1034"/>
          <p:cNvSpPr>
            <a:spLocks noChangeArrowheads="1"/>
          </p:cNvSpPr>
          <p:nvPr/>
        </p:nvSpPr>
        <p:spPr bwMode="auto">
          <a:xfrm>
            <a:off x="1020083" y="549275"/>
            <a:ext cx="3671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400" b="1" dirty="0">
                <a:solidFill>
                  <a:srgbClr val="33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2400" b="1" dirty="0">
                <a:solidFill>
                  <a:srgbClr val="33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脊柱的整体观及其运动 </a:t>
            </a:r>
          </a:p>
        </p:txBody>
      </p:sp>
      <p:sp>
        <p:nvSpPr>
          <p:cNvPr id="72708" name="Rectangle 1035"/>
          <p:cNvSpPr>
            <a:spLocks noChangeArrowheads="1"/>
          </p:cNvSpPr>
          <p:nvPr/>
        </p:nvSpPr>
        <p:spPr bwMode="auto">
          <a:xfrm>
            <a:off x="1020083" y="1110190"/>
            <a:ext cx="338455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400" b="1" dirty="0">
                <a:latin typeface="楷体_GB2312" pitchFamily="49" charset="-122"/>
                <a:ea typeface="楷体_GB2312" pitchFamily="49" charset="-122"/>
              </a:rPr>
              <a:t>(1)</a:t>
            </a:r>
            <a:r>
              <a:rPr lang="zh-CN" altLang="en-US" sz="2400" b="1" dirty="0">
                <a:latin typeface="楷体_GB2312" pitchFamily="49" charset="-122"/>
                <a:ea typeface="楷体_GB2312" pitchFamily="49" charset="-122"/>
              </a:rPr>
              <a:t>脊柱的整体观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000" b="1" dirty="0">
                <a:latin typeface="楷体_GB2312" pitchFamily="49" charset="-122"/>
                <a:ea typeface="楷体_GB2312" pitchFamily="49" charset="-122"/>
              </a:rPr>
              <a:t>       支持躯干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000" b="1" dirty="0">
                <a:latin typeface="楷体_GB2312" pitchFamily="49" charset="-122"/>
                <a:ea typeface="楷体_GB2312" pitchFamily="49" charset="-122"/>
              </a:rPr>
              <a:t>       保护脊髓</a:t>
            </a:r>
            <a:r>
              <a:rPr lang="zh-CN" altLang="en-US" sz="2400" b="1" dirty="0">
                <a:latin typeface="宋体" panose="02010600030101010101" pitchFamily="2" charset="-122"/>
              </a:rPr>
              <a:t> </a:t>
            </a:r>
          </a:p>
        </p:txBody>
      </p:sp>
      <p:sp>
        <p:nvSpPr>
          <p:cNvPr id="72709" name="Rectangle 1036"/>
          <p:cNvSpPr>
            <a:spLocks noChangeArrowheads="1"/>
          </p:cNvSpPr>
          <p:nvPr/>
        </p:nvSpPr>
        <p:spPr bwMode="auto">
          <a:xfrm>
            <a:off x="1020083" y="2549366"/>
            <a:ext cx="3025775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zh-CN" sz="2400" b="1" dirty="0">
                <a:latin typeface="楷体_GB2312" pitchFamily="49" charset="-122"/>
                <a:ea typeface="楷体_GB2312" pitchFamily="49" charset="-122"/>
              </a:rPr>
              <a:t>1)</a:t>
            </a:r>
            <a:r>
              <a:rPr lang="zh-CN" altLang="en-US" sz="2400" b="1" dirty="0">
                <a:latin typeface="楷体_GB2312" pitchFamily="49" charset="-122"/>
                <a:ea typeface="楷体_GB2312" pitchFamily="49" charset="-122"/>
              </a:rPr>
              <a:t>脊柱前面观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zh-CN" sz="2400" b="1" dirty="0">
                <a:latin typeface="楷体_GB2312" pitchFamily="49" charset="-122"/>
                <a:ea typeface="楷体_GB2312" pitchFamily="49" charset="-122"/>
              </a:rPr>
              <a:t>2)</a:t>
            </a:r>
            <a:r>
              <a:rPr lang="zh-CN" altLang="en-US" sz="2400" b="1" dirty="0">
                <a:latin typeface="楷体_GB2312" pitchFamily="49" charset="-122"/>
                <a:ea typeface="楷体_GB2312" pitchFamily="49" charset="-122"/>
              </a:rPr>
              <a:t>脊柱后面观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zh-CN" sz="2400" b="1" dirty="0">
                <a:latin typeface="楷体_GB2312" pitchFamily="49" charset="-122"/>
                <a:ea typeface="楷体_GB2312" pitchFamily="49" charset="-122"/>
              </a:rPr>
              <a:t>3)</a:t>
            </a:r>
            <a:r>
              <a:rPr lang="zh-CN" altLang="en-US" sz="2400" b="1" dirty="0">
                <a:latin typeface="楷体_GB2312" pitchFamily="49" charset="-122"/>
                <a:ea typeface="楷体_GB2312" pitchFamily="49" charset="-122"/>
              </a:rPr>
              <a:t>脊柱侧面观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zh-CN" altLang="en-US" sz="2400" dirty="0">
                <a:latin typeface="楷体_GB2312" pitchFamily="49" charset="-122"/>
                <a:ea typeface="楷体_GB2312" pitchFamily="49" charset="-122"/>
              </a:rPr>
              <a:t>    </a:t>
            </a:r>
            <a:r>
              <a:rPr lang="en-US" altLang="zh-CN" sz="2400" dirty="0">
                <a:latin typeface="楷体_GB2312" pitchFamily="49" charset="-122"/>
                <a:ea typeface="楷体_GB2312" pitchFamily="49" charset="-122"/>
              </a:rPr>
              <a:t>4</a:t>
            </a:r>
            <a:r>
              <a:rPr lang="zh-CN" altLang="en-US" sz="2400" dirty="0">
                <a:latin typeface="楷体_GB2312" pitchFamily="49" charset="-122"/>
                <a:ea typeface="楷体_GB2312" pitchFamily="49" charset="-122"/>
              </a:rPr>
              <a:t>个生理性弯曲</a:t>
            </a:r>
          </a:p>
          <a:p>
            <a:pPr eaLnBrk="1" hangingPunct="1">
              <a:lnSpc>
                <a:spcPct val="70000"/>
              </a:lnSpc>
            </a:pPr>
            <a:r>
              <a:rPr lang="zh-CN" altLang="en-US" sz="2400" dirty="0">
                <a:latin typeface="楷体_GB2312" pitchFamily="49" charset="-122"/>
                <a:ea typeface="楷体_GB2312" pitchFamily="49" charset="-122"/>
              </a:rPr>
              <a:t>   颈曲</a:t>
            </a:r>
          </a:p>
          <a:p>
            <a:pPr eaLnBrk="1" hangingPunct="1">
              <a:lnSpc>
                <a:spcPct val="70000"/>
              </a:lnSpc>
            </a:pPr>
            <a:r>
              <a:rPr lang="zh-CN" altLang="en-US" sz="2400" dirty="0">
                <a:latin typeface="楷体_GB2312" pitchFamily="49" charset="-122"/>
                <a:ea typeface="楷体_GB2312" pitchFamily="49" charset="-122"/>
              </a:rPr>
              <a:t>   胸曲</a:t>
            </a:r>
          </a:p>
          <a:p>
            <a:pPr eaLnBrk="1" hangingPunct="1">
              <a:lnSpc>
                <a:spcPct val="70000"/>
              </a:lnSpc>
            </a:pPr>
            <a:r>
              <a:rPr lang="zh-CN" altLang="en-US" sz="2400" dirty="0">
                <a:latin typeface="楷体_GB2312" pitchFamily="49" charset="-122"/>
                <a:ea typeface="楷体_GB2312" pitchFamily="49" charset="-122"/>
              </a:rPr>
              <a:t>   腰曲 </a:t>
            </a:r>
          </a:p>
          <a:p>
            <a:pPr eaLnBrk="1" hangingPunct="1">
              <a:lnSpc>
                <a:spcPct val="70000"/>
              </a:lnSpc>
            </a:pPr>
            <a:r>
              <a:rPr lang="zh-CN" altLang="en-US" sz="1800" dirty="0">
                <a:latin typeface="Tahoma" panose="020B0604030504040204" pitchFamily="34" charset="0"/>
              </a:rPr>
              <a:t> </a:t>
            </a:r>
            <a:r>
              <a:rPr lang="zh-CN" altLang="en-US" sz="2400" dirty="0">
                <a:latin typeface="Tahoma" panose="020B0604030504040204" pitchFamily="34" charset="0"/>
              </a:rPr>
              <a:t> </a:t>
            </a:r>
            <a:r>
              <a:rPr lang="zh-CN" altLang="en-US" sz="2000" dirty="0">
                <a:latin typeface="Tahoma" panose="020B0604030504040204" pitchFamily="34" charset="0"/>
              </a:rPr>
              <a:t>  </a:t>
            </a:r>
            <a:r>
              <a:rPr lang="zh-CN" altLang="en-US" sz="2400" dirty="0">
                <a:latin typeface="楷体_GB2312" pitchFamily="49" charset="-122"/>
                <a:ea typeface="楷体_GB2312" pitchFamily="49" charset="-122"/>
              </a:rPr>
              <a:t>骶曲</a:t>
            </a:r>
          </a:p>
        </p:txBody>
      </p:sp>
      <p:sp>
        <p:nvSpPr>
          <p:cNvPr id="72710" name="Rectangle 1045"/>
          <p:cNvSpPr>
            <a:spLocks noChangeArrowheads="1"/>
          </p:cNvSpPr>
          <p:nvPr/>
        </p:nvSpPr>
        <p:spPr bwMode="auto">
          <a:xfrm>
            <a:off x="1020083" y="5600381"/>
            <a:ext cx="5075462" cy="68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latin typeface="楷体_GB2312" pitchFamily="49" charset="-122"/>
                <a:ea typeface="楷体_GB2312" pitchFamily="49" charset="-122"/>
              </a:rPr>
              <a:t>(2)</a:t>
            </a:r>
            <a:r>
              <a:rPr lang="zh-CN" altLang="en-US" sz="2400" b="1" dirty="0">
                <a:latin typeface="楷体_GB2312" pitchFamily="49" charset="-122"/>
                <a:ea typeface="楷体_GB2312" pitchFamily="49" charset="-122"/>
              </a:rPr>
              <a:t>脊柱的运动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latin typeface="楷体_GB2312" pitchFamily="49" charset="-122"/>
                <a:ea typeface="楷体_GB2312" pitchFamily="49" charset="-122"/>
              </a:rPr>
              <a:t>   </a:t>
            </a:r>
            <a:r>
              <a:rPr lang="zh-CN" altLang="en-US" sz="2000" b="1" dirty="0">
                <a:latin typeface="楷体_GB2312" pitchFamily="49" charset="-122"/>
                <a:ea typeface="楷体_GB2312" pitchFamily="49" charset="-122"/>
              </a:rPr>
              <a:t>可作屈、伸、侧屈、旋转和环转运动。</a:t>
            </a:r>
            <a:r>
              <a:rPr lang="zh-CN" altLang="en-US" sz="2400" b="1" dirty="0">
                <a:latin typeface="宋体" panose="02010600030101010101" pitchFamily="2" charset="-122"/>
              </a:rPr>
              <a:t> 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55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89647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7" descr="脊柱的弯曲"/>
          <p:cNvPicPr>
            <a:picLocks noGrp="1" noChangeAspect="1" noChangeArrowheads="1"/>
          </p:cNvPicPr>
          <p:nvPr>
            <p:ph/>
          </p:nvPr>
        </p:nvPicPr>
        <p:blipFill>
          <a:blip r:embed="rId2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66989" y="239714"/>
            <a:ext cx="7058025" cy="5927725"/>
          </a:xfrm>
          <a:noFill/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7FF98-4836-4347-93B6-E29F02FCB2DE}" type="slidenum">
              <a:rPr lang="en-US" altLang="zh-TW" smtClean="0"/>
              <a:pPr/>
              <a:t>56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89819049"/>
      </p:ext>
    </p:extLst>
  </p:cSld>
  <p:clrMapOvr>
    <a:masterClrMapping/>
  </p:clrMapOvr>
  <p:transition spd="slow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3"/>
          <p:cNvSpPr>
            <a:spLocks noChangeArrowheads="1"/>
          </p:cNvSpPr>
          <p:nvPr/>
        </p:nvSpPr>
        <p:spPr bwMode="auto">
          <a:xfrm>
            <a:off x="1524000" y="549275"/>
            <a:ext cx="33480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Tx/>
              <a:buNone/>
            </a:pPr>
            <a:r>
              <a:rPr lang="zh-CN" altLang="en-US" sz="2400" b="1" dirty="0">
                <a:solidFill>
                  <a:srgbClr val="33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（二） 胸廓间的连接</a:t>
            </a:r>
            <a:r>
              <a:rPr lang="zh-CN" altLang="en-US" sz="1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  <p:sp>
        <p:nvSpPr>
          <p:cNvPr id="74755" name="Rectangle 10"/>
          <p:cNvSpPr>
            <a:spLocks noChangeArrowheads="1"/>
          </p:cNvSpPr>
          <p:nvPr/>
        </p:nvSpPr>
        <p:spPr bwMode="auto">
          <a:xfrm>
            <a:off x="1955799" y="1056631"/>
            <a:ext cx="55800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rgbClr val="3333CC"/>
                </a:solidFill>
                <a:latin typeface="楷体_GB2312" pitchFamily="49" charset="-122"/>
                <a:ea typeface="楷体_GB2312" pitchFamily="49" charset="-122"/>
              </a:rPr>
              <a:t>胸椎</a:t>
            </a:r>
            <a:r>
              <a:rPr lang="en-US" altLang="zh-CN" sz="2400" b="1" dirty="0">
                <a:solidFill>
                  <a:srgbClr val="3333CC"/>
                </a:solidFill>
                <a:latin typeface="楷体_GB2312" pitchFamily="49" charset="-122"/>
                <a:ea typeface="楷体_GB2312" pitchFamily="49" charset="-122"/>
              </a:rPr>
              <a:t>12 </a:t>
            </a:r>
            <a:r>
              <a:rPr lang="zh-CN" altLang="en-US" sz="2400" b="1" dirty="0">
                <a:solidFill>
                  <a:srgbClr val="3333CC"/>
                </a:solidFill>
                <a:latin typeface="楷体_GB2312" pitchFamily="49" charset="-122"/>
                <a:ea typeface="楷体_GB2312" pitchFamily="49" charset="-122"/>
              </a:rPr>
              <a:t>、肋</a:t>
            </a:r>
            <a:r>
              <a:rPr lang="en-US" altLang="zh-CN" sz="2400" b="1" dirty="0">
                <a:solidFill>
                  <a:srgbClr val="3333CC"/>
                </a:solidFill>
                <a:latin typeface="楷体_GB2312" pitchFamily="49" charset="-122"/>
                <a:ea typeface="楷体_GB2312" pitchFamily="49" charset="-122"/>
              </a:rPr>
              <a:t>12</a:t>
            </a:r>
            <a:r>
              <a:rPr lang="zh-CN" altLang="en-US" sz="2400" b="1" dirty="0">
                <a:solidFill>
                  <a:srgbClr val="3333CC"/>
                </a:solidFill>
                <a:latin typeface="楷体_GB2312" pitchFamily="49" charset="-122"/>
                <a:ea typeface="楷体_GB2312" pitchFamily="49" charset="-122"/>
              </a:rPr>
              <a:t>对、胸骨</a:t>
            </a:r>
            <a:r>
              <a:rPr lang="en-US" altLang="zh-CN" sz="2400" b="1" dirty="0">
                <a:solidFill>
                  <a:srgbClr val="3333CC"/>
                </a:solidFill>
                <a:latin typeface="楷体_GB2312" pitchFamily="49" charset="-122"/>
                <a:ea typeface="楷体_GB2312" pitchFamily="49" charset="-122"/>
              </a:rPr>
              <a:t>1</a:t>
            </a:r>
            <a:r>
              <a:rPr lang="zh-CN" altLang="en-US" sz="2400" b="1" dirty="0">
                <a:solidFill>
                  <a:srgbClr val="3333CC"/>
                </a:solidFill>
                <a:latin typeface="楷体_GB2312" pitchFamily="49" charset="-122"/>
                <a:ea typeface="楷体_GB2312" pitchFamily="49" charset="-122"/>
              </a:rPr>
              <a:t>共同构成</a:t>
            </a:r>
            <a:endParaRPr lang="en-US" altLang="zh-CN" sz="2400" b="1" dirty="0">
              <a:solidFill>
                <a:srgbClr val="3333CC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74756" name="Rectangle 11"/>
          <p:cNvSpPr>
            <a:spLocks noChangeArrowheads="1"/>
          </p:cNvSpPr>
          <p:nvPr/>
        </p:nvSpPr>
        <p:spPr bwMode="auto">
          <a:xfrm>
            <a:off x="1774826" y="1775153"/>
            <a:ext cx="212750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肋椎关节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</a:p>
        </p:txBody>
      </p:sp>
      <p:sp>
        <p:nvSpPr>
          <p:cNvPr id="74757" name="Rectangle 12"/>
          <p:cNvSpPr>
            <a:spLocks noChangeArrowheads="1"/>
          </p:cNvSpPr>
          <p:nvPr/>
        </p:nvSpPr>
        <p:spPr bwMode="auto">
          <a:xfrm>
            <a:off x="1955800" y="2345165"/>
            <a:ext cx="25731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400" b="1">
                <a:solidFill>
                  <a:srgbClr val="3333CC"/>
                </a:solidFill>
                <a:latin typeface="楷体_GB2312" pitchFamily="49" charset="-122"/>
                <a:ea typeface="楷体_GB2312" pitchFamily="49" charset="-122"/>
              </a:rPr>
              <a:t>(1)</a:t>
            </a:r>
            <a:r>
              <a:rPr lang="zh-CN" altLang="en-US" sz="2400" b="1">
                <a:solidFill>
                  <a:srgbClr val="3333CC"/>
                </a:solidFill>
                <a:latin typeface="楷体_GB2312" pitchFamily="49" charset="-122"/>
                <a:ea typeface="楷体_GB2312" pitchFamily="49" charset="-122"/>
              </a:rPr>
              <a:t>肋头关节</a:t>
            </a:r>
            <a:r>
              <a:rPr lang="zh-CN" altLang="en-US" sz="2000" b="1">
                <a:solidFill>
                  <a:srgbClr val="000000"/>
                </a:solidFill>
                <a:ea typeface="楷体_GB2312" pitchFamily="49" charset="-122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400" b="1">
                <a:solidFill>
                  <a:srgbClr val="3333CC"/>
                </a:solidFill>
                <a:latin typeface="楷体_GB2312" pitchFamily="49" charset="-122"/>
                <a:ea typeface="楷体_GB2312" pitchFamily="49" charset="-122"/>
              </a:rPr>
              <a:t>(2)</a:t>
            </a:r>
            <a:r>
              <a:rPr lang="zh-CN" altLang="en-US" sz="2400" b="1">
                <a:solidFill>
                  <a:srgbClr val="3333CC"/>
                </a:solidFill>
                <a:latin typeface="楷体_GB2312" pitchFamily="49" charset="-122"/>
                <a:ea typeface="楷体_GB2312" pitchFamily="49" charset="-122"/>
              </a:rPr>
              <a:t>肋横突关节</a:t>
            </a:r>
            <a:r>
              <a:rPr lang="zh-CN" altLang="en-US" sz="2000" b="1">
                <a:solidFill>
                  <a:srgbClr val="000000"/>
                </a:solidFill>
                <a:ea typeface="楷体_GB2312" pitchFamily="49" charset="-122"/>
              </a:rPr>
              <a:t> 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</a:rPr>
              <a:t>  </a:t>
            </a:r>
          </a:p>
        </p:txBody>
      </p:sp>
      <p:pic>
        <p:nvPicPr>
          <p:cNvPr id="74758" name="Picture 13" descr="3012"/>
          <p:cNvPicPr>
            <a:picLocks noChangeAspect="1" noChangeArrowheads="1"/>
          </p:cNvPicPr>
          <p:nvPr/>
        </p:nvPicPr>
        <p:blipFill>
          <a:blip r:embed="rId3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3716338"/>
            <a:ext cx="3600450" cy="274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9" name="Picture 14" descr="0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964" y="188913"/>
            <a:ext cx="3032125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0" name="Picture 15" descr="lei"/>
          <p:cNvPicPr>
            <a:picLocks noChangeAspect="1" noChangeArrowheads="1"/>
          </p:cNvPicPr>
          <p:nvPr/>
        </p:nvPicPr>
        <p:blipFill>
          <a:blip r:embed="rId5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3" y="3500439"/>
            <a:ext cx="1993900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61" name="Rectangle 16"/>
          <p:cNvSpPr>
            <a:spLocks noChangeArrowheads="1"/>
          </p:cNvSpPr>
          <p:nvPr/>
        </p:nvSpPr>
        <p:spPr bwMode="auto">
          <a:xfrm>
            <a:off x="5448300" y="5516564"/>
            <a:ext cx="12065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Tx/>
              <a:buNone/>
            </a:pPr>
            <a:r>
              <a:rPr lang="zh-CN" altLang="en-US" sz="2000" b="1">
                <a:solidFill>
                  <a:srgbClr val="3333CC"/>
                </a:solidFill>
                <a:latin typeface="Tahoma" panose="020B0604030504040204" pitchFamily="34" charset="0"/>
              </a:rPr>
              <a:t>肋头关节</a:t>
            </a:r>
          </a:p>
        </p:txBody>
      </p:sp>
      <p:sp>
        <p:nvSpPr>
          <p:cNvPr id="74762" name="Rectangle 17"/>
          <p:cNvSpPr>
            <a:spLocks noChangeArrowheads="1"/>
          </p:cNvSpPr>
          <p:nvPr/>
        </p:nvSpPr>
        <p:spPr bwMode="auto">
          <a:xfrm>
            <a:off x="5159375" y="4149726"/>
            <a:ext cx="14620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Tx/>
              <a:buNone/>
            </a:pPr>
            <a:r>
              <a:rPr lang="zh-CN" altLang="en-US" sz="2000" b="1">
                <a:solidFill>
                  <a:srgbClr val="3333CC"/>
                </a:solidFill>
                <a:latin typeface="Tahoma" panose="020B0604030504040204" pitchFamily="34" charset="0"/>
              </a:rPr>
              <a:t>肋横突关节</a:t>
            </a:r>
          </a:p>
        </p:txBody>
      </p:sp>
      <p:sp>
        <p:nvSpPr>
          <p:cNvPr id="74763" name="Line 18"/>
          <p:cNvSpPr>
            <a:spLocks noChangeShapeType="1"/>
          </p:cNvSpPr>
          <p:nvPr/>
        </p:nvSpPr>
        <p:spPr bwMode="auto">
          <a:xfrm>
            <a:off x="6456363" y="4508501"/>
            <a:ext cx="1079500" cy="360363"/>
          </a:xfrm>
          <a:prstGeom prst="line">
            <a:avLst/>
          </a:prstGeom>
          <a:noFill/>
          <a:ln w="222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74764" name="Line 19"/>
          <p:cNvSpPr>
            <a:spLocks noChangeShapeType="1"/>
          </p:cNvSpPr>
          <p:nvPr/>
        </p:nvSpPr>
        <p:spPr bwMode="auto">
          <a:xfrm flipV="1">
            <a:off x="6743700" y="5588000"/>
            <a:ext cx="1335088" cy="146050"/>
          </a:xfrm>
          <a:prstGeom prst="line">
            <a:avLst/>
          </a:prstGeom>
          <a:noFill/>
          <a:ln w="222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74765" name="Line 20"/>
          <p:cNvSpPr>
            <a:spLocks noChangeShapeType="1"/>
          </p:cNvSpPr>
          <p:nvPr/>
        </p:nvSpPr>
        <p:spPr bwMode="auto">
          <a:xfrm>
            <a:off x="4008438" y="4365625"/>
            <a:ext cx="1439862" cy="1295400"/>
          </a:xfrm>
          <a:prstGeom prst="line">
            <a:avLst/>
          </a:prstGeom>
          <a:noFill/>
          <a:ln w="222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74766" name="Rectangle 21"/>
          <p:cNvSpPr>
            <a:spLocks noChangeArrowheads="1"/>
          </p:cNvSpPr>
          <p:nvPr/>
        </p:nvSpPr>
        <p:spPr bwMode="auto">
          <a:xfrm>
            <a:off x="1919288" y="4292601"/>
            <a:ext cx="792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Tx/>
              <a:buNone/>
            </a:pPr>
            <a:r>
              <a:rPr lang="zh-CN" altLang="en-US" sz="2000" b="1">
                <a:solidFill>
                  <a:srgbClr val="3333CC"/>
                </a:solidFill>
                <a:latin typeface="Tahoma" panose="020B0604030504040204" pitchFamily="34" charset="0"/>
              </a:rPr>
              <a:t>肋骨</a:t>
            </a:r>
          </a:p>
        </p:txBody>
      </p:sp>
      <p:sp>
        <p:nvSpPr>
          <p:cNvPr id="74767" name="Line 22"/>
          <p:cNvSpPr>
            <a:spLocks noChangeShapeType="1"/>
          </p:cNvSpPr>
          <p:nvPr/>
        </p:nvSpPr>
        <p:spPr bwMode="auto">
          <a:xfrm flipV="1">
            <a:off x="2566989" y="4508501"/>
            <a:ext cx="720725" cy="3175"/>
          </a:xfrm>
          <a:prstGeom prst="line">
            <a:avLst/>
          </a:prstGeom>
          <a:noFill/>
          <a:ln w="222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74768" name="Line 23"/>
          <p:cNvSpPr>
            <a:spLocks noChangeShapeType="1"/>
          </p:cNvSpPr>
          <p:nvPr/>
        </p:nvSpPr>
        <p:spPr bwMode="auto">
          <a:xfrm flipV="1">
            <a:off x="3071813" y="4005263"/>
            <a:ext cx="398462" cy="0"/>
          </a:xfrm>
          <a:prstGeom prst="line">
            <a:avLst/>
          </a:prstGeom>
          <a:noFill/>
          <a:ln w="222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57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351839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911340" y="922791"/>
            <a:ext cx="4419600" cy="2714625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80000"/>
              </a:lnSpc>
              <a:defRPr/>
            </a:pPr>
            <a:r>
              <a:rPr kumimoji="1" lang="zh-CN" altLang="en-US" sz="2800" b="1" kern="0" dirty="0">
                <a:solidFill>
                  <a:srgbClr val="0000CC"/>
                </a:solidFill>
                <a:latin typeface="宋体" pitchFamily="2" charset="-122"/>
                <a:ea typeface="宋体"/>
              </a:rPr>
              <a:t>肋前端的连结</a:t>
            </a:r>
            <a:br>
              <a:rPr kumimoji="1" lang="zh-CN" altLang="en-US" sz="2400" b="1" kern="0" dirty="0">
                <a:solidFill>
                  <a:srgbClr val="FFFFFF"/>
                </a:solidFill>
                <a:latin typeface="宋体" pitchFamily="2" charset="-122"/>
                <a:ea typeface="宋体"/>
              </a:rPr>
            </a:br>
            <a:r>
              <a:rPr kumimoji="1" lang="zh-CN" altLang="en-US" sz="2400" b="1" kern="0" dirty="0">
                <a:latin typeface="宋体" pitchFamily="2" charset="-122"/>
                <a:ea typeface="宋体"/>
              </a:rPr>
              <a:t>（</a:t>
            </a:r>
            <a:r>
              <a:rPr kumimoji="1" lang="en-US" altLang="zh-CN" sz="2400" b="1" kern="0" dirty="0">
                <a:latin typeface="宋体" pitchFamily="2" charset="-122"/>
                <a:ea typeface="宋体"/>
              </a:rPr>
              <a:t>1</a:t>
            </a:r>
            <a:r>
              <a:rPr kumimoji="1" lang="zh-CN" altLang="en-US" sz="2400" b="1" kern="0" dirty="0">
                <a:latin typeface="宋体" pitchFamily="2" charset="-122"/>
                <a:ea typeface="宋体"/>
              </a:rPr>
              <a:t>）软骨连结（</a:t>
            </a:r>
            <a:r>
              <a:rPr kumimoji="1" lang="en-US" altLang="zh-CN" sz="2400" b="1" kern="0" dirty="0">
                <a:latin typeface="宋体" pitchFamily="2" charset="-122"/>
                <a:ea typeface="宋体"/>
              </a:rPr>
              <a:t>1</a:t>
            </a:r>
            <a:r>
              <a:rPr kumimoji="1" lang="zh-CN" altLang="en-US" sz="2400" b="1" kern="0" dirty="0">
                <a:latin typeface="宋体" pitchFamily="2" charset="-122"/>
                <a:ea typeface="宋体"/>
              </a:rPr>
              <a:t>肋）</a:t>
            </a:r>
            <a:br>
              <a:rPr kumimoji="1" lang="zh-CN" altLang="en-US" sz="2400" b="1" kern="0" dirty="0">
                <a:latin typeface="宋体" pitchFamily="2" charset="-122"/>
                <a:ea typeface="宋体"/>
              </a:rPr>
            </a:br>
            <a:r>
              <a:rPr kumimoji="1" lang="zh-CN" altLang="en-US" sz="2400" b="1" kern="0" dirty="0">
                <a:latin typeface="宋体" pitchFamily="2" charset="-122"/>
                <a:ea typeface="宋体"/>
              </a:rPr>
              <a:t>（</a:t>
            </a:r>
            <a:r>
              <a:rPr kumimoji="1" lang="en-US" altLang="zh-CN" sz="2400" b="1" kern="0" dirty="0">
                <a:latin typeface="宋体" pitchFamily="2" charset="-122"/>
                <a:ea typeface="宋体"/>
              </a:rPr>
              <a:t>2</a:t>
            </a:r>
            <a:r>
              <a:rPr kumimoji="1" lang="zh-CN" altLang="en-US" sz="2400" b="1" kern="0" dirty="0">
                <a:latin typeface="宋体" pitchFamily="2" charset="-122"/>
                <a:ea typeface="宋体"/>
              </a:rPr>
              <a:t>）胸肋关节（</a:t>
            </a:r>
            <a:r>
              <a:rPr kumimoji="1" lang="en-US" altLang="zh-CN" sz="2400" b="1" kern="0" dirty="0">
                <a:latin typeface="宋体" pitchFamily="2" charset="-122"/>
                <a:ea typeface="宋体"/>
              </a:rPr>
              <a:t>2</a:t>
            </a:r>
            <a:r>
              <a:rPr kumimoji="1" lang="en-US" altLang="zh-CN" sz="2400" b="1" kern="0" dirty="0">
                <a:latin typeface="Times New Roman"/>
                <a:ea typeface="宋体"/>
              </a:rPr>
              <a:t>—</a:t>
            </a:r>
            <a:r>
              <a:rPr kumimoji="1" lang="en-US" altLang="zh-CN" sz="2400" b="1" kern="0" dirty="0">
                <a:latin typeface="宋体" pitchFamily="2" charset="-122"/>
                <a:ea typeface="宋体"/>
              </a:rPr>
              <a:t>7</a:t>
            </a:r>
            <a:r>
              <a:rPr kumimoji="1" lang="zh-CN" altLang="en-US" sz="2400" b="1" kern="0" dirty="0">
                <a:latin typeface="宋体" pitchFamily="2" charset="-122"/>
                <a:ea typeface="宋体"/>
              </a:rPr>
              <a:t>肋）</a:t>
            </a:r>
            <a:br>
              <a:rPr kumimoji="1" lang="zh-CN" altLang="en-US" sz="2400" b="1" kern="0" dirty="0">
                <a:latin typeface="宋体" pitchFamily="2" charset="-122"/>
                <a:ea typeface="宋体"/>
              </a:rPr>
            </a:br>
            <a:r>
              <a:rPr kumimoji="1" lang="zh-CN" altLang="en-US" sz="2400" b="1" kern="0" dirty="0">
                <a:latin typeface="宋体" pitchFamily="2" charset="-122"/>
                <a:ea typeface="宋体"/>
              </a:rPr>
              <a:t>（</a:t>
            </a:r>
            <a:r>
              <a:rPr kumimoji="1" lang="en-US" altLang="zh-CN" sz="2400" b="1" kern="0" dirty="0">
                <a:latin typeface="宋体" pitchFamily="2" charset="-122"/>
                <a:ea typeface="宋体"/>
              </a:rPr>
              <a:t>3</a:t>
            </a:r>
            <a:r>
              <a:rPr kumimoji="1" lang="zh-CN" altLang="en-US" sz="2400" b="1" kern="0" dirty="0">
                <a:latin typeface="宋体" pitchFamily="2" charset="-122"/>
                <a:ea typeface="宋体"/>
              </a:rPr>
              <a:t>）肋弓（</a:t>
            </a:r>
            <a:r>
              <a:rPr kumimoji="1" lang="en-US" altLang="zh-CN" sz="2400" b="1" kern="0" dirty="0">
                <a:latin typeface="宋体" pitchFamily="2" charset="-122"/>
                <a:ea typeface="宋体"/>
              </a:rPr>
              <a:t>8</a:t>
            </a:r>
            <a:r>
              <a:rPr kumimoji="1" lang="en-US" altLang="zh-CN" sz="2400" b="1" kern="0" dirty="0">
                <a:latin typeface="Times New Roman"/>
                <a:ea typeface="宋体"/>
              </a:rPr>
              <a:t>—</a:t>
            </a:r>
            <a:r>
              <a:rPr kumimoji="1" lang="en-US" altLang="zh-CN" sz="2400" b="1" kern="0" dirty="0">
                <a:latin typeface="宋体" pitchFamily="2" charset="-122"/>
                <a:ea typeface="宋体"/>
              </a:rPr>
              <a:t>10</a:t>
            </a:r>
            <a:r>
              <a:rPr kumimoji="1" lang="zh-CN" altLang="en-US" sz="2400" b="1" kern="0" dirty="0">
                <a:latin typeface="宋体" pitchFamily="2" charset="-122"/>
                <a:ea typeface="宋体"/>
              </a:rPr>
              <a:t>肋） </a:t>
            </a:r>
          </a:p>
        </p:txBody>
      </p:sp>
      <p:pic>
        <p:nvPicPr>
          <p:cNvPr id="75779" name="Picture 3" descr="Pict0001a"/>
          <p:cNvPicPr>
            <a:picLocks noChangeAspect="1" noChangeArrowheads="1"/>
          </p:cNvPicPr>
          <p:nvPr/>
        </p:nvPicPr>
        <p:blipFill>
          <a:blip r:embed="rId2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952"/>
          <a:stretch>
            <a:fillRect/>
          </a:stretch>
        </p:blipFill>
        <p:spPr bwMode="auto">
          <a:xfrm>
            <a:off x="6958012" y="2280104"/>
            <a:ext cx="421640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9528175" y="2662692"/>
            <a:ext cx="2663825" cy="581025"/>
            <a:chOff x="1927" y="1298"/>
            <a:chExt cx="1678" cy="366"/>
          </a:xfrm>
        </p:grpSpPr>
        <p:sp>
          <p:nvSpPr>
            <p:cNvPr id="75784" name="Line 5"/>
            <p:cNvSpPr>
              <a:spLocks noChangeShapeType="1"/>
            </p:cNvSpPr>
            <p:nvPr/>
          </p:nvSpPr>
          <p:spPr bwMode="auto">
            <a:xfrm rot="10800000" flipH="1">
              <a:off x="1927" y="1490"/>
              <a:ext cx="618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75785" name="Text Box 6"/>
            <p:cNvSpPr txBox="1">
              <a:spLocks noChangeArrowheads="1"/>
            </p:cNvSpPr>
            <p:nvPr/>
          </p:nvSpPr>
          <p:spPr bwMode="auto">
            <a:xfrm>
              <a:off x="2502" y="1298"/>
              <a:ext cx="1103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zh-CN" altLang="en-US" sz="1600" b="1">
                  <a:solidFill>
                    <a:srgbClr val="0000CC"/>
                  </a:solidFill>
                  <a:latin typeface="宋体" panose="02010600030101010101" pitchFamily="2" charset="-122"/>
                </a:rPr>
                <a:t>第一肋软骨与胸骨构成直接连接</a:t>
              </a:r>
            </a:p>
          </p:txBody>
        </p:sp>
      </p:grpSp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9334500" y="3864428"/>
            <a:ext cx="2543175" cy="336550"/>
            <a:chOff x="1701" y="2160"/>
            <a:chExt cx="1602" cy="212"/>
          </a:xfrm>
        </p:grpSpPr>
        <p:sp>
          <p:nvSpPr>
            <p:cNvPr id="75782" name="Line 21"/>
            <p:cNvSpPr>
              <a:spLocks noChangeShapeType="1"/>
            </p:cNvSpPr>
            <p:nvPr/>
          </p:nvSpPr>
          <p:spPr bwMode="auto">
            <a:xfrm rot="10800000" flipH="1">
              <a:off x="1701" y="2296"/>
              <a:ext cx="907" cy="2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75783" name="Text Box 22"/>
            <p:cNvSpPr txBox="1">
              <a:spLocks noChangeArrowheads="1"/>
            </p:cNvSpPr>
            <p:nvPr/>
          </p:nvSpPr>
          <p:spPr bwMode="auto">
            <a:xfrm>
              <a:off x="2608" y="2160"/>
              <a:ext cx="695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zh-CN" altLang="en-US" sz="1600" b="1">
                  <a:solidFill>
                    <a:srgbClr val="0000CC"/>
                  </a:solidFill>
                  <a:latin typeface="宋体" panose="02010600030101010101" pitchFamily="2" charset="-122"/>
                </a:rPr>
                <a:t>胸肋关节</a:t>
              </a:r>
            </a:p>
          </p:txBody>
        </p:sp>
      </p:grpSp>
      <p:sp>
        <p:nvSpPr>
          <p:cNvPr id="10" name="Rectangle 2057"/>
          <p:cNvSpPr>
            <a:spLocks noChangeArrowheads="1"/>
          </p:cNvSpPr>
          <p:nvPr/>
        </p:nvSpPr>
        <p:spPr bwMode="auto">
          <a:xfrm>
            <a:off x="1564483" y="443240"/>
            <a:ext cx="22669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胸肋关节   </a:t>
            </a:r>
          </a:p>
        </p:txBody>
      </p:sp>
      <p:sp>
        <p:nvSpPr>
          <p:cNvPr id="5" name="矩形 4"/>
          <p:cNvSpPr/>
          <p:nvPr/>
        </p:nvSpPr>
        <p:spPr>
          <a:xfrm>
            <a:off x="633884" y="4191351"/>
            <a:ext cx="639513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000" dirty="0"/>
              <a:t>第</a:t>
            </a:r>
            <a:r>
              <a:rPr lang="en-US" altLang="zh-CN" sz="2000" dirty="0"/>
              <a:t>2-7</a:t>
            </a:r>
            <a:r>
              <a:rPr lang="zh-CN" altLang="en-US" sz="2000" dirty="0"/>
              <a:t>肋软骨与胸骨相应的肋切迹构成，属微动关节</a:t>
            </a:r>
            <a:endParaRPr lang="en-US" altLang="zh-CN" sz="20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000" dirty="0"/>
              <a:t>第</a:t>
            </a:r>
            <a:r>
              <a:rPr lang="en-US" altLang="zh-CN" sz="2000" dirty="0"/>
              <a:t>1</a:t>
            </a:r>
            <a:r>
              <a:rPr lang="zh-CN" altLang="en-US" sz="2000" dirty="0"/>
              <a:t>肋与胸骨柄之间的连结是一种特殊的不动关节</a:t>
            </a:r>
            <a:endParaRPr lang="en-US" altLang="zh-CN" sz="20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000" dirty="0"/>
              <a:t>第</a:t>
            </a:r>
            <a:r>
              <a:rPr lang="en-US" altLang="zh-CN" sz="2000" dirty="0"/>
              <a:t>8-10</a:t>
            </a:r>
            <a:r>
              <a:rPr lang="zh-CN" altLang="en-US" sz="2000" dirty="0"/>
              <a:t>肋软骨的前端不直接与胸骨相连，而依次与上位肋软骨形成软骨间连结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58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0508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6" descr="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846" y="620713"/>
            <a:ext cx="5557838" cy="590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Rectangle 8"/>
          <p:cNvSpPr>
            <a:spLocks noChangeArrowheads="1"/>
          </p:cNvSpPr>
          <p:nvPr/>
        </p:nvSpPr>
        <p:spPr bwMode="auto">
          <a:xfrm>
            <a:off x="388938" y="620713"/>
            <a:ext cx="46910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胸廓的整体观及其运动</a:t>
            </a:r>
          </a:p>
        </p:txBody>
      </p:sp>
      <p:sp>
        <p:nvSpPr>
          <p:cNvPr id="76804" name="Rectangle 9"/>
          <p:cNvSpPr>
            <a:spLocks noChangeArrowheads="1"/>
          </p:cNvSpPr>
          <p:nvPr/>
        </p:nvSpPr>
        <p:spPr bwMode="auto">
          <a:xfrm>
            <a:off x="765969" y="1736189"/>
            <a:ext cx="4068763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zh-CN" altLang="en-US" sz="24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胸廓上口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较小</a:t>
            </a:r>
          </a:p>
          <a:p>
            <a:pPr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胸骨柄上缘</a:t>
            </a:r>
          </a:p>
          <a:p>
            <a:pPr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第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肋</a:t>
            </a:r>
          </a:p>
          <a:p>
            <a:pPr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第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胸椎椎体</a:t>
            </a: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zh-CN" altLang="en-US" sz="24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胸廓下口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宽而不整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第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胸椎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第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及第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11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对肋前端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肋弓和剑突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膈肌封闭胸腔底</a:t>
            </a:r>
          </a:p>
        </p:txBody>
      </p:sp>
      <p:sp>
        <p:nvSpPr>
          <p:cNvPr id="48143" name="Freeform 2063"/>
          <p:cNvSpPr>
            <a:spLocks/>
          </p:cNvSpPr>
          <p:nvPr/>
        </p:nvSpPr>
        <p:spPr bwMode="auto">
          <a:xfrm>
            <a:off x="7297284" y="1190626"/>
            <a:ext cx="1674812" cy="341313"/>
          </a:xfrm>
          <a:custGeom>
            <a:avLst/>
            <a:gdLst>
              <a:gd name="T0" fmla="*/ 2147483647 w 1055"/>
              <a:gd name="T1" fmla="*/ 2147483647 h 215"/>
              <a:gd name="T2" fmla="*/ 2147483647 w 1055"/>
              <a:gd name="T3" fmla="*/ 2147483647 h 215"/>
              <a:gd name="T4" fmla="*/ 2147483647 w 1055"/>
              <a:gd name="T5" fmla="*/ 2147483647 h 215"/>
              <a:gd name="T6" fmla="*/ 2147483647 w 1055"/>
              <a:gd name="T7" fmla="*/ 2147483647 h 215"/>
              <a:gd name="T8" fmla="*/ 2147483647 w 1055"/>
              <a:gd name="T9" fmla="*/ 2147483647 h 215"/>
              <a:gd name="T10" fmla="*/ 2147483647 w 1055"/>
              <a:gd name="T11" fmla="*/ 2147483647 h 215"/>
              <a:gd name="T12" fmla="*/ 2147483647 w 1055"/>
              <a:gd name="T13" fmla="*/ 2147483647 h 215"/>
              <a:gd name="T14" fmla="*/ 2147483647 w 1055"/>
              <a:gd name="T15" fmla="*/ 2147483647 h 215"/>
              <a:gd name="T16" fmla="*/ 2147483647 w 1055"/>
              <a:gd name="T17" fmla="*/ 2147483647 h 215"/>
              <a:gd name="T18" fmla="*/ 2147483647 w 1055"/>
              <a:gd name="T19" fmla="*/ 2147483647 h 215"/>
              <a:gd name="T20" fmla="*/ 2147483647 w 1055"/>
              <a:gd name="T21" fmla="*/ 2147483647 h 215"/>
              <a:gd name="T22" fmla="*/ 2147483647 w 1055"/>
              <a:gd name="T23" fmla="*/ 2147483647 h 215"/>
              <a:gd name="T24" fmla="*/ 0 w 1055"/>
              <a:gd name="T25" fmla="*/ 2147483647 h 215"/>
              <a:gd name="T26" fmla="*/ 2147483647 w 1055"/>
              <a:gd name="T27" fmla="*/ 2147483647 h 215"/>
              <a:gd name="T28" fmla="*/ 2147483647 w 1055"/>
              <a:gd name="T29" fmla="*/ 2147483647 h 215"/>
              <a:gd name="T30" fmla="*/ 2147483647 w 1055"/>
              <a:gd name="T31" fmla="*/ 2147483647 h 21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055"/>
              <a:gd name="T49" fmla="*/ 0 h 215"/>
              <a:gd name="T50" fmla="*/ 1055 w 1055"/>
              <a:gd name="T51" fmla="*/ 215 h 215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055" h="215">
                <a:moveTo>
                  <a:pt x="104" y="34"/>
                </a:moveTo>
                <a:cubicBezTo>
                  <a:pt x="1055" y="22"/>
                  <a:pt x="640" y="34"/>
                  <a:pt x="954" y="34"/>
                </a:cubicBezTo>
                <a:cubicBezTo>
                  <a:pt x="984" y="44"/>
                  <a:pt x="992" y="47"/>
                  <a:pt x="992" y="81"/>
                </a:cubicBezTo>
                <a:cubicBezTo>
                  <a:pt x="987" y="82"/>
                  <a:pt x="921" y="89"/>
                  <a:pt x="907" y="100"/>
                </a:cubicBezTo>
                <a:cubicBezTo>
                  <a:pt x="898" y="107"/>
                  <a:pt x="899" y="126"/>
                  <a:pt x="888" y="128"/>
                </a:cubicBezTo>
                <a:cubicBezTo>
                  <a:pt x="820" y="139"/>
                  <a:pt x="749" y="135"/>
                  <a:pt x="680" y="138"/>
                </a:cubicBezTo>
                <a:cubicBezTo>
                  <a:pt x="620" y="152"/>
                  <a:pt x="649" y="136"/>
                  <a:pt x="605" y="204"/>
                </a:cubicBezTo>
                <a:cubicBezTo>
                  <a:pt x="599" y="212"/>
                  <a:pt x="586" y="212"/>
                  <a:pt x="576" y="213"/>
                </a:cubicBezTo>
                <a:cubicBezTo>
                  <a:pt x="548" y="215"/>
                  <a:pt x="519" y="213"/>
                  <a:pt x="491" y="213"/>
                </a:cubicBezTo>
                <a:cubicBezTo>
                  <a:pt x="459" y="203"/>
                  <a:pt x="436" y="190"/>
                  <a:pt x="406" y="175"/>
                </a:cubicBezTo>
                <a:cubicBezTo>
                  <a:pt x="359" y="152"/>
                  <a:pt x="305" y="153"/>
                  <a:pt x="255" y="138"/>
                </a:cubicBezTo>
                <a:cubicBezTo>
                  <a:pt x="173" y="113"/>
                  <a:pt x="95" y="84"/>
                  <a:pt x="10" y="72"/>
                </a:cubicBezTo>
                <a:cubicBezTo>
                  <a:pt x="7" y="62"/>
                  <a:pt x="0" y="43"/>
                  <a:pt x="0" y="43"/>
                </a:cubicBezTo>
                <a:cubicBezTo>
                  <a:pt x="8" y="30"/>
                  <a:pt x="11" y="10"/>
                  <a:pt x="25" y="4"/>
                </a:cubicBezTo>
                <a:cubicBezTo>
                  <a:pt x="34" y="0"/>
                  <a:pt x="39" y="20"/>
                  <a:pt x="48" y="24"/>
                </a:cubicBezTo>
                <a:cubicBezTo>
                  <a:pt x="66" y="31"/>
                  <a:pt x="85" y="31"/>
                  <a:pt x="104" y="34"/>
                </a:cubicBezTo>
                <a:close/>
              </a:path>
            </a:pathLst>
          </a:custGeom>
          <a:solidFill>
            <a:srgbClr val="00FFFF">
              <a:alpha val="16862"/>
            </a:srgbClr>
          </a:solidFill>
          <a:ln w="9525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8146" name="Freeform 2066"/>
          <p:cNvSpPr>
            <a:spLocks/>
          </p:cNvSpPr>
          <p:nvPr/>
        </p:nvSpPr>
        <p:spPr bwMode="auto">
          <a:xfrm>
            <a:off x="6760710" y="3860800"/>
            <a:ext cx="3025775" cy="2376488"/>
          </a:xfrm>
          <a:custGeom>
            <a:avLst/>
            <a:gdLst>
              <a:gd name="T0" fmla="*/ 2147483647 w 1906"/>
              <a:gd name="T1" fmla="*/ 2147483647 h 1497"/>
              <a:gd name="T2" fmla="*/ 2147483647 w 1906"/>
              <a:gd name="T3" fmla="*/ 2147483647 h 1497"/>
              <a:gd name="T4" fmla="*/ 2147483647 w 1906"/>
              <a:gd name="T5" fmla="*/ 2147483647 h 1497"/>
              <a:gd name="T6" fmla="*/ 2147483647 w 1906"/>
              <a:gd name="T7" fmla="*/ 2147483647 h 1497"/>
              <a:gd name="T8" fmla="*/ 2147483647 w 1906"/>
              <a:gd name="T9" fmla="*/ 2147483647 h 1497"/>
              <a:gd name="T10" fmla="*/ 2147483647 w 1906"/>
              <a:gd name="T11" fmla="*/ 2147483647 h 1497"/>
              <a:gd name="T12" fmla="*/ 2147483647 w 1906"/>
              <a:gd name="T13" fmla="*/ 2147483647 h 1497"/>
              <a:gd name="T14" fmla="*/ 2147483647 w 1906"/>
              <a:gd name="T15" fmla="*/ 2147483647 h 1497"/>
              <a:gd name="T16" fmla="*/ 2147483647 w 1906"/>
              <a:gd name="T17" fmla="*/ 2147483647 h 1497"/>
              <a:gd name="T18" fmla="*/ 0 w 1906"/>
              <a:gd name="T19" fmla="*/ 2147483647 h 1497"/>
              <a:gd name="T20" fmla="*/ 0 w 1906"/>
              <a:gd name="T21" fmla="*/ 2147483647 h 1497"/>
              <a:gd name="T22" fmla="*/ 2147483647 w 1906"/>
              <a:gd name="T23" fmla="*/ 2147483647 h 1497"/>
              <a:gd name="T24" fmla="*/ 2147483647 w 1906"/>
              <a:gd name="T25" fmla="*/ 2147483647 h 1497"/>
              <a:gd name="T26" fmla="*/ 2147483647 w 1906"/>
              <a:gd name="T27" fmla="*/ 2147483647 h 1497"/>
              <a:gd name="T28" fmla="*/ 2147483647 w 1906"/>
              <a:gd name="T29" fmla="*/ 2147483647 h 1497"/>
              <a:gd name="T30" fmla="*/ 2147483647 w 1906"/>
              <a:gd name="T31" fmla="*/ 2147483647 h 1497"/>
              <a:gd name="T32" fmla="*/ 2147483647 w 1906"/>
              <a:gd name="T33" fmla="*/ 2147483647 h 1497"/>
              <a:gd name="T34" fmla="*/ 2147483647 w 1906"/>
              <a:gd name="T35" fmla="*/ 2147483647 h 1497"/>
              <a:gd name="T36" fmla="*/ 2147483647 w 1906"/>
              <a:gd name="T37" fmla="*/ 2147483647 h 1497"/>
              <a:gd name="T38" fmla="*/ 2147483647 w 1906"/>
              <a:gd name="T39" fmla="*/ 2147483647 h 1497"/>
              <a:gd name="T40" fmla="*/ 2147483647 w 1906"/>
              <a:gd name="T41" fmla="*/ 2147483647 h 1497"/>
              <a:gd name="T42" fmla="*/ 2147483647 w 1906"/>
              <a:gd name="T43" fmla="*/ 2147483647 h 1497"/>
              <a:gd name="T44" fmla="*/ 2147483647 w 1906"/>
              <a:gd name="T45" fmla="*/ 2147483647 h 1497"/>
              <a:gd name="T46" fmla="*/ 2147483647 w 1906"/>
              <a:gd name="T47" fmla="*/ 2147483647 h 1497"/>
              <a:gd name="T48" fmla="*/ 2147483647 w 1906"/>
              <a:gd name="T49" fmla="*/ 2147483647 h 1497"/>
              <a:gd name="T50" fmla="*/ 2147483647 w 1906"/>
              <a:gd name="T51" fmla="*/ 2147483647 h 1497"/>
              <a:gd name="T52" fmla="*/ 2147483647 w 1906"/>
              <a:gd name="T53" fmla="*/ 2147483647 h 1497"/>
              <a:gd name="T54" fmla="*/ 2147483647 w 1906"/>
              <a:gd name="T55" fmla="*/ 2147483647 h 1497"/>
              <a:gd name="T56" fmla="*/ 2147483647 w 1906"/>
              <a:gd name="T57" fmla="*/ 2147483647 h 1497"/>
              <a:gd name="T58" fmla="*/ 2147483647 w 1906"/>
              <a:gd name="T59" fmla="*/ 2147483647 h 1497"/>
              <a:gd name="T60" fmla="*/ 2147483647 w 1906"/>
              <a:gd name="T61" fmla="*/ 2147483647 h 1497"/>
              <a:gd name="T62" fmla="*/ 2147483647 w 1906"/>
              <a:gd name="T63" fmla="*/ 2147483647 h 1497"/>
              <a:gd name="T64" fmla="*/ 2147483647 w 1906"/>
              <a:gd name="T65" fmla="*/ 2147483647 h 1497"/>
              <a:gd name="T66" fmla="*/ 2147483647 w 1906"/>
              <a:gd name="T67" fmla="*/ 2147483647 h 1497"/>
              <a:gd name="T68" fmla="*/ 2147483647 w 1906"/>
              <a:gd name="T69" fmla="*/ 2147483647 h 1497"/>
              <a:gd name="T70" fmla="*/ 2147483647 w 1906"/>
              <a:gd name="T71" fmla="*/ 2147483647 h 1497"/>
              <a:gd name="T72" fmla="*/ 2147483647 w 1906"/>
              <a:gd name="T73" fmla="*/ 0 h 1497"/>
              <a:gd name="T74" fmla="*/ 2147483647 w 1906"/>
              <a:gd name="T75" fmla="*/ 2147483647 h 1497"/>
              <a:gd name="T76" fmla="*/ 2147483647 w 1906"/>
              <a:gd name="T77" fmla="*/ 2147483647 h 1497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1906"/>
              <a:gd name="T118" fmla="*/ 0 h 1497"/>
              <a:gd name="T119" fmla="*/ 1906 w 1906"/>
              <a:gd name="T120" fmla="*/ 1497 h 1497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1906" h="1497">
                <a:moveTo>
                  <a:pt x="908" y="182"/>
                </a:moveTo>
                <a:lnTo>
                  <a:pt x="772" y="46"/>
                </a:lnTo>
                <a:lnTo>
                  <a:pt x="590" y="227"/>
                </a:lnTo>
                <a:lnTo>
                  <a:pt x="499" y="454"/>
                </a:lnTo>
                <a:lnTo>
                  <a:pt x="409" y="590"/>
                </a:lnTo>
                <a:lnTo>
                  <a:pt x="318" y="817"/>
                </a:lnTo>
                <a:lnTo>
                  <a:pt x="227" y="953"/>
                </a:lnTo>
                <a:lnTo>
                  <a:pt x="137" y="998"/>
                </a:lnTo>
                <a:lnTo>
                  <a:pt x="91" y="1134"/>
                </a:lnTo>
                <a:lnTo>
                  <a:pt x="0" y="1180"/>
                </a:lnTo>
                <a:lnTo>
                  <a:pt x="0" y="1270"/>
                </a:lnTo>
                <a:lnTo>
                  <a:pt x="46" y="1406"/>
                </a:lnTo>
                <a:lnTo>
                  <a:pt x="46" y="1497"/>
                </a:lnTo>
                <a:lnTo>
                  <a:pt x="182" y="1270"/>
                </a:lnTo>
                <a:lnTo>
                  <a:pt x="363" y="953"/>
                </a:lnTo>
                <a:lnTo>
                  <a:pt x="499" y="817"/>
                </a:lnTo>
                <a:lnTo>
                  <a:pt x="681" y="681"/>
                </a:lnTo>
                <a:lnTo>
                  <a:pt x="772" y="590"/>
                </a:lnTo>
                <a:lnTo>
                  <a:pt x="908" y="544"/>
                </a:lnTo>
                <a:lnTo>
                  <a:pt x="1089" y="590"/>
                </a:lnTo>
                <a:lnTo>
                  <a:pt x="1180" y="681"/>
                </a:lnTo>
                <a:lnTo>
                  <a:pt x="1316" y="771"/>
                </a:lnTo>
                <a:lnTo>
                  <a:pt x="1407" y="907"/>
                </a:lnTo>
                <a:lnTo>
                  <a:pt x="1588" y="1043"/>
                </a:lnTo>
                <a:lnTo>
                  <a:pt x="1679" y="1180"/>
                </a:lnTo>
                <a:lnTo>
                  <a:pt x="1860" y="1406"/>
                </a:lnTo>
                <a:lnTo>
                  <a:pt x="1860" y="1225"/>
                </a:lnTo>
                <a:lnTo>
                  <a:pt x="1906" y="1089"/>
                </a:lnTo>
                <a:lnTo>
                  <a:pt x="1815" y="1043"/>
                </a:lnTo>
                <a:lnTo>
                  <a:pt x="1679" y="953"/>
                </a:lnTo>
                <a:lnTo>
                  <a:pt x="1497" y="862"/>
                </a:lnTo>
                <a:lnTo>
                  <a:pt x="1452" y="726"/>
                </a:lnTo>
                <a:lnTo>
                  <a:pt x="1361" y="544"/>
                </a:lnTo>
                <a:lnTo>
                  <a:pt x="1271" y="363"/>
                </a:lnTo>
                <a:lnTo>
                  <a:pt x="1180" y="227"/>
                </a:lnTo>
                <a:lnTo>
                  <a:pt x="1044" y="46"/>
                </a:lnTo>
                <a:lnTo>
                  <a:pt x="998" y="0"/>
                </a:lnTo>
                <a:lnTo>
                  <a:pt x="953" y="91"/>
                </a:lnTo>
                <a:lnTo>
                  <a:pt x="908" y="182"/>
                </a:lnTo>
                <a:close/>
              </a:path>
            </a:pathLst>
          </a:custGeom>
          <a:solidFill>
            <a:srgbClr val="00FFFF">
              <a:alpha val="10980"/>
            </a:srgbClr>
          </a:solidFill>
          <a:ln w="9525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8147" name="Rectangle 2067"/>
          <p:cNvSpPr>
            <a:spLocks noChangeArrowheads="1"/>
          </p:cNvSpPr>
          <p:nvPr/>
        </p:nvSpPr>
        <p:spPr bwMode="auto">
          <a:xfrm>
            <a:off x="7697334" y="6021389"/>
            <a:ext cx="12065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Tx/>
              <a:buNone/>
            </a:pPr>
            <a:r>
              <a:rPr lang="zh-CN" altLang="en-US" sz="2000" b="1">
                <a:solidFill>
                  <a:srgbClr val="3333CC"/>
                </a:solidFill>
                <a:latin typeface="Tahoma" panose="020B0604030504040204" pitchFamily="34" charset="0"/>
              </a:rPr>
              <a:t>胸廓下口</a:t>
            </a:r>
          </a:p>
        </p:txBody>
      </p:sp>
      <p:sp>
        <p:nvSpPr>
          <p:cNvPr id="48148" name="Rectangle 2068"/>
          <p:cNvSpPr>
            <a:spLocks noChangeArrowheads="1"/>
          </p:cNvSpPr>
          <p:nvPr/>
        </p:nvSpPr>
        <p:spPr bwMode="auto">
          <a:xfrm>
            <a:off x="6617834" y="188914"/>
            <a:ext cx="12065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Tx/>
              <a:buNone/>
            </a:pPr>
            <a:r>
              <a:rPr lang="zh-CN" altLang="en-US" sz="2000" b="1">
                <a:solidFill>
                  <a:srgbClr val="3333CC"/>
                </a:solidFill>
                <a:latin typeface="Tahoma" panose="020B0604030504040204" pitchFamily="34" charset="0"/>
              </a:rPr>
              <a:t>胸廓上口</a:t>
            </a:r>
          </a:p>
        </p:txBody>
      </p:sp>
      <p:sp>
        <p:nvSpPr>
          <p:cNvPr id="48149" name="Rectangle 2069"/>
          <p:cNvSpPr>
            <a:spLocks noChangeArrowheads="1"/>
          </p:cNvSpPr>
          <p:nvPr/>
        </p:nvSpPr>
        <p:spPr bwMode="auto">
          <a:xfrm>
            <a:off x="9210221" y="188914"/>
            <a:ext cx="12065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Tx/>
              <a:buNone/>
            </a:pPr>
            <a:r>
              <a:rPr lang="zh-CN" altLang="en-US" sz="2000" b="1">
                <a:solidFill>
                  <a:srgbClr val="3333CC"/>
                </a:solidFill>
                <a:latin typeface="Tahoma" panose="020B0604030504040204" pitchFamily="34" charset="0"/>
              </a:rPr>
              <a:t>胸肋关节</a:t>
            </a:r>
          </a:p>
        </p:txBody>
      </p:sp>
      <p:sp>
        <p:nvSpPr>
          <p:cNvPr id="76811" name="Line 2070"/>
          <p:cNvSpPr>
            <a:spLocks noChangeShapeType="1"/>
          </p:cNvSpPr>
          <p:nvPr/>
        </p:nvSpPr>
        <p:spPr bwMode="auto">
          <a:xfrm>
            <a:off x="7552872" y="549276"/>
            <a:ext cx="574675" cy="862013"/>
          </a:xfrm>
          <a:prstGeom prst="line">
            <a:avLst/>
          </a:prstGeom>
          <a:noFill/>
          <a:ln w="222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76812" name="Line 2071"/>
          <p:cNvSpPr>
            <a:spLocks noChangeShapeType="1"/>
          </p:cNvSpPr>
          <p:nvPr/>
        </p:nvSpPr>
        <p:spPr bwMode="auto">
          <a:xfrm>
            <a:off x="8129135" y="4581525"/>
            <a:ext cx="73025" cy="1511300"/>
          </a:xfrm>
          <a:prstGeom prst="line">
            <a:avLst/>
          </a:prstGeom>
          <a:noFill/>
          <a:ln w="222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76813" name="Line 2072"/>
          <p:cNvSpPr>
            <a:spLocks noChangeShapeType="1"/>
          </p:cNvSpPr>
          <p:nvPr/>
        </p:nvSpPr>
        <p:spPr bwMode="auto">
          <a:xfrm flipV="1">
            <a:off x="8418059" y="549275"/>
            <a:ext cx="1079500" cy="2374900"/>
          </a:xfrm>
          <a:prstGeom prst="line">
            <a:avLst/>
          </a:prstGeom>
          <a:noFill/>
          <a:ln w="222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76814" name="Line 2073"/>
          <p:cNvSpPr>
            <a:spLocks noChangeShapeType="1"/>
          </p:cNvSpPr>
          <p:nvPr/>
        </p:nvSpPr>
        <p:spPr bwMode="auto">
          <a:xfrm flipH="1">
            <a:off x="8418060" y="2276476"/>
            <a:ext cx="287337" cy="1008063"/>
          </a:xfrm>
          <a:prstGeom prst="line">
            <a:avLst/>
          </a:prstGeom>
          <a:noFill/>
          <a:ln w="222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18" name="Rectangle 13"/>
          <p:cNvSpPr>
            <a:spLocks noChangeArrowheads="1"/>
          </p:cNvSpPr>
          <p:nvPr/>
        </p:nvSpPr>
        <p:spPr bwMode="auto">
          <a:xfrm>
            <a:off x="515484" y="5522914"/>
            <a:ext cx="576920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zh-CN" altLang="en-US" dirty="0">
                <a:solidFill>
                  <a:srgbClr val="3333CC"/>
                </a:solidFill>
                <a:latin typeface="楷体_GB2312" pitchFamily="1" charset="-122"/>
                <a:ea typeface="楷体_GB2312" pitchFamily="1" charset="-122"/>
              </a:rPr>
              <a:t>功能：保护、支持；参与呼吸运动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59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61886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39" y="714375"/>
            <a:ext cx="1381125" cy="581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2" descr="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563" y="1484313"/>
            <a:ext cx="277495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Line 3"/>
          <p:cNvSpPr>
            <a:spLocks noChangeShapeType="1"/>
          </p:cNvSpPr>
          <p:nvPr/>
        </p:nvSpPr>
        <p:spPr bwMode="auto">
          <a:xfrm flipH="1">
            <a:off x="7032625" y="3005138"/>
            <a:ext cx="712788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oval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0245" name="Text Box 4"/>
          <p:cNvSpPr txBox="1">
            <a:spLocks noChangeArrowheads="1"/>
          </p:cNvSpPr>
          <p:nvPr/>
        </p:nvSpPr>
        <p:spPr bwMode="auto">
          <a:xfrm>
            <a:off x="5880100" y="2781301"/>
            <a:ext cx="1219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ea typeface="宋体" panose="02010600030101010101" pitchFamily="2" charset="-122"/>
              </a:rPr>
              <a:t>棘间韧带</a:t>
            </a:r>
          </a:p>
        </p:txBody>
      </p:sp>
      <p:sp>
        <p:nvSpPr>
          <p:cNvPr id="10246" name="Line 6"/>
          <p:cNvSpPr>
            <a:spLocks noChangeShapeType="1"/>
          </p:cNvSpPr>
          <p:nvPr/>
        </p:nvSpPr>
        <p:spPr bwMode="auto">
          <a:xfrm flipH="1">
            <a:off x="3360739" y="4013200"/>
            <a:ext cx="712787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oval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2424113" y="3789364"/>
            <a:ext cx="1219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ea typeface="宋体" panose="02010600030101010101" pitchFamily="2" charset="-122"/>
              </a:rPr>
              <a:t>骨间膜</a:t>
            </a:r>
          </a:p>
        </p:txBody>
      </p:sp>
      <p:sp>
        <p:nvSpPr>
          <p:cNvPr id="10249" name="Line 11"/>
          <p:cNvSpPr>
            <a:spLocks noChangeShapeType="1"/>
          </p:cNvSpPr>
          <p:nvPr/>
        </p:nvSpPr>
        <p:spPr bwMode="auto">
          <a:xfrm flipH="1">
            <a:off x="6804025" y="4229100"/>
            <a:ext cx="712788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oval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0250" name="Text Box 12"/>
          <p:cNvSpPr txBox="1">
            <a:spLocks noChangeArrowheads="1"/>
          </p:cNvSpPr>
          <p:nvPr/>
        </p:nvSpPr>
        <p:spPr bwMode="auto">
          <a:xfrm>
            <a:off x="5670550" y="4005264"/>
            <a:ext cx="1219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ea typeface="宋体" panose="02010600030101010101" pitchFamily="2" charset="-122"/>
              </a:rPr>
              <a:t>棘上韧带</a:t>
            </a:r>
          </a:p>
        </p:txBody>
      </p:sp>
      <p:sp>
        <p:nvSpPr>
          <p:cNvPr id="3" name="矩形 2"/>
          <p:cNvSpPr/>
          <p:nvPr/>
        </p:nvSpPr>
        <p:spPr>
          <a:xfrm>
            <a:off x="765656" y="68044"/>
            <a:ext cx="33121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spcBef>
                <a:spcPct val="0"/>
              </a:spcBef>
            </a:pPr>
            <a:r>
              <a:rPr lang="en-US" altLang="zh-CN" sz="24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 </a:t>
            </a:r>
            <a:r>
              <a:rPr lang="zh-CN" altLang="en-US" sz="24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韧带</a:t>
            </a:r>
            <a:r>
              <a:rPr lang="zh-CN" altLang="en-US" sz="2400" b="1" dirty="0">
                <a:solidFill>
                  <a:srgbClr val="CC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致密结缔组织</a:t>
            </a:r>
            <a:r>
              <a:rPr lang="en-US" altLang="zh-CN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5646557"/>
      </p:ext>
    </p:extLst>
  </p:cSld>
  <p:clrMapOvr>
    <a:masterClrMapping/>
  </p:clrMapOvr>
  <p:transition spd="slow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439" name="Picture 7" descr="E:\教学\解剖、组织教学\图谱\人体解剖图谱\解剖050628\上肢骨\9_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2133600"/>
            <a:ext cx="2971800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E:\教学\解剖、组织教学\图谱\人体解剖图谱\解剖050628\上肢骨\12_jp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638" y="1773239"/>
            <a:ext cx="40386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E:\教学\解剖、组织教学\图谱\人体解剖图谱\解剖050628\上肢骨\14_jp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00"/>
          <a:stretch>
            <a:fillRect/>
          </a:stretch>
        </p:blipFill>
        <p:spPr bwMode="auto">
          <a:xfrm>
            <a:off x="6383338" y="3860800"/>
            <a:ext cx="2087562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946946" y="207389"/>
            <a:ext cx="40322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Tx/>
              <a:buNone/>
            </a:pPr>
            <a:r>
              <a:rPr lang="zh-CN" altLang="en-US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三、上肢的连接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60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0953260"/>
      </p:ext>
    </p:extLst>
  </p:cSld>
  <p:clrMapOvr>
    <a:masterClrMapping/>
  </p:clrMapOvr>
  <p:transition>
    <p:cover dir="d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194" y="1777799"/>
            <a:ext cx="6047603" cy="3977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2" name="Text Box 2"/>
          <p:cNvSpPr txBox="1">
            <a:spLocks noChangeArrowheads="1"/>
          </p:cNvSpPr>
          <p:nvPr/>
        </p:nvSpPr>
        <p:spPr bwMode="auto">
          <a:xfrm>
            <a:off x="6928804" y="1126635"/>
            <a:ext cx="3429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3200" b="1" dirty="0">
                <a:solidFill>
                  <a:srgbClr val="0000CC"/>
                </a:solidFill>
                <a:latin typeface="黑体" panose="02010609060101010101" pitchFamily="49" charset="-122"/>
                <a:ea typeface="楷体_GB2312" pitchFamily="49" charset="-122"/>
              </a:rPr>
              <a:t>胸锁关节</a:t>
            </a:r>
          </a:p>
        </p:txBody>
      </p:sp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6487523" y="6193166"/>
            <a:ext cx="4114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kumimoji="1" lang="zh-CN" altLang="en-US" sz="2800" b="1" dirty="0">
                <a:latin typeface="黑体" panose="02010609060101010101" pitchFamily="49" charset="-122"/>
                <a:ea typeface="楷体_GB2312" pitchFamily="49" charset="-122"/>
              </a:rPr>
              <a:t>胸骨柄的锁切迹</a:t>
            </a:r>
          </a:p>
        </p:txBody>
      </p:sp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8868164" y="1157413"/>
            <a:ext cx="2286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 b="1" dirty="0">
                <a:latin typeface="黑体" panose="02010609060101010101" pitchFamily="49" charset="-122"/>
                <a:ea typeface="楷体_GB2312" pitchFamily="49" charset="-122"/>
              </a:rPr>
              <a:t>关节盘</a:t>
            </a:r>
          </a:p>
        </p:txBody>
      </p:sp>
      <p:sp>
        <p:nvSpPr>
          <p:cNvPr id="61446" name="Line 6"/>
          <p:cNvSpPr>
            <a:spLocks noChangeShapeType="1"/>
          </p:cNvSpPr>
          <p:nvPr/>
        </p:nvSpPr>
        <p:spPr bwMode="auto">
          <a:xfrm flipH="1" flipV="1">
            <a:off x="7921218" y="1777798"/>
            <a:ext cx="623705" cy="143530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400"/>
          </a:p>
        </p:txBody>
      </p:sp>
      <p:sp>
        <p:nvSpPr>
          <p:cNvPr id="61447" name="Line 7"/>
          <p:cNvSpPr>
            <a:spLocks noChangeShapeType="1"/>
          </p:cNvSpPr>
          <p:nvPr/>
        </p:nvSpPr>
        <p:spPr bwMode="auto">
          <a:xfrm flipV="1">
            <a:off x="6928804" y="1777798"/>
            <a:ext cx="858864" cy="153388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400"/>
          </a:p>
        </p:txBody>
      </p:sp>
      <p:sp>
        <p:nvSpPr>
          <p:cNvPr id="61448" name="Line 8"/>
          <p:cNvSpPr>
            <a:spLocks noChangeShapeType="1"/>
          </p:cNvSpPr>
          <p:nvPr/>
        </p:nvSpPr>
        <p:spPr bwMode="auto">
          <a:xfrm flipH="1">
            <a:off x="7921217" y="3764692"/>
            <a:ext cx="865789" cy="2428474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400"/>
          </a:p>
        </p:txBody>
      </p:sp>
      <p:sp>
        <p:nvSpPr>
          <p:cNvPr id="61449" name="Text Box 9"/>
          <p:cNvSpPr txBox="1">
            <a:spLocks noChangeArrowheads="1"/>
          </p:cNvSpPr>
          <p:nvPr/>
        </p:nvSpPr>
        <p:spPr bwMode="auto">
          <a:xfrm>
            <a:off x="9652795" y="5082057"/>
            <a:ext cx="4038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kumimoji="1" lang="zh-CN" altLang="en-US" sz="2800" b="1" dirty="0">
                <a:latin typeface="黑体" panose="02010609060101010101" pitchFamily="49" charset="-122"/>
                <a:ea typeface="楷体_GB2312" pitchFamily="49" charset="-122"/>
              </a:rPr>
              <a:t>锁骨的胸骨端</a:t>
            </a:r>
          </a:p>
        </p:txBody>
      </p:sp>
      <p:sp>
        <p:nvSpPr>
          <p:cNvPr id="61450" name="Line 10"/>
          <p:cNvSpPr>
            <a:spLocks noChangeShapeType="1"/>
          </p:cNvSpPr>
          <p:nvPr/>
        </p:nvSpPr>
        <p:spPr bwMode="auto">
          <a:xfrm>
            <a:off x="9373097" y="3104616"/>
            <a:ext cx="1343299" cy="1880275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400"/>
          </a:p>
        </p:txBody>
      </p:sp>
      <p:sp>
        <p:nvSpPr>
          <p:cNvPr id="61451" name="Line 11"/>
          <p:cNvSpPr>
            <a:spLocks noChangeShapeType="1"/>
          </p:cNvSpPr>
          <p:nvPr/>
        </p:nvSpPr>
        <p:spPr bwMode="auto">
          <a:xfrm flipV="1">
            <a:off x="8868164" y="1777798"/>
            <a:ext cx="504031" cy="175614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400"/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892177" y="362607"/>
            <a:ext cx="46910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zh-CN" sz="2800" b="1" dirty="0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2800" b="1" dirty="0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上肢带骨的连接</a:t>
            </a: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892177" y="1109543"/>
            <a:ext cx="3661909" cy="2739211"/>
          </a:xfrm>
          <a:prstGeom prst="rect">
            <a:avLst/>
          </a:prstGeom>
          <a:solidFill>
            <a:srgbClr val="000000">
              <a:alpha val="0"/>
            </a:srgbClr>
          </a:solidFill>
          <a:ln w="9525">
            <a:solidFill>
              <a:srgbClr val="000000">
                <a:alpha val="0"/>
              </a:srgb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8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28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胸锁关节</a:t>
            </a:r>
            <a:endParaRPr lang="en-US" altLang="zh-CN" sz="2800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spcBef>
                <a:spcPct val="50000"/>
              </a:spcBef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构成：</a:t>
            </a:r>
          </a:p>
          <a:p>
            <a:pPr eaLnBrk="1" hangingPunct="1">
              <a:spcBef>
                <a:spcPct val="50000"/>
              </a:spcBef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锁骨的胸骨端</a:t>
            </a:r>
          </a:p>
          <a:p>
            <a:pPr eaLnBrk="1" hangingPunct="1">
              <a:spcBef>
                <a:spcPct val="50000"/>
              </a:spcBef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胸骨的锁切迹</a:t>
            </a:r>
          </a:p>
          <a:p>
            <a:pPr eaLnBrk="1" hangingPunct="1">
              <a:spcBef>
                <a:spcPct val="50000"/>
              </a:spcBef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第一肋软骨的上面</a:t>
            </a: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308879" y="5473614"/>
            <a:ext cx="689549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胸锁关节是上肢骨与躯干骨间连结的惟一关节 </a:t>
            </a: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892177" y="4072470"/>
            <a:ext cx="2520950" cy="1042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fontAlgn="base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</a:pPr>
            <a:r>
              <a:rPr kumimoji="1"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特点：</a:t>
            </a:r>
          </a:p>
          <a:p>
            <a:pPr fontAlgn="base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</a:pPr>
            <a:r>
              <a:rPr kumimoji="1" lang="zh-CN" altLang="en-US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多轴关节</a:t>
            </a:r>
          </a:p>
          <a:p>
            <a:pPr fontAlgn="base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</a:pPr>
            <a:r>
              <a:rPr kumimoji="1" lang="zh-CN" altLang="en-US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关节盘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61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164874"/>
      </p:ext>
    </p:extLst>
  </p:cSld>
  <p:clrMapOvr>
    <a:masterClrMapping/>
  </p:clrMapOvr>
  <p:transition>
    <p:wipe dir="r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289" y="1741706"/>
            <a:ext cx="3906603" cy="3384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6124347" y="618844"/>
            <a:ext cx="2800350" cy="523220"/>
          </a:xfrm>
          <a:prstGeom prst="rect">
            <a:avLst/>
          </a:prstGeom>
          <a:solidFill>
            <a:srgbClr val="000000">
              <a:alpha val="0"/>
            </a:srgbClr>
          </a:solidFill>
          <a:ln w="9525">
            <a:solidFill>
              <a:srgbClr val="000000">
                <a:alpha val="0"/>
              </a:srgb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肩锁关节</a:t>
            </a:r>
          </a:p>
        </p:txBody>
      </p:sp>
      <p:sp>
        <p:nvSpPr>
          <p:cNvPr id="15" name="Line 4"/>
          <p:cNvSpPr>
            <a:spLocks noChangeShapeType="1"/>
          </p:cNvSpPr>
          <p:nvPr/>
        </p:nvSpPr>
        <p:spPr bwMode="auto">
          <a:xfrm flipH="1" flipV="1">
            <a:off x="7298537" y="1277256"/>
            <a:ext cx="923989" cy="882061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8028893" y="618844"/>
            <a:ext cx="3152775" cy="52322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锁骨肩峰端</a:t>
            </a:r>
          </a:p>
        </p:txBody>
      </p:sp>
      <p:sp>
        <p:nvSpPr>
          <p:cNvPr id="17" name="Line 6"/>
          <p:cNvSpPr>
            <a:spLocks noChangeShapeType="1"/>
          </p:cNvSpPr>
          <p:nvPr/>
        </p:nvSpPr>
        <p:spPr bwMode="auto">
          <a:xfrm flipH="1" flipV="1">
            <a:off x="8924697" y="1142064"/>
            <a:ext cx="46036" cy="841488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6290238" y="4107131"/>
            <a:ext cx="800100" cy="954107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肩峰</a:t>
            </a:r>
          </a:p>
        </p:txBody>
      </p:sp>
      <p:sp>
        <p:nvSpPr>
          <p:cNvPr id="19" name="Line 8"/>
          <p:cNvSpPr>
            <a:spLocks noChangeShapeType="1"/>
          </p:cNvSpPr>
          <p:nvPr/>
        </p:nvSpPr>
        <p:spPr bwMode="auto">
          <a:xfrm flipH="1">
            <a:off x="6690288" y="3265714"/>
            <a:ext cx="400050" cy="841417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" name="Line 4"/>
          <p:cNvSpPr>
            <a:spLocks noChangeShapeType="1"/>
          </p:cNvSpPr>
          <p:nvPr/>
        </p:nvSpPr>
        <p:spPr bwMode="auto">
          <a:xfrm>
            <a:off x="9250228" y="2865273"/>
            <a:ext cx="1346664" cy="855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" name="Line 6"/>
          <p:cNvSpPr>
            <a:spLocks noChangeShapeType="1"/>
          </p:cNvSpPr>
          <p:nvPr/>
        </p:nvSpPr>
        <p:spPr bwMode="auto">
          <a:xfrm>
            <a:off x="10037535" y="3157616"/>
            <a:ext cx="559358" cy="492947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10317214" y="3757257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喙突</a:t>
            </a:r>
          </a:p>
        </p:txBody>
      </p:sp>
      <p:sp>
        <p:nvSpPr>
          <p:cNvPr id="20" name="矩形 19"/>
          <p:cNvSpPr/>
          <p:nvPr/>
        </p:nvSpPr>
        <p:spPr>
          <a:xfrm>
            <a:off x="10596892" y="2527702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8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喙肩韧带</a:t>
            </a:r>
          </a:p>
        </p:txBody>
      </p: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782410" y="906334"/>
            <a:ext cx="3661909" cy="1077218"/>
          </a:xfrm>
          <a:prstGeom prst="rect">
            <a:avLst/>
          </a:prstGeom>
          <a:solidFill>
            <a:srgbClr val="000000">
              <a:alpha val="0"/>
            </a:srgbClr>
          </a:solidFill>
          <a:ln w="9525">
            <a:solidFill>
              <a:srgbClr val="000000">
                <a:alpha val="0"/>
              </a:srgb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8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28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肩锁关节</a:t>
            </a:r>
            <a:endParaRPr lang="en-US" altLang="zh-CN" sz="2800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spcBef>
                <a:spcPct val="50000"/>
              </a:spcBef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属于平面关节，活动度小</a:t>
            </a:r>
          </a:p>
        </p:txBody>
      </p:sp>
      <p:sp>
        <p:nvSpPr>
          <p:cNvPr id="4" name="矩形 3"/>
          <p:cNvSpPr/>
          <p:nvPr/>
        </p:nvSpPr>
        <p:spPr>
          <a:xfrm>
            <a:off x="782410" y="2497466"/>
            <a:ext cx="4801314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50000"/>
              </a:spcBef>
            </a:pPr>
            <a:r>
              <a:rPr kumimoji="1" lang="en-US" altLang="zh-CN" sz="28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kumimoji="1" lang="zh-CN" altLang="en-US" sz="28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喙肩韧带</a:t>
            </a:r>
            <a:endParaRPr kumimoji="1" lang="en-US" altLang="zh-CN" sz="2800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>
              <a:spcBef>
                <a:spcPct val="50000"/>
              </a:spcBef>
            </a:pPr>
            <a:r>
              <a:rPr kumimoji="1"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为三角形的扁韧带，</a:t>
            </a:r>
            <a:endParaRPr kumimoji="1"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>
              <a:spcBef>
                <a:spcPct val="50000"/>
              </a:spcBef>
            </a:pPr>
            <a:r>
              <a:rPr kumimoji="1"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肩关节上方，防止肱骨头向上脱位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62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134379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438" name="Picture 6" descr="E:\教学\解剖、组织教学\图谱\人体解剖图谱\解剖050628\上肢骨\8_jp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1" y="1212850"/>
            <a:ext cx="190341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2439" name="Picture 7" descr="E:\教学\解剖、组织教学\图谱\人体解剖图谱\解剖050628\上肢骨\9_jp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800" y="3956050"/>
            <a:ext cx="2971800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2440" name="Picture 8" descr="E:\教学\解剖、组织教学\图谱\人体解剖图谱\解剖050628\上肢骨\10_jp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1212850"/>
            <a:ext cx="21209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直接箭头连接符 6"/>
          <p:cNvCxnSpPr/>
          <p:nvPr/>
        </p:nvCxnSpPr>
        <p:spPr bwMode="auto">
          <a:xfrm rot="16200000" flipH="1">
            <a:off x="9723438" y="2997200"/>
            <a:ext cx="1295400" cy="647700"/>
          </a:xfrm>
          <a:prstGeom prst="straightConnector1">
            <a:avLst/>
          </a:prstGeom>
          <a:ln w="22225">
            <a:solidFill>
              <a:srgbClr val="FF0000"/>
            </a:solidFill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2535" name="TextBox 7"/>
          <p:cNvSpPr txBox="1">
            <a:spLocks noChangeArrowheads="1"/>
          </p:cNvSpPr>
          <p:nvPr/>
        </p:nvSpPr>
        <p:spPr bwMode="auto">
          <a:xfrm>
            <a:off x="10309549" y="3955920"/>
            <a:ext cx="9588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 b="1" dirty="0">
                <a:latin typeface="楷体_GB2312" pitchFamily="49" charset="-122"/>
                <a:ea typeface="楷体_GB2312" pitchFamily="49" charset="-122"/>
              </a:rPr>
              <a:t>关节唇</a:t>
            </a:r>
          </a:p>
        </p:txBody>
      </p:sp>
      <p:cxnSp>
        <p:nvCxnSpPr>
          <p:cNvPr id="22536" name="直接箭头连接符 9"/>
          <p:cNvCxnSpPr>
            <a:cxnSpLocks noChangeShapeType="1"/>
          </p:cNvCxnSpPr>
          <p:nvPr/>
        </p:nvCxnSpPr>
        <p:spPr bwMode="auto">
          <a:xfrm rot="16200000" flipH="1">
            <a:off x="6627020" y="3717132"/>
            <a:ext cx="1368425" cy="287337"/>
          </a:xfrm>
          <a:prstGeom prst="straightConnector1">
            <a:avLst/>
          </a:prstGeom>
          <a:noFill/>
          <a:ln w="222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37" name="直接箭头连接符 11"/>
          <p:cNvCxnSpPr>
            <a:cxnSpLocks noChangeShapeType="1"/>
          </p:cNvCxnSpPr>
          <p:nvPr/>
        </p:nvCxnSpPr>
        <p:spPr bwMode="auto">
          <a:xfrm rot="10800000" flipV="1">
            <a:off x="7527925" y="4400550"/>
            <a:ext cx="1511300" cy="215900"/>
          </a:xfrm>
          <a:prstGeom prst="straightConnector1">
            <a:avLst/>
          </a:prstGeom>
          <a:noFill/>
          <a:ln w="222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538" name="TextBox 12"/>
          <p:cNvSpPr txBox="1">
            <a:spLocks noChangeArrowheads="1"/>
          </p:cNvSpPr>
          <p:nvPr/>
        </p:nvSpPr>
        <p:spPr bwMode="auto">
          <a:xfrm>
            <a:off x="6735763" y="4618038"/>
            <a:ext cx="12239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 b="1" dirty="0">
                <a:latin typeface="楷体_GB2312" pitchFamily="49" charset="-122"/>
                <a:ea typeface="楷体_GB2312" pitchFamily="49" charset="-122"/>
              </a:rPr>
              <a:t>肱二头肌长头腱</a:t>
            </a:r>
          </a:p>
        </p:txBody>
      </p:sp>
      <p:cxnSp>
        <p:nvCxnSpPr>
          <p:cNvPr id="22539" name="直接箭头连接符 15"/>
          <p:cNvCxnSpPr>
            <a:cxnSpLocks noChangeShapeType="1"/>
          </p:cNvCxnSpPr>
          <p:nvPr/>
        </p:nvCxnSpPr>
        <p:spPr bwMode="auto">
          <a:xfrm flipV="1">
            <a:off x="7599364" y="1231901"/>
            <a:ext cx="1152525" cy="649287"/>
          </a:xfrm>
          <a:prstGeom prst="straightConnector1">
            <a:avLst/>
          </a:prstGeom>
          <a:noFill/>
          <a:ln w="222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40" name="直接箭头连接符 17"/>
          <p:cNvCxnSpPr>
            <a:cxnSpLocks noChangeShapeType="1"/>
          </p:cNvCxnSpPr>
          <p:nvPr/>
        </p:nvCxnSpPr>
        <p:spPr bwMode="auto">
          <a:xfrm rot="10800000">
            <a:off x="8823326" y="1231900"/>
            <a:ext cx="1152525" cy="360362"/>
          </a:xfrm>
          <a:prstGeom prst="straightConnector1">
            <a:avLst/>
          </a:prstGeom>
          <a:noFill/>
          <a:ln w="222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541" name="TextBox 18"/>
          <p:cNvSpPr txBox="1">
            <a:spLocks noChangeArrowheads="1"/>
          </p:cNvSpPr>
          <p:nvPr/>
        </p:nvSpPr>
        <p:spPr bwMode="auto">
          <a:xfrm>
            <a:off x="8332787" y="766763"/>
            <a:ext cx="1216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 b="1" dirty="0">
                <a:latin typeface="楷体_GB2312" pitchFamily="49" charset="-122"/>
                <a:ea typeface="楷体_GB2312" pitchFamily="49" charset="-122"/>
              </a:rPr>
              <a:t>喙肩韧带</a:t>
            </a:r>
            <a:endParaRPr lang="zh-CN" altLang="en-US" sz="2000" b="1" dirty="0"/>
          </a:p>
        </p:txBody>
      </p:sp>
      <p:sp>
        <p:nvSpPr>
          <p:cNvPr id="2" name="矩形 1"/>
          <p:cNvSpPr/>
          <p:nvPr/>
        </p:nvSpPr>
        <p:spPr>
          <a:xfrm>
            <a:off x="1185069" y="1205855"/>
            <a:ext cx="69905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由肱骨头与肩胛骨关节盂构成，是球窝关节</a:t>
            </a:r>
          </a:p>
        </p:txBody>
      </p:sp>
      <p:sp>
        <p:nvSpPr>
          <p:cNvPr id="4" name="矩形 3"/>
          <p:cNvSpPr/>
          <p:nvPr/>
        </p:nvSpPr>
        <p:spPr>
          <a:xfrm>
            <a:off x="770822" y="605711"/>
            <a:ext cx="541543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800" b="1" dirty="0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2. </a:t>
            </a:r>
            <a:r>
              <a:rPr kumimoji="1" lang="zh-CN" altLang="en-US" sz="2800" b="1" dirty="0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肩关节</a:t>
            </a:r>
            <a:endParaRPr kumimoji="1" lang="en-US" altLang="zh-CN" sz="2800" b="1" dirty="0">
              <a:solidFill>
                <a:srgbClr val="0066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>
              <a:lnSpc>
                <a:spcPct val="150000"/>
              </a:lnSpc>
            </a:pPr>
            <a:br>
              <a:rPr lang="zh-CN" altLang="en-US" sz="2800" dirty="0">
                <a:solidFill>
                  <a:prstClr val="white"/>
                </a:solidFill>
                <a:latin typeface="宋体" pitchFamily="2" charset="-122"/>
                <a:cs typeface="+mj-cs"/>
              </a:rPr>
            </a:br>
            <a:r>
              <a:rPr lang="zh-CN" altLang="en-US" sz="2800" b="1" dirty="0">
                <a:solidFill>
                  <a:srgbClr val="0000CC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j-cs"/>
              </a:rPr>
              <a:t>特点：</a:t>
            </a:r>
            <a:r>
              <a:rPr lang="zh-CN" altLang="en-US" sz="2400" b="1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+mj-cs"/>
              </a:rPr>
              <a:t>头大，盂小（浅），囊薄而松弛，下壁最薄且无肌腱、韧带等加强，</a:t>
            </a:r>
            <a:r>
              <a:rPr lang="zh-CN" altLang="en-US" sz="2400" b="1" dirty="0">
                <a:solidFill>
                  <a:srgbClr val="FF000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j-cs"/>
              </a:rPr>
              <a:t>易向下脱位</a:t>
            </a:r>
            <a:r>
              <a:rPr lang="zh-CN" altLang="en-US" sz="2400" b="1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+mj-cs"/>
              </a:rPr>
              <a:t>。范围最大、最灵活的关节。</a:t>
            </a:r>
            <a:endParaRPr lang="en-US" altLang="zh-CN" sz="2400" b="1" dirty="0">
              <a:latin typeface="微软雅黑 Light" panose="020B0502040204020203" pitchFamily="34" charset="-122"/>
              <a:ea typeface="微软雅黑 Light" panose="020B0502040204020203" pitchFamily="34" charset="-122"/>
              <a:cs typeface="+mj-cs"/>
            </a:endParaRPr>
          </a:p>
          <a:p>
            <a:pPr>
              <a:lnSpc>
                <a:spcPct val="150000"/>
              </a:lnSpc>
            </a:pPr>
            <a:br>
              <a:rPr lang="zh-CN" altLang="en-US" sz="240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+mj-cs"/>
              </a:rPr>
            </a:br>
            <a:r>
              <a:rPr lang="zh-CN" altLang="en-US" sz="2400" b="1" dirty="0">
                <a:solidFill>
                  <a:srgbClr val="6600CC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j-cs"/>
              </a:rPr>
              <a:t>运动：</a:t>
            </a:r>
            <a:r>
              <a:rPr lang="zh-CN" altLang="en-US" sz="2400" b="1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+mj-cs"/>
              </a:rPr>
              <a:t>前屈、后伸、内收、外展、旋外、旋内、环转</a:t>
            </a:r>
            <a:endParaRPr lang="zh-CN" altLang="en-US" sz="20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63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3327699"/>
      </p:ext>
    </p:extLst>
  </p:cSld>
  <p:clrMapOvr>
    <a:masterClrMapping/>
  </p:clrMapOvr>
  <p:transition>
    <p:cover dir="d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2"/>
          <p:cNvSpPr>
            <a:spLocks noChangeArrowheads="1"/>
          </p:cNvSpPr>
          <p:nvPr/>
        </p:nvSpPr>
        <p:spPr bwMode="auto">
          <a:xfrm>
            <a:off x="1007949" y="4559652"/>
            <a:ext cx="1584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zh-CN" altLang="en-US">
                <a:solidFill>
                  <a:srgbClr val="3333CC"/>
                </a:solidFill>
                <a:latin typeface="Times New Roman" panose="02020603050405020304" pitchFamily="18" charset="0"/>
                <a:ea typeface="楷体_GB2312" pitchFamily="1" charset="-122"/>
              </a:rPr>
              <a:t>韧带：</a:t>
            </a:r>
          </a:p>
        </p:txBody>
      </p:sp>
      <p:sp>
        <p:nvSpPr>
          <p:cNvPr id="52" name="Rectangle 3"/>
          <p:cNvSpPr>
            <a:spLocks noChangeArrowheads="1"/>
          </p:cNvSpPr>
          <p:nvPr/>
        </p:nvSpPr>
        <p:spPr bwMode="auto">
          <a:xfrm>
            <a:off x="1007949" y="278492"/>
            <a:ext cx="180049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2800" dirty="0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3. 肘关节 </a:t>
            </a:r>
          </a:p>
        </p:txBody>
      </p:sp>
      <p:sp>
        <p:nvSpPr>
          <p:cNvPr id="53" name="Rectangle 4"/>
          <p:cNvSpPr>
            <a:spLocks noChangeArrowheads="1"/>
          </p:cNvSpPr>
          <p:nvPr/>
        </p:nvSpPr>
        <p:spPr bwMode="auto">
          <a:xfrm>
            <a:off x="1174750" y="1335952"/>
            <a:ext cx="3600450" cy="3342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altLang="zh-CN" dirty="0">
                <a:solidFill>
                  <a:srgbClr val="3333CC"/>
                </a:solidFill>
                <a:latin typeface="Times New Roman" panose="02020603050405020304" pitchFamily="18" charset="0"/>
                <a:ea typeface="楷体_GB2312" pitchFamily="1" charset="-122"/>
              </a:rPr>
              <a:t>(1)</a:t>
            </a:r>
            <a:r>
              <a:rPr lang="zh-CN" altLang="en-US" dirty="0">
                <a:solidFill>
                  <a:srgbClr val="3333CC"/>
                </a:solidFill>
                <a:latin typeface="Times New Roman" panose="02020603050405020304" pitchFamily="18" charset="0"/>
                <a:ea typeface="楷体_GB2312" pitchFamily="1" charset="-122"/>
              </a:rPr>
              <a:t>肱尺关节</a:t>
            </a:r>
            <a:endParaRPr lang="zh-CN" altLang="en-US" sz="18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zh-CN" altLang="en-US" dirty="0">
                <a:solidFill>
                  <a:srgbClr val="3333CC"/>
                </a:solidFill>
                <a:latin typeface="Times New Roman" panose="02020603050405020304" pitchFamily="18" charset="0"/>
                <a:ea typeface="楷体_GB2312" pitchFamily="1" charset="-122"/>
              </a:rPr>
              <a:t>         </a:t>
            </a:r>
            <a:r>
              <a:rPr lang="zh-CN" altLang="en-US" dirty="0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rPr>
              <a:t>肱骨滑车</a:t>
            </a:r>
          </a:p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zh-CN" altLang="en-US" dirty="0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rPr>
              <a:t>         尺骨滑车切迹</a:t>
            </a:r>
          </a:p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altLang="zh-CN" dirty="0">
                <a:solidFill>
                  <a:srgbClr val="3333CC"/>
                </a:solidFill>
                <a:latin typeface="Times New Roman" panose="02020603050405020304" pitchFamily="18" charset="0"/>
                <a:ea typeface="楷体_GB2312" pitchFamily="1" charset="-122"/>
              </a:rPr>
              <a:t>(2)</a:t>
            </a:r>
            <a:r>
              <a:rPr lang="zh-CN" altLang="en-US" dirty="0">
                <a:solidFill>
                  <a:srgbClr val="3333CC"/>
                </a:solidFill>
                <a:latin typeface="Times New Roman" panose="02020603050405020304" pitchFamily="18" charset="0"/>
                <a:ea typeface="楷体_GB2312" pitchFamily="1" charset="-122"/>
              </a:rPr>
              <a:t>肱桡关节</a:t>
            </a:r>
            <a:endParaRPr lang="zh-CN" altLang="en-US" sz="18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zh-CN" altLang="en-US" dirty="0">
                <a:solidFill>
                  <a:srgbClr val="3333CC"/>
                </a:solidFill>
                <a:latin typeface="Times New Roman" panose="02020603050405020304" pitchFamily="18" charset="0"/>
                <a:ea typeface="楷体_GB2312" pitchFamily="1" charset="-122"/>
              </a:rPr>
              <a:t>         </a:t>
            </a:r>
            <a:r>
              <a:rPr lang="zh-CN" altLang="en-US" dirty="0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rPr>
              <a:t>肱骨小头</a:t>
            </a:r>
          </a:p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zh-CN" altLang="en-US" dirty="0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rPr>
              <a:t>         桡骨头的关节凹</a:t>
            </a:r>
          </a:p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altLang="zh-CN" dirty="0">
                <a:solidFill>
                  <a:srgbClr val="3333CC"/>
                </a:solidFill>
                <a:latin typeface="Times New Roman" panose="02020603050405020304" pitchFamily="18" charset="0"/>
                <a:ea typeface="楷体_GB2312" pitchFamily="1" charset="-122"/>
              </a:rPr>
              <a:t>(3)</a:t>
            </a:r>
            <a:r>
              <a:rPr lang="zh-CN" altLang="en-US" dirty="0">
                <a:solidFill>
                  <a:srgbClr val="3333CC"/>
                </a:solidFill>
                <a:latin typeface="Times New Roman" panose="02020603050405020304" pitchFamily="18" charset="0"/>
                <a:ea typeface="楷体_GB2312" pitchFamily="1" charset="-122"/>
              </a:rPr>
              <a:t>桡尺近侧关节</a:t>
            </a:r>
            <a:endParaRPr lang="zh-CN" altLang="en-US" sz="18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zh-CN" altLang="en-US" dirty="0">
                <a:solidFill>
                  <a:srgbClr val="3333CC"/>
                </a:solidFill>
                <a:latin typeface="Times New Roman" panose="02020603050405020304" pitchFamily="18" charset="0"/>
                <a:ea typeface="楷体_GB2312" pitchFamily="1" charset="-122"/>
              </a:rPr>
              <a:t>         </a:t>
            </a:r>
            <a:r>
              <a:rPr lang="zh-CN" altLang="en-US" dirty="0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rPr>
              <a:t>桡骨环状关节面  </a:t>
            </a:r>
          </a:p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zh-CN" altLang="en-US" dirty="0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rPr>
              <a:t>         尺骨桡切迹 </a:t>
            </a:r>
          </a:p>
        </p:txBody>
      </p:sp>
      <p:sp>
        <p:nvSpPr>
          <p:cNvPr id="54" name="Rectangle 5"/>
          <p:cNvSpPr>
            <a:spLocks noChangeArrowheads="1"/>
          </p:cNvSpPr>
          <p:nvPr/>
        </p:nvSpPr>
        <p:spPr bwMode="auto">
          <a:xfrm>
            <a:off x="944449" y="712560"/>
            <a:ext cx="2481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anose="02020603050405020304" pitchFamily="18" charset="0"/>
                <a:ea typeface="楷体_GB2312" pitchFamily="1" charset="-122"/>
              </a:rPr>
              <a:t>包括三个关节：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55" name="Rectangle 6"/>
          <p:cNvSpPr>
            <a:spLocks noChangeArrowheads="1"/>
          </p:cNvSpPr>
          <p:nvPr/>
        </p:nvSpPr>
        <p:spPr bwMode="auto">
          <a:xfrm>
            <a:off x="944449" y="4905727"/>
            <a:ext cx="3167063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indent="2667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altLang="zh-CN" dirty="0">
                <a:solidFill>
                  <a:srgbClr val="3333CC"/>
                </a:solidFill>
                <a:latin typeface="Times New Roman" panose="02020603050405020304" pitchFamily="18" charset="0"/>
                <a:ea typeface="楷体_GB2312" pitchFamily="1" charset="-122"/>
              </a:rPr>
              <a:t>(1)</a:t>
            </a:r>
            <a:r>
              <a:rPr lang="zh-CN" altLang="en-US" dirty="0">
                <a:solidFill>
                  <a:srgbClr val="3333CC"/>
                </a:solidFill>
                <a:latin typeface="Times New Roman" panose="02020603050405020304" pitchFamily="18" charset="0"/>
                <a:ea typeface="楷体_GB2312" pitchFamily="1" charset="-122"/>
              </a:rPr>
              <a:t>桡侧副韧带</a:t>
            </a:r>
          </a:p>
          <a:p>
            <a:pPr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altLang="zh-CN" dirty="0">
                <a:solidFill>
                  <a:srgbClr val="3333CC"/>
                </a:solidFill>
                <a:latin typeface="Times New Roman" panose="02020603050405020304" pitchFamily="18" charset="0"/>
                <a:ea typeface="楷体_GB2312" pitchFamily="1" charset="-122"/>
              </a:rPr>
              <a:t>(2)</a:t>
            </a:r>
            <a:r>
              <a:rPr lang="zh-CN" altLang="en-US" dirty="0">
                <a:solidFill>
                  <a:srgbClr val="3333CC"/>
                </a:solidFill>
                <a:latin typeface="Times New Roman" panose="02020603050405020304" pitchFamily="18" charset="0"/>
                <a:ea typeface="楷体_GB2312" pitchFamily="1" charset="-122"/>
              </a:rPr>
              <a:t>尺侧副韧带</a:t>
            </a:r>
          </a:p>
          <a:p>
            <a:pPr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altLang="zh-CN" dirty="0">
                <a:solidFill>
                  <a:srgbClr val="3333CC"/>
                </a:solidFill>
                <a:latin typeface="Times New Roman" panose="02020603050405020304" pitchFamily="18" charset="0"/>
                <a:ea typeface="楷体_GB2312" pitchFamily="1" charset="-122"/>
              </a:rPr>
              <a:t>(3)</a:t>
            </a:r>
            <a:r>
              <a:rPr lang="zh-CN" altLang="en-US" dirty="0">
                <a:solidFill>
                  <a:srgbClr val="3333CC"/>
                </a:solidFill>
                <a:latin typeface="Times New Roman" panose="02020603050405020304" pitchFamily="18" charset="0"/>
                <a:ea typeface="楷体_GB2312" pitchFamily="1" charset="-122"/>
              </a:rPr>
              <a:t>桡骨环状韧带</a:t>
            </a:r>
          </a:p>
        </p:txBody>
      </p:sp>
      <p:graphicFrame>
        <p:nvGraphicFramePr>
          <p:cNvPr id="56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1803992"/>
              </p:ext>
            </p:extLst>
          </p:nvPr>
        </p:nvGraphicFramePr>
        <p:xfrm>
          <a:off x="5723618" y="0"/>
          <a:ext cx="1679575" cy="3240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26" r:id="rId3" imgW="5879365" imgH="11352381" progId="Photoshop.Image.7">
                  <p:embed/>
                </p:oleObj>
              </mc:Choice>
              <mc:Fallback>
                <p:oleObj r:id="rId3" imgW="5879365" imgH="11352381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3618" y="0"/>
                        <a:ext cx="1679575" cy="3240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4926237"/>
              </p:ext>
            </p:extLst>
          </p:nvPr>
        </p:nvGraphicFramePr>
        <p:xfrm>
          <a:off x="8784318" y="179387"/>
          <a:ext cx="1514475" cy="288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27" r:id="rId5" imgW="5892063" imgH="11212698" progId="Photoshop.Image.7">
                  <p:embed/>
                </p:oleObj>
              </mc:Choice>
              <mc:Fallback>
                <p:oleObj r:id="rId5" imgW="5892063" imgH="11212698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84318" y="179387"/>
                        <a:ext cx="1514475" cy="2881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8087210"/>
              </p:ext>
            </p:extLst>
          </p:nvPr>
        </p:nvGraphicFramePr>
        <p:xfrm>
          <a:off x="5723618" y="3779837"/>
          <a:ext cx="2160588" cy="196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28" r:id="rId7" imgW="8025397" imgH="7301587" progId="Photoshop.Image.7">
                  <p:embed/>
                </p:oleObj>
              </mc:Choice>
              <mc:Fallback>
                <p:oleObj r:id="rId7" imgW="8025397" imgH="7301587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3618" y="3779837"/>
                        <a:ext cx="2160588" cy="1965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7424867"/>
              </p:ext>
            </p:extLst>
          </p:nvPr>
        </p:nvGraphicFramePr>
        <p:xfrm>
          <a:off x="8244568" y="3600450"/>
          <a:ext cx="2222500" cy="213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29" r:id="rId9" imgW="7847619" imgH="7542857" progId="Photoshop.Image.7">
                  <p:embed/>
                </p:oleObj>
              </mc:Choice>
              <mc:Fallback>
                <p:oleObj r:id="rId9" imgW="7847619" imgH="7542857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4568" y="3600450"/>
                        <a:ext cx="2222500" cy="2136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" name="Line 11"/>
          <p:cNvSpPr>
            <a:spLocks noChangeShapeType="1"/>
          </p:cNvSpPr>
          <p:nvPr/>
        </p:nvSpPr>
        <p:spPr bwMode="auto">
          <a:xfrm flipH="1" flipV="1">
            <a:off x="7165068" y="5040312"/>
            <a:ext cx="358775" cy="539750"/>
          </a:xfrm>
          <a:prstGeom prst="line">
            <a:avLst/>
          </a:prstGeom>
          <a:noFill/>
          <a:ln w="22225">
            <a:solidFill>
              <a:srgbClr val="33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宋体" panose="02010600030101010101" pitchFamily="2" charset="-122"/>
            </a:endParaRPr>
          </a:p>
        </p:txBody>
      </p:sp>
      <p:sp>
        <p:nvSpPr>
          <p:cNvPr id="61" name="Line 12"/>
          <p:cNvSpPr>
            <a:spLocks noChangeShapeType="1"/>
          </p:cNvSpPr>
          <p:nvPr/>
        </p:nvSpPr>
        <p:spPr bwMode="auto">
          <a:xfrm>
            <a:off x="6444343" y="1800225"/>
            <a:ext cx="360363" cy="1260475"/>
          </a:xfrm>
          <a:prstGeom prst="line">
            <a:avLst/>
          </a:prstGeom>
          <a:noFill/>
          <a:ln w="22225">
            <a:solidFill>
              <a:srgbClr val="33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宋体" panose="02010600030101010101" pitchFamily="2" charset="-122"/>
            </a:endParaRPr>
          </a:p>
        </p:txBody>
      </p:sp>
      <p:sp>
        <p:nvSpPr>
          <p:cNvPr id="62" name="Line 13"/>
          <p:cNvSpPr>
            <a:spLocks noChangeShapeType="1"/>
          </p:cNvSpPr>
          <p:nvPr/>
        </p:nvSpPr>
        <p:spPr bwMode="auto">
          <a:xfrm flipH="1" flipV="1">
            <a:off x="8784318" y="900112"/>
            <a:ext cx="360363" cy="360363"/>
          </a:xfrm>
          <a:prstGeom prst="line">
            <a:avLst/>
          </a:prstGeom>
          <a:noFill/>
          <a:ln w="22225">
            <a:solidFill>
              <a:srgbClr val="33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宋体" panose="02010600030101010101" pitchFamily="2" charset="-122"/>
            </a:endParaRPr>
          </a:p>
        </p:txBody>
      </p:sp>
      <p:sp>
        <p:nvSpPr>
          <p:cNvPr id="63" name="Line 14"/>
          <p:cNvSpPr>
            <a:spLocks noChangeShapeType="1"/>
          </p:cNvSpPr>
          <p:nvPr/>
        </p:nvSpPr>
        <p:spPr bwMode="auto">
          <a:xfrm flipH="1" flipV="1">
            <a:off x="6804705" y="3600449"/>
            <a:ext cx="0" cy="1081087"/>
          </a:xfrm>
          <a:prstGeom prst="line">
            <a:avLst/>
          </a:prstGeom>
          <a:noFill/>
          <a:ln w="22225">
            <a:solidFill>
              <a:srgbClr val="33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宋体" panose="02010600030101010101" pitchFamily="2" charset="-122"/>
            </a:endParaRPr>
          </a:p>
        </p:txBody>
      </p:sp>
      <p:sp>
        <p:nvSpPr>
          <p:cNvPr id="64" name="Line 15"/>
          <p:cNvSpPr>
            <a:spLocks noChangeShapeType="1"/>
          </p:cNvSpPr>
          <p:nvPr/>
        </p:nvSpPr>
        <p:spPr bwMode="auto">
          <a:xfrm flipH="1">
            <a:off x="8784318" y="5040312"/>
            <a:ext cx="180975" cy="539750"/>
          </a:xfrm>
          <a:prstGeom prst="line">
            <a:avLst/>
          </a:prstGeom>
          <a:noFill/>
          <a:ln w="22225">
            <a:solidFill>
              <a:srgbClr val="33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宋体" panose="02010600030101010101" pitchFamily="2" charset="-122"/>
            </a:endParaRPr>
          </a:p>
        </p:txBody>
      </p:sp>
      <p:sp>
        <p:nvSpPr>
          <p:cNvPr id="65" name="Line 16"/>
          <p:cNvSpPr>
            <a:spLocks noChangeShapeType="1"/>
          </p:cNvSpPr>
          <p:nvPr/>
        </p:nvSpPr>
        <p:spPr bwMode="auto">
          <a:xfrm flipH="1" flipV="1">
            <a:off x="8784318" y="360362"/>
            <a:ext cx="900113" cy="1079500"/>
          </a:xfrm>
          <a:prstGeom prst="line">
            <a:avLst/>
          </a:prstGeom>
          <a:noFill/>
          <a:ln w="22225">
            <a:solidFill>
              <a:srgbClr val="33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宋体" panose="02010600030101010101" pitchFamily="2" charset="-122"/>
            </a:endParaRPr>
          </a:p>
        </p:txBody>
      </p:sp>
      <p:sp>
        <p:nvSpPr>
          <p:cNvPr id="66" name="Rectangle 17"/>
          <p:cNvSpPr>
            <a:spLocks noChangeArrowheads="1"/>
          </p:cNvSpPr>
          <p:nvPr/>
        </p:nvSpPr>
        <p:spPr bwMode="auto">
          <a:xfrm>
            <a:off x="7704818" y="539750"/>
            <a:ext cx="12604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solidFill>
                  <a:srgbClr val="3333CC"/>
                </a:solidFill>
                <a:latin typeface="Tahoma" panose="020B0604030504040204" pitchFamily="34" charset="0"/>
              </a:rPr>
              <a:t>肱骨滑车  </a:t>
            </a:r>
          </a:p>
        </p:txBody>
      </p:sp>
      <p:sp>
        <p:nvSpPr>
          <p:cNvPr id="67" name="Rectangle 18"/>
          <p:cNvSpPr>
            <a:spLocks noChangeArrowheads="1"/>
          </p:cNvSpPr>
          <p:nvPr/>
        </p:nvSpPr>
        <p:spPr bwMode="auto">
          <a:xfrm>
            <a:off x="7704818" y="0"/>
            <a:ext cx="18002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solidFill>
                  <a:srgbClr val="3333CC"/>
                </a:solidFill>
                <a:latin typeface="Tahoma" panose="020B0604030504040204" pitchFamily="34" charset="0"/>
              </a:rPr>
              <a:t>尺骨滑车切迹 </a:t>
            </a:r>
          </a:p>
        </p:txBody>
      </p:sp>
      <p:sp>
        <p:nvSpPr>
          <p:cNvPr id="68" name="Rectangle 19"/>
          <p:cNvSpPr>
            <a:spLocks noChangeArrowheads="1"/>
          </p:cNvSpPr>
          <p:nvPr/>
        </p:nvSpPr>
        <p:spPr bwMode="auto">
          <a:xfrm>
            <a:off x="6804706" y="5580062"/>
            <a:ext cx="17160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solidFill>
                  <a:schemeClr val="tx1"/>
                </a:solidFill>
                <a:latin typeface="Tahoma" panose="020B0604030504040204" pitchFamily="34" charset="0"/>
              </a:rPr>
              <a:t>尺侧副韧带</a:t>
            </a:r>
          </a:p>
        </p:txBody>
      </p:sp>
      <p:sp>
        <p:nvSpPr>
          <p:cNvPr id="69" name="Rectangle 20"/>
          <p:cNvSpPr>
            <a:spLocks noChangeArrowheads="1"/>
          </p:cNvSpPr>
          <p:nvPr/>
        </p:nvSpPr>
        <p:spPr bwMode="auto">
          <a:xfrm>
            <a:off x="8244568" y="5580062"/>
            <a:ext cx="17160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solidFill>
                  <a:schemeClr val="tx1"/>
                </a:solidFill>
                <a:latin typeface="Tahoma" panose="020B0604030504040204" pitchFamily="34" charset="0"/>
              </a:rPr>
              <a:t>桡侧副韧带</a:t>
            </a:r>
          </a:p>
        </p:txBody>
      </p:sp>
      <p:sp>
        <p:nvSpPr>
          <p:cNvPr id="70" name="Rectangle 21"/>
          <p:cNvSpPr>
            <a:spLocks noChangeArrowheads="1"/>
          </p:cNvSpPr>
          <p:nvPr/>
        </p:nvSpPr>
        <p:spPr bwMode="auto">
          <a:xfrm>
            <a:off x="6153830" y="3166268"/>
            <a:ext cx="20224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solidFill>
                  <a:schemeClr val="tx1"/>
                </a:solidFill>
                <a:latin typeface="Tahoma" panose="020B0604030504040204" pitchFamily="34" charset="0"/>
              </a:rPr>
              <a:t>桡骨环状韧带</a:t>
            </a:r>
          </a:p>
        </p:txBody>
      </p:sp>
      <p:sp>
        <p:nvSpPr>
          <p:cNvPr id="71" name="Rectangle 22"/>
          <p:cNvSpPr>
            <a:spLocks noChangeArrowheads="1"/>
          </p:cNvSpPr>
          <p:nvPr/>
        </p:nvSpPr>
        <p:spPr bwMode="auto">
          <a:xfrm>
            <a:off x="10044793" y="360362"/>
            <a:ext cx="6953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000" b="1" i="0" u="none" strike="noStrike" kern="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鹰嘴</a:t>
            </a:r>
          </a:p>
        </p:txBody>
      </p:sp>
      <p:sp>
        <p:nvSpPr>
          <p:cNvPr id="72" name="Line 23"/>
          <p:cNvSpPr>
            <a:spLocks noChangeShapeType="1"/>
          </p:cNvSpPr>
          <p:nvPr/>
        </p:nvSpPr>
        <p:spPr bwMode="auto">
          <a:xfrm flipV="1">
            <a:off x="9684431" y="719137"/>
            <a:ext cx="720725" cy="360363"/>
          </a:xfrm>
          <a:prstGeom prst="line">
            <a:avLst/>
          </a:prstGeom>
          <a:noFill/>
          <a:ln w="22225">
            <a:solidFill>
              <a:srgbClr val="33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宋体" panose="02010600030101010101" pitchFamily="2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64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3839061"/>
      </p:ext>
    </p:extLst>
  </p:cSld>
  <p:clrMapOvr>
    <a:masterClrMapping/>
  </p:clrMapOvr>
  <p:transition>
    <p:wipe dir="r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605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4191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1828800" y="685801"/>
            <a:ext cx="32766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3600" b="1" dirty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结构特点</a:t>
            </a:r>
          </a:p>
        </p:txBody>
      </p:sp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2057400" y="1433514"/>
            <a:ext cx="3810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>
                <a:latin typeface="楷体_GB2312" pitchFamily="49" charset="-122"/>
                <a:ea typeface="楷体_GB2312" pitchFamily="49" charset="-122"/>
              </a:rPr>
              <a:t>1.</a:t>
            </a:r>
            <a:r>
              <a:rPr lang="zh-CN" altLang="en-US" sz="3200" b="1">
                <a:latin typeface="楷体_GB2312" pitchFamily="49" charset="-122"/>
                <a:ea typeface="楷体_GB2312" pitchFamily="49" charset="-122"/>
              </a:rPr>
              <a:t>三个关节</a:t>
            </a:r>
          </a:p>
        </p:txBody>
      </p:sp>
      <p:sp>
        <p:nvSpPr>
          <p:cNvPr id="67589" name="Text Box 5"/>
          <p:cNvSpPr txBox="1">
            <a:spLocks noChangeArrowheads="1"/>
          </p:cNvSpPr>
          <p:nvPr/>
        </p:nvSpPr>
        <p:spPr bwMode="auto">
          <a:xfrm>
            <a:off x="2667000" y="2009776"/>
            <a:ext cx="328453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3200" b="1">
                <a:latin typeface="楷体_GB2312" pitchFamily="49" charset="-122"/>
                <a:ea typeface="楷体_GB2312" pitchFamily="49" charset="-122"/>
              </a:rPr>
              <a:t>包在一个囊内</a:t>
            </a:r>
          </a:p>
        </p:txBody>
      </p:sp>
      <p:pic>
        <p:nvPicPr>
          <p:cNvPr id="67606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4191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1" name="Text Box 7"/>
          <p:cNvSpPr txBox="1">
            <a:spLocks noChangeArrowheads="1"/>
          </p:cNvSpPr>
          <p:nvPr/>
        </p:nvSpPr>
        <p:spPr bwMode="auto">
          <a:xfrm>
            <a:off x="2057400" y="2851151"/>
            <a:ext cx="4343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>
                <a:latin typeface="楷体_GB2312" pitchFamily="49" charset="-122"/>
                <a:ea typeface="楷体_GB2312" pitchFamily="49" charset="-122"/>
              </a:rPr>
              <a:t>2.</a:t>
            </a:r>
            <a:r>
              <a:rPr lang="zh-CN" altLang="en-US" sz="3200" b="1">
                <a:latin typeface="楷体_GB2312" pitchFamily="49" charset="-122"/>
                <a:ea typeface="楷体_GB2312" pitchFamily="49" charset="-122"/>
              </a:rPr>
              <a:t>前后壁薄弱松弛</a:t>
            </a:r>
          </a:p>
        </p:txBody>
      </p:sp>
      <p:sp>
        <p:nvSpPr>
          <p:cNvPr id="67592" name="Line 8"/>
          <p:cNvSpPr>
            <a:spLocks noChangeShapeType="1"/>
          </p:cNvSpPr>
          <p:nvPr/>
        </p:nvSpPr>
        <p:spPr bwMode="auto">
          <a:xfrm flipH="1">
            <a:off x="5808663" y="2636839"/>
            <a:ext cx="863600" cy="5048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zh-CN" altLang="en-US"/>
          </a:p>
        </p:txBody>
      </p:sp>
      <p:sp>
        <p:nvSpPr>
          <p:cNvPr id="67593" name="Line 9"/>
          <p:cNvSpPr>
            <a:spLocks noChangeShapeType="1"/>
          </p:cNvSpPr>
          <p:nvPr/>
        </p:nvSpPr>
        <p:spPr bwMode="auto">
          <a:xfrm flipH="1">
            <a:off x="5808663" y="1989138"/>
            <a:ext cx="4248150" cy="122396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zh-CN" altLang="en-US"/>
          </a:p>
        </p:txBody>
      </p:sp>
      <p:pic>
        <p:nvPicPr>
          <p:cNvPr id="67607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4191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5" name="Text Box 11"/>
          <p:cNvSpPr txBox="1">
            <a:spLocks noChangeArrowheads="1"/>
          </p:cNvSpPr>
          <p:nvPr/>
        </p:nvSpPr>
        <p:spPr bwMode="auto">
          <a:xfrm>
            <a:off x="2057400" y="3694114"/>
            <a:ext cx="4343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>
                <a:latin typeface="楷体_GB2312" pitchFamily="49" charset="-122"/>
                <a:ea typeface="楷体_GB2312" pitchFamily="49" charset="-122"/>
              </a:rPr>
              <a:t>3.</a:t>
            </a:r>
            <a:r>
              <a:rPr lang="zh-CN" altLang="en-US" sz="3200" b="1">
                <a:latin typeface="楷体_GB2312" pitchFamily="49" charset="-122"/>
                <a:ea typeface="楷体_GB2312" pitchFamily="49" charset="-122"/>
              </a:rPr>
              <a:t>两侧部增厚形成</a:t>
            </a:r>
          </a:p>
        </p:txBody>
      </p:sp>
      <p:sp>
        <p:nvSpPr>
          <p:cNvPr id="67596" name="Line 12"/>
          <p:cNvSpPr>
            <a:spLocks noChangeShapeType="1"/>
          </p:cNvSpPr>
          <p:nvPr/>
        </p:nvSpPr>
        <p:spPr bwMode="auto">
          <a:xfrm flipH="1">
            <a:off x="6240464" y="3505201"/>
            <a:ext cx="617537" cy="93186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zh-CN" altLang="en-US"/>
          </a:p>
        </p:txBody>
      </p:sp>
      <p:sp>
        <p:nvSpPr>
          <p:cNvPr id="67597" name="Line 13"/>
          <p:cNvSpPr>
            <a:spLocks noChangeShapeType="1"/>
          </p:cNvSpPr>
          <p:nvPr/>
        </p:nvSpPr>
        <p:spPr bwMode="auto">
          <a:xfrm>
            <a:off x="10199688" y="3789364"/>
            <a:ext cx="468312" cy="70643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zh-CN" altLang="en-US"/>
          </a:p>
        </p:txBody>
      </p:sp>
      <p:sp>
        <p:nvSpPr>
          <p:cNvPr id="67598" name="Text Box 14"/>
          <p:cNvSpPr txBox="1">
            <a:spLocks noChangeArrowheads="1"/>
          </p:cNvSpPr>
          <p:nvPr/>
        </p:nvSpPr>
        <p:spPr bwMode="auto">
          <a:xfrm>
            <a:off x="1828800" y="5227639"/>
            <a:ext cx="4953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>
                <a:latin typeface="楷体_GB2312" pitchFamily="49" charset="-122"/>
                <a:ea typeface="楷体_GB2312" pitchFamily="49" charset="-122"/>
              </a:rPr>
              <a:t>4.</a:t>
            </a:r>
            <a:r>
              <a:rPr lang="zh-CN" altLang="en-US" sz="3200" b="1">
                <a:latin typeface="楷体_GB2312" pitchFamily="49" charset="-122"/>
                <a:ea typeface="楷体_GB2312" pitchFamily="49" charset="-122"/>
              </a:rPr>
              <a:t>桡骨头周围部增厚</a:t>
            </a:r>
          </a:p>
        </p:txBody>
      </p:sp>
      <p:sp>
        <p:nvSpPr>
          <p:cNvPr id="67599" name="Text Box 15"/>
          <p:cNvSpPr txBox="1">
            <a:spLocks noChangeArrowheads="1"/>
          </p:cNvSpPr>
          <p:nvPr/>
        </p:nvSpPr>
        <p:spPr bwMode="auto">
          <a:xfrm>
            <a:off x="2286000" y="5876926"/>
            <a:ext cx="42418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3200" b="1">
                <a:latin typeface="楷体_GB2312" pitchFamily="49" charset="-122"/>
                <a:ea typeface="楷体_GB2312" pitchFamily="49" charset="-122"/>
              </a:rPr>
              <a:t>形成桡骨环状韧带</a:t>
            </a:r>
          </a:p>
        </p:txBody>
      </p:sp>
      <p:sp>
        <p:nvSpPr>
          <p:cNvPr id="67601" name="Line 17"/>
          <p:cNvSpPr>
            <a:spLocks noChangeShapeType="1"/>
          </p:cNvSpPr>
          <p:nvPr/>
        </p:nvSpPr>
        <p:spPr bwMode="auto">
          <a:xfrm flipH="1">
            <a:off x="6383338" y="4508500"/>
            <a:ext cx="1008062" cy="14414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zh-CN" altLang="en-US"/>
          </a:p>
        </p:txBody>
      </p:sp>
      <p:sp>
        <p:nvSpPr>
          <p:cNvPr id="67603" name="Text Box 19"/>
          <p:cNvSpPr txBox="1">
            <a:spLocks noChangeArrowheads="1"/>
          </p:cNvSpPr>
          <p:nvPr/>
        </p:nvSpPr>
        <p:spPr bwMode="auto">
          <a:xfrm>
            <a:off x="2362200" y="4364039"/>
            <a:ext cx="41656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3200" b="1" dirty="0">
                <a:latin typeface="楷体_GB2312" pitchFamily="49" charset="-122"/>
                <a:ea typeface="楷体_GB2312" pitchFamily="49" charset="-122"/>
              </a:rPr>
              <a:t>桡侧、尺侧副韧带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65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15207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7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7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7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7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7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7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7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7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67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67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7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67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67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7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67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67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7" grpId="0" autoUpdateAnimBg="0"/>
      <p:bldP spid="67588" grpId="0" autoUpdateAnimBg="0"/>
      <p:bldP spid="67589" grpId="0" autoUpdateAnimBg="0"/>
      <p:bldP spid="67591" grpId="0" autoUpdateAnimBg="0"/>
      <p:bldP spid="67592" grpId="0" animBg="1"/>
      <p:bldP spid="67593" grpId="0" animBg="1"/>
      <p:bldP spid="67595" grpId="0" autoUpdateAnimBg="0"/>
      <p:bldP spid="67596" grpId="0" animBg="1"/>
      <p:bldP spid="67597" grpId="0" animBg="1"/>
      <p:bldP spid="67598" grpId="0" autoUpdateAnimBg="0"/>
      <p:bldP spid="67599" grpId="0" autoUpdateAnimBg="0"/>
      <p:bldP spid="67601" grpId="0" animBg="1"/>
      <p:bldP spid="67603" grpId="0" autoUpdateAnimBg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66</a:t>
            </a:fld>
            <a:endParaRPr lang="zh-CN" altLang="en-US"/>
          </a:p>
        </p:txBody>
      </p:sp>
      <p:pic>
        <p:nvPicPr>
          <p:cNvPr id="5" name="Picture 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271" y="1320800"/>
            <a:ext cx="4013844" cy="503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613227" y="588423"/>
            <a:ext cx="515257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400" b="1" dirty="0">
                <a:solidFill>
                  <a:srgbClr val="33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桡骨环状韧带</a:t>
            </a: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位于桡骨环状关节面的周围，两端附着于尺骨桡切迹的前、后缘，与尺骨桡切迹共同构成一个上口大、下口小的骨纤维环容纳桡骨头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幼儿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岁以前，桡骨头尚在发育之中，环状韧带松弛，在肘关节伸直位猛力牵拉前臂时，桡骨头易被环状韧带卡住，或环状韧带部分夹在肱桡骨之间，从而发生</a:t>
            </a:r>
            <a:r>
              <a:rPr lang="zh-CN" altLang="en-US" sz="24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桡骨小头半脱位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  <p:sp>
        <p:nvSpPr>
          <p:cNvPr id="4" name="矩形 3"/>
          <p:cNvSpPr/>
          <p:nvPr/>
        </p:nvSpPr>
        <p:spPr>
          <a:xfrm>
            <a:off x="6270171" y="4948663"/>
            <a:ext cx="2040943" cy="4931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rgbClr val="3333CC"/>
                </a:solidFill>
                <a:latin typeface="Times New Roman" panose="02020603050405020304" pitchFamily="18" charset="0"/>
                <a:ea typeface="楷体_GB2312" pitchFamily="1" charset="-122"/>
              </a:rPr>
              <a:t>桡骨环状韧带</a:t>
            </a:r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auto">
          <a:xfrm flipH="1">
            <a:off x="7468229" y="4020455"/>
            <a:ext cx="892000" cy="856344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400710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桡骨头脱位"/>
          <p:cNvPicPr>
            <a:picLocks noGrp="1" noChangeAspect="1" noChangeArrowheads="1"/>
          </p:cNvPicPr>
          <p:nvPr>
            <p:ph/>
          </p:nvPr>
        </p:nvPicPr>
        <p:blipFill>
          <a:blip r:embed="rId2">
            <a:lum bright="-24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415926"/>
            <a:ext cx="8675688" cy="5453063"/>
          </a:xfrm>
          <a:noFill/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7FF98-4836-4347-93B6-E29F02FCB2DE}" type="slidenum">
              <a:rPr lang="en-US" altLang="zh-TW" smtClean="0"/>
              <a:pPr/>
              <a:t>67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78082140"/>
      </p:ext>
    </p:extLst>
  </p:cSld>
  <p:clrMapOvr>
    <a:masterClrMapping/>
  </p:clrMapOvr>
  <p:transition>
    <p:random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047847" y="564833"/>
            <a:ext cx="5257800" cy="792163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  <a:defRPr/>
            </a:pPr>
            <a:br>
              <a:rPr lang="zh-CN" altLang="en-US" sz="2000" b="1" dirty="0">
                <a:solidFill>
                  <a:schemeClr val="bg2"/>
                </a:solidFill>
                <a:latin typeface="宋体" pitchFamily="2" charset="-122"/>
              </a:rPr>
            </a:br>
            <a:r>
              <a:rPr lang="en-US" altLang="zh-CN" sz="3200" b="1" dirty="0">
                <a:latin typeface="+mn-lt"/>
              </a:rPr>
              <a:t>3. </a:t>
            </a:r>
            <a:r>
              <a:rPr lang="zh-CN" altLang="en-US" sz="3200" b="1" dirty="0">
                <a:latin typeface="宋体" pitchFamily="2" charset="-122"/>
              </a:rPr>
              <a:t>运动形式：前屈、后伸</a:t>
            </a:r>
          </a:p>
        </p:txBody>
      </p:sp>
      <p:pic>
        <p:nvPicPr>
          <p:cNvPr id="6" name="Picture 4" descr="3-25肘后三角及提携角"/>
          <p:cNvPicPr>
            <a:picLocks noChangeAspect="1" noChangeArrowheads="1"/>
          </p:cNvPicPr>
          <p:nvPr/>
        </p:nvPicPr>
        <p:blipFill>
          <a:blip r:embed="rId3">
            <a:lum bright="-10000" contrast="20000"/>
          </a:blip>
          <a:srcRect/>
          <a:stretch>
            <a:fillRect/>
          </a:stretch>
        </p:blipFill>
        <p:spPr bwMode="auto">
          <a:xfrm>
            <a:off x="7431542" y="1505518"/>
            <a:ext cx="4537075" cy="36925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2" name="矩形 1"/>
          <p:cNvSpPr/>
          <p:nvPr/>
        </p:nvSpPr>
        <p:spPr>
          <a:xfrm>
            <a:off x="517975" y="1713033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肘后三角</a:t>
            </a:r>
            <a:r>
              <a:rPr lang="en-US" altLang="zh-CN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r>
              <a:rPr lang="zh-CN" altLang="en-US" sz="20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肱骨内、外上髁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zh-CN" altLang="en-US" sz="20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尺骨鹰嘴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都易在体表扪及。当肘关节伸直时，此三点位于一条直线上，当肘关节屈至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90°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时，此三点的连线构成一尖端朝下的等腰三角形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肘关节发生脱位时，鹰嘴移位，三点位置关系发生改变。而肱骨髁上骨折时，三点位置关系不变</a:t>
            </a:r>
          </a:p>
        </p:txBody>
      </p:sp>
      <p:sp>
        <p:nvSpPr>
          <p:cNvPr id="3" name="矩形 2"/>
          <p:cNvSpPr/>
          <p:nvPr/>
        </p:nvSpPr>
        <p:spPr>
          <a:xfrm>
            <a:off x="517975" y="5061684"/>
            <a:ext cx="6096000" cy="12382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肘关节的</a:t>
            </a:r>
            <a:r>
              <a:rPr lang="zh-CN" altLang="en-US" sz="32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提携角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使关节处于伸位时，前臂远离正中线，增大了运动幅度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68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08758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656138" y="765175"/>
            <a:ext cx="3429000" cy="590550"/>
          </a:xfrm>
        </p:spPr>
        <p:txBody>
          <a:bodyPr>
            <a:normAutofit fontScale="90000"/>
          </a:bodyPr>
          <a:lstStyle/>
          <a:p>
            <a:pPr algn="l">
              <a:lnSpc>
                <a:spcPct val="180000"/>
              </a:lnSpc>
            </a:pPr>
            <a:r>
              <a:rPr kumimoji="1" lang="en-US" altLang="zh-CN" sz="3100" b="1" dirty="0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 </a:t>
            </a:r>
            <a:r>
              <a:rPr kumimoji="1" lang="zh-CN" altLang="en-US" sz="3100" b="1" dirty="0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桡尺连结</a:t>
            </a:r>
            <a:br>
              <a:rPr lang="zh-CN" altLang="en-US" sz="2800" b="1" dirty="0">
                <a:solidFill>
                  <a:srgbClr val="FF000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</a:br>
            <a:endParaRPr lang="zh-CN" altLang="en-US" sz="2800" b="1" dirty="0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pic>
        <p:nvPicPr>
          <p:cNvPr id="27651" name="Picture 2" descr="前臂骨连接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"/>
          <a:stretch>
            <a:fillRect/>
          </a:stretch>
        </p:blipFill>
        <p:spPr bwMode="auto">
          <a:xfrm>
            <a:off x="4295775" y="1341438"/>
            <a:ext cx="4103688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69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3474072"/>
      </p:ext>
    </p:extLst>
  </p:cSld>
  <p:clrMapOvr>
    <a:masterClrMapping/>
  </p:clrMapOvr>
  <p:transition>
    <p:zoom dir="in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5664200" y="1198564"/>
          <a:ext cx="3308350" cy="4535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4" name="Image" r:id="rId4" imgW="3771429" imgH="5168254" progId="Photoshop.Image.9">
                  <p:embed/>
                </p:oleObj>
              </mc:Choice>
              <mc:Fallback>
                <p:oleObj name="Image" r:id="rId4" imgW="3771429" imgH="5168254" progId="Photoshop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64200" y="1198564"/>
                        <a:ext cx="3308350" cy="4535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267" name="Group 3"/>
          <p:cNvGrpSpPr>
            <a:grpSpLocks/>
          </p:cNvGrpSpPr>
          <p:nvPr/>
        </p:nvGrpSpPr>
        <p:grpSpPr bwMode="auto">
          <a:xfrm>
            <a:off x="1703388" y="1123951"/>
            <a:ext cx="3751262" cy="4537075"/>
            <a:chOff x="336" y="527"/>
            <a:chExt cx="2363" cy="2858"/>
          </a:xfrm>
        </p:grpSpPr>
        <p:pic>
          <p:nvPicPr>
            <p:cNvPr id="11271" name="Picture 4" descr="1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" y="527"/>
              <a:ext cx="2314" cy="2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2" name="Line 5"/>
            <p:cNvSpPr>
              <a:spLocks noChangeShapeType="1"/>
            </p:cNvSpPr>
            <p:nvPr/>
          </p:nvSpPr>
          <p:spPr bwMode="auto">
            <a:xfrm flipH="1">
              <a:off x="864" y="1728"/>
              <a:ext cx="43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1273" name="Text Box 6"/>
            <p:cNvSpPr txBox="1">
              <a:spLocks noChangeArrowheads="1"/>
            </p:cNvSpPr>
            <p:nvPr/>
          </p:nvSpPr>
          <p:spPr bwMode="auto">
            <a:xfrm>
              <a:off x="336" y="1584"/>
              <a:ext cx="67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kumimoji="1" sz="23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CN" altLang="en-US" sz="2000" b="1">
                  <a:solidFill>
                    <a:srgbClr val="0000CC"/>
                  </a:solidFill>
                  <a:ea typeface="宋体" panose="02010600030101010101" pitchFamily="2" charset="-122"/>
                </a:rPr>
                <a:t>项韧带</a:t>
              </a:r>
            </a:p>
          </p:txBody>
        </p:sp>
      </p:grpSp>
      <p:sp>
        <p:nvSpPr>
          <p:cNvPr id="11268" name="Line 7"/>
          <p:cNvSpPr>
            <a:spLocks noChangeShapeType="1"/>
          </p:cNvSpPr>
          <p:nvPr/>
        </p:nvSpPr>
        <p:spPr bwMode="auto">
          <a:xfrm>
            <a:off x="7658101" y="2849564"/>
            <a:ext cx="1979613" cy="3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oval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1269" name="Text Box 8"/>
          <p:cNvSpPr txBox="1">
            <a:spLocks noChangeArrowheads="1"/>
          </p:cNvSpPr>
          <p:nvPr/>
        </p:nvSpPr>
        <p:spPr bwMode="auto">
          <a:xfrm>
            <a:off x="9559926" y="2357438"/>
            <a:ext cx="11080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ea typeface="宋体" panose="02010600030101010101" pitchFamily="2" charset="-122"/>
              </a:rPr>
              <a:t>黄韧带</a:t>
            </a:r>
            <a:r>
              <a:rPr lang="en-US" altLang="zh-CN" sz="2000" b="1">
                <a:solidFill>
                  <a:srgbClr val="0000CC"/>
                </a:solidFill>
                <a:ea typeface="宋体" panose="02010600030101010101" pitchFamily="2" charset="-122"/>
              </a:rPr>
              <a:t>(</a:t>
            </a:r>
            <a:r>
              <a:rPr lang="zh-CN" altLang="en-US" sz="2000" b="1">
                <a:solidFill>
                  <a:srgbClr val="0000CC"/>
                </a:solidFill>
                <a:ea typeface="宋体" panose="02010600030101010101" pitchFamily="2" charset="-122"/>
              </a:rPr>
              <a:t>椎弓间韧带</a:t>
            </a:r>
            <a:r>
              <a:rPr lang="en-US" altLang="zh-CN" sz="2000" b="1">
                <a:solidFill>
                  <a:srgbClr val="0000CC"/>
                </a:solidFill>
                <a:ea typeface="宋体" panose="02010600030101010101" pitchFamily="2" charset="-122"/>
              </a:rPr>
              <a:t>)</a:t>
            </a:r>
            <a:endParaRPr lang="zh-CN" altLang="en-US" sz="2000" b="1">
              <a:solidFill>
                <a:srgbClr val="0000CC"/>
              </a:solidFill>
              <a:ea typeface="宋体" panose="02010600030101010101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814382" y="144467"/>
            <a:ext cx="36199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spcBef>
                <a:spcPct val="0"/>
              </a:spcBef>
            </a:pPr>
            <a:r>
              <a:rPr lang="en-US" altLang="zh-CN" sz="24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 </a:t>
            </a:r>
            <a:r>
              <a:rPr lang="zh-CN" altLang="en-US" sz="24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黄韧带</a:t>
            </a:r>
            <a:r>
              <a:rPr lang="zh-CN" altLang="en-US" sz="2400" b="1" dirty="0">
                <a:solidFill>
                  <a:srgbClr val="CC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弹性结缔组织</a:t>
            </a:r>
            <a:r>
              <a:rPr lang="en-US" altLang="zh-CN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980662"/>
      </p:ext>
    </p:extLst>
  </p:cSld>
  <p:clrMapOvr>
    <a:masterClrMapping/>
  </p:clrMapOvr>
  <p:transition spd="slow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62" name="Picture 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1" y="0"/>
            <a:ext cx="1590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1828800" y="1447801"/>
            <a:ext cx="1143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3600" b="1">
                <a:latin typeface="黑体" panose="02010609060101010101" pitchFamily="49" charset="-122"/>
                <a:ea typeface="楷体_GB2312" pitchFamily="49" charset="-122"/>
              </a:rPr>
              <a:t>包括</a:t>
            </a:r>
          </a:p>
        </p:txBody>
      </p:sp>
      <p:sp>
        <p:nvSpPr>
          <p:cNvPr id="69636" name="AutoShape 4"/>
          <p:cNvSpPr>
            <a:spLocks/>
          </p:cNvSpPr>
          <p:nvPr/>
        </p:nvSpPr>
        <p:spPr bwMode="auto">
          <a:xfrm>
            <a:off x="3048000" y="981075"/>
            <a:ext cx="304800" cy="1600200"/>
          </a:xfrm>
          <a:prstGeom prst="leftBrace">
            <a:avLst>
              <a:gd name="adj1" fmla="val 43750"/>
              <a:gd name="adj2" fmla="val 50000"/>
            </a:avLst>
          </a:prstGeom>
          <a:noFill/>
          <a:ln w="571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 sz="3600">
              <a:ea typeface="楷体_GB2312" pitchFamily="49" charset="-122"/>
            </a:endParaRPr>
          </a:p>
        </p:txBody>
      </p:sp>
      <p:sp>
        <p:nvSpPr>
          <p:cNvPr id="69637" name="Text Box 5"/>
          <p:cNvSpPr txBox="1">
            <a:spLocks noChangeArrowheads="1"/>
          </p:cNvSpPr>
          <p:nvPr/>
        </p:nvSpPr>
        <p:spPr bwMode="auto">
          <a:xfrm>
            <a:off x="3505200" y="762001"/>
            <a:ext cx="31877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3600" b="1">
                <a:latin typeface="黑体" panose="02010609060101010101" pitchFamily="49" charset="-122"/>
                <a:ea typeface="楷体_GB2312" pitchFamily="49" charset="-122"/>
              </a:rPr>
              <a:t>桡尺近侧关节</a:t>
            </a:r>
          </a:p>
        </p:txBody>
      </p:sp>
      <p:sp>
        <p:nvSpPr>
          <p:cNvPr id="69638" name="Text Box 6"/>
          <p:cNvSpPr txBox="1">
            <a:spLocks noChangeArrowheads="1"/>
          </p:cNvSpPr>
          <p:nvPr/>
        </p:nvSpPr>
        <p:spPr bwMode="auto">
          <a:xfrm>
            <a:off x="3505200" y="1371601"/>
            <a:ext cx="29718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3600" b="1">
                <a:latin typeface="黑体" panose="02010609060101010101" pitchFamily="49" charset="-122"/>
                <a:ea typeface="楷体_GB2312" pitchFamily="49" charset="-122"/>
              </a:rPr>
              <a:t>前臂骨间膜</a:t>
            </a:r>
          </a:p>
        </p:txBody>
      </p:sp>
      <p:sp>
        <p:nvSpPr>
          <p:cNvPr id="69639" name="Text Box 7"/>
          <p:cNvSpPr txBox="1">
            <a:spLocks noChangeArrowheads="1"/>
          </p:cNvSpPr>
          <p:nvPr/>
        </p:nvSpPr>
        <p:spPr bwMode="auto">
          <a:xfrm>
            <a:off x="3429001" y="2057401"/>
            <a:ext cx="332581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3600" b="1">
                <a:latin typeface="黑体" panose="02010609060101010101" pitchFamily="49" charset="-122"/>
                <a:ea typeface="楷体_GB2312" pitchFamily="49" charset="-122"/>
              </a:rPr>
              <a:t>桡尺远侧关节</a:t>
            </a:r>
          </a:p>
        </p:txBody>
      </p:sp>
      <p:sp>
        <p:nvSpPr>
          <p:cNvPr id="69641" name="Text Box 9"/>
          <p:cNvSpPr txBox="1">
            <a:spLocks noChangeArrowheads="1"/>
          </p:cNvSpPr>
          <p:nvPr/>
        </p:nvSpPr>
        <p:spPr bwMode="auto">
          <a:xfrm>
            <a:off x="1981200" y="2743201"/>
            <a:ext cx="28321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3600" b="1">
                <a:latin typeface="黑体" panose="02010609060101010101" pitchFamily="49" charset="-122"/>
                <a:ea typeface="楷体_GB2312" pitchFamily="49" charset="-122"/>
              </a:rPr>
              <a:t>桡骨尺切迹</a:t>
            </a:r>
          </a:p>
        </p:txBody>
      </p:sp>
      <p:sp>
        <p:nvSpPr>
          <p:cNvPr id="69642" name="Text Box 10"/>
          <p:cNvSpPr txBox="1">
            <a:spLocks noChangeArrowheads="1"/>
          </p:cNvSpPr>
          <p:nvPr/>
        </p:nvSpPr>
        <p:spPr bwMode="auto">
          <a:xfrm>
            <a:off x="1905000" y="4191001"/>
            <a:ext cx="16764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3600" b="1">
                <a:latin typeface="黑体" panose="02010609060101010101" pitchFamily="49" charset="-122"/>
                <a:ea typeface="楷体_GB2312" pitchFamily="49" charset="-122"/>
              </a:rPr>
              <a:t>运动：</a:t>
            </a:r>
          </a:p>
        </p:txBody>
      </p:sp>
      <p:sp>
        <p:nvSpPr>
          <p:cNvPr id="69643" name="Text Box 11"/>
          <p:cNvSpPr txBox="1">
            <a:spLocks noChangeArrowheads="1"/>
          </p:cNvSpPr>
          <p:nvPr/>
        </p:nvSpPr>
        <p:spPr bwMode="auto">
          <a:xfrm>
            <a:off x="2514600" y="4953001"/>
            <a:ext cx="40386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>
                <a:latin typeface="黑体" panose="02010609060101010101" pitchFamily="49" charset="-122"/>
                <a:ea typeface="楷体_GB2312" pitchFamily="49" charset="-122"/>
              </a:rPr>
              <a:t>桡骨头原位自转</a:t>
            </a:r>
          </a:p>
        </p:txBody>
      </p:sp>
      <p:sp>
        <p:nvSpPr>
          <p:cNvPr id="69644" name="Text Box 12"/>
          <p:cNvSpPr txBox="1">
            <a:spLocks noChangeArrowheads="1"/>
          </p:cNvSpPr>
          <p:nvPr/>
        </p:nvSpPr>
        <p:spPr bwMode="auto">
          <a:xfrm>
            <a:off x="3390900" y="4191001"/>
            <a:ext cx="27813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3600" b="1">
                <a:latin typeface="黑体" panose="02010609060101010101" pitchFamily="49" charset="-122"/>
                <a:ea typeface="楷体_GB2312" pitchFamily="49" charset="-122"/>
              </a:rPr>
              <a:t>旋前、旋后</a:t>
            </a:r>
          </a:p>
        </p:txBody>
      </p:sp>
      <p:sp>
        <p:nvSpPr>
          <p:cNvPr id="69645" name="Text Box 13"/>
          <p:cNvSpPr txBox="1">
            <a:spLocks noChangeArrowheads="1"/>
          </p:cNvSpPr>
          <p:nvPr/>
        </p:nvSpPr>
        <p:spPr bwMode="auto">
          <a:xfrm>
            <a:off x="2438400" y="5638801"/>
            <a:ext cx="43434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>
                <a:latin typeface="黑体" panose="02010609060101010101" pitchFamily="49" charset="-122"/>
                <a:ea typeface="楷体_GB2312" pitchFamily="49" charset="-122"/>
              </a:rPr>
              <a:t>下端环绕尺骨头转</a:t>
            </a:r>
          </a:p>
        </p:txBody>
      </p:sp>
      <p:sp>
        <p:nvSpPr>
          <p:cNvPr id="69646" name="Line 14"/>
          <p:cNvSpPr>
            <a:spLocks noChangeShapeType="1"/>
          </p:cNvSpPr>
          <p:nvPr/>
        </p:nvSpPr>
        <p:spPr bwMode="auto">
          <a:xfrm flipH="1">
            <a:off x="6888164" y="914401"/>
            <a:ext cx="884237" cy="13811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zh-CN" altLang="en-US"/>
          </a:p>
        </p:txBody>
      </p:sp>
      <p:sp>
        <p:nvSpPr>
          <p:cNvPr id="69647" name="Line 15"/>
          <p:cNvSpPr>
            <a:spLocks noChangeShapeType="1"/>
          </p:cNvSpPr>
          <p:nvPr/>
        </p:nvSpPr>
        <p:spPr bwMode="auto">
          <a:xfrm flipH="1" flipV="1">
            <a:off x="6172200" y="1905000"/>
            <a:ext cx="1676400" cy="838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zh-CN" altLang="en-US"/>
          </a:p>
        </p:txBody>
      </p:sp>
      <p:sp>
        <p:nvSpPr>
          <p:cNvPr id="69648" name="Line 16"/>
          <p:cNvSpPr>
            <a:spLocks noChangeShapeType="1"/>
          </p:cNvSpPr>
          <p:nvPr/>
        </p:nvSpPr>
        <p:spPr bwMode="auto">
          <a:xfrm flipH="1" flipV="1">
            <a:off x="6781800" y="2667000"/>
            <a:ext cx="1143000" cy="3581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zh-CN" altLang="en-US"/>
          </a:p>
        </p:txBody>
      </p:sp>
      <p:pic>
        <p:nvPicPr>
          <p:cNvPr id="69661" name="Picture 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0"/>
            <a:ext cx="3657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50" name="Line 18"/>
          <p:cNvSpPr>
            <a:spLocks noChangeShapeType="1"/>
          </p:cNvSpPr>
          <p:nvPr/>
        </p:nvSpPr>
        <p:spPr bwMode="auto">
          <a:xfrm flipH="1" flipV="1">
            <a:off x="4572000" y="3352800"/>
            <a:ext cx="4495800" cy="1447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zh-CN" altLang="en-US"/>
          </a:p>
        </p:txBody>
      </p:sp>
      <p:sp>
        <p:nvSpPr>
          <p:cNvPr id="69651" name="Line 19"/>
          <p:cNvSpPr>
            <a:spLocks noChangeShapeType="1"/>
          </p:cNvSpPr>
          <p:nvPr/>
        </p:nvSpPr>
        <p:spPr bwMode="auto">
          <a:xfrm flipH="1" flipV="1">
            <a:off x="7010400" y="3200400"/>
            <a:ext cx="2438400" cy="1371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zh-CN" altLang="en-US"/>
          </a:p>
        </p:txBody>
      </p:sp>
      <p:sp>
        <p:nvSpPr>
          <p:cNvPr id="69652" name="Text Box 20"/>
          <p:cNvSpPr txBox="1">
            <a:spLocks noChangeArrowheads="1"/>
          </p:cNvSpPr>
          <p:nvPr/>
        </p:nvSpPr>
        <p:spPr bwMode="auto">
          <a:xfrm>
            <a:off x="8543926" y="6324601"/>
            <a:ext cx="1514475" cy="54927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3600" b="1" dirty="0">
                <a:latin typeface="黑体" panose="02010609060101010101" pitchFamily="49" charset="-122"/>
                <a:ea typeface="楷体_GB2312" pitchFamily="49" charset="-122"/>
              </a:rPr>
              <a:t>关节盘</a:t>
            </a:r>
          </a:p>
        </p:txBody>
      </p:sp>
      <p:sp>
        <p:nvSpPr>
          <p:cNvPr id="69653" name="Line 21"/>
          <p:cNvSpPr>
            <a:spLocks noChangeShapeType="1"/>
          </p:cNvSpPr>
          <p:nvPr/>
        </p:nvSpPr>
        <p:spPr bwMode="auto">
          <a:xfrm>
            <a:off x="9601200" y="5181600"/>
            <a:ext cx="0" cy="990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zh-CN" altLang="en-US"/>
          </a:p>
        </p:txBody>
      </p:sp>
      <p:sp>
        <p:nvSpPr>
          <p:cNvPr id="69654" name="Text Box 22"/>
          <p:cNvSpPr txBox="1">
            <a:spLocks noChangeArrowheads="1"/>
          </p:cNvSpPr>
          <p:nvPr/>
        </p:nvSpPr>
        <p:spPr bwMode="auto">
          <a:xfrm>
            <a:off x="3352800" y="3429001"/>
            <a:ext cx="32766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3600" b="1">
                <a:latin typeface="黑体" panose="02010609060101010101" pitchFamily="49" charset="-122"/>
                <a:ea typeface="楷体_GB2312" pitchFamily="49" charset="-122"/>
              </a:rPr>
              <a:t>下方有关节盘</a:t>
            </a:r>
          </a:p>
        </p:txBody>
      </p:sp>
      <p:sp>
        <p:nvSpPr>
          <p:cNvPr id="69655" name="Text Box 23"/>
          <p:cNvSpPr txBox="1">
            <a:spLocks noChangeArrowheads="1"/>
          </p:cNvSpPr>
          <p:nvPr/>
        </p:nvSpPr>
        <p:spPr bwMode="auto">
          <a:xfrm>
            <a:off x="4724400" y="2743201"/>
            <a:ext cx="22098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3600" b="1">
                <a:latin typeface="黑体" panose="02010609060101010101" pitchFamily="49" charset="-122"/>
                <a:ea typeface="楷体_GB2312" pitchFamily="49" charset="-122"/>
              </a:rPr>
              <a:t>－尺骨头</a:t>
            </a:r>
          </a:p>
        </p:txBody>
      </p:sp>
      <p:sp>
        <p:nvSpPr>
          <p:cNvPr id="69656" name="Line 24"/>
          <p:cNvSpPr>
            <a:spLocks noChangeShapeType="1"/>
          </p:cNvSpPr>
          <p:nvPr/>
        </p:nvSpPr>
        <p:spPr bwMode="auto">
          <a:xfrm flipH="1" flipV="1">
            <a:off x="6240463" y="1628776"/>
            <a:ext cx="2736850" cy="730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zh-CN" altLang="en-US"/>
          </a:p>
        </p:txBody>
      </p:sp>
      <p:sp>
        <p:nvSpPr>
          <p:cNvPr id="69657" name="Line 25"/>
          <p:cNvSpPr>
            <a:spLocks noChangeShapeType="1"/>
          </p:cNvSpPr>
          <p:nvPr/>
        </p:nvSpPr>
        <p:spPr bwMode="auto">
          <a:xfrm>
            <a:off x="7391400" y="44450"/>
            <a:ext cx="865188" cy="681355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spAutoFit/>
          </a:bodyPr>
          <a:lstStyle/>
          <a:p>
            <a:endParaRPr lang="zh-CN" altLang="en-US"/>
          </a:p>
        </p:txBody>
      </p:sp>
      <p:sp>
        <p:nvSpPr>
          <p:cNvPr id="69658" name="Freeform 26"/>
          <p:cNvSpPr>
            <a:spLocks/>
          </p:cNvSpPr>
          <p:nvPr/>
        </p:nvSpPr>
        <p:spPr bwMode="auto">
          <a:xfrm>
            <a:off x="7061200" y="617538"/>
            <a:ext cx="908050" cy="369332"/>
          </a:xfrm>
          <a:custGeom>
            <a:avLst/>
            <a:gdLst>
              <a:gd name="T0" fmla="*/ 146169050 w 572"/>
              <a:gd name="T1" fmla="*/ 632557676 h 251"/>
              <a:gd name="T2" fmla="*/ 15120937 w 572"/>
              <a:gd name="T3" fmla="*/ 504030693 h 251"/>
              <a:gd name="T4" fmla="*/ 47882167 w 572"/>
              <a:gd name="T5" fmla="*/ 277216871 h 251"/>
              <a:gd name="T6" fmla="*/ 307459030 w 572"/>
              <a:gd name="T7" fmla="*/ 115927063 h 251"/>
              <a:gd name="T8" fmla="*/ 791328923 w 572"/>
              <a:gd name="T9" fmla="*/ 20161226 h 251"/>
              <a:gd name="T10" fmla="*/ 1242436104 w 572"/>
              <a:gd name="T11" fmla="*/ 52922433 h 251"/>
              <a:gd name="T12" fmla="*/ 1436488846 w 572"/>
              <a:gd name="T13" fmla="*/ 342740836 h 251"/>
              <a:gd name="T14" fmla="*/ 1209674881 w 572"/>
              <a:gd name="T15" fmla="*/ 567033712 h 25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72"/>
              <a:gd name="T25" fmla="*/ 0 h 251"/>
              <a:gd name="T26" fmla="*/ 572 w 572"/>
              <a:gd name="T27" fmla="*/ 251 h 25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72" h="251">
                <a:moveTo>
                  <a:pt x="58" y="251"/>
                </a:moveTo>
                <a:cubicBezTo>
                  <a:pt x="49" y="243"/>
                  <a:pt x="12" y="223"/>
                  <a:pt x="6" y="200"/>
                </a:cubicBezTo>
                <a:cubicBezTo>
                  <a:pt x="0" y="177"/>
                  <a:pt x="0" y="136"/>
                  <a:pt x="19" y="110"/>
                </a:cubicBezTo>
                <a:cubicBezTo>
                  <a:pt x="38" y="84"/>
                  <a:pt x="73" y="63"/>
                  <a:pt x="122" y="46"/>
                </a:cubicBezTo>
                <a:cubicBezTo>
                  <a:pt x="171" y="29"/>
                  <a:pt x="252" y="12"/>
                  <a:pt x="314" y="8"/>
                </a:cubicBezTo>
                <a:cubicBezTo>
                  <a:pt x="376" y="4"/>
                  <a:pt x="450" y="0"/>
                  <a:pt x="493" y="21"/>
                </a:cubicBezTo>
                <a:cubicBezTo>
                  <a:pt x="536" y="42"/>
                  <a:pt x="572" y="102"/>
                  <a:pt x="570" y="136"/>
                </a:cubicBezTo>
                <a:cubicBezTo>
                  <a:pt x="568" y="170"/>
                  <a:pt x="499" y="207"/>
                  <a:pt x="480" y="225"/>
                </a:cubicBezTo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69659" name="Freeform 27"/>
          <p:cNvSpPr>
            <a:spLocks/>
          </p:cNvSpPr>
          <p:nvPr/>
        </p:nvSpPr>
        <p:spPr bwMode="auto">
          <a:xfrm>
            <a:off x="7508875" y="5770563"/>
            <a:ext cx="1462088" cy="369332"/>
          </a:xfrm>
          <a:custGeom>
            <a:avLst/>
            <a:gdLst>
              <a:gd name="T0" fmla="*/ 15120945 w 921"/>
              <a:gd name="T1" fmla="*/ 1194554152 h 474"/>
              <a:gd name="T2" fmla="*/ 80645031 w 921"/>
              <a:gd name="T3" fmla="*/ 710684078 h 474"/>
              <a:gd name="T4" fmla="*/ 498991174 w 921"/>
              <a:gd name="T5" fmla="*/ 259576920 h 474"/>
              <a:gd name="T6" fmla="*/ 1272680195 w 921"/>
              <a:gd name="T7" fmla="*/ 32762829 h 474"/>
              <a:gd name="T8" fmla="*/ 1885077814 w 921"/>
              <a:gd name="T9" fmla="*/ 65524070 h 474"/>
              <a:gd name="T10" fmla="*/ 2147483647 w 921"/>
              <a:gd name="T11" fmla="*/ 355342833 h 474"/>
              <a:gd name="T12" fmla="*/ 2147483647 w 921"/>
              <a:gd name="T13" fmla="*/ 904737051 h 47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21"/>
              <a:gd name="T22" fmla="*/ 0 h 474"/>
              <a:gd name="T23" fmla="*/ 921 w 921"/>
              <a:gd name="T24" fmla="*/ 474 h 47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21" h="474">
                <a:moveTo>
                  <a:pt x="6" y="474"/>
                </a:moveTo>
                <a:cubicBezTo>
                  <a:pt x="10" y="442"/>
                  <a:pt x="0" y="344"/>
                  <a:pt x="32" y="282"/>
                </a:cubicBezTo>
                <a:cubicBezTo>
                  <a:pt x="64" y="220"/>
                  <a:pt x="119" y="148"/>
                  <a:pt x="198" y="103"/>
                </a:cubicBezTo>
                <a:cubicBezTo>
                  <a:pt x="277" y="58"/>
                  <a:pt x="413" y="26"/>
                  <a:pt x="505" y="13"/>
                </a:cubicBezTo>
                <a:cubicBezTo>
                  <a:pt x="597" y="0"/>
                  <a:pt x="682" y="5"/>
                  <a:pt x="748" y="26"/>
                </a:cubicBezTo>
                <a:cubicBezTo>
                  <a:pt x="814" y="47"/>
                  <a:pt x="883" y="86"/>
                  <a:pt x="902" y="141"/>
                </a:cubicBezTo>
                <a:cubicBezTo>
                  <a:pt x="921" y="196"/>
                  <a:pt x="872" y="314"/>
                  <a:pt x="864" y="359"/>
                </a:cubicBezTo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70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2415877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9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"/>
                                        <p:tgtEl>
                                          <p:spTgt spid="69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"/>
                            </p:stCondLst>
                            <p:childTnLst>
                              <p:par>
                                <p:cTn id="14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69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6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"/>
                                        <p:tgtEl>
                                          <p:spTgt spid="69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9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"/>
                                        <p:tgtEl>
                                          <p:spTgt spid="69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75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9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75"/>
                                        <p:tgtEl>
                                          <p:spTgt spid="69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5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69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7" dur="500"/>
                                        <p:tgtEl>
                                          <p:spTgt spid="69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69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75"/>
                                        <p:tgtEl>
                                          <p:spTgt spid="69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375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696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9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75"/>
                                        <p:tgtEl>
                                          <p:spTgt spid="69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696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9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75"/>
                                        <p:tgtEl>
                                          <p:spTgt spid="69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45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75"/>
                                        <p:tgtEl>
                                          <p:spTgt spid="69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675"/>
                            </p:stCondLst>
                            <p:childTnLst>
                              <p:par>
                                <p:cTn id="8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69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75"/>
                                        <p:tgtEl>
                                          <p:spTgt spid="69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75"/>
                                        <p:tgtEl>
                                          <p:spTgt spid="69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69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75"/>
                                        <p:tgtEl>
                                          <p:spTgt spid="69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525"/>
                            </p:stCondLst>
                            <p:childTnLst>
                              <p:par>
                                <p:cTn id="1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69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 nodeType="clickPar">
                      <p:stCondLst>
                        <p:cond delay="indefinite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75"/>
                                        <p:tgtEl>
                                          <p:spTgt spid="69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69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5" grpId="0" autoUpdateAnimBg="0"/>
      <p:bldP spid="69636" grpId="0" animBg="1" autoUpdateAnimBg="0"/>
      <p:bldP spid="69637" grpId="0" autoUpdateAnimBg="0"/>
      <p:bldP spid="69638" grpId="0" autoUpdateAnimBg="0"/>
      <p:bldP spid="69639" grpId="0" autoUpdateAnimBg="0"/>
      <p:bldP spid="69641" grpId="0" autoUpdateAnimBg="0"/>
      <p:bldP spid="69642" grpId="0" autoUpdateAnimBg="0"/>
      <p:bldP spid="69643" grpId="0" autoUpdateAnimBg="0"/>
      <p:bldP spid="69644" grpId="0" autoUpdateAnimBg="0"/>
      <p:bldP spid="69645" grpId="0" autoUpdateAnimBg="0"/>
      <p:bldP spid="69646" grpId="0" animBg="1"/>
      <p:bldP spid="69646" grpId="1" animBg="1"/>
      <p:bldP spid="69647" grpId="0" animBg="1"/>
      <p:bldP spid="69647" grpId="1" animBg="1"/>
      <p:bldP spid="69648" grpId="0" animBg="1"/>
      <p:bldP spid="69648" grpId="1" animBg="1"/>
      <p:bldP spid="69650" grpId="0" animBg="1"/>
      <p:bldP spid="69650" grpId="1" animBg="1"/>
      <p:bldP spid="69651" grpId="0" animBg="1"/>
      <p:bldP spid="69651" grpId="1" animBg="1"/>
      <p:bldP spid="69652" grpId="0"/>
      <p:bldP spid="69652" grpId="1"/>
      <p:bldP spid="69653" grpId="0" animBg="1"/>
      <p:bldP spid="69653" grpId="1" animBg="1"/>
      <p:bldP spid="69654" grpId="0" autoUpdateAnimBg="0"/>
      <p:bldP spid="69655" grpId="0" autoUpdateAnimBg="0"/>
      <p:bldP spid="69656" grpId="0" animBg="1"/>
      <p:bldP spid="69656" grpId="1" animBg="1"/>
      <p:bldP spid="69657" grpId="0" animBg="1"/>
      <p:bldP spid="69658" grpId="0" animBg="1"/>
      <p:bldP spid="69659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5"/>
          <p:cNvSpPr txBox="1">
            <a:spLocks noChangeArrowheads="1"/>
          </p:cNvSpPr>
          <p:nvPr/>
        </p:nvSpPr>
        <p:spPr bwMode="auto">
          <a:xfrm>
            <a:off x="4511676" y="188913"/>
            <a:ext cx="33131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dist" eaLnBrk="1" hangingPunct="1">
              <a:spcBef>
                <a:spcPct val="50000"/>
              </a:spcBef>
            </a:pPr>
            <a:r>
              <a:rPr lang="zh-CN" altLang="en-US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手骨的连接</a:t>
            </a:r>
          </a:p>
        </p:txBody>
      </p:sp>
      <p:pic>
        <p:nvPicPr>
          <p:cNvPr id="33795" name="Picture 6" descr="3-27手关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5" r="6776" b="7834"/>
          <a:stretch>
            <a:fillRect/>
          </a:stretch>
        </p:blipFill>
        <p:spPr bwMode="auto">
          <a:xfrm>
            <a:off x="4151313" y="981076"/>
            <a:ext cx="4176712" cy="5688013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71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533562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74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0"/>
            <a:ext cx="4248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2"/>
          <p:cNvSpPr>
            <a:spLocks noChangeArrowheads="1"/>
          </p:cNvSpPr>
          <p:nvPr/>
        </p:nvSpPr>
        <p:spPr bwMode="auto">
          <a:xfrm>
            <a:off x="2711450" y="404814"/>
            <a:ext cx="17620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800" b="1" dirty="0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(5)</a:t>
            </a:r>
            <a:r>
              <a:rPr lang="zh-CN" altLang="en-US" sz="2800" b="1" dirty="0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手关节</a:t>
            </a:r>
          </a:p>
        </p:txBody>
      </p:sp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2590800" y="1219200"/>
            <a:ext cx="32639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600" b="1">
                <a:latin typeface="楷体_GB2312" pitchFamily="49" charset="-122"/>
                <a:ea typeface="楷体_GB2312" pitchFamily="49" charset="-122"/>
              </a:rPr>
              <a:t>1.</a:t>
            </a:r>
            <a:r>
              <a:rPr lang="zh-CN" altLang="en-US" sz="3600" b="1">
                <a:latin typeface="楷体_GB2312" pitchFamily="49" charset="-122"/>
                <a:ea typeface="楷体_GB2312" pitchFamily="49" charset="-122"/>
              </a:rPr>
              <a:t>桡腕关节</a:t>
            </a:r>
          </a:p>
        </p:txBody>
      </p:sp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2590800" y="2057400"/>
            <a:ext cx="37211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600" b="1">
                <a:latin typeface="楷体_GB2312" pitchFamily="49" charset="-122"/>
                <a:ea typeface="楷体_GB2312" pitchFamily="49" charset="-122"/>
              </a:rPr>
              <a:t>2.</a:t>
            </a:r>
            <a:r>
              <a:rPr lang="zh-CN" altLang="en-US" sz="3600" b="1">
                <a:latin typeface="楷体_GB2312" pitchFamily="49" charset="-122"/>
                <a:ea typeface="楷体_GB2312" pitchFamily="49" charset="-122"/>
              </a:rPr>
              <a:t>腕骨间关节</a:t>
            </a:r>
          </a:p>
        </p:txBody>
      </p:sp>
      <p:sp>
        <p:nvSpPr>
          <p:cNvPr id="70662" name="Text Box 6"/>
          <p:cNvSpPr txBox="1">
            <a:spLocks noChangeArrowheads="1"/>
          </p:cNvSpPr>
          <p:nvPr/>
        </p:nvSpPr>
        <p:spPr bwMode="auto">
          <a:xfrm>
            <a:off x="2590800" y="2909888"/>
            <a:ext cx="32639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600" b="1">
                <a:latin typeface="楷体_GB2312" pitchFamily="49" charset="-122"/>
                <a:ea typeface="楷体_GB2312" pitchFamily="49" charset="-122"/>
              </a:rPr>
              <a:t>3.</a:t>
            </a:r>
            <a:r>
              <a:rPr lang="zh-CN" altLang="en-US" sz="3600" b="1">
                <a:latin typeface="楷体_GB2312" pitchFamily="49" charset="-122"/>
                <a:ea typeface="楷体_GB2312" pitchFamily="49" charset="-122"/>
              </a:rPr>
              <a:t>腕掌关节</a:t>
            </a:r>
          </a:p>
        </p:txBody>
      </p:sp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2590800" y="3824288"/>
            <a:ext cx="33401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600" b="1">
                <a:latin typeface="楷体_GB2312" pitchFamily="49" charset="-122"/>
                <a:ea typeface="楷体_GB2312" pitchFamily="49" charset="-122"/>
              </a:rPr>
              <a:t>4.</a:t>
            </a:r>
            <a:r>
              <a:rPr lang="zh-CN" altLang="en-US" sz="3600" b="1">
                <a:latin typeface="楷体_GB2312" pitchFamily="49" charset="-122"/>
                <a:ea typeface="楷体_GB2312" pitchFamily="49" charset="-122"/>
              </a:rPr>
              <a:t>掌指关节</a:t>
            </a:r>
          </a:p>
        </p:txBody>
      </p:sp>
      <p:sp>
        <p:nvSpPr>
          <p:cNvPr id="70664" name="Text Box 8"/>
          <p:cNvSpPr txBox="1">
            <a:spLocks noChangeArrowheads="1"/>
          </p:cNvSpPr>
          <p:nvPr/>
        </p:nvSpPr>
        <p:spPr bwMode="auto">
          <a:xfrm>
            <a:off x="2590800" y="4662488"/>
            <a:ext cx="37211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600" b="1">
                <a:latin typeface="楷体_GB2312" pitchFamily="49" charset="-122"/>
                <a:ea typeface="楷体_GB2312" pitchFamily="49" charset="-122"/>
              </a:rPr>
              <a:t>5.</a:t>
            </a:r>
            <a:r>
              <a:rPr lang="zh-CN" altLang="en-US" sz="3600" b="1">
                <a:latin typeface="楷体_GB2312" pitchFamily="49" charset="-122"/>
                <a:ea typeface="楷体_GB2312" pitchFamily="49" charset="-122"/>
              </a:rPr>
              <a:t>指骨间关节</a:t>
            </a:r>
          </a:p>
        </p:txBody>
      </p:sp>
      <p:sp>
        <p:nvSpPr>
          <p:cNvPr id="70665" name="Line 9"/>
          <p:cNvSpPr>
            <a:spLocks noChangeShapeType="1"/>
          </p:cNvSpPr>
          <p:nvPr/>
        </p:nvSpPr>
        <p:spPr bwMode="auto">
          <a:xfrm flipV="1">
            <a:off x="5334000" y="1295400"/>
            <a:ext cx="3505200" cy="228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0666" name="Line 10"/>
          <p:cNvSpPr>
            <a:spLocks noChangeShapeType="1"/>
          </p:cNvSpPr>
          <p:nvPr/>
        </p:nvSpPr>
        <p:spPr bwMode="auto">
          <a:xfrm flipV="1">
            <a:off x="5791200" y="1905000"/>
            <a:ext cx="3200400" cy="457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0667" name="Line 11"/>
          <p:cNvSpPr>
            <a:spLocks noChangeShapeType="1"/>
          </p:cNvSpPr>
          <p:nvPr/>
        </p:nvSpPr>
        <p:spPr bwMode="auto">
          <a:xfrm flipV="1">
            <a:off x="5410200" y="2590800"/>
            <a:ext cx="3505200" cy="6858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0668" name="Line 12"/>
          <p:cNvSpPr>
            <a:spLocks noChangeShapeType="1"/>
          </p:cNvSpPr>
          <p:nvPr/>
        </p:nvSpPr>
        <p:spPr bwMode="auto">
          <a:xfrm>
            <a:off x="5334000" y="4191000"/>
            <a:ext cx="35814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0669" name="Line 13"/>
          <p:cNvSpPr>
            <a:spLocks noChangeShapeType="1"/>
          </p:cNvSpPr>
          <p:nvPr/>
        </p:nvSpPr>
        <p:spPr bwMode="auto">
          <a:xfrm>
            <a:off x="5943600" y="5181600"/>
            <a:ext cx="2895600" cy="1524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72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7328194"/>
      </p:ext>
    </p:extLst>
  </p:cSld>
  <p:clrMapOvr>
    <a:masterClrMapping/>
  </p:clrMapOvr>
  <p:transition>
    <p:wipe dir="d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0"/>
            <a:ext cx="5029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1905001" y="1212851"/>
            <a:ext cx="170021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3600" b="1">
                <a:latin typeface="楷体_GB2312" pitchFamily="49" charset="-122"/>
                <a:ea typeface="楷体_GB2312" pitchFamily="49" charset="-122"/>
              </a:rPr>
              <a:t>组成：</a:t>
            </a:r>
          </a:p>
        </p:txBody>
      </p:sp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2286000" y="1822451"/>
            <a:ext cx="33782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 dirty="0">
                <a:latin typeface="楷体_GB2312" pitchFamily="49" charset="-122"/>
                <a:ea typeface="楷体_GB2312" pitchFamily="49" charset="-122"/>
              </a:rPr>
              <a:t>桡骨腕关节面</a:t>
            </a: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1774825" y="3357564"/>
            <a:ext cx="28448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3600" b="1">
                <a:latin typeface="楷体_GB2312" pitchFamily="49" charset="-122"/>
                <a:ea typeface="楷体_GB2312" pitchFamily="49" charset="-122"/>
              </a:rPr>
              <a:t>结构特点：</a:t>
            </a:r>
          </a:p>
        </p:txBody>
      </p:sp>
      <p:sp>
        <p:nvSpPr>
          <p:cNvPr id="71686" name="Text Box 6"/>
          <p:cNvSpPr txBox="1">
            <a:spLocks noChangeArrowheads="1"/>
          </p:cNvSpPr>
          <p:nvPr/>
        </p:nvSpPr>
        <p:spPr bwMode="auto">
          <a:xfrm>
            <a:off x="2384425" y="4043364"/>
            <a:ext cx="27432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 dirty="0">
                <a:latin typeface="楷体_GB2312" pitchFamily="49" charset="-122"/>
                <a:ea typeface="楷体_GB2312" pitchFamily="49" charset="-122"/>
              </a:rPr>
              <a:t>关节囊松弛</a:t>
            </a:r>
          </a:p>
        </p:txBody>
      </p:sp>
      <p:sp>
        <p:nvSpPr>
          <p:cNvPr id="71687" name="Text Box 7"/>
          <p:cNvSpPr txBox="1">
            <a:spLocks noChangeArrowheads="1"/>
          </p:cNvSpPr>
          <p:nvPr/>
        </p:nvSpPr>
        <p:spPr bwMode="auto">
          <a:xfrm>
            <a:off x="2335213" y="4584964"/>
            <a:ext cx="3048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 dirty="0">
                <a:latin typeface="楷体_GB2312" pitchFamily="49" charset="-122"/>
                <a:ea typeface="楷体_GB2312" pitchFamily="49" charset="-122"/>
              </a:rPr>
              <a:t>周围有韧带</a:t>
            </a:r>
          </a:p>
        </p:txBody>
      </p:sp>
      <p:sp>
        <p:nvSpPr>
          <p:cNvPr id="30728" name="Text Box 8"/>
          <p:cNvSpPr txBox="1">
            <a:spLocks noChangeArrowheads="1"/>
          </p:cNvSpPr>
          <p:nvPr/>
        </p:nvSpPr>
        <p:spPr bwMode="auto">
          <a:xfrm>
            <a:off x="1063059" y="509430"/>
            <a:ext cx="579868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CN" sz="3200" b="1" kern="0" dirty="0">
                <a:solidFill>
                  <a:srgbClr val="3333CC"/>
                </a:solidFill>
                <a:ea typeface="楷体_GB2312" pitchFamily="1" charset="-122"/>
              </a:rPr>
              <a:t>1.</a:t>
            </a:r>
            <a:r>
              <a:rPr kumimoji="0" lang="zh-CN" altLang="en-US" sz="3200" b="1" kern="0" dirty="0">
                <a:solidFill>
                  <a:srgbClr val="3333CC"/>
                </a:solidFill>
                <a:ea typeface="楷体_GB2312" pitchFamily="1" charset="-122"/>
              </a:rPr>
              <a:t>桡腕关节</a:t>
            </a:r>
            <a:r>
              <a:rPr kumimoji="0" lang="en-US" altLang="zh-CN" b="1" kern="0" dirty="0">
                <a:ea typeface="楷体_GB2312" pitchFamily="1" charset="-122"/>
              </a:rPr>
              <a:t>(</a:t>
            </a:r>
            <a:r>
              <a:rPr kumimoji="0" lang="zh-CN" altLang="en-US" b="1" kern="0" dirty="0">
                <a:ea typeface="楷体_GB2312" pitchFamily="1" charset="-122"/>
              </a:rPr>
              <a:t>腕关节</a:t>
            </a:r>
            <a:r>
              <a:rPr kumimoji="0" lang="en-US" altLang="zh-CN" b="1" kern="0" dirty="0">
                <a:ea typeface="楷体_GB2312" pitchFamily="1" charset="-122"/>
              </a:rPr>
              <a:t>)</a:t>
            </a:r>
            <a:r>
              <a:rPr kumimoji="0" lang="zh-CN" altLang="en-US" b="1" kern="0" dirty="0">
                <a:ea typeface="楷体_GB2312" pitchFamily="1" charset="-122"/>
              </a:rPr>
              <a:t>椭圆关节</a:t>
            </a:r>
            <a:endParaRPr kumimoji="0" lang="zh-CN" altLang="en-US" sz="3200" b="1" kern="0" dirty="0">
              <a:ea typeface="楷体_GB2312" pitchFamily="1" charset="-122"/>
            </a:endParaRPr>
          </a:p>
        </p:txBody>
      </p:sp>
      <p:sp>
        <p:nvSpPr>
          <p:cNvPr id="71691" name="Text Box 11"/>
          <p:cNvSpPr txBox="1">
            <a:spLocks noChangeArrowheads="1"/>
          </p:cNvSpPr>
          <p:nvPr/>
        </p:nvSpPr>
        <p:spPr bwMode="auto">
          <a:xfrm>
            <a:off x="2286000" y="2313446"/>
            <a:ext cx="26924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 dirty="0">
                <a:latin typeface="楷体_GB2312" pitchFamily="49" charset="-122"/>
                <a:ea typeface="楷体_GB2312" pitchFamily="49" charset="-122"/>
              </a:rPr>
              <a:t>舟月三角骨</a:t>
            </a:r>
          </a:p>
        </p:txBody>
      </p:sp>
      <p:sp>
        <p:nvSpPr>
          <p:cNvPr id="71693" name="Line 13"/>
          <p:cNvSpPr>
            <a:spLocks noChangeShapeType="1"/>
          </p:cNvSpPr>
          <p:nvPr/>
        </p:nvSpPr>
        <p:spPr bwMode="auto">
          <a:xfrm>
            <a:off x="5375276" y="2133600"/>
            <a:ext cx="2397125" cy="762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zh-CN" altLang="en-US"/>
          </a:p>
        </p:txBody>
      </p:sp>
      <p:sp>
        <p:nvSpPr>
          <p:cNvPr id="71694" name="Text Box 14"/>
          <p:cNvSpPr txBox="1">
            <a:spLocks noChangeArrowheads="1"/>
          </p:cNvSpPr>
          <p:nvPr/>
        </p:nvSpPr>
        <p:spPr bwMode="auto">
          <a:xfrm>
            <a:off x="10304256" y="509430"/>
            <a:ext cx="553998" cy="1600200"/>
          </a:xfrm>
          <a:prstGeom prst="rect">
            <a:avLst/>
          </a:prstGeom>
          <a:noFill/>
          <a:ln>
            <a:noFill/>
          </a:ln>
          <a:extLst/>
        </p:spPr>
        <p:txBody>
          <a:bodyPr vert="eaVert" lIns="0" tIns="0" rIns="0" bIns="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3600" b="1" dirty="0">
                <a:latin typeface="楷体_GB2312" pitchFamily="49" charset="-122"/>
                <a:ea typeface="楷体_GB2312" pitchFamily="49" charset="-122"/>
              </a:rPr>
              <a:t>关节盘</a:t>
            </a:r>
          </a:p>
        </p:txBody>
      </p:sp>
      <p:sp>
        <p:nvSpPr>
          <p:cNvPr id="71695" name="Line 15"/>
          <p:cNvSpPr>
            <a:spLocks noChangeShapeType="1"/>
          </p:cNvSpPr>
          <p:nvPr/>
        </p:nvSpPr>
        <p:spPr bwMode="auto">
          <a:xfrm flipH="1">
            <a:off x="9225887" y="1828800"/>
            <a:ext cx="1393127" cy="1095376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zh-CN" altLang="en-US"/>
          </a:p>
        </p:txBody>
      </p:sp>
      <p:sp>
        <p:nvSpPr>
          <p:cNvPr id="71696" name="Line 16"/>
          <p:cNvSpPr>
            <a:spLocks noChangeShapeType="1"/>
          </p:cNvSpPr>
          <p:nvPr/>
        </p:nvSpPr>
        <p:spPr bwMode="auto">
          <a:xfrm>
            <a:off x="4727576" y="2924176"/>
            <a:ext cx="3273425" cy="27622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zh-CN" altLang="en-US"/>
          </a:p>
        </p:txBody>
      </p:sp>
      <p:pic>
        <p:nvPicPr>
          <p:cNvPr id="71704" name="Picture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028" y="0"/>
            <a:ext cx="5029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98" name="Line 18"/>
          <p:cNvSpPr>
            <a:spLocks noChangeShapeType="1"/>
          </p:cNvSpPr>
          <p:nvPr/>
        </p:nvSpPr>
        <p:spPr bwMode="auto">
          <a:xfrm flipV="1">
            <a:off x="5016500" y="3276600"/>
            <a:ext cx="2908300" cy="12319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zh-CN" altLang="en-US"/>
          </a:p>
        </p:txBody>
      </p:sp>
      <p:sp>
        <p:nvSpPr>
          <p:cNvPr id="71699" name="Text Box 19"/>
          <p:cNvSpPr txBox="1">
            <a:spLocks noChangeArrowheads="1"/>
          </p:cNvSpPr>
          <p:nvPr/>
        </p:nvSpPr>
        <p:spPr bwMode="auto">
          <a:xfrm>
            <a:off x="1749879" y="5337468"/>
            <a:ext cx="5628141" cy="203132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3600" b="1" dirty="0">
                <a:latin typeface="楷体_GB2312" pitchFamily="49" charset="-122"/>
                <a:ea typeface="楷体_GB2312" pitchFamily="49" charset="-122"/>
              </a:rPr>
              <a:t>运动：</a:t>
            </a:r>
            <a:endParaRPr lang="en-US" altLang="zh-CN" sz="3600" b="1" dirty="0">
              <a:latin typeface="楷体_GB2312" pitchFamily="49" charset="-122"/>
              <a:ea typeface="楷体_GB2312" pitchFamily="49" charset="-122"/>
            </a:endParaRPr>
          </a:p>
          <a:p>
            <a:pPr eaLnBrk="1" hangingPunct="1">
              <a:spcBef>
                <a:spcPct val="50000"/>
              </a:spcBef>
            </a:pPr>
            <a:r>
              <a:rPr lang="zh-CN" altLang="en-US" sz="2800" dirty="0">
                <a:latin typeface="楷体_GB2312" pitchFamily="1" charset="-122"/>
                <a:ea typeface="楷体_GB2312" pitchFamily="1" charset="-122"/>
              </a:rPr>
              <a:t>屈、伸、收、展、环转</a:t>
            </a:r>
          </a:p>
          <a:p>
            <a:pPr eaLnBrk="1" hangingPunct="1">
              <a:spcBef>
                <a:spcPct val="50000"/>
              </a:spcBef>
            </a:pPr>
            <a:endParaRPr lang="zh-CN" altLang="en-US" sz="3600" b="1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73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7521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1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1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1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1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1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1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1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1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1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71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71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71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3" grpId="0" autoUpdateAnimBg="0"/>
      <p:bldP spid="71684" grpId="0" autoUpdateAnimBg="0"/>
      <p:bldP spid="71685" grpId="0" autoUpdateAnimBg="0"/>
      <p:bldP spid="71686" grpId="0" autoUpdateAnimBg="0"/>
      <p:bldP spid="71687" grpId="0" autoUpdateAnimBg="0"/>
      <p:bldP spid="71691" grpId="0" autoUpdateAnimBg="0"/>
      <p:bldP spid="71693" grpId="0" animBg="1"/>
      <p:bldP spid="71694" grpId="0"/>
      <p:bldP spid="71695" grpId="0" animBg="1"/>
      <p:bldP spid="71696" grpId="0" animBg="1"/>
      <p:bldP spid="71698" grpId="0" animBg="1"/>
      <p:bldP spid="71699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476" y="-136525"/>
            <a:ext cx="5029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1447800" y="639764"/>
            <a:ext cx="4267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CN" sz="3200" b="1" kern="0" dirty="0">
                <a:solidFill>
                  <a:srgbClr val="3333CC"/>
                </a:solidFill>
                <a:ea typeface="楷体_GB2312" pitchFamily="1" charset="-122"/>
              </a:rPr>
              <a:t>2.</a:t>
            </a:r>
            <a:r>
              <a:rPr kumimoji="0" lang="zh-CN" altLang="en-US" sz="3200" b="1" kern="0" dirty="0">
                <a:solidFill>
                  <a:srgbClr val="3333CC"/>
                </a:solidFill>
                <a:ea typeface="楷体_GB2312" pitchFamily="1" charset="-122"/>
              </a:rPr>
              <a:t>腕骨间关节</a:t>
            </a:r>
          </a:p>
        </p:txBody>
      </p:sp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2209800" y="1407042"/>
            <a:ext cx="3124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 dirty="0">
                <a:latin typeface="楷体_GB2312" pitchFamily="49" charset="-122"/>
                <a:ea typeface="楷体_GB2312" pitchFamily="49" charset="-122"/>
              </a:rPr>
              <a:t>各腕骨之间</a:t>
            </a:r>
          </a:p>
        </p:txBody>
      </p:sp>
      <p:sp>
        <p:nvSpPr>
          <p:cNvPr id="72709" name="Line 5"/>
          <p:cNvSpPr>
            <a:spLocks noChangeShapeType="1"/>
          </p:cNvSpPr>
          <p:nvPr/>
        </p:nvSpPr>
        <p:spPr bwMode="auto">
          <a:xfrm>
            <a:off x="4511676" y="1949453"/>
            <a:ext cx="3336926" cy="946148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72710" name="Line 6"/>
          <p:cNvSpPr>
            <a:spLocks noChangeShapeType="1"/>
          </p:cNvSpPr>
          <p:nvPr/>
        </p:nvSpPr>
        <p:spPr bwMode="auto">
          <a:xfrm>
            <a:off x="4511676" y="2023486"/>
            <a:ext cx="2727326" cy="1938913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72711" name="Text Box 7"/>
          <p:cNvSpPr txBox="1">
            <a:spLocks noChangeArrowheads="1"/>
          </p:cNvSpPr>
          <p:nvPr/>
        </p:nvSpPr>
        <p:spPr bwMode="auto">
          <a:xfrm>
            <a:off x="1447800" y="2677246"/>
            <a:ext cx="3581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CN" sz="3200" b="1" kern="0" dirty="0">
                <a:solidFill>
                  <a:srgbClr val="3333CC"/>
                </a:solidFill>
                <a:ea typeface="楷体_GB2312" pitchFamily="1" charset="-122"/>
              </a:rPr>
              <a:t>3.</a:t>
            </a:r>
            <a:r>
              <a:rPr kumimoji="0" lang="zh-CN" altLang="en-US" sz="3200" b="1" kern="0" dirty="0">
                <a:solidFill>
                  <a:srgbClr val="3333CC"/>
                </a:solidFill>
                <a:ea typeface="楷体_GB2312" pitchFamily="1" charset="-122"/>
              </a:rPr>
              <a:t>腕掌关节</a:t>
            </a:r>
          </a:p>
        </p:txBody>
      </p:sp>
      <p:sp>
        <p:nvSpPr>
          <p:cNvPr id="72712" name="Text Box 8"/>
          <p:cNvSpPr txBox="1">
            <a:spLocks noChangeArrowheads="1"/>
          </p:cNvSpPr>
          <p:nvPr/>
        </p:nvSpPr>
        <p:spPr bwMode="auto">
          <a:xfrm>
            <a:off x="1485902" y="3372064"/>
            <a:ext cx="40719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 dirty="0">
                <a:latin typeface="楷体_GB2312" pitchFamily="49" charset="-122"/>
                <a:ea typeface="楷体_GB2312" pitchFamily="49" charset="-122"/>
              </a:rPr>
              <a:t>远侧列腕骨对掌骨底</a:t>
            </a:r>
          </a:p>
        </p:txBody>
      </p:sp>
      <p:sp>
        <p:nvSpPr>
          <p:cNvPr id="72714" name="Line 10"/>
          <p:cNvSpPr>
            <a:spLocks noChangeShapeType="1"/>
          </p:cNvSpPr>
          <p:nvPr/>
        </p:nvSpPr>
        <p:spPr bwMode="auto">
          <a:xfrm>
            <a:off x="3619500" y="4319293"/>
            <a:ext cx="2692400" cy="909933"/>
          </a:xfrm>
          <a:prstGeom prst="line">
            <a:avLst/>
          </a:prstGeom>
          <a:noFill/>
          <a:ln w="76200">
            <a:solidFill>
              <a:srgbClr val="00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2715" name="Line 11"/>
          <p:cNvSpPr>
            <a:spLocks noChangeShapeType="1"/>
          </p:cNvSpPr>
          <p:nvPr/>
        </p:nvSpPr>
        <p:spPr bwMode="auto">
          <a:xfrm>
            <a:off x="3619500" y="2969634"/>
            <a:ext cx="3700463" cy="2331029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2716" name="Text Box 12"/>
          <p:cNvSpPr txBox="1">
            <a:spLocks noChangeArrowheads="1"/>
          </p:cNvSpPr>
          <p:nvPr/>
        </p:nvSpPr>
        <p:spPr bwMode="auto">
          <a:xfrm>
            <a:off x="2514600" y="1908175"/>
            <a:ext cx="2286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b="1" dirty="0">
                <a:latin typeface="楷体_GB2312" pitchFamily="49" charset="-122"/>
                <a:ea typeface="楷体_GB2312" pitchFamily="49" charset="-122"/>
              </a:rPr>
              <a:t>微动关节</a:t>
            </a:r>
          </a:p>
        </p:txBody>
      </p:sp>
      <p:sp>
        <p:nvSpPr>
          <p:cNvPr id="72718" name="Text Box 14"/>
          <p:cNvSpPr txBox="1">
            <a:spLocks noChangeArrowheads="1"/>
          </p:cNvSpPr>
          <p:nvPr/>
        </p:nvSpPr>
        <p:spPr bwMode="auto">
          <a:xfrm>
            <a:off x="1447800" y="5696963"/>
            <a:ext cx="44831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 dirty="0">
                <a:latin typeface="楷体_GB2312" pitchFamily="49" charset="-122"/>
                <a:ea typeface="楷体_GB2312" pitchFamily="49" charset="-122"/>
              </a:rPr>
              <a:t>屈、伸、收、展、环转、对掌</a:t>
            </a:r>
          </a:p>
          <a:p>
            <a:pPr eaLnBrk="1" hangingPunct="1">
              <a:spcBef>
                <a:spcPct val="50000"/>
              </a:spcBef>
            </a:pPr>
            <a:endParaRPr lang="zh-CN" altLang="en-US" b="1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74</a:t>
            </a:fld>
            <a:endParaRPr lang="zh-CN" altLang="en-US"/>
          </a:p>
        </p:txBody>
      </p:sp>
      <p:sp>
        <p:nvSpPr>
          <p:cNvPr id="72713" name="Text Box 9"/>
          <p:cNvSpPr txBox="1">
            <a:spLocks noChangeArrowheads="1"/>
          </p:cNvSpPr>
          <p:nvPr/>
        </p:nvSpPr>
        <p:spPr bwMode="auto">
          <a:xfrm>
            <a:off x="1447800" y="4084945"/>
            <a:ext cx="3886200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 dirty="0">
                <a:latin typeface="楷体_GB2312" pitchFamily="49" charset="-122"/>
                <a:ea typeface="楷体_GB2312" pitchFamily="49" charset="-122"/>
              </a:rPr>
              <a:t>拇指腕掌关节</a:t>
            </a:r>
            <a:endParaRPr lang="en-US" altLang="zh-CN" b="1" dirty="0">
              <a:latin typeface="楷体_GB2312" pitchFamily="49" charset="-122"/>
              <a:ea typeface="楷体_GB2312" pitchFamily="49" charset="-122"/>
            </a:endParaRPr>
          </a:p>
          <a:p>
            <a:pPr eaLnBrk="1" hangingPunct="1">
              <a:spcBef>
                <a:spcPct val="50000"/>
              </a:spcBef>
            </a:pPr>
            <a:r>
              <a:rPr lang="zh-CN" altLang="en-US" sz="2000" dirty="0"/>
              <a:t>由大多角骨与第</a:t>
            </a:r>
            <a:r>
              <a:rPr lang="en-US" altLang="zh-CN" sz="2000" dirty="0"/>
              <a:t>1</a:t>
            </a:r>
            <a:r>
              <a:rPr lang="zh-CN" altLang="en-US" sz="2000" dirty="0"/>
              <a:t>掌骨底构成，属于鞍状关节，为人类及灵长目动物所特有。</a:t>
            </a:r>
            <a:endParaRPr lang="zh-CN" altLang="en-US" sz="2000" b="1" dirty="0">
              <a:latin typeface="楷体_GB2312" pitchFamily="49" charset="-122"/>
              <a:ea typeface="楷体_GB2312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84807170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"/>
                                        <p:tgtEl>
                                          <p:spTgt spid="72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25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2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25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2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withGroup">
                            <p:stCondLst>
                              <p:cond delay="1525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"/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"/>
                                        <p:tgtEl>
                                          <p:spTgt spid="72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2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2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75"/>
                                        <p:tgtEl>
                                          <p:spTgt spid="72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2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2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75"/>
                                        <p:tgtEl>
                                          <p:spTgt spid="72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7" grpId="0" autoUpdateAnimBg="0"/>
      <p:bldP spid="72708" grpId="0" autoUpdateAnimBg="0"/>
      <p:bldP spid="72709" grpId="0" animBg="1"/>
      <p:bldP spid="72710" grpId="0" animBg="1"/>
      <p:bldP spid="72711" grpId="0" autoUpdateAnimBg="0"/>
      <p:bldP spid="72712" grpId="0" autoUpdateAnimBg="0"/>
      <p:bldP spid="72714" grpId="0" animBg="1"/>
      <p:bldP spid="72715" grpId="0" animBg="1"/>
      <p:bldP spid="72716" grpId="0" autoUpdateAnimBg="0"/>
      <p:bldP spid="72718" grpId="0" autoUpdateAnimBg="0"/>
      <p:bldP spid="72713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2474913"/>
            <a:ext cx="5649912" cy="368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0" name="Text Box 2"/>
          <p:cNvSpPr txBox="1">
            <a:spLocks noChangeArrowheads="1"/>
          </p:cNvSpPr>
          <p:nvPr/>
        </p:nvSpPr>
        <p:spPr bwMode="auto">
          <a:xfrm>
            <a:off x="3657601" y="1041043"/>
            <a:ext cx="5867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 b="1" dirty="0">
                <a:latin typeface="楷体_GB2312" pitchFamily="49" charset="-122"/>
                <a:ea typeface="楷体_GB2312" pitchFamily="49" charset="-122"/>
              </a:rPr>
              <a:t>掌骨头对近节指骨底</a:t>
            </a:r>
          </a:p>
        </p:txBody>
      </p:sp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2478314" y="963719"/>
            <a:ext cx="1828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3200" b="1" dirty="0">
                <a:latin typeface="楷体_GB2312" pitchFamily="49" charset="-122"/>
                <a:ea typeface="楷体_GB2312" pitchFamily="49" charset="-122"/>
              </a:rPr>
              <a:t>组成：</a:t>
            </a:r>
          </a:p>
        </p:txBody>
      </p:sp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2478314" y="1623620"/>
            <a:ext cx="1828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3200" b="1" dirty="0">
                <a:latin typeface="楷体_GB2312" pitchFamily="49" charset="-122"/>
                <a:ea typeface="楷体_GB2312" pitchFamily="49" charset="-122"/>
              </a:rPr>
              <a:t>运动：</a:t>
            </a:r>
          </a:p>
        </p:txBody>
      </p:sp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9010877" y="5300663"/>
            <a:ext cx="2133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3600" b="1" dirty="0">
                <a:latin typeface="楷体_GB2312" pitchFamily="49" charset="-122"/>
                <a:ea typeface="楷体_GB2312" pitchFamily="49" charset="-122"/>
              </a:rPr>
              <a:t>屈、伸</a:t>
            </a:r>
          </a:p>
        </p:txBody>
      </p:sp>
      <p:sp>
        <p:nvSpPr>
          <p:cNvPr id="73739" name="Text Box 11"/>
          <p:cNvSpPr txBox="1">
            <a:spLocks noChangeArrowheads="1"/>
          </p:cNvSpPr>
          <p:nvPr/>
        </p:nvSpPr>
        <p:spPr bwMode="auto">
          <a:xfrm>
            <a:off x="3657601" y="1681163"/>
            <a:ext cx="54451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 b="1" dirty="0">
                <a:latin typeface="楷体_GB2312" pitchFamily="49" charset="-122"/>
                <a:ea typeface="楷体_GB2312" pitchFamily="49" charset="-122"/>
              </a:rPr>
              <a:t>屈、伸、收、展、环转</a:t>
            </a:r>
          </a:p>
        </p:txBody>
      </p:sp>
      <p:sp>
        <p:nvSpPr>
          <p:cNvPr id="73740" name="Text Box 12"/>
          <p:cNvSpPr txBox="1">
            <a:spLocks noChangeArrowheads="1"/>
          </p:cNvSpPr>
          <p:nvPr/>
        </p:nvSpPr>
        <p:spPr bwMode="auto">
          <a:xfrm>
            <a:off x="2135188" y="404814"/>
            <a:ext cx="3657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CN" sz="3200" b="1" kern="0" dirty="0">
                <a:solidFill>
                  <a:srgbClr val="3333CC"/>
                </a:solidFill>
                <a:ea typeface="楷体_GB2312" pitchFamily="1" charset="-122"/>
              </a:rPr>
              <a:t>4.</a:t>
            </a:r>
            <a:r>
              <a:rPr kumimoji="0" lang="zh-CN" altLang="en-US" sz="3200" b="1" kern="0" dirty="0">
                <a:solidFill>
                  <a:srgbClr val="3333CC"/>
                </a:solidFill>
                <a:ea typeface="楷体_GB2312" pitchFamily="1" charset="-122"/>
              </a:rPr>
              <a:t>掌指关节</a:t>
            </a:r>
          </a:p>
        </p:txBody>
      </p:sp>
      <p:sp>
        <p:nvSpPr>
          <p:cNvPr id="73741" name="Text Box 13"/>
          <p:cNvSpPr txBox="1">
            <a:spLocks noChangeArrowheads="1"/>
          </p:cNvSpPr>
          <p:nvPr/>
        </p:nvSpPr>
        <p:spPr bwMode="auto">
          <a:xfrm>
            <a:off x="8553450" y="4598988"/>
            <a:ext cx="35274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CN" sz="3200" b="1" kern="0" dirty="0">
                <a:solidFill>
                  <a:srgbClr val="3333CC"/>
                </a:solidFill>
                <a:ea typeface="楷体_GB2312" pitchFamily="1" charset="-122"/>
              </a:rPr>
              <a:t>5.</a:t>
            </a:r>
            <a:r>
              <a:rPr kumimoji="0" lang="zh-CN" altLang="en-US" sz="3200" b="1" kern="0" dirty="0">
                <a:solidFill>
                  <a:srgbClr val="3333CC"/>
                </a:solidFill>
                <a:ea typeface="楷体_GB2312" pitchFamily="1" charset="-122"/>
              </a:rPr>
              <a:t>指间关节</a:t>
            </a:r>
          </a:p>
        </p:txBody>
      </p:sp>
      <p:sp>
        <p:nvSpPr>
          <p:cNvPr id="2" name="椭圆 1"/>
          <p:cNvSpPr/>
          <p:nvPr/>
        </p:nvSpPr>
        <p:spPr>
          <a:xfrm>
            <a:off x="4093029" y="2474913"/>
            <a:ext cx="1233714" cy="112463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5771244" y="4338986"/>
            <a:ext cx="820057" cy="84477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6815137" y="4910138"/>
            <a:ext cx="617312" cy="61436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75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423255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5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989" y="1268414"/>
            <a:ext cx="1766887" cy="558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6"/>
          <p:cNvSpPr>
            <a:spLocks noChangeArrowheads="1"/>
          </p:cNvSpPr>
          <p:nvPr/>
        </p:nvSpPr>
        <p:spPr bwMode="auto">
          <a:xfrm>
            <a:off x="1068388" y="1831182"/>
            <a:ext cx="5878512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20000"/>
              </a:spcBef>
            </a:pPr>
            <a:r>
              <a:rPr lang="en-US" altLang="zh-CN" sz="2800" b="1" dirty="0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800" b="1" dirty="0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．下肢带骨连结</a:t>
            </a:r>
          </a:p>
          <a:p>
            <a:pPr algn="l"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b="1" dirty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骶髂关节：</a:t>
            </a:r>
            <a:r>
              <a:rPr lang="zh-CN" altLang="en-US" b="1" dirty="0">
                <a:latin typeface="楷体_GB2312" pitchFamily="49" charset="-122"/>
                <a:ea typeface="楷体_GB2312" pitchFamily="49" charset="-122"/>
              </a:rPr>
              <a:t>由骶骨和髂骨耳状面构成，属  </a:t>
            </a:r>
            <a:r>
              <a:rPr lang="en-US" altLang="zh-CN" b="1" dirty="0">
                <a:latin typeface="楷体_GB2312" pitchFamily="49" charset="-122"/>
                <a:ea typeface="楷体_GB2312" pitchFamily="49" charset="-122"/>
              </a:rPr>
              <a:t>	    </a:t>
            </a:r>
            <a:r>
              <a:rPr lang="zh-CN" altLang="en-US" b="1" dirty="0">
                <a:latin typeface="楷体_GB2312" pitchFamily="49" charset="-122"/>
                <a:ea typeface="楷体_GB2312" pitchFamily="49" charset="-122"/>
              </a:rPr>
              <a:t>于平面关节</a:t>
            </a:r>
          </a:p>
          <a:p>
            <a:pPr algn="l"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b="1" dirty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耻骨联合：</a:t>
            </a:r>
            <a:r>
              <a:rPr lang="zh-CN" altLang="en-US" b="1" dirty="0">
                <a:latin typeface="楷体_GB2312" pitchFamily="49" charset="-122"/>
                <a:ea typeface="楷体_GB2312" pitchFamily="49" charset="-122"/>
              </a:rPr>
              <a:t>耻骨联合面构成，属于半关节</a:t>
            </a:r>
            <a:endParaRPr lang="en-US" altLang="zh-CN" b="1" dirty="0">
              <a:latin typeface="楷体_GB2312" pitchFamily="49" charset="-122"/>
              <a:ea typeface="楷体_GB2312" pitchFamily="49" charset="-122"/>
            </a:endParaRPr>
          </a:p>
          <a:p>
            <a:pPr algn="l" eaLnBrk="1" hangingPunct="1">
              <a:lnSpc>
                <a:spcPct val="120000"/>
              </a:lnSpc>
              <a:spcBef>
                <a:spcPct val="20000"/>
              </a:spcBef>
            </a:pPr>
            <a:endParaRPr lang="zh-CN" altLang="en-US" b="1" dirty="0">
              <a:latin typeface="楷体_GB2312" pitchFamily="49" charset="-122"/>
              <a:ea typeface="楷体_GB2312" pitchFamily="49" charset="-122"/>
            </a:endParaRPr>
          </a:p>
          <a:p>
            <a:pPr algn="l"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b="1" dirty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骨盆：</a:t>
            </a:r>
            <a:r>
              <a:rPr lang="zh-CN" altLang="en-US" b="1" dirty="0">
                <a:latin typeface="楷体_GB2312" pitchFamily="49" charset="-122"/>
                <a:ea typeface="楷体_GB2312" pitchFamily="49" charset="-122"/>
              </a:rPr>
              <a:t>由</a:t>
            </a:r>
            <a:r>
              <a:rPr lang="en-US" altLang="zh-CN" b="1" dirty="0">
                <a:latin typeface="楷体_GB2312" pitchFamily="49" charset="-122"/>
                <a:ea typeface="楷体_GB2312" pitchFamily="49" charset="-122"/>
              </a:rPr>
              <a:t>2</a:t>
            </a:r>
            <a:r>
              <a:rPr lang="zh-CN" altLang="en-US" b="1" dirty="0">
                <a:latin typeface="楷体_GB2312" pitchFamily="49" charset="-122"/>
                <a:ea typeface="楷体_GB2312" pitchFamily="49" charset="-122"/>
              </a:rPr>
              <a:t>块髋骨，</a:t>
            </a:r>
            <a:r>
              <a:rPr lang="en-US" altLang="zh-CN" b="1" dirty="0">
                <a:latin typeface="楷体_GB2312" pitchFamily="49" charset="-122"/>
                <a:ea typeface="楷体_GB2312" pitchFamily="49" charset="-122"/>
              </a:rPr>
              <a:t>1</a:t>
            </a:r>
            <a:r>
              <a:rPr lang="zh-CN" altLang="en-US" b="1" dirty="0">
                <a:latin typeface="楷体_GB2312" pitchFamily="49" charset="-122"/>
                <a:ea typeface="楷体_GB2312" pitchFamily="49" charset="-122"/>
              </a:rPr>
              <a:t>块骶骨和</a:t>
            </a:r>
            <a:r>
              <a:rPr lang="en-US" altLang="zh-CN" b="1" dirty="0">
                <a:latin typeface="楷体_GB2312" pitchFamily="49" charset="-122"/>
                <a:ea typeface="楷体_GB2312" pitchFamily="49" charset="-122"/>
              </a:rPr>
              <a:t>1</a:t>
            </a:r>
            <a:r>
              <a:rPr lang="zh-CN" altLang="en-US" b="1" dirty="0">
                <a:latin typeface="楷体_GB2312" pitchFamily="49" charset="-122"/>
                <a:ea typeface="楷体_GB2312" pitchFamily="49" charset="-122"/>
              </a:rPr>
              <a:t>块尾骨构成</a:t>
            </a:r>
            <a:endParaRPr lang="zh-CN" altLang="en-US" b="1" dirty="0">
              <a:solidFill>
                <a:schemeClr val="accent2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946946" y="207389"/>
            <a:ext cx="40322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Tx/>
              <a:buNone/>
            </a:pPr>
            <a:r>
              <a:rPr lang="zh-CN" altLang="en-US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四、下肢的连接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76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598371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1" y="533401"/>
            <a:ext cx="8893175" cy="676275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zh-CN" altLang="en-US" sz="2400" b="1" dirty="0">
                <a:solidFill>
                  <a:srgbClr val="FF0000"/>
                </a:solidFill>
              </a:rPr>
              <a:t>  </a:t>
            </a:r>
            <a:r>
              <a:rPr kumimoji="1" lang="zh-CN" altLang="en-US" b="1" dirty="0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</a:t>
            </a:r>
            <a:r>
              <a:rPr kumimoji="1" lang="en-US" altLang="zh-CN" b="1" dirty="0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1.</a:t>
            </a:r>
            <a:r>
              <a:rPr kumimoji="1" lang="zh-CN" altLang="en-US" b="1" dirty="0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骶髂关节</a:t>
            </a:r>
            <a:r>
              <a:rPr kumimoji="1" lang="zh-CN" altLang="en-US" sz="3000" b="1" dirty="0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：</a:t>
            </a:r>
            <a:r>
              <a:rPr lang="zh-CN" altLang="en-US" sz="2400" b="1" dirty="0"/>
              <a:t>骶骨和髂骨耳状面。关节结构牢固，活动度极小</a:t>
            </a:r>
          </a:p>
        </p:txBody>
      </p:sp>
      <p:pic>
        <p:nvPicPr>
          <p:cNvPr id="10243" name="Picture 6" descr="http://www.myjpw.com/jiaocai/guanjie.files/image0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1268414"/>
            <a:ext cx="6337300" cy="493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49B0A-FAEA-43C9-9FB8-19A1F6F9B77F}" type="slidenum">
              <a:rPr lang="en-US" altLang="zh-TW" smtClean="0"/>
              <a:pPr/>
              <a:t>77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1220839"/>
      </p:ext>
    </p:extLst>
  </p:cSld>
  <p:clrMapOvr>
    <a:masterClrMapping/>
  </p:clrMapOvr>
  <p:transition spd="slow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灯片编号占位符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7D9EBFE6-B96D-4B27-9336-C925B210C01D}" type="slidenum">
              <a:rPr lang="en-US" altLang="zh-CN" sz="1400">
                <a:solidFill>
                  <a:schemeClr val="bg2"/>
                </a:solidFill>
              </a:rPr>
              <a:pPr eaLnBrk="1" hangingPunct="1"/>
              <a:t>78</a:t>
            </a:fld>
            <a:endParaRPr lang="en-US" altLang="zh-CN" sz="1400">
              <a:solidFill>
                <a:schemeClr val="bg2"/>
              </a:solidFill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092199" y="476251"/>
            <a:ext cx="8229222" cy="2185062"/>
          </a:xfrm>
          <a:prstGeom prst="rect">
            <a:avLst/>
          </a:prstGeom>
        </p:spPr>
        <p:txBody>
          <a:bodyPr/>
          <a:lstStyle/>
          <a:p>
            <a:pPr algn="l" eaLnBrk="0" hangingPunct="0">
              <a:lnSpc>
                <a:spcPct val="160000"/>
              </a:lnSpc>
              <a:defRPr/>
            </a:pPr>
            <a:r>
              <a:rPr kumimoji="1" lang="en-US" altLang="zh-CN" sz="2600" b="1" dirty="0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2.</a:t>
            </a:r>
            <a:r>
              <a:rPr kumimoji="1" lang="zh-CN" altLang="en-US" sz="2600" b="1" dirty="0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耻骨联合</a:t>
            </a:r>
            <a:br>
              <a:rPr lang="zh-CN" altLang="en-US" sz="2800" b="1" kern="0" dirty="0">
                <a:solidFill>
                  <a:srgbClr val="006600"/>
                </a:solidFill>
                <a:latin typeface="宋体" pitchFamily="2" charset="-122"/>
                <a:ea typeface="+mj-ea"/>
                <a:cs typeface="+mj-cs"/>
              </a:rPr>
            </a:br>
            <a:r>
              <a:rPr lang="zh-CN" altLang="en-US" sz="2400" kern="0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组成：由耻骨联合面和耻骨间盘（纤维软骨）连结而成</a:t>
            </a:r>
            <a:endParaRPr lang="zh-CN" altLang="en-US" sz="2800" kern="0" dirty="0"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pic>
        <p:nvPicPr>
          <p:cNvPr id="4" name="Picture 4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7" t="14000" r="25455" b="25999"/>
          <a:stretch>
            <a:fillRect/>
          </a:stretch>
        </p:blipFill>
        <p:spPr bwMode="auto">
          <a:xfrm>
            <a:off x="770582" y="3106353"/>
            <a:ext cx="4471090" cy="284286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E:\教学\解剖、组织教学\图谱\人体解剖图谱\解剖050628\下肢骨\12_jp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12" t="60179"/>
          <a:stretch>
            <a:fillRect/>
          </a:stretch>
        </p:blipFill>
        <p:spPr bwMode="auto">
          <a:xfrm>
            <a:off x="5816599" y="3335390"/>
            <a:ext cx="4326340" cy="2613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069"/>
          <p:cNvSpPr>
            <a:spLocks noChangeArrowheads="1"/>
          </p:cNvSpPr>
          <p:nvPr/>
        </p:nvSpPr>
        <p:spPr bwMode="auto">
          <a:xfrm>
            <a:off x="8259762" y="2606603"/>
            <a:ext cx="147508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Tx/>
              <a:buNone/>
            </a:pPr>
            <a:r>
              <a:rPr lang="zh-CN" altLang="en-US" sz="2000" b="1" dirty="0">
                <a:solidFill>
                  <a:srgbClr val="3333CC"/>
                </a:solidFill>
                <a:latin typeface="Tahoma" panose="020B0604030504040204" pitchFamily="34" charset="0"/>
              </a:rPr>
              <a:t>耻骨上韧带</a:t>
            </a:r>
          </a:p>
        </p:txBody>
      </p:sp>
      <p:sp>
        <p:nvSpPr>
          <p:cNvPr id="9" name="Line 2072"/>
          <p:cNvSpPr>
            <a:spLocks noChangeShapeType="1"/>
          </p:cNvSpPr>
          <p:nvPr/>
        </p:nvSpPr>
        <p:spPr bwMode="auto">
          <a:xfrm flipV="1">
            <a:off x="8070850" y="3068441"/>
            <a:ext cx="792162" cy="620007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10" name="Line 2072"/>
          <p:cNvSpPr>
            <a:spLocks noChangeShapeType="1"/>
          </p:cNvSpPr>
          <p:nvPr/>
        </p:nvSpPr>
        <p:spPr bwMode="auto">
          <a:xfrm>
            <a:off x="7970838" y="5432766"/>
            <a:ext cx="288924" cy="54375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11" name="Rectangle 2069"/>
          <p:cNvSpPr>
            <a:spLocks noChangeArrowheads="1"/>
          </p:cNvSpPr>
          <p:nvPr/>
        </p:nvSpPr>
        <p:spPr bwMode="auto">
          <a:xfrm>
            <a:off x="7522220" y="6091347"/>
            <a:ext cx="173316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Tx/>
              <a:buNone/>
            </a:pPr>
            <a:r>
              <a:rPr lang="zh-CN" altLang="en-US" sz="2000" b="1" dirty="0">
                <a:solidFill>
                  <a:srgbClr val="3333CC"/>
                </a:solidFill>
                <a:latin typeface="Tahoma" panose="020B0604030504040204" pitchFamily="34" charset="0"/>
              </a:rPr>
              <a:t>耻骨弓状韧带</a:t>
            </a:r>
          </a:p>
        </p:txBody>
      </p:sp>
      <p:sp>
        <p:nvSpPr>
          <p:cNvPr id="12" name="Rectangle 2069"/>
          <p:cNvSpPr>
            <a:spLocks noChangeArrowheads="1"/>
          </p:cNvSpPr>
          <p:nvPr/>
        </p:nvSpPr>
        <p:spPr bwMode="auto">
          <a:xfrm>
            <a:off x="9734846" y="5620174"/>
            <a:ext cx="1217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Tx/>
              <a:buNone/>
            </a:pPr>
            <a:r>
              <a:rPr lang="zh-CN" altLang="en-US" sz="2000" b="1" dirty="0">
                <a:solidFill>
                  <a:srgbClr val="3333CC"/>
                </a:solidFill>
                <a:latin typeface="Tahoma" panose="020B0604030504040204" pitchFamily="34" charset="0"/>
              </a:rPr>
              <a:t>耻骨间盘</a:t>
            </a:r>
          </a:p>
        </p:txBody>
      </p:sp>
      <p:sp>
        <p:nvSpPr>
          <p:cNvPr id="13" name="Line 2072"/>
          <p:cNvSpPr>
            <a:spLocks noChangeShapeType="1"/>
          </p:cNvSpPr>
          <p:nvPr/>
        </p:nvSpPr>
        <p:spPr bwMode="auto">
          <a:xfrm>
            <a:off x="8099879" y="5137064"/>
            <a:ext cx="2043060" cy="444869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14" name="Rectangle 2069"/>
          <p:cNvSpPr>
            <a:spLocks noChangeArrowheads="1"/>
          </p:cNvSpPr>
          <p:nvPr/>
        </p:nvSpPr>
        <p:spPr bwMode="auto">
          <a:xfrm>
            <a:off x="9787749" y="4749856"/>
            <a:ext cx="147508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Tx/>
              <a:buNone/>
            </a:pPr>
            <a:r>
              <a:rPr lang="zh-CN" altLang="en-US" sz="2000" b="1" dirty="0">
                <a:solidFill>
                  <a:srgbClr val="3333CC"/>
                </a:solidFill>
                <a:latin typeface="Tahoma" panose="020B0604030504040204" pitchFamily="34" charset="0"/>
              </a:rPr>
              <a:t>耻骨联合腔</a:t>
            </a:r>
          </a:p>
        </p:txBody>
      </p:sp>
      <p:sp>
        <p:nvSpPr>
          <p:cNvPr id="15" name="Line 2072"/>
          <p:cNvSpPr>
            <a:spLocks noChangeShapeType="1"/>
          </p:cNvSpPr>
          <p:nvPr/>
        </p:nvSpPr>
        <p:spPr bwMode="auto">
          <a:xfrm>
            <a:off x="7989190" y="4288575"/>
            <a:ext cx="2043060" cy="444869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119546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31799" y="533401"/>
            <a:ext cx="4635501" cy="5475287"/>
          </a:xfr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r>
              <a:rPr kumimoji="1" lang="en-US" altLang="zh-CN" sz="2900" b="1" dirty="0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kumimoji="1" lang="zh-CN" altLang="en-US" sz="2900" b="1" dirty="0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骨盆</a:t>
            </a:r>
            <a:br>
              <a:rPr lang="zh-CN" altLang="en-US" sz="2800" b="1" dirty="0">
                <a:solidFill>
                  <a:srgbClr val="006600"/>
                </a:solidFill>
                <a:latin typeface="宋体" panose="02010600030101010101" pitchFamily="2" charset="-122"/>
              </a:rPr>
            </a:b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左、右髋骨与骶骨、尾骨借</a:t>
            </a:r>
            <a:r>
              <a:rPr lang="zh-CN" altLang="en-US" sz="20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耻骨联合和 骶髂关节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组成</a:t>
            </a:r>
            <a:b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20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界线</a:t>
            </a:r>
            <a:r>
              <a:rPr lang="en-US" altLang="zh-CN" sz="20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骶骨岬、弓状线、耻骨梳、耻骨结节、耻骨联合上缘。</a:t>
            </a:r>
            <a:b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zh-CN" altLang="en-US" sz="20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大骨盆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假骨盆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b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小骨盆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20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骨盆上囗</a:t>
            </a:r>
            <a:r>
              <a:rPr lang="en-US" altLang="zh-CN" sz="20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界线</a:t>
            </a:r>
            <a:br>
              <a:rPr lang="zh-CN" altLang="en-US" sz="20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20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骨盆下囗</a:t>
            </a:r>
            <a:r>
              <a:rPr lang="en-US" altLang="zh-CN" sz="20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骨盆出囗：由尾骨尖、骶结节韧带、坐骨结节、坐骨支、耻骨下支、耻骨联合下缘围成。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8" name="Picture 2" descr="06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638" y="2200275"/>
            <a:ext cx="4681537" cy="338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9" name="Text Box 9"/>
          <p:cNvSpPr txBox="1">
            <a:spLocks noChangeArrowheads="1"/>
          </p:cNvSpPr>
          <p:nvPr/>
        </p:nvSpPr>
        <p:spPr bwMode="auto">
          <a:xfrm>
            <a:off x="8189913" y="1982788"/>
            <a:ext cx="76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solidFill>
                  <a:srgbClr val="3333CC"/>
                </a:solidFill>
                <a:latin typeface="Tahoma" panose="020B0604030504040204" pitchFamily="34" charset="0"/>
              </a:rPr>
              <a:t>髂骨</a:t>
            </a:r>
          </a:p>
        </p:txBody>
      </p:sp>
      <p:sp>
        <p:nvSpPr>
          <p:cNvPr id="40" name="Line 10"/>
          <p:cNvSpPr>
            <a:spLocks noChangeShapeType="1"/>
          </p:cNvSpPr>
          <p:nvPr/>
        </p:nvSpPr>
        <p:spPr bwMode="auto">
          <a:xfrm flipH="1">
            <a:off x="7110413" y="2341563"/>
            <a:ext cx="1079500" cy="398462"/>
          </a:xfrm>
          <a:prstGeom prst="line">
            <a:avLst/>
          </a:prstGeom>
          <a:noFill/>
          <a:ln w="22225">
            <a:solidFill>
              <a:srgbClr val="33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宋体" panose="02010600030101010101" pitchFamily="2" charset="-122"/>
            </a:endParaRPr>
          </a:p>
        </p:txBody>
      </p:sp>
      <p:sp>
        <p:nvSpPr>
          <p:cNvPr id="41" name="Line 11"/>
          <p:cNvSpPr>
            <a:spLocks noChangeShapeType="1"/>
          </p:cNvSpPr>
          <p:nvPr/>
        </p:nvSpPr>
        <p:spPr bwMode="auto">
          <a:xfrm flipV="1">
            <a:off x="6894513" y="4179888"/>
            <a:ext cx="655637" cy="34925"/>
          </a:xfrm>
          <a:prstGeom prst="line">
            <a:avLst/>
          </a:prstGeom>
          <a:noFill/>
          <a:ln w="22225">
            <a:solidFill>
              <a:srgbClr val="33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宋体" panose="02010600030101010101" pitchFamily="2" charset="-122"/>
            </a:endParaRPr>
          </a:p>
        </p:txBody>
      </p:sp>
      <p:sp>
        <p:nvSpPr>
          <p:cNvPr id="42" name="Text Box 12"/>
          <p:cNvSpPr txBox="1">
            <a:spLocks noChangeArrowheads="1"/>
          </p:cNvSpPr>
          <p:nvPr/>
        </p:nvSpPr>
        <p:spPr bwMode="auto">
          <a:xfrm>
            <a:off x="5957888" y="3998913"/>
            <a:ext cx="1066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solidFill>
                  <a:srgbClr val="3333CC"/>
                </a:solidFill>
                <a:latin typeface="Tahoma" panose="020B0604030504040204" pitchFamily="34" charset="0"/>
              </a:rPr>
              <a:t>耻骨梳</a:t>
            </a:r>
          </a:p>
        </p:txBody>
      </p:sp>
      <p:sp>
        <p:nvSpPr>
          <p:cNvPr id="43" name="Text Box 13"/>
          <p:cNvSpPr txBox="1">
            <a:spLocks noChangeArrowheads="1"/>
          </p:cNvSpPr>
          <p:nvPr/>
        </p:nvSpPr>
        <p:spPr bwMode="auto">
          <a:xfrm>
            <a:off x="6461125" y="4791075"/>
            <a:ext cx="7508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solidFill>
                  <a:srgbClr val="3333CC"/>
                </a:solidFill>
                <a:latin typeface="Tahoma" panose="020B0604030504040204" pitchFamily="34" charset="0"/>
              </a:rPr>
              <a:t>坐骨</a:t>
            </a:r>
          </a:p>
        </p:txBody>
      </p:sp>
      <p:sp>
        <p:nvSpPr>
          <p:cNvPr id="44" name="Line 14"/>
          <p:cNvSpPr>
            <a:spLocks noChangeShapeType="1"/>
          </p:cNvSpPr>
          <p:nvPr/>
        </p:nvSpPr>
        <p:spPr bwMode="auto">
          <a:xfrm flipV="1">
            <a:off x="7181850" y="5045075"/>
            <a:ext cx="411163" cy="33338"/>
          </a:xfrm>
          <a:prstGeom prst="line">
            <a:avLst/>
          </a:prstGeom>
          <a:noFill/>
          <a:ln w="22225">
            <a:solidFill>
              <a:srgbClr val="33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宋体" panose="02010600030101010101" pitchFamily="2" charset="-122"/>
            </a:endParaRPr>
          </a:p>
        </p:txBody>
      </p:sp>
      <p:sp>
        <p:nvSpPr>
          <p:cNvPr id="45" name="Line 15"/>
          <p:cNvSpPr>
            <a:spLocks noChangeShapeType="1"/>
          </p:cNvSpPr>
          <p:nvPr/>
        </p:nvSpPr>
        <p:spPr bwMode="auto">
          <a:xfrm flipV="1">
            <a:off x="8570913" y="4829175"/>
            <a:ext cx="1828800" cy="0"/>
          </a:xfrm>
          <a:prstGeom prst="line">
            <a:avLst/>
          </a:prstGeom>
          <a:noFill/>
          <a:ln w="22225">
            <a:solidFill>
              <a:srgbClr val="33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宋体" panose="02010600030101010101" pitchFamily="2" charset="-122"/>
            </a:endParaRPr>
          </a:p>
        </p:txBody>
      </p:sp>
      <p:sp>
        <p:nvSpPr>
          <p:cNvPr id="46" name="Text Box 16"/>
          <p:cNvSpPr txBox="1">
            <a:spLocks noChangeArrowheads="1"/>
          </p:cNvSpPr>
          <p:nvPr/>
        </p:nvSpPr>
        <p:spPr bwMode="auto">
          <a:xfrm>
            <a:off x="10371138" y="4611688"/>
            <a:ext cx="1295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solidFill>
                  <a:srgbClr val="3333CC"/>
                </a:solidFill>
                <a:latin typeface="Tahoma" panose="020B0604030504040204" pitchFamily="34" charset="0"/>
              </a:rPr>
              <a:t>耻骨联合</a:t>
            </a:r>
          </a:p>
        </p:txBody>
      </p:sp>
      <p:sp>
        <p:nvSpPr>
          <p:cNvPr id="47" name="Line 17"/>
          <p:cNvSpPr>
            <a:spLocks noChangeShapeType="1"/>
          </p:cNvSpPr>
          <p:nvPr/>
        </p:nvSpPr>
        <p:spPr bwMode="auto">
          <a:xfrm flipV="1">
            <a:off x="9166225" y="5114925"/>
            <a:ext cx="1079500" cy="0"/>
          </a:xfrm>
          <a:prstGeom prst="line">
            <a:avLst/>
          </a:prstGeom>
          <a:noFill/>
          <a:ln w="22225">
            <a:solidFill>
              <a:srgbClr val="33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宋体" panose="02010600030101010101" pitchFamily="2" charset="-122"/>
            </a:endParaRPr>
          </a:p>
        </p:txBody>
      </p:sp>
      <p:sp>
        <p:nvSpPr>
          <p:cNvPr id="48" name="Text Box 18"/>
          <p:cNvSpPr txBox="1">
            <a:spLocks noChangeArrowheads="1"/>
          </p:cNvSpPr>
          <p:nvPr/>
        </p:nvSpPr>
        <p:spPr bwMode="auto">
          <a:xfrm>
            <a:off x="10174288" y="4970463"/>
            <a:ext cx="1295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solidFill>
                  <a:srgbClr val="3333CC"/>
                </a:solidFill>
                <a:latin typeface="Tahoma" panose="020B0604030504040204" pitchFamily="34" charset="0"/>
              </a:rPr>
              <a:t>闭孔</a:t>
            </a:r>
          </a:p>
        </p:txBody>
      </p:sp>
      <p:sp>
        <p:nvSpPr>
          <p:cNvPr id="49" name="Line 19"/>
          <p:cNvSpPr>
            <a:spLocks noChangeShapeType="1"/>
          </p:cNvSpPr>
          <p:nvPr/>
        </p:nvSpPr>
        <p:spPr bwMode="auto">
          <a:xfrm flipV="1">
            <a:off x="9939338" y="4468813"/>
            <a:ext cx="530225" cy="0"/>
          </a:xfrm>
          <a:prstGeom prst="line">
            <a:avLst/>
          </a:prstGeom>
          <a:noFill/>
          <a:ln w="22225">
            <a:solidFill>
              <a:srgbClr val="33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宋体" panose="02010600030101010101" pitchFamily="2" charset="-122"/>
            </a:endParaRPr>
          </a:p>
        </p:txBody>
      </p:sp>
      <p:sp>
        <p:nvSpPr>
          <p:cNvPr id="50" name="Text Box 20"/>
          <p:cNvSpPr txBox="1">
            <a:spLocks noChangeArrowheads="1"/>
          </p:cNvSpPr>
          <p:nvPr/>
        </p:nvSpPr>
        <p:spPr bwMode="auto">
          <a:xfrm>
            <a:off x="10390188" y="4178300"/>
            <a:ext cx="1295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solidFill>
                  <a:srgbClr val="3333CC"/>
                </a:solidFill>
                <a:latin typeface="Tahoma" panose="020B0604030504040204" pitchFamily="34" charset="0"/>
              </a:rPr>
              <a:t>髋臼窝</a:t>
            </a:r>
          </a:p>
        </p:txBody>
      </p:sp>
      <p:sp>
        <p:nvSpPr>
          <p:cNvPr id="51" name="Line 21"/>
          <p:cNvSpPr>
            <a:spLocks noChangeShapeType="1"/>
          </p:cNvSpPr>
          <p:nvPr/>
        </p:nvSpPr>
        <p:spPr bwMode="auto">
          <a:xfrm flipV="1">
            <a:off x="6389688" y="3062288"/>
            <a:ext cx="144462" cy="287337"/>
          </a:xfrm>
          <a:prstGeom prst="line">
            <a:avLst/>
          </a:prstGeom>
          <a:noFill/>
          <a:ln w="22225">
            <a:solidFill>
              <a:srgbClr val="33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宋体" panose="02010600030101010101" pitchFamily="2" charset="-122"/>
            </a:endParaRPr>
          </a:p>
        </p:txBody>
      </p:sp>
      <p:sp>
        <p:nvSpPr>
          <p:cNvPr id="52" name="Text Box 22"/>
          <p:cNvSpPr txBox="1">
            <a:spLocks noChangeArrowheads="1"/>
          </p:cNvSpPr>
          <p:nvPr/>
        </p:nvSpPr>
        <p:spPr bwMode="auto">
          <a:xfrm>
            <a:off x="5453063" y="3278188"/>
            <a:ext cx="1295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solidFill>
                  <a:srgbClr val="3333CC"/>
                </a:solidFill>
                <a:latin typeface="Tahoma" panose="020B0604030504040204" pitchFamily="34" charset="0"/>
              </a:rPr>
              <a:t>髂前上棘</a:t>
            </a:r>
          </a:p>
        </p:txBody>
      </p:sp>
      <p:sp>
        <p:nvSpPr>
          <p:cNvPr id="53" name="Line 23"/>
          <p:cNvSpPr>
            <a:spLocks noChangeShapeType="1"/>
          </p:cNvSpPr>
          <p:nvPr/>
        </p:nvSpPr>
        <p:spPr bwMode="auto">
          <a:xfrm flipV="1">
            <a:off x="10155238" y="2379663"/>
            <a:ext cx="792162" cy="0"/>
          </a:xfrm>
          <a:prstGeom prst="line">
            <a:avLst/>
          </a:prstGeom>
          <a:noFill/>
          <a:ln w="22225">
            <a:solidFill>
              <a:srgbClr val="33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宋体" panose="02010600030101010101" pitchFamily="2" charset="-122"/>
            </a:endParaRPr>
          </a:p>
        </p:txBody>
      </p:sp>
      <p:sp>
        <p:nvSpPr>
          <p:cNvPr id="54" name="Text Box 24"/>
          <p:cNvSpPr txBox="1">
            <a:spLocks noChangeArrowheads="1"/>
          </p:cNvSpPr>
          <p:nvPr/>
        </p:nvSpPr>
        <p:spPr bwMode="auto">
          <a:xfrm>
            <a:off x="10947400" y="2163763"/>
            <a:ext cx="76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solidFill>
                  <a:srgbClr val="3333CC"/>
                </a:solidFill>
                <a:latin typeface="Tahoma" panose="020B0604030504040204" pitchFamily="34" charset="0"/>
              </a:rPr>
              <a:t>髂嵴</a:t>
            </a:r>
          </a:p>
        </p:txBody>
      </p:sp>
      <p:sp>
        <p:nvSpPr>
          <p:cNvPr id="55" name="Line 25"/>
          <p:cNvSpPr>
            <a:spLocks noChangeShapeType="1"/>
          </p:cNvSpPr>
          <p:nvPr/>
        </p:nvSpPr>
        <p:spPr bwMode="auto">
          <a:xfrm flipV="1">
            <a:off x="8715375" y="2414588"/>
            <a:ext cx="482600" cy="485775"/>
          </a:xfrm>
          <a:prstGeom prst="line">
            <a:avLst/>
          </a:prstGeom>
          <a:noFill/>
          <a:ln w="22225">
            <a:solidFill>
              <a:srgbClr val="33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宋体" panose="02010600030101010101" pitchFamily="2" charset="-122"/>
            </a:endParaRPr>
          </a:p>
        </p:txBody>
      </p:sp>
      <p:sp>
        <p:nvSpPr>
          <p:cNvPr id="56" name="Text Box 26"/>
          <p:cNvSpPr txBox="1">
            <a:spLocks noChangeArrowheads="1"/>
          </p:cNvSpPr>
          <p:nvPr/>
        </p:nvSpPr>
        <p:spPr bwMode="auto">
          <a:xfrm>
            <a:off x="9053513" y="2054225"/>
            <a:ext cx="457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solidFill>
                  <a:srgbClr val="3333CC"/>
                </a:solidFill>
                <a:latin typeface="Tahoma" panose="020B0604030504040204" pitchFamily="34" charset="0"/>
              </a:rPr>
              <a:t>岬</a:t>
            </a:r>
          </a:p>
        </p:txBody>
      </p:sp>
      <p:sp>
        <p:nvSpPr>
          <p:cNvPr id="57" name="Line 27"/>
          <p:cNvSpPr>
            <a:spLocks noChangeShapeType="1"/>
          </p:cNvSpPr>
          <p:nvPr/>
        </p:nvSpPr>
        <p:spPr bwMode="auto">
          <a:xfrm flipV="1">
            <a:off x="9755188" y="2127250"/>
            <a:ext cx="360362" cy="720725"/>
          </a:xfrm>
          <a:prstGeom prst="line">
            <a:avLst/>
          </a:prstGeom>
          <a:noFill/>
          <a:ln w="22225">
            <a:solidFill>
              <a:srgbClr val="33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宋体" panose="02010600030101010101" pitchFamily="2" charset="-122"/>
            </a:endParaRPr>
          </a:p>
        </p:txBody>
      </p:sp>
      <p:sp>
        <p:nvSpPr>
          <p:cNvPr id="58" name="Text Box 28"/>
          <p:cNvSpPr txBox="1">
            <a:spLocks noChangeArrowheads="1"/>
          </p:cNvSpPr>
          <p:nvPr/>
        </p:nvSpPr>
        <p:spPr bwMode="auto">
          <a:xfrm>
            <a:off x="9971088" y="1766888"/>
            <a:ext cx="1219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solidFill>
                  <a:srgbClr val="3333CC"/>
                </a:solidFill>
                <a:latin typeface="Tahoma" panose="020B0604030504040204" pitchFamily="34" charset="0"/>
              </a:rPr>
              <a:t>骶髂关节</a:t>
            </a:r>
          </a:p>
        </p:txBody>
      </p:sp>
      <p:sp>
        <p:nvSpPr>
          <p:cNvPr id="59" name="Line 29"/>
          <p:cNvSpPr>
            <a:spLocks noChangeShapeType="1"/>
          </p:cNvSpPr>
          <p:nvPr/>
        </p:nvSpPr>
        <p:spPr bwMode="auto">
          <a:xfrm flipV="1">
            <a:off x="6750050" y="3819525"/>
            <a:ext cx="944563" cy="34925"/>
          </a:xfrm>
          <a:prstGeom prst="line">
            <a:avLst/>
          </a:prstGeom>
          <a:noFill/>
          <a:ln w="22225">
            <a:solidFill>
              <a:srgbClr val="33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宋体" panose="02010600030101010101" pitchFamily="2" charset="-122"/>
            </a:endParaRPr>
          </a:p>
        </p:txBody>
      </p:sp>
      <p:sp>
        <p:nvSpPr>
          <p:cNvPr id="60" name="Text Box 30"/>
          <p:cNvSpPr txBox="1">
            <a:spLocks noChangeArrowheads="1"/>
          </p:cNvSpPr>
          <p:nvPr/>
        </p:nvSpPr>
        <p:spPr bwMode="auto">
          <a:xfrm>
            <a:off x="5813425" y="3638550"/>
            <a:ext cx="990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solidFill>
                  <a:srgbClr val="3333CC"/>
                </a:solidFill>
                <a:latin typeface="Tahoma" panose="020B0604030504040204" pitchFamily="34" charset="0"/>
              </a:rPr>
              <a:t>弓状线</a:t>
            </a:r>
          </a:p>
        </p:txBody>
      </p:sp>
      <p:sp>
        <p:nvSpPr>
          <p:cNvPr id="61" name="Text Box 31"/>
          <p:cNvSpPr txBox="1">
            <a:spLocks noChangeArrowheads="1"/>
          </p:cNvSpPr>
          <p:nvPr/>
        </p:nvSpPr>
        <p:spPr bwMode="auto">
          <a:xfrm>
            <a:off x="6245225" y="5149850"/>
            <a:ext cx="1219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solidFill>
                  <a:srgbClr val="3333CC"/>
                </a:solidFill>
                <a:latin typeface="Tahoma" panose="020B0604030504040204" pitchFamily="34" charset="0"/>
              </a:rPr>
              <a:t>坐骨结节</a:t>
            </a:r>
          </a:p>
        </p:txBody>
      </p:sp>
      <p:sp>
        <p:nvSpPr>
          <p:cNvPr id="62" name="Line 32"/>
          <p:cNvSpPr>
            <a:spLocks noChangeShapeType="1"/>
          </p:cNvSpPr>
          <p:nvPr/>
        </p:nvSpPr>
        <p:spPr bwMode="auto">
          <a:xfrm flipV="1">
            <a:off x="7316788" y="5260975"/>
            <a:ext cx="317500" cy="180975"/>
          </a:xfrm>
          <a:prstGeom prst="line">
            <a:avLst/>
          </a:prstGeom>
          <a:noFill/>
          <a:ln w="22225">
            <a:solidFill>
              <a:srgbClr val="33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宋体" panose="02010600030101010101" pitchFamily="2" charset="-122"/>
            </a:endParaRPr>
          </a:p>
        </p:txBody>
      </p:sp>
      <p:sp>
        <p:nvSpPr>
          <p:cNvPr id="63" name="Line 33"/>
          <p:cNvSpPr>
            <a:spLocks noChangeShapeType="1"/>
          </p:cNvSpPr>
          <p:nvPr/>
        </p:nvSpPr>
        <p:spPr bwMode="auto">
          <a:xfrm flipV="1">
            <a:off x="8715375" y="3892550"/>
            <a:ext cx="1800225" cy="0"/>
          </a:xfrm>
          <a:prstGeom prst="line">
            <a:avLst/>
          </a:prstGeom>
          <a:noFill/>
          <a:ln w="22225">
            <a:solidFill>
              <a:srgbClr val="33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宋体" panose="02010600030101010101" pitchFamily="2" charset="-122"/>
            </a:endParaRPr>
          </a:p>
        </p:txBody>
      </p:sp>
      <p:sp>
        <p:nvSpPr>
          <p:cNvPr id="64" name="Text Box 34"/>
          <p:cNvSpPr txBox="1">
            <a:spLocks noChangeArrowheads="1"/>
          </p:cNvSpPr>
          <p:nvPr/>
        </p:nvSpPr>
        <p:spPr bwMode="auto">
          <a:xfrm>
            <a:off x="10461625" y="3675063"/>
            <a:ext cx="1219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solidFill>
                  <a:srgbClr val="3333CC"/>
                </a:solidFill>
                <a:latin typeface="Tahoma" panose="020B0604030504040204" pitchFamily="34" charset="0"/>
              </a:rPr>
              <a:t>骶骨</a:t>
            </a:r>
          </a:p>
        </p:txBody>
      </p:sp>
      <p:sp>
        <p:nvSpPr>
          <p:cNvPr id="65" name="Line 35"/>
          <p:cNvSpPr>
            <a:spLocks noChangeShapeType="1"/>
          </p:cNvSpPr>
          <p:nvPr/>
        </p:nvSpPr>
        <p:spPr bwMode="auto">
          <a:xfrm>
            <a:off x="7253288" y="4718050"/>
            <a:ext cx="1033462" cy="38100"/>
          </a:xfrm>
          <a:prstGeom prst="line">
            <a:avLst/>
          </a:prstGeom>
          <a:noFill/>
          <a:ln w="22225">
            <a:solidFill>
              <a:srgbClr val="33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宋体" panose="02010600030101010101" pitchFamily="2" charset="-122"/>
            </a:endParaRPr>
          </a:p>
        </p:txBody>
      </p:sp>
      <p:sp>
        <p:nvSpPr>
          <p:cNvPr id="66" name="Text Box 36"/>
          <p:cNvSpPr txBox="1">
            <a:spLocks noChangeArrowheads="1"/>
          </p:cNvSpPr>
          <p:nvPr/>
        </p:nvSpPr>
        <p:spPr bwMode="auto">
          <a:xfrm>
            <a:off x="6029325" y="4502150"/>
            <a:ext cx="1295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solidFill>
                  <a:srgbClr val="3333CC"/>
                </a:solidFill>
                <a:latin typeface="Tahoma" panose="020B0604030504040204" pitchFamily="34" charset="0"/>
              </a:rPr>
              <a:t>耻骨结节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79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68320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3"/>
          <p:cNvGraphicFramePr>
            <a:graphicFrameLocks noChangeAspect="1"/>
          </p:cNvGraphicFramePr>
          <p:nvPr/>
        </p:nvGraphicFramePr>
        <p:xfrm>
          <a:off x="2640013" y="1308100"/>
          <a:ext cx="3282950" cy="3905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2" name="Image" r:id="rId4" imgW="3809524" imgH="4533333" progId="Photoshop.Image.8">
                  <p:embed/>
                </p:oleObj>
              </mc:Choice>
              <mc:Fallback>
                <p:oleObj name="Image" r:id="rId4" imgW="3809524" imgH="4533333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-6000" contrast="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0013" y="1308100"/>
                        <a:ext cx="3282950" cy="3905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1968501" y="2038351"/>
            <a:ext cx="2349500" cy="3751263"/>
            <a:chOff x="266" y="1298"/>
            <a:chExt cx="1480" cy="2363"/>
          </a:xfrm>
        </p:grpSpPr>
        <p:sp>
          <p:nvSpPr>
            <p:cNvPr id="12301" name="Text Box 7"/>
            <p:cNvSpPr txBox="1">
              <a:spLocks noChangeArrowheads="1"/>
            </p:cNvSpPr>
            <p:nvPr/>
          </p:nvSpPr>
          <p:spPr bwMode="auto">
            <a:xfrm>
              <a:off x="340" y="1298"/>
              <a:ext cx="55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kumimoji="1" sz="23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zh-CN" altLang="en-US" sz="1800" b="1">
                  <a:solidFill>
                    <a:srgbClr val="0000CC"/>
                  </a:solidFill>
                  <a:ea typeface="宋体" panose="02010600030101010101" pitchFamily="2" charset="-122"/>
                </a:rPr>
                <a:t>冠状缝</a:t>
              </a:r>
            </a:p>
          </p:txBody>
        </p:sp>
        <p:sp>
          <p:nvSpPr>
            <p:cNvPr id="12302" name="Text Box 11"/>
            <p:cNvSpPr txBox="1">
              <a:spLocks noChangeArrowheads="1"/>
            </p:cNvSpPr>
            <p:nvPr/>
          </p:nvSpPr>
          <p:spPr bwMode="auto">
            <a:xfrm>
              <a:off x="266" y="2038"/>
              <a:ext cx="291" cy="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vert="eaVert"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kumimoji="1" sz="23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zh-CN" altLang="en-US" sz="1800" b="1" dirty="0">
                  <a:solidFill>
                    <a:srgbClr val="0000CC"/>
                  </a:solidFill>
                  <a:ea typeface="宋体" panose="02010600030101010101" pitchFamily="2" charset="-122"/>
                </a:rPr>
                <a:t>矢状缝</a:t>
              </a:r>
            </a:p>
          </p:txBody>
        </p:sp>
        <p:grpSp>
          <p:nvGrpSpPr>
            <p:cNvPr id="12303" name="Group 18"/>
            <p:cNvGrpSpPr>
              <a:grpSpLocks/>
            </p:cNvGrpSpPr>
            <p:nvPr/>
          </p:nvGrpSpPr>
          <p:grpSpPr bwMode="auto">
            <a:xfrm>
              <a:off x="509" y="1525"/>
              <a:ext cx="1237" cy="1950"/>
              <a:chOff x="509" y="1525"/>
              <a:chExt cx="1237" cy="1950"/>
            </a:xfrm>
          </p:grpSpPr>
          <p:sp>
            <p:nvSpPr>
              <p:cNvPr id="12305" name="Line 5"/>
              <p:cNvSpPr>
                <a:spLocks noChangeShapeType="1"/>
              </p:cNvSpPr>
              <p:nvPr/>
            </p:nvSpPr>
            <p:spPr bwMode="auto">
              <a:xfrm flipH="1" flipV="1">
                <a:off x="703" y="1525"/>
                <a:ext cx="861" cy="227"/>
              </a:xfrm>
              <a:prstGeom prst="line">
                <a:avLst/>
              </a:prstGeom>
              <a:noFill/>
              <a:ln w="19050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306" name="Line 9"/>
              <p:cNvSpPr>
                <a:spLocks noChangeShapeType="1"/>
              </p:cNvSpPr>
              <p:nvPr/>
            </p:nvSpPr>
            <p:spPr bwMode="auto">
              <a:xfrm flipH="1">
                <a:off x="509" y="2251"/>
                <a:ext cx="1237" cy="10"/>
              </a:xfrm>
              <a:prstGeom prst="line">
                <a:avLst/>
              </a:prstGeom>
              <a:noFill/>
              <a:ln w="19050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307" name="Line 13"/>
              <p:cNvSpPr>
                <a:spLocks noChangeShapeType="1"/>
              </p:cNvSpPr>
              <p:nvPr/>
            </p:nvSpPr>
            <p:spPr bwMode="auto">
              <a:xfrm flipH="1">
                <a:off x="1338" y="3158"/>
                <a:ext cx="318" cy="317"/>
              </a:xfrm>
              <a:prstGeom prst="line">
                <a:avLst/>
              </a:prstGeom>
              <a:noFill/>
              <a:ln w="19050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12304" name="Text Box 15"/>
            <p:cNvSpPr txBox="1">
              <a:spLocks noChangeArrowheads="1"/>
            </p:cNvSpPr>
            <p:nvPr/>
          </p:nvSpPr>
          <p:spPr bwMode="auto">
            <a:xfrm>
              <a:off x="1020" y="3430"/>
              <a:ext cx="55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kumimoji="1" sz="23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zh-CN" altLang="en-US" sz="1800" b="1">
                  <a:solidFill>
                    <a:srgbClr val="0000CC"/>
                  </a:solidFill>
                  <a:ea typeface="宋体" panose="02010600030101010101" pitchFamily="2" charset="-122"/>
                </a:rPr>
                <a:t>人字缝</a:t>
              </a:r>
            </a:p>
          </p:txBody>
        </p:sp>
      </p:grpSp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6457950" y="1125538"/>
            <a:ext cx="3371850" cy="4921250"/>
            <a:chOff x="3108" y="709"/>
            <a:chExt cx="2124" cy="3100"/>
          </a:xfrm>
        </p:grpSpPr>
        <p:graphicFrame>
          <p:nvGraphicFramePr>
            <p:cNvPr id="12299" name="Object 20"/>
            <p:cNvGraphicFramePr>
              <a:graphicFrameLocks noChangeAspect="1"/>
            </p:cNvGraphicFramePr>
            <p:nvPr/>
          </p:nvGraphicFramePr>
          <p:xfrm>
            <a:off x="3108" y="709"/>
            <a:ext cx="2124" cy="263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63" name="Image" r:id="rId6" imgW="3631746" imgH="4495238" progId="Photoshop.Image.8">
                    <p:embed/>
                  </p:oleObj>
                </mc:Choice>
                <mc:Fallback>
                  <p:oleObj name="Image" r:id="rId6" imgW="3631746" imgH="4495238" progId="Photoshop.Image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08" y="709"/>
                          <a:ext cx="2124" cy="263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300" name="Text Box 21"/>
            <p:cNvSpPr txBox="1">
              <a:spLocks noChangeArrowheads="1"/>
            </p:cNvSpPr>
            <p:nvPr/>
          </p:nvSpPr>
          <p:spPr bwMode="auto">
            <a:xfrm>
              <a:off x="3606" y="3521"/>
              <a:ext cx="11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kumimoji="1" sz="23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CN" altLang="en-US" sz="2400" b="1">
                  <a:ea typeface="楷体_GB2312" pitchFamily="49" charset="-122"/>
                </a:rPr>
                <a:t>婴幼儿颅顶</a:t>
              </a:r>
            </a:p>
          </p:txBody>
        </p:sp>
      </p:grpSp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6311901" y="1628776"/>
            <a:ext cx="1800225" cy="3529013"/>
            <a:chOff x="3016" y="1026"/>
            <a:chExt cx="1134" cy="2223"/>
          </a:xfrm>
        </p:grpSpPr>
        <p:sp>
          <p:nvSpPr>
            <p:cNvPr id="12295" name="Line 22"/>
            <p:cNvSpPr>
              <a:spLocks noChangeShapeType="1"/>
            </p:cNvSpPr>
            <p:nvPr/>
          </p:nvSpPr>
          <p:spPr bwMode="auto">
            <a:xfrm flipH="1" flipV="1">
              <a:off x="3334" y="1207"/>
              <a:ext cx="816" cy="31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296" name="Text Box 23"/>
            <p:cNvSpPr txBox="1">
              <a:spLocks noChangeArrowheads="1"/>
            </p:cNvSpPr>
            <p:nvPr/>
          </p:nvSpPr>
          <p:spPr bwMode="auto">
            <a:xfrm>
              <a:off x="3016" y="1026"/>
              <a:ext cx="45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kumimoji="1" sz="23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CN" altLang="en-US" sz="1800" b="1" dirty="0">
                  <a:solidFill>
                    <a:srgbClr val="0000FF"/>
                  </a:solidFill>
                  <a:ea typeface="宋体" panose="02010600030101010101" pitchFamily="2" charset="-122"/>
                </a:rPr>
                <a:t>前囟</a:t>
              </a:r>
            </a:p>
          </p:txBody>
        </p:sp>
        <p:sp>
          <p:nvSpPr>
            <p:cNvPr id="12297" name="Line 24"/>
            <p:cNvSpPr>
              <a:spLocks noChangeShapeType="1"/>
            </p:cNvSpPr>
            <p:nvPr/>
          </p:nvSpPr>
          <p:spPr bwMode="auto">
            <a:xfrm flipH="1">
              <a:off x="3424" y="2931"/>
              <a:ext cx="681" cy="22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298" name="Text Box 25"/>
            <p:cNvSpPr txBox="1">
              <a:spLocks noChangeArrowheads="1"/>
            </p:cNvSpPr>
            <p:nvPr/>
          </p:nvSpPr>
          <p:spPr bwMode="auto">
            <a:xfrm>
              <a:off x="3107" y="3018"/>
              <a:ext cx="45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kumimoji="1" sz="23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CN" altLang="en-US" sz="1800" b="1" dirty="0">
                  <a:solidFill>
                    <a:srgbClr val="0000FF"/>
                  </a:solidFill>
                  <a:ea typeface="宋体" panose="02010600030101010101" pitchFamily="2" charset="-122"/>
                </a:rPr>
                <a:t>后囟</a:t>
              </a:r>
            </a:p>
          </p:txBody>
        </p:sp>
      </p:grpSp>
      <p:sp>
        <p:nvSpPr>
          <p:cNvPr id="6" name="矩形 5"/>
          <p:cNvSpPr/>
          <p:nvPr/>
        </p:nvSpPr>
        <p:spPr>
          <a:xfrm>
            <a:off x="709604" y="122704"/>
            <a:ext cx="36199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spcBef>
                <a:spcPct val="0"/>
              </a:spcBef>
            </a:pPr>
            <a:r>
              <a:rPr lang="en-US" altLang="zh-CN" sz="24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 </a:t>
            </a:r>
            <a:r>
              <a:rPr lang="zh-CN" altLang="en-US" sz="24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缝</a:t>
            </a:r>
            <a:r>
              <a:rPr lang="zh-CN" altLang="en-US" sz="2400" b="1" dirty="0">
                <a:solidFill>
                  <a:srgbClr val="CC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少量结缔组织纤维</a:t>
            </a:r>
            <a:r>
              <a:rPr lang="en-US" altLang="zh-CN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 sz="24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702560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271517" y="520700"/>
            <a:ext cx="4876800" cy="5105400"/>
          </a:xfrm>
        </p:spPr>
        <p:txBody>
          <a:bodyPr/>
          <a:lstStyle/>
          <a:p>
            <a:pPr algn="l" eaLnBrk="1" hangingPunct="1">
              <a:lnSpc>
                <a:spcPct val="210000"/>
              </a:lnSpc>
            </a:pPr>
            <a:r>
              <a:rPr kumimoji="1" lang="en-US" altLang="zh-CN" sz="2800" b="1" dirty="0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</a:t>
            </a:r>
            <a:r>
              <a:rPr kumimoji="1" lang="zh-CN" altLang="en-US" sz="2800" b="1" dirty="0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骨盆的性别差异</a:t>
            </a:r>
            <a:br>
              <a:rPr lang="zh-CN" altLang="en-US" sz="2000" dirty="0">
                <a:solidFill>
                  <a:srgbClr val="FF66FF"/>
                </a:solidFill>
                <a:latin typeface="宋体" panose="02010600030101010101" pitchFamily="2" charset="-122"/>
              </a:rPr>
            </a:br>
            <a:r>
              <a:rPr lang="zh-CN" altLang="en-US" sz="2000" dirty="0">
                <a:solidFill>
                  <a:srgbClr val="FF66FF"/>
                </a:solidFill>
                <a:latin typeface="宋体" panose="02010600030101010101" pitchFamily="2" charset="-122"/>
              </a:rPr>
              <a:t> </a:t>
            </a:r>
            <a:r>
              <a:rPr lang="zh-CN" altLang="en-US" sz="20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</a:t>
            </a:r>
            <a:r>
              <a:rPr lang="zh-CN" altLang="en-US" sz="2000" b="1" dirty="0">
                <a:solidFill>
                  <a:srgbClr val="00CC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	       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男性骨盆   女性骨盆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b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20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骨盆外形       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窄而长      宽而短	</a:t>
            </a:r>
            <a:b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20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骨盆上囗    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心形        近似圆形	</a:t>
            </a:r>
            <a:b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20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骨盆下囗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较窄小      较宽大	</a:t>
            </a:r>
            <a:b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20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骨盆腔</a:t>
            </a:r>
            <a:r>
              <a:rPr lang="zh-CN" altLang="en-US" sz="2000" b="1" dirty="0">
                <a:solidFill>
                  <a:srgbClr val="FF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漏斗形      圆桶形</a:t>
            </a:r>
            <a:b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20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耻骨下角  </a:t>
            </a:r>
            <a:r>
              <a:rPr lang="zh-CN" altLang="en-US" sz="2000" b="1" dirty="0">
                <a:solidFill>
                  <a:srgbClr val="FF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70—75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度    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90—100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度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</a:p>
        </p:txBody>
      </p:sp>
      <p:sp>
        <p:nvSpPr>
          <p:cNvPr id="14339" name="Line 3"/>
          <p:cNvSpPr>
            <a:spLocks noChangeShapeType="1"/>
          </p:cNvSpPr>
          <p:nvPr/>
        </p:nvSpPr>
        <p:spPr bwMode="auto">
          <a:xfrm>
            <a:off x="1271517" y="1560512"/>
            <a:ext cx="45720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>
            <a:off x="1271517" y="2170112"/>
            <a:ext cx="45720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>
            <a:off x="1271517" y="5599112"/>
            <a:ext cx="44958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14342" name="Picture 6" descr="13_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795338"/>
            <a:ext cx="3276600" cy="255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 descr="14_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740150"/>
            <a:ext cx="3276600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Line 8"/>
          <p:cNvSpPr>
            <a:spLocks noChangeShapeType="1"/>
          </p:cNvSpPr>
          <p:nvPr/>
        </p:nvSpPr>
        <p:spPr bwMode="auto">
          <a:xfrm>
            <a:off x="1271517" y="1560512"/>
            <a:ext cx="0" cy="4038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2566917" y="1560512"/>
            <a:ext cx="0" cy="4038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r>
              <a:rPr lang="en-US" altLang="zh-CN" dirty="0"/>
              <a:t>    </a:t>
            </a:r>
            <a:endParaRPr lang="zh-CN" altLang="en-US" dirty="0"/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>
            <a:off x="3938517" y="1560512"/>
            <a:ext cx="0" cy="4038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14347" name="Line 11"/>
          <p:cNvSpPr>
            <a:spLocks noChangeShapeType="1"/>
          </p:cNvSpPr>
          <p:nvPr/>
        </p:nvSpPr>
        <p:spPr bwMode="auto">
          <a:xfrm>
            <a:off x="5843517" y="1560512"/>
            <a:ext cx="0" cy="4038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14348" name="Line 12"/>
          <p:cNvSpPr>
            <a:spLocks noChangeShapeType="1"/>
          </p:cNvSpPr>
          <p:nvPr/>
        </p:nvSpPr>
        <p:spPr bwMode="auto">
          <a:xfrm>
            <a:off x="1271517" y="2779712"/>
            <a:ext cx="45720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4349" name="Line 13"/>
          <p:cNvSpPr>
            <a:spLocks noChangeShapeType="1"/>
          </p:cNvSpPr>
          <p:nvPr/>
        </p:nvSpPr>
        <p:spPr bwMode="auto">
          <a:xfrm>
            <a:off x="1271517" y="3465512"/>
            <a:ext cx="45720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4350" name="Line 14"/>
          <p:cNvSpPr>
            <a:spLocks noChangeShapeType="1"/>
          </p:cNvSpPr>
          <p:nvPr/>
        </p:nvSpPr>
        <p:spPr bwMode="auto">
          <a:xfrm>
            <a:off x="1271517" y="4151312"/>
            <a:ext cx="45720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4351" name="Line 15"/>
          <p:cNvSpPr>
            <a:spLocks noChangeShapeType="1"/>
          </p:cNvSpPr>
          <p:nvPr/>
        </p:nvSpPr>
        <p:spPr bwMode="auto">
          <a:xfrm>
            <a:off x="1271517" y="4837112"/>
            <a:ext cx="45720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77686" y="4114800"/>
            <a:ext cx="990460" cy="15113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01253" y="1524000"/>
            <a:ext cx="1066893" cy="1397000"/>
          </a:xfrm>
          <a:prstGeom prst="rect">
            <a:avLst/>
          </a:prstGeom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80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7669989"/>
      </p:ext>
    </p:extLst>
  </p:cSld>
  <p:clrMapOvr>
    <a:masterClrMapping/>
  </p:clrMapOvr>
  <p:transition>
    <p:cover dir="r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灯片编号占位符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40D83923-9599-407A-8D37-B526F34A6A01}" type="slidenum">
              <a:rPr lang="en-US" altLang="zh-CN" sz="1400">
                <a:solidFill>
                  <a:schemeClr val="bg2"/>
                </a:solidFill>
              </a:rPr>
              <a:pPr eaLnBrk="1" hangingPunct="1"/>
              <a:t>81</a:t>
            </a:fld>
            <a:endParaRPr lang="en-US" altLang="zh-CN" sz="1400">
              <a:solidFill>
                <a:schemeClr val="bg2"/>
              </a:solidFill>
            </a:endParaRPr>
          </a:p>
        </p:txBody>
      </p:sp>
      <p:sp>
        <p:nvSpPr>
          <p:cNvPr id="15363" name="矩形 2"/>
          <p:cNvSpPr>
            <a:spLocks noChangeArrowheads="1"/>
          </p:cNvSpPr>
          <p:nvPr/>
        </p:nvSpPr>
        <p:spPr bwMode="auto">
          <a:xfrm>
            <a:off x="4732994" y="549276"/>
            <a:ext cx="3278462" cy="662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20000"/>
              </a:spcBef>
            </a:pPr>
            <a:r>
              <a:rPr lang="en-US" altLang="zh-CN" sz="2800" b="1" dirty="0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800" b="1" dirty="0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．自由下肢骨连结</a:t>
            </a:r>
          </a:p>
        </p:txBody>
      </p:sp>
      <p:pic>
        <p:nvPicPr>
          <p:cNvPr id="15364" name="Picture 6" descr="18_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3"/>
          <a:stretch>
            <a:fillRect/>
          </a:stretch>
        </p:blipFill>
        <p:spPr bwMode="auto">
          <a:xfrm>
            <a:off x="2208213" y="2274888"/>
            <a:ext cx="2743200" cy="274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22_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5" y="2130425"/>
            <a:ext cx="1951038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4" descr="26_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88" y="2130425"/>
            <a:ext cx="2233612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060508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24227" y="394126"/>
            <a:ext cx="4158018" cy="5072063"/>
          </a:xfrm>
        </p:spPr>
        <p:txBody>
          <a:bodyPr>
            <a:normAutofit fontScale="90000"/>
          </a:bodyPr>
          <a:lstStyle/>
          <a:p>
            <a:pPr algn="l" eaLnBrk="1" hangingPunct="1">
              <a:lnSpc>
                <a:spcPct val="160000"/>
              </a:lnSpc>
            </a:pPr>
            <a:r>
              <a:rPr kumimoji="1" lang="en-US" altLang="zh-CN" sz="3100" b="1" dirty="0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1.</a:t>
            </a:r>
            <a:r>
              <a:rPr kumimoji="1" lang="zh-CN" altLang="en-US" sz="3100" b="1" dirty="0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髋关节</a:t>
            </a:r>
            <a:br>
              <a:rPr lang="zh-CN" altLang="en-US" sz="2800" b="1" dirty="0">
                <a:solidFill>
                  <a:schemeClr val="hlink"/>
                </a:solidFill>
                <a:latin typeface="宋体" panose="02010600030101010101" pitchFamily="2" charset="-122"/>
              </a:rPr>
            </a:br>
            <a:r>
              <a:rPr lang="en-US" altLang="zh-CN" sz="2400" b="1" dirty="0">
                <a:solidFill>
                  <a:srgbClr val="0000CC"/>
                </a:solidFill>
                <a:latin typeface="宋体" panose="02010600030101010101" pitchFamily="2" charset="-122"/>
              </a:rPr>
              <a:t>1</a:t>
            </a:r>
            <a:r>
              <a:rPr lang="zh-CN" altLang="en-US" sz="2400" b="1" dirty="0">
                <a:solidFill>
                  <a:srgbClr val="0000CC"/>
                </a:solidFill>
                <a:latin typeface="宋体" panose="02010600030101010101" pitchFamily="2" charset="-122"/>
              </a:rPr>
              <a:t>）组成：</a:t>
            </a:r>
            <a:r>
              <a:rPr lang="zh-CN" altLang="en-US" sz="2400" b="1" dirty="0">
                <a:latin typeface="宋体" panose="02010600030101010101" pitchFamily="2" charset="-122"/>
              </a:rPr>
              <a:t>由髋臼和股骨头构成</a:t>
            </a:r>
            <a:br>
              <a:rPr lang="zh-CN" altLang="en-US" sz="2400" b="1" dirty="0">
                <a:latin typeface="宋体" panose="02010600030101010101" pitchFamily="2" charset="-122"/>
              </a:rPr>
            </a:br>
            <a:r>
              <a:rPr lang="en-US" altLang="zh-CN" sz="2400" b="1" dirty="0">
                <a:solidFill>
                  <a:srgbClr val="0000CC"/>
                </a:solidFill>
                <a:latin typeface="宋体" panose="02010600030101010101" pitchFamily="2" charset="-122"/>
              </a:rPr>
              <a:t>2</a:t>
            </a:r>
            <a:r>
              <a:rPr lang="zh-CN" altLang="en-US" sz="2400" b="1" dirty="0">
                <a:solidFill>
                  <a:srgbClr val="0000CC"/>
                </a:solidFill>
                <a:latin typeface="宋体" panose="02010600030101010101" pitchFamily="2" charset="-122"/>
              </a:rPr>
              <a:t>）结构：</a:t>
            </a:r>
            <a:r>
              <a:rPr lang="zh-CN" altLang="en-US" sz="2400" b="1" dirty="0">
                <a:latin typeface="宋体" panose="02010600030101010101" pitchFamily="2" charset="-122"/>
              </a:rPr>
              <a:t>髋臼唇、髋臼横韧带、髂股韧带、股骨头韧带</a:t>
            </a:r>
            <a:br>
              <a:rPr lang="zh-CN" altLang="en-US" sz="2400" b="1" dirty="0">
                <a:latin typeface="宋体" panose="02010600030101010101" pitchFamily="2" charset="-122"/>
              </a:rPr>
            </a:br>
            <a:r>
              <a:rPr lang="en-US" altLang="zh-CN" sz="2400" b="1" dirty="0">
                <a:solidFill>
                  <a:srgbClr val="0000CC"/>
                </a:solidFill>
                <a:latin typeface="宋体" panose="02010600030101010101" pitchFamily="2" charset="-122"/>
              </a:rPr>
              <a:t>3</a:t>
            </a:r>
            <a:r>
              <a:rPr lang="zh-CN" altLang="en-US" sz="2400" b="1" dirty="0">
                <a:solidFill>
                  <a:srgbClr val="0000CC"/>
                </a:solidFill>
                <a:latin typeface="宋体" panose="02010600030101010101" pitchFamily="2" charset="-122"/>
              </a:rPr>
              <a:t>）特点：</a:t>
            </a:r>
            <a:r>
              <a:rPr lang="zh-CN" altLang="en-US" sz="2400" b="1" dirty="0">
                <a:latin typeface="宋体" panose="02010600030101010101" pitchFamily="2" charset="-122"/>
              </a:rPr>
              <a:t>关节头小，关节窝大而深，关节囊厚、紧张</a:t>
            </a:r>
            <a:br>
              <a:rPr lang="zh-CN" altLang="en-US" sz="2400" b="1" dirty="0">
                <a:latin typeface="宋体" panose="02010600030101010101" pitchFamily="2" charset="-122"/>
              </a:rPr>
            </a:br>
            <a:r>
              <a:rPr lang="en-US" altLang="zh-CN" sz="2400" b="1" dirty="0">
                <a:solidFill>
                  <a:srgbClr val="0000CC"/>
                </a:solidFill>
                <a:latin typeface="宋体" panose="02010600030101010101" pitchFamily="2" charset="-122"/>
              </a:rPr>
              <a:t>4</a:t>
            </a:r>
            <a:r>
              <a:rPr lang="zh-CN" altLang="en-US" sz="2400" b="1" dirty="0">
                <a:solidFill>
                  <a:srgbClr val="0000CC"/>
                </a:solidFill>
                <a:latin typeface="宋体" panose="02010600030101010101" pitchFamily="2" charset="-122"/>
              </a:rPr>
              <a:t>）运动：</a:t>
            </a:r>
            <a:r>
              <a:rPr lang="zh-CN" altLang="en-US" sz="2400" b="1" dirty="0">
                <a:latin typeface="宋体" panose="02010600030101010101" pitchFamily="2" charset="-122"/>
              </a:rPr>
              <a:t>前屈、后伸、内收、外展、旋外、旋内、环转，但不如肩关节灵活</a:t>
            </a:r>
            <a:br>
              <a:rPr lang="zh-CN" altLang="en-US" sz="2200" b="1" dirty="0">
                <a:latin typeface="宋体" panose="02010600030101010101" pitchFamily="2" charset="-122"/>
              </a:rPr>
            </a:br>
            <a:endParaRPr lang="zh-CN" altLang="en-US" sz="2000" b="1" u="sng" dirty="0">
              <a:latin typeface="宋体" panose="02010600030101010101" pitchFamily="2" charset="-122"/>
            </a:endParaRPr>
          </a:p>
        </p:txBody>
      </p:sp>
      <p:sp>
        <p:nvSpPr>
          <p:cNvPr id="16387" name="Rectangle 2"/>
          <p:cNvSpPr>
            <a:spLocks noChangeArrowheads="1"/>
          </p:cNvSpPr>
          <p:nvPr/>
        </p:nvSpPr>
        <p:spPr bwMode="auto">
          <a:xfrm>
            <a:off x="668103" y="5635626"/>
            <a:ext cx="3414284" cy="523220"/>
          </a:xfrm>
          <a:prstGeom prst="rect">
            <a:avLst/>
          </a:prstGeom>
          <a:noFill/>
          <a:ln w="9525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2800" b="1" dirty="0">
                <a:solidFill>
                  <a:srgbClr val="FF0000"/>
                </a:solidFill>
                <a:ea typeface="楷体_GB2312" pitchFamily="49" charset="-122"/>
              </a:rPr>
              <a:t>股骨头易向下方脱位</a:t>
            </a: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0"/>
          <a:stretch/>
        </p:blipFill>
        <p:spPr bwMode="auto">
          <a:xfrm flipH="1">
            <a:off x="4432393" y="556041"/>
            <a:ext cx="3630780" cy="2692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629" y="373478"/>
            <a:ext cx="3454171" cy="2823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393" y="3254252"/>
            <a:ext cx="3158941" cy="3310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962" y="3248613"/>
            <a:ext cx="3021248" cy="3258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82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4622604"/>
      </p:ext>
    </p:extLst>
  </p:cSld>
  <p:clrMapOvr>
    <a:masterClrMapping/>
  </p:clrMapOvr>
  <p:transition>
    <p:zoom dir="in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骨盆损伤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lum bright="-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83564" y="1196976"/>
            <a:ext cx="1798637" cy="4818063"/>
          </a:xfrm>
          <a:noFill/>
        </p:spPr>
      </p:pic>
      <p:pic>
        <p:nvPicPr>
          <p:cNvPr id="17411" name="Picture 4" descr="髋关节脱位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lum bright="-24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279525"/>
            <a:ext cx="6275388" cy="3811588"/>
          </a:xfrm>
          <a:noFill/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83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931697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股骨颈骨折"/>
          <p:cNvPicPr>
            <a:picLocks noGrp="1" noChangeAspect="1" noChangeArrowheads="1"/>
          </p:cNvPicPr>
          <p:nvPr>
            <p:ph/>
          </p:nvPr>
        </p:nvPicPr>
        <p:blipFill>
          <a:blip r:embed="rId2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1296" y="2502208"/>
            <a:ext cx="9144000" cy="2330450"/>
          </a:xfrm>
          <a:noFill/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7FF98-4836-4347-93B6-E29F02FCB2DE}" type="slidenum">
              <a:rPr lang="en-US" altLang="zh-TW" smtClean="0"/>
              <a:pPr/>
              <a:t>84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13217380"/>
      </p:ext>
    </p:extLst>
  </p:cSld>
  <p:clrMapOvr>
    <a:masterClrMapping/>
  </p:clrMapOvr>
  <p:transition>
    <p:random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ChangeArrowheads="1"/>
          </p:cNvSpPr>
          <p:nvPr/>
        </p:nvSpPr>
        <p:spPr bwMode="auto">
          <a:xfrm>
            <a:off x="4800600" y="333703"/>
            <a:ext cx="190789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 dirty="0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 </a:t>
            </a:r>
            <a:r>
              <a:rPr lang="zh-CN" altLang="en-US" sz="2800" b="1" dirty="0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膝关节  </a:t>
            </a:r>
          </a:p>
        </p:txBody>
      </p:sp>
      <p:sp>
        <p:nvSpPr>
          <p:cNvPr id="19459" name="Rectangle 6"/>
          <p:cNvSpPr>
            <a:spLocks noChangeArrowheads="1"/>
          </p:cNvSpPr>
          <p:nvPr/>
        </p:nvSpPr>
        <p:spPr bwMode="auto">
          <a:xfrm>
            <a:off x="3136900" y="3315494"/>
            <a:ext cx="2159000" cy="1471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20000"/>
              </a:spcBef>
            </a:pPr>
            <a:r>
              <a:rPr lang="en-US" altLang="zh-CN" sz="2800" b="1" dirty="0">
                <a:solidFill>
                  <a:srgbClr val="0000CC"/>
                </a:solidFill>
                <a:ea typeface="楷体_GB2312" pitchFamily="49" charset="-122"/>
              </a:rPr>
              <a:t>2.</a:t>
            </a:r>
            <a:r>
              <a:rPr lang="zh-CN" altLang="en-US" sz="2800" b="1" dirty="0">
                <a:solidFill>
                  <a:srgbClr val="0000CC"/>
                </a:solidFill>
                <a:ea typeface="楷体_GB2312" pitchFamily="49" charset="-122"/>
              </a:rPr>
              <a:t>股骨下端</a:t>
            </a:r>
          </a:p>
          <a:p>
            <a:pPr eaLnBrk="1" hangingPunct="1">
              <a:lnSpc>
                <a:spcPct val="150000"/>
              </a:lnSpc>
              <a:spcBef>
                <a:spcPct val="20000"/>
              </a:spcBef>
            </a:pPr>
            <a:r>
              <a:rPr lang="en-US" altLang="zh-CN" sz="2800" b="1" dirty="0">
                <a:solidFill>
                  <a:srgbClr val="0000CC"/>
                </a:solidFill>
                <a:ea typeface="楷体_GB2312" pitchFamily="49" charset="-122"/>
              </a:rPr>
              <a:t>3.</a:t>
            </a:r>
            <a:r>
              <a:rPr lang="zh-CN" altLang="en-US" sz="2800" b="1" dirty="0">
                <a:solidFill>
                  <a:srgbClr val="0000CC"/>
                </a:solidFill>
                <a:ea typeface="楷体_GB2312" pitchFamily="49" charset="-122"/>
              </a:rPr>
              <a:t>胫骨上端</a:t>
            </a:r>
          </a:p>
        </p:txBody>
      </p:sp>
      <p:pic>
        <p:nvPicPr>
          <p:cNvPr id="19461" name="Picture 35" descr="未标题-3－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6" y="788988"/>
            <a:ext cx="2232025" cy="460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Line 36"/>
          <p:cNvSpPr>
            <a:spLocks noChangeShapeType="1"/>
          </p:cNvSpPr>
          <p:nvPr/>
        </p:nvSpPr>
        <p:spPr bwMode="auto">
          <a:xfrm flipV="1">
            <a:off x="4241801" y="2708276"/>
            <a:ext cx="2790826" cy="360363"/>
          </a:xfrm>
          <a:prstGeom prst="line">
            <a:avLst/>
          </a:prstGeom>
          <a:noFill/>
          <a:ln w="222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9463" name="Line 37"/>
          <p:cNvSpPr>
            <a:spLocks noChangeShapeType="1"/>
          </p:cNvSpPr>
          <p:nvPr/>
        </p:nvSpPr>
        <p:spPr bwMode="auto">
          <a:xfrm flipV="1">
            <a:off x="5016500" y="3968750"/>
            <a:ext cx="2711450" cy="412750"/>
          </a:xfrm>
          <a:prstGeom prst="line">
            <a:avLst/>
          </a:prstGeom>
          <a:noFill/>
          <a:ln w="222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9464" name="Line 38"/>
          <p:cNvSpPr>
            <a:spLocks noChangeShapeType="1"/>
          </p:cNvSpPr>
          <p:nvPr/>
        </p:nvSpPr>
        <p:spPr bwMode="auto">
          <a:xfrm flipV="1">
            <a:off x="5016500" y="3068638"/>
            <a:ext cx="2711450" cy="630236"/>
          </a:xfrm>
          <a:prstGeom prst="line">
            <a:avLst/>
          </a:prstGeom>
          <a:noFill/>
          <a:ln w="222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9465" name="矩形 39"/>
          <p:cNvSpPr>
            <a:spLocks noChangeArrowheads="1"/>
          </p:cNvSpPr>
          <p:nvPr/>
        </p:nvSpPr>
        <p:spPr bwMode="auto">
          <a:xfrm>
            <a:off x="3123913" y="2912418"/>
            <a:ext cx="1175322" cy="398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20000"/>
              </a:spcBef>
            </a:pPr>
            <a:r>
              <a:rPr lang="en-US" altLang="zh-CN" sz="2800" b="1" dirty="0">
                <a:solidFill>
                  <a:srgbClr val="3333CC"/>
                </a:solidFill>
                <a:ea typeface="楷体_GB2312" pitchFamily="49" charset="-122"/>
              </a:rPr>
              <a:t>1.</a:t>
            </a:r>
            <a:r>
              <a:rPr lang="zh-CN" altLang="en-US" sz="2800" b="1" dirty="0">
                <a:solidFill>
                  <a:srgbClr val="3333CC"/>
                </a:solidFill>
                <a:ea typeface="楷体_GB2312" pitchFamily="49" charset="-122"/>
              </a:rPr>
              <a:t>髌骨</a:t>
            </a:r>
          </a:p>
        </p:txBody>
      </p:sp>
      <p:sp>
        <p:nvSpPr>
          <p:cNvPr id="2" name="矩形 1"/>
          <p:cNvSpPr/>
          <p:nvPr/>
        </p:nvSpPr>
        <p:spPr>
          <a:xfrm>
            <a:off x="2775634" y="1936745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构成：</a:t>
            </a:r>
          </a:p>
        </p:txBody>
      </p:sp>
      <p:sp>
        <p:nvSpPr>
          <p:cNvPr id="3" name="矩形 2"/>
          <p:cNvSpPr/>
          <p:nvPr/>
        </p:nvSpPr>
        <p:spPr>
          <a:xfrm>
            <a:off x="3301624" y="5227352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zh-CN" altLang="en-US" sz="28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最大最复杂的关节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85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938099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1" y="260350"/>
            <a:ext cx="1858963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2" descr="239"/>
          <p:cNvPicPr>
            <a:picLocks noChangeAspect="1" noChangeArrowheads="1"/>
          </p:cNvPicPr>
          <p:nvPr/>
        </p:nvPicPr>
        <p:blipFill>
          <a:blip r:embed="rId4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326" y="1773238"/>
            <a:ext cx="2447925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Rectangle 5"/>
          <p:cNvSpPr>
            <a:spLocks noChangeArrowheads="1"/>
          </p:cNvSpPr>
          <p:nvPr/>
        </p:nvSpPr>
        <p:spPr bwMode="auto">
          <a:xfrm>
            <a:off x="1918496" y="1596021"/>
            <a:ext cx="2736849" cy="2480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n-US" altLang="zh-CN" sz="2800" b="1" dirty="0">
                <a:ea typeface="楷体_GB2312" pitchFamily="49" charset="-122"/>
              </a:rPr>
              <a:t>(1)</a:t>
            </a:r>
            <a:r>
              <a:rPr lang="zh-CN" altLang="en-US" sz="2800" b="1" dirty="0">
                <a:ea typeface="楷体_GB2312" pitchFamily="49" charset="-122"/>
              </a:rPr>
              <a:t>髌韧带</a:t>
            </a:r>
          </a:p>
          <a:p>
            <a:pPr eaLnBrk="1" hangingPunct="1">
              <a:lnSpc>
                <a:spcPct val="50000"/>
              </a:lnSpc>
            </a:pPr>
            <a:r>
              <a:rPr lang="zh-CN" altLang="en-US" sz="2000" b="1" dirty="0"/>
              <a:t>      </a:t>
            </a:r>
            <a:r>
              <a:rPr lang="zh-CN" altLang="en-US" sz="2800" b="1" dirty="0">
                <a:ea typeface="楷体_GB2312" pitchFamily="49" charset="-122"/>
              </a:rPr>
              <a:t> </a:t>
            </a:r>
          </a:p>
          <a:p>
            <a:pPr algn="l" eaLnBrk="1" hangingPunct="1">
              <a:lnSpc>
                <a:spcPct val="90000"/>
              </a:lnSpc>
            </a:pPr>
            <a:r>
              <a:rPr lang="en-US" altLang="zh-CN" sz="2800" b="1" dirty="0">
                <a:ea typeface="楷体_GB2312" pitchFamily="49" charset="-122"/>
              </a:rPr>
              <a:t>(2)</a:t>
            </a:r>
            <a:r>
              <a:rPr lang="zh-CN" altLang="en-US" sz="2800" b="1" dirty="0">
                <a:ea typeface="楷体_GB2312" pitchFamily="49" charset="-122"/>
              </a:rPr>
              <a:t>腓侧副韧带</a:t>
            </a:r>
          </a:p>
          <a:p>
            <a:pPr eaLnBrk="1" hangingPunct="1">
              <a:lnSpc>
                <a:spcPct val="60000"/>
              </a:lnSpc>
            </a:pPr>
            <a:r>
              <a:rPr lang="zh-CN" altLang="en-US" sz="2000" b="1" dirty="0"/>
              <a:t>      </a:t>
            </a:r>
          </a:p>
          <a:p>
            <a:pPr algn="l" eaLnBrk="1" hangingPunct="1">
              <a:lnSpc>
                <a:spcPct val="90000"/>
              </a:lnSpc>
            </a:pPr>
            <a:r>
              <a:rPr lang="en-US" altLang="zh-CN" sz="2800" b="1" dirty="0">
                <a:ea typeface="楷体_GB2312" pitchFamily="49" charset="-122"/>
              </a:rPr>
              <a:t>(3)</a:t>
            </a:r>
            <a:r>
              <a:rPr lang="zh-CN" altLang="en-US" sz="2800" b="1" dirty="0">
                <a:ea typeface="楷体_GB2312" pitchFamily="49" charset="-122"/>
              </a:rPr>
              <a:t>胫侧副韧带</a:t>
            </a:r>
          </a:p>
          <a:p>
            <a:pPr eaLnBrk="1" hangingPunct="1">
              <a:lnSpc>
                <a:spcPct val="50000"/>
              </a:lnSpc>
            </a:pPr>
            <a:r>
              <a:rPr lang="zh-CN" altLang="en-US" sz="2000" b="1" dirty="0"/>
              <a:t>      </a:t>
            </a:r>
            <a:r>
              <a:rPr lang="zh-CN" altLang="en-US" sz="2800" b="1" dirty="0">
                <a:ea typeface="楷体_GB2312" pitchFamily="49" charset="-122"/>
              </a:rPr>
              <a:t> </a:t>
            </a:r>
          </a:p>
          <a:p>
            <a:pPr algn="l" eaLnBrk="1" hangingPunct="1">
              <a:lnSpc>
                <a:spcPct val="90000"/>
              </a:lnSpc>
            </a:pPr>
            <a:r>
              <a:rPr lang="en-US" altLang="zh-CN" sz="2800" b="1" dirty="0">
                <a:ea typeface="楷体_GB2312" pitchFamily="49" charset="-122"/>
              </a:rPr>
              <a:t>(4)</a:t>
            </a:r>
            <a:r>
              <a:rPr lang="zh-CN" altLang="en-US" sz="2800" b="1" dirty="0">
                <a:ea typeface="楷体_GB2312" pitchFamily="49" charset="-122"/>
              </a:rPr>
              <a:t>腘斜韧带</a:t>
            </a:r>
          </a:p>
          <a:p>
            <a:pPr eaLnBrk="1" hangingPunct="1">
              <a:lnSpc>
                <a:spcPct val="60000"/>
              </a:lnSpc>
            </a:pPr>
            <a:r>
              <a:rPr lang="zh-CN" altLang="en-US" sz="1800" b="1" dirty="0"/>
              <a:t>      </a:t>
            </a:r>
            <a:r>
              <a:rPr lang="zh-CN" altLang="en-US" b="1" dirty="0">
                <a:solidFill>
                  <a:schemeClr val="accent2"/>
                </a:solidFill>
                <a:ea typeface="楷体_GB2312" pitchFamily="49" charset="-122"/>
              </a:rPr>
              <a:t> </a:t>
            </a:r>
          </a:p>
        </p:txBody>
      </p:sp>
      <p:sp>
        <p:nvSpPr>
          <p:cNvPr id="20485" name="Rectangle 7"/>
          <p:cNvSpPr>
            <a:spLocks noChangeArrowheads="1"/>
          </p:cNvSpPr>
          <p:nvPr/>
        </p:nvSpPr>
        <p:spPr bwMode="auto">
          <a:xfrm>
            <a:off x="1919288" y="620713"/>
            <a:ext cx="1727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28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囊外韧带</a:t>
            </a:r>
          </a:p>
        </p:txBody>
      </p:sp>
      <p:sp>
        <p:nvSpPr>
          <p:cNvPr id="20486" name="Line 12"/>
          <p:cNvSpPr>
            <a:spLocks noChangeShapeType="1"/>
          </p:cNvSpPr>
          <p:nvPr/>
        </p:nvSpPr>
        <p:spPr bwMode="auto">
          <a:xfrm>
            <a:off x="7535863" y="4437063"/>
            <a:ext cx="360362" cy="0"/>
          </a:xfrm>
          <a:prstGeom prst="line">
            <a:avLst/>
          </a:prstGeom>
          <a:noFill/>
          <a:ln w="222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0487" name="Line 23"/>
          <p:cNvSpPr>
            <a:spLocks noChangeShapeType="1"/>
          </p:cNvSpPr>
          <p:nvPr/>
        </p:nvSpPr>
        <p:spPr bwMode="auto">
          <a:xfrm flipH="1" flipV="1">
            <a:off x="7896226" y="3429000"/>
            <a:ext cx="1008063" cy="647700"/>
          </a:xfrm>
          <a:prstGeom prst="line">
            <a:avLst/>
          </a:prstGeom>
          <a:noFill/>
          <a:ln w="222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0488" name="Text Box 24"/>
          <p:cNvSpPr txBox="1">
            <a:spLocks noChangeArrowheads="1"/>
          </p:cNvSpPr>
          <p:nvPr/>
        </p:nvSpPr>
        <p:spPr bwMode="auto">
          <a:xfrm>
            <a:off x="7356475" y="3068639"/>
            <a:ext cx="7191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2000" b="1" dirty="0"/>
              <a:t>髌骨</a:t>
            </a:r>
          </a:p>
        </p:txBody>
      </p:sp>
      <p:sp>
        <p:nvSpPr>
          <p:cNvPr id="20489" name="Line 25"/>
          <p:cNvSpPr>
            <a:spLocks noChangeShapeType="1"/>
          </p:cNvSpPr>
          <p:nvPr/>
        </p:nvSpPr>
        <p:spPr bwMode="auto">
          <a:xfrm>
            <a:off x="9840914" y="4365625"/>
            <a:ext cx="611188" cy="625475"/>
          </a:xfrm>
          <a:prstGeom prst="line">
            <a:avLst/>
          </a:prstGeom>
          <a:noFill/>
          <a:ln w="222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0490" name="Line 26"/>
          <p:cNvSpPr>
            <a:spLocks noChangeShapeType="1"/>
          </p:cNvSpPr>
          <p:nvPr/>
        </p:nvSpPr>
        <p:spPr bwMode="auto">
          <a:xfrm>
            <a:off x="8904289" y="5445125"/>
            <a:ext cx="720725" cy="647700"/>
          </a:xfrm>
          <a:prstGeom prst="line">
            <a:avLst/>
          </a:prstGeom>
          <a:noFill/>
          <a:ln w="222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20187" name="Text Box 27"/>
          <p:cNvSpPr txBox="1">
            <a:spLocks noChangeArrowheads="1"/>
          </p:cNvSpPr>
          <p:nvPr/>
        </p:nvSpPr>
        <p:spPr bwMode="auto">
          <a:xfrm>
            <a:off x="9551988" y="5876926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2000" b="1" dirty="0"/>
              <a:t>髌韧带</a:t>
            </a:r>
          </a:p>
        </p:txBody>
      </p:sp>
      <p:sp>
        <p:nvSpPr>
          <p:cNvPr id="220190" name="Text Box 30"/>
          <p:cNvSpPr txBox="1">
            <a:spLocks noChangeArrowheads="1"/>
          </p:cNvSpPr>
          <p:nvPr/>
        </p:nvSpPr>
        <p:spPr bwMode="auto">
          <a:xfrm>
            <a:off x="6096000" y="4221164"/>
            <a:ext cx="1600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2000" b="1" dirty="0"/>
              <a:t>腓侧副韧带</a:t>
            </a:r>
          </a:p>
        </p:txBody>
      </p:sp>
      <p:sp>
        <p:nvSpPr>
          <p:cNvPr id="220191" name="Text Box 31"/>
          <p:cNvSpPr txBox="1">
            <a:spLocks noChangeArrowheads="1"/>
          </p:cNvSpPr>
          <p:nvPr/>
        </p:nvSpPr>
        <p:spPr bwMode="auto">
          <a:xfrm>
            <a:off x="10452102" y="4743450"/>
            <a:ext cx="100806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2000" b="1" dirty="0"/>
              <a:t>胫侧副</a:t>
            </a:r>
          </a:p>
          <a:p>
            <a:pPr eaLnBrk="1" hangingPunct="1">
              <a:spcBef>
                <a:spcPct val="20000"/>
              </a:spcBef>
            </a:pPr>
            <a:r>
              <a:rPr lang="zh-CN" altLang="en-US" sz="2000" b="1" dirty="0"/>
              <a:t>韧带</a:t>
            </a:r>
          </a:p>
        </p:txBody>
      </p:sp>
      <p:sp>
        <p:nvSpPr>
          <p:cNvPr id="220192" name="Rectangle 32"/>
          <p:cNvSpPr>
            <a:spLocks noChangeArrowheads="1"/>
          </p:cNvSpPr>
          <p:nvPr/>
        </p:nvSpPr>
        <p:spPr bwMode="auto">
          <a:xfrm>
            <a:off x="7954963" y="997744"/>
            <a:ext cx="12065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2000" b="1" dirty="0"/>
              <a:t>腘斜韧带</a:t>
            </a:r>
          </a:p>
        </p:txBody>
      </p:sp>
      <p:sp>
        <p:nvSpPr>
          <p:cNvPr id="20495" name="Line 33"/>
          <p:cNvSpPr>
            <a:spLocks noChangeShapeType="1"/>
          </p:cNvSpPr>
          <p:nvPr/>
        </p:nvSpPr>
        <p:spPr bwMode="auto">
          <a:xfrm flipH="1">
            <a:off x="6239670" y="1268414"/>
            <a:ext cx="1656553" cy="674686"/>
          </a:xfrm>
          <a:prstGeom prst="line">
            <a:avLst/>
          </a:prstGeom>
          <a:noFill/>
          <a:ln w="222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86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990272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G-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6" y="3068639"/>
            <a:ext cx="1630363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1160282" y="4225593"/>
            <a:ext cx="148113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l" eaLnBrk="1" hangingPunct="1"/>
            <a:r>
              <a:rPr lang="zh-CN" altLang="en-US" b="1" dirty="0">
                <a:ea typeface="楷体_GB2312" pitchFamily="49" charset="-122"/>
              </a:rPr>
              <a:t>髌上囊</a:t>
            </a:r>
          </a:p>
          <a:p>
            <a:pPr algn="l" eaLnBrk="1" hangingPunct="1"/>
            <a:r>
              <a:rPr lang="zh-CN" altLang="en-US" b="1" dirty="0">
                <a:ea typeface="楷体_GB2312" pitchFamily="49" charset="-122"/>
              </a:rPr>
              <a:t>翼状襞</a:t>
            </a:r>
            <a:r>
              <a:rPr lang="zh-CN" altLang="en-US" sz="1800" b="1" dirty="0"/>
              <a:t> </a:t>
            </a:r>
            <a:r>
              <a:rPr lang="zh-CN" altLang="en-US" b="1" dirty="0">
                <a:latin typeface="宋体" panose="02010600030101010101" pitchFamily="2" charset="-122"/>
              </a:rPr>
              <a:t>  </a:t>
            </a: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1115833" y="2343729"/>
            <a:ext cx="3600450" cy="1144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ct val="20000"/>
              </a:spcBef>
            </a:pPr>
            <a:r>
              <a:rPr lang="zh-CN" altLang="en-US" sz="1800" b="1" dirty="0"/>
              <a:t> </a:t>
            </a:r>
          </a:p>
          <a:p>
            <a:pPr eaLnBrk="1" hangingPunct="1">
              <a:spcBef>
                <a:spcPct val="20000"/>
              </a:spcBef>
            </a:pPr>
            <a:r>
              <a:rPr lang="zh-CN" altLang="en-US" b="1" dirty="0">
                <a:ea typeface="楷体_GB2312" pitchFamily="49" charset="-122"/>
              </a:rPr>
              <a:t>内侧半月板 （大</a:t>
            </a:r>
            <a:r>
              <a:rPr lang="en-US" altLang="zh-CN" b="1" dirty="0">
                <a:ea typeface="楷体_GB2312" pitchFamily="49" charset="-122"/>
              </a:rPr>
              <a:t>C</a:t>
            </a:r>
            <a:r>
              <a:rPr lang="zh-CN" altLang="en-US" b="1" dirty="0">
                <a:ea typeface="楷体_GB2312" pitchFamily="49" charset="-122"/>
              </a:rPr>
              <a:t>） </a:t>
            </a:r>
          </a:p>
          <a:p>
            <a:pPr eaLnBrk="1" hangingPunct="1">
              <a:spcBef>
                <a:spcPct val="20000"/>
              </a:spcBef>
            </a:pPr>
            <a:r>
              <a:rPr lang="zh-CN" altLang="en-US" b="1" dirty="0">
                <a:ea typeface="楷体_GB2312" pitchFamily="49" charset="-122"/>
              </a:rPr>
              <a:t>外侧半月板 （小</a:t>
            </a:r>
            <a:r>
              <a:rPr lang="en-US" altLang="zh-CN" b="1" dirty="0">
                <a:ea typeface="楷体_GB2312" pitchFamily="49" charset="-122"/>
              </a:rPr>
              <a:t>o</a:t>
            </a:r>
            <a:r>
              <a:rPr lang="zh-CN" altLang="en-US" b="1" dirty="0">
                <a:ea typeface="楷体_GB2312" pitchFamily="49" charset="-122"/>
              </a:rPr>
              <a:t>）</a:t>
            </a:r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911225" y="5516564"/>
            <a:ext cx="3348038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zh-CN" altLang="en-US" b="1" dirty="0">
                <a:solidFill>
                  <a:srgbClr val="FF0000"/>
                </a:solidFill>
                <a:ea typeface="楷体_GB2312" pitchFamily="49" charset="-122"/>
              </a:rPr>
              <a:t>运动</a:t>
            </a:r>
            <a:r>
              <a:rPr lang="zh-CN" altLang="en-US" b="1" dirty="0">
                <a:solidFill>
                  <a:schemeClr val="accent2"/>
                </a:solidFill>
                <a:ea typeface="楷体_GB2312" pitchFamily="49" charset="-122"/>
              </a:rPr>
              <a:t>：</a:t>
            </a:r>
            <a:r>
              <a:rPr lang="zh-CN" altLang="en-US" b="1" dirty="0">
                <a:ea typeface="楷体_GB2312" pitchFamily="49" charset="-122"/>
              </a:rPr>
              <a:t>屈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zh-CN" altLang="en-US" b="1" dirty="0">
                <a:ea typeface="楷体_GB2312" pitchFamily="49" charset="-122"/>
              </a:rPr>
              <a:t>            伸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zh-CN" altLang="en-US" b="1" dirty="0">
                <a:ea typeface="楷体_GB2312" pitchFamily="49" charset="-122"/>
              </a:rPr>
              <a:t>            旋转（半屈膝）</a:t>
            </a:r>
          </a:p>
        </p:txBody>
      </p:sp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707230" y="869950"/>
            <a:ext cx="3384551" cy="115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50000"/>
              </a:lnSpc>
              <a:spcBef>
                <a:spcPct val="20000"/>
              </a:spcBef>
            </a:pPr>
            <a:r>
              <a:rPr lang="zh-CN" altLang="en-US" sz="1800" b="1" dirty="0"/>
              <a:t>       </a:t>
            </a:r>
          </a:p>
          <a:p>
            <a:pPr eaLnBrk="1" hangingPunct="1">
              <a:lnSpc>
                <a:spcPct val="50000"/>
              </a:lnSpc>
              <a:spcBef>
                <a:spcPct val="20000"/>
              </a:spcBef>
            </a:pPr>
            <a:r>
              <a:rPr lang="zh-CN" altLang="en-US" b="1" dirty="0">
                <a:solidFill>
                  <a:schemeClr val="accent2"/>
                </a:solidFill>
                <a:ea typeface="楷体_GB2312" pitchFamily="49" charset="-122"/>
              </a:rPr>
              <a:t>      </a:t>
            </a:r>
            <a:r>
              <a:rPr lang="zh-CN" altLang="en-US" b="1" dirty="0">
                <a:ea typeface="楷体_GB2312" pitchFamily="49" charset="-122"/>
              </a:rPr>
              <a:t>前交叉韧带</a:t>
            </a:r>
          </a:p>
          <a:p>
            <a:pPr eaLnBrk="1" hangingPunct="1">
              <a:lnSpc>
                <a:spcPct val="50000"/>
              </a:lnSpc>
              <a:spcBef>
                <a:spcPct val="20000"/>
              </a:spcBef>
            </a:pPr>
            <a:r>
              <a:rPr lang="zh-CN" altLang="en-US" sz="1800" b="1" dirty="0"/>
              <a:t>         </a:t>
            </a:r>
          </a:p>
          <a:p>
            <a:pPr eaLnBrk="1" hangingPunct="1">
              <a:lnSpc>
                <a:spcPct val="50000"/>
              </a:lnSpc>
              <a:spcBef>
                <a:spcPct val="20000"/>
              </a:spcBef>
            </a:pPr>
            <a:r>
              <a:rPr lang="zh-CN" altLang="en-US" b="1" dirty="0">
                <a:ea typeface="楷体_GB2312" pitchFamily="49" charset="-122"/>
              </a:rPr>
              <a:t>      后交叉韧带</a:t>
            </a:r>
          </a:p>
          <a:p>
            <a:pPr eaLnBrk="1" hangingPunct="1">
              <a:lnSpc>
                <a:spcPct val="50000"/>
              </a:lnSpc>
              <a:spcBef>
                <a:spcPct val="20000"/>
              </a:spcBef>
            </a:pPr>
            <a:r>
              <a:rPr lang="zh-CN" altLang="en-US" sz="1800" b="1" dirty="0"/>
              <a:t>         </a:t>
            </a:r>
          </a:p>
        </p:txBody>
      </p:sp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1215350" y="381139"/>
            <a:ext cx="16209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28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囊内韧带</a:t>
            </a:r>
          </a:p>
        </p:txBody>
      </p:sp>
      <p:pic>
        <p:nvPicPr>
          <p:cNvPr id="21512" name="Picture 8" descr="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3" y="115888"/>
            <a:ext cx="223520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3" name="Line 15"/>
          <p:cNvSpPr>
            <a:spLocks noChangeShapeType="1"/>
          </p:cNvSpPr>
          <p:nvPr/>
        </p:nvSpPr>
        <p:spPr bwMode="auto">
          <a:xfrm>
            <a:off x="7175500" y="1412875"/>
            <a:ext cx="1081088" cy="0"/>
          </a:xfrm>
          <a:prstGeom prst="line">
            <a:avLst/>
          </a:prstGeom>
          <a:noFill/>
          <a:ln w="222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1514" name="Line 16"/>
          <p:cNvSpPr>
            <a:spLocks noChangeShapeType="1"/>
          </p:cNvSpPr>
          <p:nvPr/>
        </p:nvSpPr>
        <p:spPr bwMode="auto">
          <a:xfrm flipV="1">
            <a:off x="8328026" y="549275"/>
            <a:ext cx="720725" cy="503238"/>
          </a:xfrm>
          <a:prstGeom prst="line">
            <a:avLst/>
          </a:prstGeom>
          <a:noFill/>
          <a:ln w="222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22225" name="Text Box 17"/>
          <p:cNvSpPr txBox="1">
            <a:spLocks noChangeArrowheads="1"/>
          </p:cNvSpPr>
          <p:nvPr/>
        </p:nvSpPr>
        <p:spPr bwMode="auto">
          <a:xfrm>
            <a:off x="8975725" y="260351"/>
            <a:ext cx="1600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 b="1" dirty="0"/>
              <a:t>后交叉韧带</a:t>
            </a:r>
          </a:p>
        </p:txBody>
      </p:sp>
      <p:sp>
        <p:nvSpPr>
          <p:cNvPr id="21516" name="Line 20"/>
          <p:cNvSpPr>
            <a:spLocks noChangeShapeType="1"/>
          </p:cNvSpPr>
          <p:nvPr/>
        </p:nvSpPr>
        <p:spPr bwMode="auto">
          <a:xfrm flipV="1">
            <a:off x="8759825" y="1773238"/>
            <a:ext cx="431800" cy="0"/>
          </a:xfrm>
          <a:prstGeom prst="line">
            <a:avLst/>
          </a:prstGeom>
          <a:noFill/>
          <a:ln w="222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1517" name="Line 31"/>
          <p:cNvSpPr>
            <a:spLocks noChangeShapeType="1"/>
          </p:cNvSpPr>
          <p:nvPr/>
        </p:nvSpPr>
        <p:spPr bwMode="auto">
          <a:xfrm flipV="1">
            <a:off x="7104064" y="1773238"/>
            <a:ext cx="617537" cy="0"/>
          </a:xfrm>
          <a:prstGeom prst="line">
            <a:avLst/>
          </a:prstGeom>
          <a:noFill/>
          <a:ln w="222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22240" name="Text Box 32"/>
          <p:cNvSpPr txBox="1">
            <a:spLocks noChangeArrowheads="1"/>
          </p:cNvSpPr>
          <p:nvPr/>
        </p:nvSpPr>
        <p:spPr bwMode="auto">
          <a:xfrm>
            <a:off x="5735638" y="1557339"/>
            <a:ext cx="152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 b="1" dirty="0"/>
              <a:t>外侧半月板</a:t>
            </a:r>
          </a:p>
        </p:txBody>
      </p:sp>
      <p:sp>
        <p:nvSpPr>
          <p:cNvPr id="222241" name="Text Box 33"/>
          <p:cNvSpPr txBox="1">
            <a:spLocks noChangeArrowheads="1"/>
          </p:cNvSpPr>
          <p:nvPr/>
        </p:nvSpPr>
        <p:spPr bwMode="auto">
          <a:xfrm>
            <a:off x="9191625" y="1196976"/>
            <a:ext cx="1066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 b="1" dirty="0"/>
              <a:t>内   侧</a:t>
            </a:r>
          </a:p>
          <a:p>
            <a:pPr eaLnBrk="1" hangingPunct="1"/>
            <a:r>
              <a:rPr lang="zh-CN" altLang="en-US" sz="2000" b="1" dirty="0"/>
              <a:t>半月板</a:t>
            </a:r>
          </a:p>
        </p:txBody>
      </p:sp>
      <p:sp>
        <p:nvSpPr>
          <p:cNvPr id="222242" name="Text Box 34"/>
          <p:cNvSpPr txBox="1">
            <a:spLocks noChangeArrowheads="1"/>
          </p:cNvSpPr>
          <p:nvPr/>
        </p:nvSpPr>
        <p:spPr bwMode="auto">
          <a:xfrm>
            <a:off x="5735638" y="1196976"/>
            <a:ext cx="1600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 b="1" dirty="0"/>
              <a:t>前交叉韧带</a:t>
            </a:r>
          </a:p>
        </p:txBody>
      </p:sp>
      <p:pic>
        <p:nvPicPr>
          <p:cNvPr id="21521" name="Picture 35" descr="10001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88" y="4221163"/>
            <a:ext cx="257175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22" name="Line 36"/>
          <p:cNvSpPr>
            <a:spLocks noChangeShapeType="1"/>
          </p:cNvSpPr>
          <p:nvPr/>
        </p:nvSpPr>
        <p:spPr bwMode="auto">
          <a:xfrm flipH="1" flipV="1">
            <a:off x="5375276" y="3213100"/>
            <a:ext cx="360363" cy="431800"/>
          </a:xfrm>
          <a:prstGeom prst="line">
            <a:avLst/>
          </a:prstGeom>
          <a:noFill/>
          <a:ln w="222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22245" name="Text Box 37"/>
          <p:cNvSpPr txBox="1">
            <a:spLocks noChangeArrowheads="1"/>
          </p:cNvSpPr>
          <p:nvPr/>
        </p:nvSpPr>
        <p:spPr bwMode="auto">
          <a:xfrm>
            <a:off x="4656138" y="2781301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 b="1" dirty="0"/>
              <a:t>髌上囊</a:t>
            </a:r>
          </a:p>
        </p:txBody>
      </p:sp>
      <p:sp>
        <p:nvSpPr>
          <p:cNvPr id="21524" name="Line 38"/>
          <p:cNvSpPr>
            <a:spLocks noChangeShapeType="1"/>
          </p:cNvSpPr>
          <p:nvPr/>
        </p:nvSpPr>
        <p:spPr bwMode="auto">
          <a:xfrm flipH="1">
            <a:off x="5159376" y="4292600"/>
            <a:ext cx="314325" cy="0"/>
          </a:xfrm>
          <a:prstGeom prst="line">
            <a:avLst/>
          </a:prstGeom>
          <a:noFill/>
          <a:ln w="222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1525" name="Text Box 39"/>
          <p:cNvSpPr txBox="1">
            <a:spLocks noChangeArrowheads="1"/>
          </p:cNvSpPr>
          <p:nvPr/>
        </p:nvSpPr>
        <p:spPr bwMode="auto">
          <a:xfrm>
            <a:off x="4511675" y="4076701"/>
            <a:ext cx="838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 b="1" dirty="0"/>
              <a:t>髌骨</a:t>
            </a:r>
          </a:p>
        </p:txBody>
      </p:sp>
      <p:sp>
        <p:nvSpPr>
          <p:cNvPr id="21526" name="Line 42"/>
          <p:cNvSpPr>
            <a:spLocks noChangeShapeType="1"/>
          </p:cNvSpPr>
          <p:nvPr/>
        </p:nvSpPr>
        <p:spPr bwMode="auto">
          <a:xfrm flipH="1">
            <a:off x="5232400" y="5013325"/>
            <a:ext cx="503238" cy="215900"/>
          </a:xfrm>
          <a:prstGeom prst="line">
            <a:avLst/>
          </a:prstGeom>
          <a:noFill/>
          <a:ln w="222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22251" name="Text Box 43"/>
          <p:cNvSpPr txBox="1">
            <a:spLocks noChangeArrowheads="1"/>
          </p:cNvSpPr>
          <p:nvPr/>
        </p:nvSpPr>
        <p:spPr bwMode="auto">
          <a:xfrm>
            <a:off x="4367213" y="5157789"/>
            <a:ext cx="1066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 b="1" dirty="0"/>
              <a:t>翼状襞</a:t>
            </a:r>
          </a:p>
        </p:txBody>
      </p:sp>
      <p:sp>
        <p:nvSpPr>
          <p:cNvPr id="21528" name="Line 44"/>
          <p:cNvSpPr>
            <a:spLocks noChangeShapeType="1"/>
          </p:cNvSpPr>
          <p:nvPr/>
        </p:nvSpPr>
        <p:spPr bwMode="auto">
          <a:xfrm flipH="1">
            <a:off x="5375276" y="5373689"/>
            <a:ext cx="288925" cy="287337"/>
          </a:xfrm>
          <a:prstGeom prst="line">
            <a:avLst/>
          </a:prstGeom>
          <a:noFill/>
          <a:ln w="222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1529" name="Text Box 45"/>
          <p:cNvSpPr txBox="1">
            <a:spLocks noChangeArrowheads="1"/>
          </p:cNvSpPr>
          <p:nvPr/>
        </p:nvSpPr>
        <p:spPr bwMode="auto">
          <a:xfrm>
            <a:off x="4367213" y="5589589"/>
            <a:ext cx="1219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 b="1" dirty="0"/>
              <a:t>髌下深囊</a:t>
            </a:r>
          </a:p>
        </p:txBody>
      </p:sp>
      <p:sp>
        <p:nvSpPr>
          <p:cNvPr id="222254" name="Text Box 46"/>
          <p:cNvSpPr txBox="1">
            <a:spLocks noChangeArrowheads="1"/>
          </p:cNvSpPr>
          <p:nvPr/>
        </p:nvSpPr>
        <p:spPr bwMode="auto">
          <a:xfrm>
            <a:off x="6527800" y="4292601"/>
            <a:ext cx="152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 b="1" dirty="0"/>
              <a:t>前交叉韧带</a:t>
            </a:r>
          </a:p>
        </p:txBody>
      </p:sp>
      <p:sp>
        <p:nvSpPr>
          <p:cNvPr id="21531" name="Line 49"/>
          <p:cNvSpPr>
            <a:spLocks noChangeShapeType="1"/>
          </p:cNvSpPr>
          <p:nvPr/>
        </p:nvSpPr>
        <p:spPr bwMode="auto">
          <a:xfrm flipH="1">
            <a:off x="6311900" y="4724401"/>
            <a:ext cx="431800" cy="144463"/>
          </a:xfrm>
          <a:prstGeom prst="line">
            <a:avLst/>
          </a:prstGeom>
          <a:noFill/>
          <a:ln w="222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1532" name="Line 50"/>
          <p:cNvSpPr>
            <a:spLocks noChangeShapeType="1"/>
          </p:cNvSpPr>
          <p:nvPr/>
        </p:nvSpPr>
        <p:spPr bwMode="auto">
          <a:xfrm flipH="1" flipV="1">
            <a:off x="6527800" y="5084763"/>
            <a:ext cx="431800" cy="431800"/>
          </a:xfrm>
          <a:prstGeom prst="line">
            <a:avLst/>
          </a:prstGeom>
          <a:noFill/>
          <a:ln w="222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22259" name="Text Box 51"/>
          <p:cNvSpPr txBox="1">
            <a:spLocks noChangeArrowheads="1"/>
          </p:cNvSpPr>
          <p:nvPr/>
        </p:nvSpPr>
        <p:spPr bwMode="auto">
          <a:xfrm>
            <a:off x="6672263" y="5445126"/>
            <a:ext cx="152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 b="1" dirty="0"/>
              <a:t>后交叉韧带</a:t>
            </a:r>
          </a:p>
        </p:txBody>
      </p:sp>
      <p:sp>
        <p:nvSpPr>
          <p:cNvPr id="21534" name="Line 55"/>
          <p:cNvSpPr>
            <a:spLocks noChangeShapeType="1"/>
          </p:cNvSpPr>
          <p:nvPr/>
        </p:nvSpPr>
        <p:spPr bwMode="auto">
          <a:xfrm flipH="1" flipV="1">
            <a:off x="7751764" y="5084764"/>
            <a:ext cx="649287" cy="288925"/>
          </a:xfrm>
          <a:prstGeom prst="line">
            <a:avLst/>
          </a:prstGeom>
          <a:noFill/>
          <a:ln w="222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1535" name="Line 56"/>
          <p:cNvSpPr>
            <a:spLocks noChangeShapeType="1"/>
          </p:cNvSpPr>
          <p:nvPr/>
        </p:nvSpPr>
        <p:spPr bwMode="auto">
          <a:xfrm flipH="1">
            <a:off x="8040689" y="5589589"/>
            <a:ext cx="1184275" cy="71437"/>
          </a:xfrm>
          <a:prstGeom prst="line">
            <a:avLst/>
          </a:prstGeom>
          <a:noFill/>
          <a:ln w="222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1536" name="Line 57"/>
          <p:cNvSpPr>
            <a:spLocks noChangeShapeType="1"/>
          </p:cNvSpPr>
          <p:nvPr/>
        </p:nvSpPr>
        <p:spPr bwMode="auto">
          <a:xfrm flipH="1" flipV="1">
            <a:off x="7967664" y="4508501"/>
            <a:ext cx="1317625" cy="720725"/>
          </a:xfrm>
          <a:prstGeom prst="line">
            <a:avLst/>
          </a:prstGeom>
          <a:noFill/>
          <a:ln w="222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1537" name="Line 59"/>
          <p:cNvSpPr>
            <a:spLocks noChangeShapeType="1"/>
          </p:cNvSpPr>
          <p:nvPr/>
        </p:nvSpPr>
        <p:spPr bwMode="auto">
          <a:xfrm flipH="1">
            <a:off x="10128250" y="5373688"/>
            <a:ext cx="0" cy="762000"/>
          </a:xfrm>
          <a:prstGeom prst="line">
            <a:avLst/>
          </a:prstGeom>
          <a:noFill/>
          <a:ln w="222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22268" name="Text Box 60"/>
          <p:cNvSpPr txBox="1">
            <a:spLocks noChangeArrowheads="1"/>
          </p:cNvSpPr>
          <p:nvPr/>
        </p:nvSpPr>
        <p:spPr bwMode="auto">
          <a:xfrm>
            <a:off x="9048750" y="6021389"/>
            <a:ext cx="1600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 b="1" dirty="0"/>
              <a:t>外侧半月板</a:t>
            </a:r>
          </a:p>
        </p:txBody>
      </p:sp>
      <p:sp>
        <p:nvSpPr>
          <p:cNvPr id="222269" name="Text Box 61"/>
          <p:cNvSpPr txBox="1">
            <a:spLocks noChangeArrowheads="1"/>
          </p:cNvSpPr>
          <p:nvPr/>
        </p:nvSpPr>
        <p:spPr bwMode="auto">
          <a:xfrm>
            <a:off x="6672263" y="4797426"/>
            <a:ext cx="1600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 b="1" dirty="0"/>
              <a:t>内侧半月板</a:t>
            </a:r>
          </a:p>
        </p:txBody>
      </p:sp>
      <p:sp>
        <p:nvSpPr>
          <p:cNvPr id="21540" name="Rectangle 7"/>
          <p:cNvSpPr>
            <a:spLocks noChangeArrowheads="1"/>
          </p:cNvSpPr>
          <p:nvPr/>
        </p:nvSpPr>
        <p:spPr bwMode="auto">
          <a:xfrm>
            <a:off x="1127124" y="2024063"/>
            <a:ext cx="12618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28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关节盘</a:t>
            </a:r>
          </a:p>
        </p:txBody>
      </p:sp>
      <p:sp>
        <p:nvSpPr>
          <p:cNvPr id="21541" name="Rectangle 7"/>
          <p:cNvSpPr>
            <a:spLocks noChangeArrowheads="1"/>
          </p:cNvSpPr>
          <p:nvPr/>
        </p:nvSpPr>
        <p:spPr bwMode="auto">
          <a:xfrm>
            <a:off x="1211262" y="3691587"/>
            <a:ext cx="12618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28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滑膜襞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87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399450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/>
          <p:cNvPicPr>
            <a:picLocks noChangeAspect="1" noChangeArrowheads="1"/>
          </p:cNvPicPr>
          <p:nvPr/>
        </p:nvPicPr>
        <p:blipFill>
          <a:blip r:embed="rId2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34"/>
          <a:stretch>
            <a:fillRect/>
          </a:stretch>
        </p:blipFill>
        <p:spPr bwMode="auto">
          <a:xfrm>
            <a:off x="1919288" y="1196975"/>
            <a:ext cx="8253412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88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144448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www.qnsb.com/fzepaper/site1/qnsb/res/1/1/2008-02/15/A12/res02_attpic_brie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5" y="908051"/>
            <a:ext cx="3168650" cy="368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4" descr="http://cimg23.163.com/sports/2008/2/15/20080215175958385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404813"/>
            <a:ext cx="390525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6" descr="http://images.qianlong.com/mmsource/images/2008/11/14/tyay08111400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3284538"/>
            <a:ext cx="45720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89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99856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54300" y="1931988"/>
            <a:ext cx="8469313" cy="4800600"/>
          </a:xfrm>
        </p:spPr>
        <p:txBody>
          <a:bodyPr>
            <a:normAutofit/>
          </a:bodyPr>
          <a:lstStyle/>
          <a:p>
            <a:pPr marL="514350" indent="-514350" fontAlgn="t">
              <a:lnSpc>
                <a:spcPct val="150000"/>
              </a:lnSpc>
              <a:buAutoNum type="arabicPeriod"/>
            </a:pPr>
            <a:r>
              <a:rPr lang="zh-CN" altLang="en-US" sz="3200" b="1" dirty="0">
                <a:solidFill>
                  <a:srgbClr val="00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纤维连结</a:t>
            </a:r>
            <a:endParaRPr lang="en-US" altLang="zh-CN" sz="3200" b="1" dirty="0">
              <a:solidFill>
                <a:srgbClr val="0033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fontAlgn="t">
              <a:lnSpc>
                <a:spcPct val="150000"/>
              </a:lnSpc>
              <a:buNone/>
            </a:pPr>
            <a:r>
              <a:rPr lang="en-US" altLang="zh-CN" sz="3200" b="1" dirty="0">
                <a:solidFill>
                  <a:srgbClr val="00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 </a:t>
            </a:r>
            <a:r>
              <a:rPr lang="zh-CN" altLang="en-US" sz="3200" b="1" dirty="0">
                <a:solidFill>
                  <a:srgbClr val="00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软骨结合</a:t>
            </a:r>
            <a:r>
              <a:rPr lang="en-US" altLang="zh-CN" sz="3200" dirty="0">
                <a:solidFill>
                  <a:srgbClr val="00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			</a:t>
            </a:r>
          </a:p>
          <a:p>
            <a:pPr marL="0" indent="0" fontAlgn="t">
              <a:lnSpc>
                <a:spcPct val="150000"/>
              </a:lnSpc>
              <a:buNone/>
            </a:pPr>
            <a:r>
              <a:rPr lang="en-US" altLang="zh-CN" sz="3200" b="1" dirty="0">
                <a:solidFill>
                  <a:srgbClr val="00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 </a:t>
            </a:r>
            <a:r>
              <a:rPr lang="zh-CN" altLang="en-US" sz="3200" b="1" dirty="0">
                <a:solidFill>
                  <a:srgbClr val="00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骨 结 合</a:t>
            </a:r>
            <a:r>
              <a:rPr lang="en-US" altLang="zh-CN" sz="3200" dirty="0">
                <a:solidFill>
                  <a:srgbClr val="00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			</a:t>
            </a:r>
            <a:endParaRPr lang="zh-CN" altLang="en-US" sz="3600" b="1" dirty="0">
              <a:solidFill>
                <a:srgbClr val="0033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854075" indent="-854075" fontAlgn="t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000" b="1" dirty="0">
                <a:ea typeface="楷体_GB2312" pitchFamily="49" charset="-122"/>
              </a:rPr>
              <a:t> </a:t>
            </a:r>
          </a:p>
          <a:p>
            <a:pPr marL="854075" indent="-854075" fontAlgn="t">
              <a:lnSpc>
                <a:spcPct val="120000"/>
              </a:lnSpc>
              <a:spcBef>
                <a:spcPct val="0"/>
              </a:spcBef>
              <a:buNone/>
            </a:pPr>
            <a:endParaRPr lang="zh-CN" altLang="en-US" b="1" dirty="0">
              <a:solidFill>
                <a:srgbClr val="CC0000"/>
              </a:solidFill>
              <a:ea typeface="楷体_GB2312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620691" y="770980"/>
            <a:ext cx="238558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zh-CN" altLang="en-US" sz="3200" b="1" dirty="0">
                <a:solidFill>
                  <a:srgbClr val="0000CC"/>
                </a:solidFill>
                <a:ea typeface="黑体" panose="02010609060101010101" pitchFamily="49" charset="-122"/>
              </a:rPr>
              <a:t>直接连结</a:t>
            </a:r>
            <a:r>
              <a:rPr lang="zh-CN" altLang="en-US" sz="3200" b="1" dirty="0">
                <a:solidFill>
                  <a:srgbClr val="0000CC"/>
                </a:solidFill>
              </a:rPr>
              <a:t>：</a:t>
            </a:r>
            <a:endParaRPr lang="zh-CN" altLang="en-US" sz="2000" dirty="0"/>
          </a:p>
        </p:txBody>
      </p:sp>
      <p:sp>
        <p:nvSpPr>
          <p:cNvPr id="9" name="AutoShape 4"/>
          <p:cNvSpPr>
            <a:spLocks/>
          </p:cNvSpPr>
          <p:nvPr/>
        </p:nvSpPr>
        <p:spPr bwMode="auto">
          <a:xfrm>
            <a:off x="5297498" y="2728913"/>
            <a:ext cx="188913" cy="1309688"/>
          </a:xfrm>
          <a:prstGeom prst="leftBrace">
            <a:avLst>
              <a:gd name="adj1" fmla="val 39706"/>
              <a:gd name="adj2" fmla="val 50000"/>
            </a:avLst>
          </a:prstGeom>
          <a:noFill/>
          <a:ln w="38100" cap="sq">
            <a:solidFill>
              <a:srgbClr val="C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CN" altLang="en-US" sz="1800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5711036" y="2684463"/>
            <a:ext cx="2593975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0" lang="zh-CN" altLang="en-US" sz="24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透明软骨连结</a:t>
            </a:r>
          </a:p>
          <a:p>
            <a:pPr eaLnBrk="1" hangingPunct="1">
              <a:lnSpc>
                <a:spcPct val="115000"/>
              </a:lnSpc>
              <a:spcBef>
                <a:spcPct val="0"/>
              </a:spcBef>
              <a:buClrTx/>
              <a:buSzTx/>
              <a:buFontTx/>
              <a:buNone/>
            </a:pPr>
            <a:endParaRPr kumimoji="0" lang="zh-CN" altLang="en-US" sz="2400" dirty="0">
              <a:solidFill>
                <a:srgbClr val="FF0000"/>
              </a:solidFill>
              <a:ea typeface="宋体" panose="02010600030101010101" pitchFamily="2" charset="-122"/>
            </a:endParaRPr>
          </a:p>
          <a:p>
            <a:pPr eaLnBrk="1" hangingPunct="1">
              <a:lnSpc>
                <a:spcPct val="11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0" lang="zh-CN" altLang="en-US" sz="24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纤维软骨连结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2437748"/>
      </p:ext>
    </p:extLst>
  </p:cSld>
  <p:clrMapOvr>
    <a:masterClrMapping/>
  </p:clrMapOvr>
  <p:transition spd="slow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灯片编号占位符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A9B5986A-87CB-4E40-BFE8-EC305AEDC819}" type="slidenum">
              <a:rPr lang="en-US" altLang="zh-CN" sz="1400">
                <a:solidFill>
                  <a:schemeClr val="bg2"/>
                </a:solidFill>
              </a:rPr>
              <a:pPr eaLnBrk="1" hangingPunct="1"/>
              <a:t>90</a:t>
            </a:fld>
            <a:endParaRPr lang="en-US" altLang="zh-CN" sz="1400">
              <a:solidFill>
                <a:schemeClr val="bg2"/>
              </a:solidFill>
            </a:endParaRPr>
          </a:p>
        </p:txBody>
      </p:sp>
      <p:sp>
        <p:nvSpPr>
          <p:cNvPr id="25603" name="矩形 2"/>
          <p:cNvSpPr>
            <a:spLocks noChangeArrowheads="1"/>
          </p:cNvSpPr>
          <p:nvPr/>
        </p:nvSpPr>
        <p:spPr bwMode="auto">
          <a:xfrm>
            <a:off x="4151314" y="836614"/>
            <a:ext cx="357020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4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膝关节置换术</a:t>
            </a:r>
            <a:endParaRPr lang="zh-CN" altLang="en-US" sz="44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5604" name="Picture 6" descr="http://www.hyrmyy.com/UserUpLoadImage2/yuanbao4/全膝关节置换术后侧位片1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2708276"/>
            <a:ext cx="184785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10" descr="http://www.hyrmyy.com/UserUpLoadImage2/yuanbao4/全膝关节置换术前侧位片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313" y="2708276"/>
            <a:ext cx="184785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813447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灯片编号占位符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26282B4B-8474-4751-8152-C927E5BAD285}" type="slidenum">
              <a:rPr lang="en-US" altLang="zh-CN" sz="1400">
                <a:solidFill>
                  <a:schemeClr val="bg2"/>
                </a:solidFill>
              </a:rPr>
              <a:pPr eaLnBrk="1" hangingPunct="1"/>
              <a:t>91</a:t>
            </a:fld>
            <a:endParaRPr lang="en-US" altLang="zh-CN" sz="1400">
              <a:solidFill>
                <a:schemeClr val="bg2"/>
              </a:solidFill>
            </a:endParaRPr>
          </a:p>
        </p:txBody>
      </p:sp>
      <p:pic>
        <p:nvPicPr>
          <p:cNvPr id="26627" name="Picture 2" descr="http://www.med66.com/html/upload/20051ma6550435118181150026466-1.jpg"/>
          <p:cNvPicPr>
            <a:picLocks noChangeAspect="1" noChangeArrowheads="1"/>
          </p:cNvPicPr>
          <p:nvPr/>
        </p:nvPicPr>
        <p:blipFill>
          <a:blip r:embed="rId2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47625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 descr="http://www.med66.com/html/upload/20051ma6550435118181150026466-2.jpg"/>
          <p:cNvPicPr>
            <a:picLocks noChangeAspect="1" noChangeArrowheads="1"/>
          </p:cNvPicPr>
          <p:nvPr/>
        </p:nvPicPr>
        <p:blipFill>
          <a:blip r:embed="rId3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638" y="3141664"/>
            <a:ext cx="47625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矩形 4"/>
          <p:cNvSpPr>
            <a:spLocks noChangeArrowheads="1"/>
          </p:cNvSpPr>
          <p:nvPr/>
        </p:nvSpPr>
        <p:spPr bwMode="auto">
          <a:xfrm>
            <a:off x="6527800" y="188913"/>
            <a:ext cx="14160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b="1">
                <a:solidFill>
                  <a:srgbClr val="FF0000"/>
                </a:solidFill>
              </a:rPr>
              <a:t>正常解剖</a:t>
            </a:r>
          </a:p>
        </p:txBody>
      </p:sp>
      <p:sp>
        <p:nvSpPr>
          <p:cNvPr id="26630" name="矩形 5"/>
          <p:cNvSpPr>
            <a:spLocks noChangeArrowheads="1"/>
          </p:cNvSpPr>
          <p:nvPr/>
        </p:nvSpPr>
        <p:spPr bwMode="auto">
          <a:xfrm>
            <a:off x="4151313" y="5949951"/>
            <a:ext cx="14160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b="1">
                <a:solidFill>
                  <a:srgbClr val="FF0000"/>
                </a:solidFill>
              </a:rPr>
              <a:t>手术指征</a:t>
            </a:r>
          </a:p>
        </p:txBody>
      </p:sp>
    </p:spTree>
    <p:extLst>
      <p:ext uri="{BB962C8B-B14F-4D97-AF65-F5344CB8AC3E}">
        <p14:creationId xmlns:p14="http://schemas.microsoft.com/office/powerpoint/2010/main" val="160873259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灯片编号占位符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2FCDA8FE-B234-480D-ACDB-334CDE8DF460}" type="slidenum">
              <a:rPr lang="en-US" altLang="zh-CN" sz="1400">
                <a:solidFill>
                  <a:schemeClr val="bg2"/>
                </a:solidFill>
              </a:rPr>
              <a:pPr eaLnBrk="1" hangingPunct="1"/>
              <a:t>92</a:t>
            </a:fld>
            <a:endParaRPr lang="en-US" altLang="zh-CN" sz="1400">
              <a:solidFill>
                <a:schemeClr val="bg2"/>
              </a:solidFill>
            </a:endParaRPr>
          </a:p>
        </p:txBody>
      </p:sp>
      <p:pic>
        <p:nvPicPr>
          <p:cNvPr id="27651" name="Picture 4" descr="http://www.med66.com/html/upload/20051ma6550435118181150026466-4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1" y="476251"/>
            <a:ext cx="5915025" cy="44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矩形 4"/>
          <p:cNvSpPr>
            <a:spLocks noChangeArrowheads="1"/>
          </p:cNvSpPr>
          <p:nvPr/>
        </p:nvSpPr>
        <p:spPr bwMode="auto">
          <a:xfrm>
            <a:off x="4486276" y="5219700"/>
            <a:ext cx="4572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切除膑骨，刮除股骨和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胫骨上面的粗糙部分</a:t>
            </a:r>
          </a:p>
        </p:txBody>
      </p:sp>
    </p:spTree>
    <p:extLst>
      <p:ext uri="{BB962C8B-B14F-4D97-AF65-F5344CB8AC3E}">
        <p14:creationId xmlns:p14="http://schemas.microsoft.com/office/powerpoint/2010/main" val="165840146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灯片编号占位符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2CAD4BF7-0868-4C7F-A63B-50825F653FE1}" type="slidenum">
              <a:rPr lang="en-US" altLang="zh-CN" sz="1400">
                <a:solidFill>
                  <a:schemeClr val="bg2"/>
                </a:solidFill>
              </a:rPr>
              <a:pPr eaLnBrk="1" hangingPunct="1"/>
              <a:t>93</a:t>
            </a:fld>
            <a:endParaRPr lang="en-US" altLang="zh-CN" sz="1400">
              <a:solidFill>
                <a:schemeClr val="bg2"/>
              </a:solidFill>
            </a:endParaRPr>
          </a:p>
        </p:txBody>
      </p:sp>
      <p:pic>
        <p:nvPicPr>
          <p:cNvPr id="28675" name="Picture 2" descr="http://www.hsguke.com/Files/joint/20070416123202242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3"/>
          <a:stretch>
            <a:fillRect/>
          </a:stretch>
        </p:blipFill>
        <p:spPr bwMode="auto">
          <a:xfrm>
            <a:off x="1992313" y="1196976"/>
            <a:ext cx="3695700" cy="437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5" descr="http://www.hsguke.com/Files/joint/200704261928299053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1557338"/>
            <a:ext cx="4164013" cy="361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116255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133600" y="457200"/>
            <a:ext cx="3352800" cy="4038600"/>
          </a:xfrm>
        </p:spPr>
        <p:txBody>
          <a:bodyPr/>
          <a:lstStyle/>
          <a:p>
            <a:pPr algn="l" eaLnBrk="1" hangingPunct="1">
              <a:lnSpc>
                <a:spcPct val="200000"/>
              </a:lnSpc>
            </a:pPr>
            <a:r>
              <a:rPr kumimoji="1" lang="en-US" altLang="zh-CN" sz="2800" b="1" dirty="0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3. </a:t>
            </a:r>
            <a:r>
              <a:rPr kumimoji="1" lang="zh-CN" altLang="en-US" sz="2800" b="1" dirty="0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胫腓连结</a:t>
            </a:r>
            <a:b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</a:rPr>
            </a:br>
            <a:r>
              <a:rPr lang="zh-CN" altLang="en-US" sz="2800" dirty="0">
                <a:latin typeface="宋体" panose="02010600030101010101" pitchFamily="2" charset="-122"/>
              </a:rPr>
              <a:t> </a:t>
            </a:r>
            <a:r>
              <a:rPr lang="en-US" altLang="zh-CN" sz="2400" b="1" dirty="0">
                <a:latin typeface="宋体" panose="02010600030101010101" pitchFamily="2" charset="-122"/>
              </a:rPr>
              <a:t>1</a:t>
            </a:r>
            <a:r>
              <a:rPr lang="zh-CN" altLang="en-US" sz="2400" b="1" dirty="0">
                <a:latin typeface="宋体" panose="02010600030101010101" pitchFamily="2" charset="-122"/>
              </a:rPr>
              <a:t>）胫腓关节</a:t>
            </a:r>
            <a:br>
              <a:rPr lang="zh-CN" altLang="en-US" sz="2400" b="1" dirty="0">
                <a:latin typeface="宋体" panose="02010600030101010101" pitchFamily="2" charset="-122"/>
              </a:rPr>
            </a:br>
            <a:r>
              <a:rPr lang="zh-CN" altLang="en-US" sz="2400" b="1" dirty="0">
                <a:latin typeface="宋体" panose="02010600030101010101" pitchFamily="2" charset="-122"/>
              </a:rPr>
              <a:t> </a:t>
            </a:r>
            <a:r>
              <a:rPr lang="en-US" altLang="zh-CN" sz="2400" b="1" dirty="0">
                <a:latin typeface="宋体" panose="02010600030101010101" pitchFamily="2" charset="-122"/>
              </a:rPr>
              <a:t>2</a:t>
            </a:r>
            <a:r>
              <a:rPr lang="zh-CN" altLang="en-US" sz="2400" b="1" dirty="0">
                <a:latin typeface="宋体" panose="02010600030101010101" pitchFamily="2" charset="-122"/>
              </a:rPr>
              <a:t>）小腿骨间膜</a:t>
            </a:r>
            <a:br>
              <a:rPr lang="zh-CN" altLang="en-US" sz="2400" b="1" dirty="0">
                <a:latin typeface="宋体" panose="02010600030101010101" pitchFamily="2" charset="-122"/>
              </a:rPr>
            </a:br>
            <a:r>
              <a:rPr lang="zh-CN" altLang="en-US" sz="2400" b="1" dirty="0">
                <a:latin typeface="宋体" panose="02010600030101010101" pitchFamily="2" charset="-122"/>
              </a:rPr>
              <a:t> </a:t>
            </a:r>
            <a:r>
              <a:rPr lang="en-US" altLang="zh-CN" sz="2400" b="1" dirty="0">
                <a:latin typeface="宋体" panose="02010600030101010101" pitchFamily="2" charset="-122"/>
              </a:rPr>
              <a:t>3</a:t>
            </a:r>
            <a:r>
              <a:rPr lang="zh-CN" altLang="en-US" sz="2400" b="1" dirty="0">
                <a:latin typeface="宋体" panose="02010600030101010101" pitchFamily="2" charset="-122"/>
              </a:rPr>
              <a:t>）胫腓韧带联合</a:t>
            </a:r>
          </a:p>
        </p:txBody>
      </p:sp>
      <p:pic>
        <p:nvPicPr>
          <p:cNvPr id="29699" name="Picture 5" descr="http://course.jnu.edu.cn/jnujpx/jpzyk/ziyuan/bb/bb/images/ydq/gj/Z0060-1.jpg"/>
          <p:cNvPicPr>
            <a:picLocks noChangeAspect="1" noChangeArrowheads="1"/>
          </p:cNvPicPr>
          <p:nvPr/>
        </p:nvPicPr>
        <p:blipFill>
          <a:blip r:embed="rId2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1" y="836613"/>
            <a:ext cx="3584575" cy="490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94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454790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919288" y="1"/>
            <a:ext cx="4032250" cy="4600575"/>
          </a:xfrm>
        </p:spPr>
        <p:txBody>
          <a:bodyPr/>
          <a:lstStyle/>
          <a:p>
            <a:pPr algn="l" eaLnBrk="1" hangingPunct="1">
              <a:lnSpc>
                <a:spcPct val="140000"/>
              </a:lnSpc>
            </a:pPr>
            <a:r>
              <a:rPr kumimoji="1" lang="en-US" altLang="zh-CN" sz="2800" b="1" dirty="0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4. </a:t>
            </a:r>
            <a:r>
              <a:rPr kumimoji="1" lang="zh-CN" altLang="en-US" sz="2800" b="1" dirty="0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足骨的连结</a:t>
            </a:r>
            <a:br>
              <a:rPr lang="zh-CN" altLang="en-US" sz="2800" dirty="0">
                <a:solidFill>
                  <a:srgbClr val="FF0000"/>
                </a:solidFill>
                <a:latin typeface="宋体" panose="02010600030101010101" pitchFamily="2" charset="-122"/>
              </a:rPr>
            </a:br>
            <a:br>
              <a:rPr lang="en-US" altLang="zh-CN" sz="2800" dirty="0">
                <a:solidFill>
                  <a:srgbClr val="FF0000"/>
                </a:solidFill>
                <a:latin typeface="宋体" panose="02010600030101010101" pitchFamily="2" charset="-122"/>
              </a:rPr>
            </a:br>
            <a:r>
              <a:rPr lang="zh-CN" altLang="en-US" sz="2400" b="1" dirty="0">
                <a:latin typeface="宋体" panose="02010600030101010101" pitchFamily="2" charset="-122"/>
              </a:rPr>
              <a:t>距小腿关节、跗骨间关节、跗跖关节、跖骨间、跖趾、趾间关节</a:t>
            </a:r>
            <a:br>
              <a:rPr lang="zh-CN" altLang="en-US" sz="2000" dirty="0">
                <a:solidFill>
                  <a:srgbClr val="00CC00"/>
                </a:solidFill>
                <a:latin typeface="宋体" panose="02010600030101010101" pitchFamily="2" charset="-122"/>
              </a:rPr>
            </a:br>
            <a:endParaRPr lang="zh-CN" altLang="en-US" sz="2800" b="1" dirty="0">
              <a:solidFill>
                <a:schemeClr val="accent2"/>
              </a:solidFill>
              <a:latin typeface="宋体" panose="02010600030101010101" pitchFamily="2" charset="-122"/>
            </a:endParaRPr>
          </a:p>
        </p:txBody>
      </p:sp>
      <p:pic>
        <p:nvPicPr>
          <p:cNvPr id="30723" name="Picture 6" descr="2-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4" y="404813"/>
            <a:ext cx="3552825" cy="62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95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126576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41313" y="-160337"/>
            <a:ext cx="4824412" cy="3789363"/>
          </a:xfrm>
        </p:spPr>
        <p:txBody>
          <a:bodyPr/>
          <a:lstStyle/>
          <a:p>
            <a:pPr algn="l" eaLnBrk="1" hangingPunct="1">
              <a:lnSpc>
                <a:spcPct val="140000"/>
              </a:lnSpc>
            </a:pPr>
            <a:br>
              <a:rPr lang="zh-CN" altLang="en-US" sz="2000" dirty="0">
                <a:solidFill>
                  <a:srgbClr val="00CC00"/>
                </a:solidFill>
                <a:latin typeface="宋体" panose="02010600030101010101" pitchFamily="2" charset="-122"/>
              </a:rPr>
            </a:br>
            <a:r>
              <a:rPr lang="zh-CN" altLang="en-US" sz="2400" b="1" dirty="0">
                <a:solidFill>
                  <a:srgbClr val="0000CC"/>
                </a:solidFill>
                <a:latin typeface="宋体" panose="02010600030101010101" pitchFamily="2" charset="-122"/>
              </a:rPr>
              <a:t>① 距小腿关节（踝关节）</a:t>
            </a:r>
            <a:br>
              <a:rPr lang="zh-CN" altLang="en-US" sz="2400" b="1" dirty="0">
                <a:solidFill>
                  <a:srgbClr val="0000CC"/>
                </a:solidFill>
                <a:latin typeface="宋体" panose="02010600030101010101" pitchFamily="2" charset="-122"/>
              </a:rPr>
            </a:br>
            <a:r>
              <a:rPr lang="zh-CN" altLang="en-US" sz="2400" dirty="0">
                <a:solidFill>
                  <a:srgbClr val="006600"/>
                </a:solidFill>
                <a:latin typeface="宋体" panose="02010600030101010101" pitchFamily="2" charset="-122"/>
              </a:rPr>
              <a:t> </a:t>
            </a:r>
            <a:r>
              <a:rPr lang="zh-CN" altLang="en-US" sz="2400" b="1" dirty="0">
                <a:solidFill>
                  <a:srgbClr val="7030A0"/>
                </a:solidFill>
                <a:latin typeface="宋体" panose="02010600030101010101" pitchFamily="2" charset="-122"/>
              </a:rPr>
              <a:t>组成：</a:t>
            </a:r>
            <a:r>
              <a:rPr lang="zh-CN" altLang="en-US" sz="2400" b="1" dirty="0">
                <a:latin typeface="宋体" panose="02010600030101010101" pitchFamily="2" charset="-122"/>
              </a:rPr>
              <a:t>由胫、腓骨下端与距骨</a:t>
            </a:r>
            <a:br>
              <a:rPr lang="zh-CN" altLang="en-US" sz="2400" b="1" dirty="0">
                <a:latin typeface="宋体" panose="02010600030101010101" pitchFamily="2" charset="-122"/>
              </a:rPr>
            </a:br>
            <a:r>
              <a:rPr lang="zh-CN" altLang="en-US" sz="2400" b="1" dirty="0">
                <a:solidFill>
                  <a:srgbClr val="006600"/>
                </a:solidFill>
                <a:latin typeface="宋体" panose="02010600030101010101" pitchFamily="2" charset="-122"/>
              </a:rPr>
              <a:t> </a:t>
            </a:r>
            <a:r>
              <a:rPr lang="zh-CN" altLang="en-US" sz="2400" b="1" dirty="0">
                <a:solidFill>
                  <a:srgbClr val="7030A0"/>
                </a:solidFill>
                <a:latin typeface="宋体" panose="02010600030101010101" pitchFamily="2" charset="-122"/>
              </a:rPr>
              <a:t>结构：</a:t>
            </a:r>
            <a:r>
              <a:rPr lang="zh-CN" altLang="en-US" sz="2400" b="1" dirty="0">
                <a:latin typeface="宋体" panose="02010600030101010101" pitchFamily="2" charset="-122"/>
              </a:rPr>
              <a:t>关节囊前后薄而松弛，</a:t>
            </a:r>
            <a:br>
              <a:rPr lang="zh-CN" altLang="en-US" sz="2400" b="1" dirty="0">
                <a:latin typeface="宋体" panose="02010600030101010101" pitchFamily="2" charset="-122"/>
              </a:rPr>
            </a:br>
            <a:r>
              <a:rPr lang="zh-CN" altLang="en-US" sz="2400" b="1" dirty="0">
                <a:latin typeface="宋体" panose="02010600030101010101" pitchFamily="2" charset="-122"/>
              </a:rPr>
              <a:t>       内侧韧带（三角韧带）</a:t>
            </a:r>
            <a:br>
              <a:rPr lang="zh-CN" altLang="en-US" sz="2400" b="1" dirty="0">
                <a:latin typeface="宋体" panose="02010600030101010101" pitchFamily="2" charset="-122"/>
              </a:rPr>
            </a:br>
            <a:r>
              <a:rPr lang="zh-CN" altLang="en-US" sz="2400" b="1" dirty="0">
                <a:latin typeface="宋体" panose="02010600030101010101" pitchFamily="2" charset="-122"/>
              </a:rPr>
              <a:t>       外侧韧带</a:t>
            </a:r>
            <a:br>
              <a:rPr lang="zh-CN" altLang="en-US" sz="2400" b="1" dirty="0">
                <a:latin typeface="宋体" panose="02010600030101010101" pitchFamily="2" charset="-122"/>
              </a:rPr>
            </a:br>
            <a:r>
              <a:rPr lang="zh-CN" altLang="en-US" sz="2400" b="1" dirty="0">
                <a:solidFill>
                  <a:srgbClr val="006600"/>
                </a:solidFill>
                <a:latin typeface="宋体" panose="02010600030101010101" pitchFamily="2" charset="-122"/>
              </a:rPr>
              <a:t> </a:t>
            </a:r>
            <a:r>
              <a:rPr lang="zh-CN" altLang="en-US" sz="2400" b="1" dirty="0">
                <a:solidFill>
                  <a:srgbClr val="7030A0"/>
                </a:solidFill>
                <a:latin typeface="宋体" panose="02010600030101010101" pitchFamily="2" charset="-122"/>
              </a:rPr>
              <a:t>运动：</a:t>
            </a:r>
            <a:r>
              <a:rPr lang="zh-CN" altLang="en-US" sz="2400" b="1" dirty="0">
                <a:latin typeface="宋体" panose="02010600030101010101" pitchFamily="2" charset="-122"/>
              </a:rPr>
              <a:t>屈（跖屈）、伸（背屈）</a:t>
            </a:r>
          </a:p>
        </p:txBody>
      </p:sp>
      <p:pic>
        <p:nvPicPr>
          <p:cNvPr id="31747" name="Picture 3" descr="25_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2" y="4052888"/>
            <a:ext cx="3168650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4" descr="26_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4022726"/>
            <a:ext cx="3170237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直接连接符 8"/>
          <p:cNvCxnSpPr/>
          <p:nvPr/>
        </p:nvCxnSpPr>
        <p:spPr bwMode="auto">
          <a:xfrm flipH="1" flipV="1">
            <a:off x="4988719" y="4441825"/>
            <a:ext cx="932655" cy="617538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 bwMode="auto">
          <a:xfrm flipH="1" flipV="1">
            <a:off x="4991100" y="4441825"/>
            <a:ext cx="642938" cy="61754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 bwMode="auto">
          <a:xfrm flipH="1" flipV="1">
            <a:off x="4988719" y="4441825"/>
            <a:ext cx="429418" cy="690564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1752" name="TextBox 13"/>
          <p:cNvSpPr txBox="1">
            <a:spLocks noChangeArrowheads="1"/>
          </p:cNvSpPr>
          <p:nvPr/>
        </p:nvSpPr>
        <p:spPr bwMode="auto">
          <a:xfrm>
            <a:off x="4049712" y="3979863"/>
            <a:ext cx="14160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b="1">
                <a:solidFill>
                  <a:srgbClr val="FF0000"/>
                </a:solidFill>
              </a:rPr>
              <a:t>内侧韧带</a:t>
            </a:r>
          </a:p>
        </p:txBody>
      </p:sp>
      <p:cxnSp>
        <p:nvCxnSpPr>
          <p:cNvPr id="15" name="直接连接符 14"/>
          <p:cNvCxnSpPr/>
          <p:nvPr/>
        </p:nvCxnSpPr>
        <p:spPr bwMode="auto">
          <a:xfrm flipV="1">
            <a:off x="1387475" y="4772026"/>
            <a:ext cx="862013" cy="220663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 bwMode="auto">
          <a:xfrm flipV="1">
            <a:off x="1096962" y="4699000"/>
            <a:ext cx="1295400" cy="649288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1755" name="TextBox 19"/>
          <p:cNvSpPr txBox="1">
            <a:spLocks noChangeArrowheads="1"/>
          </p:cNvSpPr>
          <p:nvPr/>
        </p:nvSpPr>
        <p:spPr bwMode="auto">
          <a:xfrm>
            <a:off x="2176462" y="4340226"/>
            <a:ext cx="1422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b="1">
                <a:solidFill>
                  <a:srgbClr val="FF0000"/>
                </a:solidFill>
              </a:rPr>
              <a:t>外侧韧带</a:t>
            </a:r>
          </a:p>
        </p:txBody>
      </p:sp>
      <p:cxnSp>
        <p:nvCxnSpPr>
          <p:cNvPr id="21" name="直接连接符 20"/>
          <p:cNvCxnSpPr/>
          <p:nvPr/>
        </p:nvCxnSpPr>
        <p:spPr bwMode="auto">
          <a:xfrm flipV="1">
            <a:off x="952500" y="4860925"/>
            <a:ext cx="1109663" cy="34290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62" y="110105"/>
            <a:ext cx="2333455" cy="3191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212" y="902674"/>
            <a:ext cx="1524627" cy="4120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041" y="2858294"/>
            <a:ext cx="2035303" cy="3275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96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989428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组合 9"/>
          <p:cNvGrpSpPr>
            <a:grpSpLocks/>
          </p:cNvGrpSpPr>
          <p:nvPr/>
        </p:nvGrpSpPr>
        <p:grpSpPr bwMode="auto">
          <a:xfrm>
            <a:off x="1200151" y="333375"/>
            <a:ext cx="6264275" cy="2330450"/>
            <a:chOff x="1044575" y="548723"/>
            <a:chExt cx="6264275" cy="2330948"/>
          </a:xfrm>
        </p:grpSpPr>
        <p:sp>
          <p:nvSpPr>
            <p:cNvPr id="33796" name="Text Box 4"/>
            <p:cNvSpPr txBox="1">
              <a:spLocks noChangeArrowheads="1"/>
            </p:cNvSpPr>
            <p:nvPr/>
          </p:nvSpPr>
          <p:spPr bwMode="auto">
            <a:xfrm>
              <a:off x="1044575" y="548723"/>
              <a:ext cx="6264275" cy="23309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zh-CN" altLang="en-US" b="1" dirty="0">
                  <a:solidFill>
                    <a:srgbClr val="0000CC"/>
                  </a:solidFill>
                  <a:latin typeface="宋体" panose="02010600030101010101" pitchFamily="2" charset="-122"/>
                  <a:ea typeface="+mj-ea"/>
                  <a:cs typeface="+mj-cs"/>
                </a:rPr>
                <a:t>② 跗骨间关节</a:t>
              </a:r>
            </a:p>
            <a:p>
              <a:pPr algn="l" eaLnBrk="1" hangingPunct="1">
                <a:spcBef>
                  <a:spcPct val="50000"/>
                </a:spcBef>
              </a:pPr>
              <a:endParaRPr lang="en-US" altLang="zh-CN" sz="900" b="1" dirty="0">
                <a:solidFill>
                  <a:schemeClr val="accent2"/>
                </a:solidFill>
                <a:latin typeface="Arial" panose="020B0604020202020204" pitchFamily="34" charset="0"/>
              </a:endParaRPr>
            </a:p>
            <a:p>
              <a:pPr algn="l" eaLnBrk="1" hangingPunct="1">
                <a:spcBef>
                  <a:spcPct val="50000"/>
                </a:spcBef>
              </a:pPr>
              <a:r>
                <a:rPr lang="zh-CN" altLang="en-US" b="1" dirty="0">
                  <a:latin typeface="Arial" panose="020B0604020202020204" pitchFamily="34" charset="0"/>
                </a:rPr>
                <a:t>距跟关节</a:t>
              </a:r>
            </a:p>
            <a:p>
              <a:pPr algn="l" eaLnBrk="1" hangingPunct="1">
                <a:spcBef>
                  <a:spcPct val="50000"/>
                </a:spcBef>
              </a:pPr>
              <a:r>
                <a:rPr lang="zh-CN" altLang="en-US" b="1" dirty="0">
                  <a:latin typeface="Arial" panose="020B0604020202020204" pitchFamily="34" charset="0"/>
                </a:rPr>
                <a:t>距跟舟关节</a:t>
              </a:r>
            </a:p>
            <a:p>
              <a:pPr algn="l" eaLnBrk="1" hangingPunct="1">
                <a:spcBef>
                  <a:spcPct val="50000"/>
                </a:spcBef>
              </a:pPr>
              <a:r>
                <a:rPr lang="zh-CN" altLang="en-US" b="1" dirty="0">
                  <a:latin typeface="Arial" panose="020B0604020202020204" pitchFamily="34" charset="0"/>
                </a:rPr>
                <a:t>跟骰关节</a:t>
              </a:r>
            </a:p>
          </p:txBody>
        </p:sp>
        <p:sp>
          <p:nvSpPr>
            <p:cNvPr id="28" name="AutoShape 5"/>
            <p:cNvSpPr>
              <a:spLocks/>
            </p:cNvSpPr>
            <p:nvPr/>
          </p:nvSpPr>
          <p:spPr bwMode="auto">
            <a:xfrm>
              <a:off x="2916238" y="1412508"/>
              <a:ext cx="142875" cy="792332"/>
            </a:xfrm>
            <a:prstGeom prst="rightBrace">
              <a:avLst>
                <a:gd name="adj1" fmla="val 50370"/>
                <a:gd name="adj2" fmla="val 50000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33798" name="Text Box 6"/>
            <p:cNvSpPr txBox="1">
              <a:spLocks noChangeArrowheads="1"/>
            </p:cNvSpPr>
            <p:nvPr/>
          </p:nvSpPr>
          <p:spPr bwMode="auto">
            <a:xfrm>
              <a:off x="3059832" y="1516063"/>
              <a:ext cx="237564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zh-CN" altLang="en-US" b="1" dirty="0">
                  <a:solidFill>
                    <a:srgbClr val="0000CC"/>
                  </a:solidFill>
                  <a:latin typeface="Arial" panose="020B0604020202020204" pitchFamily="34" charset="0"/>
                </a:rPr>
                <a:t>足内翻或外翻</a:t>
              </a:r>
            </a:p>
          </p:txBody>
        </p:sp>
        <p:sp>
          <p:nvSpPr>
            <p:cNvPr id="30" name="AutoShape 7"/>
            <p:cNvSpPr>
              <a:spLocks/>
            </p:cNvSpPr>
            <p:nvPr/>
          </p:nvSpPr>
          <p:spPr bwMode="auto">
            <a:xfrm>
              <a:off x="5076825" y="1915853"/>
              <a:ext cx="144463" cy="865372"/>
            </a:xfrm>
            <a:prstGeom prst="rightBrace">
              <a:avLst>
                <a:gd name="adj1" fmla="val 49908"/>
                <a:gd name="adj2" fmla="val 50000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33800" name="Text Box 8"/>
            <p:cNvSpPr txBox="1">
              <a:spLocks noChangeArrowheads="1"/>
            </p:cNvSpPr>
            <p:nvPr/>
          </p:nvSpPr>
          <p:spPr bwMode="auto">
            <a:xfrm>
              <a:off x="5436096" y="2060575"/>
              <a:ext cx="1439862" cy="461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zh-CN" altLang="en-US" b="1" dirty="0">
                  <a:solidFill>
                    <a:srgbClr val="0000CC"/>
                  </a:solidFill>
                  <a:latin typeface="Arial" panose="020B0604020202020204" pitchFamily="34" charset="0"/>
                </a:rPr>
                <a:t>跗横关节</a:t>
              </a:r>
            </a:p>
          </p:txBody>
        </p:sp>
      </p:grpSp>
      <p:pic>
        <p:nvPicPr>
          <p:cNvPr id="33795" name="Picture 13" descr="http://course.jnu.edu.cn/jnujpx/jpzyk/ziyuan/bb/bb/images/ydq/gj/Z0060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" t="4079" r="1517" b="4518"/>
          <a:stretch>
            <a:fillRect/>
          </a:stretch>
        </p:blipFill>
        <p:spPr bwMode="auto">
          <a:xfrm>
            <a:off x="1414463" y="2852738"/>
            <a:ext cx="568960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1 拷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663" y="420688"/>
            <a:ext cx="248285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10"/>
          <p:cNvSpPr>
            <a:spLocks noChangeShapeType="1"/>
          </p:cNvSpPr>
          <p:nvPr/>
        </p:nvSpPr>
        <p:spPr bwMode="auto">
          <a:xfrm flipH="1">
            <a:off x="10380663" y="5983288"/>
            <a:ext cx="6858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7104063" y="1400177"/>
            <a:ext cx="1219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近节趾骨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11066463" y="5754689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跟骨</a:t>
            </a:r>
          </a:p>
        </p:txBody>
      </p:sp>
      <p:sp>
        <p:nvSpPr>
          <p:cNvPr id="13" name="Line 13"/>
          <p:cNvSpPr>
            <a:spLocks noChangeShapeType="1"/>
          </p:cNvSpPr>
          <p:nvPr/>
        </p:nvSpPr>
        <p:spPr bwMode="auto">
          <a:xfrm flipH="1">
            <a:off x="8399463" y="5373688"/>
            <a:ext cx="11430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7713663" y="5145089"/>
            <a:ext cx="762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距骨</a:t>
            </a:r>
          </a:p>
        </p:txBody>
      </p:sp>
      <p:sp>
        <p:nvSpPr>
          <p:cNvPr id="15" name="Line 15"/>
          <p:cNvSpPr>
            <a:spLocks noChangeShapeType="1"/>
          </p:cNvSpPr>
          <p:nvPr/>
        </p:nvSpPr>
        <p:spPr bwMode="auto">
          <a:xfrm flipH="1">
            <a:off x="8323263" y="4306888"/>
            <a:ext cx="9906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7408863" y="4078289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足舟骨</a:t>
            </a:r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auto">
          <a:xfrm flipH="1">
            <a:off x="10152063" y="4230688"/>
            <a:ext cx="9144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11066463" y="4062414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骰骨</a:t>
            </a:r>
          </a:p>
        </p:txBody>
      </p:sp>
      <p:sp>
        <p:nvSpPr>
          <p:cNvPr id="19" name="Line 19"/>
          <p:cNvSpPr>
            <a:spLocks noChangeShapeType="1"/>
          </p:cNvSpPr>
          <p:nvPr/>
        </p:nvSpPr>
        <p:spPr bwMode="auto">
          <a:xfrm flipH="1">
            <a:off x="8323263" y="3773488"/>
            <a:ext cx="11430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7180264" y="3517902"/>
            <a:ext cx="14382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中间楔骨</a:t>
            </a:r>
          </a:p>
        </p:txBody>
      </p:sp>
      <p:sp>
        <p:nvSpPr>
          <p:cNvPr id="21" name="Line 21"/>
          <p:cNvSpPr>
            <a:spLocks noChangeShapeType="1"/>
          </p:cNvSpPr>
          <p:nvPr/>
        </p:nvSpPr>
        <p:spPr bwMode="auto">
          <a:xfrm flipH="1">
            <a:off x="8323263" y="3468688"/>
            <a:ext cx="9144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2" name="Text Box 22"/>
          <p:cNvSpPr txBox="1">
            <a:spLocks noChangeArrowheads="1"/>
          </p:cNvSpPr>
          <p:nvPr/>
        </p:nvSpPr>
        <p:spPr bwMode="auto">
          <a:xfrm>
            <a:off x="7180263" y="3213102"/>
            <a:ext cx="11509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内侧楔骨</a:t>
            </a:r>
          </a:p>
        </p:txBody>
      </p:sp>
      <p:sp>
        <p:nvSpPr>
          <p:cNvPr id="23" name="Line 24"/>
          <p:cNvSpPr>
            <a:spLocks noChangeShapeType="1"/>
          </p:cNvSpPr>
          <p:nvPr/>
        </p:nvSpPr>
        <p:spPr bwMode="auto">
          <a:xfrm flipH="1">
            <a:off x="9847263" y="3316288"/>
            <a:ext cx="381000" cy="53340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4" name="Line 25"/>
          <p:cNvSpPr>
            <a:spLocks noChangeShapeType="1"/>
          </p:cNvSpPr>
          <p:nvPr/>
        </p:nvSpPr>
        <p:spPr bwMode="auto">
          <a:xfrm flipH="1">
            <a:off x="10228263" y="3316288"/>
            <a:ext cx="9144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5" name="Line 26"/>
          <p:cNvSpPr>
            <a:spLocks noChangeShapeType="1"/>
          </p:cNvSpPr>
          <p:nvPr/>
        </p:nvSpPr>
        <p:spPr bwMode="auto">
          <a:xfrm flipH="1">
            <a:off x="8323263" y="2782888"/>
            <a:ext cx="7620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6" name="Text Box 27"/>
          <p:cNvSpPr txBox="1">
            <a:spLocks noChangeArrowheads="1"/>
          </p:cNvSpPr>
          <p:nvPr/>
        </p:nvSpPr>
        <p:spPr bwMode="auto">
          <a:xfrm>
            <a:off x="7408863" y="2908302"/>
            <a:ext cx="1066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跖骨底</a:t>
            </a:r>
          </a:p>
        </p:txBody>
      </p:sp>
      <p:sp>
        <p:nvSpPr>
          <p:cNvPr id="27" name="Line 28"/>
          <p:cNvSpPr>
            <a:spLocks noChangeShapeType="1"/>
          </p:cNvSpPr>
          <p:nvPr/>
        </p:nvSpPr>
        <p:spPr bwMode="auto">
          <a:xfrm flipH="1">
            <a:off x="8323263" y="3240088"/>
            <a:ext cx="9144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9" name="Text Box 29"/>
          <p:cNvSpPr txBox="1">
            <a:spLocks noChangeArrowheads="1"/>
          </p:cNvSpPr>
          <p:nvPr/>
        </p:nvSpPr>
        <p:spPr bwMode="auto">
          <a:xfrm>
            <a:off x="7408863" y="2543177"/>
            <a:ext cx="1066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跖骨体</a:t>
            </a:r>
          </a:p>
        </p:txBody>
      </p:sp>
      <p:sp>
        <p:nvSpPr>
          <p:cNvPr id="31" name="Line 30"/>
          <p:cNvSpPr>
            <a:spLocks noChangeShapeType="1"/>
          </p:cNvSpPr>
          <p:nvPr/>
        </p:nvSpPr>
        <p:spPr bwMode="auto">
          <a:xfrm flipH="1">
            <a:off x="8323263" y="2325688"/>
            <a:ext cx="6096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32" name="Text Box 31"/>
          <p:cNvSpPr txBox="1">
            <a:spLocks noChangeArrowheads="1"/>
          </p:cNvSpPr>
          <p:nvPr/>
        </p:nvSpPr>
        <p:spPr bwMode="auto">
          <a:xfrm>
            <a:off x="7408863" y="2085977"/>
            <a:ext cx="1066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跖骨头</a:t>
            </a:r>
          </a:p>
        </p:txBody>
      </p:sp>
      <p:sp>
        <p:nvSpPr>
          <p:cNvPr id="33" name="Line 32"/>
          <p:cNvSpPr>
            <a:spLocks noChangeShapeType="1"/>
          </p:cNvSpPr>
          <p:nvPr/>
        </p:nvSpPr>
        <p:spPr bwMode="auto">
          <a:xfrm flipH="1">
            <a:off x="8247063" y="1639888"/>
            <a:ext cx="6858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34" name="Line 33"/>
          <p:cNvSpPr>
            <a:spLocks noChangeShapeType="1"/>
          </p:cNvSpPr>
          <p:nvPr/>
        </p:nvSpPr>
        <p:spPr bwMode="auto">
          <a:xfrm flipH="1">
            <a:off x="10533063" y="2097088"/>
            <a:ext cx="6096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35" name="Text Box 34"/>
          <p:cNvSpPr txBox="1">
            <a:spLocks noChangeArrowheads="1"/>
          </p:cNvSpPr>
          <p:nvPr/>
        </p:nvSpPr>
        <p:spPr bwMode="auto">
          <a:xfrm>
            <a:off x="11066463" y="1868489"/>
            <a:ext cx="1219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中节趾骨</a:t>
            </a:r>
          </a:p>
        </p:txBody>
      </p:sp>
      <p:sp>
        <p:nvSpPr>
          <p:cNvPr id="36" name="Text Box 35"/>
          <p:cNvSpPr txBox="1">
            <a:spLocks noChangeArrowheads="1"/>
          </p:cNvSpPr>
          <p:nvPr/>
        </p:nvSpPr>
        <p:spPr bwMode="auto">
          <a:xfrm>
            <a:off x="7104063" y="866777"/>
            <a:ext cx="1219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远节趾骨</a:t>
            </a:r>
          </a:p>
        </p:txBody>
      </p:sp>
      <p:sp>
        <p:nvSpPr>
          <p:cNvPr id="37" name="Line 36"/>
          <p:cNvSpPr>
            <a:spLocks noChangeShapeType="1"/>
          </p:cNvSpPr>
          <p:nvPr/>
        </p:nvSpPr>
        <p:spPr bwMode="auto">
          <a:xfrm flipH="1">
            <a:off x="8247063" y="1106488"/>
            <a:ext cx="7620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38" name="Text Box 38"/>
          <p:cNvSpPr txBox="1">
            <a:spLocks noChangeArrowheads="1"/>
          </p:cNvSpPr>
          <p:nvPr/>
        </p:nvSpPr>
        <p:spPr bwMode="auto">
          <a:xfrm>
            <a:off x="11090276" y="2941639"/>
            <a:ext cx="14525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外侧楔骨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97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65269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1"/>
          <p:cNvSpPr>
            <a:spLocks noGrp="1" noRot="1" noChangeArrowheads="1"/>
          </p:cNvSpPr>
          <p:nvPr>
            <p:ph type="title"/>
          </p:nvPr>
        </p:nvSpPr>
        <p:spPr>
          <a:xfrm>
            <a:off x="625476" y="-121197"/>
            <a:ext cx="7561262" cy="2446338"/>
          </a:xfrm>
        </p:spPr>
        <p:txBody>
          <a:bodyPr/>
          <a:lstStyle/>
          <a:p>
            <a:pPr algn="l" eaLnBrk="1" hangingPunct="1">
              <a:lnSpc>
                <a:spcPct val="150000"/>
              </a:lnSpc>
            </a:pPr>
            <a:r>
              <a:rPr lang="zh-CN" altLang="en-US" sz="2400" b="1" dirty="0">
                <a:latin typeface="楷体_GB2312" pitchFamily="49" charset="-122"/>
                <a:ea typeface="楷体_GB2312" pitchFamily="49" charset="-122"/>
              </a:rPr>
              <a:t>踝关节与距跟关节和距跟舟关节常联合运动</a:t>
            </a:r>
            <a:r>
              <a:rPr lang="en-US" altLang="zh-CN" sz="2400" b="1" dirty="0">
                <a:latin typeface="楷体_GB2312" pitchFamily="49" charset="-122"/>
                <a:ea typeface="楷体_GB2312" pitchFamily="49" charset="-122"/>
              </a:rPr>
              <a:t>—</a:t>
            </a:r>
            <a:r>
              <a:rPr lang="zh-CN" altLang="en-US" sz="2400" b="1" dirty="0">
                <a:latin typeface="楷体_GB2312" pitchFamily="49" charset="-122"/>
                <a:ea typeface="楷体_GB2312" pitchFamily="49" charset="-122"/>
              </a:rPr>
              <a:t>足关节</a:t>
            </a:r>
            <a:br>
              <a:rPr lang="zh-CN" altLang="en-US" sz="2800" dirty="0"/>
            </a:br>
            <a:r>
              <a:rPr lang="zh-CN" altLang="en-US" sz="2400" b="1" dirty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上关节腔：跖屈和背屈</a:t>
            </a:r>
            <a:br>
              <a:rPr lang="zh-CN" altLang="en-US" sz="2400" b="1" dirty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</a:br>
            <a:r>
              <a:rPr lang="zh-CN" altLang="en-US" sz="2400" b="1" dirty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下关节腔：内翻和外翻</a:t>
            </a:r>
          </a:p>
        </p:txBody>
      </p:sp>
      <p:sp>
        <p:nvSpPr>
          <p:cNvPr id="34819" name="Text Box 12"/>
          <p:cNvSpPr txBox="1">
            <a:spLocks noChangeArrowheads="1"/>
          </p:cNvSpPr>
          <p:nvPr/>
        </p:nvSpPr>
        <p:spPr bwMode="auto">
          <a:xfrm>
            <a:off x="473076" y="3765797"/>
            <a:ext cx="42066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b="1" dirty="0">
                <a:solidFill>
                  <a:srgbClr val="FF0000"/>
                </a:solidFill>
              </a:rPr>
              <a:t>为何走下坡路易扭伤踝关节？</a:t>
            </a:r>
          </a:p>
        </p:txBody>
      </p:sp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2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277" y="884484"/>
            <a:ext cx="3486423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092200" y="4384864"/>
            <a:ext cx="97409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下坡或运动时踝关节处于跖屈伴内翻，处于“灵活有余，稳定不足”的不稳定状态，如果失去平衡，就容易引起关节过度内翻，导致踝关节外侧扭伤。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98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5236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2208214" y="1566020"/>
            <a:ext cx="3024187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50000"/>
              </a:lnSpc>
            </a:pPr>
            <a:r>
              <a:rPr lang="zh-CN" altLang="en-US" b="1" dirty="0">
                <a:solidFill>
                  <a:srgbClr val="0000CC"/>
                </a:solidFill>
                <a:latin typeface="宋体" panose="02010600030101010101" pitchFamily="2" charset="-122"/>
                <a:ea typeface="+mj-ea"/>
                <a:cs typeface="+mj-cs"/>
              </a:rPr>
              <a:t>③跗跖关节</a:t>
            </a:r>
          </a:p>
          <a:p>
            <a:pPr algn="l" eaLnBrk="1" hangingPunct="1">
              <a:lnSpc>
                <a:spcPct val="150000"/>
              </a:lnSpc>
            </a:pPr>
            <a:r>
              <a:rPr lang="zh-CN" altLang="en-US" b="1" dirty="0">
                <a:solidFill>
                  <a:srgbClr val="0000CC"/>
                </a:solidFill>
                <a:latin typeface="宋体" panose="02010600030101010101" pitchFamily="2" charset="-122"/>
                <a:ea typeface="+mj-ea"/>
                <a:cs typeface="+mj-cs"/>
              </a:rPr>
              <a:t>④跖骨间关节  </a:t>
            </a:r>
          </a:p>
          <a:p>
            <a:pPr algn="l" eaLnBrk="1" hangingPunct="1">
              <a:lnSpc>
                <a:spcPct val="150000"/>
              </a:lnSpc>
            </a:pPr>
            <a:r>
              <a:rPr lang="zh-CN" altLang="en-US" b="1" dirty="0">
                <a:solidFill>
                  <a:srgbClr val="0000CC"/>
                </a:solidFill>
                <a:latin typeface="宋体" panose="02010600030101010101" pitchFamily="2" charset="-122"/>
                <a:ea typeface="+mj-ea"/>
                <a:cs typeface="+mj-cs"/>
              </a:rPr>
              <a:t>⑤跖趾关节  </a:t>
            </a:r>
          </a:p>
          <a:p>
            <a:pPr algn="l" eaLnBrk="1" hangingPunct="1">
              <a:lnSpc>
                <a:spcPct val="150000"/>
              </a:lnSpc>
            </a:pPr>
            <a:r>
              <a:rPr lang="zh-CN" altLang="en-US" b="1" dirty="0">
                <a:solidFill>
                  <a:srgbClr val="0000CC"/>
                </a:solidFill>
                <a:latin typeface="宋体" panose="02010600030101010101" pitchFamily="2" charset="-122"/>
                <a:ea typeface="+mj-ea"/>
                <a:cs typeface="+mj-cs"/>
              </a:rPr>
              <a:t>⑥趾骨间关节   </a:t>
            </a:r>
          </a:p>
        </p:txBody>
      </p:sp>
      <p:pic>
        <p:nvPicPr>
          <p:cNvPr id="35843" name="Picture 3" descr="2-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8" y="188914"/>
            <a:ext cx="3708400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99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72670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3376</TotalTime>
  <Words>3432</Words>
  <Application>Microsoft Office PowerPoint</Application>
  <PresentationFormat>宽屏</PresentationFormat>
  <Paragraphs>840</Paragraphs>
  <Slides>108</Slides>
  <Notes>51</Notes>
  <HiddenSlides>0</HiddenSlides>
  <MMClips>12</MMClips>
  <ScaleCrop>false</ScaleCrop>
  <HeadingPairs>
    <vt:vector size="8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108</vt:i4>
      </vt:variant>
    </vt:vector>
  </HeadingPairs>
  <TitlesOfParts>
    <vt:vector size="127" baseType="lpstr">
      <vt:lpstr>新細明體</vt:lpstr>
      <vt:lpstr>新細明體</vt:lpstr>
      <vt:lpstr>方正姚体</vt:lpstr>
      <vt:lpstr>黑体</vt:lpstr>
      <vt:lpstr>华文新魏</vt:lpstr>
      <vt:lpstr>楷体_GB2312</vt:lpstr>
      <vt:lpstr>宋体</vt:lpstr>
      <vt:lpstr>微软雅黑</vt:lpstr>
      <vt:lpstr>微软雅黑 Light</vt:lpstr>
      <vt:lpstr>Arial</vt:lpstr>
      <vt:lpstr>Calibri</vt:lpstr>
      <vt:lpstr>Calibri Light</vt:lpstr>
      <vt:lpstr>Symbol</vt:lpstr>
      <vt:lpstr>Tahoma</vt:lpstr>
      <vt:lpstr>Times New Roman</vt:lpstr>
      <vt:lpstr>Wingdings</vt:lpstr>
      <vt:lpstr>Office 主题</vt:lpstr>
      <vt:lpstr>Image</vt:lpstr>
      <vt:lpstr>Photoshop.Image.7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髓核脱出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3. 运动形式：前屈、后伸</vt:lpstr>
      <vt:lpstr>4. 桡尺连结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3.骨盆 左、右髋骨与骶骨、尾骨借耻骨联合和 骶髂关节组成 界线——骶骨岬、弓状线、耻骨梳、耻骨结节、耻骨联合上缘。  大骨盆(假骨盆) 小骨盆：骨盆上囗——界线 骨盆下囗——骨盆出囗：由尾骨尖、骶结节韧带、坐骨结节、坐骨支、耻骨下支、耻骨联合下缘围成。</vt:lpstr>
      <vt:lpstr>          骨盆的性别差异  项目        男性骨盆   女性骨盆  骨盆外形       窄而长      宽而短  骨盆上囗       心形        近似圆形  骨盆下囗       较窄小      较宽大  骨盆腔          漏斗形      圆桶形 耻骨下角     70—75度    90—100度    </vt:lpstr>
      <vt:lpstr>PowerPoint 演示文稿</vt:lpstr>
      <vt:lpstr>1.髋关节 1）组成：由髋臼和股骨头构成 2）结构：髋臼唇、髋臼横韧带、髂股韧带、股骨头韧带 3）特点：关节头小，关节窝大而深，关节囊厚、紧张 4）运动：前屈、后伸、内收、外展、旋外、旋内、环转，但不如肩关节灵活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3. 胫腓连结  1）胫腓关节  2）小腿骨间膜  3）胫腓韧带联合</vt:lpstr>
      <vt:lpstr>4. 足骨的连结  距小腿关节、跗骨间关节、跗跖关节、跖骨间、跖趾、趾间关节 </vt:lpstr>
      <vt:lpstr> ① 距小腿关节（踝关节）  组成：由胫、腓骨下端与距骨  结构：关节囊前后薄而松弛，        内侧韧带（三角韧带）        外侧韧带  运动：屈（跖屈）、伸（背屈）</vt:lpstr>
      <vt:lpstr>PowerPoint 演示文稿</vt:lpstr>
      <vt:lpstr>踝关节与距跟关节和距跟舟关节常联合运动—足关节 上关节腔：跖屈和背屈 下关节腔：内翻和外翻</vt:lpstr>
      <vt:lpstr>PowerPoint 演示文稿</vt:lpstr>
      <vt:lpstr>5. 足弓 1）概念：跗骨、跖骨借许多韧带、肌肉（足底短肌、    小腿长肌）牢固地连结在一起，形成向上凸的足弓 2）分为：足纵弓——跟骨与跖骨前端之间          足横弓——内侧跗骨、第一跖骨与外侧跗          骨、第五跖骨 3）意义：稳定身体、利于行走和跑跳、缓冲震荡；     保护血管、神经免受压迫 4）扁平足：软组织过度损伤、先天性发育不良等。     站立、行走时易疲劳和足底疼痛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china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user</cp:lastModifiedBy>
  <cp:revision>173</cp:revision>
  <dcterms:created xsi:type="dcterms:W3CDTF">2015-09-17T08:49:54Z</dcterms:created>
  <dcterms:modified xsi:type="dcterms:W3CDTF">2019-03-05T04:44:16Z</dcterms:modified>
</cp:coreProperties>
</file>