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672" r:id="rId2"/>
    <p:sldId id="1126" r:id="rId3"/>
    <p:sldId id="1127" r:id="rId4"/>
    <p:sldId id="1344" r:id="rId5"/>
    <p:sldId id="1345" r:id="rId6"/>
    <p:sldId id="1346" r:id="rId7"/>
    <p:sldId id="1347" r:id="rId8"/>
    <p:sldId id="1348" r:id="rId9"/>
    <p:sldId id="441" r:id="rId10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247" autoAdjust="0"/>
  </p:normalViewPr>
  <p:slideViewPr>
    <p:cSldViewPr>
      <p:cViewPr>
        <p:scale>
          <a:sx n="75" d="100"/>
          <a:sy n="75" d="100"/>
        </p:scale>
        <p:origin x="-1200" y="-269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__2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4.docx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3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istrator\Desktop\用！！！\风景图片\新图！\3运动会\timg (5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2"/>
          <a:stretch/>
        </p:blipFill>
        <p:spPr bwMode="auto">
          <a:xfrm>
            <a:off x="406" y="1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34" name="矩形 33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标题 2"/>
          <p:cNvSpPr txBox="1">
            <a:spLocks/>
          </p:cNvSpPr>
          <p:nvPr/>
        </p:nvSpPr>
        <p:spPr>
          <a:xfrm>
            <a:off x="2926854" y="4295407"/>
            <a:ext cx="8886056" cy="6839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856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800" b="1" kern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章末总结</a:t>
            </a:r>
            <a:endParaRPr lang="zh-CN" altLang="zh-CN" sz="3800" b="1" kern="1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副标题 3"/>
          <p:cNvSpPr txBox="1">
            <a:spLocks/>
          </p:cNvSpPr>
          <p:nvPr/>
        </p:nvSpPr>
        <p:spPr>
          <a:xfrm>
            <a:off x="292685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第一章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运动的描述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用！！！\风景图片\新图！\3运动会\9ad22284-15e0-4de4-8789-d28a9490d4d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r="16190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知识网络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4566" y="1779942"/>
            <a:ext cx="539963" cy="283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运动的描述</a:t>
            </a:r>
            <a:endParaRPr lang="zh-CN" altLang="en-US" sz="2800" dirty="0"/>
          </a:p>
        </p:txBody>
      </p:sp>
      <p:sp>
        <p:nvSpPr>
          <p:cNvPr id="9" name="左大括号 8"/>
          <p:cNvSpPr/>
          <p:nvPr/>
        </p:nvSpPr>
        <p:spPr>
          <a:xfrm>
            <a:off x="905788" y="1090049"/>
            <a:ext cx="231941" cy="3780793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846300" y="135035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质点</a:t>
            </a:r>
            <a:endParaRPr lang="zh-CN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3895052" y="872351"/>
            <a:ext cx="7754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定义：用来代替物体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的点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看成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质点的条件：物体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可忽略</a:t>
            </a:r>
            <a:endParaRPr lang="zh-CN" altLang="en-US" sz="2800" dirty="0"/>
          </a:p>
        </p:txBody>
      </p:sp>
      <p:sp>
        <p:nvSpPr>
          <p:cNvPr id="45" name="左大括号 44"/>
          <p:cNvSpPr/>
          <p:nvPr/>
        </p:nvSpPr>
        <p:spPr>
          <a:xfrm>
            <a:off x="3710396" y="1065524"/>
            <a:ext cx="231941" cy="1106734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846300" y="301884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参考系</a:t>
            </a:r>
            <a:endParaRPr lang="zh-CN" altLang="en-US" sz="2800" dirty="0"/>
          </a:p>
        </p:txBody>
      </p:sp>
      <p:sp>
        <p:nvSpPr>
          <p:cNvPr id="47" name="左大括号 46"/>
          <p:cNvSpPr/>
          <p:nvPr/>
        </p:nvSpPr>
        <p:spPr>
          <a:xfrm>
            <a:off x="4060276" y="2725225"/>
            <a:ext cx="231941" cy="11052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50847" y="271987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三个概念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53512" y="2514010"/>
            <a:ext cx="7754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定义：在描述运动时，选来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做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其他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选取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原则：任意的，一般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选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为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参考系</a:t>
            </a:r>
            <a:endParaRPr lang="zh-CN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846300" y="4202718"/>
            <a:ext cx="7754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坐标系：定量描述物体的位置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及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_________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2641324" y="1090049"/>
            <a:ext cx="231941" cy="3780793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517050" y="92983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有质量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49433" y="158420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大小、形状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26651" y="258690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参考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597091" y="32361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地面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40793" y="412955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位置变化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4" grpId="0"/>
      <p:bldP spid="24" grpId="1"/>
      <p:bldP spid="6" grpId="0"/>
      <p:bldP spid="6" grpId="1"/>
      <p:bldP spid="26" grpId="0"/>
      <p:bldP spid="2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4566" y="1779942"/>
            <a:ext cx="539963" cy="283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运动的描述</a:t>
            </a:r>
            <a:endParaRPr lang="zh-CN" altLang="en-US" sz="2800" dirty="0"/>
          </a:p>
        </p:txBody>
      </p:sp>
      <p:sp>
        <p:nvSpPr>
          <p:cNvPr id="9" name="左大括号 8"/>
          <p:cNvSpPr/>
          <p:nvPr/>
        </p:nvSpPr>
        <p:spPr>
          <a:xfrm>
            <a:off x="905788" y="1090049"/>
            <a:ext cx="231941" cy="3780793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846300" y="137067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时刻和时间间隔</a:t>
            </a:r>
            <a:endParaRPr lang="zh-CN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5727095" y="872351"/>
            <a:ext cx="5943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时刻：对应于时间轴上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</a:t>
            </a: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时间间隔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：对应于时间轴上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_____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5" name="左大括号 44"/>
          <p:cNvSpPr/>
          <p:nvPr/>
        </p:nvSpPr>
        <p:spPr>
          <a:xfrm>
            <a:off x="5524433" y="1065524"/>
            <a:ext cx="231941" cy="11988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50847" y="2247186"/>
            <a:ext cx="162095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描述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运动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的物理量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2641324" y="1090049"/>
            <a:ext cx="231941" cy="3780793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846300" y="2956267"/>
            <a:ext cx="1261884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位移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和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路程</a:t>
            </a:r>
            <a:endParaRPr lang="zh-CN" altLang="en-US" sz="2800" dirty="0"/>
          </a:p>
        </p:txBody>
      </p:sp>
      <p:sp>
        <p:nvSpPr>
          <p:cNvPr id="25" name="左大括号 24"/>
          <p:cNvSpPr/>
          <p:nvPr/>
        </p:nvSpPr>
        <p:spPr>
          <a:xfrm>
            <a:off x="4078982" y="2637249"/>
            <a:ext cx="231941" cy="216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274686" y="294097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位移</a:t>
            </a:r>
            <a:endParaRPr lang="zh-CN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5341444" y="2477735"/>
            <a:ext cx="6566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物理意义：描述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的物理量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方向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从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指向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末位置</a:t>
            </a:r>
            <a:endParaRPr lang="zh-CN" altLang="en-US" sz="2800" dirty="0"/>
          </a:p>
        </p:txBody>
      </p:sp>
      <p:sp>
        <p:nvSpPr>
          <p:cNvPr id="29" name="左大括号 28"/>
          <p:cNvSpPr/>
          <p:nvPr/>
        </p:nvSpPr>
        <p:spPr>
          <a:xfrm>
            <a:off x="5138782" y="2637250"/>
            <a:ext cx="231941" cy="1198435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274686" y="4192558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路程：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长度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9715926" y="93331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点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448979" y="15686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线段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578705" y="254282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位置变化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36494" y="319460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初位置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95206" y="413071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运动轨迹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13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4566" y="1779942"/>
            <a:ext cx="539963" cy="283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运动的描述</a:t>
            </a:r>
            <a:endParaRPr lang="zh-CN" altLang="en-US" sz="2800" dirty="0"/>
          </a:p>
        </p:txBody>
      </p:sp>
      <p:sp>
        <p:nvSpPr>
          <p:cNvPr id="9" name="左大括号 8"/>
          <p:cNvSpPr/>
          <p:nvPr/>
        </p:nvSpPr>
        <p:spPr>
          <a:xfrm>
            <a:off x="905788" y="1090049"/>
            <a:ext cx="231941" cy="3780793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846300" y="26795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速度</a:t>
            </a:r>
            <a:endParaRPr lang="zh-CN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3999791" y="1068962"/>
            <a:ext cx="7527383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定义：位移和发生这段位移所用时间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_____</a:t>
            </a:r>
            <a:endParaRPr lang="en-US" altLang="zh-CN" sz="2800" kern="1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70000"/>
              </a:lnSpc>
            </a:pP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公式：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单位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kern="100" dirty="0">
                <a:latin typeface="宋体" pitchFamily="2" charset="-122"/>
                <a:ea typeface="宋体" pitchFamily="2" charset="-122"/>
                <a:cs typeface="Times New Roman"/>
              </a:rPr>
              <a:t>____</a:t>
            </a: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矢量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：其方向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就是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的方向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物理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意义：描述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的物理量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分类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：平均速度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_________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0847" y="2247186"/>
            <a:ext cx="162095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描述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运动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的物理量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2641324" y="1090049"/>
            <a:ext cx="231941" cy="3780793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3720096" y="1090049"/>
            <a:ext cx="231941" cy="3780793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107334" y="114084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比值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793091"/>
              </p:ext>
            </p:extLst>
          </p:nvPr>
        </p:nvGraphicFramePr>
        <p:xfrm>
          <a:off x="5231110" y="1666875"/>
          <a:ext cx="14732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文档" r:id="rId4" imgW="1466807" imgH="1182334" progId="Word.Document.12">
                  <p:embed/>
                </p:oleObj>
              </mc:Choice>
              <mc:Fallback>
                <p:oleObj name="文档" r:id="rId4" imgW="1466807" imgH="1182334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110" y="1666875"/>
                        <a:ext cx="14732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7830882" y="2105036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m/s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9302" y="273003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物体运动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87974" y="336910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运动快慢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49142" y="399569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瞬时速度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54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4" grpId="0"/>
      <p:bldP spid="24" grpId="1"/>
      <p:bldP spid="6" grpId="0"/>
      <p:bldP spid="6" grpId="1"/>
      <p:bldP spid="26" grpId="0"/>
      <p:bldP spid="26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256455" y="945004"/>
            <a:ext cx="7527383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定义：速度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与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发生这一变化所用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时间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的比值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70000"/>
              </a:lnSpc>
            </a:pP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公式：</a:t>
            </a:r>
            <a:r>
              <a:rPr lang="en-US" altLang="zh-CN" sz="2800" i="1" u="sng" kern="100" dirty="0" smtClean="0">
                <a:latin typeface="Times New Roman"/>
                <a:ea typeface="华文细黑"/>
              </a:rPr>
              <a:t>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，单位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kern="100" dirty="0">
                <a:latin typeface="宋体" pitchFamily="2" charset="-122"/>
                <a:ea typeface="宋体" pitchFamily="2" charset="-122"/>
                <a:cs typeface="Times New Roman"/>
              </a:rPr>
              <a:t>____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物理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意义：描述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的物理量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altLang="zh-CN" sz="2800" i="1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en-US" altLang="zh-CN" sz="2800" i="1" kern="100" dirty="0" smtClean="0"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与运动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性质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4566" y="1831562"/>
            <a:ext cx="539963" cy="283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运动的描述</a:t>
            </a:r>
            <a:endParaRPr lang="zh-CN" altLang="en-US" sz="2800" dirty="0"/>
          </a:p>
        </p:txBody>
      </p:sp>
      <p:sp>
        <p:nvSpPr>
          <p:cNvPr id="9" name="左大括号 8"/>
          <p:cNvSpPr/>
          <p:nvPr/>
        </p:nvSpPr>
        <p:spPr>
          <a:xfrm>
            <a:off x="905788" y="909514"/>
            <a:ext cx="231941" cy="468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775180" y="298790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加速度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1050847" y="2596387"/>
            <a:ext cx="162095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描述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运动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的物理量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2641324" y="909514"/>
            <a:ext cx="231941" cy="468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3976760" y="909514"/>
            <a:ext cx="231941" cy="468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685173"/>
              </p:ext>
            </p:extLst>
          </p:nvPr>
        </p:nvGraphicFramePr>
        <p:xfrm>
          <a:off x="5519142" y="2195601"/>
          <a:ext cx="139223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文档" r:id="rId4" imgW="1402597" imgH="1300027" progId="Word.Document.12">
                  <p:embed/>
                </p:oleObj>
              </mc:Choice>
              <mc:Fallback>
                <p:oleObj name="文档" r:id="rId4" imgW="1402597" imgH="130002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142" y="2195601"/>
                        <a:ext cx="139223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左大括号 16"/>
          <p:cNvSpPr/>
          <p:nvPr/>
        </p:nvSpPr>
        <p:spPr>
          <a:xfrm>
            <a:off x="6373078" y="4249574"/>
            <a:ext cx="231941" cy="11988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47574" y="4148201"/>
            <a:ext cx="416148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加速时：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方向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</a:t>
            </a:r>
            <a:r>
              <a:rPr lang="en-US" altLang="zh-CN" sz="2800" kern="100" dirty="0">
                <a:latin typeface="宋体" pitchFamily="2" charset="-122"/>
                <a:ea typeface="宋体" pitchFamily="2" charset="-122"/>
                <a:cs typeface="Times New Roman"/>
              </a:rPr>
              <a:t>_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</a:t>
            </a:r>
            <a:endParaRPr lang="en-US" altLang="zh-CN" sz="2800" kern="100" dirty="0">
              <a:solidFill>
                <a:prstClr val="black"/>
              </a:solidFill>
              <a:latin typeface="Times New Roman"/>
              <a:ea typeface="华文细黑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减速时：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solidFill>
                  <a:prstClr val="black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方向</a:t>
            </a:r>
            <a:r>
              <a:rPr lang="en-US" altLang="zh-CN" sz="2800" kern="100" dirty="0">
                <a:latin typeface="宋体" pitchFamily="2" charset="-122"/>
                <a:ea typeface="宋体" pitchFamily="2" charset="-122"/>
                <a:cs typeface="Times New Roman"/>
              </a:rPr>
              <a:t>_____</a:t>
            </a:r>
            <a:endParaRPr lang="zh-CN" altLang="en-US" sz="2800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17498" y="99784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变化量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78369" y="2612504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m/s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</a:rPr>
              <a:t>2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0840" y="323009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速度变化快慢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79582" y="421434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相同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79582" y="48546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相反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3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3" grpId="0"/>
      <p:bldP spid="23" grpId="1"/>
      <p:bldP spid="11" grpId="0"/>
      <p:bldP spid="11" grpId="1"/>
      <p:bldP spid="12" grpId="0"/>
      <p:bldP spid="12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4566" y="1831562"/>
            <a:ext cx="539963" cy="283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运动的描述</a:t>
            </a:r>
            <a:endParaRPr lang="zh-CN" altLang="en-US" sz="2800" dirty="0"/>
          </a:p>
        </p:txBody>
      </p:sp>
      <p:sp>
        <p:nvSpPr>
          <p:cNvPr id="9" name="左大括号 8"/>
          <p:cNvSpPr/>
          <p:nvPr/>
        </p:nvSpPr>
        <p:spPr>
          <a:xfrm>
            <a:off x="905788" y="909514"/>
            <a:ext cx="231941" cy="504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99366" y="119870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矢量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和标量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3070870" y="909514"/>
            <a:ext cx="231941" cy="11988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66574" y="755338"/>
            <a:ext cx="587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标量：只有大小，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没有</a:t>
            </a:r>
            <a:r>
              <a:rPr lang="en-US" altLang="zh-CN" sz="2800" kern="100" dirty="0">
                <a:latin typeface="宋体" pitchFamily="2" charset="-122"/>
                <a:ea typeface="宋体" pitchFamily="2" charset="-122"/>
                <a:cs typeface="Times New Roman"/>
              </a:rPr>
              <a:t>_____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矢量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：既有大小，又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有</a:t>
            </a:r>
            <a:r>
              <a:rPr lang="en-US" altLang="zh-CN" sz="2800" kern="100" dirty="0">
                <a:latin typeface="宋体" pitchFamily="2" charset="-122"/>
                <a:ea typeface="宋体" pitchFamily="2" charset="-122"/>
                <a:cs typeface="Times New Roman"/>
              </a:rPr>
              <a:t>_____</a:t>
            </a:r>
            <a:endParaRPr lang="zh-CN" altLang="en-US" sz="2800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9366" y="3903370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2629550" y="2455390"/>
            <a:ext cx="231941" cy="3494124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825254" y="2304186"/>
            <a:ext cx="587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意义：表示速度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随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变化规律</a:t>
            </a:r>
            <a:endParaRPr lang="zh-CN" altLang="en-US" sz="2800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25254" y="428488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应用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3718942" y="3249514"/>
            <a:ext cx="231941" cy="2700000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945126" y="3220730"/>
            <a:ext cx="77128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确定某时刻的速度、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运动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en-US" altLang="zh-CN" sz="2800" kern="100" dirty="0" smtClean="0">
                <a:latin typeface="Symbol"/>
                <a:ea typeface="华文细黑"/>
                <a:cs typeface="Times New Roman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如静止、匀速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、匀变速</a:t>
            </a:r>
            <a:r>
              <a:rPr lang="en-US" altLang="zh-CN" sz="2800" kern="100" dirty="0" smtClean="0">
                <a:latin typeface="Symbol"/>
                <a:ea typeface="华文细黑"/>
                <a:cs typeface="Times New Roman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判断运动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en-US" altLang="zh-CN" sz="2800" kern="100" dirty="0" smtClean="0">
                <a:latin typeface="Symbol"/>
                <a:ea typeface="华文细黑"/>
                <a:cs typeface="Times New Roman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正方向、负方向</a:t>
            </a:r>
            <a:r>
              <a:rPr lang="en-US" altLang="zh-CN" sz="2800" kern="100" dirty="0" smtClean="0">
                <a:latin typeface="Symbol"/>
                <a:ea typeface="华文细黑"/>
                <a:cs typeface="Times New Roman"/>
              </a:rPr>
              <a:t>)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判断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及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方向</a:t>
            </a:r>
            <a:endParaRPr lang="zh-CN" altLang="en-US" sz="2800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88561" y="8070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方向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888561" y="14542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方向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14846" y="23711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时间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59179" y="328577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性质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47134" y="457987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方向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48819" y="522099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大小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72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9" grpId="0"/>
      <p:bldP spid="29" grpId="1"/>
      <p:bldP spid="30" grpId="0"/>
      <p:bldP spid="30" grpId="1"/>
      <p:bldP spid="6" grpId="0"/>
      <p:bldP spid="6" grpId="1"/>
      <p:bldP spid="31" grpId="0"/>
      <p:bldP spid="31" grpId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87965" y="1907466"/>
            <a:ext cx="7239889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根据纸带上点迹的疏密判断运动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情况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70000"/>
              </a:lnSpc>
            </a:pP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求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两点间的平均速度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  <a:cs typeface="Times New Roman"/>
              </a:rPr>
              <a:t>___</a:t>
            </a:r>
            <a:endParaRPr lang="en-US" altLang="zh-CN" sz="2800" kern="100" dirty="0" smtClean="0">
              <a:latin typeface="Times New Roman"/>
              <a:ea typeface="华文细黑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粗略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地求瞬时速度：当</a:t>
            </a:r>
            <a:r>
              <a:rPr lang="en-US" altLang="zh-CN" sz="2800" kern="100" dirty="0" err="1">
                <a:latin typeface="Times New Roman"/>
                <a:ea typeface="华文细黑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 err="1" smtClean="0">
                <a:latin typeface="Times New Roman"/>
                <a:ea typeface="华文细黑"/>
              </a:rPr>
              <a:t>Δ</a:t>
            </a:r>
            <a:r>
              <a:rPr lang="en-US" altLang="zh-CN" sz="2800" i="1" kern="100" dirty="0" err="1" smtClean="0">
                <a:latin typeface="Times New Roman"/>
                <a:ea typeface="华文细黑"/>
              </a:rPr>
              <a:t>t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时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平均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速度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等于某一位置的瞬时速度</a:t>
            </a:r>
            <a:endParaRPr lang="zh-CN" altLang="en-US" sz="2800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4566" y="1779942"/>
            <a:ext cx="539963" cy="283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运动的描述</a:t>
            </a:r>
            <a:endParaRPr lang="zh-CN" altLang="en-US" sz="2800" dirty="0"/>
          </a:p>
        </p:txBody>
      </p:sp>
      <p:sp>
        <p:nvSpPr>
          <p:cNvPr id="9" name="左大括号 8"/>
          <p:cNvSpPr/>
          <p:nvPr/>
        </p:nvSpPr>
        <p:spPr>
          <a:xfrm>
            <a:off x="905788" y="1090049"/>
            <a:ext cx="231941" cy="3780793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543558" y="31934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应用</a:t>
            </a:r>
            <a:endParaRPr lang="zh-CN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3543558" y="1156018"/>
            <a:ext cx="7527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打点计时器是一种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使用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电源的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仪器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0847" y="2247186"/>
            <a:ext cx="2339102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实验：用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打点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计时器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测速度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3338582" y="1090049"/>
            <a:ext cx="231941" cy="3780793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4417354" y="2059358"/>
            <a:ext cx="231941" cy="2811484"/>
          </a:xfrm>
          <a:prstGeom prst="leftBrace">
            <a:avLst>
              <a:gd name="adj1" fmla="val 35129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649473"/>
              </p:ext>
            </p:extLst>
          </p:nvPr>
        </p:nvGraphicFramePr>
        <p:xfrm>
          <a:off x="8923838" y="2514010"/>
          <a:ext cx="7302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文档" r:id="rId4" imgW="732834" imgH="1198170" progId="Word.Document.12">
                  <p:embed/>
                </p:oleObj>
              </mc:Choice>
              <mc:Fallback>
                <p:oleObj name="文档" r:id="rId4" imgW="732834" imgH="119817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3838" y="2514010"/>
                        <a:ext cx="7302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7155006" y="11002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交流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78014" y="11002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计时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82352"/>
              </p:ext>
            </p:extLst>
          </p:nvPr>
        </p:nvGraphicFramePr>
        <p:xfrm>
          <a:off x="8260857" y="2997671"/>
          <a:ext cx="5778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文档" r:id="rId6" imgW="580220" imgH="792181" progId="Word.Document.12">
                  <p:embed/>
                </p:oleObj>
              </mc:Choice>
              <mc:Fallback>
                <p:oleObj name="文档" r:id="rId6" imgW="580220" imgH="79218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857" y="2997671"/>
                        <a:ext cx="5778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9366046" y="357496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很小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12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9" grpId="0"/>
      <p:bldP spid="19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用！！！\风景图片\新图！\3运动会\timg (5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2"/>
          <a:stretch/>
        </p:blipFill>
        <p:spPr bwMode="auto">
          <a:xfrm>
            <a:off x="406" y="1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9" name="矩形 18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9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5901</TotalTime>
  <Words>390</Words>
  <Application>Microsoft Office PowerPoint</Application>
  <PresentationFormat>自定义</PresentationFormat>
  <Paragraphs>98</Paragraphs>
  <Slides>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5539</cp:revision>
  <dcterms:created xsi:type="dcterms:W3CDTF">2014-11-27T01:03:00Z</dcterms:created>
  <dcterms:modified xsi:type="dcterms:W3CDTF">2018-06-30T02:42:00Z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