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672" r:id="rId2"/>
    <p:sldId id="1263" r:id="rId3"/>
    <p:sldId id="699" r:id="rId4"/>
    <p:sldId id="1104" r:id="rId5"/>
    <p:sldId id="1105" r:id="rId6"/>
    <p:sldId id="1365" r:id="rId7"/>
    <p:sldId id="1398" r:id="rId8"/>
    <p:sldId id="1311" r:id="rId9"/>
    <p:sldId id="1164" r:id="rId10"/>
    <p:sldId id="1126" r:id="rId11"/>
    <p:sldId id="1127" r:id="rId12"/>
    <p:sldId id="1352" r:id="rId13"/>
    <p:sldId id="1331" r:id="rId14"/>
    <p:sldId id="1376" r:id="rId15"/>
    <p:sldId id="1386" r:id="rId16"/>
    <p:sldId id="1401" r:id="rId17"/>
    <p:sldId id="1402" r:id="rId18"/>
    <p:sldId id="1403" r:id="rId19"/>
    <p:sldId id="1404" r:id="rId20"/>
    <p:sldId id="1405" r:id="rId21"/>
    <p:sldId id="1407" r:id="rId22"/>
    <p:sldId id="1415" r:id="rId23"/>
    <p:sldId id="1420" r:id="rId24"/>
    <p:sldId id="1409" r:id="rId25"/>
    <p:sldId id="1115" r:id="rId26"/>
    <p:sldId id="1059" r:id="rId27"/>
    <p:sldId id="1382" r:id="rId28"/>
    <p:sldId id="1060" r:id="rId29"/>
    <p:sldId id="1061" r:id="rId30"/>
    <p:sldId id="1383" r:id="rId31"/>
    <p:sldId id="1389" r:id="rId32"/>
    <p:sldId id="1421" r:id="rId33"/>
    <p:sldId id="1391" r:id="rId34"/>
    <p:sldId id="1392" r:id="rId35"/>
    <p:sldId id="1422" r:id="rId36"/>
    <p:sldId id="441" r:id="rId37"/>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4247" autoAdjust="0"/>
  </p:normalViewPr>
  <p:slideViewPr>
    <p:cSldViewPr>
      <p:cViewPr>
        <p:scale>
          <a:sx n="66" d="100"/>
          <a:sy n="66" d="100"/>
        </p:scale>
        <p:origin x="-1478" y="-466"/>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2018/6/30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2018/6/30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27.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1.xml"/><Relationship Id="rId5" Type="http://schemas.openxmlformats.org/officeDocument/2006/relationships/slide" Target="slide31.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31.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18.png"/><Relationship Id="rId2"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3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10.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1.xml"/><Relationship Id="rId5" Type="http://schemas.openxmlformats.org/officeDocument/2006/relationships/slide" Target="slide31.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31.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slide" Target="slide28.xml"/><Relationship Id="rId11" Type="http://schemas.openxmlformats.org/officeDocument/2006/relationships/package" Target="../embeddings/Microsoft_Word___2.docx"/><Relationship Id="rId5" Type="http://schemas.openxmlformats.org/officeDocument/2006/relationships/slide" Target="slide26.xml"/><Relationship Id="rId10" Type="http://schemas.openxmlformats.org/officeDocument/2006/relationships/image" Target="../media/image20.emf"/><Relationship Id="rId4" Type="http://schemas.openxmlformats.org/officeDocument/2006/relationships/image" Target="../media/image7.png"/><Relationship Id="rId9" Type="http://schemas.openxmlformats.org/officeDocument/2006/relationships/package" Target="../embeddings/Microsoft_Word___1.docx"/></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7" name="Picture 3" descr="C:\Users\Administrator\Desktop\用！！！\风景图片\新图！\3运动会\14760339_1446426678454.jpg"/>
          <p:cNvPicPr>
            <a:picLocks noChangeAspect="1" noChangeArrowheads="1"/>
          </p:cNvPicPr>
          <p:nvPr/>
        </p:nvPicPr>
        <p:blipFill rotWithShape="1">
          <a:blip r:embed="rId2">
            <a:extLst>
              <a:ext uri="{28A0092B-C50C-407E-A947-70E740481C1C}">
                <a14:useLocalDpi xmlns:a14="http://schemas.microsoft.com/office/drawing/2010/main" val="0"/>
              </a:ext>
            </a:extLst>
          </a:blip>
          <a:srcRect t="15273"/>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1</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质点　参考系和坐标系</a:t>
            </a:r>
          </a:p>
        </p:txBody>
      </p:sp>
      <p:sp>
        <p:nvSpPr>
          <p:cNvPr id="12"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smtClean="0">
                <a:solidFill>
                  <a:schemeClr val="bg2">
                    <a:lumMod val="25000"/>
                  </a:schemeClr>
                </a:solidFill>
                <a:latin typeface="Times New Roman" pitchFamily="18" charset="0"/>
                <a:ea typeface="微软雅黑"/>
                <a:cs typeface="Times New Roman" pitchFamily="18" charset="0"/>
              </a:rPr>
              <a:t>第一章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smtClean="0">
                <a:solidFill>
                  <a:schemeClr val="bg2">
                    <a:lumMod val="25000"/>
                  </a:schemeClr>
                </a:solidFill>
                <a:latin typeface="Times New Roman" pitchFamily="18" charset="0"/>
                <a:ea typeface="微软雅黑"/>
                <a:cs typeface="Times New Roman" pitchFamily="18" charset="0"/>
              </a:rPr>
              <a:t>运动的描述</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25" r="20096"/>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33894" y="673170"/>
            <a:ext cx="11322624" cy="2677656"/>
          </a:xfrm>
          <a:prstGeom prst="rect">
            <a:avLst/>
          </a:prstGeom>
        </p:spPr>
        <p:txBody>
          <a:bodyPr wrap="square">
            <a:spAutoFit/>
          </a:bodyPr>
          <a:lstStyle/>
          <a:p>
            <a:pPr algn="just">
              <a:lnSpc>
                <a:spcPct val="150000"/>
              </a:lnSpc>
              <a:spcAft>
                <a:spcPts val="0"/>
              </a:spcAft>
              <a:tabLst>
                <a:tab pos="2250440"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导学探究</a:t>
            </a:r>
            <a:r>
              <a:rPr lang="en-US" altLang="zh-CN" sz="2800" b="1" kern="100" dirty="0" smtClean="0">
                <a:solidFill>
                  <a:srgbClr val="0000FF"/>
                </a:solidFill>
                <a:latin typeface="IPAPANNEW"/>
                <a:ea typeface="华文细黑"/>
                <a:cs typeface="Times New Roman"/>
              </a:rPr>
              <a:t>]</a:t>
            </a:r>
            <a:r>
              <a:rPr lang="zh-CN" altLang="zh-CN" sz="2800" kern="100" dirty="0" smtClean="0">
                <a:latin typeface="Times New Roman"/>
                <a:ea typeface="华文细黑"/>
                <a:cs typeface="Times New Roman"/>
              </a:rPr>
              <a:t>　</a:t>
            </a:r>
            <a:r>
              <a:rPr lang="en-US" altLang="zh-CN" sz="2800" kern="100" dirty="0" smtClean="0">
                <a:latin typeface="Times New Roman"/>
                <a:ea typeface="华文细黑"/>
                <a:cs typeface="Times New Roman"/>
              </a:rPr>
              <a:t> </a:t>
            </a: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中国名将刘虹在</a:t>
            </a:r>
            <a:r>
              <a:rPr lang="en-US" altLang="zh-CN" sz="2800" kern="100" dirty="0">
                <a:latin typeface="Times New Roman"/>
                <a:ea typeface="华文细黑"/>
                <a:cs typeface="Courier New"/>
              </a:rPr>
              <a:t>2016</a:t>
            </a:r>
            <a:r>
              <a:rPr lang="zh-CN" altLang="zh-CN" sz="2800" kern="100" dirty="0">
                <a:latin typeface="Times New Roman"/>
                <a:ea typeface="华文细黑"/>
                <a:cs typeface="Times New Roman"/>
              </a:rPr>
              <a:t>年里约奥运会田径女子</a:t>
            </a:r>
            <a:r>
              <a:rPr lang="en-US" altLang="zh-CN" sz="2800" kern="100" dirty="0">
                <a:latin typeface="Times New Roman"/>
                <a:ea typeface="华文细黑"/>
                <a:cs typeface="Courier New"/>
              </a:rPr>
              <a:t>20</a:t>
            </a:r>
            <a:r>
              <a:rPr lang="zh-CN" altLang="zh-CN" sz="2800" kern="100" dirty="0">
                <a:latin typeface="Times New Roman"/>
                <a:ea typeface="华文细黑"/>
                <a:cs typeface="Times New Roman"/>
              </a:rPr>
              <a:t>公里竞走决赛中夺得冠军</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教练在研究刘虹的摆臂和步幅对速度的影响时，能否把她看成一个</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点</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？若研究刘虹全程的速度变化时，能否把她看成一个</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点</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endParaRPr lang="zh-CN" altLang="zh-CN" sz="1050" kern="100" dirty="0">
              <a:effectLst/>
              <a:latin typeface="宋体"/>
              <a:cs typeface="Courier New"/>
            </a:endParaRPr>
          </a:p>
        </p:txBody>
      </p:sp>
      <p:sp>
        <p:nvSpPr>
          <p:cNvPr id="4" name="矩形 3"/>
          <p:cNvSpPr/>
          <p:nvPr/>
        </p:nvSpPr>
        <p:spPr>
          <a:xfrm>
            <a:off x="433894" y="3410485"/>
            <a:ext cx="269817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不能　能</a:t>
            </a:r>
            <a:endParaRPr lang="zh-CN" altLang="en-US" sz="2800" dirty="0"/>
          </a:p>
        </p:txBody>
      </p:sp>
      <p:sp>
        <p:nvSpPr>
          <p:cNvPr id="13" name="矩形 12"/>
          <p:cNvSpPr/>
          <p:nvPr/>
        </p:nvSpPr>
        <p:spPr>
          <a:xfrm>
            <a:off x="433894" y="3993364"/>
            <a:ext cx="11322624" cy="1948739"/>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小伟在研究火车由北京开往广州所用时间时，能否把火车看成一个</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点</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？如果研究火车通过一架铁路桥的时间，能否把火车看成一个</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点</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endParaRPr lang="zh-CN" altLang="zh-CN" sz="1050" kern="100" dirty="0">
              <a:effectLst/>
              <a:latin typeface="宋体"/>
              <a:cs typeface="Courier New"/>
            </a:endParaRPr>
          </a:p>
        </p:txBody>
      </p:sp>
      <p:sp>
        <p:nvSpPr>
          <p:cNvPr id="14" name="矩形 13"/>
          <p:cNvSpPr/>
          <p:nvPr/>
        </p:nvSpPr>
        <p:spPr>
          <a:xfrm>
            <a:off x="433894" y="6001762"/>
            <a:ext cx="269817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能　不能</a:t>
            </a:r>
            <a:endParaRPr lang="zh-CN" altLang="en-US" sz="2800" dirty="0"/>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一、质点</a:t>
            </a: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4" grpId="0"/>
      <p:bldP spid="4"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4588" y="4778"/>
            <a:ext cx="11241236" cy="3970318"/>
          </a:xfrm>
          <a:prstGeom prst="rect">
            <a:avLst/>
          </a:prstGeom>
        </p:spPr>
        <p:txBody>
          <a:bodyPr wrap="square">
            <a:spAutoFit/>
          </a:bodyPr>
          <a:lstStyle/>
          <a:p>
            <a:pPr lvl="0" algn="just">
              <a:lnSpc>
                <a:spcPct val="150000"/>
              </a:lnSpc>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a:solidFill>
                  <a:srgbClr val="0000FF"/>
                </a:solidFill>
                <a:latin typeface="IPAPANNEW"/>
                <a:ea typeface="华文细黑"/>
                <a:cs typeface="Times New Roman"/>
              </a:rPr>
              <a:t>] </a:t>
            </a:r>
            <a:endParaRPr lang="en-US" altLang="zh-CN" sz="1050" kern="100" dirty="0">
              <a:solidFill>
                <a:prstClr val="black"/>
              </a:solidFill>
              <a:latin typeface="宋体"/>
              <a:cs typeface="Courier New"/>
            </a:endParaRPr>
          </a:p>
          <a:p>
            <a:pPr lvl="0" algn="just">
              <a:lnSpc>
                <a:spcPct val="150000"/>
              </a:lnSpc>
              <a:tabLst>
                <a:tab pos="2700655" algn="l"/>
              </a:tabLst>
            </a:pPr>
            <a:r>
              <a:rPr lang="en-US" altLang="zh-CN" sz="2800" b="1" kern="100" dirty="0">
                <a:solidFill>
                  <a:prstClr val="black"/>
                </a:solidFill>
                <a:latin typeface="Times New Roman"/>
                <a:ea typeface="华文细黑"/>
                <a:cs typeface="Courier New"/>
              </a:rPr>
              <a:t>1.</a:t>
            </a:r>
            <a:r>
              <a:rPr lang="zh-CN" altLang="zh-CN" sz="2800" b="1" kern="100" dirty="0">
                <a:solidFill>
                  <a:prstClr val="black"/>
                </a:solidFill>
                <a:latin typeface="Times New Roman"/>
                <a:ea typeface="华文细黑"/>
                <a:cs typeface="Times New Roman"/>
              </a:rPr>
              <a:t>质点的特点</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质点具有质量，与几何中的</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点</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有本质的区别</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质点是为了研究问题方便而对实际物体的科学抽象，是一种理想化的物理模型，实际上并不存在</a:t>
            </a:r>
            <a:r>
              <a:rPr lang="en-US" altLang="zh-CN" sz="2800" kern="100" dirty="0" smtClean="0">
                <a:solidFill>
                  <a:prstClr val="black"/>
                </a:solidFill>
                <a:latin typeface="Times New Roman"/>
                <a:ea typeface="华文细黑"/>
                <a:cs typeface="Courier New"/>
              </a:rPr>
              <a:t>.</a:t>
            </a:r>
            <a:endParaRPr lang="en-US" altLang="zh-CN" sz="1050" kern="100" dirty="0">
              <a:solidFill>
                <a:prstClr val="black"/>
              </a:solidFill>
              <a:latin typeface="宋体"/>
              <a:cs typeface="Courier New"/>
            </a:endParaRPr>
          </a:p>
          <a:p>
            <a:pPr lvl="0" algn="just">
              <a:lnSpc>
                <a:spcPct val="150000"/>
              </a:lnSpc>
              <a:tabLst>
                <a:tab pos="2700655" algn="l"/>
              </a:tabLst>
            </a:pPr>
            <a:r>
              <a:rPr lang="en-US" altLang="zh-CN" sz="2800" b="1" kern="100" dirty="0">
                <a:latin typeface="Times New Roman"/>
                <a:ea typeface="华文细黑"/>
              </a:rPr>
              <a:t>2.</a:t>
            </a:r>
            <a:r>
              <a:rPr lang="zh-CN" altLang="zh-CN" sz="2800" b="1" kern="100" dirty="0">
                <a:latin typeface="Times New Roman"/>
                <a:ea typeface="华文细黑"/>
                <a:cs typeface="Times New Roman"/>
              </a:rPr>
              <a:t>可将物体看成质点的几种情况</a:t>
            </a:r>
            <a:endParaRPr lang="en-US" altLang="zh-CN" sz="2800" kern="100" dirty="0" smtClean="0">
              <a:solidFill>
                <a:prstClr val="black"/>
              </a:solidFill>
              <a:latin typeface="Times New Roman"/>
              <a:ea typeface="华文细黑"/>
              <a:cs typeface="Courier New"/>
            </a:endParaRPr>
          </a:p>
        </p:txBody>
      </p:sp>
      <p:pic>
        <p:nvPicPr>
          <p:cNvPr id="2050" name="Picture 2" descr="\\贾文\贾文\源文件\同步\物理 人教 必修1 新课标\R1-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972" y="3890906"/>
            <a:ext cx="6792468" cy="292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407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p:cNvSpPr/>
          <p:nvPr/>
        </p:nvSpPr>
        <p:spPr>
          <a:xfrm>
            <a:off x="474588" y="3642267"/>
            <a:ext cx="11241236" cy="2595839"/>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图</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中研究投出的篮球运动路径时不能将篮球看成质点</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图</a:t>
            </a: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中观众欣赏体操表演时不能将运动员看成质点</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图</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中研究地球绕太阳公转时不能将地球看成质点</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图</a:t>
            </a: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中研究子弹头射穿苹果的时间时可将子弹看成质点</a:t>
            </a:r>
            <a:endParaRPr lang="zh-CN" altLang="zh-CN" sz="1050" kern="100" dirty="0">
              <a:effectLst/>
              <a:latin typeface="宋体"/>
              <a:cs typeface="Courier New"/>
            </a:endParaRPr>
          </a:p>
        </p:txBody>
      </p:sp>
      <p:pic>
        <p:nvPicPr>
          <p:cNvPr id="3074" name="Picture 2" descr="\\贾文\贾文\源文件\同步\物理 人教 必修1 新课标\R1-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649" y="1043370"/>
            <a:ext cx="8457114" cy="213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74588" y="289259"/>
            <a:ext cx="11241236" cy="65684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观察图</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所示四幅图，对图中各运动物体的描述正确的是</a:t>
            </a:r>
            <a:r>
              <a:rPr lang="zh-CN" altLang="zh-CN" sz="2800" kern="100" dirty="0">
                <a:latin typeface="宋体"/>
                <a:ea typeface="Times New Roman"/>
                <a:cs typeface="Courier New"/>
              </a:rPr>
              <a:t> </a:t>
            </a:r>
            <a:endParaRPr lang="zh-CN" altLang="zh-CN" sz="1050" kern="100" dirty="0">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5" name="TextBox 14"/>
          <p:cNvSpPr txBox="1"/>
          <p:nvPr/>
        </p:nvSpPr>
        <p:spPr>
          <a:xfrm>
            <a:off x="314246" y="433453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 name="矩形 2"/>
          <p:cNvSpPr/>
          <p:nvPr/>
        </p:nvSpPr>
        <p:spPr>
          <a:xfrm>
            <a:off x="5733569" y="3194606"/>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rPr>
              <a:t>2</a:t>
            </a:r>
            <a:endParaRPr lang="zh-CN" altLang="en-US" dirty="0"/>
          </a:p>
        </p:txBody>
      </p:sp>
    </p:spTree>
    <p:extLst>
      <p:ext uri="{BB962C8B-B14F-4D97-AF65-F5344CB8AC3E}">
        <p14:creationId xmlns:p14="http://schemas.microsoft.com/office/powerpoint/2010/main" val="2776542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矩形 2"/>
          <p:cNvSpPr/>
          <p:nvPr/>
        </p:nvSpPr>
        <p:spPr>
          <a:xfrm>
            <a:off x="474588" y="1404829"/>
            <a:ext cx="11241236" cy="2817053"/>
          </a:xfrm>
          <a:prstGeom prst="rect">
            <a:avLst/>
          </a:prstGeom>
        </p:spPr>
        <p:txBody>
          <a:bodyPr wrap="square">
            <a:spAutoFit/>
          </a:bodyPr>
          <a:lstStyle/>
          <a:p>
            <a:pPr lvl="0" algn="just">
              <a:lnSpc>
                <a:spcPts val="5500"/>
              </a:lnSpc>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研究篮球的运动路径和地球绕太阳公转时，篮球和地球的大小是次要因素，可以将其看成质点，观众在欣赏体操表演和研究子弹射穿苹果的时间时，运动员和子弹的大小、形状不能被忽略，不能看成质点，综上所述应选择</a:t>
            </a:r>
            <a:r>
              <a:rPr lang="en-US" altLang="zh-CN" sz="2800" kern="100" dirty="0">
                <a:solidFill>
                  <a:srgbClr val="002060"/>
                </a:solidFill>
                <a:latin typeface="Times New Roman"/>
                <a:ea typeface="华文细黑"/>
              </a:rPr>
              <a:t>B.</a:t>
            </a:r>
            <a:endParaRPr lang="zh-CN" altLang="zh-CN" sz="2800" kern="100" dirty="0">
              <a:solidFill>
                <a:prstClr val="black"/>
              </a:solidFill>
              <a:latin typeface="宋体"/>
              <a:cs typeface="Courier New"/>
            </a:endParaRPr>
          </a:p>
        </p:txBody>
      </p:sp>
    </p:spTree>
    <p:extLst>
      <p:ext uri="{BB962C8B-B14F-4D97-AF65-F5344CB8AC3E}">
        <p14:creationId xmlns:p14="http://schemas.microsoft.com/office/powerpoint/2010/main" val="205480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64" y="621482"/>
            <a:ext cx="2333534" cy="668428"/>
            <a:chOff x="164" y="341996"/>
            <a:chExt cx="2333534" cy="668428"/>
          </a:xfrm>
        </p:grpSpPr>
        <p:sp>
          <p:nvSpPr>
            <p:cNvPr id="9" name="五边形 8"/>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0" name="燕尾形 9"/>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1" name="矩形 10"/>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12" name="矩形 11"/>
          <p:cNvSpPr/>
          <p:nvPr/>
        </p:nvSpPr>
        <p:spPr>
          <a:xfrm>
            <a:off x="557977" y="2061642"/>
            <a:ext cx="10793813" cy="660758"/>
          </a:xfrm>
          <a:prstGeom prst="rect">
            <a:avLst/>
          </a:prstGeom>
        </p:spPr>
        <p:txBody>
          <a:bodyPr>
            <a:spAutoFit/>
          </a:bodyPr>
          <a:lstStyle/>
          <a:p>
            <a:pPr>
              <a:lnSpc>
                <a:spcPct val="150000"/>
              </a:lnSpc>
            </a:pPr>
            <a:r>
              <a:rPr lang="zh-CN" altLang="zh-CN" sz="2800" kern="100" dirty="0">
                <a:latin typeface="Times New Roman"/>
                <a:ea typeface="华文细黑"/>
                <a:cs typeface="Times New Roman"/>
              </a:rPr>
              <a:t>物体能否看做质点是由问题的性质决定，与物体的大小无关</a:t>
            </a:r>
            <a:r>
              <a:rPr lang="en-US" altLang="zh-CN" sz="2800" kern="100" dirty="0">
                <a:latin typeface="Times New Roman"/>
                <a:ea typeface="华文细黑"/>
              </a:rPr>
              <a:t>.</a:t>
            </a:r>
            <a:endParaRPr lang="zh-CN" altLang="en-US" sz="2800" dirty="0"/>
          </a:p>
        </p:txBody>
      </p:sp>
    </p:spTree>
    <p:extLst>
      <p:ext uri="{BB962C8B-B14F-4D97-AF65-F5344CB8AC3E}">
        <p14:creationId xmlns:p14="http://schemas.microsoft.com/office/powerpoint/2010/main" val="2352362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61214" y="713810"/>
            <a:ext cx="4987515" cy="3970318"/>
          </a:xfrm>
          <a:prstGeom prst="rect">
            <a:avLst/>
          </a:prstGeom>
        </p:spPr>
        <p:txBody>
          <a:bodyPr wrap="square">
            <a:spAutoFit/>
          </a:bodyPr>
          <a:lstStyle/>
          <a:p>
            <a:pPr algn="just">
              <a:lnSpc>
                <a:spcPct val="150000"/>
              </a:lnSpc>
              <a:spcAft>
                <a:spcPts val="0"/>
              </a:spcAft>
              <a:tabLst>
                <a:tab pos="2250440"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导学探究</a:t>
            </a:r>
            <a:r>
              <a:rPr lang="en-US" altLang="zh-CN" sz="2800" b="1" kern="100" dirty="0" smtClean="0">
                <a:solidFill>
                  <a:srgbClr val="0000FF"/>
                </a:solidFill>
                <a:latin typeface="IPAPANNEW"/>
                <a:ea typeface="华文细黑"/>
                <a:cs typeface="Times New Roman"/>
              </a:rPr>
              <a:t>]</a:t>
            </a:r>
            <a:r>
              <a:rPr lang="zh-CN" altLang="zh-CN" sz="2800" kern="100" dirty="0" smtClean="0">
                <a:latin typeface="Times New Roman"/>
                <a:ea typeface="华文细黑"/>
                <a:cs typeface="Times New Roman"/>
              </a:rPr>
              <a:t>　</a:t>
            </a:r>
            <a:r>
              <a:rPr lang="en-US" altLang="zh-CN" sz="2800" kern="100" dirty="0" smtClean="0">
                <a:latin typeface="Times New Roman"/>
                <a:ea typeface="华文细黑"/>
                <a:cs typeface="Times New Roman"/>
              </a:rPr>
              <a:t> </a:t>
            </a:r>
          </a:p>
          <a:p>
            <a:pPr algn="just">
              <a:lnSpc>
                <a:spcPct val="150000"/>
              </a:lnSpc>
              <a:spcAft>
                <a:spcPts val="0"/>
              </a:spcAft>
              <a:tabLst>
                <a:tab pos="2700655" algn="l"/>
              </a:tabLst>
            </a:pPr>
            <a:r>
              <a:rPr lang="zh-CN" altLang="zh-CN" sz="2800" kern="100" dirty="0">
                <a:latin typeface="Times New Roman"/>
                <a:ea typeface="华文细黑"/>
                <a:cs typeface="Times New Roman"/>
              </a:rPr>
              <a:t>请</a:t>
            </a:r>
            <a:r>
              <a:rPr lang="zh-CN" altLang="zh-CN" sz="2800" kern="100" dirty="0" smtClean="0">
                <a:latin typeface="Times New Roman"/>
                <a:ea typeface="华文细黑"/>
                <a:cs typeface="Times New Roman"/>
              </a:rPr>
              <a:t>阅读</a:t>
            </a:r>
            <a:r>
              <a:rPr lang="zh-CN" altLang="en-US" sz="2800" kern="100" dirty="0" smtClean="0">
                <a:latin typeface="Times New Roman"/>
                <a:ea typeface="华文细黑"/>
                <a:cs typeface="Times New Roman"/>
              </a:rPr>
              <a:t>右</a:t>
            </a:r>
            <a:r>
              <a:rPr lang="zh-CN" altLang="zh-CN" sz="2800" kern="100" dirty="0" smtClean="0">
                <a:latin typeface="Times New Roman"/>
                <a:ea typeface="华文细黑"/>
                <a:cs typeface="Times New Roman"/>
              </a:rPr>
              <a:t>面的</a:t>
            </a:r>
            <a:r>
              <a:rPr lang="zh-CN" altLang="zh-CN" sz="2800" kern="100" dirty="0">
                <a:latin typeface="Times New Roman"/>
                <a:ea typeface="华文细黑"/>
                <a:cs typeface="Times New Roman"/>
              </a:rPr>
              <a:t>漫画材料</a:t>
            </a:r>
            <a:r>
              <a:rPr lang="en-US" altLang="zh-CN" sz="2800" kern="100" dirty="0" smtClean="0">
                <a:latin typeface="Times New Roman"/>
                <a:ea typeface="华文细黑"/>
              </a:rPr>
              <a:t>(</a:t>
            </a:r>
            <a:r>
              <a:rPr lang="zh-CN" altLang="zh-CN" sz="2800" kern="100" dirty="0" smtClean="0">
                <a:latin typeface="Times New Roman"/>
                <a:ea typeface="华文细黑"/>
                <a:cs typeface="Times New Roman"/>
              </a:rPr>
              <a:t>图</a:t>
            </a:r>
            <a:r>
              <a:rPr lang="en-US" altLang="zh-CN" sz="2800" kern="100" dirty="0" smtClean="0">
                <a:latin typeface="Times New Roman"/>
                <a:ea typeface="华文细黑"/>
              </a:rPr>
              <a:t>3)</a:t>
            </a:r>
            <a:r>
              <a:rPr lang="zh-CN" altLang="zh-CN" sz="2800" kern="100" dirty="0">
                <a:latin typeface="Times New Roman"/>
                <a:ea typeface="华文细黑"/>
                <a:cs typeface="Times New Roman"/>
              </a:rPr>
              <a:t>，回答问题</a:t>
            </a:r>
            <a:r>
              <a:rPr lang="zh-CN" altLang="zh-CN" sz="2800" kern="100" dirty="0" smtClean="0">
                <a:latin typeface="Times New Roman"/>
                <a:ea typeface="华文细黑"/>
                <a:cs typeface="Times New Roman"/>
              </a:rPr>
              <a:t>：</a:t>
            </a:r>
            <a:endParaRPr lang="en-US" altLang="zh-CN" sz="1050" kern="100" dirty="0" smtClean="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有人说我，快如闪电，疾如风！有人说我，纹丝不动，坐如钟！</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我</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是静是动</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13" name="矩形 12"/>
          <p:cNvSpPr/>
          <p:nvPr/>
        </p:nvSpPr>
        <p:spPr>
          <a:xfrm>
            <a:off x="461214" y="4653930"/>
            <a:ext cx="11322624"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静止是相对的，运动是绝对的</a:t>
            </a:r>
            <a:r>
              <a:rPr lang="en-US" altLang="zh-CN" sz="2800" kern="100" dirty="0">
                <a:solidFill>
                  <a:srgbClr val="C00000"/>
                </a:solidFill>
                <a:latin typeface="Times New Roman"/>
                <a:ea typeface="华文细黑"/>
              </a:rPr>
              <a:t>.</a:t>
            </a:r>
            <a:r>
              <a:rPr lang="zh-CN" altLang="zh-CN" sz="2800" kern="100" dirty="0">
                <a:solidFill>
                  <a:srgbClr val="C00000"/>
                </a:solidFill>
                <a:latin typeface="Times New Roman"/>
                <a:ea typeface="华文细黑"/>
                <a:cs typeface="Times New Roman"/>
              </a:rPr>
              <a:t>物体是静止还是运动取决于所选的参考系</a:t>
            </a:r>
            <a:r>
              <a:rPr lang="en-US" altLang="zh-CN" sz="2800" kern="100" dirty="0">
                <a:solidFill>
                  <a:srgbClr val="C00000"/>
                </a:solidFill>
                <a:latin typeface="Times New Roman"/>
                <a:ea typeface="华文细黑"/>
              </a:rPr>
              <a:t>.</a:t>
            </a:r>
            <a:r>
              <a:rPr lang="zh-CN" altLang="zh-CN" sz="2800" kern="100" dirty="0">
                <a:solidFill>
                  <a:srgbClr val="C00000"/>
                </a:solidFill>
                <a:latin typeface="Times New Roman"/>
                <a:ea typeface="华文细黑"/>
                <a:cs typeface="Times New Roman"/>
              </a:rPr>
              <a:t>选取的参考系不同，对同一个物体运动的描述也往往不同</a:t>
            </a:r>
            <a:r>
              <a:rPr lang="en-US" altLang="zh-CN" sz="2800" kern="100" dirty="0">
                <a:solidFill>
                  <a:srgbClr val="C00000"/>
                </a:solidFill>
                <a:latin typeface="Times New Roman"/>
                <a:ea typeface="华文细黑"/>
              </a:rPr>
              <a:t>.</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二、参考系</a:t>
            </a: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4098" name="Picture 2" descr="\\贾文\贾文\源文件\同步\物理 人教 必修1 新课标\R1-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2214" y="1423123"/>
            <a:ext cx="5061584" cy="279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531369" y="4205383"/>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rPr>
              <a:t>3</a:t>
            </a:r>
            <a:endParaRPr lang="zh-CN" altLang="en-US" dirty="0"/>
          </a:p>
        </p:txBody>
      </p:sp>
    </p:spTree>
    <p:extLst>
      <p:ext uri="{BB962C8B-B14F-4D97-AF65-F5344CB8AC3E}">
        <p14:creationId xmlns:p14="http://schemas.microsoft.com/office/powerpoint/2010/main" val="1409826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xEl>
                                              <p:pRg st="0" end="0"/>
                                            </p:txEl>
                                          </p:spTgt>
                                        </p:tgtEl>
                                      </p:cBhvr>
                                    </p:animEffect>
                                    <p:set>
                                      <p:cBhvr>
                                        <p:cTn id="12"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4588" y="382856"/>
            <a:ext cx="11241236" cy="5734903"/>
          </a:xfrm>
          <a:prstGeom prst="rect">
            <a:avLst/>
          </a:prstGeom>
        </p:spPr>
        <p:txBody>
          <a:bodyPr wrap="square">
            <a:spAutoFit/>
          </a:bodyPr>
          <a:lstStyle/>
          <a:p>
            <a:pPr lvl="0" algn="just">
              <a:lnSpc>
                <a:spcPts val="5500"/>
              </a:lnSpc>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a:solidFill>
                  <a:srgbClr val="0000FF"/>
                </a:solidFill>
                <a:latin typeface="IPAPANNEW"/>
                <a:ea typeface="华文细黑"/>
                <a:cs typeface="Times New Roman"/>
              </a:rPr>
              <a:t>] </a:t>
            </a:r>
            <a:endParaRPr lang="en-US" altLang="zh-CN" sz="1050" kern="100" dirty="0">
              <a:solidFill>
                <a:prstClr val="black"/>
              </a:solidFill>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选取参考系的意义：</a:t>
            </a:r>
            <a:r>
              <a:rPr lang="zh-CN" altLang="zh-CN" sz="2800" kern="100" dirty="0">
                <a:latin typeface="Times New Roman"/>
                <a:ea typeface="华文细黑"/>
                <a:cs typeface="Times New Roman"/>
              </a:rPr>
              <a:t>静止是相对的，运动是绝对的</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要描述一个物体的</a:t>
            </a:r>
            <a:r>
              <a:rPr lang="zh-CN" altLang="zh-CN" sz="2800" kern="100" spc="-100" dirty="0">
                <a:latin typeface="Times New Roman"/>
                <a:ea typeface="华文细黑"/>
                <a:cs typeface="Times New Roman"/>
              </a:rPr>
              <a:t>运动，首先必须选定参考系，之后才能确定物体的位置、研究物体的运</a:t>
            </a:r>
            <a:r>
              <a:rPr lang="zh-CN" altLang="zh-CN" sz="2800" kern="100" dirty="0">
                <a:latin typeface="Times New Roman"/>
                <a:ea typeface="华文细黑"/>
                <a:cs typeface="Times New Roman"/>
              </a:rPr>
              <a:t>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对于同一个物体，选择不同的参考系，观察结果往往不同</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参考系的选取原则</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对物体运动的描述尽可能简单</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spc="100" dirty="0">
                <a:latin typeface="Times New Roman"/>
                <a:ea typeface="华文细黑"/>
                <a:cs typeface="Times New Roman"/>
              </a:rPr>
              <a:t>一般地，根据研究对象所在的系统来选取，当研究地面上物体的</a:t>
            </a:r>
            <a:r>
              <a:rPr lang="zh-CN" altLang="zh-CN" sz="2800" kern="100" dirty="0">
                <a:latin typeface="Times New Roman"/>
                <a:ea typeface="华文细黑"/>
                <a:cs typeface="Times New Roman"/>
              </a:rPr>
              <a:t>运动时，常选地面或相对于地面静止的物体作为参考系</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124597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p:cNvSpPr/>
          <p:nvPr/>
        </p:nvSpPr>
        <p:spPr>
          <a:xfrm>
            <a:off x="474588" y="3786283"/>
            <a:ext cx="11241236" cy="2595839"/>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甲、乙两车一定向左运动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甲、乙两车一定向右运动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甲车可能运动，乙车向右运动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甲车可能静止，乙车向左运动</a:t>
            </a:r>
            <a:endParaRPr lang="zh-CN" altLang="zh-CN" sz="1050" kern="100" dirty="0">
              <a:effectLst/>
              <a:latin typeface="宋体"/>
              <a:cs typeface="Courier New"/>
            </a:endParaRPr>
          </a:p>
        </p:txBody>
      </p:sp>
      <p:sp>
        <p:nvSpPr>
          <p:cNvPr id="8" name="矩形 7"/>
          <p:cNvSpPr/>
          <p:nvPr/>
        </p:nvSpPr>
        <p:spPr>
          <a:xfrm>
            <a:off x="474588" y="261442"/>
            <a:ext cx="11241236" cy="13024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b="1" kern="100" dirty="0">
                <a:solidFill>
                  <a:srgbClr val="0000FF"/>
                </a:solidFill>
                <a:latin typeface="Times New Roman"/>
                <a:ea typeface="华文细黑"/>
                <a:cs typeface="Times New Roman"/>
              </a:rPr>
              <a:t>　</a:t>
            </a:r>
            <a:r>
              <a:rPr lang="zh-CN" altLang="zh-CN" sz="2800" kern="100" dirty="0">
                <a:latin typeface="Times New Roman"/>
                <a:ea typeface="华文细黑"/>
                <a:cs typeface="Times New Roman"/>
              </a:rPr>
              <a:t>观察图</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中的烟和小旗，关于甲、乙两车相对于房子的运动情况，下列说法正确的是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5" name="TextBox 14"/>
          <p:cNvSpPr txBox="1"/>
          <p:nvPr/>
        </p:nvSpPr>
        <p:spPr>
          <a:xfrm>
            <a:off x="314246" y="573405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 name="矩形 2"/>
          <p:cNvSpPr/>
          <p:nvPr/>
        </p:nvSpPr>
        <p:spPr>
          <a:xfrm>
            <a:off x="5733569" y="3358942"/>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rPr>
              <a:t>4</a:t>
            </a:r>
            <a:endParaRPr lang="zh-CN" altLang="en-US" dirty="0"/>
          </a:p>
        </p:txBody>
      </p:sp>
      <p:pic>
        <p:nvPicPr>
          <p:cNvPr id="5122" name="Picture 2" descr="\\贾文\贾文\源文件\同步\物理 人教 必修1 新课标\R1-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034" y="1557586"/>
            <a:ext cx="3528345" cy="17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246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矩形 2"/>
          <p:cNvSpPr/>
          <p:nvPr/>
        </p:nvSpPr>
        <p:spPr>
          <a:xfrm>
            <a:off x="474588" y="981522"/>
            <a:ext cx="11241236" cy="4227696"/>
          </a:xfrm>
          <a:prstGeom prst="rect">
            <a:avLst/>
          </a:prstGeom>
        </p:spPr>
        <p:txBody>
          <a:bodyPr wrap="square">
            <a:spAutoFit/>
          </a:bodyPr>
          <a:lstStyle/>
          <a:p>
            <a:pPr lvl="0" algn="just">
              <a:lnSpc>
                <a:spcPts val="5500"/>
              </a:lnSpc>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题图中房子相对于地面是静止的，由烟囱冒出的烟向左飘，可知此时风向向左</a:t>
            </a:r>
            <a:r>
              <a:rPr lang="en-US" altLang="zh-CN" sz="2800" kern="100" dirty="0">
                <a:solidFill>
                  <a:srgbClr val="002060"/>
                </a:solidFill>
                <a:latin typeface="Times New Roman"/>
                <a:ea typeface="华文细黑"/>
              </a:rPr>
              <a:t>(</a:t>
            </a:r>
            <a:r>
              <a:rPr lang="zh-CN" altLang="zh-CN" sz="2800" kern="100" dirty="0">
                <a:solidFill>
                  <a:srgbClr val="002060"/>
                </a:solidFill>
                <a:latin typeface="Times New Roman"/>
                <a:ea typeface="华文细黑"/>
                <a:cs typeface="Times New Roman"/>
              </a:rPr>
              <a:t>相对于地面而言</a:t>
            </a:r>
            <a:r>
              <a:rPr lang="en-US" altLang="zh-CN" sz="2800" kern="100" dirty="0">
                <a:solidFill>
                  <a:srgbClr val="002060"/>
                </a:solidFill>
                <a:latin typeface="Times New Roman"/>
                <a:ea typeface="华文细黑"/>
              </a:rPr>
              <a:t>).</a:t>
            </a:r>
            <a:r>
              <a:rPr lang="zh-CN" altLang="zh-CN" sz="2800" kern="100" dirty="0">
                <a:solidFill>
                  <a:srgbClr val="002060"/>
                </a:solidFill>
                <a:latin typeface="Times New Roman"/>
                <a:ea typeface="华文细黑"/>
                <a:cs typeface="Times New Roman"/>
              </a:rPr>
              <a:t>甲车上的小旗向左飘，则有三种可能的情况：一是甲车不动，风把小旗向左吹；二是甲车向右运动，风相对甲车向左，风把小旗向左吹；三是甲车向左运动但速度小于风速，因此风仍能把小旗向左吹</a:t>
            </a:r>
            <a:r>
              <a:rPr lang="en-US" altLang="zh-CN" sz="2800" kern="100" dirty="0">
                <a:solidFill>
                  <a:srgbClr val="002060"/>
                </a:solidFill>
                <a:latin typeface="Times New Roman"/>
                <a:ea typeface="华文细黑"/>
              </a:rPr>
              <a:t>.</a:t>
            </a:r>
            <a:r>
              <a:rPr lang="zh-CN" altLang="zh-CN" sz="2800" kern="100" dirty="0">
                <a:solidFill>
                  <a:srgbClr val="002060"/>
                </a:solidFill>
                <a:latin typeface="Times New Roman"/>
                <a:ea typeface="华文细黑"/>
                <a:cs typeface="Times New Roman"/>
              </a:rPr>
              <a:t>对于乙车，则只有乙车向左运动并且速度大于风速时，才能使小旗向右飘</a:t>
            </a:r>
            <a:r>
              <a:rPr lang="en-US" altLang="zh-CN" sz="2800" kern="100" dirty="0">
                <a:solidFill>
                  <a:srgbClr val="002060"/>
                </a:solidFill>
                <a:latin typeface="Times New Roman"/>
                <a:ea typeface="华文细黑"/>
              </a:rPr>
              <a:t>.</a:t>
            </a:r>
            <a:r>
              <a:rPr lang="zh-CN" altLang="zh-CN" sz="2800" kern="100" dirty="0">
                <a:solidFill>
                  <a:srgbClr val="002060"/>
                </a:solidFill>
                <a:latin typeface="Times New Roman"/>
                <a:ea typeface="华文细黑"/>
                <a:cs typeface="Times New Roman"/>
              </a:rPr>
              <a:t>故只有选项</a:t>
            </a:r>
            <a:r>
              <a:rPr lang="en-US" altLang="zh-CN" sz="2800" kern="100" dirty="0">
                <a:solidFill>
                  <a:srgbClr val="002060"/>
                </a:solidFill>
                <a:latin typeface="Times New Roman"/>
                <a:ea typeface="华文细黑"/>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rPr>
              <a:t>.</a:t>
            </a:r>
            <a:endParaRPr lang="zh-CN" altLang="zh-CN" sz="2800" kern="100" dirty="0">
              <a:solidFill>
                <a:prstClr val="black"/>
              </a:solidFill>
              <a:latin typeface="宋体"/>
              <a:cs typeface="Courier New"/>
            </a:endParaRPr>
          </a:p>
        </p:txBody>
      </p:sp>
    </p:spTree>
    <p:extLst>
      <p:ext uri="{BB962C8B-B14F-4D97-AF65-F5344CB8AC3E}">
        <p14:creationId xmlns:p14="http://schemas.microsoft.com/office/powerpoint/2010/main" val="373023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1769" y="967581"/>
            <a:ext cx="10625594" cy="4324261"/>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理解什么是质点，知道质点是一种理想化的物理模型，能说出把物体看做质点的条件</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知道参考系，知道对物体运动的描述具有相对性</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spc="-100" dirty="0">
                <a:latin typeface="Times New Roman"/>
                <a:ea typeface="华文细黑"/>
                <a:cs typeface="Times New Roman"/>
              </a:rPr>
              <a:t>知道坐标系和坐标系的种类，会用一维坐标系定量描述物体的</a:t>
            </a:r>
            <a:r>
              <a:rPr lang="zh-CN" altLang="zh-CN" sz="2800" kern="100" dirty="0">
                <a:latin typeface="Times New Roman"/>
                <a:ea typeface="华文细黑"/>
                <a:cs typeface="Times New Roman"/>
              </a:rPr>
              <a:t>位置及位置的变化</a:t>
            </a:r>
            <a:r>
              <a:rPr lang="en-US" altLang="zh-CN" sz="2800" kern="100" dirty="0">
                <a:latin typeface="Times New Roman"/>
                <a:ea typeface="华文细黑"/>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474588" y="765430"/>
            <a:ext cx="11241236" cy="4324261"/>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针对训练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下列关于运动的描述中，叙述正确的是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诗句</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卧看满天云不动，不知云与我俱东</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 </a:t>
            </a:r>
            <a:r>
              <a:rPr lang="zh-CN" altLang="zh-CN" sz="2800" kern="100" dirty="0">
                <a:latin typeface="Times New Roman"/>
                <a:ea typeface="华文细黑"/>
                <a:cs typeface="Times New Roman"/>
              </a:rPr>
              <a:t>中</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云与我俱东</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是</a:t>
            </a:r>
            <a:r>
              <a:rPr lang="zh-CN" altLang="zh-CN" sz="2800" kern="100" dirty="0" smtClean="0">
                <a:latin typeface="Times New Roman"/>
                <a:ea typeface="华文细黑"/>
                <a:cs typeface="Times New Roman"/>
              </a:rPr>
              <a:t>以</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船</a:t>
            </a:r>
            <a:r>
              <a:rPr lang="zh-CN" altLang="zh-CN" sz="2800" kern="100" dirty="0">
                <a:latin typeface="Times New Roman"/>
                <a:ea typeface="华文细黑"/>
                <a:cs typeface="Times New Roman"/>
              </a:rPr>
              <a:t>为参考系的</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 </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明月松间照，清泉石上流</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，是以山石为参考系的</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太阳东升西落</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，是以太阳为参考系的</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升国旗时，观察到国旗冉冉升起，是以旗杆为参考系的</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5" name="TextBox 14"/>
          <p:cNvSpPr txBox="1"/>
          <p:nvPr/>
        </p:nvSpPr>
        <p:spPr>
          <a:xfrm>
            <a:off x="314246" y="293589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9" name="TextBox 8"/>
          <p:cNvSpPr txBox="1"/>
          <p:nvPr/>
        </p:nvSpPr>
        <p:spPr>
          <a:xfrm>
            <a:off x="314246" y="434013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702307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p:bldP spid="15"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61214" y="5133709"/>
            <a:ext cx="11322624"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描述翱翔在蓝天上的飞机的位置</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4" name="矩形 13"/>
          <p:cNvSpPr/>
          <p:nvPr/>
        </p:nvSpPr>
        <p:spPr>
          <a:xfrm>
            <a:off x="461214" y="5757302"/>
            <a:ext cx="11322624" cy="65684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spc="-100" dirty="0">
                <a:solidFill>
                  <a:srgbClr val="C00000"/>
                </a:solidFill>
                <a:latin typeface="Times New Roman"/>
                <a:ea typeface="华文细黑"/>
                <a:cs typeface="Times New Roman"/>
              </a:rPr>
              <a:t>确定一点</a:t>
            </a:r>
            <a:r>
              <a:rPr lang="en-US" altLang="zh-CN" sz="2800" kern="100" spc="-100" dirty="0">
                <a:solidFill>
                  <a:srgbClr val="C00000"/>
                </a:solidFill>
                <a:latin typeface="Times New Roman"/>
                <a:ea typeface="华文细黑"/>
                <a:cs typeface="Courier New"/>
              </a:rPr>
              <a:t>(</a:t>
            </a:r>
            <a:r>
              <a:rPr lang="zh-CN" altLang="zh-CN" sz="2800" kern="100" spc="-100" dirty="0">
                <a:solidFill>
                  <a:srgbClr val="C00000"/>
                </a:solidFill>
                <a:latin typeface="Times New Roman"/>
                <a:ea typeface="华文细黑"/>
                <a:cs typeface="Times New Roman"/>
              </a:rPr>
              <a:t>如机场所在位置</a:t>
            </a:r>
            <a:r>
              <a:rPr lang="en-US" altLang="zh-CN" sz="2800" kern="100" spc="-100" dirty="0">
                <a:solidFill>
                  <a:srgbClr val="C00000"/>
                </a:solidFill>
                <a:latin typeface="Times New Roman"/>
                <a:ea typeface="华文细黑"/>
                <a:cs typeface="Courier New"/>
              </a:rPr>
              <a:t>)</a:t>
            </a:r>
            <a:r>
              <a:rPr lang="zh-CN" altLang="zh-CN" sz="2800" kern="100" spc="-100" dirty="0">
                <a:solidFill>
                  <a:srgbClr val="C00000"/>
                </a:solidFill>
                <a:latin typeface="Times New Roman"/>
                <a:ea typeface="华文细黑"/>
                <a:cs typeface="Times New Roman"/>
              </a:rPr>
              <a:t>为坐标原点，建立三维空间直角坐标系</a:t>
            </a:r>
            <a:r>
              <a:rPr lang="en-US" altLang="zh-CN" sz="2800" kern="100" spc="-100" dirty="0">
                <a:solidFill>
                  <a:srgbClr val="C00000"/>
                </a:solidFill>
                <a:latin typeface="Times New Roman"/>
                <a:ea typeface="华文细黑"/>
                <a:cs typeface="Courier New"/>
              </a:rPr>
              <a:t>.</a:t>
            </a:r>
            <a:endParaRPr lang="zh-CN" altLang="zh-CN" sz="1050" kern="100" spc="-100" dirty="0">
              <a:effectLst/>
              <a:latin typeface="宋体"/>
              <a:cs typeface="Courier New"/>
            </a:endParaRPr>
          </a:p>
        </p:txBody>
      </p:sp>
      <p:sp>
        <p:nvSpPr>
          <p:cNvPr id="12" name="矩形 11"/>
          <p:cNvSpPr/>
          <p:nvPr/>
        </p:nvSpPr>
        <p:spPr>
          <a:xfrm>
            <a:off x="461214" y="549474"/>
            <a:ext cx="11322624" cy="1949508"/>
          </a:xfrm>
          <a:prstGeom prst="rect">
            <a:avLst/>
          </a:prstGeom>
        </p:spPr>
        <p:txBody>
          <a:bodyPr wrap="square">
            <a:spAutoFit/>
          </a:bodyPr>
          <a:lstStyle/>
          <a:p>
            <a:pPr algn="just">
              <a:lnSpc>
                <a:spcPct val="150000"/>
              </a:lnSpc>
              <a:spcAft>
                <a:spcPts val="0"/>
              </a:spcAft>
              <a:tabLst>
                <a:tab pos="2250440"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导学探究</a:t>
            </a:r>
            <a:r>
              <a:rPr lang="en-US" altLang="zh-CN" sz="2800" b="1" kern="100" dirty="0" smtClean="0">
                <a:solidFill>
                  <a:srgbClr val="0000FF"/>
                </a:solidFill>
                <a:latin typeface="IPAPANNEW"/>
                <a:ea typeface="华文细黑"/>
                <a:cs typeface="Times New Roman"/>
              </a:rPr>
              <a:t>]</a:t>
            </a:r>
            <a:r>
              <a:rPr lang="zh-CN" altLang="zh-CN" sz="2800" kern="100" dirty="0" smtClean="0">
                <a:latin typeface="Times New Roman"/>
                <a:ea typeface="华文细黑"/>
                <a:cs typeface="Times New Roman"/>
              </a:rPr>
              <a:t>　</a:t>
            </a:r>
            <a:r>
              <a:rPr lang="en-US" altLang="zh-CN" sz="2800" kern="100" dirty="0" smtClean="0">
                <a:latin typeface="Times New Roman"/>
                <a:ea typeface="华文细黑"/>
                <a:cs typeface="Times New Roman"/>
              </a:rPr>
              <a:t> </a:t>
            </a:r>
          </a:p>
          <a:p>
            <a:pPr algn="just">
              <a:lnSpc>
                <a:spcPct val="150000"/>
              </a:lnSpc>
              <a:spcAft>
                <a:spcPts val="0"/>
              </a:spcAft>
              <a:tabLst>
                <a:tab pos="2700655" algn="l"/>
              </a:tabLst>
            </a:pPr>
            <a:r>
              <a:rPr lang="zh-CN" altLang="zh-CN" sz="2800" kern="100" dirty="0">
                <a:latin typeface="Times New Roman"/>
                <a:ea typeface="华文细黑"/>
                <a:cs typeface="Times New Roman"/>
              </a:rPr>
              <a:t>描述下列三种运动需要建立怎样的坐标系呢？</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描述百米运动员在跑动中的位置</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13" name="矩形 12"/>
          <p:cNvSpPr/>
          <p:nvPr/>
        </p:nvSpPr>
        <p:spPr>
          <a:xfrm>
            <a:off x="461214" y="2486051"/>
            <a:ext cx="11322624" cy="6560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smtClean="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以起点为坐标原点，建立一维直线坐标系；</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三、坐标系</a:t>
            </a:r>
          </a:p>
        </p:txBody>
      </p:sp>
      <p:sp>
        <p:nvSpPr>
          <p:cNvPr id="10" name="TextBox 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矩形 7"/>
          <p:cNvSpPr/>
          <p:nvPr/>
        </p:nvSpPr>
        <p:spPr>
          <a:xfrm>
            <a:off x="461214" y="3169837"/>
            <a:ext cx="11322624"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描述滑冰场上花样滑冰运动员的位置</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9" name="矩形 8"/>
          <p:cNvSpPr/>
          <p:nvPr/>
        </p:nvSpPr>
        <p:spPr>
          <a:xfrm>
            <a:off x="461214" y="3823912"/>
            <a:ext cx="11322624" cy="13024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以</a:t>
            </a:r>
            <a:r>
              <a:rPr lang="zh-CN" altLang="zh-CN" sz="2800" kern="100" dirty="0">
                <a:solidFill>
                  <a:srgbClr val="C00000"/>
                </a:solidFill>
                <a:latin typeface="Times New Roman"/>
                <a:ea typeface="华文细黑"/>
                <a:cs typeface="Times New Roman"/>
              </a:rPr>
              <a:t>滑冰场中心为坐标原点，向东为</a:t>
            </a:r>
            <a:r>
              <a:rPr lang="en-US" altLang="zh-CN" sz="2800" i="1" kern="100" dirty="0">
                <a:solidFill>
                  <a:srgbClr val="C00000"/>
                </a:solidFill>
                <a:latin typeface="Times New Roman"/>
                <a:ea typeface="华文细黑"/>
                <a:cs typeface="Courier New"/>
              </a:rPr>
              <a:t>x</a:t>
            </a:r>
            <a:r>
              <a:rPr lang="zh-CN" altLang="zh-CN" sz="2800" kern="100" dirty="0">
                <a:solidFill>
                  <a:srgbClr val="C00000"/>
                </a:solidFill>
                <a:latin typeface="Times New Roman"/>
                <a:ea typeface="华文细黑"/>
                <a:cs typeface="Times New Roman"/>
              </a:rPr>
              <a:t>轴正方向，向北为</a:t>
            </a:r>
            <a:r>
              <a:rPr lang="en-US" altLang="zh-CN" sz="2800" i="1" kern="100" dirty="0">
                <a:solidFill>
                  <a:srgbClr val="C00000"/>
                </a:solidFill>
                <a:latin typeface="Times New Roman"/>
                <a:ea typeface="华文细黑"/>
                <a:cs typeface="Courier New"/>
              </a:rPr>
              <a:t>y</a:t>
            </a:r>
            <a:r>
              <a:rPr lang="zh-CN" altLang="zh-CN" sz="2800" kern="100" dirty="0">
                <a:solidFill>
                  <a:srgbClr val="C00000"/>
                </a:solidFill>
                <a:latin typeface="Times New Roman"/>
                <a:ea typeface="华文细黑"/>
                <a:cs typeface="Times New Roman"/>
              </a:rPr>
              <a:t>轴正方向，建立二维平面直角坐标系；</a:t>
            </a:r>
            <a:endParaRPr lang="zh-CN" altLang="zh-CN" sz="1050" kern="100" dirty="0">
              <a:effectLst/>
              <a:latin typeface="宋体"/>
              <a:cs typeface="Courier New"/>
            </a:endParaRPr>
          </a:p>
        </p:txBody>
      </p:sp>
    </p:spTree>
    <p:extLst>
      <p:ext uri="{BB962C8B-B14F-4D97-AF65-F5344CB8AC3E}">
        <p14:creationId xmlns:p14="http://schemas.microsoft.com/office/powerpoint/2010/main" val="2167587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xEl>
                                              <p:pRg st="0" end="0"/>
                                            </p:txEl>
                                          </p:spTgt>
                                        </p:tgtEl>
                                      </p:cBhvr>
                                    </p:animEffect>
                                    <p:set>
                                      <p:cBhvr>
                                        <p:cTn id="22" dur="1" fill="hold">
                                          <p:stCondLst>
                                            <p:cond delay="499"/>
                                          </p:stCondLst>
                                        </p:cTn>
                                        <p:tgtEl>
                                          <p:spTgt spid="13">
                                            <p:txEl>
                                              <p:pRg st="0" end="0"/>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4">
                                            <p:txEl>
                                              <p:pRg st="0" end="0"/>
                                            </p:txEl>
                                          </p:spTgt>
                                        </p:tgtEl>
                                      </p:cBhvr>
                                    </p:animEffect>
                                    <p:set>
                                      <p:cBhvr>
                                        <p:cTn id="25" dur="1" fill="hold">
                                          <p:stCondLst>
                                            <p:cond delay="499"/>
                                          </p:stCondLst>
                                        </p:cTn>
                                        <p:tgtEl>
                                          <p:spTgt spid="14">
                                            <p:txEl>
                                              <p:pRg st="0" end="0"/>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9">
                                            <p:txEl>
                                              <p:pRg st="0" end="0"/>
                                            </p:txEl>
                                          </p:spTgt>
                                        </p:tgtEl>
                                      </p:cBhvr>
                                    </p:animEffect>
                                    <p:set>
                                      <p:cBhvr>
                                        <p:cTn id="28"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4" grpId="0" build="allAtOnce"/>
      <p:bldP spid="13" grpId="0" build="allAtOnce"/>
      <p:bldP spid="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3948" y="-11646"/>
            <a:ext cx="11241236" cy="1227003"/>
          </a:xfrm>
          <a:prstGeom prst="rect">
            <a:avLst/>
          </a:prstGeom>
        </p:spPr>
        <p:txBody>
          <a:bodyPr wrap="square">
            <a:spAutoFit/>
          </a:bodyPr>
          <a:lstStyle/>
          <a:p>
            <a:pPr lvl="0" algn="just">
              <a:lnSpc>
                <a:spcPct val="140000"/>
              </a:lnSpc>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a:solidFill>
                  <a:srgbClr val="0000FF"/>
                </a:solidFill>
                <a:latin typeface="IPAPANNEW"/>
                <a:ea typeface="华文细黑"/>
                <a:cs typeface="Times New Roman"/>
              </a:rPr>
              <a:t>] </a:t>
            </a:r>
            <a:endParaRPr lang="en-US" altLang="zh-CN" sz="1050" kern="100" dirty="0">
              <a:solidFill>
                <a:prstClr val="black"/>
              </a:solidFill>
              <a:latin typeface="宋体"/>
              <a:cs typeface="Courier New"/>
            </a:endParaRPr>
          </a:p>
          <a:p>
            <a:pPr algn="just">
              <a:lnSpc>
                <a:spcPct val="140000"/>
              </a:lnSpc>
              <a:spcAft>
                <a:spcPts val="0"/>
              </a:spcAft>
              <a:tabLst>
                <a:tab pos="2700655" algn="l"/>
              </a:tabLst>
            </a:pPr>
            <a:r>
              <a:rPr lang="zh-CN" altLang="zh-CN" sz="2800" b="1" kern="100" dirty="0">
                <a:latin typeface="Times New Roman"/>
                <a:ea typeface="华文细黑"/>
                <a:cs typeface="Times New Roman"/>
              </a:rPr>
              <a:t>坐标系的建立及应用</a:t>
            </a:r>
            <a:endParaRPr lang="zh-CN" altLang="zh-CN" sz="1050" kern="100" dirty="0">
              <a:effectLst/>
              <a:latin typeface="宋体"/>
              <a:cs typeface="Courier New"/>
            </a:endParaRPr>
          </a:p>
        </p:txBody>
      </p:sp>
      <p:graphicFrame>
        <p:nvGraphicFramePr>
          <p:cNvPr id="4" name="表格 3"/>
          <p:cNvGraphicFramePr>
            <a:graphicFrameLocks noGrp="1"/>
          </p:cNvGraphicFramePr>
          <p:nvPr>
            <p:extLst>
              <p:ext uri="{D42A27DB-BD31-4B8C-83A1-F6EECF244321}">
                <p14:modId xmlns:p14="http://schemas.microsoft.com/office/powerpoint/2010/main" val="58214263"/>
              </p:ext>
            </p:extLst>
          </p:nvPr>
        </p:nvGraphicFramePr>
        <p:xfrm>
          <a:off x="562345" y="1331402"/>
          <a:ext cx="11065723" cy="5376672"/>
        </p:xfrm>
        <a:graphic>
          <a:graphicData uri="http://schemas.openxmlformats.org/drawingml/2006/table">
            <a:tbl>
              <a:tblPr/>
              <a:tblGrid>
                <a:gridCol w="1459934"/>
                <a:gridCol w="2416743"/>
                <a:gridCol w="3600400"/>
                <a:gridCol w="3588646"/>
              </a:tblGrid>
              <a:tr h="0">
                <a:tc>
                  <a:txBody>
                    <a:bodyPr/>
                    <a:lstStyle/>
                    <a:p>
                      <a:pPr marL="2700655" indent="-2700655" algn="l">
                        <a:lnSpc>
                          <a:spcPct val="140000"/>
                        </a:lnSpc>
                        <a:spcAft>
                          <a:spcPts val="0"/>
                        </a:spcAft>
                        <a:tabLst>
                          <a:tab pos="2700655" algn="l"/>
                        </a:tabLst>
                      </a:pPr>
                      <a:r>
                        <a:rPr lang="en-US" altLang="zh-CN" sz="2800" kern="100" baseline="0" smtClean="0">
                          <a:effectLst/>
                          <a:latin typeface="Times New Roman"/>
                          <a:ea typeface="华文细黑"/>
                          <a:cs typeface="Times New Roman"/>
                        </a:rPr>
                        <a:t>       </a:t>
                      </a:r>
                      <a:r>
                        <a:rPr lang="zh-CN" sz="2800" kern="100" baseline="0" smtClean="0">
                          <a:effectLst/>
                          <a:latin typeface="Times New Roman"/>
                          <a:ea typeface="华文细黑"/>
                          <a:cs typeface="Times New Roman"/>
                        </a:rPr>
                        <a:t>分类</a:t>
                      </a:r>
                      <a:endParaRPr lang="zh-CN" sz="2800" kern="100" baseline="0" dirty="0">
                        <a:effectLst/>
                        <a:latin typeface="宋体"/>
                        <a:cs typeface="Courier New"/>
                      </a:endParaRPr>
                    </a:p>
                    <a:p>
                      <a:pPr algn="just">
                        <a:lnSpc>
                          <a:spcPct val="140000"/>
                        </a:lnSpc>
                        <a:spcAft>
                          <a:spcPts val="0"/>
                        </a:spcAft>
                        <a:tabLst>
                          <a:tab pos="2700655" algn="l"/>
                        </a:tabLst>
                      </a:pPr>
                      <a:r>
                        <a:rPr lang="en-US" altLang="zh-CN" sz="2800" kern="100" baseline="0" dirty="0" smtClean="0">
                          <a:effectLst/>
                          <a:latin typeface="Times New Roman"/>
                          <a:ea typeface="华文细黑"/>
                          <a:cs typeface="Times New Roman"/>
                        </a:rPr>
                        <a:t> </a:t>
                      </a:r>
                      <a:r>
                        <a:rPr lang="zh-CN" sz="2800" kern="100" baseline="0" dirty="0" smtClean="0">
                          <a:effectLst/>
                          <a:latin typeface="Times New Roman"/>
                          <a:ea typeface="华文细黑"/>
                          <a:cs typeface="Times New Roman"/>
                        </a:rPr>
                        <a:t>项目</a:t>
                      </a:r>
                      <a:r>
                        <a:rPr lang="zh-CN" sz="2800" kern="100" baseline="0" dirty="0">
                          <a:effectLst/>
                          <a:latin typeface="Times New Roman"/>
                          <a:ea typeface="华文细黑"/>
                          <a:cs typeface="Times New Roman"/>
                        </a:rPr>
                        <a:t>　　</a:t>
                      </a:r>
                      <a:endParaRPr lang="zh-CN" sz="2800" kern="100" baseline="0" dirty="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40000"/>
                        </a:lnSpc>
                        <a:spcAft>
                          <a:spcPts val="0"/>
                        </a:spcAft>
                        <a:tabLst>
                          <a:tab pos="2700655" algn="l"/>
                        </a:tabLst>
                      </a:pPr>
                      <a:r>
                        <a:rPr lang="zh-CN" sz="2800" kern="100" baseline="0">
                          <a:effectLst/>
                          <a:latin typeface="Times New Roman"/>
                          <a:ea typeface="华文细黑"/>
                          <a:cs typeface="Times New Roman"/>
                        </a:rPr>
                        <a:t>直线坐标系</a:t>
                      </a:r>
                      <a:endParaRPr lang="zh-CN" sz="2800" kern="100" baseline="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700655" algn="l"/>
                        </a:tabLst>
                      </a:pPr>
                      <a:r>
                        <a:rPr lang="zh-CN" sz="2800" kern="100" baseline="0">
                          <a:effectLst/>
                          <a:latin typeface="Times New Roman"/>
                          <a:ea typeface="华文细黑"/>
                          <a:cs typeface="Times New Roman"/>
                        </a:rPr>
                        <a:t>平面坐标系</a:t>
                      </a:r>
                      <a:endParaRPr lang="zh-CN" sz="2800" kern="100" baseline="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700655" algn="l"/>
                        </a:tabLst>
                      </a:pPr>
                      <a:r>
                        <a:rPr lang="zh-CN" sz="2800" kern="100" baseline="0">
                          <a:effectLst/>
                          <a:latin typeface="Times New Roman"/>
                          <a:ea typeface="华文细黑"/>
                          <a:cs typeface="Times New Roman"/>
                        </a:rPr>
                        <a:t>空间坐标系</a:t>
                      </a:r>
                      <a:endParaRPr lang="zh-CN" sz="2800" kern="100" baseline="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40000"/>
                        </a:lnSpc>
                        <a:spcAft>
                          <a:spcPts val="0"/>
                        </a:spcAft>
                        <a:tabLst>
                          <a:tab pos="2700655" algn="l"/>
                        </a:tabLst>
                      </a:pPr>
                      <a:r>
                        <a:rPr lang="zh-CN" sz="2800" kern="100" baseline="0" dirty="0" smtClean="0">
                          <a:effectLst/>
                          <a:latin typeface="Times New Roman"/>
                          <a:ea typeface="华文细黑"/>
                          <a:cs typeface="Times New Roman"/>
                        </a:rPr>
                        <a:t>适用</a:t>
                      </a:r>
                      <a:endParaRPr lang="en-US" altLang="zh-CN" sz="2800" kern="100" baseline="0" dirty="0" smtClean="0">
                        <a:effectLst/>
                        <a:latin typeface="Times New Roman"/>
                        <a:ea typeface="华文细黑"/>
                        <a:cs typeface="Times New Roman"/>
                      </a:endParaRPr>
                    </a:p>
                    <a:p>
                      <a:pPr algn="ctr">
                        <a:lnSpc>
                          <a:spcPct val="140000"/>
                        </a:lnSpc>
                        <a:spcAft>
                          <a:spcPts val="0"/>
                        </a:spcAft>
                        <a:tabLst>
                          <a:tab pos="2700655" algn="l"/>
                        </a:tabLst>
                      </a:pPr>
                      <a:r>
                        <a:rPr lang="zh-CN" sz="2800" kern="100" baseline="0" dirty="0" smtClean="0">
                          <a:effectLst/>
                          <a:latin typeface="Times New Roman"/>
                          <a:ea typeface="华文细黑"/>
                          <a:cs typeface="Times New Roman"/>
                        </a:rPr>
                        <a:t>运动</a:t>
                      </a:r>
                      <a:endParaRPr lang="zh-CN" sz="2800" kern="100" baseline="0" dirty="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tabLst>
                          <a:tab pos="2700655" algn="l"/>
                        </a:tabLst>
                      </a:pPr>
                      <a:r>
                        <a:rPr lang="zh-CN" sz="2800" kern="100" baseline="0" dirty="0">
                          <a:effectLst/>
                          <a:latin typeface="Times New Roman"/>
                          <a:ea typeface="华文细黑"/>
                          <a:cs typeface="Times New Roman"/>
                        </a:rPr>
                        <a:t>物体沿直线运动时</a:t>
                      </a:r>
                      <a:endParaRPr lang="zh-CN" sz="2800" kern="100" baseline="0" dirty="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tabLst>
                          <a:tab pos="2700655" algn="l"/>
                        </a:tabLst>
                      </a:pPr>
                      <a:r>
                        <a:rPr lang="zh-CN" sz="2800" kern="100" baseline="0" dirty="0">
                          <a:effectLst/>
                          <a:latin typeface="Times New Roman"/>
                          <a:ea typeface="华文细黑"/>
                          <a:cs typeface="Times New Roman"/>
                        </a:rPr>
                        <a:t>物体在某平面内做曲线运动时</a:t>
                      </a:r>
                      <a:endParaRPr lang="zh-CN" sz="2800" kern="100" baseline="0" dirty="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tabLst>
                          <a:tab pos="2700655" algn="l"/>
                        </a:tabLst>
                      </a:pPr>
                      <a:r>
                        <a:rPr lang="zh-CN" sz="2800" kern="100" baseline="0" dirty="0">
                          <a:effectLst/>
                          <a:latin typeface="Times New Roman"/>
                          <a:ea typeface="华文细黑"/>
                          <a:cs typeface="Times New Roman"/>
                        </a:rPr>
                        <a:t>物体在空间内做曲线运动时</a:t>
                      </a:r>
                      <a:endParaRPr lang="zh-CN" sz="2800" kern="100" baseline="0" dirty="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6">
                <a:tc>
                  <a:txBody>
                    <a:bodyPr/>
                    <a:lstStyle/>
                    <a:p>
                      <a:pPr algn="ctr">
                        <a:lnSpc>
                          <a:spcPct val="140000"/>
                        </a:lnSpc>
                        <a:spcAft>
                          <a:spcPts val="0"/>
                        </a:spcAft>
                        <a:tabLst>
                          <a:tab pos="2700655" algn="l"/>
                        </a:tabLst>
                      </a:pPr>
                      <a:r>
                        <a:rPr lang="zh-CN" sz="2800" kern="100" baseline="0" dirty="0" smtClean="0">
                          <a:effectLst/>
                          <a:latin typeface="Times New Roman"/>
                          <a:ea typeface="华文细黑"/>
                          <a:cs typeface="Times New Roman"/>
                        </a:rPr>
                        <a:t>建立</a:t>
                      </a:r>
                      <a:endParaRPr lang="en-US" altLang="zh-CN" sz="2800" kern="100" baseline="0" dirty="0" smtClean="0">
                        <a:effectLst/>
                        <a:latin typeface="Times New Roman"/>
                        <a:ea typeface="华文细黑"/>
                        <a:cs typeface="Times New Roman"/>
                      </a:endParaRPr>
                    </a:p>
                    <a:p>
                      <a:pPr algn="ctr">
                        <a:lnSpc>
                          <a:spcPct val="140000"/>
                        </a:lnSpc>
                        <a:spcAft>
                          <a:spcPts val="0"/>
                        </a:spcAft>
                        <a:tabLst>
                          <a:tab pos="2700655" algn="l"/>
                        </a:tabLst>
                      </a:pPr>
                      <a:r>
                        <a:rPr lang="zh-CN" sz="2800" kern="100" baseline="0" dirty="0" smtClean="0">
                          <a:effectLst/>
                          <a:latin typeface="Times New Roman"/>
                          <a:ea typeface="华文细黑"/>
                          <a:cs typeface="Times New Roman"/>
                        </a:rPr>
                        <a:t>方法</a:t>
                      </a:r>
                      <a:endParaRPr lang="zh-CN" sz="2800" kern="100" baseline="0" dirty="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tabLst>
                          <a:tab pos="2700655" algn="l"/>
                        </a:tabLst>
                      </a:pPr>
                      <a:r>
                        <a:rPr lang="zh-CN" sz="2800" kern="100" baseline="0" dirty="0">
                          <a:effectLst/>
                          <a:latin typeface="Times New Roman"/>
                          <a:ea typeface="华文细黑"/>
                          <a:cs typeface="Times New Roman"/>
                        </a:rPr>
                        <a:t>在直线上规定原点、正方向和单位长度，就建立了直线坐标系</a:t>
                      </a:r>
                      <a:endParaRPr lang="zh-CN" sz="2800" kern="100" baseline="0" dirty="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tabLst>
                          <a:tab pos="2700655" algn="l"/>
                        </a:tabLst>
                      </a:pPr>
                      <a:r>
                        <a:rPr lang="zh-CN" sz="2800" kern="100" baseline="0">
                          <a:effectLst/>
                          <a:latin typeface="Times New Roman"/>
                          <a:ea typeface="华文细黑"/>
                          <a:cs typeface="Times New Roman"/>
                        </a:rPr>
                        <a:t>在平面内画相互垂直的</a:t>
                      </a:r>
                      <a:r>
                        <a:rPr lang="en-US" sz="2800" i="1" kern="100" baseline="0">
                          <a:effectLst/>
                          <a:latin typeface="Times New Roman"/>
                          <a:ea typeface="华文细黑"/>
                          <a:cs typeface="Courier New"/>
                        </a:rPr>
                        <a:t>x</a:t>
                      </a:r>
                      <a:r>
                        <a:rPr lang="zh-CN" sz="2800" kern="100" baseline="0">
                          <a:effectLst/>
                          <a:latin typeface="Times New Roman"/>
                          <a:ea typeface="华文细黑"/>
                          <a:cs typeface="Times New Roman"/>
                        </a:rPr>
                        <a:t>轴与</a:t>
                      </a:r>
                      <a:r>
                        <a:rPr lang="en-US" sz="2800" i="1" kern="100" baseline="0">
                          <a:effectLst/>
                          <a:latin typeface="Times New Roman"/>
                          <a:ea typeface="华文细黑"/>
                          <a:cs typeface="Courier New"/>
                        </a:rPr>
                        <a:t>y</a:t>
                      </a:r>
                      <a:r>
                        <a:rPr lang="zh-CN" sz="2800" kern="100" baseline="0">
                          <a:effectLst/>
                          <a:latin typeface="Times New Roman"/>
                          <a:ea typeface="华文细黑"/>
                          <a:cs typeface="Times New Roman"/>
                        </a:rPr>
                        <a:t>轴，即可组成平面直角坐标系</a:t>
                      </a:r>
                      <a:r>
                        <a:rPr lang="en-US" sz="2800" kern="100" baseline="0">
                          <a:effectLst/>
                          <a:latin typeface="Times New Roman"/>
                          <a:ea typeface="华文细黑"/>
                          <a:cs typeface="Courier New"/>
                        </a:rPr>
                        <a:t>.</a:t>
                      </a:r>
                      <a:r>
                        <a:rPr lang="zh-CN" sz="2800" kern="100" baseline="0">
                          <a:effectLst/>
                          <a:latin typeface="Times New Roman"/>
                          <a:ea typeface="华文细黑"/>
                          <a:cs typeface="Times New Roman"/>
                        </a:rPr>
                        <a:t>物体的位置由一对坐标值确定</a:t>
                      </a:r>
                      <a:endParaRPr lang="zh-CN" sz="2800" kern="100" baseline="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tabLst>
                          <a:tab pos="2700655" algn="l"/>
                        </a:tabLst>
                      </a:pPr>
                      <a:r>
                        <a:rPr lang="zh-CN" sz="2800" kern="100" baseline="0" dirty="0">
                          <a:effectLst/>
                          <a:latin typeface="Times New Roman"/>
                          <a:ea typeface="华文细黑"/>
                          <a:cs typeface="Times New Roman"/>
                        </a:rPr>
                        <a:t>在空间画三个相互垂直的</a:t>
                      </a:r>
                      <a:r>
                        <a:rPr lang="en-US" sz="2800" i="1" kern="100" baseline="0" dirty="0">
                          <a:effectLst/>
                          <a:latin typeface="Times New Roman"/>
                          <a:ea typeface="华文细黑"/>
                          <a:cs typeface="Courier New"/>
                        </a:rPr>
                        <a:t>x</a:t>
                      </a:r>
                      <a:r>
                        <a:rPr lang="zh-CN" sz="2800" kern="100" baseline="0" dirty="0">
                          <a:effectLst/>
                          <a:latin typeface="Times New Roman"/>
                          <a:ea typeface="华文细黑"/>
                          <a:cs typeface="Times New Roman"/>
                        </a:rPr>
                        <a:t>轴、</a:t>
                      </a:r>
                      <a:r>
                        <a:rPr lang="en-US" sz="2800" i="1" kern="100" baseline="0" dirty="0">
                          <a:effectLst/>
                          <a:latin typeface="Times New Roman"/>
                          <a:ea typeface="华文细黑"/>
                          <a:cs typeface="Courier New"/>
                        </a:rPr>
                        <a:t>y</a:t>
                      </a:r>
                      <a:r>
                        <a:rPr lang="zh-CN" sz="2800" kern="100" baseline="0" dirty="0">
                          <a:effectLst/>
                          <a:latin typeface="Times New Roman"/>
                          <a:ea typeface="华文细黑"/>
                          <a:cs typeface="Times New Roman"/>
                        </a:rPr>
                        <a:t>轴和</a:t>
                      </a:r>
                      <a:r>
                        <a:rPr lang="en-US" sz="2800" i="1" kern="100" baseline="0" dirty="0">
                          <a:effectLst/>
                          <a:latin typeface="Times New Roman"/>
                          <a:ea typeface="华文细黑"/>
                          <a:cs typeface="Courier New"/>
                        </a:rPr>
                        <a:t>z</a:t>
                      </a:r>
                      <a:r>
                        <a:rPr lang="zh-CN" sz="2800" kern="100" baseline="0" dirty="0">
                          <a:effectLst/>
                          <a:latin typeface="Times New Roman"/>
                          <a:ea typeface="华文细黑"/>
                          <a:cs typeface="Times New Roman"/>
                        </a:rPr>
                        <a:t>轴，即可组成三维坐标系</a:t>
                      </a:r>
                      <a:r>
                        <a:rPr lang="en-US" sz="2800" kern="100" baseline="0" dirty="0">
                          <a:effectLst/>
                          <a:latin typeface="Times New Roman"/>
                          <a:ea typeface="华文细黑"/>
                          <a:cs typeface="Courier New"/>
                        </a:rPr>
                        <a:t>.</a:t>
                      </a:r>
                      <a:r>
                        <a:rPr lang="zh-CN" sz="2800" kern="100" baseline="0" dirty="0">
                          <a:effectLst/>
                          <a:latin typeface="Times New Roman"/>
                          <a:ea typeface="华文细黑"/>
                          <a:cs typeface="Times New Roman"/>
                        </a:rPr>
                        <a:t>物体的位置由三个坐标值来确定</a:t>
                      </a:r>
                      <a:endParaRPr lang="zh-CN" sz="2800" kern="100" baseline="0" dirty="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0230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838982715"/>
              </p:ext>
            </p:extLst>
          </p:nvPr>
        </p:nvGraphicFramePr>
        <p:xfrm>
          <a:off x="562345" y="909514"/>
          <a:ext cx="11065723" cy="4480560"/>
        </p:xfrm>
        <a:graphic>
          <a:graphicData uri="http://schemas.openxmlformats.org/drawingml/2006/table">
            <a:tbl>
              <a:tblPr/>
              <a:tblGrid>
                <a:gridCol w="1140373"/>
                <a:gridCol w="3456384"/>
                <a:gridCol w="3096344"/>
                <a:gridCol w="3372622"/>
              </a:tblGrid>
              <a:tr h="27016">
                <a:tc>
                  <a:txBody>
                    <a:bodyPr/>
                    <a:lstStyle/>
                    <a:p>
                      <a:pPr algn="ctr">
                        <a:lnSpc>
                          <a:spcPct val="140000"/>
                        </a:lnSpc>
                        <a:spcAft>
                          <a:spcPts val="0"/>
                        </a:spcAft>
                        <a:tabLst>
                          <a:tab pos="2700655" algn="l"/>
                        </a:tabLst>
                      </a:pPr>
                      <a:r>
                        <a:rPr lang="zh-CN" altLang="zh-CN" sz="2800" kern="100" dirty="0" smtClean="0">
                          <a:effectLst/>
                          <a:latin typeface="Times New Roman"/>
                          <a:ea typeface="华文细黑"/>
                          <a:cs typeface="Times New Roman"/>
                        </a:rPr>
                        <a:t>应用</a:t>
                      </a:r>
                      <a:endParaRPr lang="en-US" altLang="zh-CN" sz="2800" kern="100" dirty="0" smtClean="0">
                        <a:effectLst/>
                        <a:latin typeface="Times New Roman"/>
                        <a:ea typeface="华文细黑"/>
                        <a:cs typeface="Times New Roman"/>
                      </a:endParaRPr>
                    </a:p>
                    <a:p>
                      <a:pPr algn="ctr">
                        <a:lnSpc>
                          <a:spcPct val="140000"/>
                        </a:lnSpc>
                        <a:spcAft>
                          <a:spcPts val="0"/>
                        </a:spcAft>
                        <a:tabLst>
                          <a:tab pos="2700655" algn="l"/>
                        </a:tabLst>
                      </a:pPr>
                      <a:r>
                        <a:rPr lang="zh-CN" altLang="zh-CN" sz="2800" kern="100" dirty="0" smtClean="0">
                          <a:effectLst/>
                          <a:latin typeface="Times New Roman"/>
                          <a:ea typeface="华文细黑"/>
                          <a:cs typeface="Times New Roman"/>
                        </a:rPr>
                        <a:t>实例</a:t>
                      </a:r>
                      <a:endParaRPr lang="zh-CN" sz="2800" kern="100" baseline="0" dirty="0">
                        <a:effectLst/>
                        <a:latin typeface="宋体"/>
                        <a:cs typeface="Courier New"/>
                      </a:endParaRPr>
                    </a:p>
                  </a:txBody>
                  <a:tcPr marL="22050" marR="22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endParaRPr lang="en-US" sz="2800" kern="100" dirty="0" smtClean="0">
                        <a:effectLst/>
                        <a:latin typeface="Times New Roman"/>
                        <a:ea typeface="华文细黑"/>
                        <a:cs typeface="Courier New"/>
                      </a:endParaRPr>
                    </a:p>
                    <a:p>
                      <a:pPr marL="72000" algn="l">
                        <a:lnSpc>
                          <a:spcPct val="150000"/>
                        </a:lnSpc>
                        <a:spcAft>
                          <a:spcPts val="0"/>
                        </a:spcAft>
                        <a:tabLst>
                          <a:tab pos="2700655" algn="l"/>
                        </a:tabLst>
                      </a:pPr>
                      <a:endParaRPr lang="en-US" sz="2800" kern="100" dirty="0" smtClean="0">
                        <a:effectLst/>
                        <a:latin typeface="Times New Roman"/>
                        <a:ea typeface="华文细黑"/>
                        <a:cs typeface="Courier New"/>
                      </a:endParaRPr>
                    </a:p>
                    <a:p>
                      <a:pPr marL="72000" algn="l">
                        <a:lnSpc>
                          <a:spcPct val="150000"/>
                        </a:lnSpc>
                        <a:spcAft>
                          <a:spcPts val="0"/>
                        </a:spcAft>
                        <a:tabLst>
                          <a:tab pos="2700655" algn="l"/>
                        </a:tabLst>
                      </a:pPr>
                      <a:endParaRPr lang="en-US" sz="2800" kern="100" dirty="0">
                        <a:effectLst/>
                        <a:latin typeface="Times New Roman"/>
                        <a:ea typeface="华文细黑"/>
                        <a:cs typeface="Courier New"/>
                      </a:endParaRPr>
                    </a:p>
                    <a:p>
                      <a:pPr marL="72000" algn="l">
                        <a:lnSpc>
                          <a:spcPct val="150000"/>
                        </a:lnSpc>
                        <a:spcAft>
                          <a:spcPts val="0"/>
                        </a:spcAft>
                        <a:tabLst>
                          <a:tab pos="2700655" algn="l"/>
                        </a:tabLst>
                      </a:pPr>
                      <a:r>
                        <a:rPr lang="en-US" sz="2800" i="1" kern="100" dirty="0">
                          <a:effectLst/>
                          <a:latin typeface="Times New Roman"/>
                          <a:ea typeface="华文细黑"/>
                          <a:cs typeface="Courier New"/>
                        </a:rPr>
                        <a:t>M</a:t>
                      </a:r>
                      <a:r>
                        <a:rPr lang="zh-CN" sz="2800" kern="100" dirty="0">
                          <a:effectLst/>
                          <a:latin typeface="Times New Roman"/>
                          <a:ea typeface="华文细黑"/>
                          <a:cs typeface="Times New Roman"/>
                        </a:rPr>
                        <a:t>点位置坐标</a:t>
                      </a:r>
                      <a:r>
                        <a:rPr lang="zh-CN" sz="2800" kern="100" dirty="0" smtClean="0">
                          <a:effectLst/>
                          <a:latin typeface="Times New Roman"/>
                          <a:ea typeface="华文细黑"/>
                          <a:cs typeface="Times New Roman"/>
                        </a:rPr>
                        <a:t>：</a:t>
                      </a:r>
                      <a:endParaRPr lang="en-US" altLang="zh-CN" sz="2800" kern="100" dirty="0" smtClean="0">
                        <a:effectLst/>
                        <a:latin typeface="Times New Roman"/>
                        <a:ea typeface="华文细黑"/>
                        <a:cs typeface="Times New Roman"/>
                      </a:endParaRPr>
                    </a:p>
                    <a:p>
                      <a:pPr marL="72000" algn="l">
                        <a:lnSpc>
                          <a:spcPct val="150000"/>
                        </a:lnSpc>
                        <a:spcAft>
                          <a:spcPts val="0"/>
                        </a:spcAft>
                        <a:tabLst>
                          <a:tab pos="2700655" algn="l"/>
                        </a:tabLst>
                      </a:pPr>
                      <a:r>
                        <a:rPr lang="en-US" sz="2800" i="1" kern="100" dirty="0" smtClean="0">
                          <a:effectLst/>
                          <a:latin typeface="Times New Roman"/>
                          <a:ea typeface="华文细黑"/>
                          <a:cs typeface="Courier New"/>
                        </a:rPr>
                        <a:t>x</a:t>
                      </a:r>
                      <a:r>
                        <a:rPr lang="zh-CN" sz="2800" kern="100" dirty="0">
                          <a:effectLst/>
                          <a:latin typeface="Times New Roman"/>
                          <a:ea typeface="华文细黑"/>
                          <a:cs typeface="Times New Roman"/>
                        </a:rPr>
                        <a:t>＝</a:t>
                      </a:r>
                      <a:r>
                        <a:rPr lang="en-US" sz="2800" kern="100" dirty="0">
                          <a:effectLst/>
                          <a:latin typeface="Times New Roman"/>
                          <a:ea typeface="华文细黑"/>
                          <a:cs typeface="Courier New"/>
                        </a:rPr>
                        <a:t>2 m</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endParaRPr lang="en-US" sz="2800" kern="100" dirty="0" smtClean="0">
                        <a:effectLst/>
                        <a:latin typeface="Times New Roman"/>
                        <a:ea typeface="华文细黑"/>
                        <a:cs typeface="Courier New"/>
                      </a:endParaRPr>
                    </a:p>
                    <a:p>
                      <a:pPr marL="72000" algn="l">
                        <a:lnSpc>
                          <a:spcPct val="150000"/>
                        </a:lnSpc>
                        <a:spcAft>
                          <a:spcPts val="0"/>
                        </a:spcAft>
                        <a:tabLst>
                          <a:tab pos="2700655" algn="l"/>
                        </a:tabLst>
                      </a:pPr>
                      <a:endParaRPr lang="en-US" sz="2800" kern="100" dirty="0" smtClean="0">
                        <a:effectLst/>
                        <a:latin typeface="Times New Roman"/>
                        <a:ea typeface="华文细黑"/>
                        <a:cs typeface="Courier New"/>
                      </a:endParaRPr>
                    </a:p>
                    <a:p>
                      <a:pPr marL="72000" algn="l">
                        <a:lnSpc>
                          <a:spcPct val="150000"/>
                        </a:lnSpc>
                        <a:spcAft>
                          <a:spcPts val="0"/>
                        </a:spcAft>
                        <a:tabLst>
                          <a:tab pos="2700655" algn="l"/>
                        </a:tabLst>
                      </a:pPr>
                      <a:endParaRPr lang="en-US" sz="2800" kern="100" dirty="0">
                        <a:effectLst/>
                        <a:latin typeface="Times New Roman"/>
                        <a:ea typeface="华文细黑"/>
                        <a:cs typeface="Courier New"/>
                      </a:endParaRPr>
                    </a:p>
                    <a:p>
                      <a:pPr marL="72000" algn="l">
                        <a:lnSpc>
                          <a:spcPct val="150000"/>
                        </a:lnSpc>
                        <a:spcAft>
                          <a:spcPts val="0"/>
                        </a:spcAft>
                        <a:tabLst>
                          <a:tab pos="2700655" algn="l"/>
                        </a:tabLst>
                      </a:pPr>
                      <a:r>
                        <a:rPr lang="en-US" sz="2800" i="1" kern="100" dirty="0">
                          <a:effectLst/>
                          <a:latin typeface="Times New Roman"/>
                          <a:ea typeface="华文细黑"/>
                          <a:cs typeface="Courier New"/>
                        </a:rPr>
                        <a:t>N</a:t>
                      </a:r>
                      <a:r>
                        <a:rPr lang="zh-CN" sz="2800" kern="100" dirty="0">
                          <a:effectLst/>
                          <a:latin typeface="Times New Roman"/>
                          <a:ea typeface="华文细黑"/>
                          <a:cs typeface="Times New Roman"/>
                        </a:rPr>
                        <a:t>点位置坐标：</a:t>
                      </a:r>
                      <a:endParaRPr lang="zh-CN" sz="1050" kern="100" dirty="0">
                        <a:effectLst/>
                        <a:latin typeface="宋体"/>
                        <a:cs typeface="Courier New"/>
                      </a:endParaRPr>
                    </a:p>
                    <a:p>
                      <a:pPr marL="72000" algn="l">
                        <a:lnSpc>
                          <a:spcPct val="150000"/>
                        </a:lnSpc>
                        <a:spcAft>
                          <a:spcPts val="0"/>
                        </a:spcAft>
                        <a:tabLst>
                          <a:tab pos="2700655" algn="l"/>
                        </a:tabLst>
                      </a:pPr>
                      <a:r>
                        <a:rPr lang="en-US" sz="2800" i="1" kern="100" dirty="0">
                          <a:effectLst/>
                          <a:latin typeface="Times New Roman"/>
                          <a:ea typeface="华文细黑"/>
                          <a:cs typeface="Courier New"/>
                        </a:rPr>
                        <a:t>x</a:t>
                      </a:r>
                      <a:r>
                        <a:rPr lang="zh-CN" sz="2800" kern="100" dirty="0">
                          <a:effectLst/>
                          <a:latin typeface="Times New Roman"/>
                          <a:ea typeface="华文细黑"/>
                          <a:cs typeface="Times New Roman"/>
                        </a:rPr>
                        <a:t>＝</a:t>
                      </a:r>
                      <a:r>
                        <a:rPr lang="en-US" sz="2800" kern="100" dirty="0">
                          <a:effectLst/>
                          <a:latin typeface="Times New Roman"/>
                          <a:ea typeface="华文细黑"/>
                          <a:cs typeface="Courier New"/>
                        </a:rPr>
                        <a:t>3 m</a:t>
                      </a:r>
                      <a:r>
                        <a:rPr lang="zh-CN" sz="2800" kern="100" dirty="0">
                          <a:effectLst/>
                          <a:latin typeface="Times New Roman"/>
                          <a:ea typeface="华文细黑"/>
                          <a:cs typeface="Times New Roman"/>
                        </a:rPr>
                        <a:t>，</a:t>
                      </a:r>
                      <a:r>
                        <a:rPr lang="en-US" sz="2800" i="1" kern="100" dirty="0">
                          <a:effectLst/>
                          <a:latin typeface="Times New Roman"/>
                          <a:ea typeface="华文细黑"/>
                          <a:cs typeface="Courier New"/>
                        </a:rPr>
                        <a:t>y</a:t>
                      </a:r>
                      <a:r>
                        <a:rPr lang="zh-CN" sz="2800" kern="100" dirty="0">
                          <a:effectLst/>
                          <a:latin typeface="Times New Roman"/>
                          <a:ea typeface="华文细黑"/>
                          <a:cs typeface="Times New Roman"/>
                        </a:rPr>
                        <a:t>＝</a:t>
                      </a:r>
                      <a:r>
                        <a:rPr lang="en-US" sz="2800" kern="100" dirty="0">
                          <a:effectLst/>
                          <a:latin typeface="Times New Roman"/>
                          <a:ea typeface="华文细黑"/>
                          <a:cs typeface="Courier New"/>
                        </a:rPr>
                        <a:t>4 m</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endParaRPr lang="en-US" sz="2800" kern="100" dirty="0" smtClean="0">
                        <a:effectLst/>
                        <a:latin typeface="Times New Roman"/>
                        <a:ea typeface="华文细黑"/>
                        <a:cs typeface="Courier New"/>
                      </a:endParaRPr>
                    </a:p>
                    <a:p>
                      <a:pPr marL="72000" algn="l">
                        <a:lnSpc>
                          <a:spcPct val="150000"/>
                        </a:lnSpc>
                        <a:spcAft>
                          <a:spcPts val="0"/>
                        </a:spcAft>
                        <a:tabLst>
                          <a:tab pos="2700655" algn="l"/>
                        </a:tabLst>
                      </a:pPr>
                      <a:endParaRPr lang="en-US" sz="2800" kern="100" dirty="0" smtClean="0">
                        <a:effectLst/>
                        <a:latin typeface="Times New Roman"/>
                        <a:ea typeface="华文细黑"/>
                        <a:cs typeface="Courier New"/>
                      </a:endParaRPr>
                    </a:p>
                    <a:p>
                      <a:pPr marL="72000" algn="l">
                        <a:lnSpc>
                          <a:spcPct val="150000"/>
                        </a:lnSpc>
                        <a:spcAft>
                          <a:spcPts val="0"/>
                        </a:spcAft>
                        <a:tabLst>
                          <a:tab pos="2700655" algn="l"/>
                        </a:tabLst>
                      </a:pPr>
                      <a:endParaRPr lang="en-US" sz="2800" kern="100" dirty="0" smtClean="0">
                        <a:effectLst/>
                        <a:latin typeface="Times New Roman"/>
                        <a:ea typeface="华文细黑"/>
                        <a:cs typeface="Courier New"/>
                      </a:endParaRPr>
                    </a:p>
                    <a:p>
                      <a:pPr marL="72000" algn="l">
                        <a:lnSpc>
                          <a:spcPct val="150000"/>
                        </a:lnSpc>
                        <a:spcAft>
                          <a:spcPts val="0"/>
                        </a:spcAft>
                        <a:tabLst>
                          <a:tab pos="2700655" algn="l"/>
                        </a:tabLst>
                      </a:pPr>
                      <a:endParaRPr lang="en-US" sz="2800" kern="100" dirty="0">
                        <a:effectLst/>
                        <a:latin typeface="Times New Roman"/>
                        <a:ea typeface="华文细黑"/>
                        <a:cs typeface="Courier New"/>
                      </a:endParaRPr>
                    </a:p>
                    <a:p>
                      <a:pPr marL="72000" algn="l">
                        <a:lnSpc>
                          <a:spcPct val="150000"/>
                        </a:lnSpc>
                        <a:spcAft>
                          <a:spcPts val="0"/>
                        </a:spcAft>
                        <a:tabLst>
                          <a:tab pos="2700655" algn="l"/>
                        </a:tabLst>
                      </a:pPr>
                      <a:r>
                        <a:rPr lang="en-US" sz="2800" i="1" kern="100" dirty="0">
                          <a:effectLst/>
                          <a:latin typeface="Times New Roman"/>
                          <a:ea typeface="华文细黑"/>
                          <a:cs typeface="Courier New"/>
                        </a:rPr>
                        <a:t>P</a:t>
                      </a:r>
                      <a:r>
                        <a:rPr lang="zh-CN" sz="2800" kern="100" dirty="0">
                          <a:effectLst/>
                          <a:latin typeface="Times New Roman"/>
                          <a:ea typeface="华文细黑"/>
                          <a:cs typeface="Times New Roman"/>
                        </a:rPr>
                        <a:t>点位置坐标：</a:t>
                      </a:r>
                      <a:endParaRPr lang="zh-CN" sz="1050" kern="100" dirty="0">
                        <a:effectLst/>
                        <a:latin typeface="宋体"/>
                        <a:cs typeface="Courier New"/>
                      </a:endParaRPr>
                    </a:p>
                    <a:p>
                      <a:pPr marL="72000" algn="l">
                        <a:lnSpc>
                          <a:spcPct val="150000"/>
                        </a:lnSpc>
                        <a:spcAft>
                          <a:spcPts val="0"/>
                        </a:spcAft>
                        <a:tabLst>
                          <a:tab pos="2700655" algn="l"/>
                        </a:tabLst>
                      </a:pPr>
                      <a:r>
                        <a:rPr lang="en-US" sz="2800" i="1" kern="100" dirty="0">
                          <a:effectLst/>
                          <a:latin typeface="Times New Roman"/>
                          <a:ea typeface="华文细黑"/>
                          <a:cs typeface="Courier New"/>
                        </a:rPr>
                        <a:t>x</a:t>
                      </a:r>
                      <a:r>
                        <a:rPr lang="zh-CN" sz="2800" kern="100" dirty="0">
                          <a:effectLst/>
                          <a:latin typeface="Times New Roman"/>
                          <a:ea typeface="华文细黑"/>
                          <a:cs typeface="Times New Roman"/>
                        </a:rPr>
                        <a:t>＝</a:t>
                      </a:r>
                      <a:r>
                        <a:rPr lang="en-US" sz="2800" kern="100" dirty="0">
                          <a:effectLst/>
                          <a:latin typeface="Times New Roman"/>
                          <a:ea typeface="华文细黑"/>
                          <a:cs typeface="Courier New"/>
                        </a:rPr>
                        <a:t>3 m</a:t>
                      </a:r>
                      <a:r>
                        <a:rPr lang="zh-CN" sz="2800" kern="100" dirty="0">
                          <a:effectLst/>
                          <a:latin typeface="Times New Roman"/>
                          <a:ea typeface="华文细黑"/>
                          <a:cs typeface="Times New Roman"/>
                        </a:rPr>
                        <a:t>，</a:t>
                      </a:r>
                      <a:r>
                        <a:rPr lang="en-US" sz="2800" i="1" kern="100" dirty="0">
                          <a:effectLst/>
                          <a:latin typeface="Times New Roman"/>
                          <a:ea typeface="华文细黑"/>
                          <a:cs typeface="Courier New"/>
                        </a:rPr>
                        <a:t>y</a:t>
                      </a:r>
                      <a:r>
                        <a:rPr lang="zh-CN" sz="2800" kern="100" dirty="0">
                          <a:effectLst/>
                          <a:latin typeface="Times New Roman"/>
                          <a:ea typeface="华文细黑"/>
                          <a:cs typeface="Times New Roman"/>
                        </a:rPr>
                        <a:t>＝</a:t>
                      </a:r>
                      <a:r>
                        <a:rPr lang="en-US" sz="2800" kern="100" dirty="0">
                          <a:effectLst/>
                          <a:latin typeface="Times New Roman"/>
                          <a:ea typeface="华文细黑"/>
                          <a:cs typeface="Courier New"/>
                        </a:rPr>
                        <a:t>4 m</a:t>
                      </a:r>
                      <a:r>
                        <a:rPr lang="zh-CN" sz="2800" kern="100" dirty="0" smtClean="0">
                          <a:effectLst/>
                          <a:latin typeface="Times New Roman"/>
                          <a:ea typeface="华文细黑"/>
                          <a:cs typeface="Times New Roman"/>
                        </a:rPr>
                        <a:t>，</a:t>
                      </a:r>
                      <a:endParaRPr lang="en-US" altLang="zh-CN" sz="2800" kern="100" dirty="0" smtClean="0">
                        <a:effectLst/>
                        <a:latin typeface="Times New Roman"/>
                        <a:ea typeface="华文细黑"/>
                        <a:cs typeface="Times New Roman"/>
                      </a:endParaRPr>
                    </a:p>
                    <a:p>
                      <a:pPr marL="72000" algn="l">
                        <a:lnSpc>
                          <a:spcPct val="150000"/>
                        </a:lnSpc>
                        <a:spcAft>
                          <a:spcPts val="0"/>
                        </a:spcAft>
                        <a:tabLst>
                          <a:tab pos="2700655" algn="l"/>
                        </a:tabLst>
                      </a:pPr>
                      <a:r>
                        <a:rPr lang="en-US" sz="2800" i="1" kern="100" dirty="0" smtClean="0">
                          <a:effectLst/>
                          <a:latin typeface="Times New Roman"/>
                          <a:ea typeface="华文细黑"/>
                          <a:cs typeface="Courier New"/>
                        </a:rPr>
                        <a:t>z</a:t>
                      </a:r>
                      <a:r>
                        <a:rPr lang="zh-CN" sz="2800" kern="100" dirty="0">
                          <a:effectLst/>
                          <a:latin typeface="Times New Roman"/>
                          <a:ea typeface="华文细黑"/>
                          <a:cs typeface="Times New Roman"/>
                        </a:rPr>
                        <a:t>＝</a:t>
                      </a:r>
                      <a:r>
                        <a:rPr lang="en-US" sz="2800" kern="100" dirty="0">
                          <a:effectLst/>
                          <a:latin typeface="Times New Roman"/>
                          <a:ea typeface="华文细黑"/>
                          <a:cs typeface="Courier New"/>
                        </a:rPr>
                        <a:t>2 m</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386" name="Picture 2" descr="\\贾文\贾文\源文件\同步\物理 人教 必修1 新课标\R1-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069" y="2742449"/>
            <a:ext cx="2547297" cy="66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贾文\贾文\源文件\同步\物理 人教 必修1 新课标\R1-8.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582" y="1832134"/>
            <a:ext cx="1666792" cy="15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贾文\贾文\源文件\同步\物理 人教 必修1 新课标\R1-9.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8294" y="1042482"/>
            <a:ext cx="2436741" cy="23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434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474588" y="3589189"/>
            <a:ext cx="9869090"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根据题意建立如图所示的坐标系，</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点为抛出点，坐标为－</a:t>
            </a:r>
            <a:r>
              <a:rPr lang="en-US" altLang="zh-CN" sz="2800" kern="100" dirty="0">
                <a:solidFill>
                  <a:srgbClr val="002060"/>
                </a:solidFill>
                <a:latin typeface="Times New Roman"/>
                <a:ea typeface="华文细黑"/>
                <a:cs typeface="Courier New"/>
              </a:rPr>
              <a:t>2 m</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点为坐标原点，</a:t>
            </a:r>
            <a:r>
              <a:rPr lang="en-US" altLang="zh-CN" sz="2800" i="1"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点为落地点，坐标为</a:t>
            </a:r>
            <a:r>
              <a:rPr lang="en-US" altLang="zh-CN" sz="2800" kern="100" dirty="0">
                <a:solidFill>
                  <a:srgbClr val="002060"/>
                </a:solidFill>
                <a:latin typeface="Times New Roman"/>
                <a:ea typeface="华文细黑"/>
                <a:cs typeface="Courier New"/>
              </a:rPr>
              <a:t>2 m</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点为接住点，坐标为</a:t>
            </a:r>
            <a:r>
              <a:rPr lang="en-US" altLang="zh-CN" sz="2800" kern="100" dirty="0">
                <a:solidFill>
                  <a:srgbClr val="002060"/>
                </a:solidFill>
                <a:latin typeface="Times New Roman"/>
                <a:ea typeface="华文细黑"/>
                <a:cs typeface="Courier New"/>
              </a:rPr>
              <a:t>1 m</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8193" name="Picture 1" descr="\\贾文\贾文\源文件\同步\物理 人教 必修1 新课标\1-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8728" y="2661427"/>
            <a:ext cx="1091608" cy="357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74588" y="348829"/>
            <a:ext cx="11241236"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一个小球从距地面</a:t>
            </a:r>
            <a:r>
              <a:rPr lang="en-US" altLang="zh-CN" sz="2800" kern="100" dirty="0">
                <a:latin typeface="Times New Roman"/>
                <a:ea typeface="华文细黑"/>
                <a:cs typeface="Courier New"/>
              </a:rPr>
              <a:t>4 m</a:t>
            </a:r>
            <a:r>
              <a:rPr lang="zh-CN" altLang="zh-CN" sz="2800" kern="100" dirty="0">
                <a:latin typeface="Times New Roman"/>
                <a:ea typeface="华文细黑"/>
                <a:cs typeface="Times New Roman"/>
              </a:rPr>
              <a:t>高处落下，被地面弹回，在距地面</a:t>
            </a:r>
            <a:r>
              <a:rPr lang="en-US" altLang="zh-CN" sz="2800" kern="100" dirty="0">
                <a:latin typeface="Times New Roman"/>
                <a:ea typeface="华文细黑"/>
                <a:cs typeface="Courier New"/>
              </a:rPr>
              <a:t>1 m</a:t>
            </a:r>
            <a:r>
              <a:rPr lang="zh-CN" altLang="zh-CN" sz="2800" kern="100" dirty="0">
                <a:latin typeface="Times New Roman"/>
                <a:ea typeface="华文细黑"/>
                <a:cs typeface="Times New Roman"/>
              </a:rPr>
              <a:t>高处</a:t>
            </a:r>
            <a:r>
              <a:rPr lang="zh-CN" altLang="zh-CN" sz="2800" kern="100" spc="-100" dirty="0">
                <a:latin typeface="Times New Roman"/>
                <a:ea typeface="华文细黑"/>
                <a:cs typeface="Times New Roman"/>
              </a:rPr>
              <a:t>被接住</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坐标原点定在抛出点正下方</a:t>
            </a:r>
            <a:r>
              <a:rPr lang="en-US" altLang="zh-CN" sz="2800" kern="100" spc="-100" dirty="0">
                <a:latin typeface="Times New Roman"/>
                <a:ea typeface="华文细黑"/>
                <a:cs typeface="Courier New"/>
              </a:rPr>
              <a:t>2 m</a:t>
            </a:r>
            <a:r>
              <a:rPr lang="zh-CN" altLang="zh-CN" sz="2800" kern="100" spc="-100" dirty="0">
                <a:latin typeface="Times New Roman"/>
                <a:ea typeface="华文细黑"/>
                <a:cs typeface="Times New Roman"/>
              </a:rPr>
              <a:t>处，向下为坐标轴的正方向</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则小</a:t>
            </a:r>
            <a:r>
              <a:rPr lang="zh-CN" altLang="zh-CN" sz="2800" kern="100" dirty="0">
                <a:latin typeface="Times New Roman"/>
                <a:ea typeface="华文细黑"/>
                <a:cs typeface="Times New Roman"/>
              </a:rPr>
              <a:t>球的抛出点、落地点、接住点的位置坐标分别是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A.2 m</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1 m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1 m</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C.4 m</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1 m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 m</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1 m</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5" name="TextBox 14"/>
          <p:cNvSpPr txBox="1"/>
          <p:nvPr/>
        </p:nvSpPr>
        <p:spPr>
          <a:xfrm>
            <a:off x="6419326" y="2313365"/>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1" name="图片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927359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8193"/>
                                        </p:tgtEl>
                                        <p:attrNameLst>
                                          <p:attrName>style.visibility</p:attrName>
                                        </p:attrNameLst>
                                      </p:cBhvr>
                                      <p:to>
                                        <p:strVal val="visible"/>
                                      </p:to>
                                    </p:set>
                                    <p:animEffect transition="in" filter="blinds(horizontal)">
                                      <p:cBhvr>
                                        <p:cTn id="21" dur="500"/>
                                        <p:tgtEl>
                                          <p:spTgt spid="81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8193"/>
                                        </p:tgtEl>
                                      </p:cBhvr>
                                    </p:animEffect>
                                    <p:set>
                                      <p:cBhvr>
                                        <p:cTn id="29" dur="1" fill="hold">
                                          <p:stCondLst>
                                            <p:cond delay="499"/>
                                          </p:stCondLst>
                                        </p:cTn>
                                        <p:tgtEl>
                                          <p:spTgt spid="819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p:bldP spid="9" grpId="1"/>
      <p:bldP spid="15" grpId="0"/>
      <p:bldP spid="1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25" r="20096"/>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17"/>
          <p:cNvSpPr/>
          <p:nvPr/>
        </p:nvSpPr>
        <p:spPr>
          <a:xfrm>
            <a:off x="474588" y="697673"/>
            <a:ext cx="11241236" cy="5180393"/>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en-US" altLang="zh-CN" sz="2800" b="1" kern="100" dirty="0">
                <a:solidFill>
                  <a:prstClr val="black"/>
                </a:solidFill>
                <a:latin typeface="Times New Roman"/>
                <a:ea typeface="华文细黑"/>
                <a:cs typeface="Courier New"/>
              </a:rPr>
              <a:t>(</a:t>
            </a:r>
            <a:r>
              <a:rPr lang="zh-CN" altLang="zh-CN" sz="2800" b="1" kern="100" dirty="0">
                <a:solidFill>
                  <a:prstClr val="black"/>
                </a:solidFill>
                <a:latin typeface="Times New Roman"/>
                <a:ea typeface="华文细黑"/>
                <a:cs typeface="Times New Roman"/>
              </a:rPr>
              <a:t>能否看成质点的条件</a:t>
            </a:r>
            <a:r>
              <a:rPr lang="en-US" altLang="zh-CN" sz="2800" b="1"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下列关于质点的说法正确的是</a:t>
            </a:r>
            <a:r>
              <a:rPr lang="zh-CN" altLang="zh-CN" sz="2800" kern="100" dirty="0">
                <a:solidFill>
                  <a:prstClr val="black"/>
                </a:solidFill>
                <a:latin typeface="宋体"/>
                <a:ea typeface="Times New Roman"/>
                <a:cs typeface="Courier New"/>
              </a:rPr>
              <a:t> </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质点是一个理想化模型，实际上并不存在，所以，引入这个概念</a:t>
            </a:r>
            <a:r>
              <a:rPr lang="zh-CN" altLang="zh-CN" sz="2800" kern="100" dirty="0" smtClean="0">
                <a:solidFill>
                  <a:prstClr val="black"/>
                </a:solidFill>
                <a:latin typeface="Times New Roman"/>
                <a:ea typeface="华文细黑"/>
                <a:cs typeface="Times New Roman"/>
              </a:rPr>
              <a:t>没有</a:t>
            </a:r>
            <a:endParaRPr lang="en-US" altLang="zh-CN" sz="2800" kern="100" dirty="0" smtClean="0">
              <a:solidFill>
                <a:prstClr val="black"/>
              </a:solidFill>
              <a:latin typeface="Times New Roman"/>
              <a:ea typeface="华文细黑"/>
              <a:cs typeface="Times New Roman"/>
            </a:endParaRPr>
          </a:p>
          <a:p>
            <a:pPr lvl="0" algn="just">
              <a:lnSpc>
                <a:spcPct val="150000"/>
              </a:lnSpc>
              <a:tabLst>
                <a:tab pos="2700655" algn="l"/>
              </a:tabLst>
            </a:pPr>
            <a:r>
              <a:rPr lang="en-US" altLang="zh-CN" sz="2800" kern="100" dirty="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多</a:t>
            </a:r>
            <a:r>
              <a:rPr lang="zh-CN" altLang="zh-CN" sz="2800" kern="100" dirty="0">
                <a:solidFill>
                  <a:prstClr val="black"/>
                </a:solidFill>
                <a:latin typeface="Times New Roman"/>
                <a:ea typeface="华文细黑"/>
                <a:cs typeface="Times New Roman"/>
              </a:rPr>
              <a:t>大意义</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体积很小的物体都可以看成是质点，而体积较大的物体一定不能</a:t>
            </a:r>
            <a:r>
              <a:rPr lang="zh-CN" altLang="zh-CN" sz="2800" kern="100" dirty="0" smtClean="0">
                <a:solidFill>
                  <a:prstClr val="black"/>
                </a:solidFill>
                <a:latin typeface="Times New Roman"/>
                <a:ea typeface="华文细黑"/>
                <a:cs typeface="Times New Roman"/>
              </a:rPr>
              <a:t>看成</a:t>
            </a:r>
            <a:endParaRPr lang="en-US" altLang="zh-CN" sz="2800" kern="100" dirty="0" smtClean="0">
              <a:solidFill>
                <a:prstClr val="black"/>
              </a:solidFill>
              <a:latin typeface="Times New Roman"/>
              <a:ea typeface="华文细黑"/>
              <a:cs typeface="Times New Roman"/>
            </a:endParaRPr>
          </a:p>
          <a:p>
            <a:pPr lvl="0" algn="just">
              <a:lnSpc>
                <a:spcPct val="150000"/>
              </a:lnSpc>
              <a:tabLst>
                <a:tab pos="2700655" algn="l"/>
              </a:tabLst>
            </a:pPr>
            <a:r>
              <a:rPr lang="en-US" altLang="zh-CN" sz="2800" kern="100" dirty="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质点</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只要物体运动不是很快，就可以把物体看成质点</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D.</a:t>
            </a:r>
            <a:r>
              <a:rPr lang="zh-CN" altLang="zh-CN" sz="2800" kern="100" dirty="0">
                <a:solidFill>
                  <a:prstClr val="black"/>
                </a:solidFill>
                <a:latin typeface="Times New Roman"/>
                <a:ea typeface="华文细黑"/>
                <a:cs typeface="Times New Roman"/>
              </a:rPr>
              <a:t>物体的大小和形状对所研究问题的影响可以忽略时，可以将物体</a:t>
            </a:r>
            <a:r>
              <a:rPr lang="zh-CN" altLang="zh-CN" sz="2800" kern="100" dirty="0" smtClean="0">
                <a:solidFill>
                  <a:prstClr val="black"/>
                </a:solidFill>
                <a:latin typeface="Times New Roman"/>
                <a:ea typeface="华文细黑"/>
                <a:cs typeface="Times New Roman"/>
              </a:rPr>
              <a:t>看成</a:t>
            </a:r>
            <a:endParaRPr lang="en-US" altLang="zh-CN" sz="2800" kern="100" dirty="0" smtClean="0">
              <a:solidFill>
                <a:prstClr val="black"/>
              </a:solidFill>
              <a:latin typeface="Times New Roman"/>
              <a:ea typeface="华文细黑"/>
              <a:cs typeface="Times New Roman"/>
            </a:endParaRPr>
          </a:p>
          <a:p>
            <a:pPr lvl="0" algn="just">
              <a:lnSpc>
                <a:spcPct val="150000"/>
              </a:lnSpc>
              <a:tabLst>
                <a:tab pos="2700655" algn="l"/>
              </a:tabLst>
            </a:pPr>
            <a:r>
              <a:rPr lang="en-US" altLang="zh-CN" sz="2800" kern="100" dirty="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质点</a:t>
            </a:r>
            <a:endParaRPr lang="zh-CN" altLang="zh-CN" sz="1050" kern="100" dirty="0">
              <a:solidFill>
                <a:prstClr val="black"/>
              </a:solidFill>
              <a:latin typeface="宋体"/>
              <a:cs typeface="Courier New"/>
            </a:endParaRPr>
          </a:p>
        </p:txBody>
      </p:sp>
      <p:sp>
        <p:nvSpPr>
          <p:cNvPr id="10"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5"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329126" y="457737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5" name="Rectangle 21">
            <a:hlinkClick r:id="rId6"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 name="矩形 9"/>
          <p:cNvSpPr/>
          <p:nvPr/>
        </p:nvSpPr>
        <p:spPr>
          <a:xfrm>
            <a:off x="474588" y="1203563"/>
            <a:ext cx="11241236" cy="3522375"/>
          </a:xfrm>
          <a:prstGeom prst="rect">
            <a:avLst/>
          </a:prstGeom>
        </p:spPr>
        <p:txBody>
          <a:bodyPr wrap="square">
            <a:spAutoFit/>
          </a:bodyPr>
          <a:lstStyle/>
          <a:p>
            <a:pPr lvl="0" algn="just">
              <a:lnSpc>
                <a:spcPts val="5500"/>
              </a:lnSpc>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质点是理想化模型，实际上不存在，但在研究问题时可以把体积很庞大的物体看成一个点，这有利于问题的研究，故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endParaRPr lang="en-US" altLang="zh-CN" sz="2800" kern="100" dirty="0">
              <a:solidFill>
                <a:srgbClr val="002060"/>
              </a:solidFill>
              <a:latin typeface="Times New Roman"/>
              <a:ea typeface="华文细黑"/>
              <a:cs typeface="Times New Roman"/>
            </a:endParaRPr>
          </a:p>
          <a:p>
            <a:pPr lvl="0" algn="just">
              <a:lnSpc>
                <a:spcPts val="5500"/>
              </a:lnSpc>
              <a:tabLst>
                <a:tab pos="2700655" algn="l"/>
              </a:tabLst>
            </a:pPr>
            <a:r>
              <a:rPr lang="zh-CN" altLang="zh-CN" sz="2800" kern="100" dirty="0">
                <a:solidFill>
                  <a:srgbClr val="002060"/>
                </a:solidFill>
                <a:latin typeface="Times New Roman"/>
                <a:ea typeface="华文细黑"/>
                <a:cs typeface="Times New Roman"/>
              </a:rPr>
              <a:t>体积很小的物体不一定都可以看做质点，故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endParaRPr lang="en-US" altLang="zh-CN" sz="2800" kern="100" dirty="0">
              <a:solidFill>
                <a:srgbClr val="002060"/>
              </a:solidFill>
              <a:latin typeface="Times New Roman"/>
              <a:ea typeface="华文细黑"/>
              <a:cs typeface="Times New Roman"/>
            </a:endParaRPr>
          </a:p>
          <a:p>
            <a:pPr lvl="0" algn="just">
              <a:lnSpc>
                <a:spcPts val="5500"/>
              </a:lnSpc>
              <a:tabLst>
                <a:tab pos="2700655" algn="l"/>
              </a:tabLst>
            </a:pPr>
            <a:r>
              <a:rPr lang="zh-CN" altLang="zh-CN" sz="2800" kern="100" dirty="0">
                <a:solidFill>
                  <a:srgbClr val="002060"/>
                </a:solidFill>
                <a:latin typeface="Times New Roman"/>
                <a:ea typeface="华文细黑"/>
                <a:cs typeface="Times New Roman"/>
              </a:rPr>
              <a:t>物体能否看成质点主要是看物体的大小和形状对所研究问题的影响是否可以忽略，与物体的运动快慢没有关系，所以</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6"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7"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8"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9" name="Rectangle 21">
            <a:hlinkClick r:id="rId5"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06221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750"/>
                                        <p:tgtEl>
                                          <p:spTgt spid="10">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blinds(horizontal)">
                                      <p:cBhvr>
                                        <p:cTn id="11" dur="750"/>
                                        <p:tgtEl>
                                          <p:spTgt spid="10">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linds(horizontal)">
                                      <p:cBhvr>
                                        <p:cTn id="15" dur="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474588" y="3573810"/>
            <a:ext cx="11241236" cy="2595839"/>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研究地球绕太阳公转的时间</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研究撬棒用力大小与支点位置关系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研究旋转的乒乓球的旋转方向</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研究旋转的电风扇扇叶所受阻力大小的影响因素</a:t>
            </a:r>
            <a:endParaRPr lang="zh-CN" altLang="zh-CN" sz="1050" kern="100" dirty="0">
              <a:effectLst/>
              <a:latin typeface="宋体"/>
              <a:cs typeface="Courier New"/>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2" name="TextBox 21"/>
          <p:cNvSpPr txBox="1"/>
          <p:nvPr/>
        </p:nvSpPr>
        <p:spPr>
          <a:xfrm>
            <a:off x="304086" y="364581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9"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0"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1"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2" name="Rectangle 21">
            <a:hlinkClick r:id="rId5"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3" name="矩形 12"/>
          <p:cNvSpPr/>
          <p:nvPr/>
        </p:nvSpPr>
        <p:spPr>
          <a:xfrm>
            <a:off x="474588" y="261442"/>
            <a:ext cx="11241236" cy="1302408"/>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en-US" altLang="zh-CN" sz="2800" b="1" kern="100" spc="-100" dirty="0">
                <a:solidFill>
                  <a:prstClr val="black"/>
                </a:solidFill>
                <a:latin typeface="Times New Roman"/>
                <a:ea typeface="华文细黑"/>
                <a:cs typeface="Courier New"/>
              </a:rPr>
              <a:t>(</a:t>
            </a:r>
            <a:r>
              <a:rPr lang="zh-CN" altLang="zh-CN" sz="2800" b="1" kern="100" spc="-100" dirty="0">
                <a:solidFill>
                  <a:prstClr val="black"/>
                </a:solidFill>
                <a:latin typeface="Times New Roman"/>
                <a:ea typeface="华文细黑"/>
                <a:cs typeface="Times New Roman"/>
              </a:rPr>
              <a:t>质点的实例判断</a:t>
            </a:r>
            <a:r>
              <a:rPr lang="en-US" altLang="zh-CN" sz="2800" b="1" kern="100" spc="-100" dirty="0">
                <a:solidFill>
                  <a:prstClr val="black"/>
                </a:solidFill>
                <a:latin typeface="Times New Roman"/>
                <a:ea typeface="华文细黑"/>
                <a:cs typeface="Courier New"/>
              </a:rPr>
              <a:t>)</a:t>
            </a:r>
            <a:r>
              <a:rPr lang="zh-CN" altLang="zh-CN" sz="2800" kern="100" spc="-100" dirty="0" smtClean="0">
                <a:solidFill>
                  <a:prstClr val="black"/>
                </a:solidFill>
                <a:latin typeface="Times New Roman"/>
                <a:ea typeface="华文细黑"/>
                <a:cs typeface="Times New Roman"/>
              </a:rPr>
              <a:t>如图</a:t>
            </a:r>
            <a:r>
              <a:rPr lang="en-US" altLang="zh-CN" sz="2800" kern="100" spc="-100" dirty="0" smtClean="0">
                <a:solidFill>
                  <a:prstClr val="black"/>
                </a:solidFill>
                <a:latin typeface="Times New Roman"/>
                <a:ea typeface="华文细黑"/>
                <a:cs typeface="Courier New"/>
              </a:rPr>
              <a:t>5</a:t>
            </a:r>
            <a:r>
              <a:rPr lang="zh-CN" altLang="zh-CN" sz="2800" kern="100" spc="-100" dirty="0" smtClean="0">
                <a:solidFill>
                  <a:prstClr val="black"/>
                </a:solidFill>
                <a:latin typeface="Times New Roman"/>
                <a:ea typeface="华文细黑"/>
                <a:cs typeface="Times New Roman"/>
              </a:rPr>
              <a:t>所</a:t>
            </a:r>
            <a:r>
              <a:rPr lang="zh-CN" altLang="zh-CN" sz="2800" kern="100" spc="-100" dirty="0">
                <a:solidFill>
                  <a:prstClr val="black"/>
                </a:solidFill>
                <a:latin typeface="Times New Roman"/>
                <a:ea typeface="华文细黑"/>
                <a:cs typeface="Times New Roman"/>
              </a:rPr>
              <a:t>示，研究下列现象，涉及到的物体可看做质</a:t>
            </a:r>
            <a:r>
              <a:rPr lang="zh-CN" altLang="zh-CN" sz="2800" kern="100" dirty="0">
                <a:solidFill>
                  <a:prstClr val="black"/>
                </a:solidFill>
                <a:latin typeface="Times New Roman"/>
                <a:ea typeface="华文细黑"/>
                <a:cs typeface="Times New Roman"/>
              </a:rPr>
              <a:t>点的是</a:t>
            </a:r>
            <a:r>
              <a:rPr lang="zh-CN" altLang="zh-CN" sz="2800" kern="100" dirty="0">
                <a:solidFill>
                  <a:prstClr val="black"/>
                </a:solidFill>
                <a:latin typeface="宋体"/>
                <a:ea typeface="Times New Roman"/>
                <a:cs typeface="Courier New"/>
              </a:rPr>
              <a:t> </a:t>
            </a:r>
            <a:endParaRPr lang="zh-CN" altLang="zh-CN" sz="1050" kern="100" dirty="0">
              <a:solidFill>
                <a:prstClr val="black"/>
              </a:solidFill>
              <a:latin typeface="宋体"/>
              <a:cs typeface="Courier New"/>
            </a:endParaRPr>
          </a:p>
        </p:txBody>
      </p:sp>
      <p:pic>
        <p:nvPicPr>
          <p:cNvPr id="17410" name="Picture 2" descr="\\贾文\贾文\源文件\同步\物理 人教 必修1 新课标\R1-11.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0965" y="1532196"/>
            <a:ext cx="8708483" cy="14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746393" y="3018066"/>
            <a:ext cx="697627" cy="523220"/>
          </a:xfrm>
          <a:prstGeom prst="rect">
            <a:avLst/>
          </a:prstGeom>
        </p:spPr>
        <p:txBody>
          <a:bodyPr wrap="none">
            <a:spAutoFit/>
          </a:bodyPr>
          <a:lstStyle/>
          <a:p>
            <a:r>
              <a:rPr lang="zh-CN" altLang="zh-CN" sz="2800" kern="100" spc="-100" dirty="0">
                <a:solidFill>
                  <a:prstClr val="black"/>
                </a:solidFill>
                <a:latin typeface="Times New Roman"/>
                <a:ea typeface="华文细黑"/>
                <a:cs typeface="Times New Roman"/>
              </a:rPr>
              <a:t>图</a:t>
            </a:r>
            <a:r>
              <a:rPr lang="en-US" altLang="zh-CN" sz="2800" kern="100" spc="-100" dirty="0">
                <a:solidFill>
                  <a:prstClr val="black"/>
                </a:solidFill>
                <a:latin typeface="Times New Roman"/>
                <a:ea typeface="华文细黑"/>
                <a:cs typeface="Courier New"/>
              </a:rPr>
              <a:t>5</a:t>
            </a:r>
            <a:endParaRPr lang="zh-CN" altLang="en-US" dirty="0"/>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p:bldP spid="22"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p:cNvSpPr/>
          <p:nvPr/>
        </p:nvSpPr>
        <p:spPr>
          <a:xfrm>
            <a:off x="474588" y="611322"/>
            <a:ext cx="11241236" cy="4933017"/>
          </a:xfrm>
          <a:prstGeom prst="rect">
            <a:avLst/>
          </a:prstGeom>
        </p:spPr>
        <p:txBody>
          <a:bodyPr wrap="square">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3.</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参考系的选取与物体运动的判断</a:t>
            </a:r>
            <a:r>
              <a:rPr lang="en-US" altLang="zh-CN" sz="2800" b="1" kern="100" spc="-100" dirty="0">
                <a:latin typeface="Times New Roman"/>
                <a:ea typeface="华文细黑"/>
                <a:cs typeface="Courier New"/>
              </a:rPr>
              <a:t>)</a:t>
            </a:r>
            <a:r>
              <a:rPr lang="zh-CN" altLang="zh-CN" sz="2800" kern="100" spc="-100" dirty="0">
                <a:latin typeface="Times New Roman"/>
                <a:ea typeface="华文细黑"/>
                <a:cs typeface="Times New Roman"/>
              </a:rPr>
              <a:t>中国是掌握空中加油技术的少数国</a:t>
            </a:r>
            <a:r>
              <a:rPr lang="zh-CN" altLang="zh-CN" sz="2800" kern="100" dirty="0">
                <a:latin typeface="Times New Roman"/>
                <a:ea typeface="华文细黑"/>
                <a:cs typeface="Times New Roman"/>
              </a:rPr>
              <a:t>家之一，如图</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是我国自行研制的第三代战斗机</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歼－</a:t>
            </a:r>
            <a:r>
              <a:rPr lang="en-US" altLang="zh-CN" sz="2800" kern="100" dirty="0">
                <a:latin typeface="Times New Roman"/>
                <a:ea typeface="华文细黑"/>
                <a:cs typeface="Courier New"/>
              </a:rPr>
              <a:t>10</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在空中加油的情景，以下列哪个物体为参考系，可以认为加油机是运动的</a:t>
            </a:r>
            <a:r>
              <a:rPr lang="zh-CN" altLang="zh-CN" sz="2800" kern="100" dirty="0">
                <a:latin typeface="宋体"/>
                <a:ea typeface="Times New Roman"/>
                <a:cs typeface="Courier New"/>
              </a:rPr>
              <a:t> </a:t>
            </a:r>
            <a:endParaRPr lang="en-US" altLang="zh-CN" sz="1050" kern="100" dirty="0" smtClean="0">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A.</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歼－</a:t>
            </a:r>
            <a:r>
              <a:rPr lang="en-US" altLang="zh-CN" sz="2800" kern="100" dirty="0">
                <a:solidFill>
                  <a:prstClr val="black"/>
                </a:solidFill>
                <a:latin typeface="Times New Roman"/>
                <a:ea typeface="华文细黑"/>
                <a:cs typeface="Courier New"/>
              </a:rPr>
              <a:t>10</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战斗机</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地面上的房屋</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加油机中的飞行员</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D.</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歼－</a:t>
            </a:r>
            <a:r>
              <a:rPr lang="en-US" altLang="zh-CN" sz="2800" kern="100" dirty="0">
                <a:solidFill>
                  <a:prstClr val="black"/>
                </a:solidFill>
                <a:latin typeface="Times New Roman"/>
                <a:ea typeface="华文细黑"/>
                <a:cs typeface="Courier New"/>
              </a:rPr>
              <a:t>10</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战斗机里的</a:t>
            </a:r>
            <a:r>
              <a:rPr lang="zh-CN" altLang="zh-CN" sz="2800" kern="100" dirty="0" smtClean="0">
                <a:solidFill>
                  <a:prstClr val="black"/>
                </a:solidFill>
                <a:latin typeface="Times New Roman"/>
                <a:ea typeface="华文细黑"/>
                <a:cs typeface="Times New Roman"/>
              </a:rPr>
              <a:t>飞行员</a:t>
            </a:r>
            <a:endParaRPr lang="zh-CN" altLang="zh-CN" sz="1050" kern="100" dirty="0">
              <a:solidFill>
                <a:prstClr val="black"/>
              </a:solidFill>
              <a:latin typeface="宋体"/>
              <a:cs typeface="Courier New"/>
            </a:endParaRPr>
          </a:p>
        </p:txBody>
      </p:sp>
      <p:sp>
        <p:nvSpPr>
          <p:cNvPr id="17" name="TextBox 16"/>
          <p:cNvSpPr txBox="1"/>
          <p:nvPr/>
        </p:nvSpPr>
        <p:spPr>
          <a:xfrm>
            <a:off x="314246" y="350180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3"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4"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1" name="矩形 10"/>
          <p:cNvSpPr/>
          <p:nvPr/>
        </p:nvSpPr>
        <p:spPr>
          <a:xfrm>
            <a:off x="9569722" y="5426854"/>
            <a:ext cx="697627" cy="523220"/>
          </a:xfrm>
          <a:prstGeom prst="rect">
            <a:avLst/>
          </a:prstGeom>
        </p:spPr>
        <p:txBody>
          <a:bodyPr wrap="none">
            <a:spAutoFit/>
          </a:bodyPr>
          <a:lstStyle/>
          <a:p>
            <a:r>
              <a:rPr lang="zh-CN" altLang="zh-CN" sz="2800" kern="100" spc="-100" dirty="0" smtClean="0">
                <a:solidFill>
                  <a:prstClr val="black"/>
                </a:solidFill>
                <a:latin typeface="Times New Roman"/>
                <a:ea typeface="华文细黑"/>
                <a:cs typeface="Times New Roman"/>
              </a:rPr>
              <a:t>图</a:t>
            </a:r>
            <a:r>
              <a:rPr lang="en-US" altLang="zh-CN" sz="2800" kern="100" spc="-100" dirty="0" smtClean="0">
                <a:solidFill>
                  <a:prstClr val="black"/>
                </a:solidFill>
                <a:latin typeface="Times New Roman"/>
                <a:ea typeface="华文细黑"/>
                <a:cs typeface="Courier New"/>
              </a:rPr>
              <a:t>6</a:t>
            </a:r>
            <a:endParaRPr lang="zh-CN" altLang="en-US" dirty="0"/>
          </a:p>
        </p:txBody>
      </p:sp>
      <p:pic>
        <p:nvPicPr>
          <p:cNvPr id="18434" name="Picture 2" descr="\\贾文\贾文\源文件\同步\物理 人教 必修1 新课标\R1-12.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6654" y="2870574"/>
            <a:ext cx="3283762" cy="24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3187971129"/>
              </p:ext>
            </p:extLst>
          </p:nvPr>
        </p:nvGraphicFramePr>
        <p:xfrm>
          <a:off x="-9525" y="2635729"/>
          <a:ext cx="12203999" cy="1116000"/>
        </p:xfrm>
        <a:graphic>
          <a:graphicData uri="http://schemas.openxmlformats.org/drawingml/2006/table">
            <a:tbl>
              <a:tblPr firstRow="1" bandRow="1">
                <a:tableStyleId>{5C22544A-7EE6-4342-B048-85BDC9FD1C3A}</a:tableStyleId>
              </a:tblPr>
              <a:tblGrid>
                <a:gridCol w="2864371">
                  <a:extLst>
                    <a:ext uri="{9D8B030D-6E8A-4147-A177-3AD203B41FA5}">
                      <a16:colId xmlns:a16="http://schemas.microsoft.com/office/drawing/2014/main" xmlns="" val="1008561275"/>
                    </a:ext>
                  </a:extLst>
                </a:gridCol>
                <a:gridCol w="2808312">
                  <a:extLst>
                    <a:ext uri="{9D8B030D-6E8A-4147-A177-3AD203B41FA5}">
                      <a16:colId xmlns:a16="http://schemas.microsoft.com/office/drawing/2014/main" xmlns="" val="271465696"/>
                    </a:ext>
                  </a:extLst>
                </a:gridCol>
                <a:gridCol w="2880320">
                  <a:extLst>
                    <a:ext uri="{9D8B030D-6E8A-4147-A177-3AD203B41FA5}">
                      <a16:colId xmlns:a16="http://schemas.microsoft.com/office/drawing/2014/main" xmlns="" val="3345373049"/>
                    </a:ext>
                  </a:extLst>
                </a:gridCol>
                <a:gridCol w="3650996"/>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10" name="TextBox 17">
            <a:hlinkClick r:id="rId4" action="ppaction://hlinksldjump"/>
          </p:cNvPr>
          <p:cNvSpPr txBox="1"/>
          <p:nvPr/>
        </p:nvSpPr>
        <p:spPr>
          <a:xfrm>
            <a:off x="5868" y="2682253"/>
            <a:ext cx="282384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2808836" y="2682253"/>
            <a:ext cx="2823839"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5705042" y="2682253"/>
            <a:ext cx="282384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
        <p:nvSpPr>
          <p:cNvPr id="14" name="TextBox 25">
            <a:hlinkClick r:id="rId7" action="ppaction://hlinksldjump"/>
          </p:cNvPr>
          <p:cNvSpPr txBox="1"/>
          <p:nvPr/>
        </p:nvSpPr>
        <p:spPr>
          <a:xfrm>
            <a:off x="8607261" y="2682253"/>
            <a:ext cx="3516316"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1800" dirty="0">
                <a:solidFill>
                  <a:prstClr val="black">
                    <a:lumMod val="65000"/>
                    <a:lumOff val="35000"/>
                  </a:prstClr>
                </a:solidFill>
                <a:latin typeface="微软雅黑" pitchFamily="34" charset="-122"/>
                <a:ea typeface="微软雅黑" pitchFamily="34" charset="-122"/>
              </a:rPr>
              <a:t>物理生活与建模</a:t>
            </a:r>
            <a:endParaRPr lang="en-US" altLang="zh-CN" sz="1800" dirty="0">
              <a:solidFill>
                <a:prstClr val="black">
                  <a:lumMod val="65000"/>
                  <a:lumOff val="35000"/>
                </a:prstClr>
              </a:solidFill>
              <a:latin typeface="微软雅黑" pitchFamily="34" charset="-122"/>
              <a:ea typeface="微软雅黑" pitchFamily="34" charset="-122"/>
            </a:endParaRPr>
          </a:p>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理想化模型</a:t>
            </a:r>
            <a:r>
              <a:rPr lang="en-US" altLang="zh-CN" sz="2500" b="1" dirty="0">
                <a:solidFill>
                  <a:schemeClr val="tx1">
                    <a:lumMod val="65000"/>
                    <a:lumOff val="35000"/>
                  </a:schemeClr>
                </a:solidFill>
                <a:latin typeface="微软雅黑" pitchFamily="34" charset="-122"/>
                <a:ea typeface="微软雅黑" pitchFamily="34" charset="-122"/>
              </a:rPr>
              <a:t>——</a:t>
            </a:r>
            <a:r>
              <a:rPr lang="zh-CN" altLang="en-US" sz="2500" b="1" dirty="0">
                <a:solidFill>
                  <a:schemeClr val="tx1">
                    <a:lumMod val="65000"/>
                    <a:lumOff val="35000"/>
                  </a:schemeClr>
                </a:solidFill>
                <a:latin typeface="微软雅黑" pitchFamily="34" charset="-122"/>
                <a:ea typeface="微软雅黑" pitchFamily="34" charset="-122"/>
              </a:rPr>
              <a:t>质点</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 name="矩形 15"/>
          <p:cNvSpPr/>
          <p:nvPr/>
        </p:nvSpPr>
        <p:spPr>
          <a:xfrm>
            <a:off x="445701" y="655991"/>
            <a:ext cx="11299010" cy="52119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加油机相对于</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歼－</a:t>
            </a:r>
            <a:r>
              <a:rPr lang="en-US" altLang="zh-CN" sz="2800" kern="100" dirty="0">
                <a:solidFill>
                  <a:srgbClr val="002060"/>
                </a:solidFill>
                <a:latin typeface="Times New Roman"/>
                <a:ea typeface="华文细黑"/>
                <a:cs typeface="Courier New"/>
              </a:rPr>
              <a:t>10</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战斗机位置不变，以</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歼－</a:t>
            </a:r>
            <a:r>
              <a:rPr lang="en-US" altLang="zh-CN" sz="2800" kern="100" dirty="0">
                <a:solidFill>
                  <a:srgbClr val="002060"/>
                </a:solidFill>
                <a:latin typeface="Times New Roman"/>
                <a:ea typeface="华文细黑"/>
                <a:cs typeface="Courier New"/>
              </a:rPr>
              <a:t>10</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战斗机为参考系，加油机是静止的，故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加油机</a:t>
            </a:r>
            <a:r>
              <a:rPr lang="zh-CN" altLang="zh-CN" sz="2800" kern="100" dirty="0">
                <a:solidFill>
                  <a:srgbClr val="002060"/>
                </a:solidFill>
                <a:latin typeface="Times New Roman"/>
                <a:ea typeface="华文细黑"/>
                <a:cs typeface="Times New Roman"/>
              </a:rPr>
              <a:t>相对于地面上的房屋位置不断变化，以地面上的房屋为参考系，加油机是运动的，故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加油机</a:t>
            </a:r>
            <a:r>
              <a:rPr lang="zh-CN" altLang="zh-CN" sz="2800" kern="100" dirty="0">
                <a:solidFill>
                  <a:srgbClr val="002060"/>
                </a:solidFill>
                <a:latin typeface="Times New Roman"/>
                <a:ea typeface="华文细黑"/>
                <a:cs typeface="Times New Roman"/>
              </a:rPr>
              <a:t>相对于加油机中的飞行员位置不变，以加油机中的飞行员为参考系，加油机是静止的，故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以</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歼－</a:t>
            </a:r>
            <a:r>
              <a:rPr lang="en-US" altLang="zh-CN" sz="2800" kern="100" dirty="0">
                <a:solidFill>
                  <a:srgbClr val="002060"/>
                </a:solidFill>
                <a:latin typeface="Times New Roman"/>
                <a:ea typeface="华文细黑"/>
                <a:cs typeface="Courier New"/>
              </a:rPr>
              <a:t>10</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战斗机里的飞行员为参考系，加油机相对于</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歼－</a:t>
            </a:r>
            <a:r>
              <a:rPr lang="en-US" altLang="zh-CN" sz="2800" kern="100" dirty="0">
                <a:solidFill>
                  <a:srgbClr val="002060"/>
                </a:solidFill>
                <a:latin typeface="Times New Roman"/>
                <a:ea typeface="华文细黑"/>
                <a:cs typeface="Courier New"/>
              </a:rPr>
              <a:t>10</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战斗机里的飞行员位置不变，加油机是静止的，故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7"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8"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9"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10" name="Rectangle 21">
            <a:hlinkClick r:id="rId5"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1861613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750"/>
                                        <p:tgtEl>
                                          <p:spTgt spid="16">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blinds(horizontal)">
                                      <p:cBhvr>
                                        <p:cTn id="11" dur="750"/>
                                        <p:tgtEl>
                                          <p:spTgt spid="16">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blinds(horizontal)">
                                      <p:cBhvr>
                                        <p:cTn id="15" dur="750"/>
                                        <p:tgtEl>
                                          <p:spTgt spid="16">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blinds(horizontal)">
                                      <p:cBhvr>
                                        <p:cTn id="19" dur="75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9" name="矩形 18"/>
          <p:cNvSpPr/>
          <p:nvPr/>
        </p:nvSpPr>
        <p:spPr>
          <a:xfrm>
            <a:off x="406574" y="45418"/>
            <a:ext cx="11241236" cy="1949508"/>
          </a:xfrm>
          <a:prstGeom prst="rect">
            <a:avLst/>
          </a:prstGeom>
        </p:spPr>
        <p:txBody>
          <a:bodyPr wrap="square">
            <a:spAutoFit/>
          </a:bodyPr>
          <a:lstStyle/>
          <a:p>
            <a:pPr lvl="0" algn="just">
              <a:lnSpc>
                <a:spcPct val="150000"/>
              </a:lnSpc>
              <a:tabLst>
                <a:tab pos="2700655" algn="l"/>
              </a:tabLst>
            </a:pPr>
            <a:r>
              <a:rPr lang="en-US" altLang="zh-CN" sz="2800" kern="100" dirty="0" smtClean="0">
                <a:solidFill>
                  <a:prstClr val="black"/>
                </a:solidFill>
                <a:latin typeface="Times New Roman"/>
                <a:ea typeface="华文细黑"/>
                <a:cs typeface="Courier New"/>
              </a:rPr>
              <a:t>4.</a:t>
            </a:r>
            <a:r>
              <a:rPr lang="en-US" altLang="zh-CN" sz="2800" b="1" kern="100" spc="-100" dirty="0" smtClean="0">
                <a:solidFill>
                  <a:prstClr val="black"/>
                </a:solidFill>
                <a:latin typeface="Times New Roman"/>
                <a:ea typeface="华文细黑"/>
                <a:cs typeface="Courier New"/>
              </a:rPr>
              <a:t>(</a:t>
            </a:r>
            <a:r>
              <a:rPr lang="zh-CN" altLang="zh-CN" sz="2800" b="1" kern="100" spc="-100" dirty="0" smtClean="0">
                <a:solidFill>
                  <a:prstClr val="black"/>
                </a:solidFill>
                <a:latin typeface="Times New Roman"/>
                <a:ea typeface="华文细黑"/>
                <a:cs typeface="Times New Roman"/>
              </a:rPr>
              <a:t>坐标系</a:t>
            </a:r>
            <a:r>
              <a:rPr lang="en-US" altLang="zh-CN" sz="2800" b="1" kern="100" spc="-100" dirty="0" smtClean="0">
                <a:solidFill>
                  <a:prstClr val="black"/>
                </a:solidFill>
                <a:latin typeface="Times New Roman"/>
                <a:ea typeface="华文细黑"/>
                <a:cs typeface="Courier New"/>
              </a:rPr>
              <a:t>)</a:t>
            </a:r>
            <a:r>
              <a:rPr lang="zh-CN" altLang="zh-CN" sz="2800" kern="100" spc="-100" dirty="0" smtClean="0">
                <a:solidFill>
                  <a:prstClr val="black"/>
                </a:solidFill>
                <a:latin typeface="Times New Roman"/>
                <a:ea typeface="华文细黑"/>
                <a:cs typeface="Times New Roman"/>
              </a:rPr>
              <a:t>一物体从</a:t>
            </a:r>
            <a:r>
              <a:rPr lang="en-US" altLang="zh-CN" sz="2800" i="1" kern="100" spc="-100" dirty="0" smtClean="0">
                <a:solidFill>
                  <a:prstClr val="black"/>
                </a:solidFill>
                <a:latin typeface="Times New Roman"/>
                <a:ea typeface="华文细黑"/>
                <a:cs typeface="Courier New"/>
              </a:rPr>
              <a:t>O</a:t>
            </a:r>
            <a:r>
              <a:rPr lang="zh-CN" altLang="zh-CN" sz="2800" kern="100" spc="-100" dirty="0" smtClean="0">
                <a:solidFill>
                  <a:prstClr val="black"/>
                </a:solidFill>
                <a:latin typeface="Times New Roman"/>
                <a:ea typeface="华文细黑"/>
                <a:cs typeface="Times New Roman"/>
              </a:rPr>
              <a:t>点出发，沿东偏北</a:t>
            </a:r>
            <a:r>
              <a:rPr lang="en-US" altLang="zh-CN" sz="2800" kern="100" spc="-100" dirty="0" smtClean="0">
                <a:solidFill>
                  <a:prstClr val="black"/>
                </a:solidFill>
                <a:latin typeface="Times New Roman"/>
                <a:ea typeface="华文细黑"/>
                <a:cs typeface="Courier New"/>
              </a:rPr>
              <a:t>30°</a:t>
            </a:r>
            <a:r>
              <a:rPr lang="zh-CN" altLang="zh-CN" sz="2800" kern="100" spc="-100" dirty="0" smtClean="0">
                <a:solidFill>
                  <a:prstClr val="black"/>
                </a:solidFill>
                <a:latin typeface="Times New Roman"/>
                <a:ea typeface="华文细黑"/>
                <a:cs typeface="Times New Roman"/>
              </a:rPr>
              <a:t>的方向运动</a:t>
            </a:r>
            <a:r>
              <a:rPr lang="en-US" altLang="zh-CN" sz="2800" kern="100" spc="-100" dirty="0" smtClean="0">
                <a:solidFill>
                  <a:prstClr val="black"/>
                </a:solidFill>
                <a:latin typeface="Times New Roman"/>
                <a:ea typeface="华文细黑"/>
                <a:cs typeface="Courier New"/>
              </a:rPr>
              <a:t>10 m</a:t>
            </a:r>
            <a:r>
              <a:rPr lang="zh-CN" altLang="zh-CN" sz="2800" kern="100" spc="-100" dirty="0" smtClean="0">
                <a:solidFill>
                  <a:prstClr val="black"/>
                </a:solidFill>
                <a:latin typeface="Times New Roman"/>
                <a:ea typeface="华文细黑"/>
                <a:cs typeface="Times New Roman"/>
              </a:rPr>
              <a:t>至</a:t>
            </a:r>
            <a:r>
              <a:rPr lang="en-US" altLang="zh-CN" sz="2800" i="1" kern="100" spc="-100" dirty="0" smtClean="0">
                <a:solidFill>
                  <a:prstClr val="black"/>
                </a:solidFill>
                <a:latin typeface="Times New Roman"/>
                <a:ea typeface="华文细黑"/>
                <a:cs typeface="Courier New"/>
              </a:rPr>
              <a:t>A</a:t>
            </a:r>
            <a:r>
              <a:rPr lang="zh-CN" altLang="zh-CN" sz="2800" kern="100" spc="-100" dirty="0" smtClean="0">
                <a:solidFill>
                  <a:prstClr val="black"/>
                </a:solidFill>
                <a:latin typeface="Times New Roman"/>
                <a:ea typeface="华文细黑"/>
                <a:cs typeface="Times New Roman"/>
              </a:rPr>
              <a:t>点，然</a:t>
            </a:r>
            <a:r>
              <a:rPr lang="zh-CN" altLang="zh-CN" sz="2800" kern="100" dirty="0" smtClean="0">
                <a:solidFill>
                  <a:prstClr val="black"/>
                </a:solidFill>
                <a:latin typeface="Times New Roman"/>
                <a:ea typeface="华文细黑"/>
                <a:cs typeface="Times New Roman"/>
              </a:rPr>
              <a:t>后又向正南方向运动</a:t>
            </a:r>
            <a:r>
              <a:rPr lang="en-US" altLang="zh-CN" sz="2800" kern="100" dirty="0" smtClean="0">
                <a:solidFill>
                  <a:prstClr val="black"/>
                </a:solidFill>
                <a:latin typeface="Times New Roman"/>
                <a:ea typeface="华文细黑"/>
                <a:cs typeface="Courier New"/>
              </a:rPr>
              <a:t>5 m</a:t>
            </a:r>
            <a:r>
              <a:rPr lang="zh-CN" altLang="zh-CN" sz="2800" kern="100" dirty="0" smtClean="0">
                <a:solidFill>
                  <a:prstClr val="black"/>
                </a:solidFill>
                <a:latin typeface="Times New Roman"/>
                <a:ea typeface="华文细黑"/>
                <a:cs typeface="Times New Roman"/>
              </a:rPr>
              <a:t>至</a:t>
            </a:r>
            <a:r>
              <a:rPr lang="en-US" altLang="zh-CN" sz="2800" i="1" kern="100" dirty="0" smtClean="0">
                <a:solidFill>
                  <a:prstClr val="black"/>
                </a:solidFill>
                <a:latin typeface="Times New Roman"/>
                <a:ea typeface="华文细黑"/>
                <a:cs typeface="Courier New"/>
              </a:rPr>
              <a:t>B</a:t>
            </a:r>
            <a:r>
              <a:rPr lang="zh-CN" altLang="zh-CN" sz="2800" kern="100" dirty="0" smtClean="0">
                <a:solidFill>
                  <a:prstClr val="black"/>
                </a:solidFill>
                <a:latin typeface="Times New Roman"/>
                <a:ea typeface="华文细黑"/>
                <a:cs typeface="Times New Roman"/>
              </a:rPr>
              <a:t>点</a:t>
            </a:r>
            <a:r>
              <a:rPr lang="en-US" altLang="zh-CN" sz="2800" kern="100" dirty="0" smtClean="0">
                <a:solidFill>
                  <a:prstClr val="black"/>
                </a:solidFill>
                <a:latin typeface="Times New Roman"/>
                <a:ea typeface="华文细黑"/>
                <a:cs typeface="Courier New"/>
              </a:rPr>
              <a:t>.(sin 30°</a:t>
            </a:r>
            <a:r>
              <a:rPr lang="zh-CN" altLang="zh-CN" sz="2800" kern="100" dirty="0" smtClean="0">
                <a:solidFill>
                  <a:prstClr val="black"/>
                </a:solidFill>
                <a:latin typeface="Times New Roman"/>
                <a:ea typeface="华文细黑"/>
                <a:cs typeface="Times New Roman"/>
              </a:rPr>
              <a:t>＝</a:t>
            </a:r>
            <a:r>
              <a:rPr lang="en-US" altLang="zh-CN" sz="2800" kern="100" dirty="0" smtClean="0">
                <a:solidFill>
                  <a:prstClr val="black"/>
                </a:solidFill>
                <a:latin typeface="Times New Roman"/>
                <a:ea typeface="华文细黑"/>
                <a:cs typeface="Courier New"/>
              </a:rPr>
              <a:t>0.5)</a:t>
            </a:r>
            <a:endParaRPr lang="zh-CN" altLang="zh-CN" sz="1050" kern="100" dirty="0" smtClean="0">
              <a:solidFill>
                <a:prstClr val="black"/>
              </a:solidFill>
              <a:latin typeface="宋体"/>
              <a:cs typeface="Courier New"/>
            </a:endParaRPr>
          </a:p>
          <a:p>
            <a:pPr lvl="0" algn="just">
              <a:lnSpc>
                <a:spcPct val="150000"/>
              </a:lnSpc>
              <a:tabLst>
                <a:tab pos="2700655" algn="l"/>
              </a:tabLst>
            </a:pPr>
            <a:r>
              <a:rPr lang="en-US" altLang="zh-CN" sz="2800" kern="100" dirty="0" smtClean="0">
                <a:solidFill>
                  <a:prstClr val="black"/>
                </a:solidFill>
                <a:latin typeface="Times New Roman"/>
                <a:ea typeface="华文细黑"/>
                <a:cs typeface="Courier New"/>
              </a:rPr>
              <a:t>(1)</a:t>
            </a:r>
            <a:r>
              <a:rPr lang="zh-CN" altLang="zh-CN" sz="2800" kern="100" dirty="0" smtClean="0">
                <a:solidFill>
                  <a:prstClr val="black"/>
                </a:solidFill>
                <a:latin typeface="Times New Roman"/>
                <a:ea typeface="华文细黑"/>
                <a:cs typeface="Times New Roman"/>
              </a:rPr>
              <a:t>建立适当坐标系，描述出该物体的运动轨迹</a:t>
            </a:r>
            <a:r>
              <a:rPr lang="en-US" altLang="zh-CN" sz="2800" kern="100" dirty="0" smtClean="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3" name="矩形 2"/>
          <p:cNvSpPr/>
          <p:nvPr/>
        </p:nvSpPr>
        <p:spPr>
          <a:xfrm>
            <a:off x="406574" y="1968729"/>
            <a:ext cx="11241236" cy="659924"/>
          </a:xfrm>
          <a:prstGeom prst="rect">
            <a:avLst/>
          </a:prstGeom>
        </p:spPr>
        <p:txBody>
          <a:bodyPr wrap="square">
            <a:spAutoFit/>
          </a:bodyPr>
          <a:lstStyle/>
          <a:p>
            <a:pPr>
              <a:lnSpc>
                <a:spcPct val="150000"/>
              </a:lnSpc>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见解析图</a:t>
            </a:r>
            <a:endParaRPr lang="zh-CN" altLang="en-US" sz="2800" dirty="0"/>
          </a:p>
        </p:txBody>
      </p:sp>
      <p:sp>
        <p:nvSpPr>
          <p:cNvPr id="20" name="矩形 19"/>
          <p:cNvSpPr/>
          <p:nvPr/>
        </p:nvSpPr>
        <p:spPr>
          <a:xfrm>
            <a:off x="406574" y="2621620"/>
            <a:ext cx="11241236"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以</a:t>
            </a:r>
            <a:r>
              <a:rPr lang="en-US" altLang="zh-CN" sz="2800" i="1" kern="100" dirty="0">
                <a:solidFill>
                  <a:srgbClr val="002060"/>
                </a:solidFill>
                <a:latin typeface="Times New Roman"/>
                <a:ea typeface="华文细黑"/>
                <a:cs typeface="Courier New"/>
              </a:rPr>
              <a:t>O</a:t>
            </a:r>
            <a:r>
              <a:rPr lang="zh-CN" altLang="zh-CN" sz="2800" kern="100" dirty="0">
                <a:solidFill>
                  <a:srgbClr val="002060"/>
                </a:solidFill>
                <a:latin typeface="Times New Roman"/>
                <a:ea typeface="华文细黑"/>
                <a:cs typeface="Times New Roman"/>
              </a:rPr>
              <a:t>为原点，正东方向为</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轴正方向，正北方向为</a:t>
            </a:r>
            <a:r>
              <a:rPr lang="en-US" altLang="zh-CN" sz="2800" i="1" kern="100" dirty="0">
                <a:solidFill>
                  <a:srgbClr val="002060"/>
                </a:solidFill>
                <a:latin typeface="Times New Roman"/>
                <a:ea typeface="华文细黑"/>
                <a:cs typeface="Courier New"/>
              </a:rPr>
              <a:t>y</a:t>
            </a:r>
            <a:r>
              <a:rPr lang="zh-CN" altLang="zh-CN" sz="2800" kern="100" dirty="0">
                <a:solidFill>
                  <a:srgbClr val="002060"/>
                </a:solidFill>
                <a:latin typeface="Times New Roman"/>
                <a:ea typeface="华文细黑"/>
                <a:cs typeface="Times New Roman"/>
              </a:rPr>
              <a:t>轴正方向，建立坐标系，物体运动的轨迹如图</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19458" name="Picture 2" descr="\\贾文\贾文\源文件\同步\物理 人教 必修1 新课标\R1-13.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5699" y="4005858"/>
            <a:ext cx="2319015" cy="217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586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19458"/>
                                        </p:tgtEl>
                                        <p:attrNameLst>
                                          <p:attrName>style.visibility</p:attrName>
                                        </p:attrNameLst>
                                      </p:cBhvr>
                                      <p:to>
                                        <p:strVal val="visible"/>
                                      </p:to>
                                    </p:set>
                                    <p:animEffect transition="in" filter="blinds(horizontal)">
                                      <p:cBhvr>
                                        <p:cTn id="21" dur="500"/>
                                        <p:tgtEl>
                                          <p:spTgt spid="194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9458"/>
                                        </p:tgtEl>
                                      </p:cBhvr>
                                    </p:animEffect>
                                    <p:set>
                                      <p:cBhvr>
                                        <p:cTn id="29" dur="1" fill="hold">
                                          <p:stCondLst>
                                            <p:cond delay="499"/>
                                          </p:stCondLst>
                                        </p:cTn>
                                        <p:tgtEl>
                                          <p:spTgt spid="1945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p:bldP spid="3" grpId="1"/>
      <p:bldP spid="20" grpId="0"/>
      <p:bldP spid="2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1" name="图片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12" name="Rectangle 21">
            <a:hlinkClick r:id="rId5"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6"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7"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15" name="Rectangle 21">
            <a:hlinkClick r:id="rId8"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9" name="矩形 18"/>
          <p:cNvSpPr/>
          <p:nvPr/>
        </p:nvSpPr>
        <p:spPr>
          <a:xfrm>
            <a:off x="406574" y="1116764"/>
            <a:ext cx="11241236"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根据建立的坐标系，分别求出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两点的坐标</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596324674"/>
              </p:ext>
            </p:extLst>
          </p:nvPr>
        </p:nvGraphicFramePr>
        <p:xfrm>
          <a:off x="488742" y="2021562"/>
          <a:ext cx="6648450" cy="801688"/>
        </p:xfrm>
        <a:graphic>
          <a:graphicData uri="http://schemas.openxmlformats.org/presentationml/2006/ole">
            <mc:AlternateContent xmlns:mc="http://schemas.openxmlformats.org/markup-compatibility/2006">
              <mc:Choice xmlns:v="urn:schemas-microsoft-com:vml" Requires="v">
                <p:oleObj spid="_x0000_s20546" name="文档" r:id="rId9" imgW="6648268" imgH="802259" progId="Word.Document.12">
                  <p:embed/>
                </p:oleObj>
              </mc:Choice>
              <mc:Fallback>
                <p:oleObj name="文档" r:id="rId9" imgW="6648268" imgH="802259" progId="Word.Document.12">
                  <p:embed/>
                  <p:pic>
                    <p:nvPicPr>
                      <p:cNvPr id="0" name=""/>
                      <p:cNvPicPr/>
                      <p:nvPr/>
                    </p:nvPicPr>
                    <p:blipFill>
                      <a:blip r:embed="rId10"/>
                      <a:stretch>
                        <a:fillRect/>
                      </a:stretch>
                    </p:blipFill>
                    <p:spPr>
                      <a:xfrm>
                        <a:off x="488742" y="2021562"/>
                        <a:ext cx="6648450" cy="801688"/>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838909928"/>
              </p:ext>
            </p:extLst>
          </p:nvPr>
        </p:nvGraphicFramePr>
        <p:xfrm>
          <a:off x="488742" y="2833410"/>
          <a:ext cx="9520238" cy="792162"/>
        </p:xfrm>
        <a:graphic>
          <a:graphicData uri="http://schemas.openxmlformats.org/presentationml/2006/ole">
            <mc:AlternateContent xmlns:mc="http://schemas.openxmlformats.org/markup-compatibility/2006">
              <mc:Choice xmlns:v="urn:schemas-microsoft-com:vml" Requires="v">
                <p:oleObj spid="_x0000_s20547" name="文档" r:id="rId11" imgW="9519135" imgH="802259" progId="Word.Document.12">
                  <p:embed/>
                </p:oleObj>
              </mc:Choice>
              <mc:Fallback>
                <p:oleObj name="文档" r:id="rId11" imgW="9519135" imgH="802259" progId="Word.Document.12">
                  <p:embed/>
                  <p:pic>
                    <p:nvPicPr>
                      <p:cNvPr id="0" name=""/>
                      <p:cNvPicPr/>
                      <p:nvPr/>
                    </p:nvPicPr>
                    <p:blipFill>
                      <a:blip r:embed="rId12"/>
                      <a:stretch>
                        <a:fillRect/>
                      </a:stretch>
                    </p:blipFill>
                    <p:spPr>
                      <a:xfrm>
                        <a:off x="488742" y="2833410"/>
                        <a:ext cx="9520238" cy="792162"/>
                      </a:xfrm>
                      <a:prstGeom prst="rect">
                        <a:avLst/>
                      </a:prstGeom>
                    </p:spPr>
                  </p:pic>
                </p:oleObj>
              </mc:Fallback>
            </mc:AlternateContent>
          </a:graphicData>
        </a:graphic>
      </p:graphicFrame>
    </p:spTree>
    <p:extLst>
      <p:ext uri="{BB962C8B-B14F-4D97-AF65-F5344CB8AC3E}">
        <p14:creationId xmlns:p14="http://schemas.microsoft.com/office/powerpoint/2010/main" val="1900528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6"/>
          <p:cNvSpPr/>
          <p:nvPr/>
        </p:nvSpPr>
        <p:spPr>
          <a:xfrm>
            <a:off x="745449" y="2709714"/>
            <a:ext cx="7099514"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5500" b="1" dirty="0">
                <a:solidFill>
                  <a:srgbClr val="0070C0"/>
                </a:solidFill>
                <a:latin typeface="+mj-lt"/>
                <a:ea typeface="+mj-ea"/>
                <a:cs typeface="+mj-cs"/>
              </a:rPr>
              <a:t>理想化模型</a:t>
            </a:r>
            <a:r>
              <a:rPr lang="en-US" altLang="zh-CN" sz="5500" b="1" dirty="0">
                <a:solidFill>
                  <a:srgbClr val="0070C0"/>
                </a:solidFill>
                <a:latin typeface="+mj-lt"/>
                <a:ea typeface="+mj-ea"/>
                <a:cs typeface="+mj-cs"/>
              </a:rPr>
              <a:t>——</a:t>
            </a:r>
            <a:r>
              <a:rPr lang="zh-CN" altLang="en-US" sz="5500" b="1" dirty="0">
                <a:solidFill>
                  <a:srgbClr val="0070C0"/>
                </a:solidFill>
                <a:latin typeface="+mj-lt"/>
                <a:ea typeface="+mj-ea"/>
                <a:cs typeface="+mj-cs"/>
              </a:rPr>
              <a:t>质点</a:t>
            </a:r>
            <a:endParaRPr lang="en-US" altLang="zh-CN" sz="5500" b="1" dirty="0">
              <a:solidFill>
                <a:srgbClr val="0070C0"/>
              </a:solidFill>
              <a:latin typeface="+mj-lt"/>
              <a:ea typeface="+mj-ea"/>
              <a:cs typeface="+mj-cs"/>
            </a:endParaRPr>
          </a:p>
        </p:txBody>
      </p:sp>
      <p:pic>
        <p:nvPicPr>
          <p:cNvPr id="5" name="Picture 2" descr="C:\Users\Administrator\Desktop\用！！！\风景图片\新图！\3运动会\timg (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25" r="20096"/>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22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6281" y="75898"/>
            <a:ext cx="11457851" cy="6656951"/>
          </a:xfrm>
          <a:prstGeom prst="rect">
            <a:avLst/>
          </a:prstGeom>
        </p:spPr>
        <p:txBody>
          <a:bodyPr>
            <a:spAutoFit/>
          </a:bodyPr>
          <a:lstStyle/>
          <a:p>
            <a:pPr indent="720000" algn="just">
              <a:lnSpc>
                <a:spcPct val="140000"/>
              </a:lnSpc>
              <a:spcAft>
                <a:spcPts val="0"/>
              </a:spcAft>
              <a:tabLst>
                <a:tab pos="2700655" algn="l"/>
              </a:tabLst>
            </a:pPr>
            <a:r>
              <a:rPr lang="zh-CN" altLang="zh-CN" sz="2800" kern="100" dirty="0">
                <a:latin typeface="Times New Roman"/>
                <a:ea typeface="华文细黑"/>
                <a:cs typeface="Times New Roman"/>
              </a:rPr>
              <a:t>理想模型法是物理学中经常使用的一种研究方法</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它把研究对象所具有的特征理想化，突出强调研究对象某方面的特征或主要特征，而有意识地忽略研究对象其他方面的特征或次要特征，使人们能集中全力掌握研究对象在某些方面表现出的本质特征或运动规律</a:t>
            </a:r>
            <a:r>
              <a:rPr lang="en-US" altLang="zh-CN" sz="2800" kern="100" dirty="0">
                <a:latin typeface="Times New Roman"/>
                <a:ea typeface="华文细黑"/>
                <a:cs typeface="Courier New"/>
              </a:rPr>
              <a:t>.</a:t>
            </a:r>
            <a:endParaRPr lang="zh-CN" altLang="zh-CN" sz="1050" kern="100" dirty="0">
              <a:latin typeface="宋体"/>
              <a:cs typeface="Courier New"/>
            </a:endParaRPr>
          </a:p>
          <a:p>
            <a:pPr indent="720000" algn="just">
              <a:lnSpc>
                <a:spcPct val="140000"/>
              </a:lnSpc>
              <a:spcAft>
                <a:spcPts val="0"/>
              </a:spcAft>
              <a:tabLst>
                <a:tab pos="2700655" algn="l"/>
              </a:tabLst>
            </a:pPr>
            <a:r>
              <a:rPr lang="zh-CN" altLang="zh-CN" sz="2800" kern="100" dirty="0">
                <a:latin typeface="Times New Roman"/>
                <a:ea typeface="华文细黑"/>
                <a:cs typeface="Times New Roman"/>
              </a:rPr>
              <a:t>质点是一种科学抽象的理想化模型，实际存在的物体都有一定的大小和形状</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说它理想化，是指它忽略物体的大小和形状，而抓住质量这个主要因素；说它是模型，是因为它可以代表原来的真实物体，无体积，但在空间占一定位置</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例如：在研究地球绕太阳公转的运动时，由于地球的直径</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约</a:t>
            </a:r>
            <a:r>
              <a:rPr lang="en-US" altLang="zh-CN" sz="2800" kern="100" dirty="0">
                <a:latin typeface="Times New Roman"/>
                <a:ea typeface="华文细黑"/>
                <a:cs typeface="Courier New"/>
              </a:rPr>
              <a:t>1.3</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10</a:t>
            </a:r>
            <a:r>
              <a:rPr lang="en-US" altLang="zh-CN" sz="2800" kern="100" baseline="30000" dirty="0">
                <a:latin typeface="Times New Roman"/>
                <a:ea typeface="华文细黑"/>
                <a:cs typeface="Courier New"/>
              </a:rPr>
              <a:t>4</a:t>
            </a:r>
            <a:r>
              <a:rPr lang="en-US" altLang="zh-CN" sz="2800" kern="100" dirty="0">
                <a:latin typeface="Times New Roman"/>
                <a:ea typeface="华文细黑"/>
                <a:cs typeface="Courier New"/>
              </a:rPr>
              <a:t> km)</a:t>
            </a:r>
            <a:r>
              <a:rPr lang="zh-CN" altLang="zh-CN" sz="2800" kern="100" dirty="0">
                <a:latin typeface="Times New Roman"/>
                <a:ea typeface="华文细黑"/>
                <a:cs typeface="Times New Roman"/>
              </a:rPr>
              <a:t>比地球和太阳之间的距离</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约</a:t>
            </a:r>
            <a:r>
              <a:rPr lang="en-US" altLang="zh-CN" sz="2800" kern="100" dirty="0">
                <a:latin typeface="Times New Roman"/>
                <a:ea typeface="华文细黑"/>
                <a:cs typeface="Courier New"/>
              </a:rPr>
              <a:t>1.5</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10</a:t>
            </a:r>
            <a:r>
              <a:rPr lang="en-US" altLang="zh-CN" sz="2800" kern="100" baseline="30000" dirty="0">
                <a:latin typeface="Times New Roman"/>
                <a:ea typeface="华文细黑"/>
                <a:cs typeface="Courier New"/>
              </a:rPr>
              <a:t>8</a:t>
            </a:r>
            <a:r>
              <a:rPr lang="en-US" altLang="zh-CN" sz="2800" kern="100" dirty="0">
                <a:latin typeface="Times New Roman"/>
                <a:ea typeface="华文细黑"/>
                <a:cs typeface="Courier New"/>
              </a:rPr>
              <a:t> km)</a:t>
            </a:r>
            <a:r>
              <a:rPr lang="zh-CN" altLang="zh-CN" sz="2800" kern="100" dirty="0">
                <a:latin typeface="Times New Roman"/>
                <a:ea typeface="华文细黑"/>
                <a:cs typeface="Times New Roman"/>
              </a:rPr>
              <a:t>小得多，地球上各点相对于太阳的运动可以看做是相同的，地球的形状、大小可以忽略不计，在这种情况下，就可直接把地球当作一个</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质点</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来处理</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Tree>
    <p:extLst>
      <p:ext uri="{BB962C8B-B14F-4D97-AF65-F5344CB8AC3E}">
        <p14:creationId xmlns:p14="http://schemas.microsoft.com/office/powerpoint/2010/main" val="4193580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163" y="1269554"/>
            <a:ext cx="11232086" cy="2817053"/>
          </a:xfrm>
          <a:prstGeom prst="rect">
            <a:avLst/>
          </a:prstGeom>
        </p:spPr>
        <p:txBody>
          <a:bodyPr>
            <a:spAutoFit/>
          </a:bodyPr>
          <a:lstStyle/>
          <a:p>
            <a:pPr lvl="0" indent="720000" algn="just">
              <a:lnSpc>
                <a:spcPts val="5500"/>
              </a:lnSpc>
              <a:tabLst>
                <a:tab pos="2700655" algn="l"/>
              </a:tabLst>
            </a:pPr>
            <a:r>
              <a:rPr lang="zh-CN" altLang="zh-CN" sz="2800" kern="100" dirty="0">
                <a:solidFill>
                  <a:prstClr val="black"/>
                </a:solidFill>
                <a:latin typeface="Times New Roman"/>
                <a:ea typeface="华文细黑"/>
                <a:cs typeface="Times New Roman"/>
              </a:rPr>
              <a:t>事实证明，在自然科学的研究中，理想化模型的建立，具有十分重要的意义</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由于客观事物具有质的多样性，它们的运动规律往往是非常复杂的</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引入</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理想化模型</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可以使问题的处理大为简化，它是对客观事物的一种科学反映，从而便于人们去认识、掌握并应用它们</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pic>
        <p:nvPicPr>
          <p:cNvPr id="4" name="图片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3506506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descr="C:\Users\Administrator\Desktop\用！！！\风景图片\新图！\3运动会\14760339_1446426678454.jpg"/>
          <p:cNvPicPr>
            <a:picLocks noChangeAspect="1" noChangeArrowheads="1"/>
          </p:cNvPicPr>
          <p:nvPr/>
        </p:nvPicPr>
        <p:blipFill rotWithShape="1">
          <a:blip r:embed="rId2">
            <a:extLst>
              <a:ext uri="{28A0092B-C50C-407E-A947-70E740481C1C}">
                <a14:useLocalDpi xmlns:a14="http://schemas.microsoft.com/office/drawing/2010/main" val="0"/>
              </a:ext>
            </a:extLst>
          </a:blip>
          <a:srcRect t="15273"/>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C:\Users\Administrator\Desktop\用！！！\风景图片\新图！\3运动会\timg (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25" r="20096"/>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74588" y="394410"/>
            <a:ext cx="11241236" cy="5909310"/>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一、质点</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定义：用来代替物体的</a:t>
            </a:r>
            <a:r>
              <a:rPr lang="zh-CN" altLang="zh-CN" sz="2800" kern="100" dirty="0" smtClean="0">
                <a:latin typeface="Times New Roman"/>
                <a:ea typeface="华文细黑"/>
                <a:cs typeface="Times New Roman"/>
              </a:rPr>
              <a:t>有</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点</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物体可看做质点的条件：</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物体</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和</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可以</a:t>
            </a:r>
            <a:r>
              <a:rPr lang="zh-CN" altLang="zh-CN" sz="2800" kern="100" dirty="0">
                <a:latin typeface="Times New Roman"/>
                <a:ea typeface="华文细黑"/>
                <a:cs typeface="Times New Roman"/>
              </a:rPr>
              <a:t>忽略</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物体上任意一点的运动可以</a:t>
            </a:r>
            <a:r>
              <a:rPr lang="zh-CN" altLang="zh-CN" sz="2800" kern="100" dirty="0" smtClean="0">
                <a:latin typeface="Times New Roman"/>
                <a:ea typeface="华文细黑"/>
                <a:cs typeface="Times New Roman"/>
              </a:rPr>
              <a:t>代替</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物体</a:t>
            </a:r>
            <a:r>
              <a:rPr lang="zh-CN" altLang="zh-CN" sz="2800" kern="100" dirty="0">
                <a:latin typeface="Times New Roman"/>
                <a:ea typeface="华文细黑"/>
                <a:cs typeface="Times New Roman"/>
              </a:rPr>
              <a:t>的运动</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一个物体能否看成质点是</a:t>
            </a:r>
            <a:r>
              <a:rPr lang="zh-CN" altLang="zh-CN" sz="2800" kern="100" dirty="0" smtClean="0">
                <a:latin typeface="Times New Roman"/>
                <a:ea typeface="华文细黑"/>
                <a:cs typeface="Times New Roman"/>
              </a:rPr>
              <a:t>由</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决定</a:t>
            </a:r>
            <a:r>
              <a:rPr lang="zh-CN" altLang="zh-CN" sz="2800" kern="100" dirty="0">
                <a:latin typeface="Times New Roman"/>
                <a:ea typeface="华文细黑"/>
                <a:cs typeface="Times New Roman"/>
              </a:rPr>
              <a:t>的</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spc="-100" dirty="0">
                <a:latin typeface="Times New Roman"/>
                <a:ea typeface="华文细黑"/>
                <a:cs typeface="Times New Roman"/>
              </a:rPr>
              <a:t>理想化方法</a:t>
            </a:r>
            <a:r>
              <a:rPr lang="zh-CN" altLang="zh-CN" sz="2800" kern="100" spc="-500" dirty="0">
                <a:latin typeface="Times New Roman"/>
                <a:ea typeface="华文细黑"/>
                <a:cs typeface="Times New Roman"/>
              </a:rPr>
              <a:t>：</a:t>
            </a:r>
            <a:r>
              <a:rPr lang="zh-CN" altLang="zh-CN" sz="2800" kern="100" spc="-100" dirty="0">
                <a:latin typeface="Times New Roman"/>
                <a:ea typeface="华文细黑"/>
                <a:cs typeface="Times New Roman"/>
              </a:rPr>
              <a:t>在物理学中</a:t>
            </a:r>
            <a:r>
              <a:rPr lang="zh-CN" altLang="zh-CN" sz="2800" kern="100" spc="-500" dirty="0">
                <a:latin typeface="Times New Roman"/>
                <a:ea typeface="华文细黑"/>
                <a:cs typeface="Times New Roman"/>
              </a:rPr>
              <a:t>，</a:t>
            </a:r>
            <a:r>
              <a:rPr lang="zh-CN" altLang="zh-CN" sz="2800" kern="100" spc="-100" dirty="0">
                <a:latin typeface="Times New Roman"/>
                <a:ea typeface="华文细黑"/>
                <a:cs typeface="Times New Roman"/>
              </a:rPr>
              <a:t>突出问题</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方面</a:t>
            </a:r>
            <a:r>
              <a:rPr lang="zh-CN" altLang="zh-CN" sz="2800" kern="100" spc="-500" dirty="0">
                <a:latin typeface="Times New Roman"/>
                <a:ea typeface="华文细黑"/>
                <a:cs typeface="Times New Roman"/>
              </a:rPr>
              <a:t>，</a:t>
            </a:r>
            <a:r>
              <a:rPr lang="zh-CN" altLang="zh-CN" sz="2800" kern="100" dirty="0" smtClean="0">
                <a:latin typeface="Times New Roman"/>
                <a:ea typeface="华文细黑"/>
                <a:cs typeface="Times New Roman"/>
              </a:rPr>
              <a:t>忽略</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因素</a:t>
            </a:r>
            <a:r>
              <a:rPr lang="zh-CN" altLang="zh-CN" sz="2800" kern="100" dirty="0">
                <a:latin typeface="Times New Roman"/>
                <a:ea typeface="华文细黑"/>
                <a:cs typeface="Times New Roman"/>
              </a:rPr>
              <a:t>，建立理想化的</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物理模型</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，是经常采用的一种科学研究方法</a:t>
            </a:r>
            <a:r>
              <a:rPr lang="en-US" altLang="zh-CN" sz="2800" kern="100" dirty="0" smtClean="0">
                <a:latin typeface="Times New Roman"/>
                <a:ea typeface="华文细黑"/>
                <a:cs typeface="Courier New"/>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就是</a:t>
            </a:r>
            <a:r>
              <a:rPr lang="zh-CN" altLang="zh-CN" sz="2800" kern="100" dirty="0">
                <a:latin typeface="Times New Roman"/>
                <a:ea typeface="华文细黑"/>
                <a:cs typeface="Times New Roman"/>
              </a:rPr>
              <a:t>这种物理模型之一</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4696574" y="110433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质量</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2024043" y="238819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大小</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3286894" y="238819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形状</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5991830" y="300790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整个</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5045566" y="3667294"/>
            <a:ext cx="1980029" cy="523220"/>
          </a:xfrm>
          <a:prstGeom prst="rect">
            <a:avLst/>
          </a:prstGeom>
        </p:spPr>
        <p:txBody>
          <a:bodyPr wrap="none">
            <a:spAutoFit/>
          </a:bodyPr>
          <a:lstStyle/>
          <a:p>
            <a:r>
              <a:rPr lang="zh-CN" altLang="zh-CN" sz="2800" kern="100">
                <a:solidFill>
                  <a:srgbClr val="C00000"/>
                </a:solidFill>
                <a:latin typeface="Times New Roman"/>
                <a:ea typeface="华文细黑"/>
                <a:cs typeface="Times New Roman"/>
              </a:rPr>
              <a:t>问题的性质</a:t>
            </a:r>
            <a:endParaRPr lang="zh-CN" altLang="en-US" sz="2800" kern="100">
              <a:solidFill>
                <a:srgbClr val="C00000"/>
              </a:solidFill>
              <a:latin typeface="Times New Roman"/>
              <a:ea typeface="华文细黑"/>
              <a:cs typeface="Times New Roman"/>
            </a:endParaRPr>
          </a:p>
        </p:txBody>
      </p:sp>
      <p:sp>
        <p:nvSpPr>
          <p:cNvPr id="8" name="矩形 7"/>
          <p:cNvSpPr/>
          <p:nvPr/>
        </p:nvSpPr>
        <p:spPr>
          <a:xfrm>
            <a:off x="6549499" y="4295934"/>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主要</a:t>
            </a:r>
            <a:endParaRPr lang="zh-CN" altLang="en-US" sz="2800" kern="100" dirty="0">
              <a:solidFill>
                <a:srgbClr val="C00000"/>
              </a:solidFill>
              <a:latin typeface="Times New Roman"/>
              <a:ea typeface="华文细黑"/>
              <a:cs typeface="Times New Roman"/>
            </a:endParaRPr>
          </a:p>
        </p:txBody>
      </p:sp>
      <p:sp>
        <p:nvSpPr>
          <p:cNvPr id="15" name="矩形 14"/>
          <p:cNvSpPr/>
          <p:nvPr/>
        </p:nvSpPr>
        <p:spPr>
          <a:xfrm>
            <a:off x="9039299" y="4295934"/>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次要</a:t>
            </a:r>
            <a:endParaRPr lang="zh-CN" altLang="en-US" sz="2800" kern="100" dirty="0">
              <a:solidFill>
                <a:srgbClr val="C00000"/>
              </a:solidFill>
              <a:latin typeface="Times New Roman"/>
              <a:ea typeface="华文细黑"/>
              <a:cs typeface="Times New Roman"/>
            </a:endParaRPr>
          </a:p>
        </p:txBody>
      </p:sp>
      <p:sp>
        <p:nvSpPr>
          <p:cNvPr id="16" name="矩形 15"/>
          <p:cNvSpPr/>
          <p:nvPr/>
        </p:nvSpPr>
        <p:spPr>
          <a:xfrm>
            <a:off x="9606091" y="494196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质点</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p:bldP spid="4" grpId="1"/>
      <p:bldP spid="5" grpId="0"/>
      <p:bldP spid="5" grpId="1"/>
      <p:bldP spid="9" grpId="0"/>
      <p:bldP spid="9" grpId="1"/>
      <p:bldP spid="6" grpId="0"/>
      <p:bldP spid="6" grpId="1"/>
      <p:bldP spid="7" grpId="0"/>
      <p:bldP spid="7" grpId="1"/>
      <p:bldP spid="8" grpId="0"/>
      <p:bldP spid="8" grpId="1"/>
      <p:bldP spid="15" grpId="0"/>
      <p:bldP spid="15" grpId="1"/>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474588" y="394410"/>
            <a:ext cx="11241236" cy="5909310"/>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二、参考系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运动与静止的关系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自然界中一切物体都处于永恒的运动中，即运动</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性</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spc="-100" dirty="0">
                <a:latin typeface="Times New Roman"/>
                <a:ea typeface="华文细黑"/>
                <a:cs typeface="Times New Roman"/>
              </a:rPr>
              <a:t>描述某一个物体的运动时，总是相对于其他物体而言的，这便</a:t>
            </a:r>
            <a:r>
              <a:rPr lang="zh-CN" altLang="zh-CN" sz="2800" kern="100" dirty="0">
                <a:latin typeface="Times New Roman"/>
                <a:ea typeface="华文细黑"/>
                <a:cs typeface="Times New Roman"/>
              </a:rPr>
              <a:t>是运动</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性</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参考系：在研究物体的运动时，被选</a:t>
            </a:r>
            <a:r>
              <a:rPr lang="zh-CN" altLang="zh-CN" sz="2800" kern="100" dirty="0" smtClean="0">
                <a:latin typeface="Times New Roman"/>
                <a:ea typeface="华文细黑"/>
                <a:cs typeface="Times New Roman"/>
              </a:rPr>
              <a:t>做</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其他物体称为参考系</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参考系的选择</a:t>
            </a:r>
            <a:r>
              <a:rPr lang="zh-CN" altLang="zh-CN" sz="2800" kern="100" dirty="0" smtClean="0">
                <a:latin typeface="Times New Roman"/>
                <a:ea typeface="华文细黑"/>
                <a:cs typeface="Times New Roman"/>
              </a:rPr>
              <a:t>是</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任意</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唯一</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的</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参考系对观察结果的影响：选择不同的参考系观察同一个物体的运动，观察</a:t>
            </a:r>
            <a:r>
              <a:rPr lang="zh-CN" altLang="zh-CN" sz="2800" kern="100" dirty="0" smtClean="0">
                <a:latin typeface="Times New Roman"/>
                <a:ea typeface="华文细黑"/>
                <a:cs typeface="Times New Roman"/>
              </a:rPr>
              <a:t>结果</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可以不同</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一定相同</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8833435" y="175240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绝对</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902395" y="3016335"/>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相对</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6838419" y="365819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参考</a:t>
            </a:r>
            <a:endParaRPr lang="zh-CN" altLang="en-US" sz="2800" kern="100" dirty="0">
              <a:solidFill>
                <a:srgbClr val="C00000"/>
              </a:solidFill>
              <a:latin typeface="Times New Roman"/>
              <a:ea typeface="华文细黑"/>
              <a:cs typeface="Times New Roman"/>
            </a:endParaRPr>
          </a:p>
        </p:txBody>
      </p:sp>
      <p:sp>
        <p:nvSpPr>
          <p:cNvPr id="18" name="矩形 17"/>
          <p:cNvSpPr/>
          <p:nvPr/>
        </p:nvSpPr>
        <p:spPr>
          <a:xfrm>
            <a:off x="3297054" y="430493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任意</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1974289" y="5590034"/>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可以不同</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620294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3" grpId="0"/>
      <p:bldP spid="3" grpId="1"/>
      <p:bldP spid="4" grpId="0"/>
      <p:bldP spid="4" grpId="1"/>
      <p:bldP spid="5" grpId="0"/>
      <p:bldP spid="5" grpId="1"/>
      <p:bldP spid="18" grpId="0"/>
      <p:bldP spid="18"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474588" y="1390070"/>
            <a:ext cx="11241236" cy="2208297"/>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三、坐标系</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建立目的：为了定量地描述物体的位置</a:t>
            </a:r>
            <a:r>
              <a:rPr lang="zh-CN" altLang="zh-CN" sz="2800" kern="100" dirty="0" smtClean="0">
                <a:latin typeface="Times New Roman"/>
                <a:ea typeface="华文细黑"/>
                <a:cs typeface="Times New Roman"/>
              </a:rPr>
              <a:t>及</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坐标系的三要素</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和</a:t>
            </a:r>
            <a:r>
              <a:rPr lang="zh-CN" altLang="zh-CN" sz="2800" kern="100" dirty="0">
                <a:latin typeface="Times New Roman"/>
                <a:ea typeface="华文细黑"/>
                <a:cs typeface="Times New Roman"/>
              </a:rPr>
              <a:t>单位长度</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2" name="矩形 1"/>
          <p:cNvSpPr/>
          <p:nvPr/>
        </p:nvSpPr>
        <p:spPr>
          <a:xfrm>
            <a:off x="7210553" y="2202128"/>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位置变化</a:t>
            </a:r>
            <a:endParaRPr lang="zh-CN" altLang="en-US" sz="2800" kern="100" dirty="0">
              <a:solidFill>
                <a:srgbClr val="C00000"/>
              </a:solidFill>
              <a:latin typeface="Times New Roman"/>
              <a:ea typeface="华文细黑"/>
              <a:cs typeface="Times New Roman"/>
            </a:endParaRPr>
          </a:p>
        </p:txBody>
      </p:sp>
      <p:sp>
        <p:nvSpPr>
          <p:cNvPr id="3" name="矩形 2"/>
          <p:cNvSpPr/>
          <p:nvPr/>
        </p:nvSpPr>
        <p:spPr>
          <a:xfrm>
            <a:off x="3648859" y="290951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原点</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4840590" y="2909516"/>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正方向</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5283994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2" grpId="1"/>
      <p:bldP spid="3" grpId="0"/>
      <p:bldP spid="3"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474588" y="770553"/>
            <a:ext cx="11241236" cy="5029582"/>
          </a:xfrm>
          <a:prstGeom prst="rect">
            <a:avLst/>
          </a:prstGeom>
        </p:spPr>
        <p:txBody>
          <a:bodyPr wrap="square">
            <a:spAutoFit/>
          </a:bodyPr>
          <a:lstStyle/>
          <a:p>
            <a:pPr lvl="0" algn="just">
              <a:lnSpc>
                <a:spcPts val="5500"/>
              </a:lnSpc>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即学即用</a:t>
            </a:r>
            <a:r>
              <a:rPr lang="en-US" altLang="zh-CN" sz="2800" b="1" kern="100" dirty="0">
                <a:solidFill>
                  <a:srgbClr val="0000FF"/>
                </a:solidFill>
                <a:latin typeface="IPAPANNEW"/>
                <a:ea typeface="华文细黑"/>
                <a:cs typeface="Times New Roman"/>
              </a:rPr>
              <a:t>] </a:t>
            </a:r>
          </a:p>
          <a:p>
            <a:pPr lvl="0" algn="just">
              <a:lnSpc>
                <a:spcPts val="55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判断下列说法的正误</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spc="100" dirty="0">
                <a:solidFill>
                  <a:prstClr val="black"/>
                </a:solidFill>
                <a:latin typeface="Times New Roman"/>
                <a:ea typeface="华文细黑"/>
                <a:cs typeface="Times New Roman"/>
              </a:rPr>
              <a:t>只有体积很小的物体才可以看做质点，体积较大的物体不能看做</a:t>
            </a:r>
            <a:r>
              <a:rPr lang="zh-CN" altLang="zh-CN" sz="2800" kern="100" dirty="0">
                <a:solidFill>
                  <a:prstClr val="black"/>
                </a:solidFill>
                <a:latin typeface="Times New Roman"/>
                <a:ea typeface="华文细黑"/>
                <a:cs typeface="Times New Roman"/>
              </a:rPr>
              <a:t>质点</a:t>
            </a:r>
            <a:r>
              <a:rPr lang="en-US" altLang="zh-CN" sz="2800" kern="100" dirty="0" smtClean="0">
                <a:solidFill>
                  <a:prstClr val="black"/>
                </a:solidFill>
                <a:latin typeface="Times New Roman"/>
                <a:ea typeface="华文细黑"/>
                <a:cs typeface="Courier New"/>
              </a:rPr>
              <a:t>.(      )</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质点是一个理想化模型，实际上是存在的</a:t>
            </a:r>
            <a:r>
              <a:rPr lang="en-US" altLang="zh-CN" sz="2800" kern="100" dirty="0" smtClean="0">
                <a:solidFill>
                  <a:prstClr val="black"/>
                </a:solidFill>
                <a:latin typeface="Times New Roman"/>
                <a:ea typeface="华文细黑"/>
                <a:cs typeface="Courier New"/>
              </a:rPr>
              <a:t>.(      )</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只能选择静止的物体作为</a:t>
            </a:r>
            <a:r>
              <a:rPr lang="zh-CN" altLang="zh-CN" sz="2800" kern="100" dirty="0" smtClean="0">
                <a:solidFill>
                  <a:prstClr val="black"/>
                </a:solidFill>
                <a:latin typeface="Times New Roman"/>
                <a:ea typeface="华文细黑"/>
                <a:cs typeface="Times New Roman"/>
              </a:rPr>
              <a:t>参考系</a:t>
            </a:r>
            <a:r>
              <a:rPr lang="en-US" altLang="zh-CN" sz="2800" kern="100" dirty="0">
                <a:solidFill>
                  <a:prstClr val="black"/>
                </a:solidFill>
                <a:latin typeface="Times New Roman"/>
                <a:ea typeface="华文细黑"/>
                <a:cs typeface="Courier New"/>
              </a:rPr>
              <a:t>.(      )</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(4)</a:t>
            </a:r>
            <a:r>
              <a:rPr lang="zh-CN" altLang="zh-CN" sz="2800" kern="100" dirty="0">
                <a:solidFill>
                  <a:prstClr val="black"/>
                </a:solidFill>
                <a:latin typeface="Times New Roman"/>
                <a:ea typeface="华文细黑"/>
                <a:cs typeface="Times New Roman"/>
              </a:rPr>
              <a:t>描述直线运动，一般建立直线坐标</a:t>
            </a:r>
            <a:r>
              <a:rPr lang="zh-CN" altLang="zh-CN" sz="2800" kern="100" dirty="0" smtClean="0">
                <a:solidFill>
                  <a:prstClr val="black"/>
                </a:solidFill>
                <a:latin typeface="Times New Roman"/>
                <a:ea typeface="华文细黑"/>
                <a:cs typeface="Times New Roman"/>
              </a:rPr>
              <a:t>系</a:t>
            </a:r>
            <a:r>
              <a:rPr lang="en-US" altLang="zh-CN" sz="2800" kern="100" dirty="0">
                <a:solidFill>
                  <a:prstClr val="black"/>
                </a:solidFill>
                <a:latin typeface="Times New Roman"/>
                <a:ea typeface="华文细黑"/>
                <a:cs typeface="Courier New"/>
              </a:rPr>
              <a:t>.(      )</a:t>
            </a:r>
            <a:endParaRPr lang="zh-CN" altLang="zh-CN" sz="1050" kern="100" dirty="0">
              <a:solidFill>
                <a:prstClr val="black"/>
              </a:solidFill>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1" name="矩形 10"/>
          <p:cNvSpPr/>
          <p:nvPr/>
        </p:nvSpPr>
        <p:spPr>
          <a:xfrm>
            <a:off x="1466374" y="3058706"/>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2" name="矩形 11"/>
          <p:cNvSpPr/>
          <p:nvPr/>
        </p:nvSpPr>
        <p:spPr>
          <a:xfrm>
            <a:off x="7598171" y="375035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3" name="矩形 12"/>
          <p:cNvSpPr/>
          <p:nvPr/>
        </p:nvSpPr>
        <p:spPr>
          <a:xfrm>
            <a:off x="6146894" y="4445164"/>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4" name="矩形 13"/>
          <p:cNvSpPr/>
          <p:nvPr/>
        </p:nvSpPr>
        <p:spPr>
          <a:xfrm>
            <a:off x="6856814" y="5157986"/>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1" grpId="0"/>
      <p:bldP spid="11" grpId="1"/>
      <p:bldP spid="12" grpId="0"/>
      <p:bldP spid="12" grpId="1"/>
      <p:bldP spid="13" grpId="0"/>
      <p:bldP spid="13" grpId="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4588" y="353770"/>
            <a:ext cx="11241236" cy="2111732"/>
          </a:xfrm>
          <a:prstGeom prst="rect">
            <a:avLst/>
          </a:prstGeom>
        </p:spPr>
        <p:txBody>
          <a:bodyPr wrap="square">
            <a:spAutoFit/>
          </a:bodyPr>
          <a:lstStyle/>
          <a:p>
            <a:pPr lvl="0" algn="just">
              <a:lnSpc>
                <a:spcPts val="55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如图</a:t>
            </a: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是某次日全食时的美妙景象，在观测日全食时</a:t>
            </a:r>
            <a:r>
              <a:rPr lang="en-US" altLang="zh-CN" sz="2800" kern="100" dirty="0" smtClean="0">
                <a:solidFill>
                  <a:prstClr val="black"/>
                </a:solidFill>
                <a:latin typeface="Times New Roman"/>
                <a:ea typeface="华文细黑"/>
                <a:cs typeface="Courier New"/>
              </a:rPr>
              <a:t>_____(</a:t>
            </a:r>
            <a:r>
              <a:rPr lang="zh-CN" altLang="zh-CN" sz="2800" kern="100" dirty="0">
                <a:solidFill>
                  <a:prstClr val="black"/>
                </a:solidFill>
                <a:latin typeface="Times New Roman"/>
                <a:ea typeface="华文细黑"/>
                <a:cs typeface="Times New Roman"/>
              </a:rPr>
              <a:t>填</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能</a:t>
            </a:r>
            <a:r>
              <a:rPr lang="en-US" altLang="zh-CN" sz="2800" kern="100" dirty="0">
                <a:solidFill>
                  <a:prstClr val="black"/>
                </a:solidFill>
                <a:latin typeface="宋体"/>
                <a:ea typeface="华文细黑"/>
                <a:cs typeface="Times New Roman"/>
              </a:rPr>
              <a:t>”</a:t>
            </a:r>
            <a:r>
              <a:rPr lang="zh-CN" altLang="zh-CN" sz="2800" kern="100" spc="-100" dirty="0">
                <a:solidFill>
                  <a:prstClr val="black"/>
                </a:solidFill>
                <a:latin typeface="Times New Roman"/>
                <a:ea typeface="华文细黑"/>
                <a:cs typeface="Times New Roman"/>
              </a:rPr>
              <a:t>或</a:t>
            </a:r>
            <a:r>
              <a:rPr lang="en-US" altLang="zh-CN" sz="2800" kern="100" spc="-100" dirty="0">
                <a:solidFill>
                  <a:prstClr val="black"/>
                </a:solidFill>
                <a:latin typeface="宋体"/>
                <a:ea typeface="华文细黑"/>
                <a:cs typeface="Times New Roman"/>
              </a:rPr>
              <a:t>“</a:t>
            </a:r>
            <a:r>
              <a:rPr lang="zh-CN" altLang="zh-CN" sz="2800" kern="100" spc="-100" dirty="0">
                <a:solidFill>
                  <a:prstClr val="black"/>
                </a:solidFill>
                <a:latin typeface="Times New Roman"/>
                <a:ea typeface="华文细黑"/>
                <a:cs typeface="Times New Roman"/>
              </a:rPr>
              <a:t>不能</a:t>
            </a:r>
            <a:r>
              <a:rPr lang="en-US" altLang="zh-CN" sz="2800" kern="100" spc="-100" dirty="0">
                <a:solidFill>
                  <a:prstClr val="black"/>
                </a:solidFill>
                <a:latin typeface="宋体"/>
                <a:ea typeface="华文细黑"/>
                <a:cs typeface="Times New Roman"/>
              </a:rPr>
              <a:t>”</a:t>
            </a:r>
            <a:r>
              <a:rPr lang="en-US" altLang="zh-CN" sz="2800" kern="100" spc="-100" dirty="0">
                <a:solidFill>
                  <a:prstClr val="black"/>
                </a:solidFill>
                <a:latin typeface="Times New Roman"/>
                <a:ea typeface="华文细黑"/>
                <a:cs typeface="Courier New"/>
              </a:rPr>
              <a:t>)</a:t>
            </a:r>
            <a:r>
              <a:rPr lang="zh-CN" altLang="zh-CN" sz="2800" kern="100" spc="-100" dirty="0">
                <a:solidFill>
                  <a:prstClr val="black"/>
                </a:solidFill>
                <a:latin typeface="Times New Roman"/>
                <a:ea typeface="华文细黑"/>
                <a:cs typeface="Times New Roman"/>
              </a:rPr>
              <a:t>将月球看成质点；月球绕地球转动，这是</a:t>
            </a:r>
            <a:r>
              <a:rPr lang="zh-CN" altLang="zh-CN" sz="2800" kern="100" dirty="0">
                <a:solidFill>
                  <a:prstClr val="black"/>
                </a:solidFill>
                <a:latin typeface="Times New Roman"/>
                <a:ea typeface="华文细黑"/>
                <a:cs typeface="Times New Roman"/>
              </a:rPr>
              <a:t>以</a:t>
            </a:r>
            <a:r>
              <a:rPr lang="en-US" altLang="zh-CN" sz="2800" kern="100" dirty="0" smtClean="0">
                <a:solidFill>
                  <a:prstClr val="black"/>
                </a:solidFill>
                <a:latin typeface="Times New Roman"/>
                <a:ea typeface="华文细黑"/>
                <a:cs typeface="Courier New"/>
              </a:rPr>
              <a:t>_____(</a:t>
            </a:r>
            <a:r>
              <a:rPr lang="zh-CN" altLang="zh-CN" sz="2800" kern="100" dirty="0">
                <a:solidFill>
                  <a:prstClr val="black"/>
                </a:solidFill>
                <a:latin typeface="Times New Roman"/>
                <a:ea typeface="华文细黑"/>
                <a:cs typeface="Times New Roman"/>
              </a:rPr>
              <a:t>填</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太阳</a:t>
            </a:r>
            <a:r>
              <a:rPr lang="en-US" altLang="zh-CN" sz="2800" kern="100" dirty="0" smtClean="0">
                <a:solidFill>
                  <a:prstClr val="black"/>
                </a:solidFill>
                <a:latin typeface="宋体"/>
                <a:ea typeface="华文细黑"/>
                <a:cs typeface="Times New Roman"/>
              </a:rPr>
              <a:t>” “</a:t>
            </a:r>
            <a:r>
              <a:rPr lang="zh-CN" altLang="zh-CN" sz="2800" kern="100" dirty="0">
                <a:solidFill>
                  <a:prstClr val="black"/>
                </a:solidFill>
                <a:latin typeface="Times New Roman"/>
                <a:ea typeface="华文细黑"/>
                <a:cs typeface="Times New Roman"/>
              </a:rPr>
              <a:t>地球</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或</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月球</a:t>
            </a:r>
            <a:r>
              <a:rPr lang="en-US" altLang="zh-CN" sz="2800" kern="100" dirty="0">
                <a:solidFill>
                  <a:prstClr val="black"/>
                </a:solidFill>
                <a:latin typeface="宋体"/>
                <a:ea typeface="华文细黑"/>
                <a:cs typeface="Times New Roman"/>
              </a:rPr>
              <a:t>”</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为参考系来描述的</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9" name="TextBox 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21" name="图片 2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3" name="矩形 2"/>
          <p:cNvSpPr/>
          <p:nvPr/>
        </p:nvSpPr>
        <p:spPr>
          <a:xfrm>
            <a:off x="5733569" y="5714886"/>
            <a:ext cx="723275" cy="523220"/>
          </a:xfrm>
          <a:prstGeom prst="rect">
            <a:avLst/>
          </a:prstGeom>
        </p:spPr>
        <p:txBody>
          <a:bodyPr wrap="none">
            <a:spAutoFit/>
          </a:bodyPr>
          <a:lstStyle/>
          <a:p>
            <a:r>
              <a:rPr lang="zh-CN" altLang="zh-CN" sz="2800" kern="100">
                <a:latin typeface="Times New Roman"/>
                <a:ea typeface="华文细黑"/>
                <a:cs typeface="Times New Roman"/>
              </a:rPr>
              <a:t>图</a:t>
            </a:r>
            <a:r>
              <a:rPr lang="en-US" altLang="zh-CN" sz="2800" kern="100" dirty="0">
                <a:latin typeface="Times New Roman"/>
                <a:ea typeface="华文细黑"/>
              </a:rPr>
              <a:t>1</a:t>
            </a:r>
            <a:endParaRPr lang="zh-CN" altLang="en-US" sz="2800" dirty="0"/>
          </a:p>
        </p:txBody>
      </p:sp>
      <p:sp>
        <p:nvSpPr>
          <p:cNvPr id="4" name="矩形 3"/>
          <p:cNvSpPr/>
          <p:nvPr/>
        </p:nvSpPr>
        <p:spPr>
          <a:xfrm>
            <a:off x="8801030" y="47862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不能</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8801030" y="117838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地球</a:t>
            </a:r>
            <a:endParaRPr lang="zh-CN" altLang="en-US" sz="2800" kern="100" dirty="0">
              <a:solidFill>
                <a:srgbClr val="C00000"/>
              </a:solidFill>
              <a:latin typeface="Times New Roman"/>
              <a:ea typeface="华文细黑"/>
              <a:cs typeface="Times New Roman"/>
            </a:endParaRPr>
          </a:p>
        </p:txBody>
      </p:sp>
      <p:pic>
        <p:nvPicPr>
          <p:cNvPr id="1026" name="Picture 2" descr="\\贾文\贾文\源文件\同步\物理 人教 必修1 新课标\R1-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0323" y="2656101"/>
            <a:ext cx="3349766" cy="293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022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p:bldP spid="4" grpId="1"/>
      <p:bldP spid="5" grpId="0"/>
      <p:bldP spid="5" grpId="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6098</TotalTime>
  <Words>1749</Words>
  <Application>Microsoft Office PowerPoint</Application>
  <PresentationFormat>自定义</PresentationFormat>
  <Paragraphs>253</Paragraphs>
  <Slides>36</Slides>
  <Notes>0</Notes>
  <HiddenSlides>4</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38"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5955</cp:revision>
  <dcterms:created xsi:type="dcterms:W3CDTF">2014-11-27T01:03:00Z</dcterms:created>
  <dcterms:modified xsi:type="dcterms:W3CDTF">2018-06-30T02:26:40Z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