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672" r:id="rId2"/>
    <p:sldId id="1263" r:id="rId3"/>
    <p:sldId id="699" r:id="rId4"/>
    <p:sldId id="1104" r:id="rId5"/>
    <p:sldId id="1409" r:id="rId6"/>
    <p:sldId id="1415" r:id="rId7"/>
    <p:sldId id="1393" r:id="rId8"/>
    <p:sldId id="1416" r:id="rId9"/>
    <p:sldId id="1418" r:id="rId10"/>
    <p:sldId id="1419" r:id="rId11"/>
    <p:sldId id="1422" r:id="rId12"/>
    <p:sldId id="1423" r:id="rId13"/>
    <p:sldId id="1424" r:id="rId14"/>
    <p:sldId id="1425" r:id="rId15"/>
    <p:sldId id="1126" r:id="rId16"/>
    <p:sldId id="1440" r:id="rId17"/>
    <p:sldId id="1426" r:id="rId18"/>
    <p:sldId id="1369" r:id="rId19"/>
    <p:sldId id="1399" r:id="rId20"/>
    <p:sldId id="1400" r:id="rId21"/>
    <p:sldId id="1427" r:id="rId22"/>
    <p:sldId id="1429" r:id="rId23"/>
    <p:sldId id="1430" r:id="rId24"/>
    <p:sldId id="1431" r:id="rId25"/>
    <p:sldId id="1115" r:id="rId26"/>
    <p:sldId id="1059" r:id="rId27"/>
    <p:sldId id="1060" r:id="rId28"/>
    <p:sldId id="1432" r:id="rId29"/>
    <p:sldId id="1061" r:id="rId30"/>
    <p:sldId id="1363" r:id="rId31"/>
    <p:sldId id="1433" r:id="rId32"/>
    <p:sldId id="1401" r:id="rId33"/>
    <p:sldId id="1435" r:id="rId34"/>
    <p:sldId id="1437" r:id="rId35"/>
    <p:sldId id="1439" r:id="rId36"/>
    <p:sldId id="1438" r:id="rId37"/>
    <p:sldId id="441" r:id="rId38"/>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p:scale>
          <a:sx n="66" d="100"/>
          <a:sy n="66" d="100"/>
        </p:scale>
        <p:origin x="-1478" y="-466"/>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2018/6/30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2018/6/30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package" Target="../embeddings/Microsoft_Word___4.docx"/><Relationship Id="rId7" Type="http://schemas.openxmlformats.org/officeDocument/2006/relationships/package" Target="../embeddings/Microsoft_Word___6.doc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5.emf"/><Relationship Id="rId11" Type="http://schemas.openxmlformats.org/officeDocument/2006/relationships/image" Target="../media/image8.png"/><Relationship Id="rId5" Type="http://schemas.openxmlformats.org/officeDocument/2006/relationships/package" Target="../embeddings/Microsoft_Word___5.docx"/><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package" Target="../embeddings/Microsoft_Word___7.docx"/></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__8.docx"/><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__9.docx"/><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slide" Target="slide17.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10.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package" Target="../embeddings/Microsoft_Word___11.docx"/><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package" Target="../embeddings/Microsoft_Word___12.docx"/></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package" Target="../embeddings/Microsoft_Word___13.docx"/><Relationship Id="rId7" Type="http://schemas.openxmlformats.org/officeDocument/2006/relationships/package" Target="../embeddings/Microsoft_Word___15.docx"/><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8.emf"/><Relationship Id="rId5" Type="http://schemas.openxmlformats.org/officeDocument/2006/relationships/package" Target="../embeddings/Microsoft_Word___14.docx"/><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4.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30.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6.xml"/><Relationship Id="rId7" Type="http://schemas.openxmlformats.org/officeDocument/2006/relationships/slide" Target="slide32.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7.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4.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30.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package" Target="../embeddings/Microsoft_Word___16.docx"/><Relationship Id="rId7" Type="http://schemas.openxmlformats.org/officeDocument/2006/relationships/slide" Target="slide27.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slide" Target="slide26.xml"/><Relationship Id="rId11" Type="http://schemas.openxmlformats.org/officeDocument/2006/relationships/slide" Target="slide34.xml"/><Relationship Id="rId5" Type="http://schemas.openxmlformats.org/officeDocument/2006/relationships/image" Target="../media/image33.png"/><Relationship Id="rId10" Type="http://schemas.openxmlformats.org/officeDocument/2006/relationships/slide" Target="slide32.xml"/><Relationship Id="rId4" Type="http://schemas.openxmlformats.org/officeDocument/2006/relationships/image" Target="../media/image32.emf"/><Relationship Id="rId9"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1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1.xml"/><Relationship Id="rId7" Type="http://schemas.openxmlformats.org/officeDocument/2006/relationships/slide" Target="slide30.xml"/><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34.xml"/></Relationships>
</file>

<file path=ppt/slides/_rels/slide3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package" Target="../embeddings/Microsoft_Word___17.docx"/><Relationship Id="rId7" Type="http://schemas.openxmlformats.org/officeDocument/2006/relationships/slide" Target="slide29.xml"/><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34.xml"/><Relationship Id="rId4" Type="http://schemas.openxmlformats.org/officeDocument/2006/relationships/image" Target="../media/image35.emf"/><Relationship Id="rId9"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6.png"/><Relationship Id="rId7" Type="http://schemas.openxmlformats.org/officeDocument/2006/relationships/slide" Target="slide30.xml"/><Relationship Id="rId2" Type="http://schemas.openxmlformats.org/officeDocument/2006/relationships/slide" Target="slide33.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34.xml"/></Relationships>
</file>

<file path=ppt/slides/_rels/slide3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package" Target="../embeddings/Microsoft_Word___18.docx"/><Relationship Id="rId7" Type="http://schemas.openxmlformats.org/officeDocument/2006/relationships/slide" Target="slide29.xml"/><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34.xml"/><Relationship Id="rId4" Type="http://schemas.openxmlformats.org/officeDocument/2006/relationships/image" Target="../media/image37.emf"/><Relationship Id="rId9"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8.png"/><Relationship Id="rId7" Type="http://schemas.openxmlformats.org/officeDocument/2006/relationships/slide" Target="slide30.xml"/><Relationship Id="rId2"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34.xml"/></Relationships>
</file>

<file path=ppt/slides/_rels/slide3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package" Target="../embeddings/Microsoft_Word___19.docx"/><Relationship Id="rId7" Type="http://schemas.openxmlformats.org/officeDocument/2006/relationships/slide" Target="slide26.xml"/><Relationship Id="rId12" Type="http://schemas.openxmlformats.org/officeDocument/2006/relationships/slide" Target="slide34.xml"/><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40.emf"/><Relationship Id="rId11" Type="http://schemas.openxmlformats.org/officeDocument/2006/relationships/slide" Target="slide32.xml"/><Relationship Id="rId5" Type="http://schemas.openxmlformats.org/officeDocument/2006/relationships/package" Target="../embeddings/Microsoft_Word___20.docx"/><Relationship Id="rId10" Type="http://schemas.openxmlformats.org/officeDocument/2006/relationships/slide" Target="slide30.xml"/><Relationship Id="rId4" Type="http://schemas.openxmlformats.org/officeDocument/2006/relationships/image" Target="../media/image39.emf"/><Relationship Id="rId9" Type="http://schemas.openxmlformats.org/officeDocument/2006/relationships/slide" Target="slide29.xml"/></Relationships>
</file>

<file path=ppt/slides/_rels/slide3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20.png"/><Relationship Id="rId7" Type="http://schemas.openxmlformats.org/officeDocument/2006/relationships/slide" Target="slide27.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34.xml"/><Relationship Id="rId5" Type="http://schemas.openxmlformats.org/officeDocument/2006/relationships/image" Target="../media/image42.png"/><Relationship Id="rId10" Type="http://schemas.openxmlformats.org/officeDocument/2006/relationships/slide" Target="slide32.xml"/><Relationship Id="rId4" Type="http://schemas.openxmlformats.org/officeDocument/2006/relationships/image" Target="../media/image41.png"/><Relationship Id="rId9"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6.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__1.docx"/></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2.png"/><Relationship Id="rId7" Type="http://schemas.openxmlformats.org/officeDocument/2006/relationships/package" Target="../embeddings/Microsoft_Word___3.doc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Word___2.docx"/><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3" name="Picture 3" descr="C:\Users\Administrator\Desktop\用！！！\风景图片\新图！\3运动会\timg (24).jpg"/>
          <p:cNvPicPr>
            <a:picLocks noChangeAspect="1" noChangeArrowheads="1"/>
          </p:cNvPicPr>
          <p:nvPr/>
        </p:nvPicPr>
        <p:blipFill rotWithShape="1">
          <a:blip r:embed="rId2">
            <a:extLst>
              <a:ext uri="{28A0092B-C50C-407E-A947-70E740481C1C}">
                <a14:useLocalDpi xmlns:a14="http://schemas.microsoft.com/office/drawing/2010/main" val="0"/>
              </a:ext>
            </a:extLst>
          </a:blip>
          <a:srcRect t="12264"/>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4</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实验：用打点计时器测速度</a:t>
            </a:r>
          </a:p>
        </p:txBody>
      </p:sp>
      <p:sp>
        <p:nvSpPr>
          <p:cNvPr id="14"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smtClean="0">
                <a:solidFill>
                  <a:schemeClr val="bg2">
                    <a:lumMod val="25000"/>
                  </a:schemeClr>
                </a:solidFill>
                <a:latin typeface="Times New Roman" pitchFamily="18" charset="0"/>
                <a:ea typeface="微软雅黑"/>
                <a:cs typeface="Times New Roman" pitchFamily="18" charset="0"/>
              </a:rPr>
              <a:t>第一章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smtClean="0">
                <a:solidFill>
                  <a:schemeClr val="bg2">
                    <a:lumMod val="25000"/>
                  </a:schemeClr>
                </a:solidFill>
                <a:latin typeface="Times New Roman" pitchFamily="18" charset="0"/>
                <a:ea typeface="微软雅黑"/>
                <a:cs typeface="Times New Roman" pitchFamily="18" charset="0"/>
              </a:rPr>
              <a:t>运动的描述</a:t>
            </a:r>
            <a:endParaRPr lang="zh-CN" altLang="en-US" dirty="0">
              <a:solidFill>
                <a:schemeClr val="bg2">
                  <a:lumMod val="25000"/>
                </a:schemeClr>
              </a:solidFill>
              <a:latin typeface="Times New Roman" pitchFamily="18" charset="0"/>
              <a:ea typeface="微软雅黑"/>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4" name="Picture 6" descr="\\贾文\贾文\源文件\同步\物理 人教 必修1 新课标\R1-4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824" y="3689268"/>
            <a:ext cx="6064764" cy="125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33894" y="713810"/>
            <a:ext cx="11322624" cy="2817053"/>
          </a:xfrm>
          <a:prstGeom prst="rect">
            <a:avLst/>
          </a:prstGeom>
        </p:spPr>
        <p:txBody>
          <a:bodyPr wrap="square">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数据处理</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测量：把纸带上能看得清的某个点作为起始点</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，以后的点分别标上</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D</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2</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示，依次测出各点到</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点的距离，再算出</a:t>
            </a:r>
            <a:r>
              <a:rPr lang="en-US" altLang="zh-CN" sz="2800" i="1" kern="100" dirty="0">
                <a:latin typeface="Times New Roman"/>
                <a:ea typeface="华文细黑"/>
                <a:cs typeface="Courier New"/>
              </a:rPr>
              <a:t>OA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BC</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的距离</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3</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3" name="矩形 2"/>
          <p:cNvSpPr/>
          <p:nvPr/>
        </p:nvSpPr>
        <p:spPr>
          <a:xfrm>
            <a:off x="5733569" y="4994806"/>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2</a:t>
            </a:r>
            <a:endParaRPr lang="zh-CN" altLang="en-US" dirty="0"/>
          </a:p>
        </p:txBody>
      </p:sp>
    </p:spTree>
    <p:extLst>
      <p:ext uri="{BB962C8B-B14F-4D97-AF65-F5344CB8AC3E}">
        <p14:creationId xmlns:p14="http://schemas.microsoft.com/office/powerpoint/2010/main" val="2328121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33894" y="765498"/>
            <a:ext cx="11322624" cy="1815882"/>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rPr>
              <a:t>(2</a:t>
            </a:r>
            <a:r>
              <a:rPr lang="en-US" altLang="zh-CN" sz="2800" kern="100" spc="100" dirty="0">
                <a:latin typeface="Times New Roman"/>
                <a:ea typeface="华文细黑"/>
              </a:rPr>
              <a:t>)</a:t>
            </a:r>
            <a:r>
              <a:rPr lang="zh-CN" altLang="zh-CN" sz="2800" kern="100" spc="100" dirty="0">
                <a:latin typeface="Times New Roman"/>
                <a:ea typeface="华文细黑"/>
                <a:cs typeface="Times New Roman"/>
              </a:rPr>
              <a:t>计算：若打点计时器打点的周期为</a:t>
            </a:r>
            <a:r>
              <a:rPr lang="en-US" altLang="zh-CN" sz="2800" i="1" kern="100" spc="100" dirty="0">
                <a:latin typeface="Times New Roman"/>
                <a:ea typeface="华文细黑"/>
              </a:rPr>
              <a:t>T</a:t>
            </a:r>
            <a:r>
              <a:rPr lang="zh-CN" altLang="zh-CN" sz="2800" kern="100" spc="100" dirty="0">
                <a:latin typeface="Times New Roman"/>
                <a:ea typeface="华文细黑"/>
                <a:cs typeface="Times New Roman"/>
              </a:rPr>
              <a:t>，则</a:t>
            </a:r>
            <a:r>
              <a:rPr lang="en-US" altLang="zh-CN" sz="2800" i="1" kern="100" spc="100" dirty="0">
                <a:latin typeface="Times New Roman"/>
                <a:ea typeface="华文细黑"/>
              </a:rPr>
              <a:t>A</a:t>
            </a:r>
            <a:r>
              <a:rPr lang="zh-CN" altLang="zh-CN" sz="2800" kern="100" spc="100" dirty="0">
                <a:latin typeface="Times New Roman"/>
                <a:ea typeface="华文细黑"/>
                <a:cs typeface="Times New Roman"/>
              </a:rPr>
              <a:t>、</a:t>
            </a:r>
            <a:r>
              <a:rPr lang="en-US" altLang="zh-CN" sz="2800" i="1" kern="100" spc="100" dirty="0">
                <a:latin typeface="Times New Roman"/>
                <a:ea typeface="华文细黑"/>
              </a:rPr>
              <a:t>B</a:t>
            </a:r>
            <a:r>
              <a:rPr lang="zh-CN" altLang="zh-CN" sz="2800" kern="100" spc="100" dirty="0">
                <a:latin typeface="Times New Roman"/>
                <a:ea typeface="华文细黑"/>
                <a:cs typeface="Times New Roman"/>
              </a:rPr>
              <a:t>、</a:t>
            </a:r>
            <a:r>
              <a:rPr lang="en-US" altLang="zh-CN" sz="2800" i="1" kern="100" spc="100" dirty="0">
                <a:latin typeface="Times New Roman"/>
                <a:ea typeface="华文细黑"/>
              </a:rPr>
              <a:t>C</a:t>
            </a:r>
            <a:r>
              <a:rPr lang="zh-CN" altLang="zh-CN" sz="2800" kern="100" spc="100" dirty="0">
                <a:latin typeface="Times New Roman"/>
                <a:ea typeface="华文细黑"/>
                <a:cs typeface="Times New Roman"/>
              </a:rPr>
              <a:t>、</a:t>
            </a:r>
            <a:r>
              <a:rPr lang="en-US" altLang="zh-CN" sz="2800" i="1" kern="100" spc="100" dirty="0">
                <a:latin typeface="Times New Roman"/>
                <a:ea typeface="华文细黑"/>
              </a:rPr>
              <a:t>D</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各点</a:t>
            </a:r>
            <a:r>
              <a:rPr lang="zh-CN" altLang="zh-CN" sz="2800" kern="100" spc="100" dirty="0" smtClean="0">
                <a:latin typeface="Times New Roman"/>
                <a:ea typeface="华文细黑"/>
                <a:cs typeface="Times New Roman"/>
              </a:rPr>
              <a:t>的</a:t>
            </a:r>
            <a:endParaRPr lang="en-US" altLang="zh-CN" sz="2800" kern="100" spc="100" dirty="0" smtClean="0">
              <a:latin typeface="Times New Roman"/>
              <a:ea typeface="华文细黑"/>
              <a:cs typeface="Times New Roman"/>
            </a:endParaRPr>
          </a:p>
          <a:p>
            <a:pPr algn="just">
              <a:spcAft>
                <a:spcPts val="0"/>
              </a:spcAft>
              <a:tabLst>
                <a:tab pos="2700655" algn="l"/>
              </a:tabLst>
            </a:pPr>
            <a:endParaRPr lang="en-US" altLang="zh-CN" sz="2800" kern="100" spc="100" dirty="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瞬时速度</a:t>
            </a:r>
            <a:r>
              <a:rPr lang="zh-CN" altLang="zh-CN" sz="2800" kern="100" dirty="0">
                <a:latin typeface="Times New Roman"/>
                <a:ea typeface="华文细黑"/>
                <a:cs typeface="Times New Roman"/>
              </a:rPr>
              <a:t>分别为：</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rPr>
              <a:t>A</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spc="-1000" dirty="0" smtClean="0">
                <a:latin typeface="Times New Roman"/>
                <a:ea typeface="华文细黑"/>
                <a:cs typeface="Times New Roman"/>
              </a:rPr>
              <a:t>、</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rPr>
              <a:t>B</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spc="-1000" dirty="0">
                <a:latin typeface="Times New Roman"/>
                <a:ea typeface="华文细黑"/>
                <a:cs typeface="Times New Roman"/>
              </a:rPr>
              <a:t>、</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rPr>
              <a:t>C</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spc="-1000" dirty="0">
                <a:latin typeface="Times New Roman"/>
                <a:ea typeface="华文细黑"/>
                <a:cs typeface="Times New Roman"/>
              </a:rPr>
              <a:t>、</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rPr>
              <a:t>D</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en-US" altLang="zh-CN" sz="2800" kern="100" dirty="0" smtClean="0">
                <a:latin typeface="宋体"/>
                <a:ea typeface="华文细黑"/>
                <a:cs typeface="Times New Roman"/>
              </a:rPr>
              <a:t>……</a:t>
            </a:r>
            <a:r>
              <a:rPr lang="en-US" altLang="zh-CN" sz="2800" kern="100" dirty="0" smtClean="0">
                <a:latin typeface="Times New Roman"/>
                <a:ea typeface="华文细黑"/>
              </a:rPr>
              <a:t>.</a:t>
            </a:r>
            <a:endParaRPr lang="zh-CN" altLang="zh-CN" sz="1050" kern="100" dirty="0">
              <a:effectLst/>
              <a:latin typeface="宋体"/>
              <a:cs typeface="Courier New"/>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723994297"/>
              </p:ext>
            </p:extLst>
          </p:nvPr>
        </p:nvGraphicFramePr>
        <p:xfrm>
          <a:off x="4039974" y="1467027"/>
          <a:ext cx="1397000" cy="1168400"/>
        </p:xfrm>
        <a:graphic>
          <a:graphicData uri="http://schemas.openxmlformats.org/presentationml/2006/ole">
            <mc:AlternateContent xmlns:mc="http://schemas.openxmlformats.org/markup-compatibility/2006">
              <mc:Choice xmlns:v="urn:schemas-microsoft-com:vml" Requires="v">
                <p:oleObj spid="_x0000_s39602" name="文档" r:id="rId3" imgW="1396259" imgH="1167937" progId="Word.Document.12">
                  <p:embed/>
                </p:oleObj>
              </mc:Choice>
              <mc:Fallback>
                <p:oleObj name="文档" r:id="rId3" imgW="1396259" imgH="1167937" progId="Word.Document.12">
                  <p:embed/>
                  <p:pic>
                    <p:nvPicPr>
                      <p:cNvPr id="0" name=""/>
                      <p:cNvPicPr/>
                      <p:nvPr/>
                    </p:nvPicPr>
                    <p:blipFill>
                      <a:blip r:embed="rId4"/>
                      <a:stretch>
                        <a:fillRect/>
                      </a:stretch>
                    </p:blipFill>
                    <p:spPr>
                      <a:xfrm>
                        <a:off x="4039974" y="1467027"/>
                        <a:ext cx="1397000" cy="11684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295994481"/>
              </p:ext>
            </p:extLst>
          </p:nvPr>
        </p:nvGraphicFramePr>
        <p:xfrm>
          <a:off x="5858862" y="1467027"/>
          <a:ext cx="1392238" cy="1157288"/>
        </p:xfrm>
        <a:graphic>
          <a:graphicData uri="http://schemas.openxmlformats.org/presentationml/2006/ole">
            <mc:AlternateContent xmlns:mc="http://schemas.openxmlformats.org/markup-compatibility/2006">
              <mc:Choice xmlns:v="urn:schemas-microsoft-com:vml" Requires="v">
                <p:oleObj spid="_x0000_s39603" name="文档" r:id="rId5" imgW="1396259" imgH="1168297" progId="Word.Document.12">
                  <p:embed/>
                </p:oleObj>
              </mc:Choice>
              <mc:Fallback>
                <p:oleObj name="文档" r:id="rId5" imgW="1396259" imgH="1168297" progId="Word.Document.12">
                  <p:embed/>
                  <p:pic>
                    <p:nvPicPr>
                      <p:cNvPr id="0" name=""/>
                      <p:cNvPicPr/>
                      <p:nvPr/>
                    </p:nvPicPr>
                    <p:blipFill>
                      <a:blip r:embed="rId6"/>
                      <a:stretch>
                        <a:fillRect/>
                      </a:stretch>
                    </p:blipFill>
                    <p:spPr>
                      <a:xfrm>
                        <a:off x="5858862" y="1467027"/>
                        <a:ext cx="1392238" cy="1157288"/>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317081274"/>
              </p:ext>
            </p:extLst>
          </p:nvPr>
        </p:nvGraphicFramePr>
        <p:xfrm>
          <a:off x="7730182" y="1467027"/>
          <a:ext cx="1392238" cy="1157288"/>
        </p:xfrm>
        <a:graphic>
          <a:graphicData uri="http://schemas.openxmlformats.org/presentationml/2006/ole">
            <mc:AlternateContent xmlns:mc="http://schemas.openxmlformats.org/markup-compatibility/2006">
              <mc:Choice xmlns:v="urn:schemas-microsoft-com:vml" Requires="v">
                <p:oleObj spid="_x0000_s39604" name="文档" r:id="rId7" imgW="1396259" imgH="1168297" progId="Word.Document.12">
                  <p:embed/>
                </p:oleObj>
              </mc:Choice>
              <mc:Fallback>
                <p:oleObj name="文档" r:id="rId7" imgW="1396259" imgH="1168297" progId="Word.Document.12">
                  <p:embed/>
                  <p:pic>
                    <p:nvPicPr>
                      <p:cNvPr id="0" name=""/>
                      <p:cNvPicPr/>
                      <p:nvPr/>
                    </p:nvPicPr>
                    <p:blipFill>
                      <a:blip r:embed="rId8"/>
                      <a:stretch>
                        <a:fillRect/>
                      </a:stretch>
                    </p:blipFill>
                    <p:spPr>
                      <a:xfrm>
                        <a:off x="7730182" y="1467027"/>
                        <a:ext cx="1392238" cy="115728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186097622"/>
              </p:ext>
            </p:extLst>
          </p:nvPr>
        </p:nvGraphicFramePr>
        <p:xfrm>
          <a:off x="9603278" y="1467027"/>
          <a:ext cx="1392238" cy="1157288"/>
        </p:xfrm>
        <a:graphic>
          <a:graphicData uri="http://schemas.openxmlformats.org/presentationml/2006/ole">
            <mc:AlternateContent xmlns:mc="http://schemas.openxmlformats.org/markup-compatibility/2006">
              <mc:Choice xmlns:v="urn:schemas-microsoft-com:vml" Requires="v">
                <p:oleObj spid="_x0000_s39605" name="文档" r:id="rId9" imgW="1396259" imgH="1168297" progId="Word.Document.12">
                  <p:embed/>
                </p:oleObj>
              </mc:Choice>
              <mc:Fallback>
                <p:oleObj name="文档" r:id="rId9" imgW="1396259" imgH="1168297" progId="Word.Document.12">
                  <p:embed/>
                  <p:pic>
                    <p:nvPicPr>
                      <p:cNvPr id="0" name=""/>
                      <p:cNvPicPr/>
                      <p:nvPr/>
                    </p:nvPicPr>
                    <p:blipFill>
                      <a:blip r:embed="rId10"/>
                      <a:stretch>
                        <a:fillRect/>
                      </a:stretch>
                    </p:blipFill>
                    <p:spPr>
                      <a:xfrm>
                        <a:off x="9603278" y="1467027"/>
                        <a:ext cx="1392238" cy="1157288"/>
                      </a:xfrm>
                      <a:prstGeom prst="rect">
                        <a:avLst/>
                      </a:prstGeom>
                    </p:spPr>
                  </p:pic>
                </p:oleObj>
              </mc:Fallback>
            </mc:AlternateContent>
          </a:graphicData>
        </a:graphic>
      </p:graphicFrame>
      <p:pic>
        <p:nvPicPr>
          <p:cNvPr id="13" name="图片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14" name="矩形 13"/>
          <p:cNvSpPr/>
          <p:nvPr/>
        </p:nvSpPr>
        <p:spPr>
          <a:xfrm>
            <a:off x="433894" y="2791882"/>
            <a:ext cx="11322624"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smtClean="0">
                <a:latin typeface="Times New Roman"/>
                <a:ea typeface="华文细黑"/>
              </a:rPr>
              <a:t>(3)</a:t>
            </a:r>
            <a:r>
              <a:rPr lang="zh-CN" altLang="zh-CN" sz="2800" kern="100" dirty="0" smtClean="0">
                <a:latin typeface="Times New Roman"/>
                <a:ea typeface="华文细黑"/>
                <a:cs typeface="Times New Roman"/>
              </a:rPr>
              <a:t>列表比较：把数据填入下表，根据数据判断纸带运动速度的变化情况</a:t>
            </a:r>
            <a:r>
              <a:rPr lang="en-US" altLang="zh-CN" sz="2800" kern="100" dirty="0" smtClean="0">
                <a:latin typeface="Times New Roman"/>
                <a:ea typeface="华文细黑"/>
              </a:rPr>
              <a:t>.</a:t>
            </a:r>
            <a:endParaRPr lang="zh-CN" altLang="zh-CN" sz="1050" kern="100" dirty="0">
              <a:effectLst/>
              <a:latin typeface="宋体"/>
              <a:cs typeface="Courier New"/>
            </a:endParaRPr>
          </a:p>
        </p:txBody>
      </p:sp>
      <p:graphicFrame>
        <p:nvGraphicFramePr>
          <p:cNvPr id="15" name="表格 14"/>
          <p:cNvGraphicFramePr>
            <a:graphicFrameLocks noGrp="1"/>
          </p:cNvGraphicFramePr>
          <p:nvPr>
            <p:extLst>
              <p:ext uri="{D42A27DB-BD31-4B8C-83A1-F6EECF244321}">
                <p14:modId xmlns:p14="http://schemas.microsoft.com/office/powerpoint/2010/main" val="2366103045"/>
              </p:ext>
            </p:extLst>
          </p:nvPr>
        </p:nvGraphicFramePr>
        <p:xfrm>
          <a:off x="2391926" y="3723650"/>
          <a:ext cx="7406561" cy="1640200"/>
        </p:xfrm>
        <a:graphic>
          <a:graphicData uri="http://schemas.openxmlformats.org/drawingml/2006/table">
            <a:tbl>
              <a:tblPr/>
              <a:tblGrid>
                <a:gridCol w="2067944"/>
                <a:gridCol w="750810"/>
                <a:gridCol w="750810"/>
                <a:gridCol w="767971"/>
                <a:gridCol w="783703"/>
                <a:gridCol w="750810"/>
                <a:gridCol w="750810"/>
                <a:gridCol w="783703"/>
              </a:tblGrid>
              <a:tr h="820100">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位置</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A</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B</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C</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D</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E</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F</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G</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100">
                <a:tc>
                  <a:txBody>
                    <a:bodyPr/>
                    <a:lstStyle/>
                    <a:p>
                      <a:pPr algn="ctr">
                        <a:lnSpc>
                          <a:spcPct val="150000"/>
                        </a:lnSpc>
                        <a:spcAft>
                          <a:spcPts val="0"/>
                        </a:spcAft>
                        <a:tabLst>
                          <a:tab pos="2700655" algn="l"/>
                        </a:tabLst>
                      </a:pPr>
                      <a:r>
                        <a:rPr lang="en-US" sz="2800" i="1" kern="100" dirty="0">
                          <a:effectLst/>
                          <a:latin typeface="Book Antiqua"/>
                          <a:ea typeface="华文细黑"/>
                          <a:cs typeface="Times New Roman"/>
                        </a:rPr>
                        <a:t>v</a:t>
                      </a:r>
                      <a:r>
                        <a:rPr lang="en-US" sz="2800" kern="100" dirty="0">
                          <a:effectLst/>
                          <a:latin typeface="Times New Roman"/>
                          <a:ea typeface="华文细黑"/>
                          <a:cs typeface="Courier New"/>
                        </a:rPr>
                        <a:t>/(</a:t>
                      </a:r>
                      <a:r>
                        <a:rPr lang="en-US" sz="2800" kern="100" dirty="0" err="1">
                          <a:effectLst/>
                          <a:latin typeface="Times New Roman"/>
                          <a:ea typeface="华文细黑"/>
                          <a:cs typeface="Courier New"/>
                        </a:rPr>
                        <a:t>m·s</a:t>
                      </a:r>
                      <a:r>
                        <a:rPr lang="zh-CN" sz="2800" kern="100" baseline="30000" dirty="0">
                          <a:effectLst/>
                          <a:latin typeface="Times New Roman"/>
                          <a:ea typeface="华文细黑"/>
                          <a:cs typeface="Times New Roman"/>
                        </a:rPr>
                        <a:t>－</a:t>
                      </a:r>
                      <a:r>
                        <a:rPr lang="en-US" sz="2800" kern="100" baseline="30000" dirty="0">
                          <a:effectLst/>
                          <a:latin typeface="Times New Roman"/>
                          <a:ea typeface="华文细黑"/>
                          <a:cs typeface="Courier New"/>
                        </a:rPr>
                        <a:t>1</a:t>
                      </a:r>
                      <a:r>
                        <a:rPr lang="en-US" sz="2800" kern="100" dirty="0">
                          <a:effectLst/>
                          <a:latin typeface="Times New Roman"/>
                          <a:ea typeface="华文细黑"/>
                          <a:cs typeface="Courier New"/>
                        </a:rPr>
                        <a:t>)</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 </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1749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33894" y="765498"/>
            <a:ext cx="11322624" cy="4324261"/>
          </a:xfrm>
          <a:prstGeom prst="rect">
            <a:avLst/>
          </a:prstGeom>
        </p:spPr>
        <p:txBody>
          <a:bodyPr wrap="square">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3.</a:t>
            </a:r>
            <a:r>
              <a:rPr lang="zh-CN" altLang="zh-CN" sz="2800" b="1" kern="100" dirty="0">
                <a:latin typeface="Times New Roman"/>
                <a:ea typeface="华文细黑"/>
                <a:cs typeface="Times New Roman"/>
              </a:rPr>
              <a:t>注意</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为了减小实验误差，</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D</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不一定是连续计时点，比如可以每隔四个点选一个点</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称为计数点</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，此时两个计数点间的时间间隔</a:t>
            </a:r>
            <a:r>
              <a:rPr lang="en-US" altLang="zh-CN" sz="2800" i="1" kern="100" dirty="0">
                <a:latin typeface="Times New Roman"/>
                <a:ea typeface="华文细黑"/>
                <a:cs typeface="Courier New"/>
              </a:rPr>
              <a:t>T</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s.</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计算计数点的瞬时速度时，</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t</a:t>
            </a:r>
            <a:r>
              <a:rPr lang="zh-CN" altLang="zh-CN" sz="2800" kern="100" dirty="0">
                <a:latin typeface="Times New Roman"/>
                <a:ea typeface="华文细黑"/>
                <a:cs typeface="Times New Roman"/>
              </a:rPr>
              <a:t>应取此计数点前、后两个计数点之间的位移和时间，即</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cs typeface="Courier New"/>
              </a:rPr>
              <a:t>n</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409954043"/>
              </p:ext>
            </p:extLst>
          </p:nvPr>
        </p:nvGraphicFramePr>
        <p:xfrm>
          <a:off x="4396963" y="4181242"/>
          <a:ext cx="1616075" cy="1147763"/>
        </p:xfrm>
        <a:graphic>
          <a:graphicData uri="http://schemas.openxmlformats.org/presentationml/2006/ole">
            <mc:AlternateContent xmlns:mc="http://schemas.openxmlformats.org/markup-compatibility/2006">
              <mc:Choice xmlns:v="urn:schemas-microsoft-com:vml" Requires="v">
                <p:oleObj spid="_x0000_s28073" name="文档" r:id="rId3" imgW="1639751" imgH="1162898" progId="Word.Document.12">
                  <p:embed/>
                </p:oleObj>
              </mc:Choice>
              <mc:Fallback>
                <p:oleObj name="文档" r:id="rId3" imgW="1639751" imgH="1162898" progId="Word.Document.12">
                  <p:embed/>
                  <p:pic>
                    <p:nvPicPr>
                      <p:cNvPr id="0" name=""/>
                      <p:cNvPicPr/>
                      <p:nvPr/>
                    </p:nvPicPr>
                    <p:blipFill>
                      <a:blip r:embed="rId4"/>
                      <a:stretch>
                        <a:fillRect/>
                      </a:stretch>
                    </p:blipFill>
                    <p:spPr>
                      <a:xfrm>
                        <a:off x="4396963" y="4181242"/>
                        <a:ext cx="1616075" cy="1147763"/>
                      </a:xfrm>
                      <a:prstGeom prst="rect">
                        <a:avLst/>
                      </a:prstGeom>
                    </p:spPr>
                  </p:pic>
                </p:oleObj>
              </mc:Fallback>
            </mc:AlternateContent>
          </a:graphicData>
        </a:graphic>
      </p:graphicFrame>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602278" y="3019222"/>
            <a:ext cx="633507"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0.1</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271196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79787" y="909514"/>
            <a:ext cx="11210519" cy="3618939"/>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7030A0"/>
                </a:solidFill>
                <a:latin typeface="Times New Roman"/>
                <a:ea typeface="华文细黑"/>
                <a:cs typeface="Times New Roman"/>
              </a:rPr>
              <a:t>四、用图象表示速度</a:t>
            </a:r>
            <a:endParaRPr lang="zh-CN" altLang="zh-CN" sz="1050" kern="100" dirty="0">
              <a:latin typeface="宋体"/>
              <a:cs typeface="Courier New"/>
            </a:endParaRPr>
          </a:p>
          <a:p>
            <a:pPr algn="just">
              <a:lnSpc>
                <a:spcPts val="55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速度－时间图象</a:t>
            </a:r>
            <a:r>
              <a:rPr lang="en-US" altLang="zh-CN" sz="2800" b="1" kern="100" dirty="0">
                <a:latin typeface="Times New Roman"/>
                <a:ea typeface="华文细黑"/>
                <a:cs typeface="Courier New"/>
              </a:rPr>
              <a:t>(</a:t>
            </a:r>
            <a:r>
              <a:rPr lang="en-US" altLang="zh-CN" sz="2800" b="1" i="1" kern="100" dirty="0">
                <a:latin typeface="Book Antiqua"/>
                <a:ea typeface="华文细黑"/>
                <a:cs typeface="Times New Roman"/>
              </a:rPr>
              <a:t>v</a:t>
            </a:r>
            <a:r>
              <a:rPr lang="zh-CN" altLang="zh-CN" sz="2800" b="1" kern="100" dirty="0">
                <a:latin typeface="Times New Roman"/>
                <a:ea typeface="华文细黑"/>
                <a:cs typeface="Times New Roman"/>
              </a:rPr>
              <a:t>－</a:t>
            </a:r>
            <a:r>
              <a:rPr lang="en-US" altLang="zh-CN" sz="2800" b="1" i="1" kern="100" dirty="0">
                <a:latin typeface="Times New Roman"/>
                <a:ea typeface="华文细黑"/>
                <a:cs typeface="Courier New"/>
              </a:rPr>
              <a:t>t</a:t>
            </a:r>
            <a:r>
              <a:rPr lang="zh-CN" altLang="zh-CN" sz="2800" b="1" kern="100" dirty="0">
                <a:latin typeface="Times New Roman"/>
                <a:ea typeface="华文细黑"/>
                <a:cs typeface="Times New Roman"/>
              </a:rPr>
              <a:t>图象</a:t>
            </a:r>
            <a:r>
              <a:rPr lang="en-US" altLang="zh-CN" sz="2800" b="1"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用横轴</a:t>
            </a:r>
            <a:r>
              <a:rPr lang="zh-CN" altLang="zh-CN" sz="2800" kern="100" dirty="0" smtClean="0">
                <a:latin typeface="Times New Roman"/>
                <a:ea typeface="华文细黑"/>
                <a:cs typeface="Times New Roman"/>
              </a:rPr>
              <a:t>表示</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纵轴</a:t>
            </a:r>
            <a:r>
              <a:rPr lang="zh-CN" altLang="zh-CN" sz="2800" kern="100" dirty="0" smtClean="0">
                <a:latin typeface="Times New Roman"/>
                <a:ea typeface="华文细黑"/>
                <a:cs typeface="Times New Roman"/>
              </a:rPr>
              <a:t>表示</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建立直角坐标系</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根据测量的数据在坐标系中描点，然后用平滑的曲线把这些点连接起来，即得到物体运动的</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4" name="矩形 3"/>
          <p:cNvSpPr/>
          <p:nvPr/>
        </p:nvSpPr>
        <p:spPr>
          <a:xfrm>
            <a:off x="2382158" y="2422838"/>
            <a:ext cx="100219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时间</a:t>
            </a:r>
            <a:r>
              <a:rPr lang="en-US" altLang="zh-CN" sz="2800" i="1" kern="100" dirty="0">
                <a:solidFill>
                  <a:srgbClr val="C00000"/>
                </a:solidFill>
                <a:latin typeface="Times New Roman"/>
                <a:ea typeface="华文细黑"/>
                <a:cs typeface="Courier New"/>
              </a:rPr>
              <a:t>t</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5156874" y="2422838"/>
            <a:ext cx="1082348"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速度</a:t>
            </a:r>
            <a:r>
              <a:rPr lang="en-US" altLang="zh-CN" sz="2800" i="1" kern="100" dirty="0">
                <a:solidFill>
                  <a:srgbClr val="C00000"/>
                </a:solidFill>
                <a:latin typeface="Book Antiqua"/>
                <a:ea typeface="华文细黑"/>
                <a:cs typeface="Times New Roman"/>
              </a:rPr>
              <a:t>v</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3087846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06574" y="154866"/>
            <a:ext cx="11210519" cy="2677656"/>
          </a:xfrm>
          <a:prstGeom prst="rect">
            <a:avLst/>
          </a:prstGeom>
        </p:spPr>
        <p:txBody>
          <a:bodyPr wrap="square">
            <a:spAutoFit/>
          </a:bodyPr>
          <a:lstStyle/>
          <a:p>
            <a:pPr lvl="0" algn="just">
              <a:lnSpc>
                <a:spcPct val="150000"/>
              </a:lnSpc>
              <a:tabLst>
                <a:tab pos="2700655" algn="l"/>
              </a:tabLst>
            </a:pPr>
            <a:r>
              <a:rPr lang="en-US" altLang="zh-CN" sz="2800" b="1" kern="100" dirty="0">
                <a:solidFill>
                  <a:prstClr val="black"/>
                </a:solidFill>
                <a:latin typeface="Times New Roman"/>
                <a:ea typeface="华文细黑"/>
                <a:cs typeface="Courier New"/>
              </a:rPr>
              <a:t>2.</a:t>
            </a:r>
            <a:r>
              <a:rPr lang="en-US" altLang="zh-CN" sz="2800" b="1" i="1" kern="100" dirty="0">
                <a:solidFill>
                  <a:prstClr val="black"/>
                </a:solidFill>
                <a:latin typeface="Book Antiqua"/>
                <a:ea typeface="华文细黑"/>
                <a:cs typeface="Times New Roman"/>
              </a:rPr>
              <a:t>v</a:t>
            </a:r>
            <a:r>
              <a:rPr lang="zh-CN" altLang="zh-CN" sz="2800" b="1" kern="100" dirty="0">
                <a:solidFill>
                  <a:prstClr val="black"/>
                </a:solidFill>
                <a:latin typeface="Times New Roman"/>
                <a:ea typeface="华文细黑"/>
                <a:cs typeface="Times New Roman"/>
              </a:rPr>
              <a:t>－</a:t>
            </a:r>
            <a:r>
              <a:rPr lang="en-US" altLang="zh-CN" sz="2800" b="1" i="1" kern="100" dirty="0">
                <a:solidFill>
                  <a:prstClr val="black"/>
                </a:solidFill>
                <a:latin typeface="Times New Roman"/>
                <a:ea typeface="华文细黑"/>
                <a:cs typeface="Courier New"/>
              </a:rPr>
              <a:t>t</a:t>
            </a:r>
            <a:r>
              <a:rPr lang="zh-CN" altLang="zh-CN" sz="2800" b="1" kern="100" dirty="0">
                <a:solidFill>
                  <a:prstClr val="black"/>
                </a:solidFill>
                <a:latin typeface="Times New Roman"/>
                <a:ea typeface="华文细黑"/>
                <a:cs typeface="Times New Roman"/>
              </a:rPr>
              <a:t>图象的意义</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i="1" kern="100" dirty="0">
                <a:solidFill>
                  <a:prstClr val="black"/>
                </a:solidFill>
                <a:latin typeface="Book Antiqua"/>
                <a:ea typeface="华文细黑"/>
                <a:cs typeface="Times New Roman"/>
              </a:rPr>
              <a:t>v</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Times New Roman"/>
                <a:ea typeface="华文细黑"/>
                <a:cs typeface="Courier New"/>
              </a:rPr>
              <a:t>t</a:t>
            </a:r>
            <a:r>
              <a:rPr lang="zh-CN" altLang="zh-CN" sz="2800" kern="100" spc="-100" dirty="0">
                <a:solidFill>
                  <a:prstClr val="black"/>
                </a:solidFill>
                <a:latin typeface="Times New Roman"/>
                <a:ea typeface="华文细黑"/>
                <a:cs typeface="Times New Roman"/>
              </a:rPr>
              <a:t>图象非常直观地反映了速度随时间变化的情况，</a:t>
            </a:r>
            <a:r>
              <a:rPr lang="zh-CN" altLang="zh-CN" sz="2800" kern="100" dirty="0">
                <a:solidFill>
                  <a:prstClr val="black"/>
                </a:solidFill>
                <a:latin typeface="Times New Roman"/>
                <a:ea typeface="华文细黑"/>
                <a:cs typeface="Times New Roman"/>
              </a:rPr>
              <a:t>但</a:t>
            </a:r>
            <a:r>
              <a:rPr lang="zh-CN" altLang="zh-CN" sz="2800" kern="100" dirty="0" smtClean="0">
                <a:solidFill>
                  <a:prstClr val="black"/>
                </a:solidFill>
                <a:latin typeface="Times New Roman"/>
                <a:ea typeface="华文细黑"/>
                <a:cs typeface="Times New Roman"/>
              </a:rPr>
              <a:t>它</a:t>
            </a:r>
            <a:r>
              <a:rPr lang="en-US" altLang="zh-CN" sz="2800" u="sng" kern="100" dirty="0" smtClean="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填</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是</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或</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不是</a:t>
            </a:r>
            <a:r>
              <a:rPr lang="en-US" altLang="zh-CN" sz="2800" kern="100" dirty="0">
                <a:solidFill>
                  <a:prstClr val="black"/>
                </a:solidFill>
                <a:latin typeface="宋体"/>
                <a:ea typeface="华文细黑"/>
                <a:cs typeface="Times New Roman"/>
              </a:rPr>
              <a:t>”</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物体运动的轨迹</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zh-CN" altLang="zh-CN" sz="2800" kern="100" dirty="0">
                <a:solidFill>
                  <a:prstClr val="black"/>
                </a:solidFill>
                <a:latin typeface="Times New Roman"/>
                <a:ea typeface="华文细黑"/>
                <a:cs typeface="Times New Roman"/>
              </a:rPr>
              <a:t>例如，</a:t>
            </a:r>
            <a:r>
              <a:rPr lang="zh-CN" altLang="zh-CN" sz="2800" kern="100" dirty="0" smtClean="0">
                <a:solidFill>
                  <a:prstClr val="black"/>
                </a:solidFill>
                <a:latin typeface="Times New Roman"/>
                <a:ea typeface="华文细黑"/>
                <a:cs typeface="Times New Roman"/>
              </a:rPr>
              <a:t>如图</a:t>
            </a:r>
            <a:r>
              <a:rPr lang="en-US" altLang="zh-CN" sz="2800" kern="100" dirty="0" smtClean="0">
                <a:solidFill>
                  <a:prstClr val="black"/>
                </a:solidFill>
                <a:latin typeface="Times New Roman"/>
                <a:ea typeface="华文细黑"/>
                <a:cs typeface="Courier New"/>
              </a:rPr>
              <a:t>3</a:t>
            </a:r>
            <a:r>
              <a:rPr lang="zh-CN" altLang="zh-CN" sz="2800" kern="100" dirty="0" smtClean="0">
                <a:solidFill>
                  <a:prstClr val="black"/>
                </a:solidFill>
                <a:latin typeface="Times New Roman"/>
                <a:ea typeface="华文细黑"/>
                <a:cs typeface="Times New Roman"/>
              </a:rPr>
              <a:t>所</a:t>
            </a:r>
            <a:r>
              <a:rPr lang="zh-CN" altLang="zh-CN" sz="2800" kern="100" dirty="0">
                <a:solidFill>
                  <a:prstClr val="black"/>
                </a:solidFill>
                <a:latin typeface="Times New Roman"/>
                <a:ea typeface="华文细黑"/>
                <a:cs typeface="Times New Roman"/>
              </a:rPr>
              <a:t>示是某质点做直线运动的</a:t>
            </a:r>
            <a:r>
              <a:rPr lang="en-US" altLang="zh-CN" sz="2800" i="1" kern="100" dirty="0">
                <a:solidFill>
                  <a:prstClr val="black"/>
                </a:solidFill>
                <a:latin typeface="Book Antiqua"/>
                <a:ea typeface="华文细黑"/>
                <a:cs typeface="Times New Roman"/>
              </a:rPr>
              <a:t>v</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Times New Roman"/>
                <a:ea typeface="华文细黑"/>
                <a:cs typeface="Courier New"/>
              </a:rPr>
              <a:t>t</a:t>
            </a:r>
            <a:r>
              <a:rPr lang="zh-CN" altLang="zh-CN" sz="2800" kern="100" dirty="0">
                <a:solidFill>
                  <a:prstClr val="black"/>
                </a:solidFill>
                <a:latin typeface="Times New Roman"/>
                <a:ea typeface="华文细黑"/>
                <a:cs typeface="Times New Roman"/>
              </a:rPr>
              <a:t>图象</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3" name="矩形 2"/>
          <p:cNvSpPr/>
          <p:nvPr/>
        </p:nvSpPr>
        <p:spPr>
          <a:xfrm>
            <a:off x="9026009" y="86594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不是</a:t>
            </a:r>
            <a:endParaRPr lang="zh-CN" altLang="en-US" sz="2800" kern="100" dirty="0">
              <a:solidFill>
                <a:srgbClr val="C00000"/>
              </a:solidFill>
              <a:latin typeface="Times New Roman"/>
              <a:ea typeface="华文细黑"/>
              <a:cs typeface="Times New Roman"/>
            </a:endParaRPr>
          </a:p>
        </p:txBody>
      </p:sp>
      <p:pic>
        <p:nvPicPr>
          <p:cNvPr id="28674" name="Picture 2" descr="\\贾文\贾文\源文件\同步\物理 人教 必修1 新课标\R1-5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693" y="2997122"/>
            <a:ext cx="4181920" cy="22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06574" y="2732121"/>
            <a:ext cx="6911563" cy="3970318"/>
          </a:xfrm>
          <a:prstGeom prst="rect">
            <a:avLst/>
          </a:prstGeom>
        </p:spPr>
        <p:txBody>
          <a:bodyPr wrap="square">
            <a:spAutoFit/>
          </a:bodyPr>
          <a:lstStyle/>
          <a:p>
            <a:pPr algn="just">
              <a:lnSpc>
                <a:spcPct val="150000"/>
              </a:lnSpc>
              <a:spcAft>
                <a:spcPts val="0"/>
              </a:spcAft>
              <a:tabLst>
                <a:tab pos="2700655" algn="l"/>
              </a:tabLst>
            </a:pPr>
            <a:r>
              <a:rPr lang="zh-CN" altLang="zh-CN" sz="2800" kern="100" dirty="0">
                <a:latin typeface="Times New Roman"/>
                <a:ea typeface="华文细黑"/>
                <a:cs typeface="Times New Roman"/>
              </a:rPr>
              <a:t>由</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图象可知在</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内速度随时间不断增大，表示质点</a:t>
            </a:r>
            <a:r>
              <a:rPr lang="zh-CN" altLang="zh-CN" sz="2800" kern="100" dirty="0" smtClean="0">
                <a:latin typeface="Times New Roman"/>
                <a:ea typeface="华文细黑"/>
                <a:cs typeface="Times New Roman"/>
              </a:rPr>
              <a:t>做</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运动</a:t>
            </a:r>
            <a:r>
              <a:rPr lang="zh-CN" altLang="zh-CN" sz="2800" kern="100" dirty="0">
                <a:latin typeface="Times New Roman"/>
                <a:ea typeface="华文细黑"/>
                <a:cs typeface="Times New Roman"/>
              </a:rPr>
              <a:t>；在</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8 s</a:t>
            </a:r>
            <a:r>
              <a:rPr lang="zh-CN" altLang="zh-CN" sz="2800" kern="100" dirty="0">
                <a:latin typeface="Times New Roman"/>
                <a:ea typeface="华文细黑"/>
                <a:cs typeface="Times New Roman"/>
              </a:rPr>
              <a:t>内速度不随时间变化，表示质点做匀速运动；在</a:t>
            </a:r>
            <a:r>
              <a:rPr lang="en-US" altLang="zh-CN" sz="2800" kern="100" dirty="0">
                <a:latin typeface="Times New Roman"/>
                <a:ea typeface="华文细黑"/>
                <a:cs typeface="Courier New"/>
              </a:rPr>
              <a:t>8</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s</a:t>
            </a:r>
            <a:r>
              <a:rPr lang="zh-CN" altLang="zh-CN" sz="2800" kern="100" dirty="0">
                <a:latin typeface="Times New Roman"/>
                <a:ea typeface="华文细黑"/>
                <a:cs typeface="Times New Roman"/>
              </a:rPr>
              <a:t>内速度随时间不断减小，表示质点</a:t>
            </a:r>
            <a:r>
              <a:rPr lang="zh-CN" altLang="zh-CN" sz="2800" kern="100" dirty="0" smtClean="0">
                <a:latin typeface="Times New Roman"/>
                <a:ea typeface="华文细黑"/>
                <a:cs typeface="Times New Roman"/>
              </a:rPr>
              <a:t>做</a:t>
            </a:r>
            <a:r>
              <a:rPr lang="en-US" altLang="zh-CN" sz="2800" u="sng" kern="100" dirty="0" smtClean="0">
                <a:latin typeface="Times New Roman"/>
                <a:ea typeface="华文细黑"/>
                <a:cs typeface="Times New Roman"/>
              </a:rPr>
              <a:t>        </a:t>
            </a:r>
            <a:r>
              <a:rPr lang="zh-CN" altLang="zh-CN" sz="2800" kern="100" spc="100" dirty="0" smtClean="0">
                <a:latin typeface="Times New Roman"/>
                <a:ea typeface="华文细黑"/>
                <a:cs typeface="Times New Roman"/>
              </a:rPr>
              <a:t>运动</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质点在</a:t>
            </a:r>
            <a:r>
              <a:rPr lang="en-US" altLang="zh-CN" sz="2800" i="1" kern="100" spc="100" dirty="0">
                <a:latin typeface="Times New Roman"/>
                <a:ea typeface="华文细黑"/>
                <a:cs typeface="Courier New"/>
              </a:rPr>
              <a:t>t</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0</a:t>
            </a:r>
            <a:r>
              <a:rPr lang="zh-CN" altLang="zh-CN" sz="2800" kern="100" spc="100" dirty="0">
                <a:latin typeface="Times New Roman"/>
                <a:ea typeface="华文细黑"/>
                <a:cs typeface="Times New Roman"/>
              </a:rPr>
              <a:t>时刻的速度为</a:t>
            </a:r>
            <a:r>
              <a:rPr lang="en-US" altLang="zh-CN" sz="2800" kern="100" spc="100" dirty="0">
                <a:latin typeface="Times New Roman"/>
                <a:ea typeface="华文细黑"/>
                <a:cs typeface="Courier New"/>
              </a:rPr>
              <a:t>0</a:t>
            </a:r>
            <a:r>
              <a:rPr lang="en-US" altLang="zh-CN" sz="2800" kern="100" spc="100" dirty="0" smtClean="0">
                <a:latin typeface="Times New Roman"/>
                <a:ea typeface="华文细黑"/>
                <a:cs typeface="Courier New"/>
              </a:rPr>
              <a:t>.  </a:t>
            </a:r>
            <a:r>
              <a:rPr lang="zh-CN" altLang="zh-CN" sz="2800" kern="100" dirty="0" smtClean="0">
                <a:latin typeface="Times New Roman"/>
                <a:ea typeface="华文细黑"/>
                <a:cs typeface="Times New Roman"/>
              </a:rPr>
              <a:t>在</a:t>
            </a:r>
            <a:r>
              <a:rPr lang="en-US" altLang="zh-CN" sz="2800" kern="100" dirty="0">
                <a:latin typeface="Times New Roman"/>
                <a:ea typeface="华文细黑"/>
                <a:cs typeface="Courier New"/>
              </a:rPr>
              <a:t>5 s</a:t>
            </a:r>
            <a:r>
              <a:rPr lang="zh-CN" altLang="zh-CN" sz="2800" kern="100" dirty="0">
                <a:latin typeface="Times New Roman"/>
                <a:ea typeface="华文细黑"/>
                <a:cs typeface="Times New Roman"/>
              </a:rPr>
              <a:t>末的速度大小为</a:t>
            </a:r>
            <a:r>
              <a:rPr lang="en-US" altLang="zh-CN" sz="2800" kern="100" dirty="0">
                <a:latin typeface="Times New Roman"/>
                <a:ea typeface="华文细黑"/>
                <a:cs typeface="Courier New"/>
              </a:rPr>
              <a:t>15 m/s.</a:t>
            </a:r>
            <a:endParaRPr lang="zh-CN" altLang="zh-CN" sz="1050" kern="100" dirty="0">
              <a:effectLst/>
              <a:latin typeface="宋体"/>
              <a:cs typeface="Courier New"/>
            </a:endParaRPr>
          </a:p>
        </p:txBody>
      </p:sp>
      <p:sp>
        <p:nvSpPr>
          <p:cNvPr id="4" name="矩形 3"/>
          <p:cNvSpPr/>
          <p:nvPr/>
        </p:nvSpPr>
        <p:spPr>
          <a:xfrm>
            <a:off x="9338016" y="5324366"/>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sp>
        <p:nvSpPr>
          <p:cNvPr id="5" name="矩形 4"/>
          <p:cNvSpPr/>
          <p:nvPr/>
        </p:nvSpPr>
        <p:spPr>
          <a:xfrm>
            <a:off x="3288502" y="344111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加速</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1197457" y="536500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减速</a:t>
            </a:r>
            <a:endParaRPr lang="zh-CN" altLang="en-US" sz="2800" kern="100" dirty="0">
              <a:solidFill>
                <a:srgbClr val="C00000"/>
              </a:solidFill>
              <a:latin typeface="Times New Roman"/>
              <a:ea typeface="华文细黑"/>
              <a:cs typeface="Times New Roman"/>
            </a:endParaRPr>
          </a:p>
        </p:txBody>
      </p:sp>
      <p:pic>
        <p:nvPicPr>
          <p:cNvPr id="12" name="图片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7494" y="6026030"/>
            <a:ext cx="2674827" cy="829568"/>
          </a:xfrm>
          <a:prstGeom prst="rect">
            <a:avLst/>
          </a:prstGeom>
        </p:spPr>
      </p:pic>
    </p:spTree>
    <p:extLst>
      <p:ext uri="{BB962C8B-B14F-4D97-AF65-F5344CB8AC3E}">
        <p14:creationId xmlns:p14="http://schemas.microsoft.com/office/powerpoint/2010/main" val="1202518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5" grpId="0"/>
      <p:bldP spid="5"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smtClean="0">
                <a:solidFill>
                  <a:srgbClr val="0070C0"/>
                </a:solidFill>
                <a:latin typeface="+mj-lt"/>
                <a:ea typeface="+mj-ea"/>
                <a:cs typeface="+mj-cs"/>
              </a:rPr>
              <a:t>题型演练</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7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691"/>
          <a:stretch/>
        </p:blipFill>
        <p:spPr bwMode="auto">
          <a:xfrm>
            <a:off x="8590413" y="1588"/>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246613" y="549474"/>
            <a:ext cx="11676866" cy="6278129"/>
          </a:xfrm>
          <a:prstGeom prst="rect">
            <a:avLst/>
          </a:prstGeom>
        </p:spPr>
        <p:txBody>
          <a:bodyPr wrap="square">
            <a:spAutoFit/>
          </a:bodyPr>
          <a:lstStyle/>
          <a:p>
            <a:pPr algn="just">
              <a:lnSpc>
                <a:spcPct val="130000"/>
              </a:lnSpc>
              <a:spcAft>
                <a:spcPts val="0"/>
              </a:spcAft>
              <a:tabLst>
                <a:tab pos="2700655" algn="l"/>
              </a:tabLst>
            </a:pPr>
            <a:r>
              <a:rPr lang="zh-CN" altLang="zh-CN" sz="2600" b="1" kern="100" dirty="0" smtClean="0">
                <a:solidFill>
                  <a:srgbClr val="0000FF"/>
                </a:solidFill>
                <a:latin typeface="Times New Roman"/>
                <a:ea typeface="华文细黑"/>
                <a:cs typeface="Times New Roman"/>
              </a:rPr>
              <a:t>例</a:t>
            </a:r>
            <a:r>
              <a:rPr lang="en-US" altLang="zh-CN" sz="2600" b="1" kern="100" dirty="0" smtClean="0">
                <a:solidFill>
                  <a:srgbClr val="0000FF"/>
                </a:solidFill>
                <a:latin typeface="Times New Roman"/>
                <a:ea typeface="华文细黑"/>
                <a:cs typeface="Courier New"/>
              </a:rPr>
              <a:t>1</a:t>
            </a:r>
            <a:r>
              <a:rPr lang="zh-CN" altLang="zh-CN" sz="2600" kern="100" dirty="0" smtClean="0">
                <a:latin typeface="Times New Roman"/>
                <a:ea typeface="华文细黑"/>
                <a:cs typeface="Times New Roman"/>
              </a:rPr>
              <a:t>　用打点计时器可测纸带运动的时间和位移</a:t>
            </a:r>
            <a:r>
              <a:rPr lang="en-US" altLang="zh-CN" sz="2600" kern="100" dirty="0" smtClean="0">
                <a:latin typeface="Times New Roman"/>
                <a:ea typeface="华文细黑"/>
                <a:cs typeface="Courier New"/>
              </a:rPr>
              <a:t>.</a:t>
            </a:r>
            <a:r>
              <a:rPr lang="zh-CN" altLang="zh-CN" sz="2600" kern="100" dirty="0" smtClean="0">
                <a:latin typeface="Times New Roman"/>
                <a:ea typeface="华文细黑"/>
                <a:cs typeface="Times New Roman"/>
              </a:rPr>
              <a:t>下面是没有按操作顺序写的不完整的实验步骤，按照你对实验的理解，在各步骤空白处填上适当的</a:t>
            </a:r>
            <a:r>
              <a:rPr lang="zh-CN" altLang="zh-CN" sz="2600" kern="100" spc="-100" dirty="0" smtClean="0">
                <a:latin typeface="Times New Roman"/>
                <a:ea typeface="华文细黑"/>
                <a:cs typeface="Times New Roman"/>
              </a:rPr>
              <a:t>内容，然后按实际操作的合理顺序，将各步骤的字母代号按顺序写在空白处</a:t>
            </a:r>
            <a:r>
              <a:rPr lang="en-US" altLang="zh-CN" sz="2600" kern="100" spc="-100" dirty="0" smtClean="0">
                <a:latin typeface="Times New Roman"/>
                <a:ea typeface="华文细黑"/>
                <a:cs typeface="Courier New"/>
              </a:rPr>
              <a:t>.</a:t>
            </a:r>
            <a:endParaRPr lang="zh-CN" altLang="zh-CN" sz="2600" kern="100" spc="-100" dirty="0" smtClean="0">
              <a:latin typeface="宋体"/>
              <a:cs typeface="Courier New"/>
            </a:endParaRPr>
          </a:p>
          <a:p>
            <a:pPr algn="just">
              <a:lnSpc>
                <a:spcPct val="130000"/>
              </a:lnSpc>
              <a:spcAft>
                <a:spcPts val="0"/>
              </a:spcAft>
              <a:tabLst>
                <a:tab pos="2700655" algn="l"/>
              </a:tabLst>
            </a:pPr>
            <a:r>
              <a:rPr lang="en-US" altLang="zh-CN" sz="2600" kern="100" dirty="0" smtClean="0">
                <a:latin typeface="Times New Roman"/>
                <a:ea typeface="华文细黑"/>
                <a:cs typeface="Courier New"/>
              </a:rPr>
              <a:t>A.</a:t>
            </a:r>
            <a:r>
              <a:rPr lang="zh-CN" altLang="zh-CN" sz="2600" kern="100" dirty="0" smtClean="0">
                <a:latin typeface="Times New Roman"/>
                <a:ea typeface="华文细黑"/>
                <a:cs typeface="Times New Roman"/>
              </a:rPr>
              <a:t>在电磁打点计时器的两接线柱上分别接上导线，导线的另一端分别接在频率为</a:t>
            </a:r>
            <a:r>
              <a:rPr lang="en-US" altLang="zh-CN" sz="2600" kern="100" dirty="0" smtClean="0">
                <a:latin typeface="Times New Roman"/>
                <a:ea typeface="华文细黑"/>
                <a:cs typeface="Courier New"/>
              </a:rPr>
              <a:t>50 Hz</a:t>
            </a:r>
            <a:r>
              <a:rPr lang="zh-CN" altLang="zh-CN" sz="2600" kern="100" dirty="0" smtClean="0">
                <a:latin typeface="Times New Roman"/>
                <a:ea typeface="华文细黑"/>
                <a:cs typeface="Times New Roman"/>
              </a:rPr>
              <a:t>的低压</a:t>
            </a:r>
            <a:r>
              <a:rPr lang="en-US" altLang="zh-CN" sz="2600" u="sng" kern="100" dirty="0" smtClean="0">
                <a:latin typeface="Times New Roman"/>
                <a:ea typeface="华文细黑"/>
                <a:cs typeface="Courier New"/>
              </a:rPr>
              <a:t>          </a:t>
            </a:r>
            <a:r>
              <a:rPr lang="en-US" altLang="zh-CN" sz="2600" kern="100" dirty="0" smtClean="0">
                <a:latin typeface="Times New Roman"/>
                <a:ea typeface="华文细黑"/>
                <a:cs typeface="Courier New"/>
              </a:rPr>
              <a:t>(</a:t>
            </a:r>
            <a:r>
              <a:rPr lang="zh-CN" altLang="zh-CN" sz="2600" kern="100" dirty="0" smtClean="0">
                <a:latin typeface="Times New Roman"/>
                <a:ea typeface="华文细黑"/>
                <a:cs typeface="Times New Roman"/>
              </a:rPr>
              <a:t>选填</a:t>
            </a:r>
            <a:r>
              <a:rPr lang="en-US" altLang="zh-CN" sz="2600" kern="100" dirty="0" smtClean="0">
                <a:latin typeface="宋体"/>
                <a:ea typeface="华文细黑"/>
                <a:cs typeface="Times New Roman"/>
              </a:rPr>
              <a:t>“</a:t>
            </a:r>
            <a:r>
              <a:rPr lang="zh-CN" altLang="zh-CN" sz="2600" kern="100" dirty="0" smtClean="0">
                <a:latin typeface="Times New Roman"/>
                <a:ea typeface="华文细黑"/>
                <a:cs typeface="Times New Roman"/>
              </a:rPr>
              <a:t>交流</a:t>
            </a:r>
            <a:r>
              <a:rPr lang="en-US" altLang="zh-CN" sz="2600" kern="100" dirty="0" smtClean="0">
                <a:latin typeface="宋体"/>
                <a:ea typeface="华文细黑"/>
                <a:cs typeface="Times New Roman"/>
              </a:rPr>
              <a:t>”</a:t>
            </a:r>
            <a:r>
              <a:rPr lang="zh-CN" altLang="zh-CN" sz="2600" kern="100" dirty="0" smtClean="0">
                <a:latin typeface="Times New Roman"/>
                <a:ea typeface="华文细黑"/>
                <a:cs typeface="Times New Roman"/>
              </a:rPr>
              <a:t>或</a:t>
            </a:r>
            <a:r>
              <a:rPr lang="en-US" altLang="zh-CN" sz="2600" kern="100" dirty="0" smtClean="0">
                <a:latin typeface="宋体"/>
                <a:ea typeface="华文细黑"/>
                <a:cs typeface="Times New Roman"/>
              </a:rPr>
              <a:t>“</a:t>
            </a:r>
            <a:r>
              <a:rPr lang="zh-CN" altLang="zh-CN" sz="2600" kern="100" dirty="0" smtClean="0">
                <a:latin typeface="Times New Roman"/>
                <a:ea typeface="华文细黑"/>
                <a:cs typeface="Times New Roman"/>
              </a:rPr>
              <a:t>直流</a:t>
            </a:r>
            <a:r>
              <a:rPr lang="en-US" altLang="zh-CN" sz="2600" kern="100" dirty="0" smtClean="0">
                <a:latin typeface="宋体"/>
                <a:ea typeface="华文细黑"/>
                <a:cs typeface="Times New Roman"/>
              </a:rPr>
              <a:t>”</a:t>
            </a:r>
            <a:r>
              <a:rPr lang="en-US" altLang="zh-CN" sz="2600" kern="100" dirty="0" smtClean="0">
                <a:latin typeface="Times New Roman"/>
                <a:ea typeface="华文细黑"/>
                <a:cs typeface="Courier New"/>
              </a:rPr>
              <a:t>)</a:t>
            </a:r>
            <a:r>
              <a:rPr lang="zh-CN" altLang="zh-CN" sz="2600" kern="100" dirty="0" smtClean="0">
                <a:latin typeface="Times New Roman"/>
                <a:ea typeface="华文细黑"/>
                <a:cs typeface="Times New Roman"/>
              </a:rPr>
              <a:t>电源的两个接线柱上</a:t>
            </a:r>
            <a:r>
              <a:rPr lang="en-US" altLang="zh-CN" sz="2600" kern="100" dirty="0" smtClean="0">
                <a:latin typeface="Times New Roman"/>
                <a:ea typeface="华文细黑"/>
                <a:cs typeface="Courier New"/>
              </a:rPr>
              <a:t>.</a:t>
            </a:r>
            <a:endParaRPr lang="zh-CN" altLang="zh-CN" sz="2600" kern="100" dirty="0" smtClean="0">
              <a:latin typeface="宋体"/>
              <a:cs typeface="Courier New"/>
            </a:endParaRPr>
          </a:p>
          <a:p>
            <a:pPr algn="just">
              <a:lnSpc>
                <a:spcPct val="130000"/>
              </a:lnSpc>
              <a:spcAft>
                <a:spcPts val="0"/>
              </a:spcAft>
              <a:tabLst>
                <a:tab pos="2700655" algn="l"/>
              </a:tabLst>
            </a:pPr>
            <a:r>
              <a:rPr lang="en-US" altLang="zh-CN" sz="2600" kern="100" dirty="0" smtClean="0">
                <a:latin typeface="Times New Roman"/>
                <a:ea typeface="华文细黑"/>
                <a:cs typeface="Courier New"/>
              </a:rPr>
              <a:t>B.</a:t>
            </a:r>
            <a:r>
              <a:rPr lang="zh-CN" altLang="zh-CN" sz="2600" kern="100" spc="-100" dirty="0" smtClean="0">
                <a:latin typeface="Times New Roman"/>
                <a:ea typeface="华文细黑"/>
                <a:cs typeface="Times New Roman"/>
              </a:rPr>
              <a:t>把电磁打点计时器固定在桌子上</a:t>
            </a:r>
            <a:r>
              <a:rPr lang="zh-CN" altLang="zh-CN" sz="2600" kern="100" spc="-1200" dirty="0" smtClean="0">
                <a:latin typeface="Times New Roman"/>
                <a:ea typeface="华文细黑"/>
                <a:cs typeface="Times New Roman"/>
              </a:rPr>
              <a:t>，</a:t>
            </a:r>
            <a:r>
              <a:rPr lang="zh-CN" altLang="zh-CN" sz="2600" kern="100" spc="-100" dirty="0" smtClean="0">
                <a:latin typeface="Times New Roman"/>
                <a:ea typeface="华文细黑"/>
                <a:cs typeface="Times New Roman"/>
              </a:rPr>
              <a:t>让纸带穿过</a:t>
            </a:r>
            <a:r>
              <a:rPr lang="en-US" altLang="zh-CN" sz="2600" u="sng" kern="100" dirty="0" smtClean="0">
                <a:latin typeface="Times New Roman"/>
                <a:ea typeface="华文细黑"/>
                <a:cs typeface="Courier New"/>
              </a:rPr>
              <a:t>             </a:t>
            </a:r>
            <a:r>
              <a:rPr lang="zh-CN" altLang="zh-CN" sz="2600" kern="100" spc="-1200" dirty="0">
                <a:latin typeface="Times New Roman"/>
                <a:ea typeface="华文细黑"/>
                <a:cs typeface="Times New Roman"/>
              </a:rPr>
              <a:t>，</a:t>
            </a:r>
            <a:r>
              <a:rPr lang="zh-CN" altLang="zh-CN" sz="2600" kern="100" dirty="0" smtClean="0">
                <a:latin typeface="Times New Roman"/>
                <a:ea typeface="华文细黑"/>
                <a:cs typeface="Times New Roman"/>
              </a:rPr>
              <a:t>并压在</a:t>
            </a:r>
            <a:r>
              <a:rPr lang="en-US" altLang="zh-CN" sz="2600" u="sng" kern="100" dirty="0" smtClean="0">
                <a:latin typeface="Times New Roman"/>
                <a:ea typeface="华文细黑"/>
                <a:cs typeface="Courier New"/>
              </a:rPr>
              <a:t>            </a:t>
            </a:r>
            <a:r>
              <a:rPr lang="zh-CN" altLang="zh-CN" sz="2600" kern="100" dirty="0" smtClean="0">
                <a:latin typeface="Times New Roman"/>
                <a:ea typeface="华文细黑"/>
                <a:cs typeface="Times New Roman"/>
              </a:rPr>
              <a:t>下面</a:t>
            </a:r>
            <a:r>
              <a:rPr lang="en-US" altLang="zh-CN" sz="2600" kern="100" dirty="0" smtClean="0">
                <a:latin typeface="Times New Roman"/>
                <a:ea typeface="华文细黑"/>
                <a:cs typeface="Courier New"/>
              </a:rPr>
              <a:t>.</a:t>
            </a:r>
            <a:endParaRPr lang="zh-CN" altLang="zh-CN" sz="2600" kern="100" dirty="0" smtClean="0">
              <a:latin typeface="宋体"/>
              <a:cs typeface="Courier New"/>
            </a:endParaRPr>
          </a:p>
          <a:p>
            <a:pPr algn="just">
              <a:lnSpc>
                <a:spcPct val="130000"/>
              </a:lnSpc>
              <a:spcAft>
                <a:spcPts val="0"/>
              </a:spcAft>
              <a:tabLst>
                <a:tab pos="2700655" algn="l"/>
              </a:tabLst>
            </a:pPr>
            <a:r>
              <a:rPr lang="en-US" altLang="zh-CN" sz="2600" kern="100" dirty="0" smtClean="0">
                <a:latin typeface="Times New Roman"/>
                <a:ea typeface="华文细黑"/>
                <a:cs typeface="Courier New"/>
              </a:rPr>
              <a:t>C.</a:t>
            </a:r>
            <a:r>
              <a:rPr lang="zh-CN" altLang="zh-CN" sz="2600" kern="100" dirty="0" smtClean="0">
                <a:latin typeface="Times New Roman"/>
                <a:ea typeface="华文细黑"/>
                <a:cs typeface="Times New Roman"/>
              </a:rPr>
              <a:t>用刻度尺测量从计时开始点到最后一个点间的距离</a:t>
            </a:r>
            <a:r>
              <a:rPr lang="en-US" altLang="zh-CN" sz="2600" kern="100" dirty="0" err="1" smtClean="0">
                <a:latin typeface="Times New Roman"/>
                <a:ea typeface="华文细黑"/>
                <a:cs typeface="Courier New"/>
              </a:rPr>
              <a:t>Δ</a:t>
            </a:r>
            <a:r>
              <a:rPr lang="en-US" altLang="zh-CN" sz="2600" i="1" kern="100" dirty="0" err="1" smtClean="0">
                <a:latin typeface="Times New Roman"/>
                <a:ea typeface="华文细黑"/>
                <a:cs typeface="Courier New"/>
              </a:rPr>
              <a:t>x</a:t>
            </a:r>
            <a:r>
              <a:rPr lang="en-US" altLang="zh-CN" sz="2600" kern="100" dirty="0" smtClean="0">
                <a:latin typeface="Times New Roman"/>
                <a:ea typeface="华文细黑"/>
                <a:cs typeface="Courier New"/>
              </a:rPr>
              <a:t>.</a:t>
            </a:r>
            <a:endParaRPr lang="zh-CN" altLang="zh-CN" sz="2600" kern="100" dirty="0" smtClean="0">
              <a:latin typeface="宋体"/>
              <a:cs typeface="Courier New"/>
            </a:endParaRPr>
          </a:p>
          <a:p>
            <a:pPr algn="just">
              <a:lnSpc>
                <a:spcPct val="130000"/>
              </a:lnSpc>
              <a:spcAft>
                <a:spcPts val="0"/>
              </a:spcAft>
              <a:tabLst>
                <a:tab pos="2700655" algn="l"/>
              </a:tabLst>
            </a:pPr>
            <a:r>
              <a:rPr lang="en-US" altLang="zh-CN" sz="2600" kern="100" dirty="0" smtClean="0">
                <a:latin typeface="Times New Roman"/>
                <a:ea typeface="华文细黑"/>
                <a:cs typeface="Courier New"/>
              </a:rPr>
              <a:t>D.</a:t>
            </a:r>
            <a:r>
              <a:rPr lang="zh-CN" altLang="zh-CN" sz="2600" kern="100" dirty="0" smtClean="0">
                <a:latin typeface="Times New Roman"/>
                <a:ea typeface="华文细黑"/>
                <a:cs typeface="Times New Roman"/>
              </a:rPr>
              <a:t>切断电源，取下纸带</a:t>
            </a:r>
            <a:r>
              <a:rPr lang="zh-CN" altLang="zh-CN" sz="2600" kern="100" dirty="0">
                <a:latin typeface="Times New Roman"/>
                <a:ea typeface="华文细黑"/>
                <a:cs typeface="Times New Roman"/>
              </a:rPr>
              <a:t>，</a:t>
            </a:r>
            <a:r>
              <a:rPr lang="zh-CN" altLang="zh-CN" sz="2600" kern="100" dirty="0" smtClean="0">
                <a:latin typeface="Times New Roman"/>
                <a:ea typeface="华文细黑"/>
                <a:cs typeface="Times New Roman"/>
              </a:rPr>
              <a:t>如果共有</a:t>
            </a:r>
            <a:r>
              <a:rPr lang="en-US" altLang="zh-CN" sz="2600" i="1" kern="100" dirty="0" smtClean="0">
                <a:latin typeface="Times New Roman"/>
                <a:ea typeface="华文细黑"/>
                <a:cs typeface="Courier New"/>
              </a:rPr>
              <a:t>n</a:t>
            </a:r>
            <a:r>
              <a:rPr lang="zh-CN" altLang="zh-CN" sz="2600" kern="100" dirty="0" smtClean="0">
                <a:latin typeface="Times New Roman"/>
                <a:ea typeface="华文细黑"/>
                <a:cs typeface="Times New Roman"/>
              </a:rPr>
              <a:t>个清晰的点</a:t>
            </a:r>
            <a:r>
              <a:rPr lang="zh-CN" altLang="zh-CN" sz="2600" kern="100" dirty="0">
                <a:latin typeface="Times New Roman"/>
                <a:ea typeface="华文细黑"/>
                <a:cs typeface="Times New Roman"/>
              </a:rPr>
              <a:t>，</a:t>
            </a:r>
            <a:r>
              <a:rPr lang="zh-CN" altLang="zh-CN" sz="2600" kern="100" dirty="0" smtClean="0">
                <a:latin typeface="Times New Roman"/>
                <a:ea typeface="华文细黑"/>
                <a:cs typeface="Times New Roman"/>
              </a:rPr>
              <a:t>则这段纸带记录的时间</a:t>
            </a:r>
            <a:r>
              <a:rPr lang="en-US" altLang="zh-CN" sz="2600" kern="100" dirty="0" err="1" smtClean="0">
                <a:latin typeface="Times New Roman"/>
                <a:ea typeface="华文细黑"/>
                <a:cs typeface="Courier New"/>
              </a:rPr>
              <a:t>Δ</a:t>
            </a:r>
            <a:r>
              <a:rPr lang="en-US" altLang="zh-CN" sz="2600" i="1" kern="100" dirty="0" err="1" smtClean="0">
                <a:latin typeface="Times New Roman"/>
                <a:ea typeface="华文细黑"/>
                <a:cs typeface="Courier New"/>
              </a:rPr>
              <a:t>t</a:t>
            </a:r>
            <a:r>
              <a:rPr lang="zh-CN" altLang="zh-CN" sz="2600" kern="100" smtClean="0">
                <a:latin typeface="Times New Roman"/>
                <a:ea typeface="华文细黑"/>
                <a:cs typeface="Times New Roman"/>
              </a:rPr>
              <a:t>＝</a:t>
            </a:r>
            <a:r>
              <a:rPr lang="en-US" altLang="zh-CN" sz="2600" u="sng" kern="100" smtClean="0">
                <a:latin typeface="Times New Roman"/>
                <a:ea typeface="华文细黑"/>
                <a:cs typeface="Courier New"/>
              </a:rPr>
              <a:t>                            </a:t>
            </a:r>
            <a:r>
              <a:rPr lang="en-US" altLang="zh-CN" sz="2600" kern="100" smtClean="0">
                <a:latin typeface="Times New Roman"/>
                <a:ea typeface="华文细黑"/>
                <a:cs typeface="Courier New"/>
              </a:rPr>
              <a:t>.</a:t>
            </a:r>
          </a:p>
          <a:p>
            <a:pPr algn="just">
              <a:lnSpc>
                <a:spcPct val="130000"/>
              </a:lnSpc>
              <a:spcAft>
                <a:spcPts val="0"/>
              </a:spcAft>
              <a:tabLst>
                <a:tab pos="2700655" algn="l"/>
              </a:tabLst>
            </a:pPr>
            <a:r>
              <a:rPr lang="en-US" altLang="zh-CN" sz="2600" kern="100">
                <a:latin typeface="Times New Roman"/>
                <a:ea typeface="华文细黑"/>
                <a:cs typeface="Courier New"/>
              </a:rPr>
              <a:t>E.</a:t>
            </a:r>
            <a:r>
              <a:rPr lang="zh-CN" altLang="zh-CN" sz="2600" kern="100">
                <a:latin typeface="Times New Roman"/>
                <a:ea typeface="华文细黑"/>
                <a:cs typeface="Times New Roman"/>
              </a:rPr>
              <a:t>打开电源开关，再用手水平地拉动纸带，纸带上打下一系列小点</a:t>
            </a:r>
            <a:r>
              <a:rPr lang="en-US" altLang="zh-CN" sz="2600" kern="100">
                <a:latin typeface="Times New Roman"/>
                <a:ea typeface="华文细黑"/>
                <a:cs typeface="Courier New"/>
              </a:rPr>
              <a:t>.</a:t>
            </a:r>
            <a:endParaRPr lang="zh-CN" altLang="zh-CN" sz="2600" kern="100">
              <a:latin typeface="宋体"/>
              <a:cs typeface="Courier New"/>
            </a:endParaRPr>
          </a:p>
          <a:p>
            <a:pPr algn="just">
              <a:lnSpc>
                <a:spcPct val="130000"/>
              </a:lnSpc>
              <a:spcAft>
                <a:spcPts val="0"/>
              </a:spcAft>
              <a:tabLst>
                <a:tab pos="2700655" algn="l"/>
              </a:tabLst>
            </a:pPr>
            <a:r>
              <a:rPr lang="en-US" altLang="zh-CN" sz="2600" kern="100">
                <a:latin typeface="Times New Roman"/>
                <a:ea typeface="华文细黑"/>
                <a:cs typeface="Courier New"/>
              </a:rPr>
              <a:t>F.</a:t>
            </a:r>
            <a:r>
              <a:rPr lang="zh-CN" altLang="zh-CN" sz="2600" kern="100">
                <a:latin typeface="Times New Roman"/>
                <a:ea typeface="华文细黑"/>
                <a:cs typeface="Times New Roman"/>
              </a:rPr>
              <a:t>利用公式</a:t>
            </a:r>
            <a:r>
              <a:rPr lang="en-US" altLang="zh-CN" sz="2600" i="1" kern="100">
                <a:latin typeface="Book Antiqua"/>
                <a:ea typeface="华文细黑"/>
                <a:cs typeface="Times New Roman"/>
              </a:rPr>
              <a:t>v</a:t>
            </a:r>
            <a:r>
              <a:rPr lang="zh-CN" altLang="zh-CN" sz="2600" kern="100">
                <a:latin typeface="Times New Roman"/>
                <a:ea typeface="华文细黑"/>
                <a:cs typeface="Times New Roman"/>
              </a:rPr>
              <a:t>＝</a:t>
            </a:r>
            <a:r>
              <a:rPr lang="en-US" altLang="zh-CN" sz="2600" kern="100">
                <a:latin typeface="Times New Roman"/>
                <a:ea typeface="华文细黑"/>
                <a:cs typeface="Times New Roman"/>
              </a:rPr>
              <a:t>     </a:t>
            </a:r>
            <a:r>
              <a:rPr lang="zh-CN" altLang="zh-CN" sz="2600" kern="100">
                <a:latin typeface="Times New Roman"/>
                <a:ea typeface="华文细黑"/>
                <a:cs typeface="Times New Roman"/>
              </a:rPr>
              <a:t>计算纸带运动的平均速度</a:t>
            </a:r>
            <a:r>
              <a:rPr lang="en-US" altLang="zh-CN" sz="2600" kern="100">
                <a:latin typeface="Times New Roman"/>
                <a:ea typeface="华文细黑"/>
                <a:cs typeface="Courier New"/>
              </a:rPr>
              <a:t>.</a:t>
            </a:r>
            <a:endParaRPr lang="zh-CN" altLang="zh-CN" sz="2600" kern="100">
              <a:latin typeface="宋体"/>
              <a:cs typeface="Courier New"/>
            </a:endParaRPr>
          </a:p>
          <a:p>
            <a:pPr algn="just">
              <a:lnSpc>
                <a:spcPct val="130000"/>
              </a:lnSpc>
              <a:spcAft>
                <a:spcPts val="0"/>
              </a:spcAft>
              <a:tabLst>
                <a:tab pos="2700655" algn="l"/>
              </a:tabLst>
            </a:pPr>
            <a:r>
              <a:rPr lang="zh-CN" altLang="zh-CN" sz="2600" kern="100">
                <a:latin typeface="Times New Roman"/>
                <a:ea typeface="华文细黑"/>
                <a:cs typeface="Times New Roman"/>
              </a:rPr>
              <a:t>实验步骤的合理顺序是</a:t>
            </a:r>
            <a:r>
              <a:rPr lang="en-US" altLang="zh-CN" sz="2600" u="sng" kern="100">
                <a:latin typeface="Times New Roman"/>
                <a:ea typeface="华文细黑"/>
                <a:cs typeface="Courier New"/>
              </a:rPr>
              <a:t>                  </a:t>
            </a:r>
            <a:r>
              <a:rPr lang="en-US" altLang="zh-CN" sz="2600" kern="100">
                <a:latin typeface="Times New Roman"/>
                <a:ea typeface="华文细黑"/>
                <a:cs typeface="Courier New"/>
              </a:rPr>
              <a:t>.</a:t>
            </a:r>
            <a:endParaRPr lang="zh-CN" altLang="zh-CN" sz="2600" kern="100" dirty="0" smtClean="0">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一、打点计时器的应用原理及操作</a:t>
            </a:r>
          </a:p>
        </p:txBody>
      </p:sp>
      <p:sp>
        <p:nvSpPr>
          <p:cNvPr id="6" name="矩形 5"/>
          <p:cNvSpPr/>
          <p:nvPr/>
        </p:nvSpPr>
        <p:spPr>
          <a:xfrm>
            <a:off x="2422798" y="2623966"/>
            <a:ext cx="851515" cy="492443"/>
          </a:xfrm>
          <a:prstGeom prst="rect">
            <a:avLst/>
          </a:prstGeom>
        </p:spPr>
        <p:txBody>
          <a:bodyPr wrap="none">
            <a:spAutoFit/>
          </a:bodyPr>
          <a:lstStyle/>
          <a:p>
            <a:r>
              <a:rPr lang="zh-CN" altLang="zh-CN" sz="2600" kern="100" dirty="0">
                <a:solidFill>
                  <a:srgbClr val="C00000"/>
                </a:solidFill>
                <a:latin typeface="Times New Roman"/>
                <a:ea typeface="华文细黑"/>
                <a:cs typeface="Times New Roman"/>
              </a:rPr>
              <a:t>交流</a:t>
            </a:r>
            <a:endParaRPr lang="zh-CN" altLang="en-US" sz="2600" kern="100" dirty="0">
              <a:solidFill>
                <a:srgbClr val="C00000"/>
              </a:solidFill>
              <a:latin typeface="Times New Roman"/>
              <a:ea typeface="华文细黑"/>
              <a:cs typeface="Times New Roman"/>
            </a:endParaRPr>
          </a:p>
        </p:txBody>
      </p:sp>
      <p:sp>
        <p:nvSpPr>
          <p:cNvPr id="7" name="矩形 6"/>
          <p:cNvSpPr/>
          <p:nvPr/>
        </p:nvSpPr>
        <p:spPr>
          <a:xfrm>
            <a:off x="6771271" y="3153375"/>
            <a:ext cx="1184940" cy="492443"/>
          </a:xfrm>
          <a:prstGeom prst="rect">
            <a:avLst/>
          </a:prstGeom>
        </p:spPr>
        <p:txBody>
          <a:bodyPr wrap="none">
            <a:spAutoFit/>
          </a:bodyPr>
          <a:lstStyle/>
          <a:p>
            <a:r>
              <a:rPr lang="zh-CN" altLang="zh-CN" sz="2600" kern="100" dirty="0">
                <a:solidFill>
                  <a:srgbClr val="C00000"/>
                </a:solidFill>
                <a:latin typeface="Times New Roman"/>
                <a:ea typeface="华文细黑"/>
                <a:cs typeface="Times New Roman"/>
              </a:rPr>
              <a:t>限位孔</a:t>
            </a:r>
            <a:endParaRPr lang="zh-CN" altLang="en-US" sz="2600" kern="100" dirty="0">
              <a:solidFill>
                <a:srgbClr val="C00000"/>
              </a:solidFill>
              <a:latin typeface="Times New Roman"/>
              <a:ea typeface="华文细黑"/>
              <a:cs typeface="Times New Roman"/>
            </a:endParaRPr>
          </a:p>
        </p:txBody>
      </p:sp>
      <p:sp>
        <p:nvSpPr>
          <p:cNvPr id="8" name="矩形 7"/>
          <p:cNvSpPr/>
          <p:nvPr/>
        </p:nvSpPr>
        <p:spPr>
          <a:xfrm>
            <a:off x="8975526" y="3153375"/>
            <a:ext cx="1184940" cy="492443"/>
          </a:xfrm>
          <a:prstGeom prst="rect">
            <a:avLst/>
          </a:prstGeom>
        </p:spPr>
        <p:txBody>
          <a:bodyPr wrap="none">
            <a:spAutoFit/>
          </a:bodyPr>
          <a:lstStyle/>
          <a:p>
            <a:r>
              <a:rPr lang="zh-CN" altLang="zh-CN" sz="2600" kern="100" dirty="0">
                <a:solidFill>
                  <a:srgbClr val="C00000"/>
                </a:solidFill>
                <a:latin typeface="Times New Roman"/>
                <a:ea typeface="华文细黑"/>
                <a:cs typeface="Times New Roman"/>
              </a:rPr>
              <a:t>复写纸</a:t>
            </a:r>
            <a:endParaRPr lang="zh-CN" altLang="en-US" sz="2600" kern="100" dirty="0">
              <a:solidFill>
                <a:srgbClr val="C00000"/>
              </a:solidFill>
              <a:latin typeface="Times New Roman"/>
              <a:ea typeface="华文细黑"/>
              <a:cs typeface="Times New Roman"/>
            </a:endParaRPr>
          </a:p>
        </p:txBody>
      </p:sp>
      <p:sp>
        <p:nvSpPr>
          <p:cNvPr id="21" name="矩形 20"/>
          <p:cNvSpPr/>
          <p:nvPr/>
        </p:nvSpPr>
        <p:spPr>
          <a:xfrm>
            <a:off x="622598" y="4663261"/>
            <a:ext cx="2202847" cy="492443"/>
          </a:xfrm>
          <a:prstGeom prst="rect">
            <a:avLst/>
          </a:prstGeom>
        </p:spPr>
        <p:txBody>
          <a:bodyPr wrap="none">
            <a:spAutoFit/>
          </a:bodyPr>
          <a:lstStyle/>
          <a:p>
            <a:r>
              <a:rPr lang="en-US" altLang="zh-CN" sz="2600" kern="100" dirty="0">
                <a:solidFill>
                  <a:srgbClr val="C00000"/>
                </a:solidFill>
                <a:latin typeface="Times New Roman"/>
                <a:ea typeface="华文细黑"/>
                <a:cs typeface="Courier New"/>
              </a:rPr>
              <a:t>(</a:t>
            </a:r>
            <a:r>
              <a:rPr lang="en-US" altLang="zh-CN" sz="2600" i="1" kern="100" dirty="0">
                <a:solidFill>
                  <a:srgbClr val="C00000"/>
                </a:solidFill>
                <a:latin typeface="Times New Roman"/>
                <a:ea typeface="华文细黑"/>
                <a:cs typeface="Courier New"/>
              </a:rPr>
              <a:t>n</a:t>
            </a:r>
            <a:r>
              <a:rPr lang="zh-CN" altLang="zh-CN" sz="2600" kern="100" dirty="0">
                <a:solidFill>
                  <a:srgbClr val="C00000"/>
                </a:solidFill>
                <a:latin typeface="Times New Roman"/>
                <a:ea typeface="华文细黑"/>
                <a:cs typeface="Times New Roman"/>
              </a:rPr>
              <a:t>－</a:t>
            </a:r>
            <a:r>
              <a:rPr lang="en-US" altLang="zh-CN" sz="2600" kern="100" dirty="0">
                <a:solidFill>
                  <a:srgbClr val="C00000"/>
                </a:solidFill>
                <a:latin typeface="Times New Roman"/>
                <a:ea typeface="华文细黑"/>
                <a:cs typeface="Courier New"/>
              </a:rPr>
              <a:t>1)</a:t>
            </a:r>
            <a:r>
              <a:rPr lang="en-US" altLang="zh-CN" sz="2600" kern="100" dirty="0">
                <a:solidFill>
                  <a:srgbClr val="C00000"/>
                </a:solidFill>
                <a:latin typeface="宋体"/>
                <a:ea typeface="华文细黑"/>
                <a:cs typeface="Times New Roman"/>
              </a:rPr>
              <a:t>×</a:t>
            </a:r>
            <a:r>
              <a:rPr lang="en-US" altLang="zh-CN" sz="2600" kern="100" dirty="0">
                <a:solidFill>
                  <a:srgbClr val="C00000"/>
                </a:solidFill>
                <a:latin typeface="Times New Roman"/>
                <a:ea typeface="华文细黑"/>
                <a:cs typeface="Courier New"/>
              </a:rPr>
              <a:t>0.02 s</a:t>
            </a:r>
            <a:endParaRPr lang="zh-CN" altLang="en-US" sz="2600" kern="100" dirty="0">
              <a:solidFill>
                <a:srgbClr val="C00000"/>
              </a:solidFill>
              <a:latin typeface="Times New Roman"/>
              <a:ea typeface="华文细黑"/>
              <a:cs typeface="Times New Roman"/>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79043126"/>
              </p:ext>
            </p:extLst>
          </p:nvPr>
        </p:nvGraphicFramePr>
        <p:xfrm>
          <a:off x="2344099" y="5636689"/>
          <a:ext cx="668338" cy="966788"/>
        </p:xfrm>
        <a:graphic>
          <a:graphicData uri="http://schemas.openxmlformats.org/presentationml/2006/ole">
            <mc:AlternateContent xmlns:mc="http://schemas.openxmlformats.org/markup-compatibility/2006">
              <mc:Choice xmlns:v="urn:schemas-microsoft-com:vml" Requires="v">
                <p:oleObj spid="_x0000_s50193" name="文档" r:id="rId3" imgW="702239" imgH="1015691" progId="Word.Document.12">
                  <p:embed/>
                </p:oleObj>
              </mc:Choice>
              <mc:Fallback>
                <p:oleObj name="文档" r:id="rId3" imgW="702239" imgH="1015691" progId="Word.Document.12">
                  <p:embed/>
                  <p:pic>
                    <p:nvPicPr>
                      <p:cNvPr id="0" name="对象 1"/>
                      <p:cNvPicPr>
                        <a:picLocks noChangeAspect="1" noChangeArrowheads="1"/>
                      </p:cNvPicPr>
                      <p:nvPr/>
                    </p:nvPicPr>
                    <p:blipFill>
                      <a:blip r:embed="rId4"/>
                      <a:srcRect/>
                      <a:stretch>
                        <a:fillRect/>
                      </a:stretch>
                    </p:blipFill>
                    <p:spPr bwMode="auto">
                      <a:xfrm>
                        <a:off x="2344099" y="5636689"/>
                        <a:ext cx="6683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矩形 9"/>
          <p:cNvSpPr/>
          <p:nvPr/>
        </p:nvSpPr>
        <p:spPr>
          <a:xfrm>
            <a:off x="3595693" y="6259050"/>
            <a:ext cx="1500732" cy="492443"/>
          </a:xfrm>
          <a:prstGeom prst="rect">
            <a:avLst/>
          </a:prstGeom>
        </p:spPr>
        <p:txBody>
          <a:bodyPr wrap="none">
            <a:spAutoFit/>
          </a:bodyPr>
          <a:lstStyle/>
          <a:p>
            <a:r>
              <a:rPr lang="en-US" altLang="zh-CN" sz="2600" kern="100" dirty="0">
                <a:solidFill>
                  <a:srgbClr val="C00000"/>
                </a:solidFill>
                <a:latin typeface="Times New Roman"/>
                <a:ea typeface="华文细黑"/>
                <a:cs typeface="Courier New"/>
              </a:rPr>
              <a:t>BAEDCF</a:t>
            </a:r>
            <a:endParaRPr lang="zh-CN" altLang="en-US" sz="2600" kern="100" dirty="0">
              <a:solidFill>
                <a:srgbClr val="C00000"/>
              </a:solidFill>
              <a:latin typeface="Times New Roman"/>
              <a:ea typeface="华文细黑"/>
              <a:cs typeface="Times New Roman"/>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1" name="TextBox 10">
            <a:hlinkClick r:id="rId5"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2737464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p:bldP spid="6" grpId="1"/>
      <p:bldP spid="7" grpId="0"/>
      <p:bldP spid="7" grpId="1"/>
      <p:bldP spid="8" grpId="0"/>
      <p:bldP spid="8" grpId="1"/>
      <p:bldP spid="21" grpId="0"/>
      <p:bldP spid="21" grpId="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 name="矩形 14"/>
          <p:cNvSpPr/>
          <p:nvPr/>
        </p:nvSpPr>
        <p:spPr>
          <a:xfrm>
            <a:off x="361653" y="1266003"/>
            <a:ext cx="11446785" cy="2595839"/>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项中电磁打点计时器应使用低压交流电源</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en-US" altLang="zh-CN" sz="2800" kern="100" dirty="0" smtClean="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项中应将纸带穿过电磁打点计时器的限位孔，并放于复写纸的下方</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en-US" altLang="zh-CN" sz="2800" kern="100" dirty="0" smtClean="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项中纸带上记录的时间</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0.02 s</a:t>
            </a:r>
            <a:r>
              <a:rPr lang="en-US" altLang="zh-CN" sz="2800" kern="100" dirty="0" smtClean="0">
                <a:solidFill>
                  <a:srgbClr val="002060"/>
                </a:solidFill>
                <a:latin typeface="Times New Roman"/>
                <a:ea typeface="华文细黑"/>
                <a:cs typeface="Courier New"/>
              </a:rPr>
              <a:t>.</a:t>
            </a: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合理</a:t>
            </a:r>
            <a:r>
              <a:rPr lang="zh-CN" altLang="zh-CN" sz="2800" kern="100" dirty="0">
                <a:solidFill>
                  <a:srgbClr val="002060"/>
                </a:solidFill>
                <a:latin typeface="Times New Roman"/>
                <a:ea typeface="华文细黑"/>
                <a:cs typeface="Times New Roman"/>
              </a:rPr>
              <a:t>的实验步骤为</a:t>
            </a:r>
            <a:r>
              <a:rPr lang="en-US" altLang="zh-CN" sz="2800" kern="100" dirty="0">
                <a:solidFill>
                  <a:srgbClr val="002060"/>
                </a:solidFill>
                <a:latin typeface="Times New Roman"/>
                <a:ea typeface="华文细黑"/>
                <a:cs typeface="Courier New"/>
              </a:rPr>
              <a:t>BAEDCF.</a:t>
            </a:r>
            <a:endParaRPr lang="zh-CN" altLang="zh-CN" sz="1050" kern="100" dirty="0">
              <a:effectLst/>
              <a:latin typeface="宋体"/>
              <a:cs typeface="Courier New"/>
            </a:endParaRPr>
          </a:p>
        </p:txBody>
      </p:sp>
    </p:spTree>
    <p:extLst>
      <p:ext uri="{BB962C8B-B14F-4D97-AF65-F5344CB8AC3E}">
        <p14:creationId xmlns:p14="http://schemas.microsoft.com/office/powerpoint/2010/main" val="233615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750"/>
                                        <p:tgtEl>
                                          <p:spTgt spid="15">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blinds(horizontal)">
                                      <p:cBhvr>
                                        <p:cTn id="11" dur="750"/>
                                        <p:tgtEl>
                                          <p:spTgt spid="15">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blinds(horizontal)">
                                      <p:cBhvr>
                                        <p:cTn id="15" dur="750"/>
                                        <p:tgtEl>
                                          <p:spTgt spid="15">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blinds(horizontal)">
                                      <p:cBhvr>
                                        <p:cTn id="19" dur="7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二、瞬时速度的计算和速度</a:t>
            </a:r>
            <a:r>
              <a:rPr lang="en-US" altLang="zh-CN" sz="2600" b="1" kern="100" dirty="0">
                <a:solidFill>
                  <a:srgbClr val="FFFF00"/>
                </a:solidFill>
                <a:latin typeface="Times New Roman" pitchFamily="18" charset="0"/>
                <a:ea typeface="微软雅黑" pitchFamily="34" charset="-122"/>
                <a:cs typeface="Times New Roman" pitchFamily="18" charset="0"/>
              </a:rPr>
              <a:t>—</a:t>
            </a:r>
            <a:r>
              <a:rPr lang="zh-CN" altLang="zh-CN" sz="2600" b="1" kern="100" dirty="0">
                <a:solidFill>
                  <a:srgbClr val="FFFF00"/>
                </a:solidFill>
                <a:latin typeface="Times New Roman" pitchFamily="18" charset="0"/>
                <a:ea typeface="微软雅黑" pitchFamily="34" charset="-122"/>
                <a:cs typeface="Times New Roman" pitchFamily="18" charset="0"/>
              </a:rPr>
              <a:t>时间图象的画法</a:t>
            </a:r>
          </a:p>
        </p:txBody>
      </p:sp>
      <p:sp>
        <p:nvSpPr>
          <p:cNvPr id="12" name="矩形 11"/>
          <p:cNvSpPr/>
          <p:nvPr/>
        </p:nvSpPr>
        <p:spPr>
          <a:xfrm>
            <a:off x="458418" y="919674"/>
            <a:ext cx="11253257" cy="267765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打点计时器所用电源的频率为</a:t>
            </a:r>
            <a:r>
              <a:rPr lang="en-US" altLang="zh-CN" sz="2800" kern="100" dirty="0">
                <a:latin typeface="Times New Roman"/>
                <a:ea typeface="华文细黑"/>
                <a:cs typeface="Courier New"/>
              </a:rPr>
              <a:t>50 Hz</a:t>
            </a:r>
            <a:r>
              <a:rPr lang="zh-CN" altLang="zh-CN" sz="2800" kern="100" dirty="0">
                <a:latin typeface="Times New Roman"/>
                <a:ea typeface="华文细黑"/>
                <a:cs typeface="Times New Roman"/>
              </a:rPr>
              <a:t>，某次实验中得到一条纸带，</a:t>
            </a:r>
            <a:r>
              <a:rPr lang="zh-CN" altLang="zh-CN" sz="2800" kern="100" spc="-100" dirty="0">
                <a:latin typeface="Times New Roman"/>
                <a:ea typeface="华文细黑"/>
                <a:cs typeface="Times New Roman"/>
              </a:rPr>
              <a:t>用毫米刻度尺测量的情况如图</a:t>
            </a:r>
            <a:r>
              <a:rPr lang="en-US" altLang="zh-CN" sz="2800" kern="100" spc="-100" dirty="0">
                <a:latin typeface="Times New Roman"/>
                <a:ea typeface="华文细黑"/>
                <a:cs typeface="Courier New"/>
              </a:rPr>
              <a:t>4</a:t>
            </a:r>
            <a:r>
              <a:rPr lang="zh-CN" altLang="zh-CN" sz="2800" kern="100" spc="-100" dirty="0">
                <a:latin typeface="Times New Roman"/>
                <a:ea typeface="华文细黑"/>
                <a:cs typeface="Times New Roman"/>
              </a:rPr>
              <a:t>所示</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纸带在</a:t>
            </a:r>
            <a:r>
              <a:rPr lang="en-US" altLang="zh-CN" sz="2800" i="1" kern="100" spc="-100" dirty="0">
                <a:latin typeface="Times New Roman"/>
                <a:ea typeface="华文细黑"/>
                <a:cs typeface="Courier New"/>
              </a:rPr>
              <a:t>A</a:t>
            </a:r>
            <a:r>
              <a:rPr lang="zh-CN" altLang="zh-CN" sz="2800" kern="100" spc="-1000" dirty="0">
                <a:latin typeface="Times New Roman"/>
                <a:ea typeface="华文细黑"/>
                <a:cs typeface="Times New Roman"/>
              </a:rPr>
              <a:t>、</a:t>
            </a:r>
            <a:r>
              <a:rPr lang="en-US" altLang="zh-CN" sz="2800" i="1" kern="100" spc="-100" dirty="0">
                <a:latin typeface="Times New Roman"/>
                <a:ea typeface="华文细黑"/>
                <a:cs typeface="Courier New"/>
              </a:rPr>
              <a:t>C</a:t>
            </a:r>
            <a:r>
              <a:rPr lang="zh-CN" altLang="zh-CN" sz="2800" kern="100" spc="-100" dirty="0">
                <a:latin typeface="Times New Roman"/>
                <a:ea typeface="华文细黑"/>
                <a:cs typeface="Times New Roman"/>
              </a:rPr>
              <a:t>间的平均速度为</a:t>
            </a:r>
            <a:r>
              <a:rPr lang="en-US" altLang="zh-CN" sz="2800" u="sng" kern="100" spc="-100" dirty="0">
                <a:latin typeface="Times New Roman"/>
                <a:ea typeface="华文细黑"/>
                <a:cs typeface="Courier New"/>
              </a:rPr>
              <a:t>    </a:t>
            </a:r>
            <a:r>
              <a:rPr lang="en-US" altLang="zh-CN" sz="2800" u="sng" kern="100" spc="-100" dirty="0" smtClean="0">
                <a:latin typeface="Times New Roman"/>
                <a:ea typeface="华文细黑"/>
                <a:cs typeface="Courier New"/>
              </a:rPr>
              <a:t>    </a:t>
            </a:r>
            <a:r>
              <a:rPr lang="en-US" altLang="zh-CN" sz="2800" kern="100" spc="-100" dirty="0" smtClean="0">
                <a:latin typeface="Times New Roman"/>
                <a:ea typeface="华文细黑"/>
                <a:cs typeface="Courier New"/>
              </a:rPr>
              <a:t>m/s</a:t>
            </a:r>
            <a:r>
              <a:rPr lang="en-US" altLang="zh-CN" sz="2800" kern="100" spc="-100" dirty="0">
                <a:latin typeface="Times New Roman"/>
                <a:ea typeface="华文细黑"/>
                <a:cs typeface="Courier New"/>
              </a:rPr>
              <a:t>.</a:t>
            </a:r>
            <a:r>
              <a:rPr lang="zh-CN" altLang="zh-CN" sz="2800" kern="100" dirty="0">
                <a:latin typeface="Times New Roman"/>
                <a:ea typeface="华文细黑"/>
                <a:cs typeface="Times New Roman"/>
              </a:rPr>
              <a:t>在</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D</a:t>
            </a:r>
            <a:r>
              <a:rPr lang="zh-CN" altLang="zh-CN" sz="2800" kern="100" dirty="0">
                <a:latin typeface="Times New Roman"/>
                <a:ea typeface="华文细黑"/>
                <a:cs typeface="Times New Roman"/>
              </a:rPr>
              <a:t>间的平均速度为</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a:latin typeface="Times New Roman"/>
                <a:ea typeface="华文细黑"/>
                <a:cs typeface="Courier New"/>
              </a:rPr>
              <a:t>m/s. </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点的瞬时速度更接近于</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a:latin typeface="Times New Roman"/>
                <a:ea typeface="华文细黑"/>
                <a:cs typeface="Courier New"/>
              </a:rPr>
              <a:t>m/s.(</a:t>
            </a:r>
            <a:r>
              <a:rPr lang="zh-CN" altLang="zh-CN" sz="2800" kern="100" dirty="0">
                <a:latin typeface="Times New Roman"/>
                <a:ea typeface="华文细黑"/>
                <a:cs typeface="Times New Roman"/>
              </a:rPr>
              <a:t>结果保留两位有效数字</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4" name="矩形 3"/>
          <p:cNvSpPr/>
          <p:nvPr/>
        </p:nvSpPr>
        <p:spPr>
          <a:xfrm>
            <a:off x="5733569" y="5607005"/>
            <a:ext cx="723275" cy="523220"/>
          </a:xfrm>
          <a:prstGeom prst="rect">
            <a:avLst/>
          </a:prstGeom>
        </p:spPr>
        <p:txBody>
          <a:bodyPr wrap="none">
            <a:spAutoFit/>
          </a:bodyPr>
          <a:lstStyle/>
          <a:p>
            <a:r>
              <a:rPr lang="zh-CN" altLang="zh-CN" sz="2800" kern="10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4</a:t>
            </a:r>
            <a:endParaRPr lang="zh-CN" altLang="en-US" dirty="0"/>
          </a:p>
        </p:txBody>
      </p:sp>
      <p:pic>
        <p:nvPicPr>
          <p:cNvPr id="31746" name="Picture 2" descr="\\贾文\贾文\源文件\同步\物理 人教 必修1 新课标\R1-5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354" y="3650585"/>
            <a:ext cx="3141705" cy="191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178454" y="1672278"/>
            <a:ext cx="813043" cy="523220"/>
          </a:xfrm>
          <a:prstGeom prst="rect">
            <a:avLst/>
          </a:prstGeom>
        </p:spPr>
        <p:txBody>
          <a:bodyPr wrap="none">
            <a:spAutoFit/>
          </a:bodyPr>
          <a:lstStyle/>
          <a:p>
            <a:pPr>
              <a:defRPr/>
            </a:pPr>
            <a:r>
              <a:rPr lang="en-US" altLang="zh-CN" sz="2800" kern="100" dirty="0">
                <a:solidFill>
                  <a:srgbClr val="C00000"/>
                </a:solidFill>
                <a:latin typeface="Times New Roman" pitchFamily="18" charset="0"/>
                <a:ea typeface="华文细黑"/>
                <a:cs typeface="Times New Roman" pitchFamily="18" charset="0"/>
              </a:rPr>
              <a:t>0.35</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9" name="矩形 8"/>
          <p:cNvSpPr/>
          <p:nvPr/>
        </p:nvSpPr>
        <p:spPr>
          <a:xfrm>
            <a:off x="4191883" y="2308146"/>
            <a:ext cx="813043" cy="523220"/>
          </a:xfrm>
          <a:prstGeom prst="rect">
            <a:avLst/>
          </a:prstGeom>
        </p:spPr>
        <p:txBody>
          <a:bodyPr wrap="none">
            <a:spAutoFit/>
          </a:bodyPr>
          <a:lstStyle/>
          <a:p>
            <a:pPr>
              <a:defRPr/>
            </a:pPr>
            <a:r>
              <a:rPr lang="en-US" altLang="zh-CN" sz="2800" kern="100" dirty="0">
                <a:solidFill>
                  <a:srgbClr val="C00000"/>
                </a:solidFill>
                <a:latin typeface="Times New Roman" pitchFamily="18" charset="0"/>
                <a:ea typeface="华文细黑"/>
                <a:cs typeface="Times New Roman" pitchFamily="18" charset="0"/>
              </a:rPr>
              <a:t>0.42</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0" name="矩形 9"/>
          <p:cNvSpPr/>
          <p:nvPr/>
        </p:nvSpPr>
        <p:spPr>
          <a:xfrm>
            <a:off x="9397414" y="2308146"/>
            <a:ext cx="813043" cy="523220"/>
          </a:xfrm>
          <a:prstGeom prst="rect">
            <a:avLst/>
          </a:prstGeom>
        </p:spPr>
        <p:txBody>
          <a:bodyPr wrap="none">
            <a:spAutoFit/>
          </a:bodyPr>
          <a:lstStyle/>
          <a:p>
            <a:pPr>
              <a:defRPr/>
            </a:pPr>
            <a:r>
              <a:rPr lang="en-US" altLang="zh-CN" sz="2800" kern="100" dirty="0">
                <a:solidFill>
                  <a:srgbClr val="C00000"/>
                </a:solidFill>
                <a:latin typeface="Times New Roman" pitchFamily="18" charset="0"/>
                <a:ea typeface="华文细黑"/>
                <a:cs typeface="Times New Roman" pitchFamily="18" charset="0"/>
              </a:rPr>
              <a:t>0.35</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3" name="TextBox 12">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3728370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2" grpId="0"/>
      <p:bldP spid="2" grpId="1"/>
      <p:bldP spid="9" grpId="0"/>
      <p:bldP spid="9" grpId="1"/>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矩形 4"/>
          <p:cNvSpPr/>
          <p:nvPr/>
        </p:nvSpPr>
        <p:spPr>
          <a:xfrm>
            <a:off x="424255" y="270854"/>
            <a:ext cx="11185087" cy="3242170"/>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由题意知，相邻两点间的时间间隔为</a:t>
            </a:r>
            <a:r>
              <a:rPr lang="en-US" altLang="zh-CN" sz="2800" kern="100" dirty="0">
                <a:solidFill>
                  <a:srgbClr val="002060"/>
                </a:solidFill>
                <a:latin typeface="Times New Roman"/>
                <a:ea typeface="华文细黑"/>
                <a:cs typeface="Courier New"/>
              </a:rPr>
              <a:t>0.02 s.</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间的距离为</a:t>
            </a:r>
            <a:r>
              <a:rPr lang="en-US" altLang="zh-CN" sz="2800" kern="100" dirty="0">
                <a:solidFill>
                  <a:srgbClr val="002060"/>
                </a:solidFill>
                <a:latin typeface="Times New Roman"/>
                <a:ea typeface="华文细黑"/>
                <a:cs typeface="Courier New"/>
              </a:rPr>
              <a:t>0.014 m.</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间对应的时间为</a:t>
            </a:r>
            <a:r>
              <a:rPr lang="en-US" altLang="zh-CN" sz="2800" kern="100" dirty="0">
                <a:solidFill>
                  <a:srgbClr val="002060"/>
                </a:solidFill>
                <a:latin typeface="Times New Roman"/>
                <a:ea typeface="华文细黑"/>
                <a:cs typeface="Courier New"/>
              </a:rPr>
              <a:t>0.02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2 s</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0.04 s.</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间的距离为</a:t>
            </a:r>
            <a:r>
              <a:rPr lang="en-US" altLang="zh-CN" sz="2800" kern="100" dirty="0">
                <a:solidFill>
                  <a:srgbClr val="002060"/>
                </a:solidFill>
                <a:latin typeface="Times New Roman"/>
                <a:ea typeface="华文细黑"/>
                <a:cs typeface="Courier New"/>
              </a:rPr>
              <a:t>0.025 m.</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间对应的时间为</a:t>
            </a:r>
            <a:r>
              <a:rPr lang="en-US" altLang="zh-CN" sz="2800" kern="100" dirty="0">
                <a:solidFill>
                  <a:srgbClr val="002060"/>
                </a:solidFill>
                <a:latin typeface="Times New Roman"/>
                <a:ea typeface="华文细黑"/>
                <a:cs typeface="Courier New"/>
              </a:rPr>
              <a:t>0.02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3 s</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0.06 s</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443465595"/>
              </p:ext>
            </p:extLst>
          </p:nvPr>
        </p:nvGraphicFramePr>
        <p:xfrm>
          <a:off x="457705" y="3702759"/>
          <a:ext cx="8126413" cy="1300163"/>
        </p:xfrm>
        <a:graphic>
          <a:graphicData uri="http://schemas.openxmlformats.org/presentationml/2006/ole">
            <mc:AlternateContent xmlns:mc="http://schemas.openxmlformats.org/markup-compatibility/2006">
              <mc:Choice xmlns:v="urn:schemas-microsoft-com:vml" Requires="v">
                <p:oleObj spid="_x0000_s46242" name="文档" r:id="rId3" imgW="8125906" imgH="1300027" progId="Word.Document.12">
                  <p:embed/>
                </p:oleObj>
              </mc:Choice>
              <mc:Fallback>
                <p:oleObj name="文档" r:id="rId3" imgW="8125906" imgH="1300027" progId="Word.Document.12">
                  <p:embed/>
                  <p:pic>
                    <p:nvPicPr>
                      <p:cNvPr id="0" name=""/>
                      <p:cNvPicPr/>
                      <p:nvPr/>
                    </p:nvPicPr>
                    <p:blipFill>
                      <a:blip r:embed="rId4"/>
                      <a:stretch>
                        <a:fillRect/>
                      </a:stretch>
                    </p:blipFill>
                    <p:spPr>
                      <a:xfrm>
                        <a:off x="457705" y="3702759"/>
                        <a:ext cx="8126413" cy="1300163"/>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239315574"/>
              </p:ext>
            </p:extLst>
          </p:nvPr>
        </p:nvGraphicFramePr>
        <p:xfrm>
          <a:off x="457705" y="4775200"/>
          <a:ext cx="8116887" cy="1290638"/>
        </p:xfrm>
        <a:graphic>
          <a:graphicData uri="http://schemas.openxmlformats.org/presentationml/2006/ole">
            <mc:AlternateContent xmlns:mc="http://schemas.openxmlformats.org/markup-compatibility/2006">
              <mc:Choice xmlns:v="urn:schemas-microsoft-com:vml" Requires="v">
                <p:oleObj spid="_x0000_s46243" name="文档" r:id="rId5" imgW="8125906" imgH="1300027" progId="Word.Document.12">
                  <p:embed/>
                </p:oleObj>
              </mc:Choice>
              <mc:Fallback>
                <p:oleObj name="文档" r:id="rId5" imgW="8125906" imgH="1300027" progId="Word.Document.12">
                  <p:embed/>
                  <p:pic>
                    <p:nvPicPr>
                      <p:cNvPr id="0" name=""/>
                      <p:cNvPicPr/>
                      <p:nvPr/>
                    </p:nvPicPr>
                    <p:blipFill>
                      <a:blip r:embed="rId6"/>
                      <a:stretch>
                        <a:fillRect/>
                      </a:stretch>
                    </p:blipFill>
                    <p:spPr>
                      <a:xfrm>
                        <a:off x="457705" y="4775200"/>
                        <a:ext cx="8116887" cy="1290638"/>
                      </a:xfrm>
                      <a:prstGeom prst="rect">
                        <a:avLst/>
                      </a:prstGeom>
                    </p:spPr>
                  </p:pic>
                </p:oleObj>
              </mc:Fallback>
            </mc:AlternateContent>
          </a:graphicData>
        </a:graphic>
      </p:graphicFrame>
      <p:sp>
        <p:nvSpPr>
          <p:cNvPr id="14" name="矩形 13"/>
          <p:cNvSpPr/>
          <p:nvPr/>
        </p:nvSpPr>
        <p:spPr>
          <a:xfrm>
            <a:off x="424255" y="5704068"/>
            <a:ext cx="11185087" cy="656846"/>
          </a:xfrm>
          <a:prstGeom prst="rect">
            <a:avLst/>
          </a:prstGeom>
        </p:spPr>
        <p:txBody>
          <a:bodyPr>
            <a:spAutoFit/>
          </a:bodyPr>
          <a:lstStyle/>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点的瞬时速度更接近于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间的平均速度</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47021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750"/>
                                        <p:tgtEl>
                                          <p:spTgt spid="5">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750"/>
                                        <p:tgtEl>
                                          <p:spTgt spid="5">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750"/>
                                        <p:tgtEl>
                                          <p:spTgt spid="5">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750"/>
                                        <p:tgtEl>
                                          <p:spTgt spid="5">
                                            <p:txEl>
                                              <p:pRg st="3" end="3"/>
                                            </p:txEl>
                                          </p:spTgt>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750"/>
                                        <p:tgtEl>
                                          <p:spTgt spid="5">
                                            <p:txEl>
                                              <p:pRg st="4" end="4"/>
                                            </p:txEl>
                                          </p:spTgt>
                                        </p:tgtEl>
                                      </p:cBhvr>
                                    </p:animEffect>
                                  </p:childTnLst>
                                </p:cTn>
                              </p:par>
                            </p:childTnLst>
                          </p:cTn>
                        </p:par>
                        <p:par>
                          <p:cTn id="24" fill="hold">
                            <p:stCondLst>
                              <p:cond delay="3750"/>
                            </p:stCondLst>
                            <p:childTnLst>
                              <p:par>
                                <p:cTn id="25" presetID="3"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750"/>
                                        <p:tgtEl>
                                          <p:spTgt spid="4"/>
                                        </p:tgtEl>
                                      </p:cBhvr>
                                    </p:animEffect>
                                  </p:childTnLst>
                                </p:cTn>
                              </p:par>
                            </p:childTnLst>
                          </p:cTn>
                        </p:par>
                        <p:par>
                          <p:cTn id="28" fill="hold">
                            <p:stCondLst>
                              <p:cond delay="4500"/>
                            </p:stCondLst>
                            <p:childTnLst>
                              <p:par>
                                <p:cTn id="29" presetID="3" presetClass="entr" presetSubtype="1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750"/>
                                        <p:tgtEl>
                                          <p:spTgt spid="13"/>
                                        </p:tgtEl>
                                      </p:cBhvr>
                                    </p:animEffect>
                                  </p:childTnLst>
                                </p:cTn>
                              </p:par>
                            </p:childTnLst>
                          </p:cTn>
                        </p:par>
                        <p:par>
                          <p:cTn id="32" fill="hold">
                            <p:stCondLst>
                              <p:cond delay="5250"/>
                            </p:stCondLst>
                            <p:childTnLst>
                              <p:par>
                                <p:cTn id="33" presetID="3" presetClass="entr" presetSubtype="10" fill="hold"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blinds(horizontal)">
                                      <p:cBhvr>
                                        <p:cTn id="35" dur="75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35562" y="1413570"/>
            <a:ext cx="10416228" cy="2913618"/>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了解两种打点计时器的结构和工作原理，并学会安装和使用</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掌握测瞬时速度的方法，会用打出的纸带求瞬时速度</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会用图象表示速度随时间变化的规律</a:t>
            </a:r>
            <a:r>
              <a:rPr lang="en-US" altLang="zh-CN" sz="2800" kern="100" dirty="0">
                <a:latin typeface="Times New Roman"/>
                <a:ea typeface="华文细黑"/>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34566" y="6054836"/>
            <a:ext cx="11409907" cy="656846"/>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在实验中</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使用打点计时器时应先接通电源</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再释放纸带</a:t>
            </a:r>
            <a:r>
              <a:rPr lang="en-US" altLang="zh-CN" sz="2800" kern="100" spc="-100" dirty="0">
                <a:solidFill>
                  <a:srgbClr val="002060"/>
                </a:solidFill>
                <a:latin typeface="Times New Roman"/>
                <a:ea typeface="华文细黑"/>
                <a:cs typeface="Courier New"/>
              </a:rPr>
              <a:t>.</a:t>
            </a:r>
            <a:endParaRPr lang="zh-CN" altLang="zh-CN" sz="1050" kern="100" spc="-100" dirty="0">
              <a:effectLst/>
              <a:latin typeface="宋体"/>
              <a:cs typeface="Courier New"/>
            </a:endParaRPr>
          </a:p>
        </p:txBody>
      </p:sp>
      <p:sp>
        <p:nvSpPr>
          <p:cNvPr id="2" name="TextBox 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TextBox 2"/>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5" name="矩形 4"/>
          <p:cNvSpPr/>
          <p:nvPr/>
        </p:nvSpPr>
        <p:spPr>
          <a:xfrm>
            <a:off x="334566" y="117426"/>
            <a:ext cx="11409907" cy="2677656"/>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某同学在</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用打点计时器测速度</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的实验中，电源频率为</a:t>
            </a:r>
            <a:r>
              <a:rPr lang="en-US" altLang="zh-CN" sz="2800" kern="100" dirty="0">
                <a:latin typeface="Times New Roman"/>
                <a:ea typeface="华文细黑"/>
                <a:cs typeface="Courier New"/>
              </a:rPr>
              <a:t>50 Hz</a:t>
            </a:r>
            <a:r>
              <a:rPr lang="zh-CN" altLang="zh-CN" sz="2800" kern="100" dirty="0">
                <a:latin typeface="Times New Roman"/>
                <a:ea typeface="华文细黑"/>
                <a:cs typeface="Times New Roman"/>
              </a:rPr>
              <a:t>，用打点计时器记录了被小车拖动的纸带的运动情况，在纸带上确定出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spc="-100" dirty="0">
                <a:latin typeface="Times New Roman"/>
                <a:ea typeface="华文细黑"/>
                <a:cs typeface="Courier New"/>
              </a:rPr>
              <a:t>B</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C</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D</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E</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F</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G</a:t>
            </a:r>
            <a:r>
              <a:rPr lang="zh-CN" altLang="zh-CN" sz="2800" kern="100" spc="-100" dirty="0">
                <a:latin typeface="Times New Roman"/>
                <a:ea typeface="华文细黑"/>
                <a:cs typeface="Times New Roman"/>
              </a:rPr>
              <a:t>共</a:t>
            </a:r>
            <a:r>
              <a:rPr lang="en-US" altLang="zh-CN" sz="2800" kern="100" spc="-100" dirty="0">
                <a:latin typeface="Times New Roman"/>
                <a:ea typeface="华文细黑"/>
                <a:cs typeface="Courier New"/>
              </a:rPr>
              <a:t>7</a:t>
            </a:r>
            <a:r>
              <a:rPr lang="zh-CN" altLang="zh-CN" sz="2800" kern="100" spc="-100" dirty="0">
                <a:latin typeface="Times New Roman"/>
                <a:ea typeface="华文细黑"/>
                <a:cs typeface="Times New Roman"/>
              </a:rPr>
              <a:t>个计数点</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相邻计数点间的距离</a:t>
            </a:r>
            <a:r>
              <a:rPr lang="zh-CN" altLang="zh-CN" sz="2800" kern="100" spc="-100" dirty="0" smtClean="0">
                <a:latin typeface="Times New Roman"/>
                <a:ea typeface="华文细黑"/>
                <a:cs typeface="Times New Roman"/>
              </a:rPr>
              <a:t>如图</a:t>
            </a:r>
            <a:r>
              <a:rPr lang="en-US" altLang="zh-CN" sz="2800" kern="100" spc="-100" dirty="0" smtClean="0">
                <a:latin typeface="Times New Roman"/>
                <a:ea typeface="华文细黑"/>
                <a:cs typeface="Courier New"/>
              </a:rPr>
              <a:t>5</a:t>
            </a:r>
            <a:r>
              <a:rPr lang="zh-CN" altLang="zh-CN" sz="2800" kern="100" spc="-100" dirty="0" smtClean="0">
                <a:latin typeface="Times New Roman"/>
                <a:ea typeface="华文细黑"/>
                <a:cs typeface="Times New Roman"/>
              </a:rPr>
              <a:t>所</a:t>
            </a:r>
            <a:r>
              <a:rPr lang="zh-CN" altLang="zh-CN" sz="2800" kern="100" spc="-100" dirty="0">
                <a:latin typeface="Times New Roman"/>
                <a:ea typeface="华文细黑"/>
                <a:cs typeface="Times New Roman"/>
              </a:rPr>
              <a:t>示，每两</a:t>
            </a:r>
            <a:r>
              <a:rPr lang="zh-CN" altLang="zh-CN" sz="2800" kern="100" dirty="0">
                <a:latin typeface="Times New Roman"/>
                <a:ea typeface="华文细黑"/>
                <a:cs typeface="Times New Roman"/>
              </a:rPr>
              <a:t>个相邻的计数点之间的时间间隔为</a:t>
            </a:r>
            <a:r>
              <a:rPr lang="en-US" altLang="zh-CN" sz="2800" kern="100" dirty="0">
                <a:latin typeface="Times New Roman"/>
                <a:ea typeface="华文细黑"/>
                <a:cs typeface="Courier New"/>
              </a:rPr>
              <a:t>0.1 s.(</a:t>
            </a:r>
            <a:r>
              <a:rPr lang="zh-CN" altLang="zh-CN" sz="2800" kern="100" dirty="0">
                <a:latin typeface="Times New Roman"/>
                <a:ea typeface="华文细黑"/>
                <a:cs typeface="Times New Roman"/>
              </a:rPr>
              <a:t>本题计算结果均保留</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位有效数字</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4675" name="Picture 339" descr="\\贾文\贾文\源文件\同步\物理 人教 必修1 新课标\R1-5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8328" y="2780211"/>
            <a:ext cx="8753757" cy="157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746393" y="4336306"/>
            <a:ext cx="697627" cy="523220"/>
          </a:xfrm>
          <a:prstGeom prst="rect">
            <a:avLst/>
          </a:prstGeom>
        </p:spPr>
        <p:txBody>
          <a:bodyPr wrap="none">
            <a:spAutoFit/>
          </a:bodyPr>
          <a:lstStyle/>
          <a:p>
            <a:r>
              <a:rPr lang="zh-CN" altLang="zh-CN" sz="2800" kern="100" spc="-100" dirty="0">
                <a:solidFill>
                  <a:prstClr val="black"/>
                </a:solidFill>
                <a:latin typeface="Times New Roman"/>
                <a:ea typeface="华文细黑"/>
                <a:cs typeface="Times New Roman"/>
              </a:rPr>
              <a:t>图</a:t>
            </a:r>
            <a:r>
              <a:rPr lang="en-US" altLang="zh-CN" sz="2800" kern="100" spc="-100" dirty="0">
                <a:solidFill>
                  <a:prstClr val="black"/>
                </a:solidFill>
                <a:latin typeface="Times New Roman"/>
                <a:ea typeface="华文细黑"/>
                <a:cs typeface="Courier New"/>
              </a:rPr>
              <a:t>5</a:t>
            </a:r>
            <a:endParaRPr lang="zh-CN" altLang="en-US" dirty="0"/>
          </a:p>
        </p:txBody>
      </p:sp>
      <p:sp>
        <p:nvSpPr>
          <p:cNvPr id="11" name="矩形 10"/>
          <p:cNvSpPr/>
          <p:nvPr/>
        </p:nvSpPr>
        <p:spPr>
          <a:xfrm>
            <a:off x="334566" y="4802849"/>
            <a:ext cx="11409907" cy="1303177"/>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在实验中，使用打点计时器时应先</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zh-CN" altLang="zh-CN" sz="2800" kern="100" dirty="0">
                <a:latin typeface="Times New Roman"/>
                <a:ea typeface="华文细黑"/>
                <a:cs typeface="Times New Roman"/>
              </a:rPr>
              <a:t>再</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释放纸带</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接通电源</a:t>
            </a:r>
            <a:r>
              <a:rPr lang="en-US" altLang="zh-CN" sz="2800" kern="100" dirty="0" smtClean="0">
                <a:latin typeface="宋体"/>
                <a:ea typeface="华文细黑"/>
                <a:cs typeface="Times New Roman"/>
              </a:rPr>
              <a:t>”</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9" name="矩形 8"/>
          <p:cNvSpPr/>
          <p:nvPr/>
        </p:nvSpPr>
        <p:spPr>
          <a:xfrm>
            <a:off x="6171961" y="4871110"/>
            <a:ext cx="1620957" cy="523220"/>
          </a:xfrm>
          <a:prstGeom prst="rect">
            <a:avLst/>
          </a:prstGeom>
        </p:spPr>
        <p:txBody>
          <a:bodyPr wrap="none">
            <a:spAutoFit/>
          </a:bodyPr>
          <a:lstStyle/>
          <a:p>
            <a:r>
              <a:rPr lang="zh-CN" altLang="zh-CN" sz="2800" kern="100" dirty="0">
                <a:solidFill>
                  <a:srgbClr val="C00000"/>
                </a:solidFill>
                <a:latin typeface="Times New Roman" pitchFamily="18" charset="0"/>
                <a:ea typeface="华文细黑"/>
                <a:cs typeface="Times New Roman" pitchFamily="18" charset="0"/>
              </a:rPr>
              <a:t>接通电源</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4" name="矩形 13"/>
          <p:cNvSpPr/>
          <p:nvPr/>
        </p:nvSpPr>
        <p:spPr>
          <a:xfrm>
            <a:off x="8193598" y="4871110"/>
            <a:ext cx="1620957" cy="523220"/>
          </a:xfrm>
          <a:prstGeom prst="rect">
            <a:avLst/>
          </a:prstGeom>
        </p:spPr>
        <p:txBody>
          <a:bodyPr wrap="none">
            <a:spAutoFit/>
          </a:bodyPr>
          <a:lstStyle/>
          <a:p>
            <a:r>
              <a:rPr lang="zh-CN" altLang="zh-CN" sz="2800" kern="100" dirty="0">
                <a:solidFill>
                  <a:srgbClr val="C00000"/>
                </a:solidFill>
                <a:latin typeface="Times New Roman" pitchFamily="18" charset="0"/>
                <a:ea typeface="华文细黑"/>
                <a:cs typeface="Times New Roman" pitchFamily="18" charset="0"/>
              </a:rPr>
              <a:t>释放纸带</a:t>
            </a:r>
            <a:endParaRPr lang="zh-CN" altLang="en-US" sz="2800" kern="100" dirty="0">
              <a:solidFill>
                <a:srgbClr val="C00000"/>
              </a:solidFill>
              <a:latin typeface="Times New Roman" pitchFamily="18" charset="0"/>
              <a:ea typeface="华文细黑"/>
              <a:cs typeface="Times New Roman" pitchFamily="18" charset="0"/>
            </a:endParaRPr>
          </a:p>
        </p:txBody>
      </p:sp>
    </p:spTree>
    <p:extLst>
      <p:ext uri="{BB962C8B-B14F-4D97-AF65-F5344CB8AC3E}">
        <p14:creationId xmlns:p14="http://schemas.microsoft.com/office/powerpoint/2010/main" val="1381621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5" grpId="0"/>
      <p:bldP spid="15" grpId="1"/>
      <p:bldP spid="9" grpId="0"/>
      <p:bldP spid="9" grpId="1"/>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TextBox 2"/>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5" name="矩形 4"/>
          <p:cNvSpPr/>
          <p:nvPr/>
        </p:nvSpPr>
        <p:spPr>
          <a:xfrm>
            <a:off x="334566" y="909514"/>
            <a:ext cx="11409907" cy="656846"/>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每两个计数点间还有</a:t>
            </a:r>
            <a:r>
              <a:rPr lang="en-US" altLang="zh-CN" sz="2800" u="sng" kern="100" dirty="0">
                <a:latin typeface="Times New Roman"/>
                <a:ea typeface="华文细黑"/>
                <a:cs typeface="Courier New"/>
              </a:rPr>
              <a:t>        </a:t>
            </a:r>
            <a:r>
              <a:rPr lang="zh-CN" altLang="zh-CN" sz="2800" kern="100" dirty="0">
                <a:latin typeface="Times New Roman"/>
                <a:ea typeface="华文细黑"/>
                <a:cs typeface="Times New Roman"/>
              </a:rPr>
              <a:t>个点没有标出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4675" name="Picture 339" descr="\\贾文\贾文\源文件\同步\物理 人教 必修1 新课标\R1-56.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328" y="1789769"/>
            <a:ext cx="8753757" cy="157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243318" y="1012660"/>
            <a:ext cx="364202"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4</a:t>
            </a:r>
            <a:endParaRPr lang="zh-CN" altLang="en-US" sz="2800" kern="100" dirty="0">
              <a:solidFill>
                <a:srgbClr val="C00000"/>
              </a:solidFill>
              <a:latin typeface="Times New Roman" pitchFamily="18" charset="0"/>
              <a:ea typeface="华文细黑"/>
              <a:cs typeface="Times New Roman"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939597451"/>
              </p:ext>
            </p:extLst>
          </p:nvPr>
        </p:nvGraphicFramePr>
        <p:xfrm>
          <a:off x="393892" y="3469936"/>
          <a:ext cx="11250613" cy="1238250"/>
        </p:xfrm>
        <a:graphic>
          <a:graphicData uri="http://schemas.openxmlformats.org/presentationml/2006/ole">
            <mc:AlternateContent xmlns:mc="http://schemas.openxmlformats.org/markup-compatibility/2006">
              <mc:Choice xmlns:v="urn:schemas-microsoft-com:vml" Requires="v">
                <p:oleObj spid="_x0000_s33001" name="文档" r:id="rId4" imgW="11251064" imgH="1238841" progId="Word.Document.12">
                  <p:embed/>
                </p:oleObj>
              </mc:Choice>
              <mc:Fallback>
                <p:oleObj name="文档" r:id="rId4" imgW="11251064" imgH="1238841" progId="Word.Document.12">
                  <p:embed/>
                  <p:pic>
                    <p:nvPicPr>
                      <p:cNvPr id="0" name=""/>
                      <p:cNvPicPr/>
                      <p:nvPr/>
                    </p:nvPicPr>
                    <p:blipFill>
                      <a:blip r:embed="rId5"/>
                      <a:stretch>
                        <a:fillRect/>
                      </a:stretch>
                    </p:blipFill>
                    <p:spPr>
                      <a:xfrm>
                        <a:off x="393892" y="3469936"/>
                        <a:ext cx="11250613" cy="1238250"/>
                      </a:xfrm>
                      <a:prstGeom prst="rect">
                        <a:avLst/>
                      </a:prstGeom>
                    </p:spPr>
                  </p:pic>
                </p:oleObj>
              </mc:Fallback>
            </mc:AlternateContent>
          </a:graphicData>
        </a:graphic>
      </p:graphicFrame>
    </p:spTree>
    <p:extLst>
      <p:ext uri="{BB962C8B-B14F-4D97-AF65-F5344CB8AC3E}">
        <p14:creationId xmlns:p14="http://schemas.microsoft.com/office/powerpoint/2010/main" val="3844152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TextBox 2">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5" name="矩形 4"/>
          <p:cNvSpPr/>
          <p:nvPr/>
        </p:nvSpPr>
        <p:spPr>
          <a:xfrm>
            <a:off x="446737" y="323290"/>
            <a:ext cx="11296938" cy="1303177"/>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rPr>
              <a:t>(3)</a:t>
            </a:r>
            <a:r>
              <a:rPr lang="zh-CN" altLang="zh-CN" sz="2800" kern="100" dirty="0">
                <a:latin typeface="Times New Roman"/>
                <a:ea typeface="华文细黑"/>
                <a:cs typeface="Times New Roman"/>
              </a:rPr>
              <a:t>试根据纸带上各个计数点间的距离，每隔</a:t>
            </a:r>
            <a:r>
              <a:rPr lang="en-US" altLang="zh-CN" sz="2800" kern="100" dirty="0">
                <a:latin typeface="Times New Roman"/>
                <a:ea typeface="华文细黑"/>
              </a:rPr>
              <a:t>0.1 s</a:t>
            </a:r>
            <a:r>
              <a:rPr lang="zh-CN" altLang="zh-CN" sz="2800" kern="100" dirty="0">
                <a:latin typeface="Times New Roman"/>
                <a:ea typeface="华文细黑"/>
                <a:cs typeface="Times New Roman"/>
              </a:rPr>
              <a:t>测一次速度，计算出打下</a:t>
            </a:r>
            <a:r>
              <a:rPr lang="en-US" altLang="zh-CN" sz="2800" i="1" kern="100" dirty="0">
                <a:latin typeface="Times New Roman"/>
                <a:ea typeface="华文细黑"/>
              </a:rPr>
              <a:t>B</a:t>
            </a:r>
            <a:r>
              <a:rPr lang="zh-CN" altLang="zh-CN" sz="2800" kern="100" dirty="0">
                <a:latin typeface="Times New Roman"/>
                <a:ea typeface="华文细黑"/>
                <a:cs typeface="Times New Roman"/>
              </a:rPr>
              <a:t>、</a:t>
            </a:r>
            <a:r>
              <a:rPr lang="en-US" altLang="zh-CN" sz="2800" i="1" kern="100" dirty="0">
                <a:latin typeface="Times New Roman"/>
                <a:ea typeface="华文细黑"/>
              </a:rPr>
              <a:t>C</a:t>
            </a:r>
            <a:r>
              <a:rPr lang="zh-CN" altLang="zh-CN" sz="2800" kern="100" dirty="0">
                <a:latin typeface="Times New Roman"/>
                <a:ea typeface="华文细黑"/>
                <a:cs typeface="Times New Roman"/>
              </a:rPr>
              <a:t>、</a:t>
            </a:r>
            <a:r>
              <a:rPr lang="en-US" altLang="zh-CN" sz="2800" i="1" kern="100" dirty="0">
                <a:latin typeface="Times New Roman"/>
                <a:ea typeface="华文细黑"/>
              </a:rPr>
              <a:t>D</a:t>
            </a:r>
            <a:r>
              <a:rPr lang="zh-CN" altLang="zh-CN" sz="2800" kern="100" dirty="0">
                <a:latin typeface="Times New Roman"/>
                <a:ea typeface="华文细黑"/>
                <a:cs typeface="Times New Roman"/>
              </a:rPr>
              <a:t>三个点时小车的瞬时速度，并将各个速度值填入下表</a:t>
            </a:r>
            <a:r>
              <a:rPr lang="en-US" altLang="zh-CN" sz="2800" kern="100" dirty="0">
                <a:latin typeface="Times New Roman"/>
                <a:ea typeface="华文细黑"/>
              </a:rPr>
              <a:t>.</a:t>
            </a:r>
            <a:endParaRPr lang="zh-CN" altLang="zh-CN" sz="1050" kern="100" dirty="0">
              <a:effectLst/>
              <a:latin typeface="宋体"/>
              <a:cs typeface="Courier New"/>
            </a:endParaRPr>
          </a:p>
        </p:txBody>
      </p:sp>
      <p:graphicFrame>
        <p:nvGraphicFramePr>
          <p:cNvPr id="7" name="表格 6"/>
          <p:cNvGraphicFramePr>
            <a:graphicFrameLocks noGrp="1"/>
          </p:cNvGraphicFramePr>
          <p:nvPr>
            <p:extLst>
              <p:ext uri="{D42A27DB-BD31-4B8C-83A1-F6EECF244321}">
                <p14:modId xmlns:p14="http://schemas.microsoft.com/office/powerpoint/2010/main" val="2293866674"/>
              </p:ext>
            </p:extLst>
          </p:nvPr>
        </p:nvGraphicFramePr>
        <p:xfrm>
          <a:off x="1353749" y="3548266"/>
          <a:ext cx="9482914" cy="1280160"/>
        </p:xfrm>
        <a:graphic>
          <a:graphicData uri="http://schemas.openxmlformats.org/drawingml/2006/table">
            <a:tbl>
              <a:tblPr/>
              <a:tblGrid>
                <a:gridCol w="2077161"/>
                <a:gridCol w="1368152"/>
                <a:gridCol w="1368152"/>
                <a:gridCol w="1368152"/>
                <a:gridCol w="1440160"/>
                <a:gridCol w="1861137"/>
              </a:tblGrid>
              <a:tr h="0">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 </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Book Antiqua"/>
                          <a:ea typeface="华文细黑"/>
                          <a:cs typeface="Times New Roman"/>
                        </a:rPr>
                        <a:t>v</a:t>
                      </a:r>
                      <a:r>
                        <a:rPr lang="en-US" sz="2800" i="1" kern="100" baseline="-25000">
                          <a:effectLst/>
                          <a:latin typeface="Times New Roman"/>
                          <a:ea typeface="华文细黑"/>
                          <a:cs typeface="Courier New"/>
                        </a:rPr>
                        <a:t>B</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Book Antiqua"/>
                          <a:ea typeface="华文细黑"/>
                          <a:cs typeface="Times New Roman"/>
                        </a:rPr>
                        <a:t>v</a:t>
                      </a:r>
                      <a:r>
                        <a:rPr lang="en-US" sz="2800" i="1" kern="100" baseline="-25000">
                          <a:effectLst/>
                          <a:latin typeface="Times New Roman"/>
                          <a:ea typeface="华文细黑"/>
                          <a:cs typeface="Courier New"/>
                        </a:rPr>
                        <a:t>C</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dirty="0" err="1">
                          <a:effectLst/>
                          <a:latin typeface="Book Antiqua"/>
                          <a:ea typeface="华文细黑"/>
                          <a:cs typeface="Times New Roman"/>
                        </a:rPr>
                        <a:t>v</a:t>
                      </a:r>
                      <a:r>
                        <a:rPr lang="en-US" sz="2800" i="1" kern="100" baseline="-25000" dirty="0" err="1">
                          <a:effectLst/>
                          <a:latin typeface="Times New Roman"/>
                          <a:ea typeface="华文细黑"/>
                          <a:cs typeface="Courier New"/>
                        </a:rPr>
                        <a:t>D</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Book Antiqua"/>
                          <a:ea typeface="华文细黑"/>
                          <a:cs typeface="Times New Roman"/>
                        </a:rPr>
                        <a:t>v</a:t>
                      </a:r>
                      <a:r>
                        <a:rPr lang="en-US" sz="2800" i="1" kern="100" baseline="-25000">
                          <a:effectLst/>
                          <a:latin typeface="Times New Roman"/>
                          <a:ea typeface="华文细黑"/>
                          <a:cs typeface="Courier New"/>
                        </a:rPr>
                        <a:t>E</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Book Antiqua"/>
                          <a:ea typeface="华文细黑"/>
                          <a:cs typeface="Times New Roman"/>
                        </a:rPr>
                        <a:t>v</a:t>
                      </a:r>
                      <a:r>
                        <a:rPr lang="en-US" sz="2800" i="1" kern="100" baseline="-25000">
                          <a:effectLst/>
                          <a:latin typeface="Times New Roman"/>
                          <a:ea typeface="华文细黑"/>
                          <a:cs typeface="Courier New"/>
                        </a:rPr>
                        <a:t>F</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数值</a:t>
                      </a:r>
                      <a:r>
                        <a:rPr lang="en-US" sz="2800" kern="100">
                          <a:effectLst/>
                          <a:latin typeface="Times New Roman"/>
                          <a:ea typeface="华文细黑"/>
                          <a:cs typeface="Courier New"/>
                        </a:rPr>
                        <a:t>(m/s)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0.640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0.721</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3590459" y="4249182"/>
            <a:ext cx="992579"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0.400</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2" name="矩形 11"/>
          <p:cNvSpPr/>
          <p:nvPr/>
        </p:nvSpPr>
        <p:spPr>
          <a:xfrm>
            <a:off x="4963691" y="4249182"/>
            <a:ext cx="992579"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0.479</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4" name="矩形 13"/>
          <p:cNvSpPr/>
          <p:nvPr/>
        </p:nvSpPr>
        <p:spPr>
          <a:xfrm>
            <a:off x="6336923" y="4249182"/>
            <a:ext cx="992579"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0.560</a:t>
            </a:r>
            <a:endParaRPr lang="zh-CN" altLang="en-US" sz="2800" kern="100" dirty="0">
              <a:solidFill>
                <a:srgbClr val="C00000"/>
              </a:solidFill>
              <a:latin typeface="Times New Roman" pitchFamily="18" charset="0"/>
              <a:ea typeface="华文细黑"/>
              <a:cs typeface="Times New Roman" pitchFamily="18" charset="0"/>
            </a:endParaRPr>
          </a:p>
        </p:txBody>
      </p:sp>
      <p:pic>
        <p:nvPicPr>
          <p:cNvPr id="15" name="Picture 339" descr="\\贾文\贾文\源文件\同步\物理 人教 必修1 新课标\R1-56.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328" y="1789769"/>
            <a:ext cx="8753757" cy="157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665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8" grpId="0"/>
      <p:bldP spid="8" grpId="1"/>
      <p:bldP spid="12" grpId="0"/>
      <p:bldP spid="12" grpId="1"/>
      <p:bldP spid="14" grpId="0"/>
      <p:bldP spid="14" grpId="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337016751"/>
              </p:ext>
            </p:extLst>
          </p:nvPr>
        </p:nvGraphicFramePr>
        <p:xfrm>
          <a:off x="694606" y="909514"/>
          <a:ext cx="8323263" cy="1482725"/>
        </p:xfrm>
        <a:graphic>
          <a:graphicData uri="http://schemas.openxmlformats.org/presentationml/2006/ole">
            <mc:AlternateContent xmlns:mc="http://schemas.openxmlformats.org/markup-compatibility/2006">
              <mc:Choice xmlns:v="urn:schemas-microsoft-com:vml" Requires="v">
                <p:oleObj spid="_x0000_s36463" name="文档" r:id="rId3" imgW="8323611" imgH="1482866" progId="Word.Document.12">
                  <p:embed/>
                </p:oleObj>
              </mc:Choice>
              <mc:Fallback>
                <p:oleObj name="文档" r:id="rId3" imgW="8323611" imgH="1482866" progId="Word.Document.12">
                  <p:embed/>
                  <p:pic>
                    <p:nvPicPr>
                      <p:cNvPr id="0" name=""/>
                      <p:cNvPicPr/>
                      <p:nvPr/>
                    </p:nvPicPr>
                    <p:blipFill>
                      <a:blip r:embed="rId4"/>
                      <a:stretch>
                        <a:fillRect/>
                      </a:stretch>
                    </p:blipFill>
                    <p:spPr>
                      <a:xfrm>
                        <a:off x="694606" y="909514"/>
                        <a:ext cx="8323263" cy="148272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606795917"/>
              </p:ext>
            </p:extLst>
          </p:nvPr>
        </p:nvGraphicFramePr>
        <p:xfrm>
          <a:off x="694606" y="2133650"/>
          <a:ext cx="8323263" cy="1482725"/>
        </p:xfrm>
        <a:graphic>
          <a:graphicData uri="http://schemas.openxmlformats.org/presentationml/2006/ole">
            <mc:AlternateContent xmlns:mc="http://schemas.openxmlformats.org/markup-compatibility/2006">
              <mc:Choice xmlns:v="urn:schemas-microsoft-com:vml" Requires="v">
                <p:oleObj spid="_x0000_s36464" name="文档" r:id="rId5" imgW="8323611" imgH="1482506" progId="Word.Document.12">
                  <p:embed/>
                </p:oleObj>
              </mc:Choice>
              <mc:Fallback>
                <p:oleObj name="文档" r:id="rId5" imgW="8323611" imgH="1482506" progId="Word.Document.12">
                  <p:embed/>
                  <p:pic>
                    <p:nvPicPr>
                      <p:cNvPr id="0" name=""/>
                      <p:cNvPicPr/>
                      <p:nvPr/>
                    </p:nvPicPr>
                    <p:blipFill>
                      <a:blip r:embed="rId6"/>
                      <a:stretch>
                        <a:fillRect/>
                      </a:stretch>
                    </p:blipFill>
                    <p:spPr>
                      <a:xfrm>
                        <a:off x="694606" y="2133650"/>
                        <a:ext cx="8323263" cy="148272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849018939"/>
              </p:ext>
            </p:extLst>
          </p:nvPr>
        </p:nvGraphicFramePr>
        <p:xfrm>
          <a:off x="694606" y="3531245"/>
          <a:ext cx="8323263" cy="1482725"/>
        </p:xfrm>
        <a:graphic>
          <a:graphicData uri="http://schemas.openxmlformats.org/presentationml/2006/ole">
            <mc:AlternateContent xmlns:mc="http://schemas.openxmlformats.org/markup-compatibility/2006">
              <mc:Choice xmlns:v="urn:schemas-microsoft-com:vml" Requires="v">
                <p:oleObj spid="_x0000_s36465" name="文档" r:id="rId7" imgW="8323611" imgH="1482506" progId="Word.Document.12">
                  <p:embed/>
                </p:oleObj>
              </mc:Choice>
              <mc:Fallback>
                <p:oleObj name="文档" r:id="rId7" imgW="8323611" imgH="1482506" progId="Word.Document.12">
                  <p:embed/>
                  <p:pic>
                    <p:nvPicPr>
                      <p:cNvPr id="0" name=""/>
                      <p:cNvPicPr/>
                      <p:nvPr/>
                    </p:nvPicPr>
                    <p:blipFill>
                      <a:blip r:embed="rId8"/>
                      <a:stretch>
                        <a:fillRect/>
                      </a:stretch>
                    </p:blipFill>
                    <p:spPr>
                      <a:xfrm>
                        <a:off x="694606" y="3531245"/>
                        <a:ext cx="8323263" cy="1482725"/>
                      </a:xfrm>
                      <a:prstGeom prst="rect">
                        <a:avLst/>
                      </a:prstGeom>
                    </p:spPr>
                  </p:pic>
                </p:oleObj>
              </mc:Fallback>
            </mc:AlternateContent>
          </a:graphicData>
        </a:graphic>
      </p:graphicFrame>
    </p:spTree>
    <p:extLst>
      <p:ext uri="{BB962C8B-B14F-4D97-AF65-F5344CB8AC3E}">
        <p14:creationId xmlns:p14="http://schemas.microsoft.com/office/powerpoint/2010/main" val="231393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750"/>
                                        <p:tgtEl>
                                          <p:spTgt spid="4"/>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750"/>
                                        <p:tgtEl>
                                          <p:spTgt spid="15"/>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33569" y="629995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6</a:t>
            </a:r>
            <a:endParaRPr lang="zh-CN" altLang="en-US" dirty="0"/>
          </a:p>
        </p:txBody>
      </p:sp>
      <p:sp>
        <p:nvSpPr>
          <p:cNvPr id="2" name="TextBox 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TextBox 2"/>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5" name="矩形 4"/>
          <p:cNvSpPr/>
          <p:nvPr/>
        </p:nvSpPr>
        <p:spPr>
          <a:xfrm>
            <a:off x="446737" y="-5382"/>
            <a:ext cx="11296938" cy="1303177"/>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将</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D</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E</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各个时刻的瞬时速度标</a:t>
            </a:r>
            <a:r>
              <a:rPr lang="zh-CN" altLang="zh-CN" sz="2800" kern="100" dirty="0" smtClean="0">
                <a:latin typeface="Times New Roman"/>
                <a:ea typeface="华文细黑"/>
                <a:cs typeface="Times New Roman"/>
              </a:rPr>
              <a:t>在图</a:t>
            </a:r>
            <a:r>
              <a:rPr lang="en-US" altLang="zh-CN" sz="2800" kern="100" dirty="0" smtClean="0">
                <a:latin typeface="Times New Roman"/>
                <a:ea typeface="华文细黑"/>
                <a:cs typeface="Courier New"/>
              </a:rPr>
              <a:t>6</a:t>
            </a:r>
            <a:r>
              <a:rPr lang="zh-CN" altLang="zh-CN" sz="2800" kern="100" dirty="0" smtClean="0">
                <a:latin typeface="Times New Roman"/>
                <a:ea typeface="华文细黑"/>
                <a:cs typeface="Times New Roman"/>
              </a:rPr>
              <a:t>直角坐标</a:t>
            </a:r>
            <a:r>
              <a:rPr lang="zh-CN" altLang="zh-CN" sz="2800" kern="100" dirty="0">
                <a:latin typeface="Times New Roman"/>
                <a:ea typeface="华文细黑"/>
                <a:cs typeface="Times New Roman"/>
              </a:rPr>
              <a:t>系中，并画出小车的瞬时速度随时间变化的关系图线</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3" name="图片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pic>
        <p:nvPicPr>
          <p:cNvPr id="15" name="Picture 339" descr="\\贾文\贾文\源文件\同步\物理 人教 必修1 新课标\R1-56.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622" y="1331695"/>
            <a:ext cx="7879169" cy="14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2" descr="\\贾文\贾文\源文件\同步\物理 人教 必修1 新课标\R1-57.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032" y="2808299"/>
            <a:ext cx="3852348" cy="356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46737" y="3198168"/>
            <a:ext cx="269817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见</a:t>
            </a:r>
            <a:r>
              <a:rPr lang="zh-CN" altLang="zh-CN" sz="2800" kern="100" dirty="0">
                <a:solidFill>
                  <a:srgbClr val="C00000"/>
                </a:solidFill>
                <a:latin typeface="Times New Roman"/>
                <a:ea typeface="华文细黑"/>
                <a:cs typeface="Times New Roman"/>
              </a:rPr>
              <a:t>解析图</a:t>
            </a:r>
            <a:endParaRPr lang="zh-CN" altLang="en-US" sz="2800" dirty="0"/>
          </a:p>
        </p:txBody>
      </p:sp>
      <p:sp>
        <p:nvSpPr>
          <p:cNvPr id="16" name="矩形 15"/>
          <p:cNvSpPr/>
          <p:nvPr/>
        </p:nvSpPr>
        <p:spPr>
          <a:xfrm>
            <a:off x="446737" y="3914686"/>
            <a:ext cx="3775393"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图线如图所示：</a:t>
            </a:r>
            <a:endParaRPr lang="zh-CN" altLang="en-US" sz="2800" dirty="0"/>
          </a:p>
        </p:txBody>
      </p:sp>
      <p:pic>
        <p:nvPicPr>
          <p:cNvPr id="51202" name="Picture 2" descr="R1-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8094" y="2742769"/>
            <a:ext cx="3913336" cy="363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110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nodeType="withEffect">
                                  <p:stCondLst>
                                    <p:cond delay="0"/>
                                  </p:stCondLst>
                                  <p:childTnLst>
                                    <p:set>
                                      <p:cBhvr>
                                        <p:cTn id="20" dur="1" fill="hold">
                                          <p:stCondLst>
                                            <p:cond delay="0"/>
                                          </p:stCondLst>
                                        </p:cTn>
                                        <p:tgtEl>
                                          <p:spTgt spid="51202"/>
                                        </p:tgtEl>
                                        <p:attrNameLst>
                                          <p:attrName>style.visibility</p:attrName>
                                        </p:attrNameLst>
                                      </p:cBhvr>
                                      <p:to>
                                        <p:strVal val="visible"/>
                                      </p:to>
                                    </p:set>
                                    <p:animEffect transition="in" filter="blinds(horizontal)">
                                      <p:cBhvr>
                                        <p:cTn id="21" dur="500"/>
                                        <p:tgtEl>
                                          <p:spTgt spid="5120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1202"/>
                                        </p:tgtEl>
                                      </p:cBhvr>
                                    </p:animEffect>
                                    <p:set>
                                      <p:cBhvr>
                                        <p:cTn id="26" dur="1" fill="hold">
                                          <p:stCondLst>
                                            <p:cond delay="499"/>
                                          </p:stCondLst>
                                        </p:cTn>
                                        <p:tgtEl>
                                          <p:spTgt spid="5120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9" grpId="0"/>
      <p:bldP spid="9" grpId="1"/>
      <p:bldP spid="16" grpId="0"/>
      <p:bldP spid="16"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7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691"/>
          <a:stretch/>
        </p:blipFill>
        <p:spPr bwMode="auto">
          <a:xfrm>
            <a:off x="8590413" y="1588"/>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矩形 11"/>
          <p:cNvSpPr/>
          <p:nvPr/>
        </p:nvSpPr>
        <p:spPr>
          <a:xfrm>
            <a:off x="452683" y="335542"/>
            <a:ext cx="11187139" cy="262659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练习使用打点计时器</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用打点计时器测速度</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的实验中，除重物</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小车</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、纸带外，还需选用的仪器是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秒表</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刻度尺</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速度计</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交流电源</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5215510" y="167232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8" name="矩形 17"/>
          <p:cNvSpPr/>
          <p:nvPr/>
        </p:nvSpPr>
        <p:spPr>
          <a:xfrm>
            <a:off x="452683" y="2965534"/>
            <a:ext cx="11187139"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由打点计时器在纸带上打下的点的间隔数可知任意两点间的时间间隔，故不需要秒表，选项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再</a:t>
            </a:r>
            <a:r>
              <a:rPr lang="zh-CN" altLang="zh-CN" sz="2800" kern="100" dirty="0">
                <a:solidFill>
                  <a:srgbClr val="002060"/>
                </a:solidFill>
                <a:latin typeface="Times New Roman"/>
                <a:ea typeface="华文细黑"/>
                <a:cs typeface="Times New Roman"/>
              </a:rPr>
              <a:t>利用刻度尺测出两点间的距离就可进一步求出平均速度，故不需要速度计而要使用刻度尺，选项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打点</a:t>
            </a:r>
            <a:r>
              <a:rPr lang="zh-CN" altLang="zh-CN" sz="2800" kern="100" dirty="0">
                <a:solidFill>
                  <a:srgbClr val="002060"/>
                </a:solidFill>
                <a:latin typeface="Times New Roman"/>
                <a:ea typeface="华文细黑"/>
                <a:cs typeface="Times New Roman"/>
              </a:rPr>
              <a:t>计时器要使用交流电源工作，选项</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5215510" y="229798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1"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linds(horizont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linds(horizont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8">
                                            <p:txEl>
                                              <p:pRg st="0" end="0"/>
                                            </p:txEl>
                                          </p:spTgt>
                                        </p:tgtEl>
                                      </p:cBhvr>
                                    </p:animEffect>
                                    <p:set>
                                      <p:cBhvr>
                                        <p:cTn id="22" dur="1" fill="hold">
                                          <p:stCondLst>
                                            <p:cond delay="499"/>
                                          </p:stCondLst>
                                        </p:cTn>
                                        <p:tgtEl>
                                          <p:spTgt spid="18">
                                            <p:txEl>
                                              <p:pRg st="0" end="0"/>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8">
                                            <p:txEl>
                                              <p:pRg st="1" end="1"/>
                                            </p:txEl>
                                          </p:spTgt>
                                        </p:tgtEl>
                                      </p:cBhvr>
                                    </p:animEffect>
                                    <p:set>
                                      <p:cBhvr>
                                        <p:cTn id="25" dur="1" fill="hold">
                                          <p:stCondLst>
                                            <p:cond delay="499"/>
                                          </p:stCondLst>
                                        </p:cTn>
                                        <p:tgtEl>
                                          <p:spTgt spid="18">
                                            <p:txEl>
                                              <p:pRg st="1" end="1"/>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8">
                                            <p:txEl>
                                              <p:pRg st="2" end="2"/>
                                            </p:txEl>
                                          </p:spTgt>
                                        </p:tgtEl>
                                      </p:cBhvr>
                                    </p:animEffect>
                                    <p:set>
                                      <p:cBhvr>
                                        <p:cTn id="28" dur="1" fill="hold">
                                          <p:stCondLst>
                                            <p:cond delay="499"/>
                                          </p:stCondLst>
                                        </p:cTn>
                                        <p:tgtEl>
                                          <p:spTgt spid="18">
                                            <p:txEl>
                                              <p:pRg st="2" end="2"/>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P spid="18" grpId="0" uiExpand="1" build="allAtOnce"/>
      <p:bldP spid="20" grpId="0"/>
      <p:bldP spid="20"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445701" y="765498"/>
            <a:ext cx="11299010" cy="4258449"/>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练习使用打点计时器</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用打点计时器测速度</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的实验中，若打点周期为</a:t>
            </a:r>
            <a:r>
              <a:rPr lang="en-US" altLang="zh-CN" sz="2800" kern="100" dirty="0">
                <a:latin typeface="Times New Roman"/>
                <a:ea typeface="华文细黑"/>
                <a:cs typeface="Courier New"/>
              </a:rPr>
              <a:t>0.02 s</a:t>
            </a:r>
            <a:r>
              <a:rPr lang="zh-CN" altLang="zh-CN" sz="2800" kern="100" dirty="0">
                <a:latin typeface="Times New Roman"/>
                <a:ea typeface="华文细黑"/>
                <a:cs typeface="Times New Roman"/>
              </a:rPr>
              <a:t>，下列说法正确的是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先接通电源，后拉动纸带</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先拉动纸带，后接通电源</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电火花计时器使用</a:t>
            </a:r>
            <a:r>
              <a:rPr lang="en-US" altLang="zh-CN" sz="2800" kern="100" dirty="0">
                <a:latin typeface="Times New Roman"/>
                <a:ea typeface="华文细黑"/>
                <a:cs typeface="Courier New"/>
              </a:rPr>
              <a:t>6 V</a:t>
            </a:r>
            <a:r>
              <a:rPr lang="zh-CN" altLang="zh-CN" sz="2800" kern="100" dirty="0">
                <a:latin typeface="Times New Roman"/>
                <a:ea typeface="华文细黑"/>
                <a:cs typeface="Times New Roman"/>
              </a:rPr>
              <a:t>以下的交流电源</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连续</a:t>
            </a:r>
            <a:r>
              <a:rPr lang="en-US" altLang="zh-CN" sz="2800" i="1" kern="100" dirty="0">
                <a:latin typeface="Times New Roman"/>
                <a:ea typeface="华文细黑"/>
                <a:cs typeface="Courier New"/>
              </a:rPr>
              <a:t>n</a:t>
            </a:r>
            <a:r>
              <a:rPr lang="zh-CN" altLang="zh-CN" sz="2800" kern="100" dirty="0">
                <a:latin typeface="Times New Roman"/>
                <a:ea typeface="华文细黑"/>
                <a:cs typeface="Times New Roman"/>
              </a:rPr>
              <a:t>个计时点间的时间间隔为</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0.02 s</a:t>
            </a:r>
            <a:endParaRPr lang="zh-CN" altLang="zh-CN" sz="1050" kern="100" dirty="0">
              <a:effectLst/>
              <a:latin typeface="宋体"/>
              <a:cs typeface="Courier New"/>
            </a:endParaRPr>
          </a:p>
        </p:txBody>
      </p:sp>
      <p:sp>
        <p:nvSpPr>
          <p:cNvPr id="16" name="TextBox 1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7" name="TextBox 16">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TextBox 17"/>
          <p:cNvSpPr txBox="1"/>
          <p:nvPr/>
        </p:nvSpPr>
        <p:spPr>
          <a:xfrm>
            <a:off x="324406" y="230359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TextBox 21"/>
          <p:cNvSpPr txBox="1"/>
          <p:nvPr/>
        </p:nvSpPr>
        <p:spPr>
          <a:xfrm>
            <a:off x="324406" y="438166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1"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3"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8" grpId="0"/>
      <p:bldP spid="18" grpId="1"/>
      <p:bldP spid="22" grpId="0"/>
      <p:bldP spid="22"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 name="矩形 19"/>
          <p:cNvSpPr/>
          <p:nvPr/>
        </p:nvSpPr>
        <p:spPr>
          <a:xfrm>
            <a:off x="491477" y="918479"/>
            <a:ext cx="11187139" cy="3553128"/>
          </a:xfrm>
          <a:prstGeom prst="rect">
            <a:avLst/>
          </a:prstGeom>
        </p:spPr>
        <p:txBody>
          <a:bodyPr wrap="square" lIns="121898" tIns="60948" rIns="121898" bIns="60948">
            <a:spAutoFit/>
          </a:bodyPr>
          <a:lstStyle/>
          <a:p>
            <a:pPr lvl="0" algn="just">
              <a:lnSpc>
                <a:spcPts val="5500"/>
              </a:lnSpc>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使用打点计时器打点时，应先接通电源，待打点计时器打点稳定后，再拉动纸带，</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endParaRPr lang="en-US" altLang="zh-CN" sz="2800" kern="100" dirty="0">
              <a:solidFill>
                <a:srgbClr val="002060"/>
              </a:solidFill>
              <a:latin typeface="Times New Roman"/>
              <a:ea typeface="华文细黑"/>
              <a:cs typeface="Times New Roman"/>
            </a:endParaRPr>
          </a:p>
          <a:p>
            <a:pPr lvl="0" algn="just">
              <a:lnSpc>
                <a:spcPts val="5500"/>
              </a:lnSpc>
              <a:tabLst>
                <a:tab pos="2700655" algn="l"/>
              </a:tabLst>
            </a:pPr>
            <a:r>
              <a:rPr lang="zh-CN" altLang="zh-CN" sz="2800" kern="100" dirty="0">
                <a:solidFill>
                  <a:srgbClr val="002060"/>
                </a:solidFill>
                <a:latin typeface="Times New Roman"/>
                <a:ea typeface="华文细黑"/>
                <a:cs typeface="Times New Roman"/>
              </a:rPr>
              <a:t>电火花计时器的工作电压是</a:t>
            </a:r>
            <a:r>
              <a:rPr lang="en-US" altLang="zh-CN" sz="2800" kern="100" dirty="0">
                <a:solidFill>
                  <a:srgbClr val="002060"/>
                </a:solidFill>
                <a:latin typeface="Times New Roman"/>
                <a:ea typeface="华文细黑"/>
                <a:cs typeface="Courier New"/>
              </a:rPr>
              <a:t>220 V</a:t>
            </a:r>
            <a:r>
              <a:rPr lang="zh-CN" altLang="zh-CN" sz="2800" kern="100" dirty="0">
                <a:solidFill>
                  <a:srgbClr val="002060"/>
                </a:solidFill>
                <a:latin typeface="Times New Roman"/>
                <a:ea typeface="华文细黑"/>
                <a:cs typeface="Times New Roman"/>
              </a:rPr>
              <a:t>交流电，</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endParaRPr lang="en-US" altLang="zh-CN" sz="2800" kern="100" dirty="0">
              <a:solidFill>
                <a:srgbClr val="002060"/>
              </a:solidFill>
              <a:latin typeface="Times New Roman"/>
              <a:ea typeface="华文细黑"/>
              <a:cs typeface="Times New Roman"/>
            </a:endParaRPr>
          </a:p>
          <a:p>
            <a:pPr lvl="0" algn="just">
              <a:lnSpc>
                <a:spcPts val="5500"/>
              </a:lnSpc>
              <a:tabLst>
                <a:tab pos="2700655" algn="l"/>
              </a:tabLst>
            </a:pPr>
            <a:r>
              <a:rPr lang="zh-CN" altLang="zh-CN" sz="2800" kern="100" dirty="0">
                <a:solidFill>
                  <a:srgbClr val="002060"/>
                </a:solidFill>
                <a:latin typeface="Times New Roman"/>
                <a:ea typeface="华文细黑"/>
                <a:cs typeface="Times New Roman"/>
              </a:rPr>
              <a:t>每相邻的两个计时点间的时间间隔为</a:t>
            </a:r>
            <a:r>
              <a:rPr lang="en-US" altLang="zh-CN" sz="2800" kern="100" dirty="0">
                <a:solidFill>
                  <a:srgbClr val="002060"/>
                </a:solidFill>
                <a:latin typeface="Times New Roman"/>
                <a:ea typeface="华文细黑"/>
                <a:cs typeface="Courier New"/>
              </a:rPr>
              <a:t>0.02 s</a:t>
            </a:r>
            <a:r>
              <a:rPr lang="zh-CN" altLang="zh-CN" sz="2800" kern="100" dirty="0">
                <a:solidFill>
                  <a:srgbClr val="002060"/>
                </a:solidFill>
                <a:latin typeface="Times New Roman"/>
                <a:ea typeface="华文细黑"/>
                <a:cs typeface="Times New Roman"/>
              </a:rPr>
              <a:t>，连续</a:t>
            </a:r>
            <a:r>
              <a:rPr lang="en-US" altLang="zh-CN" sz="2800" i="1" kern="1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个计时点间有</a:t>
            </a:r>
            <a:r>
              <a:rPr lang="en-US" altLang="zh-CN" sz="2800" i="1" kern="1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个时间间隔，故时间为</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0.02 s</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9"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0"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1"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3"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3015000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750"/>
                                        <p:tgtEl>
                                          <p:spTgt spid="20">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blinds(horizontal)">
                                      <p:cBhvr>
                                        <p:cTn id="11" dur="750"/>
                                        <p:tgtEl>
                                          <p:spTgt spid="20">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blinds(horizontal)">
                                      <p:cBhvr>
                                        <p:cTn id="15" dur="75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矩形 18"/>
          <p:cNvSpPr/>
          <p:nvPr/>
        </p:nvSpPr>
        <p:spPr>
          <a:xfrm>
            <a:off x="375405" y="5055498"/>
            <a:ext cx="11439603"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设纸带上每打出两个相邻点所经历的时间为</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，所以纸带甲、乙上</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两点间时间之比</a:t>
            </a:r>
            <a:r>
              <a:rPr lang="zh-CN" altLang="zh-CN" sz="2800" kern="100" dirty="0" smtClean="0">
                <a:solidFill>
                  <a:srgbClr val="002060"/>
                </a:solidFill>
                <a:latin typeface="Times New Roman"/>
                <a:ea typeface="华文细黑"/>
                <a:cs typeface="Times New Roman"/>
              </a:rPr>
              <a:t>为</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708235675"/>
              </p:ext>
            </p:extLst>
          </p:nvPr>
        </p:nvGraphicFramePr>
        <p:xfrm>
          <a:off x="4521190" y="5568950"/>
          <a:ext cx="2200275" cy="1290638"/>
        </p:xfrm>
        <a:graphic>
          <a:graphicData uri="http://schemas.openxmlformats.org/presentationml/2006/ole">
            <mc:AlternateContent xmlns:mc="http://schemas.openxmlformats.org/markup-compatibility/2006">
              <mc:Choice xmlns:v="urn:schemas-microsoft-com:vml" Requires="v">
                <p:oleObj spid="_x0000_s40085" name="文档" r:id="rId3" imgW="2200773" imgH="1289949" progId="Word.Document.12">
                  <p:embed/>
                </p:oleObj>
              </mc:Choice>
              <mc:Fallback>
                <p:oleObj name="文档" r:id="rId3" imgW="2200773" imgH="1289949" progId="Word.Document.12">
                  <p:embed/>
                  <p:pic>
                    <p:nvPicPr>
                      <p:cNvPr id="0" name=""/>
                      <p:cNvPicPr/>
                      <p:nvPr/>
                    </p:nvPicPr>
                    <p:blipFill>
                      <a:blip r:embed="rId4"/>
                      <a:stretch>
                        <a:fillRect/>
                      </a:stretch>
                    </p:blipFill>
                    <p:spPr>
                      <a:xfrm>
                        <a:off x="4521190" y="5568950"/>
                        <a:ext cx="2200275" cy="1290638"/>
                      </a:xfrm>
                      <a:prstGeom prst="rect">
                        <a:avLst/>
                      </a:prstGeom>
                    </p:spPr>
                  </p:pic>
                </p:oleObj>
              </mc:Fallback>
            </mc:AlternateContent>
          </a:graphicData>
        </a:graphic>
      </p:graphicFrame>
      <p:sp>
        <p:nvSpPr>
          <p:cNvPr id="24" name="矩形 23"/>
          <p:cNvSpPr/>
          <p:nvPr/>
        </p:nvSpPr>
        <p:spPr>
          <a:xfrm>
            <a:off x="375405" y="4388569"/>
            <a:ext cx="11439603" cy="769417"/>
          </a:xfrm>
          <a:prstGeom prst="rect">
            <a:avLst/>
          </a:prstGeom>
        </p:spPr>
        <p:txBody>
          <a:bodyPr wrap="square" lIns="121898" tIns="60948" rIns="121898" bIns="60948">
            <a:spAutoFit/>
          </a:bodyPr>
          <a:lstStyle/>
          <a:p>
            <a:pPr lvl="0" algn="just">
              <a:lnSpc>
                <a:spcPct val="150000"/>
              </a:lnSpc>
            </a:pPr>
            <a:r>
              <a:rPr lang="en-US" altLang="zh-CN" sz="2800" kern="100" dirty="0">
                <a:solidFill>
                  <a:prstClr val="black"/>
                </a:solidFill>
                <a:latin typeface="Times New Roman"/>
                <a:ea typeface="华文细黑"/>
                <a:cs typeface="Courier New"/>
              </a:rPr>
              <a:t>A.1</a:t>
            </a:r>
            <a:r>
              <a:rPr lang="en-US" altLang="zh-CN" sz="2800" kern="100" dirty="0">
                <a:solidFill>
                  <a:prstClr val="black"/>
                </a:solidFill>
                <a:latin typeface="宋体"/>
                <a:ea typeface="华文细黑"/>
                <a:cs typeface="Times New Roman"/>
              </a:rPr>
              <a:t>∶</a:t>
            </a:r>
            <a:r>
              <a:rPr lang="en-US" altLang="zh-CN" sz="2800" kern="100" dirty="0">
                <a:solidFill>
                  <a:prstClr val="black"/>
                </a:solidFill>
                <a:latin typeface="Times New Roman"/>
                <a:ea typeface="华文细黑"/>
                <a:cs typeface="Courier New"/>
              </a:rPr>
              <a:t>1 		</a:t>
            </a:r>
            <a:r>
              <a:rPr lang="en-US" altLang="zh-CN" sz="2800" kern="100" dirty="0" smtClean="0">
                <a:solidFill>
                  <a:prstClr val="black"/>
                </a:solidFill>
                <a:latin typeface="Times New Roman"/>
                <a:ea typeface="华文细黑"/>
                <a:cs typeface="Courier New"/>
              </a:rPr>
              <a:t>B.2</a:t>
            </a:r>
            <a:r>
              <a:rPr lang="en-US" altLang="zh-CN" sz="2800" kern="100" dirty="0">
                <a:solidFill>
                  <a:prstClr val="black"/>
                </a:solidFill>
                <a:latin typeface="宋体"/>
                <a:ea typeface="华文细黑"/>
                <a:cs typeface="Times New Roman"/>
              </a:rPr>
              <a:t>∶</a:t>
            </a:r>
            <a:r>
              <a:rPr lang="en-US" altLang="zh-CN" sz="2800" kern="100" dirty="0">
                <a:solidFill>
                  <a:prstClr val="black"/>
                </a:solidFill>
                <a:latin typeface="Times New Roman"/>
                <a:ea typeface="华文细黑"/>
                <a:cs typeface="Courier New"/>
              </a:rPr>
              <a:t>1  </a:t>
            </a:r>
            <a:r>
              <a:rPr lang="en-US" altLang="zh-CN" sz="2800" kern="100" dirty="0" smtClean="0">
                <a:solidFill>
                  <a:prstClr val="black"/>
                </a:solidFill>
                <a:latin typeface="Times New Roman"/>
                <a:ea typeface="华文细黑"/>
                <a:cs typeface="Courier New"/>
              </a:rPr>
              <a:t>		C.1</a:t>
            </a:r>
            <a:r>
              <a:rPr lang="en-US" altLang="zh-CN" sz="2800" kern="100" dirty="0">
                <a:solidFill>
                  <a:prstClr val="black"/>
                </a:solidFill>
                <a:latin typeface="宋体"/>
                <a:ea typeface="华文细黑"/>
                <a:cs typeface="Times New Roman"/>
              </a:rPr>
              <a:t>∶</a:t>
            </a:r>
            <a:r>
              <a:rPr lang="en-US" altLang="zh-CN" sz="2800" kern="100" dirty="0">
                <a:solidFill>
                  <a:prstClr val="black"/>
                </a:solidFill>
                <a:latin typeface="Times New Roman"/>
                <a:ea typeface="华文细黑"/>
                <a:cs typeface="Courier New"/>
              </a:rPr>
              <a:t>2  		</a:t>
            </a:r>
            <a:r>
              <a:rPr lang="en-US" altLang="zh-CN" sz="2800" kern="100" dirty="0" smtClean="0">
                <a:solidFill>
                  <a:prstClr val="black"/>
                </a:solidFill>
                <a:latin typeface="Times New Roman"/>
                <a:ea typeface="华文细黑"/>
                <a:cs typeface="Courier New"/>
              </a:rPr>
              <a:t>D</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无法比较</a:t>
            </a:r>
            <a:endParaRPr lang="zh-CN" altLang="zh-CN" sz="1050" kern="100" dirty="0">
              <a:solidFill>
                <a:prstClr val="black"/>
              </a:solidFill>
              <a:latin typeface="宋体"/>
              <a:cs typeface="Courier New"/>
            </a:endParaRPr>
          </a:p>
        </p:txBody>
      </p:sp>
      <p:sp>
        <p:nvSpPr>
          <p:cNvPr id="16" name="矩形 15"/>
          <p:cNvSpPr/>
          <p:nvPr/>
        </p:nvSpPr>
        <p:spPr>
          <a:xfrm>
            <a:off x="375405" y="56466"/>
            <a:ext cx="11439603" cy="198026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smtClean="0">
                <a:latin typeface="Times New Roman"/>
                <a:ea typeface="华文细黑"/>
                <a:cs typeface="Courier New"/>
              </a:rPr>
              <a:t>3.</a:t>
            </a:r>
            <a:r>
              <a:rPr lang="en-US" altLang="zh-CN" sz="2800" b="1" kern="100" spc="-100" dirty="0" smtClean="0">
                <a:latin typeface="Times New Roman"/>
                <a:ea typeface="华文细黑"/>
                <a:cs typeface="Courier New"/>
              </a:rPr>
              <a:t>(</a:t>
            </a:r>
            <a:r>
              <a:rPr lang="zh-CN" altLang="zh-CN" sz="2800" b="1" kern="100" spc="-100" dirty="0" smtClean="0">
                <a:latin typeface="Times New Roman"/>
                <a:ea typeface="华文细黑"/>
                <a:cs typeface="Times New Roman"/>
              </a:rPr>
              <a:t>练习使用打点计时器</a:t>
            </a:r>
            <a:r>
              <a:rPr lang="en-US" altLang="zh-CN" sz="2800" b="1" kern="100" spc="-100" dirty="0" smtClean="0">
                <a:latin typeface="Times New Roman"/>
                <a:ea typeface="华文细黑"/>
                <a:cs typeface="Courier New"/>
              </a:rPr>
              <a:t>)</a:t>
            </a:r>
            <a:r>
              <a:rPr lang="zh-CN" altLang="zh-CN" sz="2800" kern="100" spc="-100" dirty="0" smtClean="0">
                <a:latin typeface="Times New Roman"/>
                <a:ea typeface="华文细黑"/>
                <a:cs typeface="Times New Roman"/>
              </a:rPr>
              <a:t>如图</a:t>
            </a:r>
            <a:r>
              <a:rPr lang="en-US" altLang="zh-CN" sz="2800" kern="100" spc="-100" dirty="0" smtClean="0">
                <a:latin typeface="Times New Roman"/>
                <a:ea typeface="华文细黑"/>
                <a:cs typeface="Courier New"/>
              </a:rPr>
              <a:t>7</a:t>
            </a:r>
            <a:r>
              <a:rPr lang="zh-CN" altLang="zh-CN" sz="2800" kern="100" spc="-100" dirty="0" smtClean="0">
                <a:latin typeface="Times New Roman"/>
                <a:ea typeface="华文细黑"/>
                <a:cs typeface="Times New Roman"/>
              </a:rPr>
              <a:t>所示是一位同学使用打点计时器得到的两</a:t>
            </a:r>
            <a:r>
              <a:rPr lang="zh-CN" altLang="zh-CN" sz="2800" kern="100" dirty="0" smtClean="0">
                <a:latin typeface="Times New Roman"/>
                <a:ea typeface="华文细黑"/>
                <a:cs typeface="Times New Roman"/>
              </a:rPr>
              <a:t>条纸带，他将两条纸带</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甲、乙</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上下并排放在一起进行比较，在图中</a:t>
            </a:r>
            <a:r>
              <a:rPr lang="en-US" altLang="zh-CN" sz="2800" i="1" kern="100" dirty="0" smtClean="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i="1" kern="100" dirty="0" smtClean="0">
                <a:latin typeface="Times New Roman"/>
                <a:ea typeface="华文细黑"/>
                <a:cs typeface="Courier New"/>
              </a:rPr>
              <a:t>B</a:t>
            </a:r>
            <a:r>
              <a:rPr lang="zh-CN" altLang="zh-CN" sz="2800" kern="100" dirty="0" smtClean="0">
                <a:latin typeface="Times New Roman"/>
                <a:ea typeface="华文细黑"/>
                <a:cs typeface="Times New Roman"/>
              </a:rPr>
              <a:t>两点之间，两条纸带</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甲、乙</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运动的时间之比是</a:t>
            </a:r>
            <a:r>
              <a:rPr lang="zh-CN" altLang="zh-CN" sz="2800" kern="100" dirty="0" smtClean="0">
                <a:latin typeface="宋体"/>
                <a:ea typeface="Times New Roman"/>
                <a:cs typeface="Courier New"/>
              </a:rPr>
              <a:t> </a:t>
            </a:r>
            <a:endParaRPr lang="en-US" altLang="zh-CN" sz="1050" kern="100" dirty="0" smtClean="0">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2692997" y="446254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9938" name="Picture 2" descr="\\贾文\贾文\源文件\同步\物理 人教 必修1 新课标\R1-59.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1559" y="2080854"/>
            <a:ext cx="5327295" cy="191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733569" y="395621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7</a:t>
            </a:r>
            <a:endParaRPr lang="zh-CN" altLang="en-US" dirty="0"/>
          </a:p>
        </p:txBody>
      </p:sp>
      <p:sp>
        <p:nvSpPr>
          <p:cNvPr id="25" name="Rectangle 21">
            <a:hlinkClick r:id="rId6"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7"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7" name="Rectangle 21">
            <a:hlinkClick r:id="rId8"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8" name="Rectangle 21">
            <a:hlinkClick r:id="rId9"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9" name="Rectangle 21">
            <a:hlinkClick r:id="rId10"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30" name="Rectangle 21">
            <a:hlinkClick r:id="rId11"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p:bldP spid="19" grpId="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700108261"/>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 xmlns:a16="http://schemas.microsoft.com/office/drawing/2014/main" val="1008561275"/>
                    </a:ext>
                  </a:extLst>
                </a:gridCol>
                <a:gridCol w="4068000">
                  <a:extLst>
                    <a:ext uri="{9D8B030D-6E8A-4147-A177-3AD203B41FA5}">
                      <a16:colId xmlns="" xmlns:a16="http://schemas.microsoft.com/office/drawing/2014/main" val="271465696"/>
                    </a:ext>
                  </a:extLst>
                </a:gridCol>
                <a:gridCol w="4068000">
                  <a:extLst>
                    <a:ext uri="{9D8B030D-6E8A-4147-A177-3AD203B41FA5}">
                      <a16:colId xmlns="" xmlns:a16="http://schemas.microsoft.com/office/drawing/2014/main"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 xmlns:a16="http://schemas.microsoft.com/office/drawing/2014/main" val="3936359114"/>
                  </a:ext>
                </a:extLst>
              </a:tr>
            </a:tbl>
          </a:graphicData>
        </a:graphic>
      </p:graphicFrame>
      <p:sp>
        <p:nvSpPr>
          <p:cNvPr id="1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smtClean="0">
                <a:solidFill>
                  <a:schemeClr val="tx1">
                    <a:lumMod val="65000"/>
                    <a:lumOff val="35000"/>
                  </a:schemeClr>
                </a:solidFill>
                <a:latin typeface="微软雅黑" pitchFamily="34" charset="-122"/>
                <a:ea typeface="微软雅黑" pitchFamily="34" charset="-122"/>
              </a:rPr>
              <a:t>技能储备</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明确原理  提炼方法</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smtClean="0">
                <a:solidFill>
                  <a:schemeClr val="tx1">
                    <a:lumMod val="65000"/>
                    <a:lumOff val="35000"/>
                  </a:schemeClr>
                </a:solidFill>
                <a:latin typeface="微软雅黑" pitchFamily="34" charset="-122"/>
                <a:ea typeface="微软雅黑" pitchFamily="34" charset="-122"/>
              </a:rPr>
              <a:t>题型演练</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学以致用  实训演练</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33569" y="5878066"/>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8</a:t>
            </a:r>
            <a:endParaRPr lang="zh-CN" altLang="en-US" dirty="0"/>
          </a:p>
        </p:txBody>
      </p:sp>
      <p:sp>
        <p:nvSpPr>
          <p:cNvPr id="17" name="矩形 16"/>
          <p:cNvSpPr/>
          <p:nvPr/>
        </p:nvSpPr>
        <p:spPr>
          <a:xfrm>
            <a:off x="380121" y="-26590"/>
            <a:ext cx="11299010"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瞬时速度的测量</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用气垫导轨和数字计时器能更精确地测量物体的瞬时速度</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8</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示，滑块在牵引力作用下先后通过两个光电门，配套的</a:t>
            </a:r>
            <a:r>
              <a:rPr lang="zh-CN" altLang="zh-CN" sz="2800" kern="100" spc="-100" dirty="0">
                <a:latin typeface="Times New Roman"/>
                <a:ea typeface="华文细黑"/>
                <a:cs typeface="Times New Roman"/>
              </a:rPr>
              <a:t>数字毫秒计记录了遮光板通过第一个光电门的时间为</a:t>
            </a:r>
            <a:r>
              <a:rPr lang="en-US" altLang="zh-CN" sz="2800" kern="100" spc="-100" dirty="0">
                <a:latin typeface="Times New Roman"/>
                <a:ea typeface="华文细黑"/>
                <a:cs typeface="Courier New"/>
              </a:rPr>
              <a:t>Δ</a:t>
            </a:r>
            <a:r>
              <a:rPr lang="en-US" altLang="zh-CN" sz="2800" i="1" kern="100" spc="-100" dirty="0">
                <a:latin typeface="Times New Roman"/>
                <a:ea typeface="华文细黑"/>
                <a:cs typeface="Courier New"/>
              </a:rPr>
              <a:t>t</a:t>
            </a:r>
            <a:r>
              <a:rPr lang="en-US" altLang="zh-CN" sz="2800" kern="100" spc="-100" baseline="-25000" dirty="0">
                <a:latin typeface="Times New Roman"/>
                <a:ea typeface="华文细黑"/>
                <a:cs typeface="Courier New"/>
              </a:rPr>
              <a:t>1</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0.29 s</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通过</a:t>
            </a:r>
            <a:r>
              <a:rPr lang="zh-CN" altLang="zh-CN" sz="2800" kern="100" dirty="0">
                <a:latin typeface="Times New Roman"/>
                <a:ea typeface="华文细黑"/>
                <a:cs typeface="Times New Roman"/>
              </a:rPr>
              <a:t>第二个光电门的时间为</a:t>
            </a:r>
            <a:r>
              <a:rPr lang="en-US" altLang="zh-CN" sz="2800" kern="100" dirty="0">
                <a:latin typeface="Times New Roman"/>
                <a:ea typeface="华文细黑"/>
                <a:cs typeface="Courier New"/>
              </a:rPr>
              <a:t>Δ</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0.11 s</a:t>
            </a:r>
            <a:r>
              <a:rPr lang="zh-CN" altLang="zh-CN" sz="2800" kern="100" spc="-1000" dirty="0">
                <a:latin typeface="Times New Roman"/>
                <a:ea typeface="华文细黑"/>
                <a:cs typeface="Times New Roman"/>
              </a:rPr>
              <a:t>，</a:t>
            </a:r>
            <a:r>
              <a:rPr lang="zh-CN" altLang="zh-CN" sz="2800" kern="100" dirty="0">
                <a:latin typeface="Times New Roman"/>
                <a:ea typeface="华文细黑"/>
                <a:cs typeface="Times New Roman"/>
              </a:rPr>
              <a:t>已知遮光板的宽度为</a:t>
            </a:r>
            <a:r>
              <a:rPr lang="en-US" altLang="zh-CN" sz="2800" kern="100" dirty="0">
                <a:latin typeface="Times New Roman"/>
                <a:ea typeface="华文细黑"/>
                <a:cs typeface="Courier New"/>
              </a:rPr>
              <a:t>3.0 cm</a:t>
            </a:r>
            <a:r>
              <a:rPr lang="zh-CN" altLang="zh-CN" sz="2800" kern="100" spc="-1000" dirty="0">
                <a:latin typeface="Times New Roman"/>
                <a:ea typeface="华文细黑"/>
                <a:cs typeface="Times New Roman"/>
              </a:rPr>
              <a:t>，</a:t>
            </a:r>
            <a:r>
              <a:rPr lang="zh-CN" altLang="zh-CN" sz="2800" kern="100" dirty="0">
                <a:latin typeface="Times New Roman"/>
                <a:ea typeface="华文细黑"/>
                <a:cs typeface="Times New Roman"/>
              </a:rPr>
              <a:t>则滑块通过第一个光电门的速度为</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zh-CN" altLang="zh-CN" sz="2800" kern="100" spc="-1000" dirty="0">
                <a:latin typeface="Times New Roman"/>
                <a:ea typeface="华文细黑"/>
                <a:cs typeface="Times New Roman"/>
              </a:rPr>
              <a:t>，</a:t>
            </a:r>
            <a:r>
              <a:rPr lang="zh-CN" altLang="zh-CN" sz="2800" kern="100" dirty="0">
                <a:latin typeface="Times New Roman"/>
                <a:ea typeface="华文细黑"/>
                <a:cs typeface="Times New Roman"/>
              </a:rPr>
              <a:t>通过第二个光电门的速度为</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40962" name="Picture 2" descr="\\贾文\贾文\源文件\同步\物理 人教 必修1 新课标\R1-6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7124" y="3404634"/>
            <a:ext cx="4616165" cy="255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85766" y="2639750"/>
            <a:ext cx="1420582"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0.10 m/s</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9" name="矩形 18"/>
          <p:cNvSpPr/>
          <p:nvPr/>
        </p:nvSpPr>
        <p:spPr>
          <a:xfrm>
            <a:off x="9777774" y="2639750"/>
            <a:ext cx="1420582"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0.27 m/s</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21" name="TextBox 20">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4"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5"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6"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7"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5" name="Rectangle 21">
            <a:hlinkClick r:id="rId8"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6" name="Rectangle 21">
            <a:hlinkClick r:id="rId9"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3" grpId="0"/>
      <p:bldP spid="3" grpId="1"/>
      <p:bldP spid="19" grpId="0"/>
      <p:bldP spid="19" grpId="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矩形 16"/>
          <p:cNvSpPr/>
          <p:nvPr/>
        </p:nvSpPr>
        <p:spPr>
          <a:xfrm>
            <a:off x="436057" y="813396"/>
            <a:ext cx="11187139"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由于滑块经过光电门时遮光板的挡光时间较短，所以滑块经过光电门的速度可用遮光板挡光时间内的平均速度表示</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026760712"/>
              </p:ext>
            </p:extLst>
          </p:nvPr>
        </p:nvGraphicFramePr>
        <p:xfrm>
          <a:off x="558800" y="2309887"/>
          <a:ext cx="10982325" cy="2632075"/>
        </p:xfrm>
        <a:graphic>
          <a:graphicData uri="http://schemas.openxmlformats.org/presentationml/2006/ole">
            <mc:AlternateContent xmlns:mc="http://schemas.openxmlformats.org/markup-compatibility/2006">
              <mc:Choice xmlns:v="urn:schemas-microsoft-com:vml" Requires="v">
                <p:oleObj spid="_x0000_s42097" name="文档" r:id="rId3" imgW="10984364" imgH="2630647" progId="Word.Document.12">
                  <p:embed/>
                </p:oleObj>
              </mc:Choice>
              <mc:Fallback>
                <p:oleObj name="文档" r:id="rId3" imgW="10984364" imgH="2630647" progId="Word.Document.12">
                  <p:embed/>
                  <p:pic>
                    <p:nvPicPr>
                      <p:cNvPr id="0" name=""/>
                      <p:cNvPicPr/>
                      <p:nvPr/>
                    </p:nvPicPr>
                    <p:blipFill>
                      <a:blip r:embed="rId4"/>
                      <a:stretch>
                        <a:fillRect/>
                      </a:stretch>
                    </p:blipFill>
                    <p:spPr>
                      <a:xfrm>
                        <a:off x="558800" y="2309887"/>
                        <a:ext cx="10982325" cy="2632075"/>
                      </a:xfrm>
                      <a:prstGeom prst="rect">
                        <a:avLst/>
                      </a:prstGeom>
                    </p:spPr>
                  </p:pic>
                </p:oleObj>
              </mc:Fallback>
            </mc:AlternateContent>
          </a:graphicData>
        </a:graphic>
      </p:graphicFrame>
      <p:sp>
        <p:nvSpPr>
          <p:cNvPr id="9"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0" name="Rectangle 21">
            <a:hlinkClick r:id="rId6"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1" name="Rectangle 21">
            <a:hlinkClick r:id="rId7"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8" name="Rectangle 21">
            <a:hlinkClick r:id="rId8"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9" name="Rectangle 21">
            <a:hlinkClick r:id="rId9"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0" name="Rectangle 21">
            <a:hlinkClick r:id="rId10"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451991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750"/>
                                        <p:tgtEl>
                                          <p:spTgt spid="17"/>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89206" y="5755258"/>
            <a:ext cx="9018368" cy="76941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latin typeface="Times New Roman"/>
                <a:ea typeface="华文细黑"/>
                <a:cs typeface="Times New Roman"/>
              </a:rPr>
              <a:t>计算小车通过计数点</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2</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的瞬时速度为</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m/s.</a:t>
            </a:r>
            <a:endParaRPr lang="zh-CN" altLang="zh-CN" sz="1050" kern="100" dirty="0">
              <a:effectLst/>
              <a:latin typeface="宋体"/>
              <a:cs typeface="Courier New"/>
            </a:endParaRPr>
          </a:p>
        </p:txBody>
      </p:sp>
      <p:sp>
        <p:nvSpPr>
          <p:cNvPr id="17" name="矩形 16"/>
          <p:cNvSpPr/>
          <p:nvPr/>
        </p:nvSpPr>
        <p:spPr>
          <a:xfrm>
            <a:off x="389206" y="14938"/>
            <a:ext cx="11412000"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5.</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瞬时速度的测量</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在</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用打点计时器测速度</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的实验中，打点计时器使用的交流电的频率为</a:t>
            </a:r>
            <a:r>
              <a:rPr lang="en-US" altLang="zh-CN" sz="2800" kern="100" dirty="0">
                <a:latin typeface="Times New Roman"/>
                <a:ea typeface="华文细黑"/>
                <a:cs typeface="Courier New"/>
              </a:rPr>
              <a:t>50 Hz</a:t>
            </a:r>
            <a:r>
              <a:rPr lang="zh-CN" altLang="zh-CN" sz="2800" kern="100" dirty="0">
                <a:latin typeface="Times New Roman"/>
                <a:ea typeface="华文细黑"/>
                <a:cs typeface="Times New Roman"/>
              </a:rPr>
              <a:t>，记录小车运动的纸带如图</a:t>
            </a:r>
            <a:r>
              <a:rPr lang="en-US" altLang="zh-CN" sz="2800" kern="100" dirty="0">
                <a:latin typeface="Times New Roman"/>
                <a:ea typeface="华文细黑"/>
                <a:cs typeface="Courier New"/>
              </a:rPr>
              <a:t>9</a:t>
            </a:r>
            <a:r>
              <a:rPr lang="zh-CN" altLang="zh-CN" sz="2800" kern="100" dirty="0">
                <a:latin typeface="Times New Roman"/>
                <a:ea typeface="华文细黑"/>
                <a:cs typeface="Times New Roman"/>
              </a:rPr>
              <a:t>所示，在纸带上选择</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共六个计数点，相邻两计数点之间还有四个点未画出，纸带旁并排放着带有最小分度为</a:t>
            </a:r>
            <a:r>
              <a:rPr lang="en-US" altLang="zh-CN" sz="2800" kern="100" dirty="0">
                <a:latin typeface="Times New Roman"/>
                <a:ea typeface="华文细黑"/>
                <a:cs typeface="Courier New"/>
              </a:rPr>
              <a:t>1 mm</a:t>
            </a:r>
            <a:r>
              <a:rPr lang="zh-CN" altLang="zh-CN" sz="2800" kern="100" dirty="0">
                <a:latin typeface="Times New Roman"/>
                <a:ea typeface="华文细黑"/>
                <a:cs typeface="Times New Roman"/>
              </a:rPr>
              <a:t>的刻度尺，</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点跟</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0</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计数点对齐，由图可以读出三个计数点</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跟</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点的距离并填入表格中</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3120502" y="5314206"/>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9</a:t>
            </a:r>
            <a:endParaRPr lang="zh-CN" altLang="en-US" dirty="0"/>
          </a:p>
        </p:txBody>
      </p:sp>
      <p:pic>
        <p:nvPicPr>
          <p:cNvPr id="43010" name="Picture 2" descr="\\贾文\贾文\源文件\同步\物理 人教 必修1 新课标\R1-6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607" y="3337466"/>
            <a:ext cx="5711065" cy="199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extLst>
              <p:ext uri="{D42A27DB-BD31-4B8C-83A1-F6EECF244321}">
                <p14:modId xmlns:p14="http://schemas.microsoft.com/office/powerpoint/2010/main" val="3982809308"/>
              </p:ext>
            </p:extLst>
          </p:nvPr>
        </p:nvGraphicFramePr>
        <p:xfrm>
          <a:off x="6990670" y="3733810"/>
          <a:ext cx="4752528" cy="1280160"/>
        </p:xfrm>
        <a:graphic>
          <a:graphicData uri="http://schemas.openxmlformats.org/drawingml/2006/table">
            <a:tbl>
              <a:tblPr/>
              <a:tblGrid>
                <a:gridCol w="1913572"/>
                <a:gridCol w="880972"/>
                <a:gridCol w="880972"/>
                <a:gridCol w="1077012"/>
              </a:tblGrid>
              <a:tr h="0">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距离</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1</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2</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3</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0">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测量值</a:t>
                      </a:r>
                      <a:r>
                        <a:rPr lang="en-US" sz="2800" kern="100">
                          <a:effectLst/>
                          <a:latin typeface="Times New Roman"/>
                          <a:ea typeface="华文细黑"/>
                          <a:cs typeface="Courier New"/>
                        </a:rPr>
                        <a:t>/cm</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 </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8934886" y="4448644"/>
            <a:ext cx="813043"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1.20</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24" name="矩形 23"/>
          <p:cNvSpPr/>
          <p:nvPr/>
        </p:nvSpPr>
        <p:spPr>
          <a:xfrm>
            <a:off x="9809395" y="4448644"/>
            <a:ext cx="813043"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5.40</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25" name="矩形 24"/>
          <p:cNvSpPr/>
          <p:nvPr/>
        </p:nvSpPr>
        <p:spPr>
          <a:xfrm>
            <a:off x="10683398" y="4448644"/>
            <a:ext cx="992579"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12.00</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8" name="矩形 7"/>
          <p:cNvSpPr/>
          <p:nvPr/>
        </p:nvSpPr>
        <p:spPr>
          <a:xfrm>
            <a:off x="7391603" y="5857746"/>
            <a:ext cx="813043"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0.21</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21" name="Rectangle 21">
            <a:hlinkClick r:id="rId4"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5"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8" name="Rectangle 21">
            <a:hlinkClick r:id="rId6"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0" name="Rectangle 21">
            <a:hlinkClick r:id="rId7"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31" name="Rectangle 21">
            <a:hlinkClick r:id="rId8"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32" name="Rectangle 21">
            <a:hlinkClick r:id="rId9"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309473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7" grpId="0"/>
      <p:bldP spid="7" grpId="1"/>
      <p:bldP spid="24" grpId="0"/>
      <p:bldP spid="24" grpId="1"/>
      <p:bldP spid="25" grpId="0"/>
      <p:bldP spid="25" grpId="1"/>
      <p:bldP spid="8"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001939334"/>
              </p:ext>
            </p:extLst>
          </p:nvPr>
        </p:nvGraphicFramePr>
        <p:xfrm>
          <a:off x="680085" y="1629594"/>
          <a:ext cx="10748962" cy="2530475"/>
        </p:xfrm>
        <a:graphic>
          <a:graphicData uri="http://schemas.openxmlformats.org/presentationml/2006/ole">
            <mc:AlternateContent xmlns:mc="http://schemas.openxmlformats.org/markup-compatibility/2006">
              <mc:Choice xmlns:v="urn:schemas-microsoft-com:vml" Requires="v">
                <p:oleObj spid="_x0000_s47186" name="文档" r:id="rId3" imgW="10748258" imgH="2528790" progId="Word.Document.12">
                  <p:embed/>
                </p:oleObj>
              </mc:Choice>
              <mc:Fallback>
                <p:oleObj name="文档" r:id="rId3" imgW="10748258" imgH="2528790" progId="Word.Document.12">
                  <p:embed/>
                  <p:pic>
                    <p:nvPicPr>
                      <p:cNvPr id="0" name=""/>
                      <p:cNvPicPr/>
                      <p:nvPr/>
                    </p:nvPicPr>
                    <p:blipFill>
                      <a:blip r:embed="rId4"/>
                      <a:stretch>
                        <a:fillRect/>
                      </a:stretch>
                    </p:blipFill>
                    <p:spPr>
                      <a:xfrm>
                        <a:off x="680085" y="1629594"/>
                        <a:ext cx="10748962" cy="2530475"/>
                      </a:xfrm>
                      <a:prstGeom prst="rect">
                        <a:avLst/>
                      </a:prstGeom>
                    </p:spPr>
                  </p:pic>
                </p:oleObj>
              </mc:Fallback>
            </mc:AlternateContent>
          </a:graphicData>
        </a:graphic>
      </p:graphicFrame>
      <p:sp>
        <p:nvSpPr>
          <p:cNvPr id="8"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9" name="Rectangle 21">
            <a:hlinkClick r:id="rId6"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0" name="Rectangle 21">
            <a:hlinkClick r:id="rId7"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1" name="Rectangle 21">
            <a:hlinkClick r:id="rId8"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Rectangle 21">
            <a:hlinkClick r:id="rId9"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13" name="Rectangle 21">
            <a:hlinkClick r:id="rId10"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33152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34566" y="230962"/>
            <a:ext cx="6864422" cy="400107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6.</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用图象表示速度</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10</a:t>
            </a:r>
            <a:r>
              <a:rPr lang="zh-CN" altLang="zh-CN" sz="2800" kern="100" dirty="0">
                <a:latin typeface="Times New Roman"/>
                <a:ea typeface="华文细黑"/>
                <a:cs typeface="Times New Roman"/>
              </a:rPr>
              <a:t>所示是一条打点计时器打出的纸带，电源频率为</a:t>
            </a:r>
            <a:r>
              <a:rPr lang="en-US" altLang="zh-CN" sz="2800" kern="100" dirty="0">
                <a:latin typeface="Times New Roman"/>
                <a:ea typeface="华文细黑"/>
                <a:cs typeface="Courier New"/>
              </a:rPr>
              <a:t>50 Hz,0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是七个计数点，每相邻两个计数点之间还有四个点未画出，各计数点到</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的距离如图所示</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求出</a:t>
            </a:r>
            <a:r>
              <a:rPr lang="en-US" altLang="zh-CN" sz="2800" kern="100" dirty="0">
                <a:latin typeface="Times New Roman"/>
                <a:ea typeface="华文细黑"/>
              </a:rPr>
              <a:t>2</a:t>
            </a:r>
            <a:r>
              <a:rPr lang="zh-CN" altLang="zh-CN" sz="2800" kern="100" dirty="0">
                <a:latin typeface="Times New Roman"/>
                <a:ea typeface="华文细黑"/>
                <a:cs typeface="Times New Roman"/>
              </a:rPr>
              <a:t>、</a:t>
            </a:r>
            <a:r>
              <a:rPr lang="en-US" altLang="zh-CN" sz="2800" kern="100" dirty="0">
                <a:latin typeface="Times New Roman"/>
                <a:ea typeface="华文细黑"/>
              </a:rPr>
              <a:t>4</a:t>
            </a:r>
            <a:r>
              <a:rPr lang="zh-CN" altLang="zh-CN" sz="2800" kern="100" dirty="0">
                <a:latin typeface="Times New Roman"/>
                <a:ea typeface="华文细黑"/>
                <a:cs typeface="Times New Roman"/>
              </a:rPr>
              <a:t>计数点的瞬时速度并填入表格</a:t>
            </a:r>
            <a:r>
              <a:rPr lang="en-US" altLang="zh-CN" sz="2800" kern="100" dirty="0">
                <a:latin typeface="Times New Roman"/>
                <a:ea typeface="华文细黑"/>
              </a:rPr>
              <a:t>.</a:t>
            </a:r>
            <a:endParaRPr lang="en-US" altLang="zh-CN" sz="2800" kern="100" dirty="0" smtClean="0">
              <a:latin typeface="Times New Roman"/>
              <a:ea typeface="华文细黑"/>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9111307" y="2902648"/>
            <a:ext cx="902811"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10</a:t>
            </a:r>
            <a:endParaRPr lang="zh-CN" altLang="en-US" dirty="0"/>
          </a:p>
        </p:txBody>
      </p:sp>
      <p:pic>
        <p:nvPicPr>
          <p:cNvPr id="48130" name="Picture 2" descr="\\贾文\贾文\源文件\同步\物理 人教 必修1 新课标\R1-6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678" y="539314"/>
            <a:ext cx="4656968" cy="235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3504313844"/>
              </p:ext>
            </p:extLst>
          </p:nvPr>
        </p:nvGraphicFramePr>
        <p:xfrm>
          <a:off x="1564025" y="4309874"/>
          <a:ext cx="9062363" cy="1280160"/>
        </p:xfrm>
        <a:graphic>
          <a:graphicData uri="http://schemas.openxmlformats.org/drawingml/2006/table">
            <a:tbl>
              <a:tblPr/>
              <a:tblGrid>
                <a:gridCol w="2226925"/>
                <a:gridCol w="1296144"/>
                <a:gridCol w="1296144"/>
                <a:gridCol w="1296144"/>
                <a:gridCol w="1368152"/>
                <a:gridCol w="1578854"/>
              </a:tblGrid>
              <a:tr h="0">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 </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Book Antiqua"/>
                          <a:ea typeface="华文细黑"/>
                          <a:cs typeface="Times New Roman"/>
                        </a:rPr>
                        <a:t>v</a:t>
                      </a:r>
                      <a:r>
                        <a:rPr lang="en-US" sz="2800" kern="100" baseline="-25000">
                          <a:effectLst/>
                          <a:latin typeface="Times New Roman"/>
                          <a:ea typeface="华文细黑"/>
                          <a:cs typeface="Courier New"/>
                        </a:rPr>
                        <a:t>1</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Book Antiqua"/>
                          <a:ea typeface="华文细黑"/>
                          <a:cs typeface="Times New Roman"/>
                        </a:rPr>
                        <a:t>v</a:t>
                      </a:r>
                      <a:r>
                        <a:rPr lang="en-US" sz="2800" kern="100" baseline="-25000">
                          <a:effectLst/>
                          <a:latin typeface="Times New Roman"/>
                          <a:ea typeface="华文细黑"/>
                          <a:cs typeface="Courier New"/>
                        </a:rPr>
                        <a:t>2</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Book Antiqua"/>
                          <a:ea typeface="华文细黑"/>
                          <a:cs typeface="Times New Roman"/>
                        </a:rPr>
                        <a:t>v</a:t>
                      </a:r>
                      <a:r>
                        <a:rPr lang="en-US" sz="2800" kern="100" baseline="-25000">
                          <a:effectLst/>
                          <a:latin typeface="Times New Roman"/>
                          <a:ea typeface="华文细黑"/>
                          <a:cs typeface="Courier New"/>
                        </a:rPr>
                        <a:t>3</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Book Antiqua"/>
                          <a:ea typeface="华文细黑"/>
                          <a:cs typeface="Times New Roman"/>
                        </a:rPr>
                        <a:t>v</a:t>
                      </a:r>
                      <a:r>
                        <a:rPr lang="en-US" sz="2800" kern="100" baseline="-25000">
                          <a:effectLst/>
                          <a:latin typeface="Times New Roman"/>
                          <a:ea typeface="华文细黑"/>
                          <a:cs typeface="Courier New"/>
                        </a:rPr>
                        <a:t>4</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Book Antiqua"/>
                          <a:ea typeface="华文细黑"/>
                          <a:cs typeface="Times New Roman"/>
                        </a:rPr>
                        <a:t>v</a:t>
                      </a:r>
                      <a:r>
                        <a:rPr lang="en-US" sz="2800" kern="100" baseline="-25000">
                          <a:effectLst/>
                          <a:latin typeface="Times New Roman"/>
                          <a:ea typeface="华文细黑"/>
                          <a:cs typeface="Courier New"/>
                        </a:rPr>
                        <a:t>5</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0">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数值</a:t>
                      </a:r>
                      <a:r>
                        <a:rPr lang="en-US" sz="2800" kern="100" dirty="0">
                          <a:effectLst/>
                          <a:latin typeface="Times New Roman"/>
                          <a:ea typeface="华文细黑"/>
                          <a:cs typeface="Courier New"/>
                        </a:rPr>
                        <a:t>(m/s)</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0.20</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0.61</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0.70</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5292070" y="5026174"/>
            <a:ext cx="813043"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0.40</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5" name="矩形 14"/>
          <p:cNvSpPr/>
          <p:nvPr/>
        </p:nvSpPr>
        <p:spPr>
          <a:xfrm>
            <a:off x="7895406" y="5036334"/>
            <a:ext cx="813043"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pitchFamily="18" charset="0"/>
              </a:rPr>
              <a:t>0.69</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8" name="Rectangle 21">
            <a:hlinkClick r:id="rId4"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5"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4" name="Rectangle 21">
            <a:hlinkClick r:id="rId6"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5" name="Rectangle 21">
            <a:hlinkClick r:id="rId7"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6" name="Rectangle 21">
            <a:hlinkClick r:id="rId8"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8" name="Rectangle 21">
            <a:hlinkClick r:id="rId9"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spTree>
    <p:extLst>
      <p:ext uri="{BB962C8B-B14F-4D97-AF65-F5344CB8AC3E}">
        <p14:creationId xmlns:p14="http://schemas.microsoft.com/office/powerpoint/2010/main" val="207725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 grpId="0"/>
      <p:bldP spid="2" grpId="1"/>
      <p:bldP spid="15" grpId="0"/>
      <p:bldP spid="15" grpId="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矩形 16"/>
          <p:cNvSpPr/>
          <p:nvPr/>
        </p:nvSpPr>
        <p:spPr>
          <a:xfrm>
            <a:off x="525434" y="1081842"/>
            <a:ext cx="6864422" cy="69176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两计数点间的时间间隔是</a:t>
            </a:r>
            <a:r>
              <a:rPr lang="en-US" altLang="zh-CN" sz="2800" i="1" kern="100" dirty="0">
                <a:solidFill>
                  <a:srgbClr val="002060"/>
                </a:solidFill>
                <a:latin typeface="Times New Roman"/>
                <a:ea typeface="华文细黑"/>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0.1 s</a:t>
            </a:r>
            <a:endParaRPr lang="en-US" altLang="zh-CN" sz="2800" kern="100" dirty="0" smtClean="0">
              <a:latin typeface="Times New Roman"/>
              <a:ea typeface="华文细黑"/>
              <a:cs typeface="Courier New"/>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016751737"/>
              </p:ext>
            </p:extLst>
          </p:nvPr>
        </p:nvGraphicFramePr>
        <p:xfrm>
          <a:off x="662632" y="2037685"/>
          <a:ext cx="7016750" cy="1268413"/>
        </p:xfrm>
        <a:graphic>
          <a:graphicData uri="http://schemas.openxmlformats.org/presentationml/2006/ole">
            <mc:AlternateContent xmlns:mc="http://schemas.openxmlformats.org/markup-compatibility/2006">
              <mc:Choice xmlns:v="urn:schemas-microsoft-com:vml" Requires="v">
                <p:oleObj spid="_x0000_s49262" name="文档" r:id="rId3" imgW="7016187" imgH="1269074" progId="Word.Document.12">
                  <p:embed/>
                </p:oleObj>
              </mc:Choice>
              <mc:Fallback>
                <p:oleObj name="文档" r:id="rId3" imgW="7016187" imgH="1269074" progId="Word.Document.12">
                  <p:embed/>
                  <p:pic>
                    <p:nvPicPr>
                      <p:cNvPr id="0" name=""/>
                      <p:cNvPicPr/>
                      <p:nvPr/>
                    </p:nvPicPr>
                    <p:blipFill>
                      <a:blip r:embed="rId4"/>
                      <a:stretch>
                        <a:fillRect/>
                      </a:stretch>
                    </p:blipFill>
                    <p:spPr>
                      <a:xfrm>
                        <a:off x="662632" y="2037685"/>
                        <a:ext cx="7016750" cy="1268413"/>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313815069"/>
              </p:ext>
            </p:extLst>
          </p:nvPr>
        </p:nvGraphicFramePr>
        <p:xfrm>
          <a:off x="662632" y="3323035"/>
          <a:ext cx="7010400" cy="1258887"/>
        </p:xfrm>
        <a:graphic>
          <a:graphicData uri="http://schemas.openxmlformats.org/presentationml/2006/ole">
            <mc:AlternateContent xmlns:mc="http://schemas.openxmlformats.org/markup-compatibility/2006">
              <mc:Choice xmlns:v="urn:schemas-microsoft-com:vml" Requires="v">
                <p:oleObj spid="_x0000_s49263" name="文档" r:id="rId5" imgW="7016187" imgH="1267994" progId="Word.Document.12">
                  <p:embed/>
                </p:oleObj>
              </mc:Choice>
              <mc:Fallback>
                <p:oleObj name="文档" r:id="rId5" imgW="7016187" imgH="1267994" progId="Word.Document.12">
                  <p:embed/>
                  <p:pic>
                    <p:nvPicPr>
                      <p:cNvPr id="0" name=""/>
                      <p:cNvPicPr/>
                      <p:nvPr/>
                    </p:nvPicPr>
                    <p:blipFill>
                      <a:blip r:embed="rId6"/>
                      <a:stretch>
                        <a:fillRect/>
                      </a:stretch>
                    </p:blipFill>
                    <p:spPr>
                      <a:xfrm>
                        <a:off x="662632" y="3323035"/>
                        <a:ext cx="7010400" cy="1258887"/>
                      </a:xfrm>
                      <a:prstGeom prst="rect">
                        <a:avLst/>
                      </a:prstGeom>
                    </p:spPr>
                  </p:pic>
                </p:oleObj>
              </mc:Fallback>
            </mc:AlternateContent>
          </a:graphicData>
        </a:graphic>
      </p:graphicFrame>
      <p:sp>
        <p:nvSpPr>
          <p:cNvPr id="10" name="Rectangle 21">
            <a:hlinkClick r:id="rId7"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1" name="Rectangle 21">
            <a:hlinkClick r:id="rId8"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2" name="Rectangle 21">
            <a:hlinkClick r:id="rId9"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3" name="Rectangle 21">
            <a:hlinkClick r:id="rId10"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4" name="Rectangle 21">
            <a:hlinkClick r:id="rId11"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5" name="Rectangle 21">
            <a:hlinkClick r:id="rId12"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spTree>
    <p:extLst>
      <p:ext uri="{BB962C8B-B14F-4D97-AF65-F5344CB8AC3E}">
        <p14:creationId xmlns:p14="http://schemas.microsoft.com/office/powerpoint/2010/main" val="2256538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750"/>
                                        <p:tgtEl>
                                          <p:spTgt spid="17"/>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750"/>
                                        <p:tgtEl>
                                          <p:spTgt spid="5"/>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73284" y="4442222"/>
            <a:ext cx="2878266" cy="76941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见解析图</a:t>
            </a:r>
            <a:endParaRPr lang="zh-CN" altLang="zh-CN" sz="1050" kern="100" dirty="0">
              <a:effectLst/>
              <a:latin typeface="宋体"/>
              <a:cs typeface="Courier New"/>
            </a:endParaRPr>
          </a:p>
        </p:txBody>
      </p:sp>
      <p:sp>
        <p:nvSpPr>
          <p:cNvPr id="25" name="矩形 24"/>
          <p:cNvSpPr/>
          <p:nvPr/>
        </p:nvSpPr>
        <p:spPr>
          <a:xfrm>
            <a:off x="473284" y="5120199"/>
            <a:ext cx="10878506"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根据</a:t>
            </a:r>
            <a:r>
              <a:rPr lang="en-US" altLang="zh-CN" sz="2800" kern="100" dirty="0">
                <a:solidFill>
                  <a:srgbClr val="002060"/>
                </a:solidFill>
                <a:latin typeface="Times New Roman"/>
                <a:ea typeface="华文细黑"/>
              </a:rPr>
              <a:t>(1)</a:t>
            </a:r>
            <a:r>
              <a:rPr lang="zh-CN" altLang="zh-CN" sz="2800" kern="100" dirty="0">
                <a:solidFill>
                  <a:srgbClr val="002060"/>
                </a:solidFill>
                <a:latin typeface="Times New Roman"/>
                <a:ea typeface="华文细黑"/>
                <a:cs typeface="Times New Roman"/>
              </a:rPr>
              <a:t>表格中数据在直角坐标系中描点，然后连线得到图象如图所示</a:t>
            </a:r>
            <a:r>
              <a:rPr lang="en-US" altLang="zh-CN" sz="2800" kern="100" dirty="0">
                <a:solidFill>
                  <a:srgbClr val="002060"/>
                </a:solidFill>
                <a:latin typeface="Times New Roman"/>
                <a:ea typeface="华文细黑"/>
              </a:rPr>
              <a:t>.</a:t>
            </a:r>
            <a:endParaRPr lang="zh-CN" altLang="zh-CN" sz="1050" kern="100" dirty="0">
              <a:effectLst/>
              <a:latin typeface="宋体"/>
              <a:cs typeface="Courier New"/>
            </a:endParaRPr>
          </a:p>
        </p:txBody>
      </p:sp>
      <p:sp>
        <p:nvSpPr>
          <p:cNvPr id="17" name="矩形 16"/>
          <p:cNvSpPr/>
          <p:nvPr/>
        </p:nvSpPr>
        <p:spPr>
          <a:xfrm>
            <a:off x="473284" y="117426"/>
            <a:ext cx="10878506" cy="76941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在图</a:t>
            </a:r>
            <a:r>
              <a:rPr lang="en-US" altLang="zh-CN" sz="2800" kern="100" dirty="0">
                <a:latin typeface="Times New Roman"/>
                <a:ea typeface="华文细黑"/>
                <a:cs typeface="Courier New"/>
              </a:rPr>
              <a:t>11</a:t>
            </a:r>
            <a:r>
              <a:rPr lang="zh-CN" altLang="zh-CN" sz="2800" kern="100" dirty="0">
                <a:latin typeface="Times New Roman"/>
                <a:ea typeface="华文细黑"/>
                <a:cs typeface="Times New Roman"/>
              </a:rPr>
              <a:t>坐标纸中画出质点的速度</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时间图象</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21" name="图片 2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3" name="矩形 2"/>
          <p:cNvSpPr/>
          <p:nvPr/>
        </p:nvSpPr>
        <p:spPr>
          <a:xfrm>
            <a:off x="5643801" y="4138595"/>
            <a:ext cx="902811"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11</a:t>
            </a:r>
            <a:endParaRPr lang="zh-CN" altLang="en-US" dirty="0"/>
          </a:p>
        </p:txBody>
      </p:sp>
      <p:pic>
        <p:nvPicPr>
          <p:cNvPr id="50178" name="Picture 2" descr="\\贾文\贾文\源文件\同步\物理 人教 必修1 新课标\R1-63.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4224" y="999798"/>
            <a:ext cx="4561964" cy="29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贾文\贾文\源文件\同步\物理 人教 必修1 新课标\R1-64.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224" y="922443"/>
            <a:ext cx="4678340" cy="302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1">
            <a:hlinkClick r:id="rId6"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7"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8" name="Rectangle 21">
            <a:hlinkClick r:id="rId8"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0" name="Rectangle 21">
            <a:hlinkClick r:id="rId9"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31" name="Rectangle 21">
            <a:hlinkClick r:id="rId10"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32" name="Rectangle 21">
            <a:hlinkClick r:id="rId11"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spTree>
    <p:extLst>
      <p:ext uri="{BB962C8B-B14F-4D97-AF65-F5344CB8AC3E}">
        <p14:creationId xmlns:p14="http://schemas.microsoft.com/office/powerpoint/2010/main" val="858452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3" presetClass="entr" presetSubtype="10" fill="hold" nodeType="withEffect">
                                  <p:stCondLst>
                                    <p:cond delay="0"/>
                                  </p:stCondLst>
                                  <p:childTnLst>
                                    <p:set>
                                      <p:cBhvr>
                                        <p:cTn id="20" dur="1" fill="hold">
                                          <p:stCondLst>
                                            <p:cond delay="0"/>
                                          </p:stCondLst>
                                        </p:cTn>
                                        <p:tgtEl>
                                          <p:spTgt spid="50179"/>
                                        </p:tgtEl>
                                        <p:attrNameLst>
                                          <p:attrName>style.visibility</p:attrName>
                                        </p:attrNameLst>
                                      </p:cBhvr>
                                      <p:to>
                                        <p:strVal val="visible"/>
                                      </p:to>
                                    </p:set>
                                    <p:animEffect transition="in" filter="blinds(horizontal)">
                                      <p:cBhvr>
                                        <p:cTn id="21" dur="500"/>
                                        <p:tgtEl>
                                          <p:spTgt spid="5017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50179"/>
                                        </p:tgtEl>
                                      </p:cBhvr>
                                    </p:animEffect>
                                    <p:set>
                                      <p:cBhvr>
                                        <p:cTn id="29" dur="1" fill="hold">
                                          <p:stCondLst>
                                            <p:cond delay="499"/>
                                          </p:stCondLst>
                                        </p:cTn>
                                        <p:tgtEl>
                                          <p:spTgt spid="5017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8" grpId="0"/>
      <p:bldP spid="18" grpId="1"/>
      <p:bldP spid="25" grpId="0"/>
      <p:bldP spid="25"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descr="C:\Users\Administrator\Desktop\用！！！\风景图片\新图！\3运动会\timg (24).jpg"/>
          <p:cNvPicPr>
            <a:picLocks noChangeAspect="1" noChangeArrowheads="1"/>
          </p:cNvPicPr>
          <p:nvPr/>
        </p:nvPicPr>
        <p:blipFill rotWithShape="1">
          <a:blip r:embed="rId2">
            <a:extLst>
              <a:ext uri="{28A0092B-C50C-407E-A947-70E740481C1C}">
                <a14:useLocalDpi xmlns:a14="http://schemas.microsoft.com/office/drawing/2010/main" val="0"/>
              </a:ext>
            </a:extLst>
          </a:blip>
          <a:srcRect t="12264"/>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C:\Users\Administrator\Desktop\用！！！\风景图片\新图！\3运动会\timg (7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691"/>
          <a:stretch/>
        </p:blipFill>
        <p:spPr bwMode="auto">
          <a:xfrm>
            <a:off x="8590413" y="1588"/>
            <a:ext cx="360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smtClean="0">
                <a:solidFill>
                  <a:srgbClr val="0070C0"/>
                </a:solidFill>
                <a:latin typeface="+mj-lt"/>
                <a:ea typeface="+mj-ea"/>
                <a:cs typeface="+mj-cs"/>
              </a:rPr>
              <a:t>技能储备</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extLst>
              <p:ext uri="{D42A27DB-BD31-4B8C-83A1-F6EECF244321}">
                <p14:modId xmlns:p14="http://schemas.microsoft.com/office/powerpoint/2010/main" val="969732365"/>
              </p:ext>
            </p:extLst>
          </p:nvPr>
        </p:nvGraphicFramePr>
        <p:xfrm>
          <a:off x="550590" y="1095059"/>
          <a:ext cx="11089232" cy="5120640"/>
        </p:xfrm>
        <a:graphic>
          <a:graphicData uri="http://schemas.openxmlformats.org/drawingml/2006/table">
            <a:tbl>
              <a:tblPr/>
              <a:tblGrid>
                <a:gridCol w="1285024"/>
                <a:gridCol w="4619632"/>
                <a:gridCol w="5184576"/>
              </a:tblGrid>
              <a:tr h="0">
                <a:tc>
                  <a:txBody>
                    <a:bodyPr/>
                    <a:lstStyle/>
                    <a:p>
                      <a:pPr algn="ctr">
                        <a:lnSpc>
                          <a:spcPct val="150000"/>
                        </a:lnSpc>
                        <a:spcAft>
                          <a:spcPts val="0"/>
                        </a:spcAft>
                        <a:tabLst>
                          <a:tab pos="2700655" algn="l"/>
                        </a:tabLst>
                      </a:pPr>
                      <a:r>
                        <a:rPr lang="en-US" sz="2800" i="1" kern="100" baseline="0" dirty="0">
                          <a:effectLst/>
                          <a:latin typeface="Times New Roman"/>
                          <a:ea typeface="华文细黑"/>
                          <a:cs typeface="Courier New"/>
                        </a:rPr>
                        <a:t> </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电磁打点计时器</a:t>
                      </a:r>
                      <a:endParaRPr lang="zh-CN" sz="2800" kern="100" baseline="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电火花计时器</a:t>
                      </a:r>
                      <a:endParaRPr lang="zh-CN" sz="2800" kern="100" baseline="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800" kern="100" baseline="0" dirty="0" smtClean="0">
                          <a:effectLst/>
                          <a:latin typeface="Times New Roman"/>
                          <a:ea typeface="华文细黑"/>
                          <a:cs typeface="Times New Roman"/>
                        </a:rPr>
                        <a:t>结构</a:t>
                      </a:r>
                      <a:endParaRPr lang="en-US" altLang="zh-CN" sz="2800" kern="100" baseline="0" dirty="0" smtClean="0">
                        <a:effectLst/>
                        <a:latin typeface="Times New Roman"/>
                        <a:ea typeface="华文细黑"/>
                        <a:cs typeface="Times New Roman"/>
                      </a:endParaRPr>
                    </a:p>
                    <a:p>
                      <a:pPr algn="ctr">
                        <a:lnSpc>
                          <a:spcPct val="150000"/>
                        </a:lnSpc>
                        <a:spcAft>
                          <a:spcPts val="0"/>
                        </a:spcAft>
                        <a:tabLst>
                          <a:tab pos="2700655" algn="l"/>
                        </a:tabLst>
                      </a:pPr>
                      <a:r>
                        <a:rPr lang="zh-CN" sz="2800" kern="100" baseline="0" dirty="0" smtClean="0">
                          <a:effectLst/>
                          <a:latin typeface="Times New Roman"/>
                          <a:ea typeface="华文细黑"/>
                          <a:cs typeface="Times New Roman"/>
                        </a:rPr>
                        <a:t>示意图</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800" kern="100" baseline="0" dirty="0" smtClean="0">
                        <a:effectLst/>
                        <a:latin typeface="Times New Roman"/>
                        <a:ea typeface="华文细黑"/>
                        <a:cs typeface="Courier New"/>
                      </a:endParaRPr>
                    </a:p>
                    <a:p>
                      <a:pPr algn="ctr">
                        <a:lnSpc>
                          <a:spcPct val="150000"/>
                        </a:lnSpc>
                        <a:spcAft>
                          <a:spcPts val="0"/>
                        </a:spcAft>
                        <a:tabLst>
                          <a:tab pos="2700655" algn="l"/>
                        </a:tabLst>
                      </a:pPr>
                      <a:endParaRPr lang="en-US" sz="2800" kern="100" baseline="0" dirty="0" smtClean="0">
                        <a:effectLst/>
                        <a:latin typeface="Times New Roman"/>
                        <a:ea typeface="华文细黑"/>
                        <a:cs typeface="Courier New"/>
                      </a:endParaRPr>
                    </a:p>
                    <a:p>
                      <a:pPr algn="ctr">
                        <a:lnSpc>
                          <a:spcPct val="150000"/>
                        </a:lnSpc>
                        <a:spcAft>
                          <a:spcPts val="0"/>
                        </a:spcAft>
                        <a:tabLst>
                          <a:tab pos="2700655" algn="l"/>
                        </a:tabLst>
                      </a:pPr>
                      <a:endParaRPr lang="en-US" sz="2800" kern="100" baseline="0" dirty="0" smtClean="0">
                        <a:effectLst/>
                        <a:latin typeface="Times New Roman"/>
                        <a:ea typeface="华文细黑"/>
                        <a:cs typeface="Courier New"/>
                      </a:endParaRPr>
                    </a:p>
                    <a:p>
                      <a:pPr algn="ctr">
                        <a:lnSpc>
                          <a:spcPct val="150000"/>
                        </a:lnSpc>
                        <a:spcAft>
                          <a:spcPts val="0"/>
                        </a:spcAft>
                        <a:tabLst>
                          <a:tab pos="2700655" algn="l"/>
                        </a:tabLst>
                      </a:pPr>
                      <a:endParaRPr lang="en-US" sz="2800" kern="100" baseline="0" dirty="0" smtClean="0">
                        <a:effectLst/>
                        <a:latin typeface="Times New Roman"/>
                        <a:ea typeface="华文细黑"/>
                        <a:cs typeface="Courier New"/>
                      </a:endParaRPr>
                    </a:p>
                    <a:p>
                      <a:pPr algn="ctr">
                        <a:lnSpc>
                          <a:spcPct val="150000"/>
                        </a:lnSpc>
                        <a:spcAft>
                          <a:spcPts val="0"/>
                        </a:spcAft>
                        <a:tabLst>
                          <a:tab pos="2700655" algn="l"/>
                        </a:tabLst>
                      </a:pPr>
                      <a:endParaRPr lang="en-US" sz="2800" kern="100" baseline="0" dirty="0">
                        <a:effectLst/>
                        <a:latin typeface="Times New Roman"/>
                        <a:ea typeface="华文细黑"/>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800" kern="100" baseline="0">
                        <a:effectLst/>
                        <a:latin typeface="Times New Roman"/>
                        <a:ea typeface="华文细黑"/>
                        <a:cs typeface="宋体"/>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800" kern="100" baseline="0" dirty="0" smtClean="0">
                          <a:effectLst/>
                          <a:latin typeface="Times New Roman"/>
                          <a:ea typeface="华文细黑"/>
                          <a:cs typeface="Times New Roman"/>
                        </a:rPr>
                        <a:t>打点</a:t>
                      </a:r>
                      <a:endParaRPr lang="en-US" altLang="zh-CN" sz="2800" kern="100" baseline="0" dirty="0" smtClean="0">
                        <a:effectLst/>
                        <a:latin typeface="Times New Roman"/>
                        <a:ea typeface="华文细黑"/>
                        <a:cs typeface="Times New Roman"/>
                      </a:endParaRPr>
                    </a:p>
                    <a:p>
                      <a:pPr algn="ctr">
                        <a:lnSpc>
                          <a:spcPct val="150000"/>
                        </a:lnSpc>
                        <a:spcAft>
                          <a:spcPts val="0"/>
                        </a:spcAft>
                        <a:tabLst>
                          <a:tab pos="2700655" algn="l"/>
                        </a:tabLst>
                      </a:pPr>
                      <a:r>
                        <a:rPr lang="zh-CN" sz="2800" kern="100" baseline="0" dirty="0" smtClean="0">
                          <a:effectLst/>
                          <a:latin typeface="Times New Roman"/>
                          <a:ea typeface="华文细黑"/>
                          <a:cs typeface="Times New Roman"/>
                        </a:rPr>
                        <a:t>原理</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baseline="0" dirty="0">
                          <a:effectLst/>
                          <a:latin typeface="Times New Roman"/>
                          <a:ea typeface="华文细黑"/>
                          <a:cs typeface="Times New Roman"/>
                        </a:rPr>
                        <a:t>电磁作用下振针上下周期性振动打点</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baseline="0" dirty="0">
                          <a:effectLst/>
                          <a:latin typeface="Times New Roman"/>
                          <a:ea typeface="华文细黑"/>
                          <a:cs typeface="Times New Roman"/>
                        </a:rPr>
                        <a:t>脉冲电流经放电针、墨粉纸盘到纸盘轴放电打点</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396414" y="181429"/>
            <a:ext cx="11322624" cy="656077"/>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a:solidFill>
                  <a:srgbClr val="7030A0"/>
                </a:solidFill>
                <a:latin typeface="Times New Roman"/>
                <a:ea typeface="华文细黑"/>
                <a:cs typeface="Times New Roman"/>
              </a:rPr>
              <a:t>一、打点计时器及其原理</a:t>
            </a:r>
            <a:endParaRPr lang="zh-CN" altLang="zh-CN" sz="2800" kern="100" dirty="0">
              <a:latin typeface="宋体"/>
              <a:cs typeface="Courier New"/>
            </a:endParaRPr>
          </a:p>
        </p:txBody>
      </p:sp>
      <p:pic>
        <p:nvPicPr>
          <p:cNvPr id="19460" name="Picture 4" descr="E:\贾文2018\同步\物理 人教 必修1 新课标（13省）\R1-4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630" y="1991529"/>
            <a:ext cx="3488051" cy="2657152"/>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E:\贾文2018\同步\物理 人教 必修1 新课标（13省）\R1-47.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198" y="2000186"/>
            <a:ext cx="3427460" cy="263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40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graphicFrame>
        <p:nvGraphicFramePr>
          <p:cNvPr id="12" name="表格 11"/>
          <p:cNvGraphicFramePr>
            <a:graphicFrameLocks noGrp="1"/>
          </p:cNvGraphicFramePr>
          <p:nvPr>
            <p:extLst>
              <p:ext uri="{D42A27DB-BD31-4B8C-83A1-F6EECF244321}">
                <p14:modId xmlns:p14="http://schemas.microsoft.com/office/powerpoint/2010/main" val="127498278"/>
              </p:ext>
            </p:extLst>
          </p:nvPr>
        </p:nvGraphicFramePr>
        <p:xfrm>
          <a:off x="480161" y="765500"/>
          <a:ext cx="11230091" cy="4752526"/>
        </p:xfrm>
        <a:graphic>
          <a:graphicData uri="http://schemas.openxmlformats.org/drawingml/2006/table">
            <a:tbl>
              <a:tblPr/>
              <a:tblGrid>
                <a:gridCol w="3093186"/>
                <a:gridCol w="4251630"/>
                <a:gridCol w="3885275"/>
              </a:tblGrid>
              <a:tr h="678932">
                <a:tc>
                  <a:txBody>
                    <a:bodyPr/>
                    <a:lstStyle/>
                    <a:p>
                      <a:pPr algn="ctr">
                        <a:lnSpc>
                          <a:spcPct val="150000"/>
                        </a:lnSpc>
                        <a:spcAft>
                          <a:spcPts val="0"/>
                        </a:spcAft>
                        <a:tabLst>
                          <a:tab pos="2700655" algn="l"/>
                        </a:tabLst>
                      </a:pPr>
                      <a:r>
                        <a:rPr lang="zh-CN" sz="2800" kern="100" baseline="0" dirty="0">
                          <a:effectLst/>
                          <a:latin typeface="Times New Roman"/>
                          <a:ea typeface="华文细黑"/>
                          <a:cs typeface="Times New Roman"/>
                        </a:rPr>
                        <a:t>工作电压</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u="sng" kern="100" baseline="0" dirty="0" smtClean="0">
                          <a:effectLst/>
                          <a:latin typeface="Times New Roman"/>
                          <a:ea typeface="华文细黑"/>
                          <a:cs typeface="Courier New"/>
                        </a:rPr>
                        <a:t>       </a:t>
                      </a:r>
                      <a:r>
                        <a:rPr lang="zh-CN" sz="2800" kern="100" baseline="0" dirty="0" smtClean="0">
                          <a:effectLst/>
                          <a:latin typeface="Times New Roman"/>
                          <a:ea typeface="华文细黑"/>
                          <a:cs typeface="Times New Roman"/>
                        </a:rPr>
                        <a:t>以下低压</a:t>
                      </a:r>
                      <a:r>
                        <a:rPr lang="en-US" altLang="zh-CN" sz="2800" u="sng" kern="100" baseline="0" dirty="0" smtClean="0">
                          <a:effectLst/>
                          <a:latin typeface="Times New Roman"/>
                          <a:ea typeface="华文细黑"/>
                          <a:cs typeface="Times New Roman"/>
                        </a:rPr>
                        <a:t>         </a:t>
                      </a:r>
                      <a:r>
                        <a:rPr lang="zh-CN" sz="2800" kern="100" baseline="0" dirty="0" smtClean="0">
                          <a:effectLst/>
                          <a:latin typeface="Times New Roman"/>
                          <a:ea typeface="华文细黑"/>
                          <a:cs typeface="Times New Roman"/>
                        </a:rPr>
                        <a:t>电源</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u="sng" kern="100" baseline="0" dirty="0" smtClean="0">
                          <a:effectLst/>
                          <a:latin typeface="Times New Roman"/>
                          <a:ea typeface="华文细黑"/>
                          <a:cs typeface="Courier New"/>
                        </a:rPr>
                        <a:t>        </a:t>
                      </a:r>
                      <a:r>
                        <a:rPr lang="en-US" sz="2800" kern="100" baseline="0" dirty="0" smtClean="0">
                          <a:effectLst/>
                          <a:latin typeface="Times New Roman"/>
                          <a:ea typeface="华文细黑"/>
                          <a:cs typeface="Courier New"/>
                        </a:rPr>
                        <a:t> V</a:t>
                      </a:r>
                      <a:r>
                        <a:rPr lang="en-US" altLang="zh-CN" sz="2800" u="sng" kern="100" baseline="0" dirty="0" smtClean="0">
                          <a:effectLst/>
                          <a:latin typeface="Times New Roman"/>
                          <a:ea typeface="华文细黑"/>
                          <a:cs typeface="Times New Roman"/>
                        </a:rPr>
                        <a:t>         </a:t>
                      </a:r>
                      <a:r>
                        <a:rPr lang="zh-CN" sz="2800" kern="100" baseline="0" dirty="0" smtClean="0">
                          <a:effectLst/>
                          <a:latin typeface="Times New Roman"/>
                          <a:ea typeface="华文细黑"/>
                          <a:cs typeface="Times New Roman"/>
                        </a:rPr>
                        <a:t>电源</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797">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打点周期</a:t>
                      </a:r>
                      <a:endParaRPr lang="zh-CN" sz="2800" kern="100" baseline="0">
                        <a:effectLst/>
                        <a:latin typeface="宋体"/>
                        <a:cs typeface="Courier New"/>
                      </a:endParaRPr>
                    </a:p>
                    <a:p>
                      <a:pPr algn="ctr">
                        <a:lnSpc>
                          <a:spcPct val="150000"/>
                        </a:lnSpc>
                        <a:spcAft>
                          <a:spcPts val="0"/>
                        </a:spcAft>
                        <a:tabLst>
                          <a:tab pos="2700655" algn="l"/>
                        </a:tabLst>
                      </a:pPr>
                      <a:r>
                        <a:rPr lang="en-US" sz="2800" kern="100" baseline="0">
                          <a:effectLst/>
                          <a:latin typeface="Times New Roman"/>
                          <a:ea typeface="华文细黑"/>
                          <a:cs typeface="Courier New"/>
                        </a:rPr>
                        <a:t>(</a:t>
                      </a:r>
                      <a:r>
                        <a:rPr lang="zh-CN" sz="2800" kern="100" baseline="0">
                          <a:effectLst/>
                          <a:latin typeface="Times New Roman"/>
                          <a:ea typeface="华文细黑"/>
                          <a:cs typeface="Times New Roman"/>
                        </a:rPr>
                        <a:t>电源频率为</a:t>
                      </a:r>
                      <a:r>
                        <a:rPr lang="en-US" sz="2800" kern="100" baseline="0">
                          <a:effectLst/>
                          <a:latin typeface="Times New Roman"/>
                          <a:ea typeface="华文细黑"/>
                          <a:cs typeface="Courier New"/>
                        </a:rPr>
                        <a:t>50 Hz)</a:t>
                      </a:r>
                      <a:endParaRPr lang="zh-CN" sz="2800" kern="100" baseline="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baseline="0" dirty="0">
                          <a:effectLst/>
                          <a:latin typeface="Times New Roman"/>
                          <a:ea typeface="华文细黑"/>
                          <a:cs typeface="Courier New"/>
                        </a:rPr>
                        <a:t>0.02 s</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baseline="0" dirty="0">
                          <a:effectLst/>
                          <a:latin typeface="Times New Roman"/>
                          <a:ea typeface="华文细黑"/>
                          <a:cs typeface="Courier New"/>
                        </a:rPr>
                        <a:t>0.02 s</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865">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阻力来源</a:t>
                      </a:r>
                      <a:endParaRPr lang="zh-CN" sz="2800" kern="100" baseline="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baseline="0" dirty="0">
                          <a:effectLst/>
                          <a:latin typeface="Times New Roman"/>
                          <a:ea typeface="华文细黑"/>
                          <a:cs typeface="Times New Roman"/>
                        </a:rPr>
                        <a:t>纸带与限位孔、复写纸的摩擦，纸带与振针的摩擦</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baseline="0" dirty="0">
                          <a:effectLst/>
                          <a:latin typeface="Times New Roman"/>
                          <a:ea typeface="华文细黑"/>
                          <a:cs typeface="Times New Roman"/>
                        </a:rPr>
                        <a:t>纸带与限位孔、墨粉纸盘的摩擦，比前者小</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932">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功能</a:t>
                      </a:r>
                      <a:endParaRPr lang="zh-CN" sz="2800" kern="100" baseline="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700655" algn="l"/>
                        </a:tabLst>
                      </a:pPr>
                      <a:r>
                        <a:rPr lang="zh-CN" sz="2800" kern="100" baseline="0" dirty="0">
                          <a:effectLst/>
                          <a:latin typeface="Times New Roman"/>
                          <a:ea typeface="华文细黑"/>
                          <a:cs typeface="Times New Roman"/>
                        </a:rPr>
                        <a:t>功能相同，都是计时仪器</a:t>
                      </a:r>
                      <a:endParaRPr lang="zh-CN" sz="2800" kern="100" baseline="0" dirty="0">
                        <a:effectLst/>
                        <a:latin typeface="宋体"/>
                        <a:cs typeface="Courier New"/>
                      </a:endParaRPr>
                    </a:p>
                  </a:txBody>
                  <a:tcPr marL="20212" marR="2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2" name="矩形 1"/>
          <p:cNvSpPr/>
          <p:nvPr/>
        </p:nvSpPr>
        <p:spPr>
          <a:xfrm>
            <a:off x="3897065" y="861350"/>
            <a:ext cx="707181"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6 V</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5920710" y="83087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交流</a:t>
            </a:r>
            <a:endParaRPr lang="zh-CN" altLang="en-US" sz="2800" kern="100" dirty="0">
              <a:solidFill>
                <a:srgbClr val="C00000"/>
              </a:solidFill>
              <a:latin typeface="Times New Roman"/>
              <a:ea typeface="华文细黑"/>
              <a:cs typeface="Times New Roman"/>
            </a:endParaRPr>
          </a:p>
        </p:txBody>
      </p:sp>
      <p:sp>
        <p:nvSpPr>
          <p:cNvPr id="3" name="矩形 2"/>
          <p:cNvSpPr/>
          <p:nvPr/>
        </p:nvSpPr>
        <p:spPr>
          <a:xfrm>
            <a:off x="8491790" y="861350"/>
            <a:ext cx="723275"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220</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9480470" y="83087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交流</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637682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 grpId="0"/>
      <p:bldP spid="2" grpId="1"/>
      <p:bldP spid="5" grpId="0"/>
      <p:bldP spid="5" grpId="1"/>
      <p:bldP spid="3" grpId="0"/>
      <p:bldP spid="3"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33894" y="158954"/>
            <a:ext cx="11322624" cy="6555641"/>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二、练习使用打点计时器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实验步骤</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把打点计时器固定在桌子上并穿好纸带</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把打点计时器的两个</a:t>
            </a:r>
            <a:r>
              <a:rPr lang="zh-CN" altLang="zh-CN" sz="2800" kern="100">
                <a:latin typeface="Times New Roman"/>
                <a:ea typeface="华文细黑"/>
                <a:cs typeface="Times New Roman"/>
              </a:rPr>
              <a:t>接线柱</a:t>
            </a:r>
            <a:r>
              <a:rPr lang="zh-CN" altLang="zh-CN" sz="2800" kern="100" smtClean="0">
                <a:latin typeface="Times New Roman"/>
                <a:ea typeface="华文细黑"/>
                <a:cs typeface="Times New Roman"/>
              </a:rPr>
              <a:t>接到</a:t>
            </a:r>
            <a:r>
              <a:rPr lang="en-US" altLang="zh-CN" sz="2800" u="sng" kern="100" smtClean="0">
                <a:latin typeface="Times New Roman"/>
                <a:ea typeface="华文细黑"/>
                <a:cs typeface="Times New Roman"/>
              </a:rPr>
              <a:t>       </a:t>
            </a:r>
            <a:r>
              <a:rPr lang="zh-CN" altLang="zh-CN" sz="2800" kern="100" smtClean="0">
                <a:latin typeface="Times New Roman"/>
                <a:ea typeface="华文细黑"/>
                <a:cs typeface="Times New Roman"/>
              </a:rPr>
              <a:t>电源</a:t>
            </a:r>
            <a:r>
              <a:rPr lang="zh-CN" altLang="zh-CN" sz="2800" kern="100" dirty="0">
                <a:latin typeface="Times New Roman"/>
                <a:ea typeface="华文细黑"/>
                <a:cs typeface="Times New Roman"/>
              </a:rPr>
              <a:t>上</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电源频率为</a:t>
            </a:r>
            <a:r>
              <a:rPr lang="en-US" altLang="zh-CN" sz="2800" kern="100" dirty="0">
                <a:latin typeface="Times New Roman"/>
                <a:ea typeface="华文细黑"/>
                <a:cs typeface="Courier New"/>
              </a:rPr>
              <a:t>50 Hz</a:t>
            </a:r>
            <a:r>
              <a:rPr lang="zh-CN" altLang="zh-CN" sz="2800" kern="100" dirty="0">
                <a:latin typeface="Times New Roman"/>
                <a:ea typeface="华文细黑"/>
                <a:cs typeface="Times New Roman"/>
              </a:rPr>
              <a:t>，电磁打点计时器</a:t>
            </a:r>
            <a:r>
              <a:rPr lang="zh-CN" altLang="zh-CN" sz="2800" kern="100" dirty="0" smtClean="0">
                <a:latin typeface="Times New Roman"/>
                <a:ea typeface="华文细黑"/>
                <a:cs typeface="Times New Roman"/>
              </a:rPr>
              <a:t>接</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V</a:t>
            </a:r>
            <a:r>
              <a:rPr lang="zh-CN" altLang="zh-CN" sz="2800" kern="100" dirty="0">
                <a:latin typeface="Times New Roman"/>
                <a:ea typeface="华文细黑"/>
                <a:cs typeface="Times New Roman"/>
              </a:rPr>
              <a:t>以下</a:t>
            </a:r>
            <a:r>
              <a:rPr lang="zh-CN" altLang="zh-CN" sz="2800" kern="100" dirty="0" smtClean="0">
                <a:latin typeface="Times New Roman"/>
                <a:ea typeface="华文细黑"/>
                <a:cs typeface="Times New Roman"/>
              </a:rPr>
              <a:t>低压</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电</a:t>
            </a:r>
            <a:r>
              <a:rPr lang="zh-CN" altLang="zh-CN" sz="2800" kern="100" dirty="0">
                <a:latin typeface="Times New Roman"/>
                <a:ea typeface="华文细黑"/>
                <a:cs typeface="Times New Roman"/>
              </a:rPr>
              <a:t>，电火花计时器</a:t>
            </a:r>
            <a:r>
              <a:rPr lang="zh-CN" altLang="zh-CN" sz="2800" kern="100" dirty="0" smtClean="0">
                <a:latin typeface="Times New Roman"/>
                <a:ea typeface="华文细黑"/>
                <a:cs typeface="Times New Roman"/>
              </a:rPr>
              <a:t>接</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 V</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电</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先接通电源开关，再用手水平拉动纸带，纸带上就打下一行小点，随后立即关闭电源</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取下纸带，从能看得清的某个点开始，往后数出若干个点，如果共有</a:t>
            </a:r>
            <a:r>
              <a:rPr lang="en-US" altLang="zh-CN" sz="2800" i="1" kern="100" dirty="0">
                <a:latin typeface="Times New Roman"/>
                <a:ea typeface="华文细黑"/>
                <a:cs typeface="Courier New"/>
              </a:rPr>
              <a:t>n</a:t>
            </a:r>
            <a:r>
              <a:rPr lang="zh-CN" altLang="zh-CN" sz="2800" kern="100" dirty="0">
                <a:latin typeface="Times New Roman"/>
                <a:ea typeface="华文细黑"/>
                <a:cs typeface="Times New Roman"/>
              </a:rPr>
              <a:t>个点，那么</a:t>
            </a:r>
            <a:r>
              <a:rPr lang="en-US" altLang="zh-CN" sz="2800" i="1" kern="100" dirty="0">
                <a:latin typeface="Times New Roman"/>
                <a:ea typeface="华文细黑"/>
                <a:cs typeface="Courier New"/>
              </a:rPr>
              <a:t>n</a:t>
            </a:r>
            <a:r>
              <a:rPr lang="zh-CN" altLang="zh-CN" sz="2800" kern="100" dirty="0">
                <a:latin typeface="Times New Roman"/>
                <a:ea typeface="华文细黑"/>
                <a:cs typeface="Times New Roman"/>
              </a:rPr>
              <a:t>个点的间隔数</a:t>
            </a:r>
            <a:r>
              <a:rPr lang="zh-CN" altLang="zh-CN" sz="2800" kern="100" dirty="0" smtClean="0">
                <a:latin typeface="Times New Roman"/>
                <a:ea typeface="华文细黑"/>
                <a:cs typeface="Times New Roman"/>
              </a:rPr>
              <a:t>为</a:t>
            </a:r>
            <a:r>
              <a:rPr lang="en-US" altLang="zh-CN" sz="2800" i="1" u="sng" kern="100" dirty="0" smtClean="0">
                <a:latin typeface="Times New Roman"/>
                <a:ea typeface="华文细黑"/>
                <a:cs typeface="Courier New"/>
              </a:rPr>
              <a:t>           </a:t>
            </a:r>
            <a:r>
              <a:rPr lang="zh-CN" altLang="zh-CN" sz="2800" kern="100" dirty="0" smtClean="0">
                <a:latin typeface="Times New Roman"/>
                <a:ea typeface="华文细黑"/>
                <a:cs typeface="Times New Roman"/>
              </a:rPr>
              <a:t>个</a:t>
            </a:r>
            <a:r>
              <a:rPr lang="zh-CN" altLang="zh-CN" sz="2800" kern="100" dirty="0">
                <a:latin typeface="Times New Roman"/>
                <a:ea typeface="华文细黑"/>
                <a:cs typeface="Times New Roman"/>
              </a:rPr>
              <a:t>，则纸带的运动时间</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t</a:t>
            </a:r>
            <a:r>
              <a:rPr lang="zh-CN" altLang="zh-CN" sz="2800" kern="100" dirty="0" smtClean="0">
                <a:latin typeface="Times New Roman"/>
                <a:ea typeface="华文细黑"/>
                <a:cs typeface="Times New Roman"/>
              </a:rPr>
              <a:t>＝</a:t>
            </a:r>
            <a:r>
              <a:rPr lang="en-US" altLang="zh-CN" sz="2800" kern="100" dirty="0" smtClean="0">
                <a:latin typeface="宋体" pitchFamily="2" charset="-122"/>
                <a:ea typeface="宋体" pitchFamily="2" charset="-122"/>
                <a:cs typeface="Courier New"/>
              </a:rPr>
              <a:t>______</a:t>
            </a:r>
          </a:p>
          <a:p>
            <a:pPr algn="just">
              <a:lnSpc>
                <a:spcPct val="150000"/>
              </a:lnSpc>
              <a:spcAft>
                <a:spcPts val="0"/>
              </a:spcAft>
              <a:tabLst>
                <a:tab pos="2700655" algn="l"/>
              </a:tabLst>
            </a:pPr>
            <a:r>
              <a:rPr lang="en-US" altLang="zh-CN" sz="2800" kern="100" dirty="0" smtClean="0">
                <a:latin typeface="宋体"/>
                <a:ea typeface="华文细黑"/>
                <a:cs typeface="Times New Roman"/>
              </a:rPr>
              <a:t>×</a:t>
            </a:r>
            <a:r>
              <a:rPr lang="en-US" altLang="zh-CN" sz="2800" kern="100" dirty="0">
                <a:latin typeface="Times New Roman"/>
                <a:ea typeface="华文细黑"/>
                <a:cs typeface="Courier New"/>
              </a:rPr>
              <a:t>0.02 s</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4770507" y="280204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交流</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2686348" y="2842682"/>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6</a:t>
            </a:r>
            <a:endParaRPr lang="zh-CN" altLang="en-US" sz="2800" kern="100" dirty="0">
              <a:solidFill>
                <a:srgbClr val="C00000"/>
              </a:solidFill>
              <a:latin typeface="Times New Roman"/>
              <a:ea typeface="华文细黑"/>
              <a:cs typeface="Times New Roman"/>
            </a:endParaRPr>
          </a:p>
        </p:txBody>
      </p:sp>
      <p:sp>
        <p:nvSpPr>
          <p:cNvPr id="8" name="矩形 7"/>
          <p:cNvSpPr/>
          <p:nvPr/>
        </p:nvSpPr>
        <p:spPr>
          <a:xfrm>
            <a:off x="8831510" y="2842682"/>
            <a:ext cx="723275"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220</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9809142" y="280204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交流</a:t>
            </a:r>
            <a:endParaRPr lang="zh-CN" altLang="en-US" sz="2800" kern="100" dirty="0">
              <a:solidFill>
                <a:srgbClr val="C00000"/>
              </a:solidFill>
              <a:latin typeface="Times New Roman"/>
              <a:ea typeface="华文细黑"/>
              <a:cs typeface="Times New Roman"/>
            </a:endParaRPr>
          </a:p>
        </p:txBody>
      </p:sp>
      <p:sp>
        <p:nvSpPr>
          <p:cNvPr id="13" name="矩形 12"/>
          <p:cNvSpPr/>
          <p:nvPr/>
        </p:nvSpPr>
        <p:spPr>
          <a:xfrm>
            <a:off x="5223763" y="5363850"/>
            <a:ext cx="902811" cy="523220"/>
          </a:xfrm>
          <a:prstGeom prst="rect">
            <a:avLst/>
          </a:prstGeom>
        </p:spPr>
        <p:txBody>
          <a:bodyPr wrap="none">
            <a:spAutoFit/>
          </a:bodyPr>
          <a:lstStyle/>
          <a:p>
            <a:r>
              <a:rPr lang="en-US" altLang="zh-CN" sz="2800" i="1" kern="100" dirty="0">
                <a:solidFill>
                  <a:srgbClr val="C00000"/>
                </a:solidFill>
                <a:latin typeface="Times New Roman"/>
                <a:ea typeface="华文细黑"/>
                <a:cs typeface="Courier New"/>
              </a:rPr>
              <a:t>n</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cs typeface="Courier New"/>
              </a:rPr>
              <a:t>1</a:t>
            </a:r>
            <a:endParaRPr lang="zh-CN" altLang="en-US" sz="2800" kern="100" dirty="0">
              <a:solidFill>
                <a:srgbClr val="C00000"/>
              </a:solidFill>
              <a:latin typeface="Times New Roman"/>
              <a:ea typeface="华文细黑"/>
              <a:cs typeface="Times New Roman"/>
            </a:endParaRPr>
          </a:p>
        </p:txBody>
      </p:sp>
      <p:sp>
        <p:nvSpPr>
          <p:cNvPr id="15" name="矩形 14"/>
          <p:cNvSpPr/>
          <p:nvPr/>
        </p:nvSpPr>
        <p:spPr>
          <a:xfrm>
            <a:off x="10376312" y="5363850"/>
            <a:ext cx="1233030" cy="523220"/>
          </a:xfrm>
          <a:prstGeom prst="rect">
            <a:avLst/>
          </a:prstGeom>
        </p:spPr>
        <p:txBody>
          <a:bodyPr wrap="none">
            <a:spAutoFit/>
          </a:bodyPr>
          <a:lstStyle/>
          <a:p>
            <a:r>
              <a:rPr lang="en-US" altLang="zh-CN" sz="2800" kern="100" dirty="0">
                <a:solidFill>
                  <a:srgbClr val="C00000"/>
                </a:solidFill>
                <a:latin typeface="Times New Roman"/>
                <a:ea typeface="华文细黑"/>
                <a:cs typeface="Courier New"/>
              </a:rPr>
              <a:t>(</a:t>
            </a:r>
            <a:r>
              <a:rPr lang="en-US" altLang="zh-CN" sz="2800" i="1" kern="100" dirty="0">
                <a:solidFill>
                  <a:srgbClr val="C00000"/>
                </a:solidFill>
                <a:latin typeface="Times New Roman"/>
                <a:ea typeface="华文细黑"/>
                <a:cs typeface="Courier New"/>
              </a:rPr>
              <a:t>n</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cs typeface="Courier New"/>
              </a:rPr>
              <a:t>1) </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5879182" y="2168388"/>
            <a:ext cx="902811" cy="523220"/>
          </a:xfrm>
          <a:prstGeom prst="rect">
            <a:avLst/>
          </a:prstGeom>
        </p:spPr>
        <p:txBody>
          <a:bodyPr wrap="none">
            <a:spAutoFit/>
          </a:bodyPr>
          <a:lstStyle/>
          <a:p>
            <a:r>
              <a:rPr lang="zh-CN" altLang="zh-CN" sz="2800" kern="100">
                <a:solidFill>
                  <a:srgbClr val="C00000"/>
                </a:solidFill>
                <a:latin typeface="Times New Roman"/>
                <a:ea typeface="华文细黑"/>
                <a:cs typeface="Times New Roman"/>
              </a:rPr>
              <a:t>交流</a:t>
            </a:r>
            <a:endParaRPr lang="zh-CN" altLang="en-US" sz="2800" kern="10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998804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7" grpId="0"/>
      <p:bldP spid="7" grpId="1"/>
      <p:bldP spid="8" grpId="0"/>
      <p:bldP spid="8" grpId="1"/>
      <p:bldP spid="9" grpId="0"/>
      <p:bldP spid="9" grpId="1"/>
      <p:bldP spid="13" grpId="0"/>
      <p:bldP spid="13" grpId="1"/>
      <p:bldP spid="15" grpId="0"/>
      <p:bldP spid="15"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33894" y="440864"/>
            <a:ext cx="11322624" cy="569386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用刻度尺测量出</a:t>
            </a:r>
            <a:r>
              <a:rPr lang="zh-CN" altLang="zh-CN" sz="2800" kern="100" dirty="0" smtClean="0">
                <a:latin typeface="Times New Roman"/>
                <a:ea typeface="华文细黑"/>
                <a:cs typeface="Times New Roman"/>
              </a:rPr>
              <a:t>从</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点到最后的点间的距离</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spcAft>
                <a:spcPts val="0"/>
              </a:spcAft>
              <a:tabLst>
                <a:tab pos="2700655" algn="l"/>
              </a:tabLst>
            </a:pPr>
            <a:endParaRPr lang="en-US" altLang="zh-CN" sz="2800" kern="100" dirty="0" smtClean="0">
              <a:latin typeface="Times New Roman"/>
              <a:ea typeface="华文细黑"/>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利用公式</a:t>
            </a:r>
            <a:r>
              <a:rPr lang="en-US" altLang="zh-CN" sz="2800" i="1" kern="100" dirty="0">
                <a:latin typeface="Book Antiqua"/>
                <a:ea typeface="华文细黑"/>
                <a:cs typeface="Times New Roman"/>
              </a:rPr>
              <a:t>v</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计算</a:t>
            </a:r>
            <a:r>
              <a:rPr lang="zh-CN" altLang="zh-CN" sz="2800" kern="100" dirty="0">
                <a:latin typeface="Times New Roman"/>
                <a:ea typeface="华文细黑"/>
                <a:cs typeface="Times New Roman"/>
              </a:rPr>
              <a:t>出纸带在这段时间内的平均速度</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注意事项</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en-US" altLang="zh-CN" sz="2800" kern="100" dirty="0" smtClean="0">
                <a:latin typeface="Times New Roman"/>
                <a:ea typeface="华文细黑"/>
                <a:cs typeface="Courier New"/>
              </a:rPr>
              <a:t>)</a:t>
            </a:r>
            <a:r>
              <a:rPr lang="zh-CN" altLang="zh-CN" sz="2800" kern="100" spc="-100" dirty="0" smtClean="0">
                <a:latin typeface="Times New Roman"/>
                <a:ea typeface="华文细黑"/>
                <a:cs typeface="Times New Roman"/>
              </a:rPr>
              <a:t>打点</a:t>
            </a:r>
            <a:r>
              <a:rPr lang="zh-CN" altLang="zh-CN" sz="2800" kern="100" spc="-100" dirty="0">
                <a:latin typeface="Times New Roman"/>
                <a:ea typeface="华文细黑"/>
                <a:cs typeface="Times New Roman"/>
              </a:rPr>
              <a:t>前</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应使物体停</a:t>
            </a:r>
            <a:r>
              <a:rPr lang="zh-CN" altLang="zh-CN" sz="2800" kern="100" spc="-100" dirty="0" smtClean="0">
                <a:latin typeface="Times New Roman"/>
                <a:ea typeface="华文细黑"/>
                <a:cs typeface="Times New Roman"/>
              </a:rPr>
              <a:t>在</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spc="-100" dirty="0">
                <a:latin typeface="Times New Roman"/>
                <a:ea typeface="华文细黑"/>
                <a:cs typeface="Times New Roman"/>
              </a:rPr>
              <a:t>填</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靠近</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或</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远离</a:t>
            </a:r>
            <a:r>
              <a:rPr lang="en-US" altLang="zh-CN" sz="2800" kern="100" spc="-100" dirty="0">
                <a:latin typeface="宋体"/>
                <a:ea typeface="华文细黑"/>
                <a:cs typeface="Times New Roman"/>
              </a:rPr>
              <a:t>”</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打点计时器的位置</a:t>
            </a:r>
            <a:r>
              <a:rPr lang="en-US" altLang="zh-CN" sz="2800" kern="100" spc="-100" dirty="0">
                <a:latin typeface="Times New Roman"/>
                <a:ea typeface="华文细黑"/>
                <a:cs typeface="Courier New"/>
              </a:rPr>
              <a:t>. </a:t>
            </a:r>
            <a:endParaRPr lang="zh-CN" altLang="zh-CN" sz="1050" kern="100" spc="-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打点</a:t>
            </a:r>
            <a:r>
              <a:rPr lang="zh-CN" altLang="zh-CN" sz="2800" kern="100" dirty="0">
                <a:latin typeface="Times New Roman"/>
                <a:ea typeface="华文细黑"/>
                <a:cs typeface="Times New Roman"/>
              </a:rPr>
              <a:t>时，应先接通电源，待打点计时器打点稳定后，再拉动纸带</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打点计时器不能连续工作太长时间，打点之后应立即关闭电源</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对纸带进行测量时，不要分段测量各段的位移，正确的做法是一次测量完毕</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可先统一测量出各个计数点到起始点</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之间的距离</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3790950" y="512872"/>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开始计数</a:t>
            </a:r>
            <a:endParaRPr lang="zh-CN" altLang="en-US" sz="2800" kern="100" dirty="0">
              <a:solidFill>
                <a:srgbClr val="C00000"/>
              </a:solidFill>
              <a:latin typeface="Times New Roman"/>
              <a:ea typeface="华文细黑"/>
              <a:cs typeface="Times New Roman"/>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620143665"/>
              </p:ext>
            </p:extLst>
          </p:nvPr>
        </p:nvGraphicFramePr>
        <p:xfrm>
          <a:off x="3019182" y="1160944"/>
          <a:ext cx="803275" cy="1228725"/>
        </p:xfrm>
        <a:graphic>
          <a:graphicData uri="http://schemas.openxmlformats.org/presentationml/2006/ole">
            <mc:AlternateContent xmlns:mc="http://schemas.openxmlformats.org/markup-compatibility/2006">
              <mc:Choice xmlns:v="urn:schemas-microsoft-com:vml" Requires="v">
                <p:oleObj spid="_x0000_s20973" name="文档" r:id="rId4" imgW="803742" imgH="1228763" progId="Word.Document.12">
                  <p:embed/>
                </p:oleObj>
              </mc:Choice>
              <mc:Fallback>
                <p:oleObj name="文档" r:id="rId4" imgW="803742" imgH="1228763" progId="Word.Document.12">
                  <p:embed/>
                  <p:pic>
                    <p:nvPicPr>
                      <p:cNvPr id="0" name=""/>
                      <p:cNvPicPr/>
                      <p:nvPr/>
                    </p:nvPicPr>
                    <p:blipFill>
                      <a:blip r:embed="rId5"/>
                      <a:stretch>
                        <a:fillRect/>
                      </a:stretch>
                    </p:blipFill>
                    <p:spPr>
                      <a:xfrm>
                        <a:off x="3019182" y="1160944"/>
                        <a:ext cx="803275" cy="1228725"/>
                      </a:xfrm>
                      <a:prstGeom prst="rect">
                        <a:avLst/>
                      </a:prstGeom>
                    </p:spPr>
                  </p:pic>
                </p:oleObj>
              </mc:Fallback>
            </mc:AlternateContent>
          </a:graphicData>
        </a:graphic>
      </p:graphicFrame>
      <p:sp>
        <p:nvSpPr>
          <p:cNvPr id="6" name="矩形 5"/>
          <p:cNvSpPr/>
          <p:nvPr/>
        </p:nvSpPr>
        <p:spPr>
          <a:xfrm>
            <a:off x="4264526" y="286881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靠近</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990753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27" name="Picture 23" descr="\\贾文\贾文\源文件\同步\物理 人教 必修1 新课标\R1-48.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828" y="4509914"/>
            <a:ext cx="8210756" cy="15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33894" y="189434"/>
            <a:ext cx="11322624" cy="431502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三、用打点计时器测量瞬时速度</a:t>
            </a:r>
            <a:endParaRPr lang="zh-CN" altLang="zh-CN" sz="1050" kern="100" dirty="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原理</a:t>
            </a:r>
            <a:endParaRPr lang="zh-CN" altLang="zh-CN" sz="1050" b="1"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纸带上某一位置的瞬时速度，可以粗略地由包含这一位置在内的一</a:t>
            </a:r>
            <a:r>
              <a:rPr lang="zh-CN" altLang="zh-CN" sz="2800" kern="100" dirty="0" smtClean="0">
                <a:latin typeface="Times New Roman"/>
                <a:ea typeface="华文细黑"/>
                <a:cs typeface="Times New Roman"/>
              </a:rPr>
              <a:t>小段</a:t>
            </a:r>
            <a:endParaRPr lang="en-US" altLang="zh-CN" sz="2800" kern="100" dirty="0" smtClean="0">
              <a:latin typeface="Times New Roman"/>
              <a:ea typeface="华文细黑"/>
              <a:cs typeface="Times New Roman"/>
            </a:endParaRPr>
          </a:p>
          <a:p>
            <a:pPr algn="just">
              <a:lnSpc>
                <a:spcPct val="80000"/>
              </a:lnSpc>
              <a:spcAft>
                <a:spcPts val="0"/>
              </a:spcAft>
              <a:tabLst>
                <a:tab pos="2700655" algn="l"/>
              </a:tabLst>
            </a:pPr>
            <a:endParaRPr lang="en-US" altLang="zh-CN" sz="2800" kern="100" dirty="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位移</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内的平均速度表示，即根据</a:t>
            </a:r>
            <a:r>
              <a:rPr lang="en-US" altLang="zh-CN" sz="2800" i="1" kern="100" dirty="0">
                <a:latin typeface="Book Antiqua"/>
                <a:ea typeface="华文细黑"/>
                <a:cs typeface="Times New Roman"/>
              </a:rPr>
              <a:t>v</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spc="-20" dirty="0">
                <a:latin typeface="Times New Roman"/>
                <a:ea typeface="华文细黑"/>
                <a:cs typeface="Times New Roman"/>
              </a:rPr>
              <a:t>当</a:t>
            </a:r>
            <a:r>
              <a:rPr lang="en-US" altLang="zh-CN" sz="2800" kern="100" spc="-20" dirty="0" err="1">
                <a:latin typeface="Times New Roman"/>
                <a:ea typeface="华文细黑"/>
                <a:cs typeface="Courier New"/>
              </a:rPr>
              <a:t>Δ</a:t>
            </a:r>
            <a:r>
              <a:rPr lang="en-US" altLang="zh-CN" sz="2800" i="1" kern="100" spc="-20" dirty="0" err="1">
                <a:latin typeface="Times New Roman"/>
                <a:ea typeface="华文细黑"/>
                <a:cs typeface="Courier New"/>
              </a:rPr>
              <a:t>t</a:t>
            </a:r>
            <a:r>
              <a:rPr lang="zh-CN" altLang="zh-CN" sz="2800" kern="100" spc="-20" dirty="0">
                <a:latin typeface="Times New Roman"/>
                <a:ea typeface="华文细黑"/>
                <a:cs typeface="Times New Roman"/>
              </a:rPr>
              <a:t>或</a:t>
            </a:r>
            <a:r>
              <a:rPr lang="en-US" altLang="zh-CN" sz="2800" kern="100" spc="-20" dirty="0" err="1">
                <a:latin typeface="Times New Roman"/>
                <a:ea typeface="华文细黑"/>
                <a:cs typeface="Courier New"/>
              </a:rPr>
              <a:t>Δ</a:t>
            </a:r>
            <a:r>
              <a:rPr lang="en-US" altLang="zh-CN" sz="2800" i="1" kern="100" spc="-20" dirty="0" err="1">
                <a:latin typeface="Times New Roman"/>
                <a:ea typeface="华文细黑"/>
                <a:cs typeface="Courier New"/>
              </a:rPr>
              <a:t>x</a:t>
            </a:r>
            <a:r>
              <a:rPr lang="zh-CN" altLang="zh-CN" sz="2800" kern="100" spc="-20" dirty="0">
                <a:latin typeface="Times New Roman"/>
                <a:ea typeface="华文细黑"/>
                <a:cs typeface="Times New Roman"/>
              </a:rPr>
              <a:t>较小时，用</a:t>
            </a:r>
            <a:r>
              <a:rPr lang="zh-CN" altLang="zh-CN" sz="2800" kern="100" spc="-20" dirty="0" smtClean="0">
                <a:latin typeface="Times New Roman"/>
                <a:ea typeface="华文细黑"/>
                <a:cs typeface="Times New Roman"/>
              </a:rPr>
              <a:t>这个</a:t>
            </a:r>
            <a:endParaRPr lang="en-US" altLang="zh-CN" sz="2800" kern="100" spc="-20" dirty="0" smtClean="0">
              <a:latin typeface="Times New Roman"/>
              <a:ea typeface="华文细黑"/>
              <a:cs typeface="Times New Roman"/>
            </a:endParaRPr>
          </a:p>
          <a:p>
            <a:pPr algn="just">
              <a:lnSpc>
                <a:spcPct val="150000"/>
              </a:lnSpc>
              <a:spcAft>
                <a:spcPts val="0"/>
              </a:spcAft>
              <a:tabLst>
                <a:tab pos="2700655" algn="l"/>
              </a:tabLst>
            </a:pPr>
            <a:r>
              <a:rPr lang="en-US" altLang="zh-CN" sz="2800" u="sng" kern="100" spc="-20" dirty="0" smtClean="0">
                <a:latin typeface="Times New Roman"/>
                <a:ea typeface="华文细黑"/>
                <a:cs typeface="Times New Roman"/>
              </a:rPr>
              <a:t>                  </a:t>
            </a:r>
            <a:r>
              <a:rPr lang="zh-CN" altLang="zh-CN" sz="2800" kern="100" spc="-20" dirty="0" smtClean="0">
                <a:latin typeface="Times New Roman"/>
                <a:ea typeface="华文细黑"/>
                <a:cs typeface="Times New Roman"/>
              </a:rPr>
              <a:t>代表</a:t>
            </a:r>
            <a:r>
              <a:rPr lang="zh-CN" altLang="zh-CN" sz="2800" kern="100" spc="-20" dirty="0">
                <a:latin typeface="Times New Roman"/>
                <a:ea typeface="华文细黑"/>
                <a:cs typeface="Times New Roman"/>
              </a:rPr>
              <a:t>纸带经过该位置的瞬时速度</a:t>
            </a:r>
            <a:r>
              <a:rPr lang="en-US" altLang="zh-CN" sz="2800" kern="100" spc="-2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spc="-100" dirty="0" smtClean="0">
                <a:latin typeface="Times New Roman"/>
                <a:ea typeface="华文细黑"/>
                <a:cs typeface="Times New Roman"/>
              </a:rPr>
              <a:t>如图</a:t>
            </a:r>
            <a:r>
              <a:rPr lang="en-US" altLang="zh-CN" sz="2800" kern="100" spc="-100" dirty="0" smtClean="0">
                <a:latin typeface="Times New Roman"/>
                <a:ea typeface="华文细黑"/>
                <a:cs typeface="Courier New"/>
              </a:rPr>
              <a:t>1</a:t>
            </a:r>
            <a:r>
              <a:rPr lang="zh-CN" altLang="zh-CN" sz="2800" kern="100" spc="-100" dirty="0" smtClean="0">
                <a:latin typeface="Times New Roman"/>
                <a:ea typeface="华文细黑"/>
                <a:cs typeface="Times New Roman"/>
              </a:rPr>
              <a:t>所</a:t>
            </a:r>
            <a:r>
              <a:rPr lang="zh-CN" altLang="zh-CN" sz="2800" kern="100" spc="-100" dirty="0">
                <a:latin typeface="Times New Roman"/>
                <a:ea typeface="华文细黑"/>
                <a:cs typeface="Times New Roman"/>
              </a:rPr>
              <a:t>示，</a:t>
            </a:r>
            <a:r>
              <a:rPr lang="en-US" altLang="zh-CN" sz="2800" i="1" kern="100" spc="-100" dirty="0">
                <a:latin typeface="Times New Roman"/>
                <a:ea typeface="华文细黑"/>
                <a:cs typeface="Courier New"/>
              </a:rPr>
              <a:t>E</a:t>
            </a:r>
            <a:r>
              <a:rPr lang="zh-CN" altLang="zh-CN" sz="2800" kern="100" spc="-100" dirty="0">
                <a:latin typeface="Times New Roman"/>
                <a:ea typeface="华文细黑"/>
                <a:cs typeface="Times New Roman"/>
              </a:rPr>
              <a:t>点的瞬时速度可用</a:t>
            </a:r>
            <a:r>
              <a:rPr lang="en-US" altLang="zh-CN" sz="2800" i="1" kern="100" spc="-100" dirty="0">
                <a:latin typeface="Times New Roman"/>
                <a:ea typeface="华文细黑"/>
                <a:cs typeface="Courier New"/>
              </a:rPr>
              <a:t>D</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F</a:t>
            </a:r>
            <a:r>
              <a:rPr lang="zh-CN" altLang="zh-CN" sz="2800" kern="100" spc="-100" dirty="0">
                <a:latin typeface="Times New Roman"/>
                <a:ea typeface="华文细黑"/>
                <a:cs typeface="Times New Roman"/>
              </a:rPr>
              <a:t>两点间的平均速度代表，即</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cs typeface="Courier New"/>
              </a:rPr>
              <a:t>E</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706652698"/>
              </p:ext>
            </p:extLst>
          </p:nvPr>
        </p:nvGraphicFramePr>
        <p:xfrm>
          <a:off x="6547574" y="2139221"/>
          <a:ext cx="803275" cy="1228725"/>
        </p:xfrm>
        <a:graphic>
          <a:graphicData uri="http://schemas.openxmlformats.org/presentationml/2006/ole">
            <mc:AlternateContent xmlns:mc="http://schemas.openxmlformats.org/markup-compatibility/2006">
              <mc:Choice xmlns:v="urn:schemas-microsoft-com:vml" Requires="v">
                <p:oleObj spid="_x0000_s22444" name="文档" r:id="rId5" imgW="803742" imgH="1228403" progId="Word.Document.12">
                  <p:embed/>
                </p:oleObj>
              </mc:Choice>
              <mc:Fallback>
                <p:oleObj name="文档" r:id="rId5" imgW="803742" imgH="1228403" progId="Word.Document.12">
                  <p:embed/>
                  <p:pic>
                    <p:nvPicPr>
                      <p:cNvPr id="0" name=""/>
                      <p:cNvPicPr/>
                      <p:nvPr/>
                    </p:nvPicPr>
                    <p:blipFill>
                      <a:blip r:embed="rId6"/>
                      <a:stretch>
                        <a:fillRect/>
                      </a:stretch>
                    </p:blipFill>
                    <p:spPr>
                      <a:xfrm>
                        <a:off x="6547574" y="2139221"/>
                        <a:ext cx="803275" cy="1228725"/>
                      </a:xfrm>
                      <a:prstGeom prst="rect">
                        <a:avLst/>
                      </a:prstGeom>
                    </p:spPr>
                  </p:pic>
                </p:oleObj>
              </mc:Fallback>
            </mc:AlternateContent>
          </a:graphicData>
        </a:graphic>
      </p:graphicFrame>
      <p:sp>
        <p:nvSpPr>
          <p:cNvPr id="4" name="矩形 3"/>
          <p:cNvSpPr/>
          <p:nvPr/>
        </p:nvSpPr>
        <p:spPr>
          <a:xfrm>
            <a:off x="477694" y="3151922"/>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平均速度</a:t>
            </a:r>
            <a:endParaRPr lang="zh-CN" altLang="en-US" sz="2800" kern="100" dirty="0">
              <a:solidFill>
                <a:srgbClr val="C00000"/>
              </a:solidFill>
              <a:latin typeface="Times New Roman"/>
              <a:ea typeface="华文细黑"/>
              <a:cs typeface="Times New Roman"/>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79140973"/>
              </p:ext>
            </p:extLst>
          </p:nvPr>
        </p:nvGraphicFramePr>
        <p:xfrm>
          <a:off x="11000883" y="3631069"/>
          <a:ext cx="803275" cy="1228725"/>
        </p:xfrm>
        <a:graphic>
          <a:graphicData uri="http://schemas.openxmlformats.org/presentationml/2006/ole">
            <mc:AlternateContent xmlns:mc="http://schemas.openxmlformats.org/markup-compatibility/2006">
              <mc:Choice xmlns:v="urn:schemas-microsoft-com:vml" Requires="v">
                <p:oleObj spid="_x0000_s22445" name="文档" r:id="rId7" imgW="803742" imgH="1228403" progId="Word.Document.12">
                  <p:embed/>
                </p:oleObj>
              </mc:Choice>
              <mc:Fallback>
                <p:oleObj name="文档" r:id="rId7" imgW="803742" imgH="1228403" progId="Word.Document.12">
                  <p:embed/>
                  <p:pic>
                    <p:nvPicPr>
                      <p:cNvPr id="0" name=""/>
                      <p:cNvPicPr/>
                      <p:nvPr/>
                    </p:nvPicPr>
                    <p:blipFill>
                      <a:blip r:embed="rId8"/>
                      <a:stretch>
                        <a:fillRect/>
                      </a:stretch>
                    </p:blipFill>
                    <p:spPr>
                      <a:xfrm>
                        <a:off x="11000883" y="3631069"/>
                        <a:ext cx="803275" cy="1228725"/>
                      </a:xfrm>
                      <a:prstGeom prst="rect">
                        <a:avLst/>
                      </a:prstGeom>
                    </p:spPr>
                  </p:pic>
                </p:oleObj>
              </mc:Fallback>
            </mc:AlternateContent>
          </a:graphicData>
        </a:graphic>
      </p:graphicFrame>
      <p:sp>
        <p:nvSpPr>
          <p:cNvPr id="7" name="矩形 6"/>
          <p:cNvSpPr/>
          <p:nvPr/>
        </p:nvSpPr>
        <p:spPr>
          <a:xfrm>
            <a:off x="5746393" y="6114410"/>
            <a:ext cx="697627" cy="523220"/>
          </a:xfrm>
          <a:prstGeom prst="rect">
            <a:avLst/>
          </a:prstGeom>
        </p:spPr>
        <p:txBody>
          <a:bodyPr wrap="none">
            <a:spAutoFit/>
          </a:bodyPr>
          <a:lstStyle/>
          <a:p>
            <a:r>
              <a:rPr lang="zh-CN" altLang="zh-CN" sz="2800" kern="100" spc="-100" dirty="0">
                <a:solidFill>
                  <a:prstClr val="black"/>
                </a:solidFill>
                <a:latin typeface="Times New Roman"/>
                <a:ea typeface="华文细黑"/>
                <a:cs typeface="Times New Roman"/>
              </a:rPr>
              <a:t>图</a:t>
            </a:r>
            <a:r>
              <a:rPr lang="en-US" altLang="zh-CN" sz="2800" kern="100" spc="-100" dirty="0">
                <a:solidFill>
                  <a:prstClr val="black"/>
                </a:solidFill>
                <a:latin typeface="Times New Roman"/>
                <a:ea typeface="华文细黑"/>
                <a:cs typeface="Courier New"/>
              </a:rPr>
              <a:t>1</a:t>
            </a:r>
            <a:endParaRPr lang="zh-CN" altLang="en-US" dirty="0"/>
          </a:p>
        </p:txBody>
      </p:sp>
    </p:spTree>
    <p:extLst>
      <p:ext uri="{BB962C8B-B14F-4D97-AF65-F5344CB8AC3E}">
        <p14:creationId xmlns:p14="http://schemas.microsoft.com/office/powerpoint/2010/main" val="1610152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p:bldP spid="4" grpId="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6081</TotalTime>
  <Words>1873</Words>
  <Application>Microsoft Office PowerPoint</Application>
  <PresentationFormat>自定义</PresentationFormat>
  <Paragraphs>336</Paragraphs>
  <Slides>37</Slides>
  <Notes>0</Notes>
  <HiddenSlides>7</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39"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6109</cp:revision>
  <dcterms:created xsi:type="dcterms:W3CDTF">2014-11-27T01:03:00Z</dcterms:created>
  <dcterms:modified xsi:type="dcterms:W3CDTF">2018-06-30T02:36:15Z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