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672" r:id="rId2"/>
    <p:sldId id="1263" r:id="rId3"/>
    <p:sldId id="699" r:id="rId4"/>
    <p:sldId id="1104" r:id="rId5"/>
    <p:sldId id="1105" r:id="rId6"/>
    <p:sldId id="1426" r:id="rId7"/>
    <p:sldId id="1428" r:id="rId8"/>
    <p:sldId id="1311" r:id="rId9"/>
    <p:sldId id="1126" r:id="rId10"/>
    <p:sldId id="1430" r:id="rId11"/>
    <p:sldId id="1388" r:id="rId12"/>
    <p:sldId id="1419" r:id="rId13"/>
    <p:sldId id="1394" r:id="rId14"/>
    <p:sldId id="1420" r:id="rId15"/>
    <p:sldId id="1421" r:id="rId16"/>
    <p:sldId id="1390" r:id="rId17"/>
    <p:sldId id="1395" r:id="rId18"/>
    <p:sldId id="1431" r:id="rId19"/>
    <p:sldId id="1422" r:id="rId20"/>
    <p:sldId id="1399" r:id="rId21"/>
    <p:sldId id="1423" r:id="rId22"/>
    <p:sldId id="1432" r:id="rId23"/>
    <p:sldId id="1402" r:id="rId24"/>
    <p:sldId id="1433" r:id="rId25"/>
    <p:sldId id="1373" r:id="rId26"/>
    <p:sldId id="1435" r:id="rId27"/>
    <p:sldId id="1403" r:id="rId28"/>
    <p:sldId id="1438" r:id="rId29"/>
    <p:sldId id="1446" r:id="rId30"/>
    <p:sldId id="1441" r:id="rId31"/>
    <p:sldId id="1447" r:id="rId32"/>
    <p:sldId id="1443" r:id="rId33"/>
    <p:sldId id="1444" r:id="rId34"/>
    <p:sldId id="1445" r:id="rId35"/>
    <p:sldId id="1115" r:id="rId36"/>
    <p:sldId id="1059" r:id="rId37"/>
    <p:sldId id="1448" r:id="rId38"/>
    <p:sldId id="1060" r:id="rId39"/>
    <p:sldId id="1449" r:id="rId40"/>
    <p:sldId id="1061" r:id="rId41"/>
    <p:sldId id="1417" r:id="rId42"/>
    <p:sldId id="1363" r:id="rId43"/>
    <p:sldId id="441" r:id="rId44"/>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DC3E6"/>
    <a:srgbClr val="FFD966"/>
    <a:srgbClr val="DEEBF7"/>
    <a:srgbClr val="B4C7E7"/>
    <a:srgbClr val="F3EFE5"/>
    <a:srgbClr val="00CCFF"/>
    <a:srgbClr val="FF9900"/>
    <a:srgbClr val="0000CC"/>
    <a:srgbClr val="9BB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247" autoAdjust="0"/>
  </p:normalViewPr>
  <p:slideViewPr>
    <p:cSldViewPr>
      <p:cViewPr>
        <p:scale>
          <a:sx n="75" d="100"/>
          <a:sy n="75" d="100"/>
        </p:scale>
        <p:origin x="-1123" y="-269"/>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2018/6/30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2018/6/30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package" Target="../embeddings/Microsoft_Word___5.docx"/><Relationship Id="rId7" Type="http://schemas.openxmlformats.org/officeDocument/2006/relationships/package" Target="../embeddings/Microsoft_Word___7.docx"/><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4.emf"/><Relationship Id="rId5" Type="http://schemas.openxmlformats.org/officeDocument/2006/relationships/package" Target="../embeddings/Microsoft_Word___6.docx"/><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package" Target="../embeddings/Microsoft_Word___8.docx"/><Relationship Id="rId7" Type="http://schemas.openxmlformats.org/officeDocument/2006/relationships/package" Target="../embeddings/Microsoft_Word___10.docx"/><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package" Target="../embeddings/Microsoft_Word___9.docx"/><Relationship Id="rId4" Type="http://schemas.openxmlformats.org/officeDocument/2006/relationships/image" Target="../media/image16.emf"/><Relationship Id="rId9" Type="http://schemas.openxmlformats.org/officeDocument/2006/relationships/package" Target="../embeddings/Microsoft_Word___11.docx"/></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__12.doc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__13.doc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__14.docx"/><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__15.docx"/><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e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package" Target="../embeddings/Microsoft_Word___17.docx"/><Relationship Id="rId5" Type="http://schemas.openxmlformats.org/officeDocument/2006/relationships/image" Target="../media/image27.emf"/><Relationship Id="rId4" Type="http://schemas.openxmlformats.org/officeDocument/2006/relationships/package" Target="../embeddings/Microsoft_Word___16.docx"/></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35.xml"/><Relationship Id="rId5" Type="http://schemas.openxmlformats.org/officeDocument/2006/relationships/slide" Target="slide9.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__18.docx"/><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31.png"/><Relationship Id="rId5" Type="http://schemas.openxmlformats.org/officeDocument/2006/relationships/package" Target="../embeddings/Microsoft_Word___19.docx"/><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package" Target="../embeddings/Microsoft_Word___22.docx"/><Relationship Id="rId3" Type="http://schemas.openxmlformats.org/officeDocument/2006/relationships/image" Target="../media/image36.png"/><Relationship Id="rId7" Type="http://schemas.openxmlformats.org/officeDocument/2006/relationships/image" Target="../media/image34.e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package" Target="../embeddings/Microsoft_Word___21.docx"/><Relationship Id="rId5" Type="http://schemas.openxmlformats.org/officeDocument/2006/relationships/image" Target="../media/image33.emf"/><Relationship Id="rId4" Type="http://schemas.openxmlformats.org/officeDocument/2006/relationships/package" Target="../embeddings/Microsoft_Word___20.docx"/><Relationship Id="rId9" Type="http://schemas.openxmlformats.org/officeDocument/2006/relationships/image" Target="../media/image35.emf"/></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36.xml"/><Relationship Id="rId1" Type="http://schemas.openxmlformats.org/officeDocument/2006/relationships/slideLayout" Target="../slideLayouts/slideLayout1.xml"/><Relationship Id="rId6" Type="http://schemas.openxmlformats.org/officeDocument/2006/relationships/slide" Target="slide37.xml"/><Relationship Id="rId5" Type="http://schemas.openxmlformats.org/officeDocument/2006/relationships/slide" Target="slide42.xml"/><Relationship Id="rId4" Type="http://schemas.openxmlformats.org/officeDocument/2006/relationships/slide" Target="slide40.xml"/></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36.xml"/><Relationship Id="rId1" Type="http://schemas.openxmlformats.org/officeDocument/2006/relationships/slideLayout" Target="../slideLayouts/slideLayout1.xml"/><Relationship Id="rId5" Type="http://schemas.openxmlformats.org/officeDocument/2006/relationships/slide" Target="slide42.xml"/><Relationship Id="rId4" Type="http://schemas.openxmlformats.org/officeDocument/2006/relationships/slide" Target="slide40.xml"/></Relationships>
</file>

<file path=ppt/slides/_rels/slide38.xml.rels><?xml version="1.0" encoding="UTF-8" standalone="yes"?>
<Relationships xmlns="http://schemas.openxmlformats.org/package/2006/relationships"><Relationship Id="rId3" Type="http://schemas.openxmlformats.org/officeDocument/2006/relationships/slide" Target="slide38.xml"/><Relationship Id="rId7" Type="http://schemas.openxmlformats.org/officeDocument/2006/relationships/image" Target="../media/image37.jpeg"/><Relationship Id="rId2" Type="http://schemas.openxmlformats.org/officeDocument/2006/relationships/slide" Target="slide36.xml"/><Relationship Id="rId1" Type="http://schemas.openxmlformats.org/officeDocument/2006/relationships/slideLayout" Target="../slideLayouts/slideLayout1.xml"/><Relationship Id="rId6" Type="http://schemas.openxmlformats.org/officeDocument/2006/relationships/slide" Target="slide39.xml"/><Relationship Id="rId5" Type="http://schemas.openxmlformats.org/officeDocument/2006/relationships/slide" Target="slide42.xml"/><Relationship Id="rId4" Type="http://schemas.openxmlformats.org/officeDocument/2006/relationships/slide" Target="slide40.xml"/></Relationships>
</file>

<file path=ppt/slides/_rels/slide39.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package" Target="../embeddings/Microsoft_Word___23.docx"/><Relationship Id="rId7" Type="http://schemas.openxmlformats.org/officeDocument/2006/relationships/slide" Target="slide40.xml"/><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slide" Target="slide38.xml"/><Relationship Id="rId5" Type="http://schemas.openxmlformats.org/officeDocument/2006/relationships/slide" Target="slide36.xml"/><Relationship Id="rId4" Type="http://schemas.openxmlformats.org/officeDocument/2006/relationships/image" Target="../media/image38.em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38.xml"/><Relationship Id="rId7" Type="http://schemas.openxmlformats.org/officeDocument/2006/relationships/image" Target="../media/image39.png"/><Relationship Id="rId2" Type="http://schemas.openxmlformats.org/officeDocument/2006/relationships/slide" Target="slide36.xml"/><Relationship Id="rId1" Type="http://schemas.openxmlformats.org/officeDocument/2006/relationships/slideLayout" Target="../slideLayouts/slideLayout1.xml"/><Relationship Id="rId6" Type="http://schemas.openxmlformats.org/officeDocument/2006/relationships/slide" Target="slide41.xml"/><Relationship Id="rId5" Type="http://schemas.openxmlformats.org/officeDocument/2006/relationships/slide" Target="slide42.xml"/><Relationship Id="rId4" Type="http://schemas.openxmlformats.org/officeDocument/2006/relationships/slide" Target="slide40.xml"/></Relationships>
</file>

<file path=ppt/slides/_rels/slide41.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36.xml"/><Relationship Id="rId1" Type="http://schemas.openxmlformats.org/officeDocument/2006/relationships/slideLayout" Target="../slideLayouts/slideLayout1.xml"/><Relationship Id="rId5" Type="http://schemas.openxmlformats.org/officeDocument/2006/relationships/slide" Target="slide42.xml"/><Relationship Id="rId4" Type="http://schemas.openxmlformats.org/officeDocument/2006/relationships/slide" Target="slide40.xml"/></Relationships>
</file>

<file path=ppt/slides/_rels/slide42.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package" Target="../embeddings/Microsoft_Word___24.docx"/><Relationship Id="rId7" Type="http://schemas.openxmlformats.org/officeDocument/2006/relationships/slide" Target="slide40.xml"/><Relationship Id="rId12" Type="http://schemas.openxmlformats.org/officeDocument/2006/relationships/image" Target="../media/image41.e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slide" Target="slide38.xml"/><Relationship Id="rId11" Type="http://schemas.openxmlformats.org/officeDocument/2006/relationships/package" Target="../embeddings/Microsoft_Word___25.docx"/><Relationship Id="rId5" Type="http://schemas.openxmlformats.org/officeDocument/2006/relationships/slide" Target="slide36.xml"/><Relationship Id="rId10" Type="http://schemas.openxmlformats.org/officeDocument/2006/relationships/image" Target="../media/image12.png"/><Relationship Id="rId4" Type="http://schemas.openxmlformats.org/officeDocument/2006/relationships/image" Target="../media/image40.emf"/><Relationship Id="rId9" Type="http://schemas.openxmlformats.org/officeDocument/2006/relationships/slide" Target="slide3.xml"/></Relationships>
</file>

<file path=ppt/slides/_rels/slide4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package" Target="../embeddings/Microsoft_Word___2.docx"/></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8.png"/><Relationship Id="rId7" Type="http://schemas.openxmlformats.org/officeDocument/2006/relationships/package" Target="../embeddings/Microsoft_Word___4.docx"/><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package" Target="../embeddings/Microsoft_Word___3.docx"/><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2" descr="C:\Users\Administrator\Desktop\用！！！\风景图片\新图！\3运动会\timg (2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491" b="12491"/>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86" y="3707638"/>
            <a:ext cx="12192000" cy="1375395"/>
            <a:chOff x="-1524000" y="2705990"/>
            <a:chExt cx="12192000" cy="1375395"/>
          </a:xfrm>
        </p:grpSpPr>
        <p:sp>
          <p:nvSpPr>
            <p:cNvPr id="26" name="矩形 25"/>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2"/>
          <p:cNvSpPr txBox="1">
            <a:spLocks/>
          </p:cNvSpPr>
          <p:nvPr/>
        </p:nvSpPr>
        <p:spPr>
          <a:xfrm>
            <a:off x="2926854" y="4272547"/>
            <a:ext cx="8886056" cy="683910"/>
          </a:xfrm>
          <a:prstGeom prst="rect">
            <a:avLst/>
          </a:prstGeom>
        </p:spPr>
        <p:txBody>
          <a:bodyPr>
            <a:no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en-US" altLang="zh-CN" sz="3800" b="1" kern="100" dirty="0">
                <a:solidFill>
                  <a:schemeClr val="bg2">
                    <a:lumMod val="25000"/>
                  </a:schemeClr>
                </a:solidFill>
                <a:latin typeface="Times New Roman" pitchFamily="18" charset="0"/>
                <a:ea typeface="微软雅黑" pitchFamily="34" charset="-122"/>
                <a:cs typeface="Times New Roman" pitchFamily="18" charset="0"/>
              </a:rPr>
              <a:t>5</a:t>
            </a:r>
            <a:r>
              <a:rPr lang="zh-CN" altLang="zh-CN" sz="3800" b="1" kern="100" dirty="0">
                <a:solidFill>
                  <a:schemeClr val="bg2">
                    <a:lumMod val="25000"/>
                  </a:schemeClr>
                </a:solidFill>
                <a:latin typeface="Times New Roman" pitchFamily="18" charset="0"/>
                <a:ea typeface="微软雅黑" pitchFamily="34" charset="-122"/>
                <a:cs typeface="Times New Roman" pitchFamily="18" charset="0"/>
              </a:rPr>
              <a:t>　速度变化快慢的描述</a:t>
            </a:r>
            <a:r>
              <a:rPr lang="en-US" altLang="zh-CN" sz="3800" b="1" kern="100" dirty="0">
                <a:solidFill>
                  <a:schemeClr val="bg2">
                    <a:lumMod val="25000"/>
                  </a:schemeClr>
                </a:solidFill>
                <a:latin typeface="Times New Roman" pitchFamily="18" charset="0"/>
                <a:ea typeface="微软雅黑" pitchFamily="34" charset="-122"/>
                <a:cs typeface="Times New Roman" pitchFamily="18" charset="0"/>
              </a:rPr>
              <a:t>——</a:t>
            </a:r>
            <a:r>
              <a:rPr lang="zh-CN" altLang="zh-CN" sz="3800" b="1" kern="100" dirty="0">
                <a:solidFill>
                  <a:schemeClr val="bg2">
                    <a:lumMod val="25000"/>
                  </a:schemeClr>
                </a:solidFill>
                <a:latin typeface="Times New Roman" pitchFamily="18" charset="0"/>
                <a:ea typeface="微软雅黑" pitchFamily="34" charset="-122"/>
                <a:cs typeface="Times New Roman" pitchFamily="18" charset="0"/>
              </a:rPr>
              <a:t>加速度</a:t>
            </a:r>
          </a:p>
        </p:txBody>
      </p:sp>
      <p:sp>
        <p:nvSpPr>
          <p:cNvPr id="14" name="副标题 3"/>
          <p:cNvSpPr txBox="1">
            <a:spLocks/>
          </p:cNvSpPr>
          <p:nvPr/>
        </p:nvSpPr>
        <p:spPr>
          <a:xfrm>
            <a:off x="2926854" y="3777134"/>
            <a:ext cx="6120000" cy="504056"/>
          </a:xfrm>
          <a:prstGeom prst="rect">
            <a:avLst/>
          </a:prstGeom>
        </p:spPr>
        <p:txBody>
          <a:bodyPr anchor="ctr">
            <a:norm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dirty="0" smtClean="0">
                <a:solidFill>
                  <a:schemeClr val="bg2">
                    <a:lumMod val="25000"/>
                  </a:schemeClr>
                </a:solidFill>
                <a:latin typeface="Times New Roman" pitchFamily="18" charset="0"/>
                <a:ea typeface="微软雅黑"/>
                <a:cs typeface="Times New Roman" pitchFamily="18" charset="0"/>
              </a:rPr>
              <a:t>第一章</a:t>
            </a:r>
            <a:r>
              <a:rPr lang="zh-CN" altLang="zh-CN" dirty="0">
                <a:solidFill>
                  <a:schemeClr val="bg2">
                    <a:lumMod val="25000"/>
                  </a:schemeClr>
                </a:solidFill>
                <a:latin typeface="Times New Roman" pitchFamily="18" charset="0"/>
                <a:ea typeface="微软雅黑"/>
                <a:cs typeface="Times New Roman" pitchFamily="18" charset="0"/>
              </a:rPr>
              <a:t>　</a:t>
            </a:r>
            <a:r>
              <a:rPr lang="zh-CN" altLang="en-US" dirty="0" smtClean="0">
                <a:solidFill>
                  <a:schemeClr val="bg2">
                    <a:lumMod val="25000"/>
                  </a:schemeClr>
                </a:solidFill>
                <a:latin typeface="Times New Roman" pitchFamily="18" charset="0"/>
                <a:ea typeface="微软雅黑"/>
                <a:cs typeface="Times New Roman" pitchFamily="18" charset="0"/>
              </a:rPr>
              <a:t>运动的描述</a:t>
            </a:r>
            <a:endParaRPr lang="zh-CN" altLang="en-US" dirty="0">
              <a:solidFill>
                <a:schemeClr val="bg2">
                  <a:lumMod val="25000"/>
                </a:schemeClr>
              </a:solidFill>
              <a:latin typeface="Times New Roman" pitchFamily="18" charset="0"/>
              <a:ea typeface="微软雅黑"/>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一、对加速度的理解</a:t>
            </a:r>
          </a:p>
        </p:txBody>
      </p:sp>
      <p:sp>
        <p:nvSpPr>
          <p:cNvPr id="12" name="矩形 11"/>
          <p:cNvSpPr/>
          <p:nvPr/>
        </p:nvSpPr>
        <p:spPr>
          <a:xfrm>
            <a:off x="368855" y="703015"/>
            <a:ext cx="11333450" cy="1432649"/>
          </a:xfrm>
          <a:prstGeom prst="rect">
            <a:avLst/>
          </a:prstGeom>
        </p:spPr>
        <p:txBody>
          <a:bodyPr wrap="square">
            <a:spAutoFit/>
          </a:bodyPr>
          <a:lstStyle/>
          <a:p>
            <a:pPr algn="just">
              <a:lnSpc>
                <a:spcPct val="150000"/>
              </a:lnSpc>
              <a:spcAft>
                <a:spcPts val="0"/>
              </a:spcAf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导学探究</a:t>
            </a:r>
            <a:r>
              <a:rPr lang="en-US" altLang="zh-CN" sz="2800" b="1" kern="100" dirty="0">
                <a:solidFill>
                  <a:srgbClr val="0000FF"/>
                </a:solidFill>
                <a:latin typeface="IPAPANNEW"/>
                <a:ea typeface="华文细黑"/>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nSpc>
                <a:spcPct val="150000"/>
              </a:lnSpc>
              <a:spcAft>
                <a:spcPts val="0"/>
              </a:spcAft>
              <a:tabLst>
                <a:tab pos="2430780" algn="l"/>
              </a:tabLst>
            </a:pPr>
            <a:r>
              <a:rPr lang="zh-CN" altLang="zh-CN" sz="2800" kern="100" dirty="0">
                <a:latin typeface="Times New Roman"/>
                <a:ea typeface="华文细黑"/>
                <a:cs typeface="Times New Roman"/>
              </a:rPr>
              <a:t>下表列出了三种车辆起步后速度变化情况</a:t>
            </a:r>
            <a:endParaRPr lang="zh-CN" altLang="zh-CN" sz="1050" kern="100" dirty="0">
              <a:latin typeface="宋体"/>
              <a:cs typeface="Courier New"/>
            </a:endParaRPr>
          </a:p>
        </p:txBody>
      </p:sp>
      <p:sp>
        <p:nvSpPr>
          <p:cNvPr id="10" name="TextBox 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graphicFrame>
        <p:nvGraphicFramePr>
          <p:cNvPr id="4" name="表格 3"/>
          <p:cNvGraphicFramePr>
            <a:graphicFrameLocks noGrp="1"/>
          </p:cNvGraphicFramePr>
          <p:nvPr>
            <p:extLst>
              <p:ext uri="{D42A27DB-BD31-4B8C-83A1-F6EECF244321}">
                <p14:modId xmlns:p14="http://schemas.microsoft.com/office/powerpoint/2010/main" val="3332762714"/>
              </p:ext>
            </p:extLst>
          </p:nvPr>
        </p:nvGraphicFramePr>
        <p:xfrm>
          <a:off x="2206775" y="2196133"/>
          <a:ext cx="7776863" cy="2808312"/>
        </p:xfrm>
        <a:graphic>
          <a:graphicData uri="http://schemas.openxmlformats.org/drawingml/2006/table">
            <a:tbl>
              <a:tblPr/>
              <a:tblGrid>
                <a:gridCol w="2447490"/>
                <a:gridCol w="1926179"/>
                <a:gridCol w="1477015"/>
                <a:gridCol w="1926179"/>
              </a:tblGrid>
              <a:tr h="702078">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 </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初速度</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时间</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dirty="0">
                          <a:effectLst/>
                          <a:latin typeface="Times New Roman"/>
                          <a:ea typeface="华文细黑"/>
                          <a:cs typeface="Times New Roman"/>
                        </a:rPr>
                        <a:t>末速度</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078">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自行车</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0</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5 s</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14 m/s</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078">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小型轿车</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0</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20 s</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30 m/s</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078">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旅客列车</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0</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100 s</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40 m/s</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368855" y="5085978"/>
            <a:ext cx="8920506" cy="656846"/>
          </a:xfrm>
          <a:prstGeom prst="rect">
            <a:avLst/>
          </a:prstGeom>
        </p:spPr>
        <p:txBody>
          <a:bodyPr>
            <a:spAutoFit/>
          </a:bodyPr>
          <a:lstStyle/>
          <a:p>
            <a:pPr algn="just">
              <a:lnSpc>
                <a:spcPct val="150000"/>
              </a:lnSpc>
              <a:spcAft>
                <a:spcPts val="0"/>
              </a:spcAft>
              <a:tabLst>
                <a:tab pos="2430780"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哪种车辆速度变化大？哪种车辆速度增加得快？</a:t>
            </a:r>
            <a:endParaRPr lang="zh-CN" altLang="zh-CN" sz="1050" kern="100" dirty="0">
              <a:latin typeface="宋体"/>
              <a:cs typeface="Courier New"/>
            </a:endParaRPr>
          </a:p>
        </p:txBody>
      </p:sp>
      <p:sp>
        <p:nvSpPr>
          <p:cNvPr id="8" name="矩形 7"/>
          <p:cNvSpPr/>
          <p:nvPr/>
        </p:nvSpPr>
        <p:spPr>
          <a:xfrm>
            <a:off x="368855" y="5761397"/>
            <a:ext cx="8920506" cy="656846"/>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smtClean="0">
                <a:solidFill>
                  <a:srgbClr val="C00000"/>
                </a:solidFill>
                <a:latin typeface="Times New Roman"/>
                <a:ea typeface="华文细黑"/>
                <a:cs typeface="Times New Roman"/>
              </a:rPr>
              <a:t>旅客列车</a:t>
            </a:r>
            <a:r>
              <a:rPr lang="zh-CN" altLang="zh-CN" sz="2800" kern="100" dirty="0">
                <a:solidFill>
                  <a:srgbClr val="C00000"/>
                </a:solidFill>
                <a:latin typeface="Times New Roman"/>
                <a:ea typeface="华文细黑"/>
                <a:cs typeface="Times New Roman"/>
              </a:rPr>
              <a:t>速度变化大　自行车速度增加得快</a:t>
            </a:r>
            <a:endParaRPr lang="zh-CN" altLang="zh-CN" sz="1050" kern="100" dirty="0">
              <a:effectLst/>
              <a:latin typeface="宋体"/>
              <a:cs typeface="Courier New"/>
            </a:endParaRPr>
          </a:p>
        </p:txBody>
      </p:sp>
    </p:spTree>
    <p:extLst>
      <p:ext uri="{BB962C8B-B14F-4D97-AF65-F5344CB8AC3E}">
        <p14:creationId xmlns:p14="http://schemas.microsoft.com/office/powerpoint/2010/main" val="8626819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325041" y="3213770"/>
            <a:ext cx="10901751" cy="656846"/>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三种车辆的加速度分别为多大？</a:t>
            </a:r>
            <a:endParaRPr lang="zh-CN" altLang="zh-CN" sz="1050" kern="100" dirty="0">
              <a:effectLst/>
              <a:latin typeface="宋体"/>
              <a:cs typeface="Courier New"/>
            </a:endParaRPr>
          </a:p>
        </p:txBody>
      </p:sp>
      <p:sp>
        <p:nvSpPr>
          <p:cNvPr id="6" name="TextBox 5"/>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矩形 4"/>
          <p:cNvSpPr/>
          <p:nvPr/>
        </p:nvSpPr>
        <p:spPr>
          <a:xfrm>
            <a:off x="325041" y="3924325"/>
            <a:ext cx="4493538" cy="656077"/>
          </a:xfrm>
          <a:prstGeom prst="rect">
            <a:avLst/>
          </a:prstGeom>
        </p:spPr>
        <p:txBody>
          <a:bodyPr wrap="none">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三车的加速度分别是</a:t>
            </a:r>
            <a:endParaRPr lang="zh-CN" altLang="zh-CN" sz="2800" kern="100" dirty="0">
              <a:effectLst/>
              <a:latin typeface="宋体"/>
              <a:cs typeface="Courier New"/>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79519438"/>
              </p:ext>
            </p:extLst>
          </p:nvPr>
        </p:nvGraphicFramePr>
        <p:xfrm>
          <a:off x="406574" y="4693935"/>
          <a:ext cx="8967787" cy="1219200"/>
        </p:xfrm>
        <a:graphic>
          <a:graphicData uri="http://schemas.openxmlformats.org/presentationml/2006/ole">
            <mc:AlternateContent xmlns:mc="http://schemas.openxmlformats.org/markup-compatibility/2006">
              <mc:Choice xmlns:v="urn:schemas-microsoft-com:vml" Requires="v">
                <p:oleObj spid="_x0000_s56690" name="文档" r:id="rId3" imgW="8968099" imgH="1219045" progId="Word.Document.12">
                  <p:embed/>
                </p:oleObj>
              </mc:Choice>
              <mc:Fallback>
                <p:oleObj name="文档" r:id="rId3" imgW="8968099" imgH="1219045" progId="Word.Document.12">
                  <p:embed/>
                  <p:pic>
                    <p:nvPicPr>
                      <p:cNvPr id="0" name=""/>
                      <p:cNvPicPr/>
                      <p:nvPr/>
                    </p:nvPicPr>
                    <p:blipFill>
                      <a:blip r:embed="rId4"/>
                      <a:stretch>
                        <a:fillRect/>
                      </a:stretch>
                    </p:blipFill>
                    <p:spPr>
                      <a:xfrm>
                        <a:off x="406574" y="4693935"/>
                        <a:ext cx="8967787" cy="12192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303112854"/>
              </p:ext>
            </p:extLst>
          </p:nvPr>
        </p:nvGraphicFramePr>
        <p:xfrm>
          <a:off x="6064646" y="4693935"/>
          <a:ext cx="5800725" cy="1219200"/>
        </p:xfrm>
        <a:graphic>
          <a:graphicData uri="http://schemas.openxmlformats.org/presentationml/2006/ole">
            <mc:AlternateContent xmlns:mc="http://schemas.openxmlformats.org/markup-compatibility/2006">
              <mc:Choice xmlns:v="urn:schemas-microsoft-com:vml" Requires="v">
                <p:oleObj spid="_x0000_s56691" name="文档" r:id="rId5" imgW="5802459" imgH="1219045" progId="Word.Document.12">
                  <p:embed/>
                </p:oleObj>
              </mc:Choice>
              <mc:Fallback>
                <p:oleObj name="文档" r:id="rId5" imgW="5802459" imgH="1219045" progId="Word.Document.12">
                  <p:embed/>
                  <p:pic>
                    <p:nvPicPr>
                      <p:cNvPr id="0" name=""/>
                      <p:cNvPicPr/>
                      <p:nvPr/>
                    </p:nvPicPr>
                    <p:blipFill>
                      <a:blip r:embed="rId6"/>
                      <a:stretch>
                        <a:fillRect/>
                      </a:stretch>
                    </p:blipFill>
                    <p:spPr>
                      <a:xfrm>
                        <a:off x="6064646" y="4693935"/>
                        <a:ext cx="5800725" cy="121920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809922070"/>
              </p:ext>
            </p:extLst>
          </p:nvPr>
        </p:nvGraphicFramePr>
        <p:xfrm>
          <a:off x="406574" y="5734050"/>
          <a:ext cx="8967787" cy="1219200"/>
        </p:xfrm>
        <a:graphic>
          <a:graphicData uri="http://schemas.openxmlformats.org/presentationml/2006/ole">
            <mc:AlternateContent xmlns:mc="http://schemas.openxmlformats.org/markup-compatibility/2006">
              <mc:Choice xmlns:v="urn:schemas-microsoft-com:vml" Requires="v">
                <p:oleObj spid="_x0000_s56692" name="文档" r:id="rId7" imgW="8968099" imgH="1219045" progId="Word.Document.12">
                  <p:embed/>
                </p:oleObj>
              </mc:Choice>
              <mc:Fallback>
                <p:oleObj name="文档" r:id="rId7" imgW="8968099" imgH="1219045" progId="Word.Document.12">
                  <p:embed/>
                  <p:pic>
                    <p:nvPicPr>
                      <p:cNvPr id="0" name=""/>
                      <p:cNvPicPr/>
                      <p:nvPr/>
                    </p:nvPicPr>
                    <p:blipFill>
                      <a:blip r:embed="rId8"/>
                      <a:stretch>
                        <a:fillRect/>
                      </a:stretch>
                    </p:blipFill>
                    <p:spPr>
                      <a:xfrm>
                        <a:off x="406574" y="5734050"/>
                        <a:ext cx="8967787" cy="1219200"/>
                      </a:xfrm>
                      <a:prstGeom prst="rect">
                        <a:avLst/>
                      </a:prstGeom>
                    </p:spPr>
                  </p:pic>
                </p:oleObj>
              </mc:Fallback>
            </mc:AlternateContent>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1787269416"/>
              </p:ext>
            </p:extLst>
          </p:nvPr>
        </p:nvGraphicFramePr>
        <p:xfrm>
          <a:off x="2206775" y="333450"/>
          <a:ext cx="7776863" cy="2808312"/>
        </p:xfrm>
        <a:graphic>
          <a:graphicData uri="http://schemas.openxmlformats.org/drawingml/2006/table">
            <a:tbl>
              <a:tblPr/>
              <a:tblGrid>
                <a:gridCol w="2447490"/>
                <a:gridCol w="1926179"/>
                <a:gridCol w="1477015"/>
                <a:gridCol w="1926179"/>
              </a:tblGrid>
              <a:tr h="702078">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 </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初速度</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时间</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dirty="0">
                          <a:effectLst/>
                          <a:latin typeface="Times New Roman"/>
                          <a:ea typeface="华文细黑"/>
                          <a:cs typeface="Times New Roman"/>
                        </a:rPr>
                        <a:t>末速度</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078">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自行车</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0</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5 s</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14 m/s</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078">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小型轿车</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0</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20 s</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30 m/s</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078">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旅客列车</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0</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100 s</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40 m/s</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119005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311321" y="3789834"/>
            <a:ext cx="10901751" cy="668901"/>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由计算结果分析加速度与速度</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、速度的变化量</a:t>
            </a:r>
            <a:r>
              <a:rPr lang="en-US" altLang="zh-CN" sz="2800" kern="100" dirty="0" err="1">
                <a:latin typeface="Times New Roman"/>
                <a:ea typeface="华文细黑"/>
                <a:cs typeface="Courier New"/>
              </a:rPr>
              <a:t>Δ</a:t>
            </a:r>
            <a:r>
              <a:rPr lang="en-US" altLang="zh-CN" sz="2800" i="1" kern="100" dirty="0" err="1">
                <a:latin typeface="Book Antiqua"/>
                <a:ea typeface="华文细黑"/>
                <a:cs typeface="Times New Roman"/>
              </a:rPr>
              <a:t>v</a:t>
            </a:r>
            <a:r>
              <a:rPr lang="zh-CN" altLang="zh-CN" sz="2800" kern="100" dirty="0">
                <a:latin typeface="Times New Roman"/>
                <a:ea typeface="华文细黑"/>
                <a:cs typeface="Times New Roman"/>
              </a:rPr>
              <a:t>有无必然联系</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6" name="TextBox 5"/>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graphicFrame>
        <p:nvGraphicFramePr>
          <p:cNvPr id="5" name="表格 4"/>
          <p:cNvGraphicFramePr>
            <a:graphicFrameLocks noGrp="1"/>
          </p:cNvGraphicFramePr>
          <p:nvPr>
            <p:extLst>
              <p:ext uri="{D42A27DB-BD31-4B8C-83A1-F6EECF244321}">
                <p14:modId xmlns:p14="http://schemas.microsoft.com/office/powerpoint/2010/main" val="709646863"/>
              </p:ext>
            </p:extLst>
          </p:nvPr>
        </p:nvGraphicFramePr>
        <p:xfrm>
          <a:off x="2206775" y="693490"/>
          <a:ext cx="7776863" cy="2808312"/>
        </p:xfrm>
        <a:graphic>
          <a:graphicData uri="http://schemas.openxmlformats.org/drawingml/2006/table">
            <a:tbl>
              <a:tblPr/>
              <a:tblGrid>
                <a:gridCol w="2447490"/>
                <a:gridCol w="1926179"/>
                <a:gridCol w="1477015"/>
                <a:gridCol w="1926179"/>
              </a:tblGrid>
              <a:tr h="702078">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 </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初速度</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时间</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dirty="0">
                          <a:effectLst/>
                          <a:latin typeface="Times New Roman"/>
                          <a:ea typeface="华文细黑"/>
                          <a:cs typeface="Times New Roman"/>
                        </a:rPr>
                        <a:t>末速度</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078">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自行车</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0</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5 s</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14 m/s</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078">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小型轿车</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0</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20 s</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30 m/s</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078">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旅客列车</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0</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100 s</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40 m/s</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311321" y="4489085"/>
            <a:ext cx="10901751" cy="668901"/>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加速度</a:t>
            </a:r>
            <a:r>
              <a:rPr lang="en-US" altLang="zh-CN" sz="2800" i="1" kern="100" dirty="0">
                <a:solidFill>
                  <a:srgbClr val="C00000"/>
                </a:solidFill>
                <a:latin typeface="Times New Roman"/>
                <a:ea typeface="华文细黑"/>
                <a:cs typeface="Courier New"/>
              </a:rPr>
              <a:t>a</a:t>
            </a:r>
            <a:r>
              <a:rPr lang="zh-CN" altLang="zh-CN" sz="2800" kern="100" dirty="0">
                <a:solidFill>
                  <a:srgbClr val="C00000"/>
                </a:solidFill>
                <a:latin typeface="Times New Roman"/>
                <a:ea typeface="华文细黑"/>
                <a:cs typeface="Times New Roman"/>
              </a:rPr>
              <a:t>与速度</a:t>
            </a:r>
            <a:r>
              <a:rPr lang="en-US" altLang="zh-CN" sz="2800" i="1" kern="100" dirty="0">
                <a:solidFill>
                  <a:srgbClr val="C00000"/>
                </a:solidFill>
                <a:latin typeface="Book Antiqua"/>
                <a:ea typeface="华文细黑"/>
                <a:cs typeface="Times New Roman"/>
              </a:rPr>
              <a:t>v</a:t>
            </a:r>
            <a:r>
              <a:rPr lang="zh-CN" altLang="zh-CN" sz="2800" kern="100" dirty="0">
                <a:solidFill>
                  <a:srgbClr val="C00000"/>
                </a:solidFill>
                <a:latin typeface="Times New Roman"/>
                <a:ea typeface="华文细黑"/>
                <a:cs typeface="Times New Roman"/>
              </a:rPr>
              <a:t>、速度的变化量</a:t>
            </a:r>
            <a:r>
              <a:rPr lang="en-US" altLang="zh-CN" sz="2800" kern="100" dirty="0" err="1">
                <a:solidFill>
                  <a:srgbClr val="C00000"/>
                </a:solidFill>
                <a:latin typeface="Times New Roman"/>
                <a:ea typeface="华文细黑"/>
                <a:cs typeface="Courier New"/>
              </a:rPr>
              <a:t>Δ</a:t>
            </a:r>
            <a:r>
              <a:rPr lang="en-US" altLang="zh-CN" sz="2800" i="1" kern="100" dirty="0" err="1">
                <a:solidFill>
                  <a:srgbClr val="C00000"/>
                </a:solidFill>
                <a:latin typeface="Book Antiqua"/>
                <a:ea typeface="华文细黑"/>
                <a:cs typeface="Times New Roman"/>
              </a:rPr>
              <a:t>v</a:t>
            </a:r>
            <a:r>
              <a:rPr lang="zh-CN" altLang="zh-CN" sz="2800" kern="100" dirty="0">
                <a:solidFill>
                  <a:srgbClr val="C00000"/>
                </a:solidFill>
                <a:latin typeface="Times New Roman"/>
                <a:ea typeface="华文细黑"/>
                <a:cs typeface="Times New Roman"/>
              </a:rPr>
              <a:t>无必然联系</a:t>
            </a:r>
            <a:r>
              <a:rPr lang="en-US" altLang="zh-CN" sz="2800" kern="100" dirty="0">
                <a:solidFill>
                  <a:srgbClr val="C0000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705044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14448" y="585009"/>
            <a:ext cx="11120877" cy="5029582"/>
          </a:xfrm>
          <a:prstGeom prst="rect">
            <a:avLst/>
          </a:prstGeom>
        </p:spPr>
        <p:txBody>
          <a:bodyPr>
            <a:spAutoFit/>
          </a:bodyPr>
          <a:lstStyle/>
          <a:p>
            <a:pPr lvl="0" algn="just">
              <a:lnSpc>
                <a:spcPts val="5500"/>
              </a:lnSpc>
              <a:tabLst>
                <a:tab pos="2700655" algn="l"/>
              </a:tabLs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知识深化</a:t>
            </a:r>
            <a:r>
              <a:rPr lang="en-US" altLang="zh-CN" sz="2800" b="1" kern="100" dirty="0">
                <a:solidFill>
                  <a:srgbClr val="0000FF"/>
                </a:solidFill>
                <a:latin typeface="IPAPANNEW"/>
                <a:ea typeface="华文细黑"/>
                <a:cs typeface="Times New Roman"/>
              </a:rPr>
              <a:t>] </a:t>
            </a:r>
          </a:p>
          <a:p>
            <a:pPr algn="just">
              <a:lnSpc>
                <a:spcPts val="5500"/>
              </a:lnSpc>
              <a:spcAft>
                <a:spcPts val="0"/>
              </a:spcAft>
              <a:tabLst>
                <a:tab pos="2700655" algn="l"/>
              </a:tabLst>
            </a:pPr>
            <a:r>
              <a:rPr lang="en-US" altLang="zh-CN" sz="2800" b="1" kern="100" dirty="0" smtClean="0">
                <a:latin typeface="Times New Roman"/>
                <a:ea typeface="华文细黑"/>
                <a:cs typeface="Courier New"/>
              </a:rPr>
              <a:t>1.</a:t>
            </a:r>
            <a:r>
              <a:rPr lang="en-US" altLang="zh-CN" sz="2800" b="1" i="1" kern="100" dirty="0" smtClean="0">
                <a:latin typeface="Book Antiqua"/>
                <a:ea typeface="华文细黑"/>
                <a:cs typeface="Times New Roman"/>
              </a:rPr>
              <a:t>v</a:t>
            </a:r>
            <a:r>
              <a:rPr lang="zh-CN" altLang="zh-CN" sz="2800" b="1" kern="100" dirty="0">
                <a:latin typeface="Times New Roman"/>
                <a:ea typeface="华文细黑"/>
                <a:cs typeface="Times New Roman"/>
              </a:rPr>
              <a:t>、</a:t>
            </a:r>
            <a:r>
              <a:rPr lang="en-US" altLang="zh-CN" sz="2800" b="1" kern="100" dirty="0" err="1">
                <a:latin typeface="Times New Roman"/>
                <a:ea typeface="华文细黑"/>
                <a:cs typeface="Courier New"/>
              </a:rPr>
              <a:t>Δ</a:t>
            </a:r>
            <a:r>
              <a:rPr lang="en-US" altLang="zh-CN" sz="2800" b="1" i="1" kern="100" dirty="0" err="1">
                <a:latin typeface="Book Antiqua"/>
                <a:ea typeface="华文细黑"/>
                <a:cs typeface="Times New Roman"/>
              </a:rPr>
              <a:t>v</a:t>
            </a:r>
            <a:r>
              <a:rPr lang="zh-CN" altLang="zh-CN" sz="2800" b="1" kern="100" dirty="0" smtClean="0">
                <a:latin typeface="Times New Roman"/>
                <a:ea typeface="华文细黑"/>
                <a:cs typeface="Times New Roman"/>
              </a:rPr>
              <a:t>、</a:t>
            </a:r>
            <a:r>
              <a:rPr lang="en-US" altLang="zh-CN" sz="2800" b="1" kern="100" dirty="0" smtClean="0">
                <a:latin typeface="Times New Roman"/>
                <a:ea typeface="华文细黑"/>
                <a:cs typeface="Times New Roman"/>
              </a:rPr>
              <a:t>     </a:t>
            </a:r>
            <a:r>
              <a:rPr lang="zh-CN" altLang="zh-CN" sz="2800" b="1" kern="100" dirty="0" smtClean="0">
                <a:latin typeface="Times New Roman"/>
                <a:ea typeface="华文细黑"/>
                <a:cs typeface="Times New Roman"/>
              </a:rPr>
              <a:t>意义</a:t>
            </a:r>
            <a:r>
              <a:rPr lang="zh-CN" altLang="zh-CN" sz="2800" b="1" kern="100" dirty="0">
                <a:latin typeface="Times New Roman"/>
                <a:ea typeface="华文细黑"/>
                <a:cs typeface="Times New Roman"/>
              </a:rPr>
              <a:t>的比较</a:t>
            </a:r>
            <a:endParaRPr lang="zh-CN" altLang="zh-CN" sz="2800" kern="100" dirty="0">
              <a:latin typeface="宋体"/>
              <a:cs typeface="Courier New"/>
            </a:endParaRPr>
          </a:p>
          <a:p>
            <a:pPr algn="just">
              <a:lnSpc>
                <a:spcPts val="5500"/>
              </a:lnSpc>
              <a:spcAft>
                <a:spcPts val="0"/>
              </a:spcAft>
              <a:tabLst>
                <a:tab pos="2700655" algn="l"/>
              </a:tabLst>
            </a:pP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描述物体运动的快慢；</a:t>
            </a:r>
            <a:r>
              <a:rPr lang="en-US" altLang="zh-CN" sz="2800" kern="100" dirty="0" err="1">
                <a:latin typeface="Times New Roman"/>
                <a:ea typeface="华文细黑"/>
                <a:cs typeface="Courier New"/>
              </a:rPr>
              <a:t>Δ</a:t>
            </a:r>
            <a:r>
              <a:rPr lang="en-US" altLang="zh-CN" sz="2800" i="1" kern="100" dirty="0" err="1">
                <a:latin typeface="Book Antiqua"/>
                <a:ea typeface="华文细黑"/>
                <a:cs typeface="Times New Roman"/>
              </a:rPr>
              <a:t>v</a:t>
            </a:r>
            <a:r>
              <a:rPr lang="zh-CN" altLang="zh-CN" sz="2800" kern="100" dirty="0">
                <a:latin typeface="Times New Roman"/>
                <a:ea typeface="华文细黑"/>
                <a:cs typeface="Times New Roman"/>
              </a:rPr>
              <a:t>描述运动速度变化的多少</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描述</a:t>
            </a:r>
            <a:r>
              <a:rPr lang="zh-CN" altLang="zh-CN" sz="2800" kern="100" dirty="0">
                <a:latin typeface="Times New Roman"/>
                <a:ea typeface="华文细黑"/>
                <a:cs typeface="Times New Roman"/>
              </a:rPr>
              <a:t>运动速度变化的快慢</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也叫速度对时间的变化率</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ts val="55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对加速度定义式</a:t>
            </a:r>
            <a:r>
              <a:rPr lang="en-US" altLang="zh-CN" sz="2800" b="1" i="1" kern="100" dirty="0">
                <a:latin typeface="Times New Roman"/>
                <a:ea typeface="华文细黑"/>
                <a:cs typeface="Courier New"/>
              </a:rPr>
              <a:t>a</a:t>
            </a:r>
            <a:r>
              <a:rPr lang="zh-CN" altLang="zh-CN" sz="2800" b="1" kern="100" dirty="0" smtClean="0">
                <a:latin typeface="Times New Roman"/>
                <a:ea typeface="华文细黑"/>
                <a:cs typeface="Times New Roman"/>
              </a:rPr>
              <a:t>＝</a:t>
            </a:r>
            <a:r>
              <a:rPr lang="en-US" altLang="zh-CN" sz="2800" b="1" kern="100" dirty="0" smtClean="0">
                <a:latin typeface="Times New Roman"/>
                <a:ea typeface="华文细黑"/>
                <a:cs typeface="Times New Roman"/>
              </a:rPr>
              <a:t>     </a:t>
            </a:r>
            <a:r>
              <a:rPr lang="zh-CN" altLang="zh-CN" sz="2800" b="1" kern="100" dirty="0" smtClean="0">
                <a:latin typeface="Times New Roman"/>
                <a:ea typeface="华文细黑"/>
                <a:cs typeface="Times New Roman"/>
              </a:rPr>
              <a:t>的</a:t>
            </a:r>
            <a:r>
              <a:rPr lang="zh-CN" altLang="zh-CN" sz="2800" b="1" kern="100" dirty="0">
                <a:latin typeface="Times New Roman"/>
                <a:ea typeface="华文细黑"/>
                <a:cs typeface="Times New Roman"/>
              </a:rPr>
              <a:t>理解</a:t>
            </a:r>
            <a:endParaRPr lang="zh-CN" altLang="zh-CN" sz="2800" kern="100" dirty="0">
              <a:latin typeface="宋体"/>
              <a:cs typeface="Courier New"/>
            </a:endParaRPr>
          </a:p>
          <a:p>
            <a:pPr algn="just">
              <a:lnSpc>
                <a:spcPts val="5500"/>
              </a:lnSpc>
              <a:spcAft>
                <a:spcPts val="0"/>
              </a:spcAft>
              <a:tabLst>
                <a:tab pos="2700655" algn="l"/>
              </a:tabLst>
            </a:pPr>
            <a:r>
              <a:rPr lang="en-US" altLang="zh-CN" sz="2800" i="1" kern="100" dirty="0">
                <a:latin typeface="Times New Roman"/>
                <a:ea typeface="华文细黑"/>
                <a:cs typeface="Courier New"/>
              </a:rPr>
              <a:t>a</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只是</a:t>
            </a:r>
            <a:r>
              <a:rPr lang="zh-CN" altLang="zh-CN" sz="2800" kern="100" dirty="0">
                <a:latin typeface="Times New Roman"/>
                <a:ea typeface="华文细黑"/>
                <a:cs typeface="Times New Roman"/>
              </a:rPr>
              <a:t>加速度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的定义式，不是决定式，加速度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kern="100" dirty="0" err="1">
                <a:latin typeface="Times New Roman"/>
                <a:ea typeface="华文细黑"/>
                <a:cs typeface="Courier New"/>
              </a:rPr>
              <a:t>Δ</a:t>
            </a:r>
            <a:r>
              <a:rPr lang="en-US" altLang="zh-CN" sz="2800" i="1" kern="100" dirty="0" err="1">
                <a:latin typeface="Book Antiqua"/>
                <a:ea typeface="华文细黑"/>
                <a:cs typeface="Times New Roman"/>
              </a:rPr>
              <a:t>v</a:t>
            </a:r>
            <a:r>
              <a:rPr lang="zh-CN" altLang="zh-CN" sz="2800" kern="100" dirty="0">
                <a:latin typeface="Times New Roman"/>
                <a:ea typeface="华文细黑"/>
                <a:cs typeface="Times New Roman"/>
              </a:rPr>
              <a:t>没有必然的大小关系</a:t>
            </a:r>
            <a:r>
              <a:rPr lang="en-US" altLang="zh-CN" sz="2800" kern="100" dirty="0">
                <a:latin typeface="Times New Roman"/>
                <a:ea typeface="华文细黑"/>
                <a:cs typeface="Courier New"/>
              </a:rPr>
              <a:t>.</a:t>
            </a:r>
            <a:endParaRPr lang="zh-CN" altLang="zh-CN" sz="2800" kern="100" dirty="0">
              <a:effectLst/>
              <a:latin typeface="宋体"/>
              <a:cs typeface="Courier New"/>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936481780"/>
              </p:ext>
            </p:extLst>
          </p:nvPr>
        </p:nvGraphicFramePr>
        <p:xfrm>
          <a:off x="2145040" y="1224960"/>
          <a:ext cx="844550" cy="1238250"/>
        </p:xfrm>
        <a:graphic>
          <a:graphicData uri="http://schemas.openxmlformats.org/presentationml/2006/ole">
            <mc:AlternateContent xmlns:mc="http://schemas.openxmlformats.org/markup-compatibility/2006">
              <mc:Choice xmlns:v="urn:schemas-microsoft-com:vml" Requires="v">
                <p:oleObj spid="_x0000_s57800" name="文档" r:id="rId3" imgW="844414" imgH="1238841" progId="Word.Document.12">
                  <p:embed/>
                </p:oleObj>
              </mc:Choice>
              <mc:Fallback>
                <p:oleObj name="文档" r:id="rId3" imgW="844414" imgH="1238841" progId="Word.Document.12">
                  <p:embed/>
                  <p:pic>
                    <p:nvPicPr>
                      <p:cNvPr id="0" name=""/>
                      <p:cNvPicPr/>
                      <p:nvPr/>
                    </p:nvPicPr>
                    <p:blipFill>
                      <a:blip r:embed="rId4"/>
                      <a:stretch>
                        <a:fillRect/>
                      </a:stretch>
                    </p:blipFill>
                    <p:spPr>
                      <a:xfrm>
                        <a:off x="2145040" y="1224960"/>
                        <a:ext cx="844550" cy="123825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633056314"/>
              </p:ext>
            </p:extLst>
          </p:nvPr>
        </p:nvGraphicFramePr>
        <p:xfrm>
          <a:off x="8944158" y="1917626"/>
          <a:ext cx="844550" cy="1238250"/>
        </p:xfrm>
        <a:graphic>
          <a:graphicData uri="http://schemas.openxmlformats.org/presentationml/2006/ole">
            <mc:AlternateContent xmlns:mc="http://schemas.openxmlformats.org/markup-compatibility/2006">
              <mc:Choice xmlns:v="urn:schemas-microsoft-com:vml" Requires="v">
                <p:oleObj spid="_x0000_s57801" name="文档" r:id="rId5" imgW="844414" imgH="1238121" progId="Word.Document.12">
                  <p:embed/>
                </p:oleObj>
              </mc:Choice>
              <mc:Fallback>
                <p:oleObj name="文档" r:id="rId5" imgW="844414" imgH="1238121" progId="Word.Document.12">
                  <p:embed/>
                  <p:pic>
                    <p:nvPicPr>
                      <p:cNvPr id="0" name=""/>
                      <p:cNvPicPr/>
                      <p:nvPr/>
                    </p:nvPicPr>
                    <p:blipFill>
                      <a:blip r:embed="rId6"/>
                      <a:stretch>
                        <a:fillRect/>
                      </a:stretch>
                    </p:blipFill>
                    <p:spPr>
                      <a:xfrm>
                        <a:off x="8944158" y="1917626"/>
                        <a:ext cx="844550" cy="123825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919169556"/>
              </p:ext>
            </p:extLst>
          </p:nvPr>
        </p:nvGraphicFramePr>
        <p:xfrm>
          <a:off x="3893438" y="3323352"/>
          <a:ext cx="844550" cy="1238250"/>
        </p:xfrm>
        <a:graphic>
          <a:graphicData uri="http://schemas.openxmlformats.org/presentationml/2006/ole">
            <mc:AlternateContent xmlns:mc="http://schemas.openxmlformats.org/markup-compatibility/2006">
              <mc:Choice xmlns:v="urn:schemas-microsoft-com:vml" Requires="v">
                <p:oleObj spid="_x0000_s57802" name="文档" r:id="rId7" imgW="844414" imgH="1238121" progId="Word.Document.12">
                  <p:embed/>
                </p:oleObj>
              </mc:Choice>
              <mc:Fallback>
                <p:oleObj name="文档" r:id="rId7" imgW="844414" imgH="1238121" progId="Word.Document.12">
                  <p:embed/>
                  <p:pic>
                    <p:nvPicPr>
                      <p:cNvPr id="0" name=""/>
                      <p:cNvPicPr/>
                      <p:nvPr/>
                    </p:nvPicPr>
                    <p:blipFill>
                      <a:blip r:embed="rId8"/>
                      <a:stretch>
                        <a:fillRect/>
                      </a:stretch>
                    </p:blipFill>
                    <p:spPr>
                      <a:xfrm>
                        <a:off x="3893438" y="3323352"/>
                        <a:ext cx="844550" cy="123825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639773256"/>
              </p:ext>
            </p:extLst>
          </p:nvPr>
        </p:nvGraphicFramePr>
        <p:xfrm>
          <a:off x="1157134" y="4023112"/>
          <a:ext cx="844550" cy="1238250"/>
        </p:xfrm>
        <a:graphic>
          <a:graphicData uri="http://schemas.openxmlformats.org/presentationml/2006/ole">
            <mc:AlternateContent xmlns:mc="http://schemas.openxmlformats.org/markup-compatibility/2006">
              <mc:Choice xmlns:v="urn:schemas-microsoft-com:vml" Requires="v">
                <p:oleObj spid="_x0000_s57803" name="文档" r:id="rId9" imgW="844414" imgH="1238121" progId="Word.Document.12">
                  <p:embed/>
                </p:oleObj>
              </mc:Choice>
              <mc:Fallback>
                <p:oleObj name="文档" r:id="rId9" imgW="844414" imgH="1238121" progId="Word.Document.12">
                  <p:embed/>
                  <p:pic>
                    <p:nvPicPr>
                      <p:cNvPr id="0" name=""/>
                      <p:cNvPicPr/>
                      <p:nvPr/>
                    </p:nvPicPr>
                    <p:blipFill>
                      <a:blip r:embed="rId6"/>
                      <a:stretch>
                        <a:fillRect/>
                      </a:stretch>
                    </p:blipFill>
                    <p:spPr>
                      <a:xfrm>
                        <a:off x="1157134" y="4023112"/>
                        <a:ext cx="844550" cy="1238250"/>
                      </a:xfrm>
                      <a:prstGeom prst="rect">
                        <a:avLst/>
                      </a:prstGeom>
                    </p:spPr>
                  </p:pic>
                </p:oleObj>
              </mc:Fallback>
            </mc:AlternateContent>
          </a:graphicData>
        </a:graphic>
      </p:graphicFrame>
    </p:spTree>
    <p:extLst>
      <p:ext uri="{BB962C8B-B14F-4D97-AF65-F5344CB8AC3E}">
        <p14:creationId xmlns:p14="http://schemas.microsoft.com/office/powerpoint/2010/main" val="1066949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8582" y="655316"/>
            <a:ext cx="11185087" cy="5029582"/>
          </a:xfrm>
          <a:prstGeom prst="rect">
            <a:avLst/>
          </a:prstGeom>
        </p:spPr>
        <p:txBody>
          <a:bodyPr>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(1)</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大，</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不一定大，比如匀速飞行的飞机速度很大，但加速度却为零；</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小，</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也不一定小，如射击时火药爆炸瞬间，子弹的速度</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可以看做零，这时加速度却很大</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速度变化量</a:t>
            </a:r>
            <a:r>
              <a:rPr lang="en-US" altLang="zh-CN" sz="2800" kern="100" dirty="0" err="1">
                <a:latin typeface="Times New Roman"/>
                <a:ea typeface="华文细黑"/>
                <a:cs typeface="Courier New"/>
              </a:rPr>
              <a:t>Δ</a:t>
            </a:r>
            <a:r>
              <a:rPr lang="en-US" altLang="zh-CN" sz="2800" i="1" kern="100" dirty="0" err="1">
                <a:latin typeface="Book Antiqua"/>
                <a:ea typeface="华文细黑"/>
                <a:cs typeface="Times New Roman"/>
              </a:rPr>
              <a:t>v</a:t>
            </a:r>
            <a:r>
              <a:rPr lang="zh-CN" altLang="zh-CN" sz="2800" kern="100" dirty="0">
                <a:latin typeface="Times New Roman"/>
                <a:ea typeface="华文细黑"/>
                <a:cs typeface="Times New Roman"/>
              </a:rPr>
              <a:t>大，加速度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不一定大，比如列车由静止到高速行驶，速度变化量很大，但经历时间也长，所以加速度并不大</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速度变化得快，</a:t>
            </a:r>
            <a:r>
              <a:rPr lang="zh-CN" altLang="zh-CN" sz="2800" kern="100" dirty="0" smtClean="0">
                <a:latin typeface="Times New Roman"/>
                <a:ea typeface="华文细黑"/>
                <a:cs typeface="Times New Roman"/>
              </a:rPr>
              <a:t>即</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大</a:t>
            </a:r>
            <a:r>
              <a:rPr lang="zh-CN" altLang="zh-CN" sz="2800" kern="100" dirty="0">
                <a:latin typeface="Times New Roman"/>
                <a:ea typeface="华文细黑"/>
                <a:cs typeface="Times New Roman"/>
              </a:rPr>
              <a:t>，表示单位时间内速度变化大</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或速度的变化率大</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，加速度才大</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4001365692"/>
              </p:ext>
            </p:extLst>
          </p:nvPr>
        </p:nvGraphicFramePr>
        <p:xfrm>
          <a:off x="3889747" y="4088026"/>
          <a:ext cx="549275" cy="1036638"/>
        </p:xfrm>
        <a:graphic>
          <a:graphicData uri="http://schemas.openxmlformats.org/presentationml/2006/ole">
            <mc:AlternateContent xmlns:mc="http://schemas.openxmlformats.org/markup-compatibility/2006">
              <mc:Choice xmlns:v="urn:schemas-microsoft-com:vml" Requires="v">
                <p:oleObj spid="_x0000_s42450" name="文档" r:id="rId3" imgW="540267" imgH="1009572" progId="Word.Document.12">
                  <p:embed/>
                </p:oleObj>
              </mc:Choice>
              <mc:Fallback>
                <p:oleObj name="文档" r:id="rId3" imgW="540267" imgH="1009572" progId="Word.Document.12">
                  <p:embed/>
                  <p:pic>
                    <p:nvPicPr>
                      <p:cNvPr id="0" name=""/>
                      <p:cNvPicPr/>
                      <p:nvPr/>
                    </p:nvPicPr>
                    <p:blipFill>
                      <a:blip r:embed="rId4"/>
                      <a:stretch>
                        <a:fillRect/>
                      </a:stretch>
                    </p:blipFill>
                    <p:spPr>
                      <a:xfrm>
                        <a:off x="3889747" y="4088026"/>
                        <a:ext cx="549275" cy="1036638"/>
                      </a:xfrm>
                      <a:prstGeom prst="rect">
                        <a:avLst/>
                      </a:prstGeom>
                    </p:spPr>
                  </p:pic>
                </p:oleObj>
              </mc:Fallback>
            </mc:AlternateContent>
          </a:graphicData>
        </a:graphic>
      </p:graphicFrame>
    </p:spTree>
    <p:extLst>
      <p:ext uri="{BB962C8B-B14F-4D97-AF65-F5344CB8AC3E}">
        <p14:creationId xmlns:p14="http://schemas.microsoft.com/office/powerpoint/2010/main" val="721968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8582" y="1381043"/>
            <a:ext cx="11185087" cy="2913618"/>
          </a:xfrm>
          <a:prstGeom prst="rect">
            <a:avLst/>
          </a:prstGeom>
        </p:spPr>
        <p:txBody>
          <a:bodyPr>
            <a:spAutoFit/>
          </a:bodyPr>
          <a:lstStyle/>
          <a:p>
            <a:pPr algn="just">
              <a:lnSpc>
                <a:spcPts val="5500"/>
              </a:lnSpc>
              <a:spcAft>
                <a:spcPts val="0"/>
              </a:spcAft>
              <a:tabLst>
                <a:tab pos="2700655" algn="l"/>
              </a:tabLst>
            </a:pPr>
            <a:r>
              <a:rPr lang="en-US" altLang="zh-CN" sz="2800" b="1" kern="100" dirty="0">
                <a:latin typeface="Times New Roman"/>
                <a:ea typeface="华文细黑"/>
                <a:cs typeface="Courier New"/>
              </a:rPr>
              <a:t>3.</a:t>
            </a:r>
            <a:r>
              <a:rPr lang="zh-CN" altLang="zh-CN" sz="2800" b="1" kern="100" dirty="0">
                <a:latin typeface="Times New Roman"/>
                <a:ea typeface="华文细黑"/>
                <a:cs typeface="Times New Roman"/>
              </a:rPr>
              <a:t>加速度的计算</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规定正方向</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一般选初速度</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的方向为正方向</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判定</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的方向，确定</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的符号</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利用公式</a:t>
            </a:r>
            <a:r>
              <a:rPr lang="en-US" altLang="zh-CN" sz="2800" i="1" kern="100" dirty="0">
                <a:latin typeface="Times New Roman"/>
                <a:ea typeface="华文细黑"/>
                <a:cs typeface="Courier New"/>
              </a:rPr>
              <a:t>a</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计算</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要注意速度反向情况下，速度变化量的计算</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197181974"/>
              </p:ext>
            </p:extLst>
          </p:nvPr>
        </p:nvGraphicFramePr>
        <p:xfrm>
          <a:off x="2948047" y="3408571"/>
          <a:ext cx="1073150" cy="1019175"/>
        </p:xfrm>
        <a:graphic>
          <a:graphicData uri="http://schemas.openxmlformats.org/presentationml/2006/ole">
            <mc:AlternateContent xmlns:mc="http://schemas.openxmlformats.org/markup-compatibility/2006">
              <mc:Choice xmlns:v="urn:schemas-microsoft-com:vml" Requires="v">
                <p:oleObj spid="_x0000_s40403" name="文档" r:id="rId3" imgW="1073695" imgH="1018930" progId="Word.Document.12">
                  <p:embed/>
                </p:oleObj>
              </mc:Choice>
              <mc:Fallback>
                <p:oleObj name="文档" r:id="rId3" imgW="1073695" imgH="1018930" progId="Word.Document.12">
                  <p:embed/>
                  <p:pic>
                    <p:nvPicPr>
                      <p:cNvPr id="0" name=""/>
                      <p:cNvPicPr/>
                      <p:nvPr/>
                    </p:nvPicPr>
                    <p:blipFill>
                      <a:blip r:embed="rId4"/>
                      <a:stretch>
                        <a:fillRect/>
                      </a:stretch>
                    </p:blipFill>
                    <p:spPr>
                      <a:xfrm>
                        <a:off x="2948047" y="3408571"/>
                        <a:ext cx="1073150" cy="1019175"/>
                      </a:xfrm>
                      <a:prstGeom prst="rect">
                        <a:avLst/>
                      </a:prstGeom>
                    </p:spPr>
                  </p:pic>
                </p:oleObj>
              </mc:Fallback>
            </mc:AlternateContent>
          </a:graphicData>
        </a:graphic>
      </p:graphicFrame>
    </p:spTree>
    <p:extLst>
      <p:ext uri="{BB962C8B-B14F-4D97-AF65-F5344CB8AC3E}">
        <p14:creationId xmlns:p14="http://schemas.microsoft.com/office/powerpoint/2010/main" val="3695853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69075" y="214604"/>
            <a:ext cx="11367176" cy="6084462"/>
          </a:xfrm>
          <a:prstGeom prst="rect">
            <a:avLst/>
          </a:prstGeom>
        </p:spPr>
        <p:txBody>
          <a:bodyPr wrap="square" lIns="121898" tIns="60948" rIns="121898" bIns="60948">
            <a:spAutoFit/>
          </a:bodyPr>
          <a:lstStyle/>
          <a:p>
            <a:pPr algn="just">
              <a:lnSpc>
                <a:spcPct val="14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1</a:t>
            </a:r>
            <a:r>
              <a:rPr lang="zh-CN" altLang="zh-CN" sz="2800" kern="100" dirty="0">
                <a:latin typeface="Times New Roman"/>
                <a:ea typeface="华文细黑"/>
                <a:cs typeface="Times New Roman"/>
              </a:rPr>
              <a:t>　有下列几种情况，请根据所学知识选择对情景的分析和判断说法正确的是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高速公路上沿直线高速行驶的轿车为避免事故紧急刹车；</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点火后即将升空的火箭；</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宋体"/>
                <a:ea typeface="华文细黑"/>
                <a:cs typeface="Times New Roman"/>
              </a:rPr>
              <a:t>③</a:t>
            </a:r>
            <a:r>
              <a:rPr lang="zh-CN" altLang="zh-CN" sz="2800" kern="100" dirty="0">
                <a:latin typeface="Times New Roman"/>
                <a:ea typeface="华文细黑"/>
                <a:cs typeface="Times New Roman"/>
              </a:rPr>
              <a:t>太空的空间站在绕地球匀速转动；</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宋体"/>
                <a:ea typeface="华文细黑"/>
                <a:cs typeface="Times New Roman"/>
              </a:rPr>
              <a:t>④</a:t>
            </a:r>
            <a:r>
              <a:rPr lang="zh-CN" altLang="zh-CN" sz="2800" kern="100" dirty="0">
                <a:latin typeface="Times New Roman"/>
                <a:ea typeface="华文细黑"/>
                <a:cs typeface="Times New Roman"/>
              </a:rPr>
              <a:t>磁悬浮列车在轨道上高速行驶</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因为轿车紧急刹车，速度变化很快，所以加速度很大</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因为火箭还没运动，所以加速度为零</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因为空间站速度大小不变，所以加速度为零</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高速行驶的磁悬浮列车，因为速度很大，所以加速度也一定很大</a:t>
            </a:r>
            <a:endParaRPr lang="zh-CN" altLang="zh-CN" sz="1050" kern="100" dirty="0">
              <a:effectLst/>
              <a:latin typeface="宋体"/>
              <a:cs typeface="Courier New"/>
            </a:endParaRPr>
          </a:p>
        </p:txBody>
      </p:sp>
      <p:sp>
        <p:nvSpPr>
          <p:cNvPr id="15" name="TextBox 14"/>
          <p:cNvSpPr txBox="1"/>
          <p:nvPr/>
        </p:nvSpPr>
        <p:spPr>
          <a:xfrm>
            <a:off x="221918" y="387200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12953959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矩形 6"/>
          <p:cNvSpPr/>
          <p:nvPr/>
        </p:nvSpPr>
        <p:spPr>
          <a:xfrm>
            <a:off x="419819" y="560452"/>
            <a:ext cx="11232086" cy="5029582"/>
          </a:xfrm>
          <a:prstGeom prst="rect">
            <a:avLst/>
          </a:prstGeom>
        </p:spPr>
        <p:txBody>
          <a:bodyPr>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轿车紧急刹车，说明速度变化很快，所以加速度很大，故</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正确</a:t>
            </a:r>
            <a:r>
              <a:rPr lang="en-US" altLang="zh-CN" sz="2800" kern="100" dirty="0" smtClean="0">
                <a:solidFill>
                  <a:srgbClr val="002060"/>
                </a:solidFill>
                <a:latin typeface="Times New Roman"/>
                <a:ea typeface="华文细黑"/>
                <a:cs typeface="Courier New"/>
              </a:rPr>
              <a:t>.</a:t>
            </a:r>
          </a:p>
          <a:p>
            <a:pPr algn="just">
              <a:lnSpc>
                <a:spcPts val="5500"/>
              </a:lnSpc>
              <a:spcAft>
                <a:spcPts val="0"/>
              </a:spcAft>
              <a:tabLst>
                <a:tab pos="2700655" algn="l"/>
              </a:tabLst>
            </a:pPr>
            <a:r>
              <a:rPr lang="zh-CN" altLang="zh-CN" sz="2800" kern="100" spc="100" dirty="0" smtClean="0">
                <a:solidFill>
                  <a:srgbClr val="002060"/>
                </a:solidFill>
                <a:latin typeface="Times New Roman"/>
                <a:ea typeface="华文细黑"/>
                <a:cs typeface="Times New Roman"/>
              </a:rPr>
              <a:t>火箭</a:t>
            </a:r>
            <a:r>
              <a:rPr lang="zh-CN" altLang="zh-CN" sz="2800" kern="100" spc="100" dirty="0">
                <a:solidFill>
                  <a:srgbClr val="002060"/>
                </a:solidFill>
                <a:latin typeface="Times New Roman"/>
                <a:ea typeface="华文细黑"/>
                <a:cs typeface="Times New Roman"/>
              </a:rPr>
              <a:t>点火即将升空时，初速度</a:t>
            </a:r>
            <a:r>
              <a:rPr lang="en-US" altLang="zh-CN" sz="2800" i="1" kern="100" spc="100" dirty="0">
                <a:solidFill>
                  <a:srgbClr val="002060"/>
                </a:solidFill>
                <a:latin typeface="Book Antiqua"/>
                <a:ea typeface="华文细黑"/>
                <a:cs typeface="Times New Roman"/>
              </a:rPr>
              <a:t>v</a:t>
            </a:r>
            <a:r>
              <a:rPr lang="en-US" altLang="zh-CN" sz="2800" kern="100" spc="100" baseline="-25000" dirty="0">
                <a:solidFill>
                  <a:srgbClr val="002060"/>
                </a:solidFill>
                <a:latin typeface="Times New Roman"/>
                <a:ea typeface="华文细黑"/>
                <a:cs typeface="Courier New"/>
              </a:rPr>
              <a:t>1</a:t>
            </a:r>
            <a:r>
              <a:rPr lang="zh-CN" altLang="zh-CN" sz="2800" kern="100" spc="100" dirty="0">
                <a:solidFill>
                  <a:srgbClr val="002060"/>
                </a:solidFill>
                <a:latin typeface="Times New Roman"/>
                <a:ea typeface="华文细黑"/>
                <a:cs typeface="Times New Roman"/>
              </a:rPr>
              <a:t>为零，但是下一时刻速度</a:t>
            </a:r>
            <a:r>
              <a:rPr lang="en-US" altLang="zh-CN" sz="2800" i="1" kern="100" spc="100" dirty="0">
                <a:solidFill>
                  <a:srgbClr val="002060"/>
                </a:solidFill>
                <a:latin typeface="Book Antiqua"/>
                <a:ea typeface="华文细黑"/>
                <a:cs typeface="Times New Roman"/>
              </a:rPr>
              <a:t>v</a:t>
            </a:r>
            <a:r>
              <a:rPr lang="en-US" altLang="zh-CN" sz="2800" kern="100" spc="100" baseline="-25000" dirty="0">
                <a:solidFill>
                  <a:srgbClr val="002060"/>
                </a:solidFill>
                <a:latin typeface="Times New Roman"/>
                <a:ea typeface="华文细黑"/>
                <a:cs typeface="Courier New"/>
              </a:rPr>
              <a:t>2</a:t>
            </a:r>
            <a:r>
              <a:rPr lang="zh-CN" altLang="zh-CN" sz="2800" kern="100" spc="100" dirty="0">
                <a:solidFill>
                  <a:srgbClr val="002060"/>
                </a:solidFill>
                <a:latin typeface="Times New Roman"/>
                <a:ea typeface="华文细黑"/>
                <a:cs typeface="Times New Roman"/>
              </a:rPr>
              <a:t>不为零；</a:t>
            </a:r>
            <a:r>
              <a:rPr lang="zh-CN" altLang="zh-CN" sz="2800" kern="100" dirty="0">
                <a:solidFill>
                  <a:srgbClr val="002060"/>
                </a:solidFill>
                <a:latin typeface="Times New Roman"/>
                <a:ea typeface="华文细黑"/>
                <a:cs typeface="Times New Roman"/>
              </a:rPr>
              <a:t>因为</a:t>
            </a:r>
            <a:r>
              <a:rPr lang="en-US" altLang="zh-CN" sz="2800" i="1" kern="100" dirty="0">
                <a:solidFill>
                  <a:srgbClr val="002060"/>
                </a:solidFill>
                <a:latin typeface="Times New Roman"/>
                <a:ea typeface="华文细黑"/>
                <a:cs typeface="Courier New"/>
              </a:rPr>
              <a:t>a</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所以加速度不为零，故</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错误</a:t>
            </a:r>
            <a:r>
              <a:rPr lang="en-US" altLang="zh-CN" sz="2800" kern="100" dirty="0" smtClean="0">
                <a:solidFill>
                  <a:srgbClr val="002060"/>
                </a:solidFill>
                <a:latin typeface="Times New Roman"/>
                <a:ea typeface="华文细黑"/>
                <a:cs typeface="Courier New"/>
              </a:rPr>
              <a:t>.</a:t>
            </a: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空间站</a:t>
            </a:r>
            <a:r>
              <a:rPr lang="zh-CN" altLang="zh-CN" sz="2800" kern="100" dirty="0">
                <a:solidFill>
                  <a:srgbClr val="002060"/>
                </a:solidFill>
                <a:latin typeface="Times New Roman"/>
                <a:ea typeface="华文细黑"/>
                <a:cs typeface="Times New Roman"/>
              </a:rPr>
              <a:t>匀速转动，速度的方向在改变，属于变速运动，加速度不为零，故</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en-US" altLang="zh-CN" sz="2800" kern="100" dirty="0" smtClean="0">
                <a:solidFill>
                  <a:srgbClr val="002060"/>
                </a:solidFill>
                <a:latin typeface="Times New Roman"/>
                <a:ea typeface="华文细黑"/>
                <a:cs typeface="Courier New"/>
              </a:rPr>
              <a:t>.</a:t>
            </a: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高速</a:t>
            </a:r>
            <a:r>
              <a:rPr lang="zh-CN" altLang="zh-CN" sz="2800" kern="100" dirty="0">
                <a:solidFill>
                  <a:srgbClr val="002060"/>
                </a:solidFill>
                <a:latin typeface="Times New Roman"/>
                <a:ea typeface="华文细黑"/>
                <a:cs typeface="Times New Roman"/>
              </a:rPr>
              <a:t>行驶的磁悬浮列车，速度很大，但是完全可以做匀速直线运动，所以加速度也可以为零，故</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957629182"/>
              </p:ext>
            </p:extLst>
          </p:nvPr>
        </p:nvGraphicFramePr>
        <p:xfrm>
          <a:off x="1763678" y="1858643"/>
          <a:ext cx="2117725" cy="1238250"/>
        </p:xfrm>
        <a:graphic>
          <a:graphicData uri="http://schemas.openxmlformats.org/presentationml/2006/ole">
            <mc:AlternateContent xmlns:mc="http://schemas.openxmlformats.org/markup-compatibility/2006">
              <mc:Choice xmlns:v="urn:schemas-microsoft-com:vml" Requires="v">
                <p:oleObj spid="_x0000_s15994" name="文档" r:id="rId3" imgW="2118101" imgH="1238841" progId="Word.Document.12">
                  <p:embed/>
                </p:oleObj>
              </mc:Choice>
              <mc:Fallback>
                <p:oleObj name="文档" r:id="rId3" imgW="2118101" imgH="1238841" progId="Word.Document.12">
                  <p:embed/>
                  <p:pic>
                    <p:nvPicPr>
                      <p:cNvPr id="0" name=""/>
                      <p:cNvPicPr/>
                      <p:nvPr/>
                    </p:nvPicPr>
                    <p:blipFill>
                      <a:blip r:embed="rId4"/>
                      <a:stretch>
                        <a:fillRect/>
                      </a:stretch>
                    </p:blipFill>
                    <p:spPr>
                      <a:xfrm>
                        <a:off x="1763678" y="1858643"/>
                        <a:ext cx="2117725" cy="1238250"/>
                      </a:xfrm>
                      <a:prstGeom prst="rect">
                        <a:avLst/>
                      </a:prstGeom>
                    </p:spPr>
                  </p:pic>
                </p:oleObj>
              </mc:Fallback>
            </mc:AlternateContent>
          </a:graphicData>
        </a:graphic>
      </p:graphicFrame>
    </p:spTree>
    <p:extLst>
      <p:ext uri="{BB962C8B-B14F-4D97-AF65-F5344CB8AC3E}">
        <p14:creationId xmlns:p14="http://schemas.microsoft.com/office/powerpoint/2010/main" val="1336492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750"/>
                                        <p:tgtEl>
                                          <p:spTgt spid="7">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linds(horizontal)">
                                      <p:cBhvr>
                                        <p:cTn id="11" dur="750"/>
                                        <p:tgtEl>
                                          <p:spTgt spid="7">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750"/>
                                        <p:tgtEl>
                                          <p:spTgt spid="4"/>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linds(horizontal)">
                                      <p:cBhvr>
                                        <p:cTn id="18" dur="750"/>
                                        <p:tgtEl>
                                          <p:spTgt spid="7">
                                            <p:txEl>
                                              <p:pRg st="2" end="2"/>
                                            </p:txEl>
                                          </p:spTgt>
                                        </p:tgtEl>
                                      </p:cBhvr>
                                    </p:animEffect>
                                  </p:childTnLst>
                                </p:cTn>
                              </p:par>
                            </p:childTnLst>
                          </p:cTn>
                        </p:par>
                        <p:par>
                          <p:cTn id="19" fill="hold">
                            <p:stCondLst>
                              <p:cond delay="2250"/>
                            </p:stCondLst>
                            <p:childTnLst>
                              <p:par>
                                <p:cTn id="20" presetID="3" presetClass="entr" presetSubtype="10"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7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对象 14"/>
          <p:cNvGraphicFramePr>
            <a:graphicFrameLocks noChangeAspect="1"/>
          </p:cNvGraphicFramePr>
          <p:nvPr>
            <p:extLst>
              <p:ext uri="{D42A27DB-BD31-4B8C-83A1-F6EECF244321}">
                <p14:modId xmlns:p14="http://schemas.microsoft.com/office/powerpoint/2010/main" val="1150356668"/>
              </p:ext>
            </p:extLst>
          </p:nvPr>
        </p:nvGraphicFramePr>
        <p:xfrm>
          <a:off x="478155" y="4634498"/>
          <a:ext cx="11074400" cy="2205038"/>
        </p:xfrm>
        <a:graphic>
          <a:graphicData uri="http://schemas.openxmlformats.org/presentationml/2006/ole">
            <mc:AlternateContent xmlns:mc="http://schemas.openxmlformats.org/markup-compatibility/2006">
              <mc:Choice xmlns:v="urn:schemas-microsoft-com:vml" Requires="v">
                <p:oleObj spid="_x0000_s47411" name="文档" r:id="rId3" imgW="11201396" imgH="2233657" progId="Word.Document.12">
                  <p:embed/>
                </p:oleObj>
              </mc:Choice>
              <mc:Fallback>
                <p:oleObj name="文档" r:id="rId3" imgW="11201396" imgH="2233657" progId="Word.Document.12">
                  <p:embed/>
                  <p:pic>
                    <p:nvPicPr>
                      <p:cNvPr id="0" name=""/>
                      <p:cNvPicPr/>
                      <p:nvPr/>
                    </p:nvPicPr>
                    <p:blipFill>
                      <a:blip r:embed="rId4"/>
                      <a:stretch>
                        <a:fillRect/>
                      </a:stretch>
                    </p:blipFill>
                    <p:spPr>
                      <a:xfrm>
                        <a:off x="478155" y="4634498"/>
                        <a:ext cx="11074400" cy="2205038"/>
                      </a:xfrm>
                      <a:prstGeom prst="rect">
                        <a:avLst/>
                      </a:prstGeom>
                    </p:spPr>
                  </p:pic>
                </p:oleObj>
              </mc:Fallback>
            </mc:AlternateContent>
          </a:graphicData>
        </a:graphic>
      </p:graphicFrame>
      <p:sp>
        <p:nvSpPr>
          <p:cNvPr id="7" name="矩形 6"/>
          <p:cNvSpPr/>
          <p:nvPr/>
        </p:nvSpPr>
        <p:spPr>
          <a:xfrm>
            <a:off x="306937" y="117426"/>
            <a:ext cx="11457851" cy="1948739"/>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篮球以</a:t>
            </a:r>
            <a:r>
              <a:rPr lang="en-US" altLang="zh-CN" sz="2800" kern="100" dirty="0">
                <a:latin typeface="Times New Roman"/>
                <a:ea typeface="华文细黑"/>
                <a:cs typeface="Courier New"/>
              </a:rPr>
              <a:t>10 m/s</a:t>
            </a:r>
            <a:r>
              <a:rPr lang="zh-CN" altLang="zh-CN" sz="2800" kern="100" dirty="0">
                <a:latin typeface="Times New Roman"/>
                <a:ea typeface="华文细黑"/>
                <a:cs typeface="Times New Roman"/>
              </a:rPr>
              <a:t>的速度水平撞击篮板后以</a:t>
            </a:r>
            <a:r>
              <a:rPr lang="en-US" altLang="zh-CN" sz="2800" kern="100" dirty="0">
                <a:latin typeface="Times New Roman"/>
                <a:ea typeface="华文细黑"/>
                <a:cs typeface="Courier New"/>
              </a:rPr>
              <a:t>6 m/s</a:t>
            </a:r>
            <a:r>
              <a:rPr lang="zh-CN" altLang="zh-CN" sz="2800" kern="100" dirty="0">
                <a:latin typeface="Times New Roman"/>
                <a:ea typeface="华文细黑"/>
                <a:cs typeface="Times New Roman"/>
              </a:rPr>
              <a:t>的速度反向弹回，篮球与篮板的接触时间为</a:t>
            </a:r>
            <a:r>
              <a:rPr lang="en-US" altLang="zh-CN" sz="2800" kern="100" dirty="0">
                <a:latin typeface="Times New Roman"/>
                <a:ea typeface="华文细黑"/>
                <a:cs typeface="Courier New"/>
              </a:rPr>
              <a:t>0.1 s</a:t>
            </a:r>
            <a:r>
              <a:rPr lang="zh-CN" altLang="zh-CN" sz="2800" kern="100" dirty="0">
                <a:latin typeface="Times New Roman"/>
                <a:ea typeface="华文细黑"/>
                <a:cs typeface="Times New Roman"/>
              </a:rPr>
              <a:t>，则篮球在这段时间内的加速度为多大？加速度的方向如何？</a:t>
            </a:r>
            <a:endParaRPr lang="zh-CN" altLang="zh-CN" sz="1050" kern="100" dirty="0">
              <a:effectLst/>
              <a:latin typeface="宋体"/>
              <a:cs typeface="Courier New"/>
            </a:endParaRPr>
          </a:p>
        </p:txBody>
      </p:sp>
      <p:sp>
        <p:nvSpPr>
          <p:cNvPr id="12" name="矩形 11"/>
          <p:cNvSpPr/>
          <p:nvPr/>
        </p:nvSpPr>
        <p:spPr>
          <a:xfrm>
            <a:off x="306937" y="1991846"/>
            <a:ext cx="6837128" cy="738664"/>
          </a:xfrm>
          <a:prstGeom prst="rect">
            <a:avLst/>
          </a:prstGeom>
        </p:spPr>
        <p:txBody>
          <a:bodyPr wrap="none">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160 m/s</a:t>
            </a:r>
            <a:r>
              <a:rPr lang="en-US" altLang="zh-CN" sz="2800" kern="100" baseline="30000" dirty="0">
                <a:solidFill>
                  <a:srgbClr val="C00000"/>
                </a:solidFill>
                <a:latin typeface="Times New Roman"/>
                <a:ea typeface="华文细黑"/>
              </a:rPr>
              <a:t>2</a:t>
            </a:r>
            <a:r>
              <a:rPr lang="zh-CN" altLang="zh-CN" sz="2800" kern="100" dirty="0">
                <a:solidFill>
                  <a:srgbClr val="C00000"/>
                </a:solidFill>
                <a:latin typeface="Times New Roman"/>
                <a:ea typeface="华文细黑"/>
                <a:cs typeface="Times New Roman"/>
              </a:rPr>
              <a:t>　方向与初速度的方向相反</a:t>
            </a:r>
            <a:endParaRPr lang="zh-CN" altLang="zh-CN" sz="2800" kern="100" dirty="0">
              <a:effectLst/>
              <a:latin typeface="宋体"/>
              <a:cs typeface="Courier New"/>
            </a:endParaRPr>
          </a:p>
        </p:txBody>
      </p:sp>
      <p:sp>
        <p:nvSpPr>
          <p:cNvPr id="14" name="矩形 13"/>
          <p:cNvSpPr/>
          <p:nvPr/>
        </p:nvSpPr>
        <p:spPr>
          <a:xfrm>
            <a:off x="306937" y="2648173"/>
            <a:ext cx="11344407" cy="2018718"/>
          </a:xfrm>
          <a:prstGeom prst="rect">
            <a:avLst/>
          </a:prstGeom>
        </p:spPr>
        <p:txBody>
          <a:bodyPr>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选取篮球的初速度方向为正方向，则初速度</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10 m/s.</a:t>
            </a:r>
            <a:r>
              <a:rPr lang="zh-CN" altLang="zh-CN" sz="2800" kern="100" dirty="0">
                <a:solidFill>
                  <a:srgbClr val="002060"/>
                </a:solidFill>
                <a:latin typeface="Times New Roman"/>
                <a:ea typeface="华文细黑"/>
                <a:cs typeface="Times New Roman"/>
              </a:rPr>
              <a:t>因为末速度方向与规定的正方向相反，故末速度为</a:t>
            </a:r>
            <a:r>
              <a:rPr lang="en-US" altLang="zh-CN" sz="2800" i="1" kern="100" dirty="0">
                <a:solidFill>
                  <a:srgbClr val="002060"/>
                </a:solidFill>
                <a:latin typeface="Book Antiqua"/>
                <a:ea typeface="华文细黑"/>
                <a:cs typeface="Times New Roman"/>
              </a:rPr>
              <a:t>v</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6 m/s.</a:t>
            </a:r>
            <a:r>
              <a:rPr lang="zh-CN" altLang="zh-CN" sz="2800" kern="100" dirty="0">
                <a:solidFill>
                  <a:srgbClr val="002060"/>
                </a:solidFill>
                <a:latin typeface="Times New Roman"/>
                <a:ea typeface="华文细黑"/>
                <a:cs typeface="Times New Roman"/>
              </a:rPr>
              <a:t>由加速度的定义式可得：</a:t>
            </a:r>
            <a:endParaRPr lang="zh-CN" altLang="zh-CN" sz="2800" kern="100" dirty="0">
              <a:effectLst/>
              <a:latin typeface="宋体"/>
              <a:cs typeface="Courier New"/>
            </a:endParaRPr>
          </a:p>
        </p:txBody>
      </p:sp>
      <p:sp>
        <p:nvSpPr>
          <p:cNvPr id="2" name="TextBox 1"/>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3" name="TextBox 2"/>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4002167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2" grpId="0"/>
      <p:bldP spid="12" grpId="1"/>
      <p:bldP spid="14" grpId="0"/>
      <p:bldP spid="1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4" y="621482"/>
            <a:ext cx="2333534" cy="668428"/>
            <a:chOff x="164" y="341996"/>
            <a:chExt cx="2333534" cy="668428"/>
          </a:xfrm>
        </p:grpSpPr>
        <p:sp>
          <p:nvSpPr>
            <p:cNvPr id="3" name="五边形 2"/>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4" name="燕尾形 3"/>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5" name="矩形 4"/>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总结提升</a:t>
              </a:r>
              <a:endParaRPr lang="zh-CN" altLang="en-US" sz="2800" b="1" kern="100" dirty="0">
                <a:solidFill>
                  <a:schemeClr val="bg1"/>
                </a:solidFill>
                <a:latin typeface="宋体"/>
                <a:cs typeface="Courier New"/>
              </a:endParaRPr>
            </a:p>
          </p:txBody>
        </p:sp>
      </p:grpSp>
      <p:sp>
        <p:nvSpPr>
          <p:cNvPr id="6" name="矩形 5"/>
          <p:cNvSpPr/>
          <p:nvPr/>
        </p:nvSpPr>
        <p:spPr>
          <a:xfrm>
            <a:off x="594055" y="1905382"/>
            <a:ext cx="10901751" cy="2111732"/>
          </a:xfrm>
          <a:prstGeom prst="rect">
            <a:avLst/>
          </a:prstGeom>
        </p:spPr>
        <p:txBody>
          <a:bodyPr>
            <a:spAutoFit/>
          </a:bodyPr>
          <a:lstStyle/>
          <a:p>
            <a:pPr algn="just">
              <a:lnSpc>
                <a:spcPts val="5500"/>
              </a:lnSpc>
              <a:spcAft>
                <a:spcPts val="0"/>
              </a:spcAft>
              <a:tabLst>
                <a:tab pos="2700655" algn="l"/>
              </a:tabLst>
            </a:pPr>
            <a:r>
              <a:rPr lang="zh-CN" altLang="zh-CN" sz="2800" kern="100" dirty="0">
                <a:latin typeface="Times New Roman"/>
                <a:ea typeface="华文细黑"/>
                <a:cs typeface="Times New Roman"/>
              </a:rPr>
              <a:t>加速度是矢量，加速度的正负表示加速度的方向</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若加速度的方向与规定的正方向相同，则加速度为正；若加速度的方向与规定的正方向相反，则加速度为负</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1063704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6165" y="1404045"/>
            <a:ext cx="10898083" cy="2913618"/>
          </a:xfrm>
          <a:prstGeom prst="rect">
            <a:avLst/>
          </a:prstGeom>
        </p:spPr>
        <p:txBody>
          <a:bodyPr wrap="square">
            <a:spAutoFit/>
          </a:bodyPr>
          <a:lstStyle/>
          <a:p>
            <a:pPr algn="just">
              <a:lnSpc>
                <a:spcPts val="5500"/>
              </a:lnSpc>
              <a:spcAft>
                <a:spcPts val="0"/>
              </a:spcAft>
            </a:pPr>
            <a:r>
              <a:rPr lang="en-US" altLang="zh-CN" sz="2800" b="1" kern="100" dirty="0">
                <a:solidFill>
                  <a:srgbClr val="C00000"/>
                </a:solidFill>
                <a:latin typeface="微软雅黑" pitchFamily="34" charset="-122"/>
                <a:ea typeface="微软雅黑" pitchFamily="34" charset="-122"/>
                <a:cs typeface="Times New Roman"/>
              </a:rPr>
              <a:t>[</a:t>
            </a:r>
            <a:r>
              <a:rPr lang="zh-CN" altLang="zh-CN" sz="2800" b="1" kern="100" dirty="0">
                <a:solidFill>
                  <a:srgbClr val="C00000"/>
                </a:solidFill>
                <a:latin typeface="微软雅黑" pitchFamily="34" charset="-122"/>
                <a:ea typeface="微软雅黑" pitchFamily="34" charset="-122"/>
                <a:cs typeface="Times New Roman"/>
              </a:rPr>
              <a:t>学习目标</a:t>
            </a:r>
            <a:r>
              <a:rPr lang="en-US" altLang="zh-CN" sz="2800" b="1" kern="100" dirty="0">
                <a:solidFill>
                  <a:srgbClr val="C00000"/>
                </a:solidFill>
                <a:latin typeface="微软雅黑" pitchFamily="34" charset="-122"/>
                <a:ea typeface="微软雅黑" pitchFamily="34" charset="-122"/>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ts val="5500"/>
              </a:lnSpc>
              <a:spcAft>
                <a:spcPts val="0"/>
              </a:spcAft>
              <a:tabLst>
                <a:tab pos="2430780"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知道</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kern="100" dirty="0" err="1">
                <a:latin typeface="Times New Roman"/>
                <a:ea typeface="华文细黑"/>
              </a:rPr>
              <a:t>Δ</a:t>
            </a:r>
            <a:r>
              <a:rPr lang="en-US" altLang="zh-CN" sz="2800" i="1" kern="100" dirty="0" err="1">
                <a:latin typeface="Book Antiqua"/>
                <a:ea typeface="华文细黑"/>
                <a:cs typeface="Times New Roman"/>
              </a:rPr>
              <a:t>v</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区别，掌握加速度的概念，认识加速度的矢量性</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2</a:t>
            </a:r>
            <a:r>
              <a:rPr lang="en-US" altLang="zh-CN" sz="2800" kern="100" dirty="0">
                <a:latin typeface="Times New Roman"/>
                <a:ea typeface="华文细黑"/>
              </a:rPr>
              <a:t>.</a:t>
            </a:r>
            <a:r>
              <a:rPr lang="zh-CN" altLang="zh-CN" sz="2800" kern="100" dirty="0">
                <a:latin typeface="Times New Roman"/>
                <a:ea typeface="华文细黑"/>
                <a:cs typeface="Times New Roman"/>
              </a:rPr>
              <a:t>能根据速度和加速度的方向关系判断物体的运动情况</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3</a:t>
            </a:r>
            <a:r>
              <a:rPr lang="en-US" altLang="zh-CN" sz="2800" kern="100" dirty="0">
                <a:latin typeface="Times New Roman"/>
                <a:ea typeface="华文细黑"/>
              </a:rPr>
              <a:t>.</a:t>
            </a:r>
            <a:r>
              <a:rPr lang="zh-CN" altLang="zh-CN" sz="2800" kern="100" dirty="0">
                <a:latin typeface="Times New Roman"/>
                <a:ea typeface="华文细黑"/>
                <a:cs typeface="Times New Roman"/>
              </a:rPr>
              <a:t>能根据</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rPr>
              <a:t>t</a:t>
            </a:r>
            <a:r>
              <a:rPr lang="zh-CN" altLang="zh-CN" sz="2800" kern="100" dirty="0">
                <a:latin typeface="Times New Roman"/>
                <a:ea typeface="华文细黑"/>
                <a:cs typeface="Times New Roman"/>
              </a:rPr>
              <a:t>图象分析、计算加速度</a:t>
            </a:r>
            <a:r>
              <a:rPr lang="en-US" altLang="zh-CN" sz="2800" kern="100" dirty="0" smtClean="0">
                <a:latin typeface="Times New Roman"/>
                <a:ea typeface="华文细黑"/>
              </a:rPr>
              <a:t>.</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340640593"/>
              </p:ext>
            </p:extLst>
          </p:nvPr>
        </p:nvGraphicFramePr>
        <p:xfrm>
          <a:off x="2969136" y="2044482"/>
          <a:ext cx="615950" cy="1066800"/>
        </p:xfrm>
        <a:graphic>
          <a:graphicData uri="http://schemas.openxmlformats.org/presentationml/2006/ole">
            <mc:AlternateContent xmlns:mc="http://schemas.openxmlformats.org/markup-compatibility/2006">
              <mc:Choice xmlns:v="urn:schemas-microsoft-com:vml" Requires="v">
                <p:oleObj spid="_x0000_s37364" name="文档" r:id="rId3" imgW="616574" imgH="1066440" progId="Word.Document.12">
                  <p:embed/>
                </p:oleObj>
              </mc:Choice>
              <mc:Fallback>
                <p:oleObj name="文档" r:id="rId3" imgW="616574" imgH="1066440" progId="Word.Document.12">
                  <p:embed/>
                  <p:pic>
                    <p:nvPicPr>
                      <p:cNvPr id="0" name=""/>
                      <p:cNvPicPr/>
                      <p:nvPr/>
                    </p:nvPicPr>
                    <p:blipFill>
                      <a:blip r:embed="rId4"/>
                      <a:stretch>
                        <a:fillRect/>
                      </a:stretch>
                    </p:blipFill>
                    <p:spPr>
                      <a:xfrm>
                        <a:off x="2969136" y="2044482"/>
                        <a:ext cx="615950" cy="1066800"/>
                      </a:xfrm>
                      <a:prstGeom prst="rect">
                        <a:avLst/>
                      </a:prstGeom>
                    </p:spPr>
                  </p:pic>
                </p:oleObj>
              </mc:Fallback>
            </mc:AlternateContent>
          </a:graphicData>
        </a:graphic>
      </p:graphicFrame>
    </p:spTree>
    <p:extLst>
      <p:ext uri="{BB962C8B-B14F-4D97-AF65-F5344CB8AC3E}">
        <p14:creationId xmlns:p14="http://schemas.microsoft.com/office/powerpoint/2010/main" val="397389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二、加速度对物体运动的影响</a:t>
            </a:r>
          </a:p>
        </p:txBody>
      </p:sp>
      <p:sp>
        <p:nvSpPr>
          <p:cNvPr id="12" name="矩形 11"/>
          <p:cNvSpPr/>
          <p:nvPr/>
        </p:nvSpPr>
        <p:spPr>
          <a:xfrm>
            <a:off x="407287" y="765498"/>
            <a:ext cx="11520567" cy="1384995"/>
          </a:xfrm>
          <a:prstGeom prst="rect">
            <a:avLst/>
          </a:prstGeom>
        </p:spPr>
        <p:txBody>
          <a:bodyPr wrap="square">
            <a:spAutoFit/>
          </a:bodyPr>
          <a:lstStyle/>
          <a:p>
            <a:pPr algn="just">
              <a:lnSpc>
                <a:spcPct val="150000"/>
              </a:lnSpc>
              <a:spcAft>
                <a:spcPts val="0"/>
              </a:spcAf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导学探究</a:t>
            </a:r>
            <a:r>
              <a:rPr lang="en-US" altLang="zh-CN" sz="2800" b="1" kern="100" dirty="0">
                <a:solidFill>
                  <a:srgbClr val="0000FF"/>
                </a:solidFill>
                <a:latin typeface="IPAPANNEW"/>
                <a:ea typeface="华文细黑"/>
                <a:cs typeface="Times New Roman"/>
              </a:rPr>
              <a:t>]</a:t>
            </a:r>
            <a:r>
              <a:rPr lang="zh-CN"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endParaRPr lang="en-US" altLang="zh-CN" sz="2800" kern="100" dirty="0">
              <a:latin typeface="Times New Roman"/>
              <a:ea typeface="华文细黑"/>
              <a:cs typeface="Times New Roman"/>
            </a:endParaRPr>
          </a:p>
          <a:p>
            <a:pPr algn="just">
              <a:lnSpc>
                <a:spcPct val="150000"/>
              </a:lnSpc>
              <a:spcAft>
                <a:spcPts val="0"/>
              </a:spcAft>
              <a:tabLst>
                <a:tab pos="2430780" algn="l"/>
              </a:tabLst>
            </a:pPr>
            <a:r>
              <a:rPr lang="zh-CN" altLang="zh-CN" sz="2800" kern="100" dirty="0">
                <a:latin typeface="Times New Roman"/>
                <a:ea typeface="华文细黑"/>
                <a:cs typeface="Times New Roman"/>
              </a:rPr>
              <a:t>如图</a:t>
            </a:r>
            <a:r>
              <a:rPr lang="en-US" altLang="zh-CN" sz="2800" kern="100" dirty="0">
                <a:latin typeface="Times New Roman"/>
                <a:ea typeface="华文细黑"/>
              </a:rPr>
              <a:t>2</a:t>
            </a:r>
            <a:r>
              <a:rPr lang="zh-CN" altLang="zh-CN" sz="2800" kern="100" dirty="0">
                <a:latin typeface="Times New Roman"/>
                <a:ea typeface="华文细黑"/>
                <a:cs typeface="Times New Roman"/>
              </a:rPr>
              <a:t>为蜻蜓、火箭的运动示意图</a:t>
            </a:r>
            <a:r>
              <a:rPr lang="en-US" altLang="zh-CN" sz="2800" kern="100" dirty="0">
                <a:latin typeface="Times New Roman"/>
                <a:ea typeface="华文细黑"/>
              </a:rPr>
              <a:t>.</a:t>
            </a:r>
            <a:endParaRPr lang="zh-CN" altLang="zh-CN" sz="1050" kern="100" dirty="0">
              <a:effectLst/>
              <a:latin typeface="宋体"/>
              <a:cs typeface="Courier New"/>
            </a:endParaRPr>
          </a:p>
        </p:txBody>
      </p:sp>
      <p:sp>
        <p:nvSpPr>
          <p:cNvPr id="6" name="矩形 5"/>
          <p:cNvSpPr/>
          <p:nvPr/>
        </p:nvSpPr>
        <p:spPr>
          <a:xfrm>
            <a:off x="5733569" y="4462175"/>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rPr>
              <a:t>2</a:t>
            </a:r>
            <a:endParaRPr lang="zh-CN" altLang="en-US" sz="2800" dirty="0"/>
          </a:p>
        </p:txBody>
      </p:sp>
      <p:sp>
        <p:nvSpPr>
          <p:cNvPr id="9" name="矩形 8"/>
          <p:cNvSpPr/>
          <p:nvPr/>
        </p:nvSpPr>
        <p:spPr>
          <a:xfrm>
            <a:off x="407287" y="5001905"/>
            <a:ext cx="11296938" cy="1303177"/>
          </a:xfrm>
          <a:prstGeom prst="rect">
            <a:avLst/>
          </a:prstGeom>
        </p:spPr>
        <p:txBody>
          <a:bodyPr>
            <a:spAutoFit/>
          </a:bodyPr>
          <a:lstStyle/>
          <a:p>
            <a:pPr algn="just">
              <a:lnSpc>
                <a:spcPct val="150000"/>
              </a:lnSpc>
              <a:spcAft>
                <a:spcPts val="0"/>
              </a:spcAft>
              <a:tabLst>
                <a:tab pos="2700655" algn="l"/>
              </a:tabLst>
            </a:pPr>
            <a:r>
              <a:rPr lang="zh-CN" altLang="zh-CN" sz="2800" kern="100" dirty="0">
                <a:latin typeface="Times New Roman"/>
                <a:ea typeface="华文细黑"/>
                <a:cs typeface="Times New Roman"/>
              </a:rPr>
              <a:t>图甲：以</a:t>
            </a:r>
            <a:r>
              <a:rPr lang="en-US" altLang="zh-CN" sz="2800" kern="100" dirty="0">
                <a:latin typeface="Times New Roman"/>
                <a:ea typeface="华文细黑"/>
                <a:cs typeface="Courier New"/>
              </a:rPr>
              <a:t>8 m/s</a:t>
            </a:r>
            <a:r>
              <a:rPr lang="zh-CN" altLang="zh-CN" sz="2800" kern="100" dirty="0">
                <a:latin typeface="Times New Roman"/>
                <a:ea typeface="华文细黑"/>
                <a:cs typeface="Times New Roman"/>
              </a:rPr>
              <a:t>的速度飞行的蜻蜓能在</a:t>
            </a:r>
            <a:r>
              <a:rPr lang="en-US" altLang="zh-CN" sz="2800" kern="100" dirty="0">
                <a:latin typeface="Times New Roman"/>
                <a:ea typeface="华文细黑"/>
                <a:cs typeface="Courier New"/>
              </a:rPr>
              <a:t>0.7 s</a:t>
            </a:r>
            <a:r>
              <a:rPr lang="zh-CN" altLang="zh-CN" sz="2800" kern="100" dirty="0">
                <a:latin typeface="Times New Roman"/>
                <a:ea typeface="华文细黑"/>
                <a:cs typeface="Times New Roman"/>
              </a:rPr>
              <a:t>内停下来</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图乙：火箭发射时</a:t>
            </a:r>
            <a:r>
              <a:rPr lang="en-US" altLang="zh-CN" sz="2800" kern="100" dirty="0">
                <a:latin typeface="Times New Roman"/>
                <a:ea typeface="华文细黑"/>
                <a:cs typeface="Courier New"/>
              </a:rPr>
              <a:t>10 s</a:t>
            </a:r>
            <a:r>
              <a:rPr lang="zh-CN" altLang="zh-CN" sz="2800" kern="100" dirty="0">
                <a:latin typeface="Times New Roman"/>
                <a:ea typeface="华文细黑"/>
                <a:cs typeface="Times New Roman"/>
              </a:rPr>
              <a:t>内速度由</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增加到</a:t>
            </a:r>
            <a:r>
              <a:rPr lang="en-US" altLang="zh-CN" sz="2800" kern="100" dirty="0">
                <a:latin typeface="Times New Roman"/>
                <a:ea typeface="华文细黑"/>
                <a:cs typeface="Courier New"/>
              </a:rPr>
              <a:t>100 m/s.</a:t>
            </a:r>
            <a:endParaRPr lang="zh-CN" altLang="zh-CN" sz="1050" kern="100" dirty="0">
              <a:effectLst/>
              <a:latin typeface="宋体"/>
              <a:cs typeface="Courier New"/>
            </a:endParaRPr>
          </a:p>
        </p:txBody>
      </p:sp>
      <p:pic>
        <p:nvPicPr>
          <p:cNvPr id="48130" name="Picture 2" descr="\\贾文\贾文\源文件\同步\物理 人教 必修1 新课标\R1-6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0852" y="2123490"/>
            <a:ext cx="5908708" cy="223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745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0039" y="2658026"/>
            <a:ext cx="10901751" cy="656846"/>
          </a:xfrm>
          <a:prstGeom prst="rect">
            <a:avLst/>
          </a:prstGeom>
        </p:spPr>
        <p:txBody>
          <a:bodyPr>
            <a:spAutoFit/>
          </a:bodyPr>
          <a:lstStyle/>
          <a:p>
            <a:pPr algn="just">
              <a:lnSpc>
                <a:spcPct val="150000"/>
              </a:lnSpc>
              <a:spcAft>
                <a:spcPts val="0"/>
              </a:spcAft>
              <a:tabLst>
                <a:tab pos="2700655" algn="l"/>
              </a:tabLst>
            </a:pPr>
            <a:r>
              <a:rPr lang="en-US" altLang="zh-CN" sz="2800" kern="100" smtClean="0">
                <a:latin typeface="Times New Roman"/>
                <a:ea typeface="华文细黑"/>
                <a:cs typeface="Courier New"/>
              </a:rPr>
              <a:t>(1)</a:t>
            </a:r>
            <a:r>
              <a:rPr lang="zh-CN" altLang="zh-CN" sz="2800" kern="100" dirty="0" smtClean="0">
                <a:latin typeface="Times New Roman"/>
                <a:ea typeface="华文细黑"/>
                <a:cs typeface="Times New Roman"/>
              </a:rPr>
              <a:t>计算蜻蜓和火箭加速度的大小并说明谁的速度变化快？</a:t>
            </a:r>
            <a:endParaRPr lang="zh-CN" altLang="zh-CN" sz="1050" kern="100" dirty="0">
              <a:effectLst/>
              <a:latin typeface="宋体"/>
              <a:cs typeface="Courier New"/>
            </a:endParaRPr>
          </a:p>
        </p:txBody>
      </p:sp>
      <p:sp>
        <p:nvSpPr>
          <p:cNvPr id="5" name="TextBox 4"/>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pic>
        <p:nvPicPr>
          <p:cNvPr id="6" name="Picture 2" descr="\\贾文\贾文\源文件\同步\物理 人教 必修1 新课标\R1-6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0852" y="397750"/>
            <a:ext cx="5908708" cy="223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50039" y="3313183"/>
            <a:ext cx="10901751" cy="656846"/>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11.4 m/s</a:t>
            </a:r>
            <a:r>
              <a:rPr lang="en-US" altLang="zh-CN" sz="2800" kern="100" baseline="30000" dirty="0">
                <a:solidFill>
                  <a:srgbClr val="C00000"/>
                </a:solidFill>
                <a:latin typeface="Times New Roman"/>
                <a:ea typeface="华文细黑"/>
              </a:rPr>
              <a:t>2</a:t>
            </a:r>
            <a:r>
              <a:rPr lang="zh-CN" altLang="zh-CN" sz="2800" kern="100" dirty="0">
                <a:solidFill>
                  <a:srgbClr val="C00000"/>
                </a:solidFill>
                <a:latin typeface="Times New Roman"/>
                <a:ea typeface="华文细黑"/>
                <a:cs typeface="Times New Roman"/>
              </a:rPr>
              <a:t>　</a:t>
            </a:r>
            <a:r>
              <a:rPr lang="en-US" altLang="zh-CN" sz="2800" kern="100" dirty="0">
                <a:solidFill>
                  <a:srgbClr val="C00000"/>
                </a:solidFill>
                <a:latin typeface="Times New Roman"/>
                <a:ea typeface="华文细黑"/>
              </a:rPr>
              <a:t>10 m/s</a:t>
            </a:r>
            <a:r>
              <a:rPr lang="en-US" altLang="zh-CN" sz="2800" kern="100" baseline="30000" dirty="0">
                <a:solidFill>
                  <a:srgbClr val="C00000"/>
                </a:solidFill>
                <a:latin typeface="Times New Roman"/>
                <a:ea typeface="华文细黑"/>
              </a:rPr>
              <a:t>2</a:t>
            </a:r>
            <a:r>
              <a:rPr lang="zh-CN" altLang="zh-CN" sz="2800" kern="100" dirty="0">
                <a:solidFill>
                  <a:srgbClr val="C00000"/>
                </a:solidFill>
                <a:latin typeface="Times New Roman"/>
                <a:ea typeface="华文细黑"/>
                <a:cs typeface="Times New Roman"/>
              </a:rPr>
              <a:t>　蜻蜓的速度变化快</a:t>
            </a:r>
            <a:endParaRPr lang="zh-CN" altLang="zh-CN" sz="1050" kern="100" dirty="0">
              <a:effectLst/>
              <a:latin typeface="宋体"/>
              <a:cs typeface="Courier New"/>
            </a:endParaRPr>
          </a:p>
        </p:txBody>
      </p:sp>
      <p:sp>
        <p:nvSpPr>
          <p:cNvPr id="8" name="矩形 7"/>
          <p:cNvSpPr/>
          <p:nvPr/>
        </p:nvSpPr>
        <p:spPr>
          <a:xfrm>
            <a:off x="450039" y="3968340"/>
            <a:ext cx="10901751" cy="656846"/>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分析蜻蜓和火箭的加速度方向与速度方向的关系</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9" name="矩形 8"/>
          <p:cNvSpPr/>
          <p:nvPr/>
        </p:nvSpPr>
        <p:spPr>
          <a:xfrm>
            <a:off x="450039" y="4623498"/>
            <a:ext cx="10901751" cy="1303177"/>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蜻蜓的加速度方向与速度方向相反；火箭的加速度方向与速度方向相同</a:t>
            </a:r>
            <a:r>
              <a:rPr lang="en-US" altLang="zh-CN" sz="2800" kern="100" dirty="0">
                <a:solidFill>
                  <a:srgbClr val="C0000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1059342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7" grpId="0"/>
      <p:bldP spid="7" grpId="1"/>
      <p:bldP spid="9" grpId="0"/>
      <p:bldP spid="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0039" y="2658026"/>
            <a:ext cx="10901751" cy="1302408"/>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试根据上述情景和问题讨论在直线运动中物体做加速运动或减速运动的条件是什么？</a:t>
            </a:r>
            <a:endParaRPr lang="zh-CN" altLang="zh-CN" sz="1050" kern="100" dirty="0">
              <a:effectLst/>
              <a:latin typeface="宋体"/>
              <a:cs typeface="Courier New"/>
            </a:endParaRPr>
          </a:p>
        </p:txBody>
      </p:sp>
      <p:sp>
        <p:nvSpPr>
          <p:cNvPr id="5" name="TextBox 4"/>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pic>
        <p:nvPicPr>
          <p:cNvPr id="6" name="Picture 2" descr="\\贾文\贾文\源文件\同步\物理 人教 必修1 新课标\R1-6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0852" y="397750"/>
            <a:ext cx="5908708" cy="223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50039" y="3965218"/>
            <a:ext cx="10901751" cy="1303177"/>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在直线运动中，当加速度方向与速度方向相同时，物体做加速运动；当加速度方向与速度方向相反时，物体做减速运动</a:t>
            </a:r>
            <a:r>
              <a:rPr lang="en-US" altLang="zh-CN" sz="2800" kern="100" dirty="0">
                <a:solidFill>
                  <a:srgbClr val="C0000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2977770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7" grpId="0"/>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377281" y="27498"/>
            <a:ext cx="11435850" cy="1985159"/>
          </a:xfrm>
          <a:prstGeom prst="rect">
            <a:avLst/>
          </a:prstGeom>
        </p:spPr>
        <p:txBody>
          <a:bodyPr wrap="square">
            <a:spAutoFit/>
          </a:bodyPr>
          <a:lstStyle/>
          <a:p>
            <a:pPr algn="just">
              <a:lnSpc>
                <a:spcPct val="150000"/>
              </a:lnSpc>
              <a:spcAft>
                <a:spcPts val="0"/>
              </a:spcAft>
              <a:tabLst>
                <a:tab pos="2700655" algn="l"/>
              </a:tabLs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知识深化</a:t>
            </a:r>
            <a:r>
              <a:rPr lang="en-US" altLang="zh-CN" sz="2800" b="1" kern="100" dirty="0" smtClean="0">
                <a:solidFill>
                  <a:srgbClr val="0000FF"/>
                </a:solidFill>
                <a:latin typeface="IPAPANNEW"/>
                <a:ea typeface="华文细黑"/>
                <a:cs typeface="Times New Roman"/>
              </a:rPr>
              <a:t>] </a:t>
            </a:r>
            <a:endParaRPr lang="en-US" altLang="zh-CN" sz="2800" kern="100" dirty="0">
              <a:latin typeface="宋体"/>
              <a:cs typeface="Courier New"/>
            </a:endParaRPr>
          </a:p>
          <a:p>
            <a:pPr algn="just">
              <a:lnSpc>
                <a:spcPct val="150000"/>
              </a:lnSpc>
              <a:spcAft>
                <a:spcPts val="0"/>
              </a:spcAft>
              <a:tabLst>
                <a:tab pos="2700655" algn="l"/>
              </a:tabLst>
            </a:pPr>
            <a:r>
              <a:rPr lang="zh-CN" altLang="zh-CN" sz="2800" b="1" kern="100" dirty="0">
                <a:latin typeface="Times New Roman"/>
                <a:ea typeface="华文细黑"/>
                <a:cs typeface="Times New Roman"/>
              </a:rPr>
              <a:t>由加速度来判断物体的运动情况</a:t>
            </a:r>
            <a:endParaRPr lang="zh-CN" altLang="zh-CN" sz="2800" b="1"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加速度的大小决定物体速度变化的快慢</a:t>
            </a:r>
            <a:endParaRPr lang="zh-CN" altLang="zh-CN" sz="2800" kern="100" dirty="0">
              <a:effectLst/>
              <a:latin typeface="宋体"/>
              <a:cs typeface="Courier New"/>
            </a:endParaRPr>
          </a:p>
        </p:txBody>
      </p:sp>
      <p:pic>
        <p:nvPicPr>
          <p:cNvPr id="24899" name="Picture 323" descr="\\贾文\贾文\源文件\同步\物理 人教 必修1 新课标\R1-6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276" y="2033562"/>
            <a:ext cx="5849860" cy="223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00" name="Picture 324" descr="\\贾文\贾文\源文件\同步\物理 人教 必修1 新课标\R1-68.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393" y="4357250"/>
            <a:ext cx="7441627" cy="242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348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433894" y="1036337"/>
            <a:ext cx="11322624" cy="1303177"/>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加速度方向与速度方向的关系决定物体加速还是减速</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物体是加速还是减速与加速度的变化和加速度的大小无关</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可总结如下：</a:t>
            </a:r>
            <a:endParaRPr lang="zh-CN" altLang="zh-CN" sz="1050" kern="100" dirty="0">
              <a:effectLst/>
              <a:latin typeface="宋体"/>
              <a:cs typeface="Courier New"/>
            </a:endParaRPr>
          </a:p>
        </p:txBody>
      </p:sp>
      <p:pic>
        <p:nvPicPr>
          <p:cNvPr id="49154" name="Picture 2" descr="\\贾文\贾文\源文件\同步\物理 人教 必修1 新课标\R1-69.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561" y="2631427"/>
            <a:ext cx="7013290" cy="17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171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350278" y="306418"/>
            <a:ext cx="11371887" cy="39192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3</a:t>
            </a:r>
            <a:r>
              <a:rPr lang="zh-CN" altLang="zh-CN" sz="2800" kern="100" dirty="0">
                <a:latin typeface="Times New Roman"/>
                <a:ea typeface="华文细黑"/>
                <a:cs typeface="Times New Roman"/>
              </a:rPr>
              <a:t>　一质点自原点开始在</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轴上运动，初速度</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en-US" altLang="zh-CN" sz="2800" kern="100" dirty="0">
                <a:latin typeface="Times New Roman"/>
                <a:ea typeface="华文细黑"/>
                <a:cs typeface="Courier New"/>
              </a:rPr>
              <a:t>&gt;0</a:t>
            </a:r>
            <a:r>
              <a:rPr lang="zh-CN" altLang="zh-CN" sz="2800" kern="100" dirty="0">
                <a:latin typeface="Times New Roman"/>
                <a:ea typeface="华文细黑"/>
                <a:cs typeface="Times New Roman"/>
              </a:rPr>
              <a:t>，加速度</a:t>
            </a:r>
            <a:r>
              <a:rPr lang="en-US" altLang="zh-CN" sz="2800" i="1" kern="100" dirty="0">
                <a:latin typeface="Times New Roman"/>
                <a:ea typeface="华文细黑"/>
                <a:cs typeface="Courier New"/>
              </a:rPr>
              <a:t>a</a:t>
            </a:r>
            <a:r>
              <a:rPr lang="en-US" altLang="zh-CN" sz="2800" kern="100" dirty="0">
                <a:latin typeface="Times New Roman"/>
                <a:ea typeface="华文细黑"/>
                <a:cs typeface="Courier New"/>
              </a:rPr>
              <a:t>&gt;0</a:t>
            </a:r>
            <a:r>
              <a:rPr lang="zh-CN" altLang="zh-CN" sz="2800" kern="100" dirty="0">
                <a:latin typeface="Times New Roman"/>
                <a:ea typeface="华文细黑"/>
                <a:cs typeface="Times New Roman"/>
              </a:rPr>
              <a:t>，当</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值不断减小直至为零时，质点的</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速度不断减小，位移不断减小</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速度不断减小，位移继续增大</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速度不断增大，当</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时，速度达到最大，位移不断增大</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速度不断减小，当</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时，位移达到最大值</a:t>
            </a:r>
            <a:endParaRPr lang="zh-CN" altLang="zh-CN" sz="1050" kern="100" dirty="0">
              <a:effectLst/>
              <a:latin typeface="宋体"/>
              <a:cs typeface="Courier New"/>
            </a:endParaRPr>
          </a:p>
        </p:txBody>
      </p:sp>
      <p:sp>
        <p:nvSpPr>
          <p:cNvPr id="7" name="TextBox 6"/>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8" name="TextBox 7"/>
          <p:cNvSpPr txBox="1"/>
          <p:nvPr/>
        </p:nvSpPr>
        <p:spPr>
          <a:xfrm>
            <a:off x="242873" y="294517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1" name="TextBox 10"/>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6" name="矩形 5"/>
          <p:cNvSpPr/>
          <p:nvPr/>
        </p:nvSpPr>
        <p:spPr>
          <a:xfrm>
            <a:off x="350278" y="4144309"/>
            <a:ext cx="11371887" cy="19802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由于初速度</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en-US" altLang="zh-CN" sz="2800" kern="100" dirty="0">
                <a:solidFill>
                  <a:srgbClr val="002060"/>
                </a:solidFill>
                <a:latin typeface="Times New Roman"/>
                <a:ea typeface="华文细黑"/>
                <a:cs typeface="Courier New"/>
              </a:rPr>
              <a:t>&gt;0</a:t>
            </a:r>
            <a:r>
              <a:rPr lang="zh-CN" altLang="zh-CN" sz="2800" kern="100" dirty="0">
                <a:solidFill>
                  <a:srgbClr val="002060"/>
                </a:solidFill>
                <a:latin typeface="Times New Roman"/>
                <a:ea typeface="华文细黑"/>
                <a:cs typeface="Times New Roman"/>
              </a:rPr>
              <a:t>，加速度</a:t>
            </a:r>
            <a:r>
              <a:rPr lang="en-US" altLang="zh-CN" sz="2800" i="1" kern="100" dirty="0">
                <a:solidFill>
                  <a:srgbClr val="002060"/>
                </a:solidFill>
                <a:latin typeface="Times New Roman"/>
                <a:ea typeface="华文细黑"/>
                <a:cs typeface="Courier New"/>
              </a:rPr>
              <a:t>a</a:t>
            </a:r>
            <a:r>
              <a:rPr lang="en-US" altLang="zh-CN" sz="2800" kern="100" dirty="0">
                <a:solidFill>
                  <a:srgbClr val="002060"/>
                </a:solidFill>
                <a:latin typeface="Times New Roman"/>
                <a:ea typeface="华文细黑"/>
                <a:cs typeface="Courier New"/>
              </a:rPr>
              <a:t>&gt;0</a:t>
            </a:r>
            <a:r>
              <a:rPr lang="zh-CN" altLang="zh-CN" sz="2800" kern="100" dirty="0">
                <a:solidFill>
                  <a:srgbClr val="002060"/>
                </a:solidFill>
                <a:latin typeface="Times New Roman"/>
                <a:ea typeface="华文细黑"/>
                <a:cs typeface="Times New Roman"/>
              </a:rPr>
              <a:t>，即速度和加速度同向，不管加速度大小如何变化，速度都是在增加的，当加速度减小时，相同时间内速度的增加量减小，当</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时，速度达到最大值，位移不断增大</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41861954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p:bldP spid="8" grpId="1"/>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350278" y="332562"/>
            <a:ext cx="11371887" cy="39192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针对训练　</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根据下列给出的速度和加速度的正、负情况，对物体运动性质的判断正确的是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err="1">
                <a:latin typeface="Times New Roman"/>
                <a:ea typeface="华文细黑"/>
                <a:cs typeface="Courier New"/>
              </a:rPr>
              <a:t>A.</a:t>
            </a:r>
            <a:r>
              <a:rPr lang="en-US" altLang="zh-CN" sz="2800" i="1" kern="100" dirty="0" err="1">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，物体做加速运动</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err="1">
                <a:latin typeface="Times New Roman"/>
                <a:ea typeface="华文细黑"/>
                <a:cs typeface="Courier New"/>
              </a:rPr>
              <a:t>B.</a:t>
            </a:r>
            <a:r>
              <a:rPr lang="en-US" altLang="zh-CN" sz="2800" i="1" kern="100" dirty="0" err="1">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，物体做加速运动</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err="1">
                <a:latin typeface="Times New Roman"/>
                <a:ea typeface="华文细黑"/>
                <a:cs typeface="Courier New"/>
              </a:rPr>
              <a:t>C.</a:t>
            </a:r>
            <a:r>
              <a:rPr lang="en-US" altLang="zh-CN" sz="2800" i="1" kern="100" dirty="0" err="1">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，物体做减速运动</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err="1">
                <a:latin typeface="Times New Roman"/>
                <a:ea typeface="华文细黑"/>
                <a:cs typeface="Courier New"/>
              </a:rPr>
              <a:t>D.</a:t>
            </a:r>
            <a:r>
              <a:rPr lang="en-US" altLang="zh-CN" sz="2800" i="1" kern="100" dirty="0" err="1">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，物体做加速运动</a:t>
            </a:r>
            <a:endParaRPr lang="zh-CN" altLang="zh-CN" sz="1050" kern="100" dirty="0">
              <a:effectLst/>
              <a:latin typeface="宋体"/>
              <a:cs typeface="Courier New"/>
            </a:endParaRPr>
          </a:p>
        </p:txBody>
      </p:sp>
      <p:sp>
        <p:nvSpPr>
          <p:cNvPr id="7" name="TextBox 6"/>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8" name="TextBox 7"/>
          <p:cNvSpPr txBox="1"/>
          <p:nvPr/>
        </p:nvSpPr>
        <p:spPr>
          <a:xfrm>
            <a:off x="242873" y="231919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1" name="TextBox 10"/>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6" name="矩形 5"/>
          <p:cNvSpPr/>
          <p:nvPr/>
        </p:nvSpPr>
        <p:spPr>
          <a:xfrm>
            <a:off x="350278" y="4226477"/>
            <a:ext cx="11371887" cy="19802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速度和加速度都是矢量，正、负号不表示大小，表示方向，若</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zh-CN" altLang="zh-CN" sz="2800" kern="100" dirty="0">
                <a:solidFill>
                  <a:srgbClr val="002060"/>
                </a:solidFill>
                <a:latin typeface="Times New Roman"/>
                <a:ea typeface="华文细黑"/>
                <a:cs typeface="Times New Roman"/>
              </a:rPr>
              <a:t>同向，即符号相同，物体就做加速运动，若</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zh-CN" altLang="zh-CN" sz="2800" kern="100" dirty="0">
                <a:solidFill>
                  <a:srgbClr val="002060"/>
                </a:solidFill>
                <a:latin typeface="Times New Roman"/>
                <a:ea typeface="华文细黑"/>
                <a:cs typeface="Times New Roman"/>
              </a:rPr>
              <a:t>反向，即符号相反，物体就做减速运动，选项</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错误，选项</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9" name="TextBox 8"/>
          <p:cNvSpPr txBox="1"/>
          <p:nvPr/>
        </p:nvSpPr>
        <p:spPr>
          <a:xfrm>
            <a:off x="242873" y="296182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0" name="TextBox 9"/>
          <p:cNvSpPr txBox="1"/>
          <p:nvPr/>
        </p:nvSpPr>
        <p:spPr>
          <a:xfrm>
            <a:off x="242873" y="358397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6129401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8" grpId="0"/>
      <p:bldP spid="8" grpId="1"/>
      <p:bldP spid="6" grpId="0"/>
      <p:bldP spid="6" grpId="1"/>
      <p:bldP spid="9" grpId="0"/>
      <p:bldP spid="9" grpId="1"/>
      <p:bldP spid="10" grpId="0"/>
      <p:bldP spid="10"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164" y="621482"/>
            <a:ext cx="2333534" cy="668428"/>
            <a:chOff x="164" y="341996"/>
            <a:chExt cx="2333534" cy="668428"/>
          </a:xfrm>
        </p:grpSpPr>
        <p:sp>
          <p:nvSpPr>
            <p:cNvPr id="9" name="五边形 8"/>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10" name="燕尾形 9"/>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13" name="矩形 12"/>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方法总结</a:t>
              </a:r>
              <a:endParaRPr lang="zh-CN" altLang="en-US" sz="2800" b="1" kern="100" dirty="0">
                <a:solidFill>
                  <a:schemeClr val="bg1"/>
                </a:solidFill>
                <a:latin typeface="宋体"/>
                <a:cs typeface="Courier New"/>
              </a:endParaRPr>
            </a:p>
          </p:txBody>
        </p:sp>
      </p:grpSp>
      <p:sp>
        <p:nvSpPr>
          <p:cNvPr id="14" name="矩形 13"/>
          <p:cNvSpPr/>
          <p:nvPr/>
        </p:nvSpPr>
        <p:spPr>
          <a:xfrm>
            <a:off x="539546" y="1393250"/>
            <a:ext cx="11010769" cy="3522375"/>
          </a:xfrm>
          <a:prstGeom prst="rect">
            <a:avLst/>
          </a:prstGeom>
        </p:spPr>
        <p:txBody>
          <a:bodyPr>
            <a:spAutoFit/>
          </a:bodyPr>
          <a:lstStyle/>
          <a:p>
            <a:pPr algn="ctr">
              <a:lnSpc>
                <a:spcPts val="5500"/>
              </a:lnSpc>
              <a:spcAft>
                <a:spcPts val="0"/>
              </a:spcAft>
              <a:tabLst>
                <a:tab pos="2700655" algn="l"/>
              </a:tabLst>
            </a:pPr>
            <a:r>
              <a:rPr lang="zh-CN" altLang="zh-CN" sz="2800" b="1" kern="100" dirty="0">
                <a:solidFill>
                  <a:srgbClr val="C00000"/>
                </a:solidFill>
                <a:latin typeface="Times New Roman"/>
                <a:ea typeface="华文细黑"/>
                <a:cs typeface="Times New Roman"/>
              </a:rPr>
              <a:t>加速度正负的理解误区</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物体有加速度，说明物体做变速运动，不一定是加速运动</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物体做加速运动还是减速运动与加速度的大小无关，与加速度方向无关，而与加速度方向与速度方向的关系有关，两者同向加速，反向减速</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1416930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三、从</a:t>
            </a:r>
            <a:r>
              <a:rPr lang="en-US" altLang="zh-CN" sz="2800" b="1" i="1" kern="100" dirty="0">
                <a:solidFill>
                  <a:srgbClr val="FFFF00"/>
                </a:solidFill>
                <a:latin typeface="Book Antiqua"/>
                <a:ea typeface="华文细黑"/>
                <a:cs typeface="Times New Roman"/>
              </a:rPr>
              <a:t>v</a:t>
            </a:r>
            <a:r>
              <a:rPr lang="zh-CN" altLang="zh-CN" sz="2800" b="1" kern="100" dirty="0">
                <a:solidFill>
                  <a:srgbClr val="FFFF00"/>
                </a:solidFill>
                <a:latin typeface="Times New Roman"/>
                <a:ea typeface="华文细黑"/>
                <a:cs typeface="Times New Roman"/>
              </a:rPr>
              <a:t>－</a:t>
            </a:r>
            <a:r>
              <a:rPr lang="en-US" altLang="zh-CN" sz="2800" b="1" i="1" kern="100" dirty="0">
                <a:solidFill>
                  <a:srgbClr val="FFFF00"/>
                </a:solidFill>
                <a:latin typeface="Times New Roman"/>
                <a:ea typeface="华文细黑"/>
              </a:rPr>
              <a:t>t</a:t>
            </a:r>
            <a:r>
              <a:rPr lang="zh-CN" altLang="zh-CN" sz="2600" b="1" kern="100" dirty="0">
                <a:solidFill>
                  <a:srgbClr val="FFFF00"/>
                </a:solidFill>
                <a:latin typeface="Times New Roman" pitchFamily="18" charset="0"/>
                <a:ea typeface="微软雅黑" pitchFamily="34" charset="-122"/>
                <a:cs typeface="Times New Roman" pitchFamily="18" charset="0"/>
              </a:rPr>
              <a:t>图象看加速度</a:t>
            </a:r>
          </a:p>
        </p:txBody>
      </p:sp>
      <p:sp>
        <p:nvSpPr>
          <p:cNvPr id="12" name="矩形 11"/>
          <p:cNvSpPr/>
          <p:nvPr/>
        </p:nvSpPr>
        <p:spPr>
          <a:xfrm>
            <a:off x="391955" y="909514"/>
            <a:ext cx="11406502" cy="2031325"/>
          </a:xfrm>
          <a:prstGeom prst="rect">
            <a:avLst/>
          </a:prstGeom>
        </p:spPr>
        <p:txBody>
          <a:bodyPr wrap="square">
            <a:spAutoFit/>
          </a:bodyPr>
          <a:lstStyle/>
          <a:p>
            <a:pPr algn="just">
              <a:lnSpc>
                <a:spcPct val="150000"/>
              </a:lnSpc>
              <a:spcAft>
                <a:spcPts val="0"/>
              </a:spcAf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导学探究</a:t>
            </a:r>
            <a:r>
              <a:rPr lang="en-US" altLang="zh-CN" sz="2800" b="1" kern="100" dirty="0">
                <a:solidFill>
                  <a:srgbClr val="0000FF"/>
                </a:solidFill>
                <a:latin typeface="IPAPANNEW"/>
                <a:ea typeface="华文细黑"/>
                <a:cs typeface="Times New Roman"/>
              </a:rPr>
              <a:t>]</a:t>
            </a:r>
            <a:r>
              <a:rPr lang="zh-CN"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endParaRPr lang="en-US" altLang="zh-CN" sz="2800" kern="100" dirty="0">
              <a:latin typeface="Times New Roman"/>
              <a:ea typeface="华文细黑"/>
              <a:cs typeface="Times New Roman"/>
            </a:endParaRPr>
          </a:p>
          <a:p>
            <a:pPr algn="just">
              <a:lnSpc>
                <a:spcPct val="150000"/>
              </a:lnSpc>
              <a:spcAft>
                <a:spcPts val="0"/>
              </a:spcAft>
              <a:tabLst>
                <a:tab pos="2700655" algn="l"/>
              </a:tabLst>
            </a:pP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所示是甲、乙两个质点的</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图象</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根据图中数据求出它们的加速度的大小</a:t>
            </a:r>
            <a:r>
              <a:rPr lang="zh-CN" altLang="zh-CN" sz="2800" kern="100" dirty="0" smtClean="0">
                <a:solidFill>
                  <a:prstClr val="black"/>
                </a:solidFill>
                <a:latin typeface="Times New Roman"/>
                <a:ea typeface="华文细黑"/>
                <a:cs typeface="Times New Roman"/>
              </a:rPr>
              <a:t>；</a:t>
            </a:r>
            <a:endParaRPr lang="zh-CN" altLang="zh-CN" sz="1050" kern="100" dirty="0">
              <a:solidFill>
                <a:prstClr val="black"/>
              </a:solidFill>
              <a:latin typeface="宋体"/>
              <a:cs typeface="Courier New"/>
            </a:endParaRPr>
          </a:p>
        </p:txBody>
      </p:sp>
      <p:sp>
        <p:nvSpPr>
          <p:cNvPr id="6" name="矩形 5"/>
          <p:cNvSpPr/>
          <p:nvPr/>
        </p:nvSpPr>
        <p:spPr>
          <a:xfrm>
            <a:off x="9486582" y="3861443"/>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rPr>
              <a:t>3</a:t>
            </a:r>
            <a:endParaRPr lang="zh-CN" altLang="en-US" sz="2800" dirty="0"/>
          </a:p>
        </p:txBody>
      </p:sp>
      <p:pic>
        <p:nvPicPr>
          <p:cNvPr id="50178" name="Picture 2" descr="\\贾文\贾文\源文件\同步\物理 人教 必修1 新课标\R1-70.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9462" y="1681282"/>
            <a:ext cx="2897514" cy="2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4033969885"/>
              </p:ext>
            </p:extLst>
          </p:nvPr>
        </p:nvGraphicFramePr>
        <p:xfrm>
          <a:off x="486241" y="3013794"/>
          <a:ext cx="6257925" cy="1208088"/>
        </p:xfrm>
        <a:graphic>
          <a:graphicData uri="http://schemas.openxmlformats.org/presentationml/2006/ole">
            <mc:AlternateContent xmlns:mc="http://schemas.openxmlformats.org/markup-compatibility/2006">
              <mc:Choice xmlns:v="urn:schemas-microsoft-com:vml" Requires="v">
                <p:oleObj spid="_x0000_s50531" name="文档" r:id="rId4" imgW="6258680" imgH="1208248" progId="Word.Document.12">
                  <p:embed/>
                </p:oleObj>
              </mc:Choice>
              <mc:Fallback>
                <p:oleObj name="文档" r:id="rId4" imgW="6258680" imgH="1208248" progId="Word.Document.12">
                  <p:embed/>
                  <p:pic>
                    <p:nvPicPr>
                      <p:cNvPr id="0" name=""/>
                      <p:cNvPicPr/>
                      <p:nvPr/>
                    </p:nvPicPr>
                    <p:blipFill>
                      <a:blip r:embed="rId5"/>
                      <a:stretch>
                        <a:fillRect/>
                      </a:stretch>
                    </p:blipFill>
                    <p:spPr>
                      <a:xfrm>
                        <a:off x="486241" y="3013794"/>
                        <a:ext cx="6257925" cy="1208088"/>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670151972"/>
              </p:ext>
            </p:extLst>
          </p:nvPr>
        </p:nvGraphicFramePr>
        <p:xfrm>
          <a:off x="486241" y="4175447"/>
          <a:ext cx="6269037" cy="1198563"/>
        </p:xfrm>
        <a:graphic>
          <a:graphicData uri="http://schemas.openxmlformats.org/presentationml/2006/ole">
            <mc:AlternateContent xmlns:mc="http://schemas.openxmlformats.org/markup-compatibility/2006">
              <mc:Choice xmlns:v="urn:schemas-microsoft-com:vml" Requires="v">
                <p:oleObj spid="_x0000_s50532" name="文档" r:id="rId6" imgW="6258680" imgH="1207888" progId="Word.Document.12">
                  <p:embed/>
                </p:oleObj>
              </mc:Choice>
              <mc:Fallback>
                <p:oleObj name="文档" r:id="rId6" imgW="6258680" imgH="1207888" progId="Word.Document.12">
                  <p:embed/>
                  <p:pic>
                    <p:nvPicPr>
                      <p:cNvPr id="0" name=""/>
                      <p:cNvPicPr/>
                      <p:nvPr/>
                    </p:nvPicPr>
                    <p:blipFill>
                      <a:blip r:embed="rId7"/>
                      <a:stretch>
                        <a:fillRect/>
                      </a:stretch>
                    </p:blipFill>
                    <p:spPr>
                      <a:xfrm>
                        <a:off x="486241" y="4175447"/>
                        <a:ext cx="6269037" cy="1198563"/>
                      </a:xfrm>
                      <a:prstGeom prst="rect">
                        <a:avLst/>
                      </a:prstGeom>
                    </p:spPr>
                  </p:pic>
                </p:oleObj>
              </mc:Fallback>
            </mc:AlternateContent>
          </a:graphicData>
        </a:graphic>
      </p:graphicFrame>
      <p:sp>
        <p:nvSpPr>
          <p:cNvPr id="11" name="TextBox 10"/>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Tree>
    <p:extLst>
      <p:ext uri="{BB962C8B-B14F-4D97-AF65-F5344CB8AC3E}">
        <p14:creationId xmlns:p14="http://schemas.microsoft.com/office/powerpoint/2010/main" val="37882970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391955" y="756226"/>
            <a:ext cx="11406502" cy="668901"/>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试说明</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图象中图线的</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陡</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和</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缓</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与加速度有什么关系？</a:t>
            </a:r>
            <a:endParaRPr lang="zh-CN" altLang="zh-CN" sz="1050" kern="100" dirty="0">
              <a:effectLst/>
              <a:latin typeface="宋体"/>
              <a:cs typeface="Courier New"/>
            </a:endParaRPr>
          </a:p>
        </p:txBody>
      </p:sp>
      <p:pic>
        <p:nvPicPr>
          <p:cNvPr id="50178" name="Picture 2" descr="\\贾文\贾文\源文件\同步\物理 人教 必修1 新课标\R1-7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6449" y="1681282"/>
            <a:ext cx="2897514" cy="2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9" name="矩形 8"/>
          <p:cNvSpPr/>
          <p:nvPr/>
        </p:nvSpPr>
        <p:spPr>
          <a:xfrm>
            <a:off x="391955" y="3882162"/>
            <a:ext cx="11406502" cy="1961563"/>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由</a:t>
            </a:r>
            <a:r>
              <a:rPr lang="en-US" altLang="zh-CN" sz="2800" kern="100" dirty="0">
                <a:solidFill>
                  <a:srgbClr val="C00000"/>
                </a:solidFill>
                <a:latin typeface="Times New Roman"/>
                <a:ea typeface="华文细黑"/>
                <a:cs typeface="Courier New"/>
              </a:rPr>
              <a:t>(1)</a:t>
            </a:r>
            <a:r>
              <a:rPr lang="zh-CN" altLang="zh-CN" sz="2800" kern="100" dirty="0">
                <a:solidFill>
                  <a:srgbClr val="C00000"/>
                </a:solidFill>
                <a:latin typeface="Times New Roman"/>
                <a:ea typeface="华文细黑"/>
                <a:cs typeface="Times New Roman"/>
              </a:rPr>
              <a:t>知甲的加速度大于乙的加速度，由图象可以直观地看出，甲的图线比乙的图线</a:t>
            </a:r>
            <a:r>
              <a:rPr lang="en-US" altLang="zh-CN" sz="2800" kern="100" dirty="0">
                <a:solidFill>
                  <a:srgbClr val="C00000"/>
                </a:solidFill>
                <a:latin typeface="宋体"/>
                <a:ea typeface="华文细黑"/>
                <a:cs typeface="Times New Roman"/>
              </a:rPr>
              <a:t>“</a:t>
            </a:r>
            <a:r>
              <a:rPr lang="zh-CN" altLang="zh-CN" sz="2800" kern="100" dirty="0">
                <a:solidFill>
                  <a:srgbClr val="C00000"/>
                </a:solidFill>
                <a:latin typeface="Times New Roman"/>
                <a:ea typeface="华文细黑"/>
                <a:cs typeface="Times New Roman"/>
              </a:rPr>
              <a:t>陡</a:t>
            </a:r>
            <a:r>
              <a:rPr lang="en-US" altLang="zh-CN" sz="2800" kern="100" dirty="0">
                <a:solidFill>
                  <a:srgbClr val="C00000"/>
                </a:solidFill>
                <a:latin typeface="宋体"/>
                <a:ea typeface="华文细黑"/>
                <a:cs typeface="Times New Roman"/>
              </a:rPr>
              <a:t>”</a:t>
            </a:r>
            <a:r>
              <a:rPr lang="zh-CN" altLang="zh-CN" sz="2800" kern="100" dirty="0">
                <a:solidFill>
                  <a:srgbClr val="C00000"/>
                </a:solidFill>
                <a:latin typeface="Times New Roman"/>
                <a:ea typeface="华文细黑"/>
                <a:cs typeface="Times New Roman"/>
              </a:rPr>
              <a:t>，所以通过比较图线的</a:t>
            </a:r>
            <a:r>
              <a:rPr lang="en-US" altLang="zh-CN" sz="2800" kern="100" dirty="0">
                <a:solidFill>
                  <a:srgbClr val="C00000"/>
                </a:solidFill>
                <a:latin typeface="宋体"/>
                <a:ea typeface="华文细黑"/>
                <a:cs typeface="Times New Roman"/>
              </a:rPr>
              <a:t>“</a:t>
            </a:r>
            <a:r>
              <a:rPr lang="zh-CN" altLang="zh-CN" sz="2800" kern="100" dirty="0">
                <a:solidFill>
                  <a:srgbClr val="C00000"/>
                </a:solidFill>
                <a:latin typeface="Times New Roman"/>
                <a:ea typeface="华文细黑"/>
                <a:cs typeface="Times New Roman"/>
              </a:rPr>
              <a:t>陡</a:t>
            </a:r>
            <a:r>
              <a:rPr lang="en-US" altLang="zh-CN" sz="2800" kern="100" dirty="0">
                <a:solidFill>
                  <a:srgbClr val="C00000"/>
                </a:solidFill>
                <a:latin typeface="宋体"/>
                <a:ea typeface="华文细黑"/>
                <a:cs typeface="Times New Roman"/>
              </a:rPr>
              <a:t>”</a:t>
            </a:r>
            <a:r>
              <a:rPr lang="zh-CN" altLang="zh-CN" sz="2800" kern="100" dirty="0">
                <a:solidFill>
                  <a:srgbClr val="C00000"/>
                </a:solidFill>
                <a:latin typeface="Times New Roman"/>
                <a:ea typeface="华文细黑"/>
                <a:cs typeface="Times New Roman"/>
              </a:rPr>
              <a:t>、</a:t>
            </a:r>
            <a:r>
              <a:rPr lang="en-US" altLang="zh-CN" sz="2800" kern="100" dirty="0">
                <a:solidFill>
                  <a:srgbClr val="C00000"/>
                </a:solidFill>
                <a:latin typeface="宋体"/>
                <a:ea typeface="华文细黑"/>
                <a:cs typeface="Times New Roman"/>
              </a:rPr>
              <a:t>“</a:t>
            </a:r>
            <a:r>
              <a:rPr lang="zh-CN" altLang="zh-CN" sz="2800" kern="100" dirty="0">
                <a:solidFill>
                  <a:srgbClr val="C00000"/>
                </a:solidFill>
                <a:latin typeface="Times New Roman"/>
                <a:ea typeface="华文细黑"/>
                <a:cs typeface="Times New Roman"/>
              </a:rPr>
              <a:t>缓</a:t>
            </a:r>
            <a:r>
              <a:rPr lang="en-US" altLang="zh-CN" sz="2800" kern="100" dirty="0">
                <a:solidFill>
                  <a:srgbClr val="C00000"/>
                </a:solidFill>
                <a:latin typeface="宋体"/>
                <a:ea typeface="华文细黑"/>
                <a:cs typeface="Times New Roman"/>
              </a:rPr>
              <a:t>”</a:t>
            </a:r>
            <a:r>
              <a:rPr lang="zh-CN" altLang="zh-CN" sz="2800" kern="100" dirty="0">
                <a:solidFill>
                  <a:srgbClr val="C00000"/>
                </a:solidFill>
                <a:latin typeface="Times New Roman"/>
                <a:ea typeface="华文细黑"/>
                <a:cs typeface="Times New Roman"/>
              </a:rPr>
              <a:t>就可以比较加速度的大小</a:t>
            </a:r>
            <a:r>
              <a:rPr lang="en-US" altLang="zh-CN" sz="2800" kern="100" dirty="0">
                <a:solidFill>
                  <a:srgbClr val="C00000"/>
                </a:solidFill>
                <a:latin typeface="Times New Roman"/>
                <a:ea typeface="华文细黑"/>
                <a:cs typeface="Courier New"/>
              </a:rPr>
              <a:t>.</a:t>
            </a:r>
            <a:r>
              <a:rPr lang="zh-CN" altLang="zh-CN" sz="2800" kern="100" dirty="0">
                <a:solidFill>
                  <a:srgbClr val="C00000"/>
                </a:solidFill>
                <a:latin typeface="Times New Roman"/>
                <a:ea typeface="华文细黑"/>
                <a:cs typeface="Times New Roman"/>
              </a:rPr>
              <a:t>在同一个</a:t>
            </a:r>
            <a:r>
              <a:rPr lang="en-US" altLang="zh-CN" sz="2800" i="1" kern="100" dirty="0">
                <a:solidFill>
                  <a:srgbClr val="C00000"/>
                </a:solidFill>
                <a:latin typeface="Book Antiqua"/>
                <a:ea typeface="华文细黑"/>
                <a:cs typeface="Times New Roman"/>
              </a:rPr>
              <a:t>v</a:t>
            </a:r>
            <a:r>
              <a:rPr lang="zh-CN" altLang="zh-CN" sz="2800" kern="100" dirty="0">
                <a:solidFill>
                  <a:srgbClr val="C00000"/>
                </a:solidFill>
                <a:latin typeface="Times New Roman"/>
                <a:ea typeface="华文细黑"/>
                <a:cs typeface="Times New Roman"/>
              </a:rPr>
              <a:t>－</a:t>
            </a:r>
            <a:r>
              <a:rPr lang="en-US" altLang="zh-CN" sz="2800" i="1" kern="100" dirty="0">
                <a:solidFill>
                  <a:srgbClr val="C00000"/>
                </a:solidFill>
                <a:latin typeface="Times New Roman"/>
                <a:ea typeface="华文细黑"/>
                <a:cs typeface="Courier New"/>
              </a:rPr>
              <a:t>t</a:t>
            </a:r>
            <a:r>
              <a:rPr lang="zh-CN" altLang="zh-CN" sz="2800" kern="100" dirty="0">
                <a:solidFill>
                  <a:srgbClr val="C00000"/>
                </a:solidFill>
                <a:latin typeface="Times New Roman"/>
                <a:ea typeface="华文细黑"/>
                <a:cs typeface="Times New Roman"/>
              </a:rPr>
              <a:t>图象中，图线</a:t>
            </a:r>
            <a:r>
              <a:rPr lang="en-US" altLang="zh-CN" sz="2800" kern="100" dirty="0">
                <a:solidFill>
                  <a:srgbClr val="C00000"/>
                </a:solidFill>
                <a:latin typeface="宋体"/>
                <a:ea typeface="华文细黑"/>
                <a:cs typeface="Times New Roman"/>
              </a:rPr>
              <a:t>“</a:t>
            </a:r>
            <a:r>
              <a:rPr lang="zh-CN" altLang="zh-CN" sz="2800" kern="100" dirty="0">
                <a:solidFill>
                  <a:srgbClr val="C00000"/>
                </a:solidFill>
                <a:latin typeface="Times New Roman"/>
                <a:ea typeface="华文细黑"/>
                <a:cs typeface="Times New Roman"/>
              </a:rPr>
              <a:t>陡</a:t>
            </a:r>
            <a:r>
              <a:rPr lang="en-US" altLang="zh-CN" sz="2800" kern="100" dirty="0">
                <a:solidFill>
                  <a:srgbClr val="C00000"/>
                </a:solidFill>
                <a:latin typeface="宋体"/>
                <a:ea typeface="华文细黑"/>
                <a:cs typeface="Times New Roman"/>
              </a:rPr>
              <a:t>”</a:t>
            </a:r>
            <a:r>
              <a:rPr lang="zh-CN" altLang="zh-CN" sz="2800" kern="100" dirty="0">
                <a:solidFill>
                  <a:srgbClr val="C00000"/>
                </a:solidFill>
                <a:latin typeface="Times New Roman"/>
                <a:ea typeface="华文细黑"/>
                <a:cs typeface="Times New Roman"/>
              </a:rPr>
              <a:t>的加速度较大</a:t>
            </a:r>
            <a:r>
              <a:rPr lang="en-US" altLang="zh-CN" sz="2800" kern="100" dirty="0">
                <a:solidFill>
                  <a:srgbClr val="C0000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1153374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 t="63" r="12" b="3937"/>
          <a:stretch/>
        </p:blipFill>
        <p:spPr bwMode="auto">
          <a:xfrm>
            <a:off x="0" y="0"/>
            <a:ext cx="12190413"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33675" cy="76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0" y="380497"/>
            <a:ext cx="2733675" cy="369332"/>
          </a:xfrm>
          <a:prstGeom prst="rect">
            <a:avLst/>
          </a:prstGeom>
          <a:solidFill>
            <a:srgbClr val="FF0000">
              <a:alpha val="52000"/>
            </a:srgbClr>
          </a:solidFill>
        </p:spPr>
        <p:txBody>
          <a:bodyPr wrap="square" rtlCol="0">
            <a:spAutoFit/>
          </a:bodyPr>
          <a:lstStyle/>
          <a:p>
            <a:pPr algn="ctr"/>
            <a:r>
              <a:rPr lang="zh-CN" altLang="en-US" sz="1800" b="1" dirty="0">
                <a:solidFill>
                  <a:schemeClr val="bg1"/>
                </a:solidFill>
                <a:latin typeface="微软雅黑" pitchFamily="34" charset="-122"/>
                <a:ea typeface="微软雅黑" pitchFamily="34" charset="-122"/>
              </a:rPr>
              <a:t>内容索引</a:t>
            </a:r>
          </a:p>
        </p:txBody>
      </p:sp>
      <p:sp>
        <p:nvSpPr>
          <p:cNvPr id="13" name="矩形 12"/>
          <p:cNvSpPr/>
          <p:nvPr/>
        </p:nvSpPr>
        <p:spPr>
          <a:xfrm>
            <a:off x="0" y="2646341"/>
            <a:ext cx="12190413" cy="1108800"/>
          </a:xfrm>
          <a:prstGeom prst="rect">
            <a:avLst/>
          </a:prstGeom>
          <a:solidFill>
            <a:srgbClr val="9DC3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i="1"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6" name="表格 25"/>
          <p:cNvGraphicFramePr>
            <a:graphicFrameLocks noGrp="1"/>
          </p:cNvGraphicFramePr>
          <p:nvPr>
            <p:extLst>
              <p:ext uri="{D42A27DB-BD31-4B8C-83A1-F6EECF244321}">
                <p14:modId xmlns:p14="http://schemas.microsoft.com/office/powerpoint/2010/main" val="2700108261"/>
              </p:ext>
            </p:extLst>
          </p:nvPr>
        </p:nvGraphicFramePr>
        <p:xfrm>
          <a:off x="-9525" y="2635729"/>
          <a:ext cx="12204000" cy="1116000"/>
        </p:xfrm>
        <a:graphic>
          <a:graphicData uri="http://schemas.openxmlformats.org/drawingml/2006/table">
            <a:tbl>
              <a:tblPr firstRow="1" bandRow="1">
                <a:tableStyleId>{5C22544A-7EE6-4342-B048-85BDC9FD1C3A}</a:tableStyleId>
              </a:tblPr>
              <a:tblGrid>
                <a:gridCol w="4068000">
                  <a:extLst>
                    <a:ext uri="{9D8B030D-6E8A-4147-A177-3AD203B41FA5}">
                      <a16:colId xmlns:a16="http://schemas.microsoft.com/office/drawing/2014/main" xmlns="" val="1008561275"/>
                    </a:ext>
                  </a:extLst>
                </a:gridCol>
                <a:gridCol w="4068000">
                  <a:extLst>
                    <a:ext uri="{9D8B030D-6E8A-4147-A177-3AD203B41FA5}">
                      <a16:colId xmlns:a16="http://schemas.microsoft.com/office/drawing/2014/main" xmlns="" val="271465696"/>
                    </a:ext>
                  </a:extLst>
                </a:gridCol>
                <a:gridCol w="4068000">
                  <a:extLst>
                    <a:ext uri="{9D8B030D-6E8A-4147-A177-3AD203B41FA5}">
                      <a16:colId xmlns:a16="http://schemas.microsoft.com/office/drawing/2014/main" xmlns="" val="3345373049"/>
                    </a:ext>
                  </a:extLst>
                </a:gridCol>
              </a:tblGrid>
              <a:tr h="1116000">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a16="http://schemas.microsoft.com/office/drawing/2014/main" xmlns="" val="3936359114"/>
                  </a:ext>
                </a:extLst>
              </a:tr>
            </a:tbl>
          </a:graphicData>
        </a:graphic>
      </p:graphicFrame>
      <p:sp>
        <p:nvSpPr>
          <p:cNvPr id="10" name="TextBox 17">
            <a:hlinkClick r:id="rId4" action="ppaction://hlinksldjump"/>
          </p:cNvPr>
          <p:cNvSpPr txBox="1"/>
          <p:nvPr/>
        </p:nvSpPr>
        <p:spPr>
          <a:xfrm>
            <a:off x="22151"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lvl="0"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自主预习</a:t>
            </a:r>
            <a:endParaRPr lang="en-US" altLang="zh-CN" sz="2500" b="1" dirty="0">
              <a:solidFill>
                <a:schemeClr val="tx1">
                  <a:lumMod val="65000"/>
                  <a:lumOff val="35000"/>
                </a:schemeClr>
              </a:solidFill>
              <a:latin typeface="微软雅黑" pitchFamily="34" charset="-122"/>
              <a:ea typeface="微软雅黑" pitchFamily="34" charset="-122"/>
            </a:endParaRPr>
          </a:p>
          <a:p>
            <a:pPr lvl="0" algn="ctr">
              <a:lnSpc>
                <a:spcPct val="137000"/>
              </a:lnSpc>
            </a:pPr>
            <a:r>
              <a:rPr lang="zh-CN" altLang="en-US" sz="1800" dirty="0" smtClean="0">
                <a:solidFill>
                  <a:schemeClr val="tx1">
                    <a:lumMod val="65000"/>
                    <a:lumOff val="35000"/>
                  </a:schemeClr>
                </a:solidFill>
                <a:latin typeface="微软雅黑" pitchFamily="34" charset="-122"/>
                <a:ea typeface="微软雅黑" pitchFamily="34" charset="-122"/>
              </a:rPr>
              <a:t>预习新知  夯实基础</a:t>
            </a:r>
            <a:endParaRPr lang="zh-CN" altLang="en-US" sz="1800" dirty="0">
              <a:solidFill>
                <a:schemeClr val="tx1">
                  <a:lumMod val="65000"/>
                  <a:lumOff val="35000"/>
                </a:schemeClr>
              </a:solidFill>
              <a:latin typeface="微软雅黑" pitchFamily="34" charset="-122"/>
              <a:ea typeface="微软雅黑" pitchFamily="34" charset="-122"/>
            </a:endParaRPr>
          </a:p>
        </p:txBody>
      </p:sp>
      <p:sp>
        <p:nvSpPr>
          <p:cNvPr id="11" name="TextBox 24">
            <a:hlinkClick r:id="rId5" action="ppaction://hlinksldjump"/>
          </p:cNvPr>
          <p:cNvSpPr txBox="1"/>
          <p:nvPr/>
        </p:nvSpPr>
        <p:spPr>
          <a:xfrm>
            <a:off x="4090412"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重点探究</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启迪思维  探究重点</a:t>
            </a:r>
            <a:endParaRPr lang="zh-CN" altLang="en-US" sz="2500" b="1" dirty="0" smtClean="0">
              <a:solidFill>
                <a:schemeClr val="tx1">
                  <a:lumMod val="65000"/>
                  <a:lumOff val="35000"/>
                </a:schemeClr>
              </a:solidFill>
              <a:latin typeface="微软雅黑" pitchFamily="34" charset="-122"/>
              <a:ea typeface="微软雅黑" pitchFamily="34" charset="-122"/>
            </a:endParaRPr>
          </a:p>
        </p:txBody>
      </p:sp>
      <p:sp>
        <p:nvSpPr>
          <p:cNvPr id="12" name="TextBox 25">
            <a:hlinkClick r:id="rId6" action="ppaction://hlinksldjump"/>
          </p:cNvPr>
          <p:cNvSpPr txBox="1"/>
          <p:nvPr/>
        </p:nvSpPr>
        <p:spPr>
          <a:xfrm>
            <a:off x="8169124"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达标检测</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检测评价  达标过关</a:t>
            </a:r>
            <a:endParaRPr lang="zh-CN" altLang="en-US" sz="1800" dirty="0">
              <a:solidFill>
                <a:prstClr val="black">
                  <a:lumMod val="65000"/>
                  <a:lumOff val="35000"/>
                </a:prst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479787" y="335776"/>
            <a:ext cx="11210519" cy="2817053"/>
          </a:xfrm>
          <a:prstGeom prst="rect">
            <a:avLst/>
          </a:prstGeom>
        </p:spPr>
        <p:txBody>
          <a:bodyPr wrap="square">
            <a:spAutoFit/>
          </a:bodyPr>
          <a:lstStyle/>
          <a:p>
            <a:pPr algn="just">
              <a:lnSpc>
                <a:spcPts val="5500"/>
              </a:lnSpc>
              <a:spcAft>
                <a:spcPts val="0"/>
              </a:spcAft>
              <a:tabLst>
                <a:tab pos="2700655" algn="l"/>
              </a:tabLs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知识深化</a:t>
            </a:r>
            <a:r>
              <a:rPr lang="en-US" altLang="zh-CN" sz="2800" b="1" kern="100" dirty="0" smtClean="0">
                <a:solidFill>
                  <a:srgbClr val="0000FF"/>
                </a:solidFill>
                <a:latin typeface="IPAPANNEW"/>
                <a:ea typeface="华文细黑"/>
                <a:cs typeface="Times New Roman"/>
              </a:rPr>
              <a:t>] </a:t>
            </a:r>
            <a:endParaRPr lang="en-US" altLang="zh-CN" sz="2800" kern="100" dirty="0">
              <a:latin typeface="宋体"/>
              <a:cs typeface="Courier New"/>
            </a:endParaRPr>
          </a:p>
          <a:p>
            <a:pPr algn="just">
              <a:lnSpc>
                <a:spcPts val="55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由图象计算或比较加速度</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根据</a:t>
            </a:r>
            <a:r>
              <a:rPr lang="en-US" altLang="zh-CN" sz="2800" i="1" kern="100" dirty="0">
                <a:latin typeface="Times New Roman"/>
                <a:ea typeface="华文细黑"/>
                <a:cs typeface="Courier New"/>
              </a:rPr>
              <a:t>a</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cs typeface="Courier New"/>
              </a:rPr>
              <a:t>(</a:t>
            </a:r>
            <a:r>
              <a:rPr lang="zh-CN" altLang="zh-CN" sz="2800" kern="100" dirty="0">
                <a:latin typeface="Times New Roman"/>
                <a:ea typeface="华文细黑"/>
                <a:cs typeface="Times New Roman"/>
              </a:rPr>
              <a:t>即图象的斜率</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可确定加速度</a:t>
            </a:r>
            <a:r>
              <a:rPr lang="en-US" altLang="zh-CN" sz="2800" kern="100" dirty="0" smtClean="0">
                <a:latin typeface="Times New Roman"/>
                <a:ea typeface="华文细黑"/>
                <a:cs typeface="Courier New"/>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正负表示加速度方向，其绝对值</a:t>
            </a:r>
            <a:r>
              <a:rPr lang="zh-CN" altLang="zh-CN" sz="2800" kern="100" dirty="0" smtClean="0">
                <a:latin typeface="Times New Roman"/>
                <a:ea typeface="华文细黑"/>
                <a:cs typeface="Times New Roman"/>
              </a:rPr>
              <a:t>表示加速度</a:t>
            </a:r>
            <a:r>
              <a:rPr lang="zh-CN" altLang="zh-CN" sz="2800" kern="100" dirty="0">
                <a:latin typeface="Times New Roman"/>
                <a:ea typeface="华文细黑"/>
                <a:cs typeface="Times New Roman"/>
              </a:rPr>
              <a:t>的大小</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968319321"/>
              </p:ext>
            </p:extLst>
          </p:nvPr>
        </p:nvGraphicFramePr>
        <p:xfrm>
          <a:off x="2246322" y="1708631"/>
          <a:ext cx="865188" cy="1300163"/>
        </p:xfrm>
        <a:graphic>
          <a:graphicData uri="http://schemas.openxmlformats.org/presentationml/2006/ole">
            <mc:AlternateContent xmlns:mc="http://schemas.openxmlformats.org/markup-compatibility/2006">
              <mc:Choice xmlns:v="urn:schemas-microsoft-com:vml" Requires="v">
                <p:oleObj spid="_x0000_s52532" name="文档" r:id="rId3" imgW="864571" imgH="1300027" progId="Word.Document.12">
                  <p:embed/>
                </p:oleObj>
              </mc:Choice>
              <mc:Fallback>
                <p:oleObj name="文档" r:id="rId3" imgW="864571" imgH="1300027" progId="Word.Document.12">
                  <p:embed/>
                  <p:pic>
                    <p:nvPicPr>
                      <p:cNvPr id="0" name=""/>
                      <p:cNvPicPr/>
                      <p:nvPr/>
                    </p:nvPicPr>
                    <p:blipFill>
                      <a:blip r:embed="rId4"/>
                      <a:stretch>
                        <a:fillRect/>
                      </a:stretch>
                    </p:blipFill>
                    <p:spPr>
                      <a:xfrm>
                        <a:off x="2246322" y="1708631"/>
                        <a:ext cx="865188" cy="1300163"/>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514042837"/>
              </p:ext>
            </p:extLst>
          </p:nvPr>
        </p:nvGraphicFramePr>
        <p:xfrm>
          <a:off x="7524114" y="1708631"/>
          <a:ext cx="865188" cy="1300163"/>
        </p:xfrm>
        <a:graphic>
          <a:graphicData uri="http://schemas.openxmlformats.org/presentationml/2006/ole">
            <mc:AlternateContent xmlns:mc="http://schemas.openxmlformats.org/markup-compatibility/2006">
              <mc:Choice xmlns:v="urn:schemas-microsoft-com:vml" Requires="v">
                <p:oleObj spid="_x0000_s52533" name="文档" r:id="rId5" imgW="864571" imgH="1300027" progId="Word.Document.12">
                  <p:embed/>
                </p:oleObj>
              </mc:Choice>
              <mc:Fallback>
                <p:oleObj name="文档" r:id="rId5" imgW="864571" imgH="1300027" progId="Word.Document.12">
                  <p:embed/>
                  <p:pic>
                    <p:nvPicPr>
                      <p:cNvPr id="0" name=""/>
                      <p:cNvPicPr/>
                      <p:nvPr/>
                    </p:nvPicPr>
                    <p:blipFill>
                      <a:blip r:embed="rId4"/>
                      <a:stretch>
                        <a:fillRect/>
                      </a:stretch>
                    </p:blipFill>
                    <p:spPr>
                      <a:xfrm>
                        <a:off x="7524114" y="1708631"/>
                        <a:ext cx="865188" cy="1300163"/>
                      </a:xfrm>
                      <a:prstGeom prst="rect">
                        <a:avLst/>
                      </a:prstGeom>
                    </p:spPr>
                  </p:pic>
                </p:oleObj>
              </mc:Fallback>
            </mc:AlternateContent>
          </a:graphicData>
        </a:graphic>
      </p:graphicFrame>
      <p:pic>
        <p:nvPicPr>
          <p:cNvPr id="52239" name="Picture 15" descr="\\贾文\贾文\源文件\同步\物理 人教 必修1 新课标\R1-71.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9502" y="3113323"/>
            <a:ext cx="2821368" cy="253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79787" y="3138582"/>
            <a:ext cx="7991683" cy="2111732"/>
          </a:xfrm>
          <a:prstGeom prst="rect">
            <a:avLst/>
          </a:prstGeom>
        </p:spPr>
        <p:txBody>
          <a:bodyPr wrap="square">
            <a:spAutoFit/>
          </a:bodyPr>
          <a:lstStyle/>
          <a:p>
            <a:pPr lvl="0" algn="just">
              <a:lnSpc>
                <a:spcPts val="5500"/>
              </a:lnSpc>
              <a:tabLst>
                <a:tab pos="2700655" algn="l"/>
              </a:tabLst>
            </a:pPr>
            <a:r>
              <a:rPr lang="en-US" altLang="zh-CN" sz="2800" kern="100" dirty="0">
                <a:solidFill>
                  <a:prstClr val="black"/>
                </a:solidFill>
                <a:latin typeface="Times New Roman"/>
                <a:ea typeface="华文细黑"/>
                <a:cs typeface="Courier New"/>
              </a:rPr>
              <a:t>(2)</a:t>
            </a:r>
            <a:r>
              <a:rPr lang="en-US" altLang="zh-CN" sz="2800" i="1" kern="100" dirty="0">
                <a:solidFill>
                  <a:prstClr val="black"/>
                </a:solidFill>
                <a:latin typeface="Book Antiqua"/>
                <a:ea typeface="华文细黑"/>
                <a:cs typeface="Times New Roman"/>
              </a:rPr>
              <a:t>v</a:t>
            </a:r>
            <a:r>
              <a:rPr lang="zh-CN" altLang="zh-CN" sz="2800" kern="100" dirty="0">
                <a:solidFill>
                  <a:prstClr val="black"/>
                </a:solidFill>
                <a:latin typeface="Times New Roman"/>
                <a:ea typeface="华文细黑"/>
                <a:cs typeface="Times New Roman"/>
              </a:rPr>
              <a:t>－</a:t>
            </a:r>
            <a:r>
              <a:rPr lang="en-US" altLang="zh-CN" sz="2800" i="1" kern="100" dirty="0">
                <a:solidFill>
                  <a:prstClr val="black"/>
                </a:solidFill>
                <a:latin typeface="Times New Roman"/>
                <a:ea typeface="华文细黑"/>
                <a:cs typeface="Courier New"/>
              </a:rPr>
              <a:t>t</a:t>
            </a:r>
            <a:r>
              <a:rPr lang="zh-CN" altLang="zh-CN" sz="2800" kern="100" dirty="0">
                <a:solidFill>
                  <a:prstClr val="black"/>
                </a:solidFill>
                <a:latin typeface="Times New Roman"/>
                <a:ea typeface="华文细黑"/>
                <a:cs typeface="Times New Roman"/>
              </a:rPr>
              <a:t>图线为倾斜直线时，表示物体的加速度不变，图线为曲线时表示物体的加速度变化</a:t>
            </a:r>
            <a:r>
              <a:rPr lang="en-US" altLang="zh-CN" sz="2800" kern="100" dirty="0">
                <a:solidFill>
                  <a:prstClr val="black"/>
                </a:solidFill>
                <a:latin typeface="Times New Roman"/>
                <a:ea typeface="华文细黑"/>
                <a:cs typeface="Courier New"/>
              </a:rPr>
              <a:t>.</a:t>
            </a:r>
            <a:r>
              <a:rPr lang="zh-CN" altLang="zh-CN" sz="2800" kern="100" dirty="0" smtClean="0">
                <a:solidFill>
                  <a:prstClr val="black"/>
                </a:solidFill>
                <a:latin typeface="Times New Roman"/>
                <a:ea typeface="华文细黑"/>
                <a:cs typeface="Times New Roman"/>
              </a:rPr>
              <a:t>如图</a:t>
            </a:r>
            <a:r>
              <a:rPr lang="en-US" altLang="zh-CN" sz="2800" kern="100" dirty="0" smtClean="0">
                <a:solidFill>
                  <a:prstClr val="black"/>
                </a:solidFill>
                <a:latin typeface="Times New Roman"/>
                <a:ea typeface="华文细黑"/>
                <a:cs typeface="Courier New"/>
              </a:rPr>
              <a:t>4</a:t>
            </a:r>
            <a:r>
              <a:rPr lang="zh-CN" altLang="zh-CN" sz="2800" kern="100" dirty="0" smtClean="0">
                <a:solidFill>
                  <a:prstClr val="black"/>
                </a:solidFill>
                <a:latin typeface="Times New Roman"/>
                <a:ea typeface="华文细黑"/>
                <a:cs typeface="Times New Roman"/>
              </a:rPr>
              <a:t>中</a:t>
            </a:r>
            <a:r>
              <a:rPr lang="zh-CN" altLang="zh-CN" sz="2800" kern="100" dirty="0">
                <a:solidFill>
                  <a:prstClr val="black"/>
                </a:solidFill>
                <a:latin typeface="Times New Roman"/>
                <a:ea typeface="华文细黑"/>
                <a:cs typeface="Times New Roman"/>
              </a:rPr>
              <a:t>物体的加速度在减小</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10" name="矩形 9"/>
          <p:cNvSpPr/>
          <p:nvPr/>
        </p:nvSpPr>
        <p:spPr>
          <a:xfrm>
            <a:off x="9808549" y="5725046"/>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4</a:t>
            </a:r>
            <a:endParaRPr lang="zh-CN" altLang="en-US" dirty="0"/>
          </a:p>
        </p:txBody>
      </p:sp>
    </p:spTree>
    <p:extLst>
      <p:ext uri="{BB962C8B-B14F-4D97-AF65-F5344CB8AC3E}">
        <p14:creationId xmlns:p14="http://schemas.microsoft.com/office/powerpoint/2010/main" val="1571516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479787" y="335776"/>
            <a:ext cx="11210519" cy="2123787"/>
          </a:xfrm>
          <a:prstGeom prst="rect">
            <a:avLst/>
          </a:prstGeom>
        </p:spPr>
        <p:txBody>
          <a:bodyPr wrap="square">
            <a:spAutoFit/>
          </a:bodyPr>
          <a:lstStyle/>
          <a:p>
            <a:pPr algn="just">
              <a:lnSpc>
                <a:spcPts val="55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由</a:t>
            </a:r>
            <a:r>
              <a:rPr lang="en-US" altLang="zh-CN" sz="2800" b="1" i="1" kern="100" dirty="0">
                <a:latin typeface="Book Antiqua"/>
                <a:ea typeface="华文细黑"/>
                <a:cs typeface="Times New Roman"/>
              </a:rPr>
              <a:t>v</a:t>
            </a:r>
            <a:r>
              <a:rPr lang="zh-CN" altLang="zh-CN" sz="2800" b="1" kern="100" dirty="0">
                <a:latin typeface="Times New Roman"/>
                <a:ea typeface="华文细黑"/>
                <a:cs typeface="Times New Roman"/>
              </a:rPr>
              <a:t>－</a:t>
            </a:r>
            <a:r>
              <a:rPr lang="en-US" altLang="zh-CN" sz="2800" b="1" i="1" kern="100" dirty="0">
                <a:latin typeface="Times New Roman"/>
                <a:ea typeface="华文细黑"/>
                <a:cs typeface="Courier New"/>
              </a:rPr>
              <a:t>t</a:t>
            </a:r>
            <a:r>
              <a:rPr lang="zh-CN" altLang="zh-CN" sz="2800" b="1" kern="100" dirty="0">
                <a:latin typeface="Times New Roman"/>
                <a:ea typeface="华文细黑"/>
                <a:cs typeface="Times New Roman"/>
              </a:rPr>
              <a:t>图象判断速度的变化</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如图</a:t>
            </a:r>
            <a:r>
              <a:rPr lang="en-US" altLang="zh-CN" sz="2800" b="1" kern="100" dirty="0">
                <a:latin typeface="Times New Roman"/>
                <a:ea typeface="华文细黑"/>
                <a:cs typeface="Courier New"/>
              </a:rPr>
              <a:t>5</a:t>
            </a:r>
            <a:r>
              <a:rPr lang="zh-CN" altLang="zh-CN" sz="2800" b="1" kern="100" dirty="0">
                <a:latin typeface="Times New Roman"/>
                <a:ea typeface="华文细黑"/>
                <a:cs typeface="Times New Roman"/>
              </a:rPr>
              <a:t>所示</a:t>
            </a:r>
            <a:r>
              <a:rPr lang="en-US" altLang="zh-CN" sz="2800" b="1"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在</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时间内，</a:t>
            </a:r>
            <a:r>
              <a:rPr lang="en-US" altLang="zh-CN" sz="2800" i="1" kern="100" dirty="0">
                <a:latin typeface="Book Antiqua"/>
                <a:ea typeface="华文细黑"/>
                <a:cs typeface="Times New Roman"/>
              </a:rPr>
              <a:t>v</a:t>
            </a:r>
            <a:r>
              <a:rPr lang="en-US" altLang="zh-CN" sz="2800" kern="100" dirty="0">
                <a:latin typeface="Times New Roman"/>
                <a:ea typeface="华文细黑"/>
                <a:cs typeface="Courier New"/>
              </a:rPr>
              <a:t>&lt;0</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a:t>
            </a:r>
            <a:r>
              <a:rPr lang="en-US" altLang="zh-CN" sz="2800" kern="100" dirty="0">
                <a:latin typeface="Times New Roman"/>
                <a:ea typeface="华文细黑"/>
                <a:cs typeface="Courier New"/>
              </a:rPr>
              <a:t>&gt;0</a:t>
            </a:r>
            <a:r>
              <a:rPr lang="zh-CN" altLang="zh-CN" sz="2800" kern="100" dirty="0">
                <a:latin typeface="Times New Roman"/>
                <a:ea typeface="华文细黑"/>
                <a:cs typeface="Times New Roman"/>
              </a:rPr>
              <a:t>，物体做减速运动；</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在</a:t>
            </a:r>
            <a:r>
              <a:rPr lang="en-US" altLang="zh-CN" sz="2800" i="1" kern="100" dirty="0">
                <a:latin typeface="Times New Roman"/>
                <a:ea typeface="华文细黑"/>
                <a:cs typeface="Courier New"/>
              </a:rPr>
              <a:t>t</a:t>
            </a:r>
            <a:r>
              <a:rPr lang="en-US" altLang="zh-CN" sz="2800" kern="100" dirty="0">
                <a:latin typeface="Times New Roman"/>
                <a:ea typeface="华文细黑"/>
                <a:cs typeface="Courier New"/>
              </a:rPr>
              <a:t>&gt;</a:t>
            </a:r>
            <a:r>
              <a:rPr lang="en-US" altLang="zh-CN" sz="2800" i="1" kern="100" dirty="0">
                <a:latin typeface="Times New Roman"/>
                <a:ea typeface="华文细黑"/>
                <a:cs typeface="Courier New"/>
              </a:rPr>
              <a:t>t</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时间内，</a:t>
            </a:r>
            <a:r>
              <a:rPr lang="en-US" altLang="zh-CN" sz="2800" i="1" kern="100" dirty="0">
                <a:latin typeface="Book Antiqua"/>
                <a:ea typeface="华文细黑"/>
                <a:cs typeface="Times New Roman"/>
              </a:rPr>
              <a:t>v</a:t>
            </a:r>
            <a:r>
              <a:rPr lang="en-US" altLang="zh-CN" sz="2800" kern="100" dirty="0">
                <a:latin typeface="Times New Roman"/>
                <a:ea typeface="华文细黑"/>
                <a:cs typeface="Courier New"/>
              </a:rPr>
              <a:t>&gt;0</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a:t>
            </a:r>
            <a:r>
              <a:rPr lang="en-US" altLang="zh-CN" sz="2800" kern="100" dirty="0">
                <a:latin typeface="Times New Roman"/>
                <a:ea typeface="华文细黑"/>
                <a:cs typeface="Courier New"/>
              </a:rPr>
              <a:t>&gt;0</a:t>
            </a:r>
            <a:r>
              <a:rPr lang="zh-CN" altLang="zh-CN" sz="2800" kern="100" dirty="0">
                <a:latin typeface="Times New Roman"/>
                <a:ea typeface="华文细黑"/>
                <a:cs typeface="Times New Roman"/>
              </a:rPr>
              <a:t>，物体做加速运动</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0" name="矩形 9"/>
          <p:cNvSpPr/>
          <p:nvPr/>
        </p:nvSpPr>
        <p:spPr>
          <a:xfrm>
            <a:off x="5733569" y="5344686"/>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5</a:t>
            </a:r>
            <a:endParaRPr lang="zh-CN" altLang="en-US" dirty="0"/>
          </a:p>
        </p:txBody>
      </p:sp>
      <p:pic>
        <p:nvPicPr>
          <p:cNvPr id="54274" name="Picture 2" descr="\\贾文\贾文\源文件\同步\物理 人教 必修1 新课标\R1-7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174" y="2709714"/>
            <a:ext cx="2790064" cy="252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628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340119" y="306418"/>
            <a:ext cx="7757872" cy="20620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4</a:t>
            </a:r>
            <a:r>
              <a:rPr lang="zh-CN" altLang="zh-CN" sz="2800" kern="100" dirty="0">
                <a:latin typeface="Times New Roman"/>
                <a:ea typeface="华文细黑"/>
                <a:cs typeface="Times New Roman"/>
              </a:rPr>
              <a:t>　某物体沿直线运动，其</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图象如图</a:t>
            </a:r>
            <a:r>
              <a:rPr lang="en-US" altLang="zh-CN" sz="2800" kern="100" dirty="0">
                <a:latin typeface="Times New Roman"/>
                <a:ea typeface="华文细黑"/>
                <a:cs typeface="Courier New"/>
              </a:rPr>
              <a:t>6</a:t>
            </a:r>
            <a:r>
              <a:rPr lang="zh-CN" altLang="zh-CN" sz="2800" kern="100" dirty="0">
                <a:latin typeface="Times New Roman"/>
                <a:ea typeface="华文细黑"/>
                <a:cs typeface="Times New Roman"/>
              </a:rPr>
              <a:t>所示</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求出物体在</a:t>
            </a:r>
            <a:r>
              <a:rPr lang="en-US" altLang="zh-CN" sz="2800" kern="100" dirty="0">
                <a:solidFill>
                  <a:prstClr val="black"/>
                </a:solidFill>
                <a:latin typeface="Times New Roman"/>
                <a:ea typeface="华文细黑"/>
                <a:cs typeface="Courier New"/>
              </a:rPr>
              <a:t>0</a:t>
            </a:r>
            <a:r>
              <a:rPr lang="zh-CN" altLang="zh-CN" sz="2800" kern="100" dirty="0">
                <a:solidFill>
                  <a:prstClr val="black"/>
                </a:solidFill>
                <a:latin typeface="Times New Roman"/>
                <a:ea typeface="华文细黑"/>
                <a:cs typeface="Times New Roman"/>
              </a:rPr>
              <a:t>～</a:t>
            </a:r>
            <a:r>
              <a:rPr lang="en-US" altLang="zh-CN" sz="2800" kern="100" dirty="0">
                <a:solidFill>
                  <a:prstClr val="black"/>
                </a:solidFill>
                <a:latin typeface="Times New Roman"/>
                <a:ea typeface="华文细黑"/>
                <a:cs typeface="Courier New"/>
              </a:rPr>
              <a:t>1 s</a:t>
            </a:r>
            <a:r>
              <a:rPr lang="zh-CN" altLang="zh-CN" sz="2800" kern="100" dirty="0">
                <a:solidFill>
                  <a:prstClr val="black"/>
                </a:solidFill>
                <a:latin typeface="Times New Roman"/>
                <a:ea typeface="华文细黑"/>
                <a:cs typeface="Times New Roman"/>
              </a:rPr>
              <a:t>内，</a:t>
            </a: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a:t>
            </a:r>
            <a:r>
              <a:rPr lang="en-US" altLang="zh-CN" sz="2800" kern="100" dirty="0">
                <a:solidFill>
                  <a:prstClr val="black"/>
                </a:solidFill>
                <a:latin typeface="Times New Roman"/>
                <a:ea typeface="华文细黑"/>
                <a:cs typeface="Courier New"/>
              </a:rPr>
              <a:t>3 s</a:t>
            </a:r>
            <a:r>
              <a:rPr lang="zh-CN" altLang="zh-CN" sz="2800" kern="100" dirty="0">
                <a:solidFill>
                  <a:prstClr val="black"/>
                </a:solidFill>
                <a:latin typeface="Times New Roman"/>
                <a:ea typeface="华文细黑"/>
                <a:cs typeface="Times New Roman"/>
              </a:rPr>
              <a:t>内，</a:t>
            </a:r>
            <a:r>
              <a:rPr lang="en-US" altLang="zh-CN" sz="2800" kern="100" dirty="0">
                <a:solidFill>
                  <a:prstClr val="black"/>
                </a:solidFill>
                <a:latin typeface="Times New Roman"/>
                <a:ea typeface="华文细黑"/>
                <a:cs typeface="Courier New"/>
              </a:rPr>
              <a:t>3</a:t>
            </a:r>
            <a:r>
              <a:rPr lang="zh-CN" altLang="zh-CN" sz="2800" kern="100" dirty="0">
                <a:solidFill>
                  <a:prstClr val="black"/>
                </a:solidFill>
                <a:latin typeface="Times New Roman"/>
                <a:ea typeface="华文细黑"/>
                <a:cs typeface="Times New Roman"/>
              </a:rPr>
              <a:t>～</a:t>
            </a:r>
            <a:r>
              <a:rPr lang="en-US" altLang="zh-CN" sz="2800" kern="100" dirty="0">
                <a:solidFill>
                  <a:prstClr val="black"/>
                </a:solidFill>
                <a:latin typeface="Times New Roman"/>
                <a:ea typeface="华文细黑"/>
                <a:cs typeface="Courier New"/>
              </a:rPr>
              <a:t>5 s</a:t>
            </a:r>
            <a:r>
              <a:rPr lang="zh-CN" altLang="zh-CN" sz="2800" kern="100" dirty="0">
                <a:solidFill>
                  <a:prstClr val="black"/>
                </a:solidFill>
                <a:latin typeface="Times New Roman"/>
                <a:ea typeface="华文细黑"/>
                <a:cs typeface="Times New Roman"/>
              </a:rPr>
              <a:t>内的加速度大小</a:t>
            </a:r>
            <a:r>
              <a:rPr lang="en-US" altLang="zh-CN" sz="2800" kern="100" dirty="0" smtClean="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7" name="TextBox 6"/>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1" name="TextBox 10"/>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9" name="矩形 8"/>
          <p:cNvSpPr/>
          <p:nvPr/>
        </p:nvSpPr>
        <p:spPr>
          <a:xfrm>
            <a:off x="9594517" y="2409394"/>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6</a:t>
            </a:r>
            <a:endParaRPr lang="zh-CN" altLang="en-US" dirty="0"/>
          </a:p>
        </p:txBody>
      </p:sp>
      <p:pic>
        <p:nvPicPr>
          <p:cNvPr id="55298" name="Picture 2" descr="\\贾文\贾文\源文件\同步\物理 人教 必修1 新课标\R1-73.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318" y="549474"/>
            <a:ext cx="3531672" cy="178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340119" y="2310146"/>
            <a:ext cx="7757872"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2 m/s</a:t>
            </a:r>
            <a:r>
              <a:rPr lang="en-US" altLang="zh-CN" sz="2800" kern="100" baseline="30000" dirty="0">
                <a:solidFill>
                  <a:srgbClr val="C00000"/>
                </a:solidFill>
                <a:latin typeface="Times New Roman"/>
                <a:ea typeface="华文细黑"/>
              </a:rPr>
              <a:t>2</a:t>
            </a:r>
            <a:r>
              <a:rPr lang="zh-CN" altLang="zh-CN" sz="2800" kern="100" dirty="0">
                <a:solidFill>
                  <a:srgbClr val="C00000"/>
                </a:solidFill>
                <a:latin typeface="Times New Roman"/>
                <a:ea typeface="华文细黑"/>
                <a:cs typeface="Times New Roman"/>
              </a:rPr>
              <a:t>　－</a:t>
            </a:r>
            <a:r>
              <a:rPr lang="en-US" altLang="zh-CN" sz="2800" kern="100" dirty="0">
                <a:solidFill>
                  <a:srgbClr val="C00000"/>
                </a:solidFill>
                <a:latin typeface="Times New Roman"/>
                <a:ea typeface="华文细黑"/>
              </a:rPr>
              <a:t>1 m/s</a:t>
            </a:r>
            <a:r>
              <a:rPr lang="en-US" altLang="zh-CN" sz="2800" kern="100" baseline="30000" dirty="0">
                <a:solidFill>
                  <a:srgbClr val="C00000"/>
                </a:solidFill>
                <a:latin typeface="Times New Roman"/>
                <a:ea typeface="华文细黑"/>
              </a:rPr>
              <a:t>2</a:t>
            </a:r>
            <a:r>
              <a:rPr lang="zh-CN" altLang="zh-CN" sz="2800" kern="100" dirty="0">
                <a:solidFill>
                  <a:srgbClr val="C00000"/>
                </a:solidFill>
                <a:latin typeface="Times New Roman"/>
                <a:ea typeface="华文细黑"/>
                <a:cs typeface="Times New Roman"/>
              </a:rPr>
              <a:t>　－</a:t>
            </a:r>
            <a:r>
              <a:rPr lang="en-US" altLang="zh-CN" sz="2800" kern="100" dirty="0">
                <a:solidFill>
                  <a:srgbClr val="C00000"/>
                </a:solidFill>
                <a:latin typeface="Times New Roman"/>
                <a:ea typeface="华文细黑"/>
              </a:rPr>
              <a:t>1 m/s</a:t>
            </a:r>
            <a:r>
              <a:rPr lang="en-US" altLang="zh-CN" sz="2800" kern="100" baseline="30000" dirty="0">
                <a:solidFill>
                  <a:srgbClr val="C00000"/>
                </a:solidFill>
                <a:latin typeface="Times New Roman"/>
                <a:ea typeface="华文细黑"/>
              </a:rPr>
              <a:t>2</a:t>
            </a:r>
            <a:endParaRPr lang="zh-CN" altLang="zh-CN" sz="1050" kern="100" dirty="0">
              <a:solidFill>
                <a:prstClr val="black"/>
              </a:solidFill>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280959351"/>
              </p:ext>
            </p:extLst>
          </p:nvPr>
        </p:nvGraphicFramePr>
        <p:xfrm>
          <a:off x="513825" y="3121442"/>
          <a:ext cx="7305675" cy="1341438"/>
        </p:xfrm>
        <a:graphic>
          <a:graphicData uri="http://schemas.openxmlformats.org/presentationml/2006/ole">
            <mc:AlternateContent xmlns:mc="http://schemas.openxmlformats.org/markup-compatibility/2006">
              <mc:Choice xmlns:v="urn:schemas-microsoft-com:vml" Requires="v">
                <p:oleObj spid="_x0000_s55665" name="文档" r:id="rId4" imgW="7305954" imgH="1340698" progId="Word.Document.12">
                  <p:embed/>
                </p:oleObj>
              </mc:Choice>
              <mc:Fallback>
                <p:oleObj name="文档" r:id="rId4" imgW="7305954" imgH="1340698" progId="Word.Document.12">
                  <p:embed/>
                  <p:pic>
                    <p:nvPicPr>
                      <p:cNvPr id="0" name=""/>
                      <p:cNvPicPr/>
                      <p:nvPr/>
                    </p:nvPicPr>
                    <p:blipFill>
                      <a:blip r:embed="rId5"/>
                      <a:stretch>
                        <a:fillRect/>
                      </a:stretch>
                    </p:blipFill>
                    <p:spPr>
                      <a:xfrm>
                        <a:off x="513825" y="3121442"/>
                        <a:ext cx="7305675" cy="1341438"/>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920898646"/>
              </p:ext>
            </p:extLst>
          </p:nvPr>
        </p:nvGraphicFramePr>
        <p:xfrm>
          <a:off x="509062" y="4216400"/>
          <a:ext cx="7315200" cy="1341438"/>
        </p:xfrm>
        <a:graphic>
          <a:graphicData uri="http://schemas.openxmlformats.org/presentationml/2006/ole">
            <mc:AlternateContent xmlns:mc="http://schemas.openxmlformats.org/markup-compatibility/2006">
              <mc:Choice xmlns:v="urn:schemas-microsoft-com:vml" Requires="v">
                <p:oleObj spid="_x0000_s55666" name="文档" r:id="rId6" imgW="7305954" imgH="1341058" progId="Word.Document.12">
                  <p:embed/>
                </p:oleObj>
              </mc:Choice>
              <mc:Fallback>
                <p:oleObj name="文档" r:id="rId6" imgW="7305954" imgH="1341058" progId="Word.Document.12">
                  <p:embed/>
                  <p:pic>
                    <p:nvPicPr>
                      <p:cNvPr id="0" name=""/>
                      <p:cNvPicPr/>
                      <p:nvPr/>
                    </p:nvPicPr>
                    <p:blipFill>
                      <a:blip r:embed="rId7"/>
                      <a:stretch>
                        <a:fillRect/>
                      </a:stretch>
                    </p:blipFill>
                    <p:spPr>
                      <a:xfrm>
                        <a:off x="509062" y="4216400"/>
                        <a:ext cx="7315200" cy="1341438"/>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458045074"/>
              </p:ext>
            </p:extLst>
          </p:nvPr>
        </p:nvGraphicFramePr>
        <p:xfrm>
          <a:off x="509062" y="5311358"/>
          <a:ext cx="7315200" cy="1341438"/>
        </p:xfrm>
        <a:graphic>
          <a:graphicData uri="http://schemas.openxmlformats.org/presentationml/2006/ole">
            <mc:AlternateContent xmlns:mc="http://schemas.openxmlformats.org/markup-compatibility/2006">
              <mc:Choice xmlns:v="urn:schemas-microsoft-com:vml" Requires="v">
                <p:oleObj spid="_x0000_s55667" name="文档" r:id="rId8" imgW="7305954" imgH="1341058" progId="Word.Document.12">
                  <p:embed/>
                </p:oleObj>
              </mc:Choice>
              <mc:Fallback>
                <p:oleObj name="文档" r:id="rId8" imgW="7305954" imgH="1341058" progId="Word.Document.12">
                  <p:embed/>
                  <p:pic>
                    <p:nvPicPr>
                      <p:cNvPr id="0" name=""/>
                      <p:cNvPicPr/>
                      <p:nvPr/>
                    </p:nvPicPr>
                    <p:blipFill>
                      <a:blip r:embed="rId9"/>
                      <a:stretch>
                        <a:fillRect/>
                      </a:stretch>
                    </p:blipFill>
                    <p:spPr>
                      <a:xfrm>
                        <a:off x="509062" y="5311358"/>
                        <a:ext cx="7315200" cy="1341438"/>
                      </a:xfrm>
                      <a:prstGeom prst="rect">
                        <a:avLst/>
                      </a:prstGeom>
                    </p:spPr>
                  </p:pic>
                </p:oleObj>
              </mc:Fallback>
            </mc:AlternateContent>
          </a:graphicData>
        </a:graphic>
      </p:graphicFrame>
    </p:spTree>
    <p:extLst>
      <p:ext uri="{BB962C8B-B14F-4D97-AF65-F5344CB8AC3E}">
        <p14:creationId xmlns:p14="http://schemas.microsoft.com/office/powerpoint/2010/main" val="38627721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3" grpId="0"/>
      <p:bldP spid="13"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350278" y="332562"/>
            <a:ext cx="11371887" cy="327292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下列说法正确的是</a:t>
            </a:r>
            <a:r>
              <a:rPr lang="en-US" altLang="zh-CN" sz="2800" u="sng" kern="100" dirty="0">
                <a:latin typeface="Times New Roman"/>
                <a:ea typeface="华文细黑"/>
                <a:cs typeface="Courier New"/>
              </a:rPr>
              <a:t>        </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1 s</a:t>
            </a:r>
            <a:r>
              <a:rPr lang="zh-CN" altLang="zh-CN" sz="2800" kern="100" dirty="0">
                <a:latin typeface="Times New Roman"/>
                <a:ea typeface="华文细黑"/>
                <a:cs typeface="Times New Roman"/>
              </a:rPr>
              <a:t>内和第</a:t>
            </a:r>
            <a:r>
              <a:rPr lang="en-US" altLang="zh-CN" sz="2800" kern="100" dirty="0">
                <a:latin typeface="Times New Roman"/>
                <a:ea typeface="华文细黑"/>
                <a:cs typeface="Courier New"/>
              </a:rPr>
              <a:t>2 s</a:t>
            </a:r>
            <a:r>
              <a:rPr lang="zh-CN" altLang="zh-CN" sz="2800" kern="100" dirty="0">
                <a:latin typeface="Times New Roman"/>
                <a:ea typeface="华文细黑"/>
                <a:cs typeface="Times New Roman"/>
              </a:rPr>
              <a:t>内物体的速度方向相反</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1 s</a:t>
            </a:r>
            <a:r>
              <a:rPr lang="zh-CN" altLang="zh-CN" sz="2800" kern="100" dirty="0">
                <a:latin typeface="Times New Roman"/>
                <a:ea typeface="华文细黑"/>
                <a:cs typeface="Times New Roman"/>
              </a:rPr>
              <a:t>内和第</a:t>
            </a:r>
            <a:r>
              <a:rPr lang="en-US" altLang="zh-CN" sz="2800" kern="100" dirty="0">
                <a:latin typeface="Times New Roman"/>
                <a:ea typeface="华文细黑"/>
                <a:cs typeface="Courier New"/>
              </a:rPr>
              <a:t>2 s</a:t>
            </a:r>
            <a:r>
              <a:rPr lang="zh-CN" altLang="zh-CN" sz="2800" kern="100" dirty="0">
                <a:latin typeface="Times New Roman"/>
                <a:ea typeface="华文细黑"/>
                <a:cs typeface="Times New Roman"/>
              </a:rPr>
              <a:t>内物体的加速度方向相反</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4 s</a:t>
            </a:r>
            <a:r>
              <a:rPr lang="zh-CN" altLang="zh-CN" sz="2800" kern="100" dirty="0">
                <a:latin typeface="Times New Roman"/>
                <a:ea typeface="华文细黑"/>
                <a:cs typeface="Times New Roman"/>
              </a:rPr>
              <a:t>内物体的速度方向和加速度方向相反</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3 s</a:t>
            </a:r>
            <a:r>
              <a:rPr lang="zh-CN" altLang="zh-CN" sz="2800" kern="100" dirty="0">
                <a:latin typeface="Times New Roman"/>
                <a:ea typeface="华文细黑"/>
                <a:cs typeface="Times New Roman"/>
              </a:rPr>
              <a:t>末物体的加速度为零</a:t>
            </a:r>
            <a:endParaRPr lang="zh-CN" altLang="zh-CN" sz="1050" kern="100" dirty="0">
              <a:effectLst/>
              <a:latin typeface="宋体"/>
              <a:cs typeface="Courier New"/>
            </a:endParaRPr>
          </a:p>
        </p:txBody>
      </p:sp>
      <p:sp>
        <p:nvSpPr>
          <p:cNvPr id="7" name="TextBox 6"/>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8" name="TextBox 7"/>
          <p:cNvSpPr txBox="1"/>
          <p:nvPr/>
        </p:nvSpPr>
        <p:spPr>
          <a:xfrm>
            <a:off x="232713" y="167112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1" name="TextBox 10"/>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6" name="矩形 5"/>
          <p:cNvSpPr/>
          <p:nvPr/>
        </p:nvSpPr>
        <p:spPr>
          <a:xfrm>
            <a:off x="350278" y="3553490"/>
            <a:ext cx="11371887" cy="262659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solidFill>
                  <a:srgbClr val="002060"/>
                </a:solidFill>
                <a:latin typeface="Times New Roman"/>
                <a:ea typeface="华文细黑"/>
                <a:cs typeface="Times New Roman"/>
              </a:rPr>
              <a:t>第</a:t>
            </a:r>
            <a:r>
              <a:rPr lang="en-US" altLang="zh-CN" sz="2800" kern="100" dirty="0" smtClean="0">
                <a:solidFill>
                  <a:srgbClr val="002060"/>
                </a:solidFill>
                <a:latin typeface="Times New Roman"/>
                <a:ea typeface="华文细黑"/>
                <a:cs typeface="Courier New"/>
              </a:rPr>
              <a:t>1 </a:t>
            </a:r>
            <a:r>
              <a:rPr lang="en-US" altLang="zh-CN" sz="2800" kern="100" dirty="0">
                <a:solidFill>
                  <a:srgbClr val="002060"/>
                </a:solidFill>
                <a:latin typeface="Times New Roman"/>
                <a:ea typeface="华文细黑"/>
                <a:cs typeface="Courier New"/>
              </a:rPr>
              <a:t>s</a:t>
            </a:r>
            <a:r>
              <a:rPr lang="zh-CN" altLang="zh-CN" sz="2800" kern="100" dirty="0">
                <a:solidFill>
                  <a:srgbClr val="002060"/>
                </a:solidFill>
                <a:latin typeface="Times New Roman"/>
                <a:ea typeface="华文细黑"/>
                <a:cs typeface="Times New Roman"/>
              </a:rPr>
              <a:t>内、第</a:t>
            </a:r>
            <a:r>
              <a:rPr lang="en-US" altLang="zh-CN" sz="2800" kern="100" dirty="0">
                <a:solidFill>
                  <a:srgbClr val="002060"/>
                </a:solidFill>
                <a:latin typeface="Times New Roman"/>
                <a:ea typeface="华文细黑"/>
                <a:cs typeface="Courier New"/>
              </a:rPr>
              <a:t>2 s</a:t>
            </a:r>
            <a:r>
              <a:rPr lang="zh-CN" altLang="zh-CN" sz="2800" kern="100" dirty="0">
                <a:solidFill>
                  <a:srgbClr val="002060"/>
                </a:solidFill>
                <a:latin typeface="Times New Roman"/>
                <a:ea typeface="华文细黑"/>
                <a:cs typeface="Times New Roman"/>
              </a:rPr>
              <a:t>内纵坐标为正，速度均为正向，</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根据</a:t>
            </a:r>
            <a:r>
              <a:rPr lang="zh-CN" altLang="zh-CN" sz="2800" kern="100" dirty="0">
                <a:solidFill>
                  <a:srgbClr val="002060"/>
                </a:solidFill>
                <a:latin typeface="Times New Roman"/>
                <a:ea typeface="华文细黑"/>
                <a:cs typeface="Times New Roman"/>
              </a:rPr>
              <a:t>斜率的正负，第</a:t>
            </a:r>
            <a:r>
              <a:rPr lang="en-US" altLang="zh-CN" sz="2800" kern="100" dirty="0">
                <a:solidFill>
                  <a:srgbClr val="002060"/>
                </a:solidFill>
                <a:latin typeface="Times New Roman"/>
                <a:ea typeface="华文细黑"/>
                <a:cs typeface="Courier New"/>
              </a:rPr>
              <a:t>1 s</a:t>
            </a:r>
            <a:r>
              <a:rPr lang="zh-CN" altLang="zh-CN" sz="2800" kern="100" dirty="0">
                <a:solidFill>
                  <a:srgbClr val="002060"/>
                </a:solidFill>
                <a:latin typeface="Times New Roman"/>
                <a:ea typeface="华文细黑"/>
                <a:cs typeface="Times New Roman"/>
              </a:rPr>
              <a:t>内加速度为正向，第</a:t>
            </a:r>
            <a:r>
              <a:rPr lang="en-US" altLang="zh-CN" sz="2800" kern="100" dirty="0">
                <a:solidFill>
                  <a:srgbClr val="002060"/>
                </a:solidFill>
                <a:latin typeface="Times New Roman"/>
                <a:ea typeface="华文细黑"/>
                <a:cs typeface="Courier New"/>
              </a:rPr>
              <a:t>2 s</a:t>
            </a:r>
            <a:r>
              <a:rPr lang="zh-CN" altLang="zh-CN" sz="2800" kern="100" dirty="0">
                <a:solidFill>
                  <a:srgbClr val="002060"/>
                </a:solidFill>
                <a:latin typeface="Times New Roman"/>
                <a:ea typeface="华文细黑"/>
                <a:cs typeface="Times New Roman"/>
              </a:rPr>
              <a:t>内加速度为负向，</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第</a:t>
            </a:r>
            <a:r>
              <a:rPr lang="en-US" altLang="zh-CN" sz="2800" kern="100" dirty="0" smtClean="0">
                <a:solidFill>
                  <a:srgbClr val="002060"/>
                </a:solidFill>
                <a:latin typeface="Times New Roman"/>
                <a:ea typeface="华文细黑"/>
                <a:cs typeface="Courier New"/>
              </a:rPr>
              <a:t>4 </a:t>
            </a:r>
            <a:r>
              <a:rPr lang="en-US" altLang="zh-CN" sz="2800" kern="100" dirty="0">
                <a:solidFill>
                  <a:srgbClr val="002060"/>
                </a:solidFill>
                <a:latin typeface="Times New Roman"/>
                <a:ea typeface="华文细黑"/>
                <a:cs typeface="Courier New"/>
              </a:rPr>
              <a:t>s</a:t>
            </a:r>
            <a:r>
              <a:rPr lang="zh-CN" altLang="zh-CN" sz="2800" kern="100" dirty="0">
                <a:solidFill>
                  <a:srgbClr val="002060"/>
                </a:solidFill>
                <a:latin typeface="Times New Roman"/>
                <a:ea typeface="华文细黑"/>
                <a:cs typeface="Times New Roman"/>
              </a:rPr>
              <a:t>内速度为负向，加速度为负向，</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第</a:t>
            </a:r>
            <a:r>
              <a:rPr lang="en-US" altLang="zh-CN" sz="2800" kern="100" dirty="0" smtClean="0">
                <a:solidFill>
                  <a:srgbClr val="002060"/>
                </a:solidFill>
                <a:latin typeface="Times New Roman"/>
                <a:ea typeface="华文细黑"/>
                <a:cs typeface="Courier New"/>
              </a:rPr>
              <a:t>3 </a:t>
            </a:r>
            <a:r>
              <a:rPr lang="en-US" altLang="zh-CN" sz="2800" kern="100" dirty="0">
                <a:solidFill>
                  <a:srgbClr val="002060"/>
                </a:solidFill>
                <a:latin typeface="Times New Roman"/>
                <a:ea typeface="华文细黑"/>
                <a:cs typeface="Courier New"/>
              </a:rPr>
              <a:t>s</a:t>
            </a:r>
            <a:r>
              <a:rPr lang="zh-CN" altLang="zh-CN" sz="2800" kern="100" dirty="0">
                <a:solidFill>
                  <a:srgbClr val="002060"/>
                </a:solidFill>
                <a:latin typeface="Times New Roman"/>
                <a:ea typeface="华文细黑"/>
                <a:cs typeface="Times New Roman"/>
              </a:rPr>
              <a:t>末物体的加速度为－</a:t>
            </a:r>
            <a:r>
              <a:rPr lang="en-US" altLang="zh-CN" sz="2800" kern="100" dirty="0">
                <a:solidFill>
                  <a:srgbClr val="002060"/>
                </a:solidFill>
                <a:latin typeface="Times New Roman"/>
                <a:ea typeface="华文细黑"/>
                <a:cs typeface="Courier New"/>
              </a:rPr>
              <a:t>1 m/s</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pic>
        <p:nvPicPr>
          <p:cNvPr id="13" name="Picture 2" descr="\\贾文\贾文\源文件\同步\物理 人教 必修1 新课标\R1-7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318" y="549474"/>
            <a:ext cx="3531672" cy="178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7444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linds(horizontal)">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linds(horizontal)">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blinds(horizontal)">
                                      <p:cBhvr>
                                        <p:cTn id="33" dur="500"/>
                                        <p:tgtEl>
                                          <p:spTgt spid="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6">
                                            <p:txEl>
                                              <p:pRg st="0" end="0"/>
                                            </p:txEl>
                                          </p:spTgt>
                                        </p:tgtEl>
                                      </p:cBhvr>
                                    </p:animEffect>
                                    <p:set>
                                      <p:cBhvr>
                                        <p:cTn id="38" dur="1" fill="hold">
                                          <p:stCondLst>
                                            <p:cond delay="499"/>
                                          </p:stCondLst>
                                        </p:cTn>
                                        <p:tgtEl>
                                          <p:spTgt spid="6">
                                            <p:txEl>
                                              <p:pRg st="0" end="0"/>
                                            </p:txEl>
                                          </p:spTgt>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6">
                                            <p:txEl>
                                              <p:pRg st="1" end="1"/>
                                            </p:txEl>
                                          </p:spTgt>
                                        </p:tgtEl>
                                      </p:cBhvr>
                                    </p:animEffect>
                                    <p:set>
                                      <p:cBhvr>
                                        <p:cTn id="41" dur="1" fill="hold">
                                          <p:stCondLst>
                                            <p:cond delay="499"/>
                                          </p:stCondLst>
                                        </p:cTn>
                                        <p:tgtEl>
                                          <p:spTgt spid="6">
                                            <p:txEl>
                                              <p:pRg st="1" end="1"/>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6">
                                            <p:txEl>
                                              <p:pRg st="2" end="2"/>
                                            </p:txEl>
                                          </p:spTgt>
                                        </p:tgtEl>
                                      </p:cBhvr>
                                    </p:animEffect>
                                    <p:set>
                                      <p:cBhvr>
                                        <p:cTn id="44" dur="1" fill="hold">
                                          <p:stCondLst>
                                            <p:cond delay="499"/>
                                          </p:stCondLst>
                                        </p:cTn>
                                        <p:tgtEl>
                                          <p:spTgt spid="6">
                                            <p:txEl>
                                              <p:pRg st="2" end="2"/>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6">
                                            <p:txEl>
                                              <p:pRg st="3" end="3"/>
                                            </p:txEl>
                                          </p:spTgt>
                                        </p:tgtEl>
                                      </p:cBhvr>
                                    </p:animEffect>
                                    <p:set>
                                      <p:cBhvr>
                                        <p:cTn id="47" dur="1" fill="hold">
                                          <p:stCondLst>
                                            <p:cond delay="499"/>
                                          </p:stCondLst>
                                        </p:cTn>
                                        <p:tgtEl>
                                          <p:spTgt spid="6">
                                            <p:txEl>
                                              <p:pRg st="3" end="3"/>
                                            </p:txEl>
                                          </p:spTgt>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p:bldP spid="8" grpId="1"/>
      <p:bldP spid="6" grpId="0" uiExpand="1" build="allAtOnce"/>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164" y="621482"/>
            <a:ext cx="2333534" cy="668428"/>
            <a:chOff x="164" y="341996"/>
            <a:chExt cx="2333534" cy="668428"/>
          </a:xfrm>
        </p:grpSpPr>
        <p:sp>
          <p:nvSpPr>
            <p:cNvPr id="9" name="五边形 8"/>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10" name="燕尾形 9"/>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13" name="矩形 12"/>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方法点拨</a:t>
              </a:r>
              <a:endParaRPr lang="zh-CN" altLang="en-US" sz="2800" b="1" kern="100" dirty="0">
                <a:solidFill>
                  <a:schemeClr val="bg1"/>
                </a:solidFill>
                <a:latin typeface="宋体"/>
                <a:cs typeface="Courier New"/>
              </a:endParaRPr>
            </a:p>
          </p:txBody>
        </p:sp>
      </p:grpSp>
      <p:sp>
        <p:nvSpPr>
          <p:cNvPr id="14" name="矩形 13"/>
          <p:cNvSpPr/>
          <p:nvPr/>
        </p:nvSpPr>
        <p:spPr>
          <a:xfrm>
            <a:off x="539546" y="1606094"/>
            <a:ext cx="11010769" cy="2208297"/>
          </a:xfrm>
          <a:prstGeom prst="rect">
            <a:avLst/>
          </a:prstGeom>
        </p:spPr>
        <p:txBody>
          <a:bodyPr>
            <a:spAutoFit/>
          </a:bodyPr>
          <a:lstStyle/>
          <a:p>
            <a:pPr algn="just">
              <a:lnSpc>
                <a:spcPts val="5500"/>
              </a:lnSpc>
              <a:spcAft>
                <a:spcPts val="0"/>
              </a:spcAft>
              <a:tabLst>
                <a:tab pos="2700655" algn="l"/>
              </a:tabLst>
            </a:pPr>
            <a:r>
              <a:rPr lang="zh-CN" altLang="zh-CN" sz="2800" kern="100" dirty="0">
                <a:latin typeface="Times New Roman"/>
                <a:ea typeface="华文细黑"/>
                <a:cs typeface="Times New Roman"/>
              </a:rPr>
              <a:t>在速度－时间图象中，需要掌握两点：一、速度的正负表示运动方向，</a:t>
            </a:r>
            <a:r>
              <a:rPr lang="zh-CN" altLang="zh-CN" sz="2800" kern="100" spc="-100" dirty="0">
                <a:latin typeface="Times New Roman"/>
                <a:ea typeface="华文细黑"/>
                <a:cs typeface="Times New Roman"/>
              </a:rPr>
              <a:t>看运动方向是否发生变化，只要考虑速度的正负是否发生变化；二、</a:t>
            </a:r>
            <a:r>
              <a:rPr lang="zh-CN" altLang="zh-CN" sz="2800" kern="100" dirty="0">
                <a:latin typeface="Times New Roman"/>
                <a:ea typeface="华文细黑"/>
                <a:cs typeface="Times New Roman"/>
              </a:rPr>
              <a:t>图象的斜率表示物体运动的加速度</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同一直线上斜率不变，加速度不变</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7" name="图片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spTree>
    <p:extLst>
      <p:ext uri="{BB962C8B-B14F-4D97-AF65-F5344CB8AC3E}">
        <p14:creationId xmlns:p14="http://schemas.microsoft.com/office/powerpoint/2010/main" val="1594906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达标检测</a:t>
            </a:r>
            <a:endParaRPr lang="en-US" altLang="zh-CN" sz="5500" b="1" dirty="0">
              <a:solidFill>
                <a:srgbClr val="0070C0"/>
              </a:solidFill>
              <a:latin typeface="+mj-lt"/>
              <a:ea typeface="+mj-ea"/>
              <a:cs typeface="+mj-cs"/>
            </a:endParaRPr>
          </a:p>
        </p:txBody>
      </p:sp>
      <p:pic>
        <p:nvPicPr>
          <p:cNvPr id="6" name="Picture 5" descr="C:\Users\Administrator\Desktop\用！！！\风景图片\新图！\3运动会\4tim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640"/>
          <a:stretch/>
        </p:blipFill>
        <p:spPr bwMode="auto">
          <a:xfrm>
            <a:off x="8590413" y="794"/>
            <a:ext cx="360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146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05061" y="611505"/>
            <a:ext cx="11299010" cy="4258449"/>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1.</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速度、速度变化量和加速度的对比理解</a:t>
            </a:r>
            <a:r>
              <a:rPr lang="en-US" altLang="zh-CN" sz="2800" b="1" kern="100" dirty="0">
                <a:latin typeface="Times New Roman"/>
                <a:ea typeface="华文细黑"/>
                <a:cs typeface="Courier New"/>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关于速度和加速度的关系，下列说法正确的是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物体的速度越大，加速度也越大</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物体速度的变化率为零时，加速度也为零</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物体速度的变化量越大，加速度越大</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物体的速度变化越快，加速度越大</a:t>
            </a:r>
            <a:endParaRPr lang="zh-CN" altLang="zh-CN" sz="1050" kern="100" dirty="0">
              <a:effectLst/>
              <a:latin typeface="宋体"/>
              <a:cs typeface="Courier New"/>
            </a:endParaRPr>
          </a:p>
        </p:txBody>
      </p:sp>
      <p:sp>
        <p:nvSpPr>
          <p:cNvPr id="17" name="TextBox 16"/>
          <p:cNvSpPr txBox="1"/>
          <p:nvPr/>
        </p:nvSpPr>
        <p:spPr>
          <a:xfrm>
            <a:off x="298646" y="2828605"/>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9" name="TextBox 18"/>
          <p:cNvSpPr txBox="1"/>
          <p:nvPr/>
        </p:nvSpPr>
        <p:spPr>
          <a:xfrm>
            <a:off x="298646" y="419140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a:hlinkClick r:id="rId6"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40480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7" grpId="0"/>
      <p:bldP spid="17" grpId="1"/>
      <p:bldP spid="19" grpId="0"/>
      <p:bldP spid="19"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 name="矩形 11"/>
          <p:cNvSpPr/>
          <p:nvPr/>
        </p:nvSpPr>
        <p:spPr>
          <a:xfrm>
            <a:off x="450837" y="641802"/>
            <a:ext cx="11187139" cy="52119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物体的速度越大，加速度不一定越大，比如高速匀速行驶的动车，速度很大，而加速度为零，故</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错误</a:t>
            </a:r>
            <a:r>
              <a:rPr lang="en-US" altLang="zh-CN" sz="2800" kern="100" dirty="0" smtClean="0">
                <a:solidFill>
                  <a:srgbClr val="002060"/>
                </a:solidFill>
                <a:latin typeface="Times New Roman"/>
                <a:ea typeface="华文细黑"/>
                <a:cs typeface="Courier New"/>
              </a:rPr>
              <a:t>.</a:t>
            </a: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加速度</a:t>
            </a:r>
            <a:r>
              <a:rPr lang="zh-CN" altLang="zh-CN" sz="2800" kern="100" dirty="0">
                <a:solidFill>
                  <a:srgbClr val="002060"/>
                </a:solidFill>
                <a:latin typeface="Times New Roman"/>
                <a:ea typeface="华文细黑"/>
                <a:cs typeface="Times New Roman"/>
              </a:rPr>
              <a:t>等于速度的变化率，则物体速度的变化率为零，加速度也为零，故</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en-US" altLang="zh-CN" sz="2800" kern="100" dirty="0" smtClean="0">
                <a:solidFill>
                  <a:srgbClr val="002060"/>
                </a:solidFill>
                <a:latin typeface="Times New Roman"/>
                <a:ea typeface="华文细黑"/>
                <a:cs typeface="Courier New"/>
              </a:rPr>
              <a:t>.</a:t>
            </a: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加速度</a:t>
            </a:r>
            <a:r>
              <a:rPr lang="zh-CN" altLang="zh-CN" sz="2800" kern="100" dirty="0">
                <a:solidFill>
                  <a:srgbClr val="002060"/>
                </a:solidFill>
                <a:latin typeface="Times New Roman"/>
                <a:ea typeface="华文细黑"/>
                <a:cs typeface="Times New Roman"/>
              </a:rPr>
              <a:t>在数值上等于单位时间内速度的变化量，速度变化量越大，加速度不一定越大，还与速度变化所用的时间有关，故</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en-US" altLang="zh-CN" sz="2800" kern="100" dirty="0" smtClean="0">
                <a:solidFill>
                  <a:srgbClr val="002060"/>
                </a:solidFill>
                <a:latin typeface="Times New Roman"/>
                <a:ea typeface="华文细黑"/>
                <a:cs typeface="Courier New"/>
              </a:rPr>
              <a:t>.</a:t>
            </a: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根据</a:t>
            </a:r>
            <a:r>
              <a:rPr lang="zh-CN" altLang="zh-CN" sz="2800" kern="100" dirty="0">
                <a:solidFill>
                  <a:srgbClr val="002060"/>
                </a:solidFill>
                <a:latin typeface="Times New Roman"/>
                <a:ea typeface="华文细黑"/>
                <a:cs typeface="Times New Roman"/>
              </a:rPr>
              <a:t>加速度的物理意义可知，物体的速度变化越快，则加速度越大，故</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Tree>
    <p:extLst>
      <p:ext uri="{BB962C8B-B14F-4D97-AF65-F5344CB8AC3E}">
        <p14:creationId xmlns:p14="http://schemas.microsoft.com/office/powerpoint/2010/main" val="923752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750"/>
                                        <p:tgtEl>
                                          <p:spTgt spid="12">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blinds(horizontal)">
                                      <p:cBhvr>
                                        <p:cTn id="11" dur="750"/>
                                        <p:tgtEl>
                                          <p:spTgt spid="12">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blinds(horizontal)">
                                      <p:cBhvr>
                                        <p:cTn id="15" dur="750"/>
                                        <p:tgtEl>
                                          <p:spTgt spid="12">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blinds(horizontal)">
                                      <p:cBhvr>
                                        <p:cTn id="19" dur="75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389206" y="2597954"/>
            <a:ext cx="11412000" cy="400107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A.10 s</a:t>
            </a:r>
            <a:r>
              <a:rPr lang="zh-CN" altLang="zh-CN" sz="2800" kern="100" dirty="0">
                <a:latin typeface="Times New Roman"/>
                <a:ea typeface="华文细黑"/>
                <a:cs typeface="Times New Roman"/>
              </a:rPr>
              <a:t>内火箭的速度改变量</a:t>
            </a:r>
            <a:r>
              <a:rPr lang="zh-CN" altLang="zh-CN" sz="2800" kern="100" dirty="0" smtClean="0">
                <a:latin typeface="Times New Roman"/>
                <a:ea typeface="华文细黑"/>
                <a:cs typeface="Times New Roman"/>
              </a:rPr>
              <a:t>为</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cs typeface="Courier New"/>
              </a:rPr>
              <a:t>10 </a:t>
            </a:r>
            <a:r>
              <a:rPr lang="en-US" altLang="zh-CN" sz="2800" kern="100" dirty="0">
                <a:latin typeface="Times New Roman"/>
                <a:ea typeface="华文细黑"/>
                <a:cs typeface="Courier New"/>
              </a:rPr>
              <a:t>m/s</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B.2.5 s</a:t>
            </a:r>
            <a:r>
              <a:rPr lang="zh-CN" altLang="zh-CN" sz="2800" kern="100" dirty="0">
                <a:latin typeface="Times New Roman"/>
                <a:ea typeface="华文细黑"/>
                <a:cs typeface="Times New Roman"/>
              </a:rPr>
              <a:t>内汽车的速度改变量</a:t>
            </a:r>
            <a:r>
              <a:rPr lang="zh-CN" altLang="zh-CN" sz="2800" kern="100" dirty="0" smtClean="0">
                <a:latin typeface="Times New Roman"/>
                <a:ea typeface="华文细黑"/>
                <a:cs typeface="Times New Roman"/>
              </a:rPr>
              <a:t>为</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en-US" altLang="zh-CN" sz="2800" kern="100" dirty="0">
                <a:latin typeface="Times New Roman"/>
                <a:ea typeface="华文细黑"/>
                <a:cs typeface="Courier New"/>
              </a:rPr>
              <a:t>30 m/s</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火箭的速度变化比汽车快</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火箭的加速度比汽车的加速度小</a:t>
            </a:r>
            <a:endParaRPr lang="zh-CN" altLang="zh-CN" sz="1050" kern="100" dirty="0">
              <a:effectLst/>
              <a:latin typeface="宋体"/>
              <a:cs typeface="Courier New"/>
            </a:endParaRPr>
          </a:p>
        </p:txBody>
      </p:sp>
      <p:sp>
        <p:nvSpPr>
          <p:cNvPr id="20" name="矩形 19"/>
          <p:cNvSpPr/>
          <p:nvPr/>
        </p:nvSpPr>
        <p:spPr>
          <a:xfrm>
            <a:off x="389206" y="65991"/>
            <a:ext cx="11412000" cy="262659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速度、速度变化量和加速度的对比理解</a:t>
            </a:r>
            <a:r>
              <a:rPr lang="en-US" altLang="zh-CN" sz="2800" b="1" kern="100" dirty="0">
                <a:latin typeface="Times New Roman"/>
                <a:ea typeface="华文细黑"/>
                <a:cs typeface="Courier New"/>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7</a:t>
            </a:r>
            <a:r>
              <a:rPr lang="zh-CN" altLang="zh-CN" sz="2800" kern="100" dirty="0" smtClean="0">
                <a:latin typeface="Times New Roman"/>
                <a:ea typeface="华文细黑"/>
                <a:cs typeface="Times New Roman"/>
              </a:rPr>
              <a:t>甲</a:t>
            </a:r>
            <a:r>
              <a:rPr lang="zh-CN" altLang="zh-CN" sz="2800" kern="100" dirty="0">
                <a:latin typeface="Times New Roman"/>
                <a:ea typeface="华文细黑"/>
                <a:cs typeface="Times New Roman"/>
              </a:rPr>
              <a:t>所示，火箭发射时，速度能在</a:t>
            </a:r>
            <a:r>
              <a:rPr lang="en-US" altLang="zh-CN" sz="2800" kern="100" dirty="0">
                <a:latin typeface="Times New Roman"/>
                <a:ea typeface="华文细黑"/>
                <a:cs typeface="Courier New"/>
              </a:rPr>
              <a:t>10 s</a:t>
            </a:r>
            <a:r>
              <a:rPr lang="zh-CN" altLang="zh-CN" sz="2800" kern="100" dirty="0">
                <a:latin typeface="Times New Roman"/>
                <a:ea typeface="华文细黑"/>
                <a:cs typeface="Times New Roman"/>
              </a:rPr>
              <a:t>内由</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增加到</a:t>
            </a:r>
            <a:r>
              <a:rPr lang="en-US" altLang="zh-CN" sz="2800" kern="100" dirty="0">
                <a:latin typeface="Times New Roman"/>
                <a:ea typeface="华文细黑"/>
                <a:cs typeface="Courier New"/>
              </a:rPr>
              <a:t>100 m/s</a:t>
            </a:r>
            <a:r>
              <a:rPr lang="zh-CN" altLang="zh-CN" sz="2800" kern="100" dirty="0">
                <a:latin typeface="Times New Roman"/>
                <a:ea typeface="华文细黑"/>
                <a:cs typeface="Times New Roman"/>
              </a:rPr>
              <a:t>；如图乙所示，汽车以</a:t>
            </a:r>
            <a:r>
              <a:rPr lang="en-US" altLang="zh-CN" sz="2800" kern="100" dirty="0">
                <a:latin typeface="Times New Roman"/>
                <a:ea typeface="华文细黑"/>
                <a:cs typeface="Courier New"/>
              </a:rPr>
              <a:t>108 km/h</a:t>
            </a:r>
            <a:r>
              <a:rPr lang="zh-CN" altLang="zh-CN" sz="2800" kern="100" dirty="0">
                <a:latin typeface="Times New Roman"/>
                <a:ea typeface="华文细黑"/>
                <a:cs typeface="Times New Roman"/>
              </a:rPr>
              <a:t>的速度行驶，急刹车时能在</a:t>
            </a:r>
            <a:r>
              <a:rPr lang="en-US" altLang="zh-CN" sz="2800" kern="100" dirty="0">
                <a:latin typeface="Times New Roman"/>
                <a:ea typeface="华文细黑"/>
                <a:cs typeface="Courier New"/>
              </a:rPr>
              <a:t>2.5 s</a:t>
            </a:r>
            <a:r>
              <a:rPr lang="zh-CN" altLang="zh-CN" sz="2800" kern="100" dirty="0">
                <a:latin typeface="Times New Roman"/>
                <a:ea typeface="华文细黑"/>
                <a:cs typeface="Times New Roman"/>
              </a:rPr>
              <a:t>内停下来</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下列说法中正确的是</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均以初速度方向为正方向</a:t>
            </a:r>
            <a:r>
              <a:rPr lang="en-US" altLang="zh-CN" sz="2800" kern="100" dirty="0">
                <a:latin typeface="Times New Roman"/>
                <a:ea typeface="华文细黑"/>
                <a:cs typeface="Courier New"/>
              </a:rPr>
              <a:t>) </a:t>
            </a:r>
            <a:endParaRPr lang="zh-CN" altLang="zh-CN" sz="1050" kern="100" dirty="0">
              <a:effectLst/>
              <a:latin typeface="宋体"/>
              <a:cs typeface="Courier New"/>
            </a:endParaRPr>
          </a:p>
        </p:txBody>
      </p:sp>
      <p:sp>
        <p:nvSpPr>
          <p:cNvPr id="22" name="TextBox 21"/>
          <p:cNvSpPr txBox="1"/>
          <p:nvPr/>
        </p:nvSpPr>
        <p:spPr>
          <a:xfrm>
            <a:off x="262558" y="393385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1"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23"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5" name="TextBox 24"/>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0" name="TextBox 9">
            <a:hlinkClick r:id="rId6"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59394" name="Picture 2" descr="\\贾文\贾文\源文件\同步\物理 人教 必修1 新课标\1-81.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0790" y="2763457"/>
            <a:ext cx="6542813" cy="248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120559" y="5199782"/>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7</a:t>
            </a:r>
            <a:endParaRPr lang="zh-CN" altLang="en-US" dirty="0"/>
          </a:p>
        </p:txBody>
      </p:sp>
      <p:sp>
        <p:nvSpPr>
          <p:cNvPr id="13" name="TextBox 12"/>
          <p:cNvSpPr txBox="1"/>
          <p:nvPr/>
        </p:nvSpPr>
        <p:spPr>
          <a:xfrm>
            <a:off x="262558" y="584758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79269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2" grpId="0"/>
      <p:bldP spid="22" grpId="1"/>
      <p:bldP spid="13" grpId="0"/>
      <p:bldP spid="13" grpId="1"/>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638005740"/>
              </p:ext>
            </p:extLst>
          </p:nvPr>
        </p:nvGraphicFramePr>
        <p:xfrm>
          <a:off x="526797" y="3059594"/>
          <a:ext cx="11053762" cy="3384550"/>
        </p:xfrm>
        <a:graphic>
          <a:graphicData uri="http://schemas.openxmlformats.org/presentationml/2006/ole">
            <mc:AlternateContent xmlns:mc="http://schemas.openxmlformats.org/markup-compatibility/2006">
              <mc:Choice xmlns:v="urn:schemas-microsoft-com:vml" Requires="v">
                <p:oleObj spid="_x0000_s60471" name="文档" r:id="rId3" imgW="11057788" imgH="3382158" progId="Word.Document.12">
                  <p:embed/>
                </p:oleObj>
              </mc:Choice>
              <mc:Fallback>
                <p:oleObj name="文档" r:id="rId3" imgW="11057788" imgH="3382158" progId="Word.Document.12">
                  <p:embed/>
                  <p:pic>
                    <p:nvPicPr>
                      <p:cNvPr id="0" name=""/>
                      <p:cNvPicPr/>
                      <p:nvPr/>
                    </p:nvPicPr>
                    <p:blipFill>
                      <a:blip r:embed="rId4"/>
                      <a:stretch>
                        <a:fillRect/>
                      </a:stretch>
                    </p:blipFill>
                    <p:spPr>
                      <a:xfrm>
                        <a:off x="526797" y="3059594"/>
                        <a:ext cx="11053762" cy="3384550"/>
                      </a:xfrm>
                      <a:prstGeom prst="rect">
                        <a:avLst/>
                      </a:prstGeom>
                    </p:spPr>
                  </p:pic>
                </p:oleObj>
              </mc:Fallback>
            </mc:AlternateContent>
          </a:graphicData>
        </a:graphic>
      </p:graphicFrame>
      <p:sp>
        <p:nvSpPr>
          <p:cNvPr id="20" name="矩形 19"/>
          <p:cNvSpPr/>
          <p:nvPr/>
        </p:nvSpPr>
        <p:spPr>
          <a:xfrm>
            <a:off x="379046" y="371154"/>
            <a:ext cx="11412000" cy="262659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spc="-100" dirty="0">
                <a:solidFill>
                  <a:srgbClr val="002060"/>
                </a:solidFill>
                <a:latin typeface="Times New Roman"/>
                <a:ea typeface="华文细黑"/>
                <a:cs typeface="Times New Roman"/>
              </a:rPr>
              <a:t>以初速度方向为正方向</a:t>
            </a:r>
            <a:r>
              <a:rPr lang="en-US" altLang="zh-CN" sz="2800" kern="100" spc="-100" dirty="0">
                <a:solidFill>
                  <a:srgbClr val="002060"/>
                </a:solidFill>
                <a:latin typeface="Times New Roman"/>
                <a:ea typeface="华文细黑"/>
                <a:cs typeface="Courier New"/>
              </a:rPr>
              <a:t>.</a:t>
            </a:r>
            <a:r>
              <a:rPr lang="zh-CN" altLang="zh-CN" sz="2800" kern="100" spc="-100" dirty="0">
                <a:solidFill>
                  <a:srgbClr val="002060"/>
                </a:solidFill>
                <a:latin typeface="Times New Roman"/>
                <a:ea typeface="华文细黑"/>
                <a:cs typeface="Times New Roman"/>
              </a:rPr>
              <a:t>火箭的速度改变量</a:t>
            </a:r>
            <a:r>
              <a:rPr lang="en-US" altLang="zh-CN" sz="2800" kern="100" spc="-100" dirty="0" err="1">
                <a:solidFill>
                  <a:srgbClr val="002060"/>
                </a:solidFill>
                <a:latin typeface="Times New Roman"/>
                <a:ea typeface="华文细黑"/>
                <a:cs typeface="Courier New"/>
              </a:rPr>
              <a:t>Δ</a:t>
            </a:r>
            <a:r>
              <a:rPr lang="en-US" altLang="zh-CN" sz="2800" i="1" kern="100" spc="-100" dirty="0" err="1">
                <a:solidFill>
                  <a:srgbClr val="002060"/>
                </a:solidFill>
                <a:latin typeface="Book Antiqua"/>
                <a:ea typeface="华文细黑"/>
                <a:cs typeface="Times New Roman"/>
              </a:rPr>
              <a:t>v</a:t>
            </a:r>
            <a:r>
              <a:rPr lang="zh-CN" altLang="zh-CN" sz="2800" kern="100" spc="-100" dirty="0">
                <a:solidFill>
                  <a:srgbClr val="002060"/>
                </a:solidFill>
                <a:latin typeface="Times New Roman"/>
                <a:ea typeface="华文细黑"/>
                <a:cs typeface="Times New Roman"/>
              </a:rPr>
              <a:t>＝</a:t>
            </a:r>
            <a:r>
              <a:rPr lang="en-US" altLang="zh-CN" sz="2800" i="1" kern="100" spc="-100" dirty="0">
                <a:solidFill>
                  <a:srgbClr val="002060"/>
                </a:solidFill>
                <a:latin typeface="Book Antiqua"/>
                <a:ea typeface="华文细黑"/>
                <a:cs typeface="Times New Roman"/>
              </a:rPr>
              <a:t>v</a:t>
            </a:r>
            <a:r>
              <a:rPr lang="en-US" altLang="zh-CN" sz="2800" kern="100" spc="-100" baseline="-25000" dirty="0">
                <a:solidFill>
                  <a:srgbClr val="002060"/>
                </a:solidFill>
                <a:latin typeface="Times New Roman"/>
                <a:ea typeface="华文细黑"/>
                <a:cs typeface="Courier New"/>
              </a:rPr>
              <a:t>2</a:t>
            </a:r>
            <a:r>
              <a:rPr lang="zh-CN" altLang="zh-CN" sz="2800" kern="100" spc="-100" dirty="0">
                <a:solidFill>
                  <a:srgbClr val="002060"/>
                </a:solidFill>
                <a:latin typeface="Times New Roman"/>
                <a:ea typeface="华文细黑"/>
                <a:cs typeface="Times New Roman"/>
              </a:rPr>
              <a:t>－</a:t>
            </a:r>
            <a:r>
              <a:rPr lang="en-US" altLang="zh-CN" sz="2800" i="1" kern="100" spc="-100" dirty="0">
                <a:solidFill>
                  <a:srgbClr val="002060"/>
                </a:solidFill>
                <a:latin typeface="Book Antiqua"/>
                <a:ea typeface="华文细黑"/>
                <a:cs typeface="Times New Roman"/>
              </a:rPr>
              <a:t>v</a:t>
            </a:r>
            <a:r>
              <a:rPr lang="en-US" altLang="zh-CN" sz="2800" kern="100" spc="-100" baseline="-25000" dirty="0">
                <a:solidFill>
                  <a:srgbClr val="002060"/>
                </a:solidFill>
                <a:latin typeface="Times New Roman"/>
                <a:ea typeface="华文细黑"/>
                <a:cs typeface="Courier New"/>
              </a:rPr>
              <a:t>1</a:t>
            </a:r>
            <a:r>
              <a:rPr lang="zh-CN" altLang="zh-CN" sz="2800" kern="100" spc="-100" dirty="0">
                <a:solidFill>
                  <a:srgbClr val="002060"/>
                </a:solidFill>
                <a:latin typeface="Times New Roman"/>
                <a:ea typeface="华文细黑"/>
                <a:cs typeface="Times New Roman"/>
              </a:rPr>
              <a:t>＝</a:t>
            </a:r>
            <a:r>
              <a:rPr lang="en-US" altLang="zh-CN" sz="2800" kern="100" spc="-100" dirty="0">
                <a:solidFill>
                  <a:srgbClr val="002060"/>
                </a:solidFill>
                <a:latin typeface="Times New Roman"/>
                <a:ea typeface="华文细黑"/>
                <a:cs typeface="Courier New"/>
              </a:rPr>
              <a:t>100 m/s</a:t>
            </a:r>
            <a:r>
              <a:rPr lang="zh-CN" altLang="zh-CN" sz="2800" kern="100" spc="-100" dirty="0">
                <a:solidFill>
                  <a:srgbClr val="002060"/>
                </a:solidFill>
                <a:latin typeface="Times New Roman"/>
                <a:ea typeface="华文细黑"/>
                <a:cs typeface="Times New Roman"/>
              </a:rPr>
              <a:t>－</a:t>
            </a:r>
            <a:r>
              <a:rPr lang="en-US" altLang="zh-CN" sz="2800" kern="100" spc="-1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100 m/s</a:t>
            </a:r>
            <a:r>
              <a:rPr lang="zh-CN" altLang="zh-CN" sz="2800" kern="100" dirty="0">
                <a:solidFill>
                  <a:srgbClr val="002060"/>
                </a:solidFill>
                <a:latin typeface="Times New Roman"/>
                <a:ea typeface="华文细黑"/>
                <a:cs typeface="Times New Roman"/>
              </a:rPr>
              <a:t>，选项</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错误；</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solidFill>
                  <a:srgbClr val="002060"/>
                </a:solidFill>
                <a:latin typeface="Times New Roman"/>
                <a:ea typeface="华文细黑"/>
                <a:cs typeface="Courier New"/>
              </a:rPr>
              <a:t>108 km/h</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30 m/s</a:t>
            </a:r>
            <a:r>
              <a:rPr lang="zh-CN" altLang="zh-CN" sz="2800" kern="100" dirty="0">
                <a:solidFill>
                  <a:srgbClr val="002060"/>
                </a:solidFill>
                <a:latin typeface="Times New Roman"/>
                <a:ea typeface="华文细黑"/>
                <a:cs typeface="Times New Roman"/>
              </a:rPr>
              <a:t>，汽车的速度改变量</a:t>
            </a:r>
            <a:r>
              <a:rPr lang="en-US" altLang="zh-CN" sz="2800" kern="100" dirty="0" err="1">
                <a:solidFill>
                  <a:srgbClr val="002060"/>
                </a:solidFill>
                <a:latin typeface="Times New Roman"/>
                <a:ea typeface="华文细黑"/>
                <a:cs typeface="Courier New"/>
              </a:rPr>
              <a:t>Δ</a:t>
            </a:r>
            <a:r>
              <a:rPr lang="en-US" altLang="zh-CN" sz="2800" i="1" kern="100" dirty="0" err="1">
                <a:solidFill>
                  <a:srgbClr val="002060"/>
                </a:solidFill>
                <a:latin typeface="Book Antiqua"/>
                <a:ea typeface="华文细黑"/>
                <a:cs typeface="Times New Roman"/>
              </a:rPr>
              <a:t>v</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2</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1</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30 m/s</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30 m/s</a:t>
            </a:r>
            <a:r>
              <a:rPr lang="zh-CN" altLang="zh-CN" sz="2800" kern="100" dirty="0">
                <a:solidFill>
                  <a:srgbClr val="002060"/>
                </a:solidFill>
                <a:latin typeface="Times New Roman"/>
                <a:ea typeface="华文细黑"/>
                <a:cs typeface="Times New Roman"/>
              </a:rPr>
              <a:t>，选项</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endParaRPr lang="zh-CN" altLang="zh-CN" sz="1050" kern="100" dirty="0">
              <a:effectLst/>
              <a:latin typeface="宋体"/>
              <a:cs typeface="Courier New"/>
            </a:endParaRPr>
          </a:p>
        </p:txBody>
      </p:sp>
      <p:sp>
        <p:nvSpPr>
          <p:cNvPr id="18" name="Rectangle 21">
            <a:hlinkClick r:id="rId5"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1" name="Rectangle 21">
            <a:hlinkClick r:id="rId6"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23" name="Rectangle 21">
            <a:hlinkClick r:id="rId7"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8"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Tree>
    <p:extLst>
      <p:ext uri="{BB962C8B-B14F-4D97-AF65-F5344CB8AC3E}">
        <p14:creationId xmlns:p14="http://schemas.microsoft.com/office/powerpoint/2010/main" val="3243962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750"/>
                                        <p:tgtEl>
                                          <p:spTgt spid="20">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blinds(horizontal)">
                                      <p:cBhvr>
                                        <p:cTn id="11" dur="750"/>
                                        <p:tgtEl>
                                          <p:spTgt spid="20">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9" name="Picture 5" descr="C:\Users\Administrator\Desktop\用！！！\风景图片\新图！\3运动会\4tim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640"/>
          <a:stretch/>
        </p:blipFill>
        <p:spPr bwMode="auto">
          <a:xfrm>
            <a:off x="8590413" y="794"/>
            <a:ext cx="360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5500" b="1" dirty="0">
                <a:solidFill>
                  <a:srgbClr val="0070C0"/>
                </a:solidFill>
                <a:latin typeface="+mj-lt"/>
                <a:ea typeface="+mj-ea"/>
                <a:cs typeface="+mj-cs"/>
              </a:rPr>
              <a:t>自主预习</a:t>
            </a:r>
            <a:endParaRPr lang="en-US" altLang="zh-CN" sz="5500" b="1" dirty="0">
              <a:solidFill>
                <a:srgbClr val="0070C0"/>
              </a:solidFill>
              <a:latin typeface="+mj-lt"/>
              <a:ea typeface="+mj-ea"/>
              <a:cs typeface="+mj-cs"/>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485307" y="574575"/>
            <a:ext cx="11134957" cy="4963771"/>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3.</a:t>
            </a:r>
            <a:r>
              <a:rPr lang="en-US" altLang="zh-CN" sz="2800" b="1" kern="100" dirty="0">
                <a:latin typeface="Times New Roman"/>
                <a:ea typeface="华文细黑"/>
                <a:cs typeface="Courier New"/>
              </a:rPr>
              <a:t>(</a:t>
            </a:r>
            <a:r>
              <a:rPr lang="en-US" altLang="zh-CN" sz="2800" b="1" i="1" kern="100" dirty="0">
                <a:latin typeface="Book Antiqua"/>
                <a:ea typeface="华文细黑"/>
                <a:cs typeface="Times New Roman"/>
              </a:rPr>
              <a:t>v</a:t>
            </a:r>
            <a:r>
              <a:rPr lang="zh-CN" altLang="zh-CN" sz="2800" b="1" kern="100" dirty="0">
                <a:latin typeface="Times New Roman"/>
                <a:ea typeface="华文细黑"/>
                <a:cs typeface="Times New Roman"/>
              </a:rPr>
              <a:t>－</a:t>
            </a:r>
            <a:r>
              <a:rPr lang="en-US" altLang="zh-CN" sz="2800" b="1" i="1" kern="100" dirty="0">
                <a:latin typeface="Times New Roman"/>
                <a:ea typeface="华文细黑"/>
                <a:cs typeface="Courier New"/>
              </a:rPr>
              <a:t>t</a:t>
            </a:r>
            <a:r>
              <a:rPr lang="zh-CN" altLang="zh-CN" sz="2800" b="1" kern="100" dirty="0">
                <a:latin typeface="Times New Roman"/>
                <a:ea typeface="华文细黑"/>
                <a:cs typeface="Times New Roman"/>
              </a:rPr>
              <a:t>图象与加速度</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某物体运动的</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图象是一条直线，</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8</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示，下列说法正确的是</a:t>
            </a:r>
            <a:r>
              <a:rPr lang="zh-CN" altLang="zh-CN" sz="2800" kern="100" dirty="0">
                <a:latin typeface="宋体"/>
                <a:ea typeface="Times New Roman"/>
                <a:cs typeface="Courier New"/>
              </a:rPr>
              <a:t> </a:t>
            </a:r>
            <a:endParaRPr lang="en-US" altLang="zh-CN" sz="1050" kern="100" dirty="0" smtClean="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物体始终向同一方向运动</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物体在第</a:t>
            </a:r>
            <a:r>
              <a:rPr lang="en-US" altLang="zh-CN" sz="2800" kern="100" dirty="0">
                <a:latin typeface="Times New Roman"/>
                <a:ea typeface="华文细黑"/>
                <a:cs typeface="Courier New"/>
              </a:rPr>
              <a:t>2 s</a:t>
            </a:r>
            <a:r>
              <a:rPr lang="zh-CN" altLang="zh-CN" sz="2800" kern="100" dirty="0">
                <a:latin typeface="Times New Roman"/>
                <a:ea typeface="华文细黑"/>
                <a:cs typeface="Times New Roman"/>
              </a:rPr>
              <a:t>内和第</a:t>
            </a:r>
            <a:r>
              <a:rPr lang="en-US" altLang="zh-CN" sz="2800" kern="100" dirty="0">
                <a:latin typeface="Times New Roman"/>
                <a:ea typeface="华文细黑"/>
                <a:cs typeface="Courier New"/>
              </a:rPr>
              <a:t>3 s</a:t>
            </a:r>
            <a:r>
              <a:rPr lang="zh-CN" altLang="zh-CN" sz="2800" kern="100" dirty="0">
                <a:latin typeface="Times New Roman"/>
                <a:ea typeface="华文细黑"/>
                <a:cs typeface="Times New Roman"/>
              </a:rPr>
              <a:t>内的加速度大小相等</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ts val="55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方向</a:t>
            </a:r>
            <a:r>
              <a:rPr lang="zh-CN" altLang="zh-CN" sz="2800" kern="100" dirty="0">
                <a:latin typeface="Times New Roman"/>
                <a:ea typeface="华文细黑"/>
                <a:cs typeface="Times New Roman"/>
              </a:rPr>
              <a:t>相反</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物体在</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 s</a:t>
            </a:r>
            <a:r>
              <a:rPr lang="zh-CN" altLang="zh-CN" sz="2800" kern="100" dirty="0">
                <a:latin typeface="Times New Roman"/>
                <a:ea typeface="华文细黑"/>
                <a:cs typeface="Times New Roman"/>
              </a:rPr>
              <a:t>内速度方向与加速度方向相同</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物体在前</a:t>
            </a:r>
            <a:r>
              <a:rPr lang="en-US" altLang="zh-CN" sz="2800" kern="100" dirty="0">
                <a:latin typeface="Times New Roman"/>
                <a:ea typeface="华文细黑"/>
                <a:cs typeface="Courier New"/>
              </a:rPr>
              <a:t>4 s</a:t>
            </a:r>
            <a:r>
              <a:rPr lang="zh-CN" altLang="zh-CN" sz="2800" kern="100" dirty="0">
                <a:latin typeface="Times New Roman"/>
                <a:ea typeface="华文细黑"/>
                <a:cs typeface="Times New Roman"/>
              </a:rPr>
              <a:t>内的加速度不变，均为</a:t>
            </a:r>
            <a:r>
              <a:rPr lang="en-US" altLang="zh-CN" sz="2800" kern="100" dirty="0">
                <a:latin typeface="Times New Roman"/>
                <a:ea typeface="华文细黑"/>
                <a:cs typeface="Courier New"/>
              </a:rPr>
              <a:t>1 </a:t>
            </a:r>
            <a:r>
              <a:rPr lang="en-US" altLang="zh-CN" sz="2800" kern="100" dirty="0" smtClean="0">
                <a:latin typeface="Times New Roman"/>
                <a:ea typeface="华文细黑"/>
                <a:cs typeface="Courier New"/>
              </a:rPr>
              <a:t>m/s</a:t>
            </a:r>
            <a:r>
              <a:rPr lang="en-US" altLang="zh-CN" sz="2800" kern="100" baseline="30000" dirty="0" smtClean="0">
                <a:latin typeface="Times New Roman"/>
                <a:ea typeface="华文细黑"/>
                <a:cs typeface="Courier New"/>
              </a:rPr>
              <a:t>2</a:t>
            </a:r>
            <a:endParaRPr lang="zh-CN" altLang="zh-CN" sz="1050" kern="100" dirty="0">
              <a:latin typeface="宋体"/>
              <a:cs typeface="Courier New"/>
            </a:endParaRPr>
          </a:p>
        </p:txBody>
      </p:sp>
      <p:sp>
        <p:nvSpPr>
          <p:cNvPr id="19"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4"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5"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6"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a:hlinkClick r:id="rId6"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360494" y="488572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61442" name="Picture 2" descr="\\贾文\贾文\源文件\同步\物理 人教 必修1 新课标\R1-74.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5446" y="2114486"/>
            <a:ext cx="3163735" cy="281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475676" y="4922798"/>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8</a:t>
            </a:r>
            <a:endParaRPr lang="zh-CN" altLang="en-US" dirty="0"/>
          </a:p>
        </p:txBody>
      </p:sp>
    </p:spTree>
    <p:extLst>
      <p:ext uri="{BB962C8B-B14F-4D97-AF65-F5344CB8AC3E}">
        <p14:creationId xmlns:p14="http://schemas.microsoft.com/office/powerpoint/2010/main" val="275730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p:bldP spid="17" grpId="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5"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8" name="矩形 7"/>
          <p:cNvSpPr/>
          <p:nvPr/>
        </p:nvSpPr>
        <p:spPr>
          <a:xfrm>
            <a:off x="533974" y="1197546"/>
            <a:ext cx="11120877" cy="2817053"/>
          </a:xfrm>
          <a:prstGeom prst="rect">
            <a:avLst/>
          </a:prstGeom>
        </p:spPr>
        <p:txBody>
          <a:bodyPr>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物体在前</a:t>
            </a:r>
            <a:r>
              <a:rPr lang="en-US" altLang="zh-CN" sz="2800" kern="100" dirty="0">
                <a:solidFill>
                  <a:srgbClr val="002060"/>
                </a:solidFill>
                <a:latin typeface="Times New Roman"/>
                <a:ea typeface="华文细黑"/>
                <a:cs typeface="Courier New"/>
              </a:rPr>
              <a:t>2 s</a:t>
            </a:r>
            <a:r>
              <a:rPr lang="zh-CN" altLang="zh-CN" sz="2800" kern="100" dirty="0">
                <a:solidFill>
                  <a:srgbClr val="002060"/>
                </a:solidFill>
                <a:latin typeface="Times New Roman"/>
                <a:ea typeface="华文细黑"/>
                <a:cs typeface="Times New Roman"/>
              </a:rPr>
              <a:t>内速度为负，向反方向运动，物体在</a:t>
            </a:r>
            <a:r>
              <a:rPr lang="en-US" altLang="zh-CN" sz="2800" kern="1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 s</a:t>
            </a:r>
            <a:r>
              <a:rPr lang="zh-CN" altLang="zh-CN" sz="2800" kern="100" dirty="0">
                <a:solidFill>
                  <a:srgbClr val="002060"/>
                </a:solidFill>
                <a:latin typeface="Times New Roman"/>
                <a:ea typeface="华文细黑"/>
                <a:cs typeface="Times New Roman"/>
              </a:rPr>
              <a:t>内速度为正，向正方向运动，故</a:t>
            </a:r>
            <a:r>
              <a:rPr lang="en-US" altLang="zh-CN" sz="2800" kern="100" dirty="0">
                <a:solidFill>
                  <a:srgbClr val="002060"/>
                </a:solidFill>
                <a:latin typeface="Times New Roman"/>
                <a:ea typeface="华文细黑"/>
                <a:cs typeface="Courier New"/>
              </a:rPr>
              <a:t>2 s</a:t>
            </a:r>
            <a:r>
              <a:rPr lang="zh-CN" altLang="zh-CN" sz="2800" kern="100" dirty="0">
                <a:solidFill>
                  <a:srgbClr val="002060"/>
                </a:solidFill>
                <a:latin typeface="Times New Roman"/>
                <a:ea typeface="华文细黑"/>
                <a:cs typeface="Times New Roman"/>
              </a:rPr>
              <a:t>末速度方向发生了变化，</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图象</a:t>
            </a:r>
            <a:r>
              <a:rPr lang="zh-CN" altLang="zh-CN" sz="2800" kern="100" dirty="0">
                <a:solidFill>
                  <a:srgbClr val="002060"/>
                </a:solidFill>
                <a:latin typeface="Times New Roman"/>
                <a:ea typeface="华文细黑"/>
                <a:cs typeface="Times New Roman"/>
              </a:rPr>
              <a:t>的斜率表示加速度，物体在整个过程中加速度恒定，均为</a:t>
            </a:r>
            <a:r>
              <a:rPr lang="en-US" altLang="zh-CN" sz="2800" kern="100" dirty="0">
                <a:solidFill>
                  <a:srgbClr val="002060"/>
                </a:solidFill>
                <a:latin typeface="Times New Roman"/>
                <a:ea typeface="华文细黑"/>
                <a:cs typeface="Courier New"/>
              </a:rPr>
              <a:t>1 m/s</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，方向为正，</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723947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750"/>
                                        <p:tgtEl>
                                          <p:spTgt spid="8">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linds(horizontal)">
                                      <p:cBhvr>
                                        <p:cTn id="11" dur="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对象 22"/>
          <p:cNvGraphicFramePr>
            <a:graphicFrameLocks noChangeAspect="1"/>
          </p:cNvGraphicFramePr>
          <p:nvPr>
            <p:extLst>
              <p:ext uri="{D42A27DB-BD31-4B8C-83A1-F6EECF244321}">
                <p14:modId xmlns:p14="http://schemas.microsoft.com/office/powerpoint/2010/main" val="2045199544"/>
              </p:ext>
            </p:extLst>
          </p:nvPr>
        </p:nvGraphicFramePr>
        <p:xfrm>
          <a:off x="447824" y="5505334"/>
          <a:ext cx="9286875" cy="1168400"/>
        </p:xfrm>
        <a:graphic>
          <a:graphicData uri="http://schemas.openxmlformats.org/presentationml/2006/ole">
            <mc:AlternateContent xmlns:mc="http://schemas.openxmlformats.org/markup-compatibility/2006">
              <mc:Choice xmlns:v="urn:schemas-microsoft-com:vml" Requires="v">
                <p:oleObj spid="_x0000_s36840" name="文档" r:id="rId3" imgW="9285547" imgH="1177655" progId="Word.Document.12">
                  <p:embed/>
                </p:oleObj>
              </mc:Choice>
              <mc:Fallback>
                <p:oleObj name="文档" r:id="rId3" imgW="9285547" imgH="1177655" progId="Word.Document.12">
                  <p:embed/>
                  <p:pic>
                    <p:nvPicPr>
                      <p:cNvPr id="0" name=""/>
                      <p:cNvPicPr/>
                      <p:nvPr/>
                    </p:nvPicPr>
                    <p:blipFill>
                      <a:blip r:embed="rId4"/>
                      <a:stretch>
                        <a:fillRect/>
                      </a:stretch>
                    </p:blipFill>
                    <p:spPr>
                      <a:xfrm>
                        <a:off x="447824" y="5505334"/>
                        <a:ext cx="9286875" cy="1168400"/>
                      </a:xfrm>
                      <a:prstGeom prst="rect">
                        <a:avLst/>
                      </a:prstGeom>
                    </p:spPr>
                  </p:pic>
                </p:oleObj>
              </mc:Fallback>
            </mc:AlternateContent>
          </a:graphicData>
        </a:graphic>
      </p:graphicFrame>
      <p:sp>
        <p:nvSpPr>
          <p:cNvPr id="17" name="矩形 16"/>
          <p:cNvSpPr/>
          <p:nvPr/>
        </p:nvSpPr>
        <p:spPr>
          <a:xfrm>
            <a:off x="349995" y="45418"/>
            <a:ext cx="11412000" cy="19802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加速度</a:t>
            </a:r>
            <a:r>
              <a:rPr lang="zh-CN" altLang="zh-CN" sz="2800" b="1" kern="100" spc="-20" dirty="0">
                <a:latin typeface="Times New Roman"/>
                <a:ea typeface="华文细黑"/>
                <a:cs typeface="Times New Roman"/>
              </a:rPr>
              <a:t>的计算</a:t>
            </a:r>
            <a:r>
              <a:rPr lang="en-US" altLang="zh-CN" sz="2800" b="1" kern="100" spc="-20" dirty="0">
                <a:latin typeface="Times New Roman"/>
                <a:ea typeface="华文细黑"/>
                <a:cs typeface="Courier New"/>
              </a:rPr>
              <a:t>)</a:t>
            </a:r>
            <a:r>
              <a:rPr lang="zh-CN" altLang="zh-CN" sz="2800" kern="100" spc="-20" dirty="0">
                <a:latin typeface="Times New Roman"/>
                <a:ea typeface="华文细黑"/>
                <a:cs typeface="Times New Roman"/>
              </a:rPr>
              <a:t>爆炸性的加速度往往是跑车的卖点</a:t>
            </a:r>
            <a:r>
              <a:rPr lang="en-US" altLang="zh-CN" sz="2800" kern="100" spc="-20" dirty="0">
                <a:latin typeface="Times New Roman"/>
                <a:ea typeface="华文细黑"/>
                <a:cs typeface="Courier New"/>
              </a:rPr>
              <a:t>.</a:t>
            </a:r>
            <a:r>
              <a:rPr lang="zh-CN" altLang="zh-CN" sz="2800" kern="100" spc="-20" dirty="0">
                <a:latin typeface="Times New Roman"/>
                <a:ea typeface="华文细黑"/>
                <a:cs typeface="Times New Roman"/>
              </a:rPr>
              <a:t>某品牌跑车由静止加速至</a:t>
            </a:r>
            <a:r>
              <a:rPr lang="en-US" altLang="zh-CN" sz="2800" kern="100" spc="-20" dirty="0">
                <a:latin typeface="Times New Roman"/>
                <a:ea typeface="华文细黑"/>
                <a:cs typeface="Courier New"/>
              </a:rPr>
              <a:t>28 m/s</a:t>
            </a:r>
            <a:r>
              <a:rPr lang="zh-CN" altLang="zh-CN" sz="2800" kern="100" spc="-20" dirty="0">
                <a:latin typeface="Times New Roman"/>
                <a:ea typeface="华文细黑"/>
                <a:cs typeface="Times New Roman"/>
              </a:rPr>
              <a:t>只需</a:t>
            </a:r>
            <a:r>
              <a:rPr lang="en-US" altLang="zh-CN" sz="2800" kern="100" spc="-20" dirty="0">
                <a:latin typeface="Times New Roman"/>
                <a:ea typeface="华文细黑"/>
                <a:cs typeface="Courier New"/>
              </a:rPr>
              <a:t>4 s.</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求该品牌跑车的平均加速度大小</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24" name="Rectangle 21">
            <a:hlinkClick r:id="rId5"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5" name="Rectangle 21">
            <a:hlinkClick r:id="rId6"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6" name="Rectangle 21">
            <a:hlinkClick r:id="rId7"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8" name="Rectangle 21">
            <a:hlinkClick r:id="rId8"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21" name="图片 20">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
        <p:nvSpPr>
          <p:cNvPr id="3" name="矩形 2"/>
          <p:cNvSpPr/>
          <p:nvPr/>
        </p:nvSpPr>
        <p:spPr>
          <a:xfrm>
            <a:off x="349995" y="2010842"/>
            <a:ext cx="2169184" cy="656846"/>
          </a:xfrm>
          <a:prstGeom prst="rect">
            <a:avLst/>
          </a:prstGeom>
        </p:spPr>
        <p:txBody>
          <a:bodyPr wrap="non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kern="100" dirty="0" smtClean="0">
                <a:solidFill>
                  <a:srgbClr val="C00000"/>
                </a:solidFill>
                <a:latin typeface="Times New Roman"/>
                <a:ea typeface="华文细黑"/>
                <a:cs typeface="Courier New"/>
              </a:rPr>
              <a:t>7 </a:t>
            </a:r>
            <a:r>
              <a:rPr lang="en-US" altLang="zh-CN" sz="2800" kern="100" dirty="0">
                <a:solidFill>
                  <a:srgbClr val="C00000"/>
                </a:solidFill>
                <a:latin typeface="Times New Roman"/>
                <a:ea typeface="华文细黑"/>
                <a:cs typeface="Courier New"/>
              </a:rPr>
              <a:t>m/s</a:t>
            </a:r>
            <a:r>
              <a:rPr lang="en-US" altLang="zh-CN" sz="2800" kern="100" baseline="30000" dirty="0">
                <a:solidFill>
                  <a:srgbClr val="C00000"/>
                </a:solidFill>
                <a:latin typeface="Times New Roman"/>
                <a:ea typeface="华文细黑"/>
                <a:cs typeface="Courier New"/>
              </a:rPr>
              <a:t>2</a:t>
            </a:r>
            <a:endParaRPr lang="zh-CN" altLang="zh-CN" sz="2800" kern="100" dirty="0">
              <a:effectLst/>
              <a:latin typeface="宋体"/>
              <a:cs typeface="Courier New"/>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445588138"/>
              </p:ext>
            </p:extLst>
          </p:nvPr>
        </p:nvGraphicFramePr>
        <p:xfrm>
          <a:off x="447824" y="2637208"/>
          <a:ext cx="9285288" cy="1177925"/>
        </p:xfrm>
        <a:graphic>
          <a:graphicData uri="http://schemas.openxmlformats.org/presentationml/2006/ole">
            <mc:AlternateContent xmlns:mc="http://schemas.openxmlformats.org/markup-compatibility/2006">
              <mc:Choice xmlns:v="urn:schemas-microsoft-com:vml" Requires="v">
                <p:oleObj spid="_x0000_s36841" name="文档" r:id="rId11" imgW="9285547" imgH="1178015" progId="Word.Document.12">
                  <p:embed/>
                </p:oleObj>
              </mc:Choice>
              <mc:Fallback>
                <p:oleObj name="文档" r:id="rId11" imgW="9285547" imgH="1178015" progId="Word.Document.12">
                  <p:embed/>
                  <p:pic>
                    <p:nvPicPr>
                      <p:cNvPr id="0" name=""/>
                      <p:cNvPicPr/>
                      <p:nvPr/>
                    </p:nvPicPr>
                    <p:blipFill>
                      <a:blip r:embed="rId12"/>
                      <a:stretch>
                        <a:fillRect/>
                      </a:stretch>
                    </p:blipFill>
                    <p:spPr>
                      <a:xfrm>
                        <a:off x="447824" y="2637208"/>
                        <a:ext cx="9285288" cy="1177925"/>
                      </a:xfrm>
                      <a:prstGeom prst="rect">
                        <a:avLst/>
                      </a:prstGeom>
                    </p:spPr>
                  </p:pic>
                </p:oleObj>
              </mc:Fallback>
            </mc:AlternateContent>
          </a:graphicData>
        </a:graphic>
      </p:graphicFrame>
      <p:sp>
        <p:nvSpPr>
          <p:cNvPr id="19" name="矩形 18"/>
          <p:cNvSpPr/>
          <p:nvPr/>
        </p:nvSpPr>
        <p:spPr>
          <a:xfrm>
            <a:off x="349995" y="3552104"/>
            <a:ext cx="11412000" cy="133393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假设普通私家车的平均加速度为</a:t>
            </a:r>
            <a:r>
              <a:rPr lang="en-US" altLang="zh-CN" sz="2800" kern="100" dirty="0">
                <a:latin typeface="Times New Roman"/>
                <a:ea typeface="华文细黑"/>
                <a:cs typeface="Courier New"/>
              </a:rPr>
              <a:t>2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，它需要多长时间才能由静止加速至</a:t>
            </a:r>
            <a:r>
              <a:rPr lang="en-US" altLang="zh-CN" sz="2800" kern="100" dirty="0">
                <a:latin typeface="Times New Roman"/>
                <a:ea typeface="华文细黑"/>
                <a:cs typeface="Courier New"/>
              </a:rPr>
              <a:t>28 m/s?</a:t>
            </a:r>
            <a:endParaRPr lang="zh-CN" altLang="zh-CN" sz="1050" kern="100" dirty="0">
              <a:effectLst/>
              <a:latin typeface="宋体"/>
              <a:cs typeface="Courier New"/>
            </a:endParaRPr>
          </a:p>
        </p:txBody>
      </p:sp>
      <p:sp>
        <p:nvSpPr>
          <p:cNvPr id="22" name="矩形 21"/>
          <p:cNvSpPr/>
          <p:nvPr/>
        </p:nvSpPr>
        <p:spPr>
          <a:xfrm>
            <a:off x="349995" y="4879616"/>
            <a:ext cx="1850186" cy="738664"/>
          </a:xfrm>
          <a:prstGeom prst="rect">
            <a:avLst/>
          </a:prstGeom>
        </p:spPr>
        <p:txBody>
          <a:bodyPr wrap="non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14 s</a:t>
            </a:r>
            <a:endParaRPr lang="zh-CN" altLang="zh-CN" sz="2800" kern="100" dirty="0">
              <a:effectLst/>
              <a:latin typeface="宋体"/>
              <a:cs typeface="Courier New"/>
            </a:endParaRPr>
          </a:p>
        </p:txBody>
      </p:sp>
    </p:spTree>
    <p:extLst>
      <p:ext uri="{BB962C8B-B14F-4D97-AF65-F5344CB8AC3E}">
        <p14:creationId xmlns:p14="http://schemas.microsoft.com/office/powerpoint/2010/main" val="261836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linds(horizont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 grpId="0"/>
      <p:bldP spid="3" grpId="1"/>
      <p:bldP spid="22" grpId="0"/>
      <p:bldP spid="22"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descr="C:\Users\Administrator\Desktop\用！！！\风景图片\新图！\3运动会\timg (2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491" b="12491"/>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986" y="3707638"/>
            <a:ext cx="12192000" cy="1375395"/>
            <a:chOff x="-1524000" y="2705990"/>
            <a:chExt cx="12192000" cy="1375395"/>
          </a:xfrm>
        </p:grpSpPr>
        <p:sp>
          <p:nvSpPr>
            <p:cNvPr id="17" name="矩形 16"/>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218742" y="3749194"/>
            <a:ext cx="4648455" cy="769409"/>
          </a:xfrm>
          <a:prstGeom prst="rect">
            <a:avLst/>
          </a:prstGeom>
        </p:spPr>
        <p:txBody>
          <a:bodyPr wrap="square" lIns="91410" tIns="45704" rIns="91410" bIns="45704">
            <a:spAutoFit/>
          </a:bodyPr>
          <a:lstStyle/>
          <a:p>
            <a:pPr algn="ctr">
              <a:defRPr/>
            </a:pPr>
            <a:r>
              <a:rPr lang="zh-CN" altLang="en-US" sz="4400" b="1" dirty="0">
                <a:solidFill>
                  <a:srgbClr val="0000FF"/>
                </a:solidFill>
                <a:latin typeface="微软雅黑" pitchFamily="34" charset="-122"/>
                <a:ea typeface="微软雅黑" pitchFamily="34" charset="-122"/>
                <a:cs typeface="+mj-cs"/>
              </a:rPr>
              <a:t>本课结束</a:t>
            </a:r>
          </a:p>
        </p:txBody>
      </p:sp>
      <p:sp>
        <p:nvSpPr>
          <p:cNvPr id="22" name="标题 1"/>
          <p:cNvSpPr txBox="1">
            <a:spLocks/>
          </p:cNvSpPr>
          <p:nvPr/>
        </p:nvSpPr>
        <p:spPr>
          <a:xfrm>
            <a:off x="3122969" y="4253620"/>
            <a:ext cx="6840000"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0000FF"/>
                </a:solidFill>
                <a:latin typeface="微软雅黑" pitchFamily="34" charset="-122"/>
                <a:ea typeface="微软雅黑" pitchFamily="34" charset="-122"/>
              </a:rPr>
              <a:t>更多精彩内容请登录：</a:t>
            </a:r>
            <a:r>
              <a:rPr lang="en-US" altLang="zh-CN" sz="2700" b="1" dirty="0" err="1" smtClean="0">
                <a:solidFill>
                  <a:srgbClr val="0000FF"/>
                </a:solidFill>
                <a:latin typeface="微软雅黑" pitchFamily="34" charset="-122"/>
                <a:ea typeface="微软雅黑" pitchFamily="34" charset="-122"/>
              </a:rPr>
              <a:t>www.91taoke.com</a:t>
            </a:r>
            <a:endParaRPr lang="zh-CN" altLang="en-US" sz="2700" b="1"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435">
                                          <p:stCondLst>
                                            <p:cond delay="0"/>
                                          </p:stCondLst>
                                        </p:cTn>
                                        <p:tgtEl>
                                          <p:spTgt spid="22"/>
                                        </p:tgtEl>
                                      </p:cBhvr>
                                    </p:animEffect>
                                    <p:anim calcmode="lin" valueType="num">
                                      <p:cBhvr>
                                        <p:cTn id="8"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13" dur="20">
                                          <p:stCondLst>
                                            <p:cond delay="487"/>
                                          </p:stCondLst>
                                        </p:cTn>
                                        <p:tgtEl>
                                          <p:spTgt spid="22"/>
                                        </p:tgtEl>
                                      </p:cBhvr>
                                      <p:to x="100000" y="60000"/>
                                    </p:animScale>
                                    <p:animScale>
                                      <p:cBhvr>
                                        <p:cTn id="14" dur="124" decel="50000">
                                          <p:stCondLst>
                                            <p:cond delay="507"/>
                                          </p:stCondLst>
                                        </p:cTn>
                                        <p:tgtEl>
                                          <p:spTgt spid="22"/>
                                        </p:tgtEl>
                                      </p:cBhvr>
                                      <p:to x="100000" y="100000"/>
                                    </p:animScale>
                                    <p:animScale>
                                      <p:cBhvr>
                                        <p:cTn id="15" dur="20">
                                          <p:stCondLst>
                                            <p:cond delay="984"/>
                                          </p:stCondLst>
                                        </p:cTn>
                                        <p:tgtEl>
                                          <p:spTgt spid="22"/>
                                        </p:tgtEl>
                                      </p:cBhvr>
                                      <p:to x="100000" y="80000"/>
                                    </p:animScale>
                                    <p:animScale>
                                      <p:cBhvr>
                                        <p:cTn id="16" dur="124" decel="50000">
                                          <p:stCondLst>
                                            <p:cond delay="1004"/>
                                          </p:stCondLst>
                                        </p:cTn>
                                        <p:tgtEl>
                                          <p:spTgt spid="22"/>
                                        </p:tgtEl>
                                      </p:cBhvr>
                                      <p:to x="100000" y="100000"/>
                                    </p:animScale>
                                    <p:animScale>
                                      <p:cBhvr>
                                        <p:cTn id="17" dur="20">
                                          <p:stCondLst>
                                            <p:cond delay="1231"/>
                                          </p:stCondLst>
                                        </p:cTn>
                                        <p:tgtEl>
                                          <p:spTgt spid="22"/>
                                        </p:tgtEl>
                                      </p:cBhvr>
                                      <p:to x="100000" y="90000"/>
                                    </p:animScale>
                                    <p:animScale>
                                      <p:cBhvr>
                                        <p:cTn id="18" dur="124" decel="50000">
                                          <p:stCondLst>
                                            <p:cond delay="1251"/>
                                          </p:stCondLst>
                                        </p:cTn>
                                        <p:tgtEl>
                                          <p:spTgt spid="22"/>
                                        </p:tgtEl>
                                      </p:cBhvr>
                                      <p:to x="100000" y="100000"/>
                                    </p:animScale>
                                    <p:animScale>
                                      <p:cBhvr>
                                        <p:cTn id="19" dur="20">
                                          <p:stCondLst>
                                            <p:cond delay="1356"/>
                                          </p:stCondLst>
                                        </p:cTn>
                                        <p:tgtEl>
                                          <p:spTgt spid="22"/>
                                        </p:tgtEl>
                                      </p:cBhvr>
                                      <p:to x="100000" y="95000"/>
                                    </p:animScale>
                                    <p:animScale>
                                      <p:cBhvr>
                                        <p:cTn id="20" dur="124" decel="50000">
                                          <p:stCondLst>
                                            <p:cond delay="137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89947" y="909514"/>
            <a:ext cx="11210519" cy="4668970"/>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7030A0"/>
                </a:solidFill>
                <a:latin typeface="Times New Roman"/>
                <a:ea typeface="华文细黑"/>
                <a:cs typeface="Times New Roman"/>
              </a:rPr>
              <a:t>一、加速度</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物理意义：加速度是描述物体</a:t>
            </a:r>
            <a:r>
              <a:rPr lang="zh-CN" altLang="zh-CN" sz="2800" kern="100" dirty="0" smtClean="0">
                <a:latin typeface="Times New Roman"/>
                <a:ea typeface="华文细黑"/>
                <a:cs typeface="Times New Roman"/>
              </a:rPr>
              <a:t>运动</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物理量</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定义：加速度</a:t>
            </a:r>
            <a:r>
              <a:rPr lang="zh-CN" altLang="zh-CN" sz="2800" kern="100" dirty="0" smtClean="0">
                <a:latin typeface="Times New Roman"/>
                <a:ea typeface="华文细黑"/>
                <a:cs typeface="Times New Roman"/>
              </a:rPr>
              <a:t>是</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与</a:t>
            </a:r>
            <a:r>
              <a:rPr lang="zh-CN" altLang="zh-CN" sz="2800" kern="100" dirty="0">
                <a:latin typeface="Times New Roman"/>
                <a:ea typeface="华文细黑"/>
                <a:cs typeface="Times New Roman"/>
              </a:rPr>
              <a:t>发生这一变化所</a:t>
            </a:r>
            <a:r>
              <a:rPr lang="zh-CN" altLang="zh-CN" sz="2800" kern="100" dirty="0" smtClean="0">
                <a:latin typeface="Times New Roman"/>
                <a:ea typeface="华文细黑"/>
                <a:cs typeface="Times New Roman"/>
              </a:rPr>
              <a:t>用</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比值</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80000"/>
              </a:lnSpc>
              <a:spcAft>
                <a:spcPts val="0"/>
              </a:spcAft>
              <a:tabLst>
                <a:tab pos="2700655" algn="l"/>
              </a:tabLst>
            </a:pPr>
            <a:endParaRPr lang="en-US" altLang="zh-CN" sz="2800" kern="100" dirty="0" smtClean="0">
              <a:latin typeface="Times New Roman"/>
              <a:ea typeface="华文细黑"/>
              <a:cs typeface="Courier New"/>
            </a:endParaRPr>
          </a:p>
          <a:p>
            <a:pPr algn="just">
              <a:lnSpc>
                <a:spcPts val="5500"/>
              </a:lnSpc>
              <a:spcAft>
                <a:spcPts val="0"/>
              </a:spcAft>
              <a:tabLst>
                <a:tab pos="2700655" algn="l"/>
              </a:tabLst>
            </a:pPr>
            <a:r>
              <a:rPr lang="en-US" altLang="zh-CN" sz="2800" kern="100" dirty="0" smtClean="0">
                <a:latin typeface="Times New Roman"/>
                <a:ea typeface="华文细黑"/>
                <a:cs typeface="Courier New"/>
              </a:rPr>
              <a:t>3</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定义式：</a:t>
            </a:r>
            <a:r>
              <a:rPr lang="en-US" altLang="zh-CN" sz="2800" i="1" kern="100" dirty="0">
                <a:latin typeface="Times New Roman"/>
                <a:ea typeface="华文细黑"/>
                <a:cs typeface="Courier New"/>
              </a:rPr>
              <a:t>a</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单位：在</a:t>
            </a:r>
            <a:r>
              <a:rPr lang="zh-CN" altLang="zh-CN" sz="2800" kern="100" dirty="0">
                <a:latin typeface="Times New Roman" pitchFamily="18" charset="0"/>
                <a:ea typeface="华文细黑"/>
                <a:cs typeface="Times New Roman"/>
              </a:rPr>
              <a:t>国际单位制中，加速度的单位</a:t>
            </a:r>
            <a:r>
              <a:rPr lang="zh-CN" altLang="zh-CN" sz="2800" kern="100" dirty="0" smtClean="0">
                <a:latin typeface="Times New Roman" pitchFamily="18" charset="0"/>
                <a:ea typeface="华文细黑"/>
                <a:cs typeface="Times New Roman"/>
              </a:rPr>
              <a:t>是</a:t>
            </a:r>
            <a:r>
              <a:rPr lang="en-US" altLang="zh-CN" sz="2800" u="sng" kern="100" dirty="0" smtClean="0">
                <a:latin typeface="Times New Roman" pitchFamily="18" charset="0"/>
                <a:ea typeface="华文细黑"/>
                <a:cs typeface="Times New Roman"/>
              </a:rPr>
              <a:t>                        </a:t>
            </a:r>
            <a:r>
              <a:rPr lang="zh-CN" altLang="zh-CN" sz="2800" kern="100" spc="-1000" dirty="0" smtClean="0">
                <a:latin typeface="Times New Roman" pitchFamily="18" charset="0"/>
                <a:ea typeface="华文细黑"/>
                <a:cs typeface="Times New Roman"/>
              </a:rPr>
              <a:t>，</a:t>
            </a:r>
            <a:r>
              <a:rPr lang="zh-CN" altLang="zh-CN" sz="2800" kern="100" dirty="0">
                <a:latin typeface="Times New Roman" pitchFamily="18" charset="0"/>
                <a:ea typeface="华文细黑"/>
                <a:cs typeface="Times New Roman"/>
              </a:rPr>
              <a:t>符号</a:t>
            </a:r>
            <a:r>
              <a:rPr lang="zh-CN" altLang="zh-CN" sz="2800" kern="100" dirty="0" smtClean="0">
                <a:latin typeface="Times New Roman" pitchFamily="18" charset="0"/>
                <a:ea typeface="华文细黑"/>
                <a:cs typeface="Times New Roman"/>
              </a:rPr>
              <a:t>是</a:t>
            </a:r>
            <a:r>
              <a:rPr lang="en-US" altLang="zh-CN" sz="2800" kern="100" dirty="0" smtClean="0">
                <a:latin typeface="Times New Roman" pitchFamily="18" charset="0"/>
                <a:ea typeface="华文细黑"/>
                <a:cs typeface="Times New Roman"/>
              </a:rPr>
              <a:t> </a:t>
            </a:r>
            <a:r>
              <a:rPr lang="en-US" altLang="zh-CN" sz="2800" kern="100" dirty="0" smtClean="0">
                <a:latin typeface="宋体" pitchFamily="2" charset="-122"/>
                <a:ea typeface="宋体" pitchFamily="2" charset="-122"/>
                <a:cs typeface="Courier New"/>
              </a:rPr>
              <a:t>____</a:t>
            </a:r>
            <a:endParaRPr lang="en-US" altLang="zh-CN" sz="2800" kern="100" baseline="30000" dirty="0" smtClean="0">
              <a:latin typeface="宋体" pitchFamily="2" charset="-122"/>
              <a:ea typeface="宋体" pitchFamily="2" charset="-122"/>
              <a:cs typeface="Courier New"/>
            </a:endParaRPr>
          </a:p>
          <a:p>
            <a:pPr algn="just">
              <a:lnSpc>
                <a:spcPts val="5500"/>
              </a:lnSpc>
              <a:spcAft>
                <a:spcPts val="0"/>
              </a:spcAft>
              <a:tabLst>
                <a:tab pos="2700655" algn="l"/>
              </a:tabLst>
            </a:pPr>
            <a:r>
              <a:rPr lang="zh-CN" altLang="zh-CN" sz="2800" kern="100" dirty="0" smtClean="0">
                <a:latin typeface="Times New Roman" pitchFamily="18" charset="0"/>
                <a:ea typeface="华文细黑"/>
                <a:cs typeface="Times New Roman"/>
              </a:rPr>
              <a:t>或</a:t>
            </a:r>
            <a:r>
              <a:rPr lang="en-US" altLang="zh-CN" sz="2800" kern="100" dirty="0" smtClean="0">
                <a:latin typeface="Times New Roman" pitchFamily="18" charset="0"/>
                <a:ea typeface="华文细黑"/>
                <a:cs typeface="Times New Roman"/>
              </a:rPr>
              <a:t> </a:t>
            </a:r>
            <a:r>
              <a:rPr lang="en-US" altLang="zh-CN" sz="2800" kern="100" dirty="0" smtClean="0">
                <a:latin typeface="宋体" pitchFamily="2" charset="-122"/>
                <a:ea typeface="宋体" pitchFamily="2" charset="-122"/>
                <a:cs typeface="Courier New"/>
              </a:rPr>
              <a:t>______</a:t>
            </a:r>
            <a:r>
              <a:rPr lang="en-US" altLang="zh-CN" sz="2800" kern="100" dirty="0" smtClean="0">
                <a:latin typeface="Times New Roman" pitchFamily="18" charset="0"/>
                <a:ea typeface="华文细黑"/>
                <a:cs typeface="Courier New"/>
              </a:rPr>
              <a:t>.</a:t>
            </a:r>
            <a:endParaRPr lang="zh-CN" altLang="zh-CN" sz="1050" kern="100" dirty="0">
              <a:effectLst/>
              <a:latin typeface="Times New Roman" pitchFamily="18" charset="0"/>
              <a:cs typeface="Courier New"/>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3" name="矩形 2"/>
          <p:cNvSpPr/>
          <p:nvPr/>
        </p:nvSpPr>
        <p:spPr>
          <a:xfrm>
            <a:off x="6173008" y="1721922"/>
            <a:ext cx="2339102"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速度变化快慢</a:t>
            </a:r>
            <a:endParaRPr lang="zh-CN" altLang="en-US" sz="2800" kern="100" dirty="0">
              <a:solidFill>
                <a:srgbClr val="C00000"/>
              </a:solidFill>
              <a:latin typeface="Times New Roman"/>
              <a:ea typeface="华文细黑"/>
              <a:cs typeface="Times New Roman"/>
            </a:endParaRPr>
          </a:p>
        </p:txBody>
      </p:sp>
      <p:sp>
        <p:nvSpPr>
          <p:cNvPr id="11" name="矩形 10"/>
          <p:cNvSpPr/>
          <p:nvPr/>
        </p:nvSpPr>
        <p:spPr>
          <a:xfrm>
            <a:off x="3313896" y="2421682"/>
            <a:ext cx="2339102"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速度的变化量</a:t>
            </a:r>
            <a:endParaRPr lang="zh-CN" altLang="en-US" sz="2800" kern="100" dirty="0">
              <a:solidFill>
                <a:srgbClr val="C00000"/>
              </a:solidFill>
              <a:latin typeface="Times New Roman"/>
              <a:ea typeface="华文细黑"/>
              <a:cs typeface="Times New Roman"/>
            </a:endParaRPr>
          </a:p>
        </p:txBody>
      </p:sp>
      <p:sp>
        <p:nvSpPr>
          <p:cNvPr id="17" name="矩形 16"/>
          <p:cNvSpPr/>
          <p:nvPr/>
        </p:nvSpPr>
        <p:spPr>
          <a:xfrm>
            <a:off x="8843595" y="2421682"/>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时间</a:t>
            </a:r>
            <a:endParaRPr lang="zh-CN" altLang="en-US" sz="2800" kern="100" dirty="0">
              <a:solidFill>
                <a:srgbClr val="C00000"/>
              </a:solidFill>
              <a:latin typeface="Times New Roman"/>
              <a:ea typeface="华文细黑"/>
              <a:cs typeface="Times New Roman"/>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655529776"/>
              </p:ext>
            </p:extLst>
          </p:nvPr>
        </p:nvGraphicFramePr>
        <p:xfrm>
          <a:off x="2875598" y="3039274"/>
          <a:ext cx="925512" cy="1381125"/>
        </p:xfrm>
        <a:graphic>
          <a:graphicData uri="http://schemas.openxmlformats.org/presentationml/2006/ole">
            <mc:AlternateContent xmlns:mc="http://schemas.openxmlformats.org/markup-compatibility/2006">
              <mc:Choice xmlns:v="urn:schemas-microsoft-com:vml" Requires="v">
                <p:oleObj spid="_x0000_s10813" name="文档" r:id="rId4" imgW="925760" imgH="1381009" progId="Word.Document.12">
                  <p:embed/>
                </p:oleObj>
              </mc:Choice>
              <mc:Fallback>
                <p:oleObj name="文档" r:id="rId4" imgW="925760" imgH="1381009" progId="Word.Document.12">
                  <p:embed/>
                  <p:pic>
                    <p:nvPicPr>
                      <p:cNvPr id="0" name=""/>
                      <p:cNvPicPr/>
                      <p:nvPr/>
                    </p:nvPicPr>
                    <p:blipFill>
                      <a:blip r:embed="rId5"/>
                      <a:stretch>
                        <a:fillRect/>
                      </a:stretch>
                    </p:blipFill>
                    <p:spPr>
                      <a:xfrm>
                        <a:off x="2875598" y="3039274"/>
                        <a:ext cx="925512" cy="1381125"/>
                      </a:xfrm>
                      <a:prstGeom prst="rect">
                        <a:avLst/>
                      </a:prstGeom>
                    </p:spPr>
                  </p:pic>
                </p:oleObj>
              </mc:Fallback>
            </mc:AlternateContent>
          </a:graphicData>
        </a:graphic>
      </p:graphicFrame>
      <p:sp>
        <p:nvSpPr>
          <p:cNvPr id="6" name="矩形 5"/>
          <p:cNvSpPr/>
          <p:nvPr/>
        </p:nvSpPr>
        <p:spPr>
          <a:xfrm>
            <a:off x="7171848" y="4151918"/>
            <a:ext cx="2339102"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米每二次方秒</a:t>
            </a:r>
            <a:endParaRPr lang="zh-CN" altLang="en-US" sz="2800" kern="100" dirty="0">
              <a:solidFill>
                <a:srgbClr val="C00000"/>
              </a:solidFill>
              <a:latin typeface="Times New Roman"/>
              <a:ea typeface="华文细黑"/>
              <a:cs typeface="Times New Roman"/>
            </a:endParaRPr>
          </a:p>
        </p:txBody>
      </p:sp>
      <p:sp>
        <p:nvSpPr>
          <p:cNvPr id="19" name="矩形 18"/>
          <p:cNvSpPr/>
          <p:nvPr/>
        </p:nvSpPr>
        <p:spPr>
          <a:xfrm>
            <a:off x="10735881" y="4190514"/>
            <a:ext cx="822661" cy="523220"/>
          </a:xfrm>
          <a:prstGeom prst="rect">
            <a:avLst/>
          </a:prstGeom>
        </p:spPr>
        <p:txBody>
          <a:bodyPr wrap="none">
            <a:spAutoFit/>
          </a:bodyPr>
          <a:lstStyle/>
          <a:p>
            <a:r>
              <a:rPr lang="en-US" altLang="zh-CN" sz="2800" kern="100" dirty="0">
                <a:solidFill>
                  <a:srgbClr val="C00000"/>
                </a:solidFill>
                <a:latin typeface="Times New Roman" pitchFamily="18" charset="0"/>
                <a:ea typeface="Times New Roman"/>
                <a:cs typeface="Courier New"/>
              </a:rPr>
              <a:t>m/s</a:t>
            </a:r>
            <a:r>
              <a:rPr lang="en-US" altLang="zh-CN" sz="2800" kern="100" baseline="30000" dirty="0">
                <a:solidFill>
                  <a:srgbClr val="C00000"/>
                </a:solidFill>
                <a:latin typeface="Times New Roman" pitchFamily="18" charset="0"/>
                <a:ea typeface="Times New Roman"/>
                <a:cs typeface="Courier New"/>
              </a:rPr>
              <a:t>2</a:t>
            </a:r>
            <a:endParaRPr lang="zh-CN" altLang="en-US" sz="2800" kern="100" dirty="0">
              <a:solidFill>
                <a:srgbClr val="C00000"/>
              </a:solidFill>
              <a:latin typeface="Times New Roman"/>
              <a:ea typeface="华文细黑"/>
              <a:cs typeface="Times New Roman"/>
            </a:endParaRPr>
          </a:p>
        </p:txBody>
      </p:sp>
      <p:sp>
        <p:nvSpPr>
          <p:cNvPr id="20" name="矩形 19"/>
          <p:cNvSpPr/>
          <p:nvPr/>
        </p:nvSpPr>
        <p:spPr>
          <a:xfrm>
            <a:off x="990547" y="4860950"/>
            <a:ext cx="1051891" cy="523220"/>
          </a:xfrm>
          <a:prstGeom prst="rect">
            <a:avLst/>
          </a:prstGeom>
        </p:spPr>
        <p:txBody>
          <a:bodyPr wrap="none">
            <a:spAutoFit/>
          </a:bodyPr>
          <a:lstStyle/>
          <a:p>
            <a:r>
              <a:rPr lang="en-US" altLang="zh-CN" sz="2800" kern="100" dirty="0" err="1">
                <a:solidFill>
                  <a:srgbClr val="C00000"/>
                </a:solidFill>
                <a:latin typeface="Times New Roman" pitchFamily="18" charset="0"/>
                <a:ea typeface="Times New Roman"/>
                <a:cs typeface="Courier New"/>
              </a:rPr>
              <a:t>m·s</a:t>
            </a:r>
            <a:r>
              <a:rPr lang="zh-CN" altLang="zh-CN" sz="2800" kern="100" baseline="30000" dirty="0">
                <a:solidFill>
                  <a:srgbClr val="C00000"/>
                </a:solidFill>
                <a:latin typeface="Times New Roman" pitchFamily="18" charset="0"/>
                <a:ea typeface="华文细黑"/>
                <a:cs typeface="Times New Roman"/>
              </a:rPr>
              <a:t>－</a:t>
            </a:r>
            <a:r>
              <a:rPr lang="en-US" altLang="zh-CN" sz="2800" kern="100" baseline="30000" dirty="0">
                <a:solidFill>
                  <a:srgbClr val="C00000"/>
                </a:solidFill>
                <a:latin typeface="Times New Roman" pitchFamily="18" charset="0"/>
                <a:ea typeface="华文细黑"/>
                <a:cs typeface="Courier New"/>
              </a:rPr>
              <a:t>2</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3" grpId="0"/>
      <p:bldP spid="3" grpId="1"/>
      <p:bldP spid="11" grpId="0"/>
      <p:bldP spid="11" grpId="1"/>
      <p:bldP spid="17" grpId="0"/>
      <p:bldP spid="17" grpId="1"/>
      <p:bldP spid="6" grpId="0"/>
      <p:bldP spid="6" grpId="1"/>
      <p:bldP spid="19" grpId="0"/>
      <p:bldP spid="19" grpId="1"/>
      <p:bldP spid="20" grpId="0"/>
      <p:bldP spid="20"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89947" y="909514"/>
            <a:ext cx="11210519" cy="4324261"/>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7030A0"/>
                </a:solidFill>
                <a:latin typeface="Times New Roman"/>
                <a:ea typeface="华文细黑"/>
                <a:cs typeface="Times New Roman"/>
              </a:rPr>
              <a:t>二、加速度方向与速度方向的关系</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加速度的方向：加速度</a:t>
            </a:r>
            <a:r>
              <a:rPr lang="zh-CN" altLang="zh-CN" sz="2800" kern="100" dirty="0" smtClean="0">
                <a:latin typeface="Times New Roman"/>
                <a:ea typeface="华文细黑"/>
                <a:cs typeface="Times New Roman"/>
              </a:rPr>
              <a:t>是</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r>
              <a:rPr lang="zh-CN" altLang="zh-CN" sz="2800" kern="100" dirty="0">
                <a:latin typeface="Times New Roman"/>
                <a:ea typeface="华文细黑"/>
                <a:cs typeface="Times New Roman"/>
              </a:rPr>
              <a:t>填</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矢</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或</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标</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量，加速度的方向</a:t>
            </a:r>
            <a:r>
              <a:rPr lang="zh-CN" altLang="zh-CN" sz="2800" kern="100" dirty="0" smtClean="0">
                <a:latin typeface="Times New Roman"/>
                <a:ea typeface="华文细黑"/>
                <a:cs typeface="Times New Roman"/>
              </a:rPr>
              <a:t>与</a:t>
            </a:r>
            <a:endParaRPr lang="en-US" altLang="zh-CN" sz="2800" kern="100" dirty="0" smtClean="0">
              <a:latin typeface="Times New Roman"/>
              <a:ea typeface="华文细黑"/>
              <a:cs typeface="Times New Roman"/>
            </a:endParaRPr>
          </a:p>
          <a:p>
            <a:pPr algn="just">
              <a:lnSpc>
                <a:spcPts val="5500"/>
              </a:lnSpc>
              <a:spcAft>
                <a:spcPts val="0"/>
              </a:spcAft>
              <a:tabLst>
                <a:tab pos="2700655" algn="l"/>
              </a:tabLst>
            </a:pP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相同</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加速度方向与速度方向的关系</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latin typeface="Times New Roman"/>
                <a:ea typeface="华文细黑"/>
                <a:cs typeface="Times New Roman"/>
              </a:rPr>
              <a:t>在直线运动中，如果速度增加，加速度方向与速度</a:t>
            </a:r>
            <a:r>
              <a:rPr lang="zh-CN" altLang="zh-CN" sz="2800" kern="100" dirty="0" smtClean="0">
                <a:latin typeface="Times New Roman"/>
                <a:ea typeface="华文细黑"/>
                <a:cs typeface="Times New Roman"/>
              </a:rPr>
              <a:t>方向</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如果速度减小，加速度方向与速度</a:t>
            </a:r>
            <a:r>
              <a:rPr lang="zh-CN" altLang="zh-CN" sz="2800" kern="100" dirty="0" smtClean="0">
                <a:latin typeface="Times New Roman"/>
                <a:ea typeface="华文细黑"/>
                <a:cs typeface="Times New Roman"/>
              </a:rPr>
              <a:t>方向</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r>
              <a:rPr lang="zh-CN" altLang="zh-CN" sz="2800" kern="100" dirty="0">
                <a:latin typeface="Times New Roman"/>
                <a:ea typeface="华文细黑"/>
                <a:cs typeface="Times New Roman"/>
              </a:rPr>
              <a:t>填</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相同</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或</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相反</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5" name="矩形 4"/>
          <p:cNvSpPr/>
          <p:nvPr/>
        </p:nvSpPr>
        <p:spPr>
          <a:xfrm>
            <a:off x="4749219" y="1734126"/>
            <a:ext cx="543739"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矢</a:t>
            </a:r>
            <a:endParaRPr lang="zh-CN" altLang="en-US" sz="2800" kern="100" dirty="0">
              <a:solidFill>
                <a:srgbClr val="C00000"/>
              </a:solidFill>
              <a:latin typeface="Times New Roman"/>
              <a:ea typeface="华文细黑"/>
              <a:cs typeface="Times New Roman"/>
            </a:endParaRPr>
          </a:p>
        </p:txBody>
      </p:sp>
      <p:sp>
        <p:nvSpPr>
          <p:cNvPr id="12" name="矩形 11"/>
          <p:cNvSpPr/>
          <p:nvPr/>
        </p:nvSpPr>
        <p:spPr>
          <a:xfrm>
            <a:off x="540430" y="2421682"/>
            <a:ext cx="3467616"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速度变化量</a:t>
            </a:r>
            <a:r>
              <a:rPr lang="en-US" altLang="zh-CN" sz="2800" kern="100" dirty="0" err="1">
                <a:solidFill>
                  <a:srgbClr val="C00000"/>
                </a:solidFill>
                <a:latin typeface="Times New Roman"/>
                <a:ea typeface="华文细黑"/>
                <a:cs typeface="Courier New"/>
              </a:rPr>
              <a:t>Δ</a:t>
            </a:r>
            <a:r>
              <a:rPr lang="en-US" altLang="zh-CN" sz="2800" i="1" kern="100" dirty="0" err="1">
                <a:solidFill>
                  <a:srgbClr val="C00000"/>
                </a:solidFill>
                <a:latin typeface="Book Antiqua"/>
                <a:ea typeface="华文细黑"/>
                <a:cs typeface="Times New Roman"/>
              </a:rPr>
              <a:t>v</a:t>
            </a:r>
            <a:r>
              <a:rPr lang="zh-CN" altLang="zh-CN" sz="2800" kern="100" dirty="0">
                <a:solidFill>
                  <a:srgbClr val="C00000"/>
                </a:solidFill>
                <a:latin typeface="Times New Roman"/>
                <a:ea typeface="华文细黑"/>
                <a:cs typeface="Times New Roman"/>
              </a:rPr>
              <a:t>的方向</a:t>
            </a:r>
            <a:endParaRPr lang="zh-CN" altLang="en-US" sz="2800" kern="100" dirty="0">
              <a:solidFill>
                <a:srgbClr val="C00000"/>
              </a:solidFill>
              <a:latin typeface="Times New Roman"/>
              <a:ea typeface="华文细黑"/>
              <a:cs typeface="Times New Roman"/>
            </a:endParaRPr>
          </a:p>
        </p:txBody>
      </p:sp>
      <p:sp>
        <p:nvSpPr>
          <p:cNvPr id="7" name="矩形 6"/>
          <p:cNvSpPr/>
          <p:nvPr/>
        </p:nvSpPr>
        <p:spPr>
          <a:xfrm>
            <a:off x="9056806" y="3830474"/>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相同</a:t>
            </a:r>
            <a:endParaRPr lang="zh-CN" altLang="en-US" sz="2800" kern="100" dirty="0">
              <a:solidFill>
                <a:srgbClr val="C00000"/>
              </a:solidFill>
              <a:latin typeface="Times New Roman"/>
              <a:ea typeface="华文细黑"/>
              <a:cs typeface="Times New Roman"/>
            </a:endParaRPr>
          </a:p>
        </p:txBody>
      </p:sp>
      <p:sp>
        <p:nvSpPr>
          <p:cNvPr id="15" name="矩形 14"/>
          <p:cNvSpPr/>
          <p:nvPr/>
        </p:nvSpPr>
        <p:spPr>
          <a:xfrm>
            <a:off x="5172075" y="4520074"/>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相反</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8075777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5" grpId="0"/>
      <p:bldP spid="5" grpId="1"/>
      <p:bldP spid="12" grpId="0"/>
      <p:bldP spid="12" grpId="1"/>
      <p:bldP spid="7" grpId="0"/>
      <p:bldP spid="7" grpId="1"/>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89947" y="200482"/>
            <a:ext cx="11210519" cy="3022366"/>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7030A0"/>
                </a:solidFill>
                <a:latin typeface="Times New Roman"/>
                <a:ea typeface="华文细黑"/>
                <a:cs typeface="Times New Roman"/>
              </a:rPr>
              <a:t>三、从</a:t>
            </a:r>
            <a:r>
              <a:rPr lang="en-US" altLang="zh-CN" sz="2800" b="1" i="1" kern="100" dirty="0">
                <a:solidFill>
                  <a:srgbClr val="7030A0"/>
                </a:solidFill>
                <a:latin typeface="Book Antiqua"/>
                <a:ea typeface="华文细黑"/>
                <a:cs typeface="Times New Roman"/>
              </a:rPr>
              <a:t>v</a:t>
            </a:r>
            <a:r>
              <a:rPr lang="zh-CN" altLang="zh-CN" sz="2800" b="1" kern="100" dirty="0">
                <a:solidFill>
                  <a:srgbClr val="7030A0"/>
                </a:solidFill>
                <a:latin typeface="Times New Roman"/>
                <a:ea typeface="华文细黑"/>
                <a:cs typeface="Times New Roman"/>
              </a:rPr>
              <a:t>－</a:t>
            </a:r>
            <a:r>
              <a:rPr lang="en-US" altLang="zh-CN" sz="2800" b="1" i="1" kern="100" dirty="0">
                <a:solidFill>
                  <a:srgbClr val="7030A0"/>
                </a:solidFill>
                <a:latin typeface="Times New Roman"/>
                <a:ea typeface="华文细黑"/>
                <a:cs typeface="Courier New"/>
              </a:rPr>
              <a:t>t</a:t>
            </a:r>
            <a:r>
              <a:rPr lang="zh-CN" altLang="zh-CN" sz="2800" b="1" kern="100" dirty="0">
                <a:solidFill>
                  <a:srgbClr val="7030A0"/>
                </a:solidFill>
                <a:latin typeface="Times New Roman"/>
                <a:ea typeface="华文细黑"/>
                <a:cs typeface="Times New Roman"/>
              </a:rPr>
              <a:t>图象看加速度</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定性判断：</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图象</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反映</a:t>
            </a:r>
            <a:r>
              <a:rPr lang="zh-CN" altLang="zh-CN" sz="2800" kern="100" dirty="0">
                <a:latin typeface="Times New Roman"/>
                <a:ea typeface="华文细黑"/>
                <a:cs typeface="Times New Roman"/>
              </a:rPr>
              <a:t>加速度的大小</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定量计算：</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1</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在</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图象上取两点</a:t>
            </a:r>
            <a:r>
              <a:rPr lang="en-US" altLang="zh-CN" sz="2800" i="1" kern="100" dirty="0">
                <a:latin typeface="Times New Roman"/>
                <a:ea typeface="华文细黑"/>
                <a:cs typeface="Courier New"/>
              </a:rPr>
              <a:t>E</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t</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1</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t</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2</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a:t>
            </a:r>
            <a:r>
              <a:rPr lang="zh-CN" altLang="zh-CN" sz="2800" kern="100" dirty="0" smtClean="0">
                <a:latin typeface="Times New Roman"/>
                <a:ea typeface="华文细黑"/>
                <a:cs typeface="Times New Roman"/>
              </a:rPr>
              <a:t>加速度</a:t>
            </a:r>
            <a:endParaRPr lang="en-US" altLang="zh-CN" sz="2800" kern="100" dirty="0" smtClean="0">
              <a:latin typeface="Times New Roman"/>
              <a:ea typeface="华文细黑"/>
              <a:cs typeface="Times New Roman"/>
            </a:endParaRPr>
          </a:p>
          <a:p>
            <a:pPr algn="just">
              <a:lnSpc>
                <a:spcPct val="80000"/>
              </a:lnSpc>
              <a:spcAft>
                <a:spcPts val="0"/>
              </a:spcAft>
              <a:tabLst>
                <a:tab pos="2700655" algn="l"/>
              </a:tabLst>
            </a:pPr>
            <a:endParaRPr lang="en-US" altLang="zh-CN" sz="2800" kern="100" dirty="0">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数值</a:t>
            </a:r>
            <a:r>
              <a:rPr lang="en-US" altLang="zh-CN" sz="2800" i="1" kern="100" dirty="0">
                <a:latin typeface="Times New Roman"/>
                <a:ea typeface="华文细黑"/>
                <a:cs typeface="Courier New"/>
              </a:rPr>
              <a:t>a</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pic>
        <p:nvPicPr>
          <p:cNvPr id="44034" name="Picture 2" descr="\\贾文\贾文\源文件\同步\物理 人教 必修1 新课标\R1-65.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4707" y="3231543"/>
            <a:ext cx="3120998" cy="287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733569" y="6167254"/>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a:t>
            </a:r>
            <a:endParaRPr lang="zh-CN" altLang="en-US" dirty="0"/>
          </a:p>
        </p:txBody>
      </p:sp>
      <p:sp>
        <p:nvSpPr>
          <p:cNvPr id="4" name="矩形 3"/>
          <p:cNvSpPr/>
          <p:nvPr/>
        </p:nvSpPr>
        <p:spPr>
          <a:xfrm>
            <a:off x="4295006" y="909514"/>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倾斜程度</a:t>
            </a:r>
            <a:endParaRPr lang="zh-CN" altLang="en-US" sz="2800" kern="100" dirty="0">
              <a:solidFill>
                <a:srgbClr val="C00000"/>
              </a:solidFill>
              <a:latin typeface="Times New Roman"/>
              <a:ea typeface="华文细黑"/>
              <a:cs typeface="Times New Roman"/>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3032164944"/>
              </p:ext>
            </p:extLst>
          </p:nvPr>
        </p:nvGraphicFramePr>
        <p:xfrm>
          <a:off x="2227094" y="2102726"/>
          <a:ext cx="773113" cy="1228725"/>
        </p:xfrm>
        <a:graphic>
          <a:graphicData uri="http://schemas.openxmlformats.org/presentationml/2006/ole">
            <mc:AlternateContent xmlns:mc="http://schemas.openxmlformats.org/markup-compatibility/2006">
              <mc:Choice xmlns:v="urn:schemas-microsoft-com:vml" Requires="v">
                <p:oleObj spid="_x0000_s44761" name="文档" r:id="rId5" imgW="773147" imgH="1228763" progId="Word.Document.12">
                  <p:embed/>
                </p:oleObj>
              </mc:Choice>
              <mc:Fallback>
                <p:oleObj name="文档" r:id="rId5" imgW="773147" imgH="1228763" progId="Word.Document.12">
                  <p:embed/>
                  <p:pic>
                    <p:nvPicPr>
                      <p:cNvPr id="0" name=""/>
                      <p:cNvPicPr/>
                      <p:nvPr/>
                    </p:nvPicPr>
                    <p:blipFill>
                      <a:blip r:embed="rId6"/>
                      <a:stretch>
                        <a:fillRect/>
                      </a:stretch>
                    </p:blipFill>
                    <p:spPr>
                      <a:xfrm>
                        <a:off x="2227094" y="2102726"/>
                        <a:ext cx="773113" cy="122872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691786271"/>
              </p:ext>
            </p:extLst>
          </p:nvPr>
        </p:nvGraphicFramePr>
        <p:xfrm>
          <a:off x="3183518" y="1959154"/>
          <a:ext cx="1666875" cy="1219200"/>
        </p:xfrm>
        <a:graphic>
          <a:graphicData uri="http://schemas.openxmlformats.org/presentationml/2006/ole">
            <mc:AlternateContent xmlns:mc="http://schemas.openxmlformats.org/markup-compatibility/2006">
              <mc:Choice xmlns:v="urn:schemas-microsoft-com:vml" Requires="v">
                <p:oleObj spid="_x0000_s44762" name="文档" r:id="rId7" imgW="1667067" imgH="1228763" progId="Word.Document.12">
                  <p:embed/>
                </p:oleObj>
              </mc:Choice>
              <mc:Fallback>
                <p:oleObj name="文档" r:id="rId7" imgW="1667067" imgH="1228763" progId="Word.Document.12">
                  <p:embed/>
                  <p:pic>
                    <p:nvPicPr>
                      <p:cNvPr id="0" name=""/>
                      <p:cNvPicPr/>
                      <p:nvPr/>
                    </p:nvPicPr>
                    <p:blipFill>
                      <a:blip r:embed="rId8"/>
                      <a:stretch>
                        <a:fillRect/>
                      </a:stretch>
                    </p:blipFill>
                    <p:spPr>
                      <a:xfrm>
                        <a:off x="3183518" y="1959154"/>
                        <a:ext cx="1666875" cy="1219200"/>
                      </a:xfrm>
                      <a:prstGeom prst="rect">
                        <a:avLst/>
                      </a:prstGeom>
                    </p:spPr>
                  </p:pic>
                </p:oleObj>
              </mc:Fallback>
            </mc:AlternateContent>
          </a:graphicData>
        </a:graphic>
      </p:graphicFrame>
    </p:spTree>
    <p:extLst>
      <p:ext uri="{BB962C8B-B14F-4D97-AF65-F5344CB8AC3E}">
        <p14:creationId xmlns:p14="http://schemas.microsoft.com/office/powerpoint/2010/main" val="15750815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458262" y="446098"/>
            <a:ext cx="11099524" cy="5529719"/>
          </a:xfrm>
          <a:prstGeom prst="rect">
            <a:avLst/>
          </a:prstGeom>
        </p:spPr>
        <p:txBody>
          <a:bodyPr wrap="square">
            <a:spAutoFit/>
          </a:bodyPr>
          <a:lstStyle/>
          <a:p>
            <a:pPr algn="just">
              <a:lnSpc>
                <a:spcPts val="5300"/>
              </a:lnSpc>
              <a:tabLst>
                <a:tab pos="2250440" algn="l"/>
              </a:tabLs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即学即用</a:t>
            </a:r>
            <a:r>
              <a:rPr lang="en-US" altLang="zh-CN" sz="2800" b="1" kern="100" dirty="0">
                <a:solidFill>
                  <a:srgbClr val="0000FF"/>
                </a:solidFill>
                <a:latin typeface="IPAPANNEW"/>
                <a:ea typeface="华文细黑"/>
                <a:cs typeface="Times New Roman"/>
              </a:rPr>
              <a:t>] </a:t>
            </a:r>
            <a:endParaRPr lang="en-US" altLang="zh-CN" sz="2800" kern="100" dirty="0" smtClean="0">
              <a:latin typeface="Times New Roman"/>
              <a:ea typeface="华文细黑"/>
              <a:cs typeface="Courier New"/>
            </a:endParaRPr>
          </a:p>
          <a:p>
            <a:pPr algn="just">
              <a:lnSpc>
                <a:spcPts val="53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判断下列说法的正误</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3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加速度是表示物体运动快慢的物理量</a:t>
            </a:r>
            <a:r>
              <a:rPr lang="en-US" altLang="zh-CN" sz="2800" kern="100" dirty="0" smtClean="0">
                <a:latin typeface="Times New Roman"/>
                <a:ea typeface="华文细黑"/>
                <a:cs typeface="Courier New"/>
              </a:rPr>
              <a:t>.(      )</a:t>
            </a:r>
            <a:endParaRPr lang="zh-CN" altLang="zh-CN" sz="1050" kern="100" dirty="0">
              <a:latin typeface="宋体"/>
              <a:cs typeface="Courier New"/>
            </a:endParaRPr>
          </a:p>
          <a:p>
            <a:pPr algn="just">
              <a:lnSpc>
                <a:spcPts val="53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物体速度变化越大，加速度越</a:t>
            </a:r>
            <a:r>
              <a:rPr lang="zh-CN" altLang="zh-CN" sz="2800" kern="100" dirty="0" smtClean="0">
                <a:latin typeface="Times New Roman"/>
                <a:ea typeface="华文细黑"/>
                <a:cs typeface="Times New Roman"/>
              </a:rPr>
              <a:t>大</a:t>
            </a:r>
            <a:r>
              <a:rPr lang="en-US" altLang="zh-CN" sz="2800" kern="100" dirty="0">
                <a:latin typeface="Times New Roman"/>
                <a:ea typeface="华文细黑"/>
                <a:cs typeface="Courier New"/>
              </a:rPr>
              <a:t>.(      )</a:t>
            </a:r>
            <a:endParaRPr lang="zh-CN" altLang="zh-CN" sz="1050" kern="100" dirty="0">
              <a:latin typeface="宋体"/>
              <a:cs typeface="Courier New"/>
            </a:endParaRPr>
          </a:p>
          <a:p>
            <a:pPr algn="just">
              <a:lnSpc>
                <a:spcPts val="53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物体的加速度是</a:t>
            </a:r>
            <a:r>
              <a:rPr lang="en-US" altLang="zh-CN" sz="2800" kern="100" dirty="0">
                <a:latin typeface="Times New Roman"/>
                <a:ea typeface="华文细黑"/>
                <a:cs typeface="Courier New"/>
              </a:rPr>
              <a:t>2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，则该物体是做</a:t>
            </a:r>
            <a:r>
              <a:rPr lang="zh-CN" altLang="zh-CN" sz="2800" kern="100" dirty="0" smtClean="0">
                <a:latin typeface="Times New Roman"/>
                <a:ea typeface="华文细黑"/>
                <a:cs typeface="Times New Roman"/>
              </a:rPr>
              <a:t>加速运动</a:t>
            </a:r>
            <a:r>
              <a:rPr lang="en-US" altLang="zh-CN" sz="2800" kern="100" dirty="0">
                <a:latin typeface="Times New Roman"/>
                <a:ea typeface="华文细黑"/>
                <a:cs typeface="Courier New"/>
              </a:rPr>
              <a:t>.(      )</a:t>
            </a:r>
            <a:endParaRPr lang="zh-CN" altLang="zh-CN" sz="1050" kern="100" dirty="0">
              <a:latin typeface="宋体"/>
              <a:cs typeface="Courier New"/>
            </a:endParaRPr>
          </a:p>
          <a:p>
            <a:pPr algn="just">
              <a:lnSpc>
                <a:spcPts val="53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在同一</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图象中，图线倾角越大，对应物体的加速度越</a:t>
            </a:r>
            <a:r>
              <a:rPr lang="zh-CN" altLang="zh-CN" sz="2800" kern="100" dirty="0" smtClean="0">
                <a:latin typeface="Times New Roman"/>
                <a:ea typeface="华文细黑"/>
                <a:cs typeface="Times New Roman"/>
              </a:rPr>
              <a:t>大</a:t>
            </a:r>
            <a:r>
              <a:rPr lang="en-US" altLang="zh-CN" sz="2800" kern="100" dirty="0">
                <a:latin typeface="Times New Roman"/>
                <a:ea typeface="华文细黑"/>
                <a:cs typeface="Courier New"/>
              </a:rPr>
              <a:t>.(      )</a:t>
            </a:r>
            <a:endParaRPr lang="zh-CN" altLang="zh-CN" sz="1050" kern="100" dirty="0">
              <a:latin typeface="宋体"/>
              <a:cs typeface="Courier New"/>
            </a:endParaRPr>
          </a:p>
          <a:p>
            <a:pPr algn="just">
              <a:lnSpc>
                <a:spcPts val="53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做直线运动的汽车，看到前面有险情，立即紧急刹车，在</a:t>
            </a:r>
            <a:r>
              <a:rPr lang="en-US" altLang="zh-CN" sz="2800" kern="100" dirty="0">
                <a:latin typeface="Times New Roman"/>
                <a:ea typeface="华文细黑"/>
                <a:cs typeface="Courier New"/>
              </a:rPr>
              <a:t>2 s</a:t>
            </a:r>
            <a:r>
              <a:rPr lang="zh-CN" altLang="zh-CN" sz="2800" kern="100" dirty="0">
                <a:latin typeface="Times New Roman"/>
                <a:ea typeface="华文细黑"/>
                <a:cs typeface="Times New Roman"/>
              </a:rPr>
              <a:t>内速度从</a:t>
            </a:r>
            <a:r>
              <a:rPr lang="en-US" altLang="zh-CN" sz="2800" kern="100" dirty="0">
                <a:latin typeface="Times New Roman"/>
                <a:ea typeface="华文细黑"/>
                <a:cs typeface="Courier New"/>
              </a:rPr>
              <a:t>10 m/s</a:t>
            </a:r>
            <a:r>
              <a:rPr lang="zh-CN" altLang="zh-CN" sz="2800" kern="100" dirty="0">
                <a:latin typeface="Times New Roman"/>
                <a:ea typeface="华文细黑"/>
                <a:cs typeface="Times New Roman"/>
              </a:rPr>
              <a:t>减小到</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，则汽车的加速度为</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 </a:t>
            </a:r>
            <a:r>
              <a:rPr lang="en-US" altLang="zh-CN" sz="2800" kern="100" dirty="0">
                <a:latin typeface="Times New Roman"/>
                <a:ea typeface="华文细黑"/>
                <a:cs typeface="Courier New"/>
              </a:rPr>
              <a:t>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0" name="TextBox 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pic>
        <p:nvPicPr>
          <p:cNvPr id="11" name="图片 10">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
        <p:nvSpPr>
          <p:cNvPr id="6" name="矩形 5"/>
          <p:cNvSpPr/>
          <p:nvPr/>
        </p:nvSpPr>
        <p:spPr>
          <a:xfrm>
            <a:off x="6847611" y="1960310"/>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2" name="矩形 11"/>
          <p:cNvSpPr/>
          <p:nvPr/>
        </p:nvSpPr>
        <p:spPr>
          <a:xfrm>
            <a:off x="6158011" y="2660070"/>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6" name="矩形 15"/>
          <p:cNvSpPr/>
          <p:nvPr/>
        </p:nvSpPr>
        <p:spPr>
          <a:xfrm>
            <a:off x="8473315" y="3307140"/>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8" name="矩形 17"/>
          <p:cNvSpPr/>
          <p:nvPr/>
        </p:nvSpPr>
        <p:spPr>
          <a:xfrm>
            <a:off x="10345523" y="3974376"/>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4" name="矩形 13"/>
          <p:cNvSpPr/>
          <p:nvPr/>
        </p:nvSpPr>
        <p:spPr>
          <a:xfrm>
            <a:off x="6298244" y="5281682"/>
            <a:ext cx="74411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a:t>
            </a:r>
            <a:r>
              <a:rPr lang="en-US" altLang="zh-CN" sz="2800" kern="100" dirty="0">
                <a:solidFill>
                  <a:srgbClr val="C00000"/>
                </a:solidFill>
                <a:latin typeface="Times New Roman"/>
                <a:ea typeface="华文细黑"/>
                <a:cs typeface="Times New Roman"/>
              </a:rPr>
              <a:t>5</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2519855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6" grpId="0"/>
      <p:bldP spid="6" grpId="1"/>
      <p:bldP spid="12" grpId="0"/>
      <p:bldP spid="12" grpId="1"/>
      <p:bldP spid="16" grpId="0"/>
      <p:bldP spid="16" grpId="1"/>
      <p:bldP spid="18" grpId="0"/>
      <p:bldP spid="18" grpId="1"/>
      <p:bldP spid="14"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重点探究</a:t>
            </a:r>
            <a:endParaRPr lang="en-US" altLang="zh-CN" sz="5500" b="1" dirty="0">
              <a:solidFill>
                <a:srgbClr val="0070C0"/>
              </a:solidFill>
              <a:latin typeface="+mj-lt"/>
              <a:ea typeface="+mj-ea"/>
              <a:cs typeface="+mj-cs"/>
            </a:endParaRPr>
          </a:p>
        </p:txBody>
      </p:sp>
      <p:pic>
        <p:nvPicPr>
          <p:cNvPr id="6" name="Picture 5" descr="C:\Users\Administrator\Desktop\用！！！\风景图片\新图！\3运动会\4tim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640"/>
          <a:stretch/>
        </p:blipFill>
        <p:spPr bwMode="auto">
          <a:xfrm>
            <a:off x="8590413" y="794"/>
            <a:ext cx="360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8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6313</TotalTime>
  <Words>1794</Words>
  <Application>Microsoft Office PowerPoint</Application>
  <PresentationFormat>自定义</PresentationFormat>
  <Paragraphs>309</Paragraphs>
  <Slides>43</Slides>
  <Notes>0</Notes>
  <HiddenSlides>4</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43</vt:i4>
      </vt:variant>
    </vt:vector>
  </HeadingPairs>
  <TitlesOfParts>
    <vt:vector size="45" baseType="lpstr">
      <vt:lpstr>7_Office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6019</cp:revision>
  <dcterms:created xsi:type="dcterms:W3CDTF">2014-11-27T01:03:00Z</dcterms:created>
  <dcterms:modified xsi:type="dcterms:W3CDTF">2018-06-30T02:39:41Z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