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72" r:id="rId2"/>
    <p:sldId id="1126" r:id="rId3"/>
    <p:sldId id="1127" r:id="rId4"/>
    <p:sldId id="1344" r:id="rId5"/>
    <p:sldId id="1349" r:id="rId6"/>
    <p:sldId id="1350" r:id="rId7"/>
    <p:sldId id="1351" r:id="rId8"/>
    <p:sldId id="441" r:id="rId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247" autoAdjust="0"/>
  </p:normalViewPr>
  <p:slideViewPr>
    <p:cSldViewPr>
      <p:cViewPr varScale="1">
        <p:scale>
          <a:sx n="84" d="100"/>
          <a:sy n="84" d="100"/>
        </p:scale>
        <p:origin x="-144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用！！！\风景图片\新图！\3运动会\u=4054821792,3797403737&amp;fm=214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375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34" name="矩形 33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标题 2"/>
          <p:cNvSpPr txBox="1">
            <a:spLocks/>
          </p:cNvSpPr>
          <p:nvPr/>
        </p:nvSpPr>
        <p:spPr>
          <a:xfrm>
            <a:off x="2926854" y="429540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800" b="1" kern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章末总结</a:t>
            </a:r>
            <a:endParaRPr lang="zh-CN" altLang="zh-CN" sz="3800" b="1" kern="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用！！！\风景图片\新图！\3运动会\35039832_1402144670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0" r="24900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知识网络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779942"/>
            <a:ext cx="539963" cy="227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1234696"/>
            <a:ext cx="231941" cy="3491498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126654" y="18145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力的概念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58948" y="1045959"/>
            <a:ext cx="77545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力是物体与物体之间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_________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的相互性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_____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性</a:t>
            </a: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的三要素、力的图示及示意图</a:t>
            </a:r>
            <a:endParaRPr lang="zh-CN" altLang="en-US" sz="2800" dirty="0"/>
          </a:p>
        </p:txBody>
      </p:sp>
      <p:sp>
        <p:nvSpPr>
          <p:cNvPr id="45" name="左大括号 44"/>
          <p:cNvSpPr/>
          <p:nvPr/>
        </p:nvSpPr>
        <p:spPr>
          <a:xfrm>
            <a:off x="2774292" y="1239132"/>
            <a:ext cx="231941" cy="180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26654" y="384584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力的分类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58948" y="3329007"/>
            <a:ext cx="8392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按性质分类：重力、弹力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等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按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效果分类：动力、阻力、拉力、压力、支持力等</a:t>
            </a:r>
            <a:endParaRPr lang="zh-CN" altLang="en-US" sz="2800" dirty="0"/>
          </a:p>
        </p:txBody>
      </p:sp>
      <p:sp>
        <p:nvSpPr>
          <p:cNvPr id="25" name="左大括号 24"/>
          <p:cNvSpPr/>
          <p:nvPr/>
        </p:nvSpPr>
        <p:spPr>
          <a:xfrm>
            <a:off x="2774292" y="3465050"/>
            <a:ext cx="231941" cy="126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634489" y="11255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73042" y="17716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矢量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9022" y="339031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摩擦力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459923" y="26866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重力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3538651" y="1095058"/>
            <a:ext cx="7512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产生原因：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由于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使物体受到的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_________</a:t>
            </a:r>
            <a:endParaRPr lang="en-US" altLang="zh-CN" sz="2800" u="sng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i="1" kern="100" dirty="0">
                <a:latin typeface="Times New Roman"/>
                <a:ea typeface="华文细黑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latin typeface="Times New Roman"/>
                <a:ea typeface="华文细黑"/>
              </a:rPr>
              <a:t>mg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重心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：重心是重力的等效作用点，形状规则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质量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分布均匀的物体的重心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重心不一定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在物体上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847" y="1932635"/>
            <a:ext cx="12618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常见的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三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种力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66" y="1779942"/>
            <a:ext cx="539963" cy="227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dirty="0"/>
          </a:p>
        </p:txBody>
      </p:sp>
      <p:sp>
        <p:nvSpPr>
          <p:cNvPr id="23" name="左大括号 22"/>
          <p:cNvSpPr/>
          <p:nvPr/>
        </p:nvSpPr>
        <p:spPr>
          <a:xfrm>
            <a:off x="905788" y="1234696"/>
            <a:ext cx="231941" cy="360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2278782" y="1234696"/>
            <a:ext cx="231941" cy="360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3323131" y="1234696"/>
            <a:ext cx="231941" cy="360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18648" y="115690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地球的吸引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97840" y="18151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竖直向下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92333" y="372931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几何中心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3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4" grpId="0"/>
      <p:bldP spid="34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459923" y="29664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3528994" y="291922"/>
            <a:ext cx="80388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产生：物体直接接触；接触处产生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了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</a:t>
            </a:r>
            <a:endParaRPr lang="en-US" altLang="zh-CN" sz="2800" u="sng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：弹力的方向与施力物体的形变方向相反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与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受力物体的形变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</a:t>
            </a:r>
            <a:endParaRPr lang="en-US" altLang="zh-CN" sz="2800" kern="100" dirty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接触面上产生的弹力方向与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接触面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</a:t>
            </a:r>
            <a:endParaRPr lang="en-US" altLang="zh-CN" sz="2800" u="sng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绳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产生的弹力方向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沿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指向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绳收缩的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：弹力的大小与形变量有关，形变量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越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弹力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胡克定律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：弹性限度内，弹簧弹力的大小跟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弹簧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      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成正比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i="1" kern="100" spc="-100" dirty="0">
                <a:latin typeface="Times New Roman"/>
                <a:ea typeface="华文细黑"/>
              </a:rPr>
              <a:t>F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66" y="2090147"/>
            <a:ext cx="539963" cy="227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dirty="0"/>
          </a:p>
        </p:txBody>
      </p:sp>
      <p:sp>
        <p:nvSpPr>
          <p:cNvPr id="23" name="左大括号 22"/>
          <p:cNvSpPr/>
          <p:nvPr/>
        </p:nvSpPr>
        <p:spPr>
          <a:xfrm>
            <a:off x="905788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2278782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3323131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0847" y="2212360"/>
            <a:ext cx="12618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常见的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三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种力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08945" y="3740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弹性形变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24078" y="16511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74158" y="23000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垂直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55723" y="29562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绳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27691" y="35851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38108" y="5467494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伸长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或缩短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的长度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85886" y="5512970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kx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1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16" grpId="0"/>
      <p:bldP spid="16" grpId="1"/>
      <p:bldP spid="6" grpId="0"/>
      <p:bldP spid="6" grpId="1"/>
      <p:bldP spid="7" grpId="0"/>
      <p:bldP spid="7" grpId="1"/>
      <p:bldP spid="8" grpId="0"/>
      <p:bldP spid="8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609115" y="3635658"/>
            <a:ext cx="7328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产生：物体接触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且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接触面粗糙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有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_________</a:t>
            </a:r>
            <a:endParaRPr lang="en-US" altLang="zh-CN" sz="2800" u="sng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沿接触面的切线，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方向相反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</a:t>
            </a:r>
            <a:endParaRPr lang="zh-CN" altLang="en-US" sz="2800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459923" y="2212360"/>
            <a:ext cx="543739" cy="1952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摩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擦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334566" y="2090147"/>
            <a:ext cx="539963" cy="227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dirty="0"/>
          </a:p>
        </p:txBody>
      </p:sp>
      <p:sp>
        <p:nvSpPr>
          <p:cNvPr id="23" name="左大括号 22"/>
          <p:cNvSpPr/>
          <p:nvPr/>
        </p:nvSpPr>
        <p:spPr>
          <a:xfrm>
            <a:off x="905788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2278782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3019182" y="443715"/>
            <a:ext cx="231941" cy="567545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0847" y="2212360"/>
            <a:ext cx="12618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常见的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三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种力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3456" y="1207755"/>
            <a:ext cx="902811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摩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擦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</a:t>
            </a:r>
            <a:endParaRPr lang="zh-CN" altLang="en-US" sz="2800" dirty="0"/>
          </a:p>
        </p:txBody>
      </p:sp>
      <p:sp>
        <p:nvSpPr>
          <p:cNvPr id="19" name="左大括号 18"/>
          <p:cNvSpPr/>
          <p:nvPr/>
        </p:nvSpPr>
        <p:spPr>
          <a:xfrm>
            <a:off x="4155859" y="443715"/>
            <a:ext cx="231941" cy="314052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3963" y="374978"/>
            <a:ext cx="7503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产生：物体接触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且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接触面粗糙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有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相对运动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趋势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：沿接触面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相反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_______</a:t>
            </a:r>
            <a:endParaRPr lang="zh-CN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23456" y="4221882"/>
            <a:ext cx="126188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滑动摩</a:t>
            </a:r>
            <a:endParaRPr lang="en-US" altLang="zh-CN" sz="2800" kern="10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zh-CN" altLang="en-US" sz="2800" dirty="0"/>
          </a:p>
        </p:txBody>
      </p:sp>
      <p:sp>
        <p:nvSpPr>
          <p:cNvPr id="25" name="左大括号 24"/>
          <p:cNvSpPr/>
          <p:nvPr/>
        </p:nvSpPr>
        <p:spPr>
          <a:xfrm>
            <a:off x="4402859" y="3759647"/>
            <a:ext cx="231941" cy="2359522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96097" y="4421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相互挤压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1675" y="17341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切线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84422" y="2957106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0&lt;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≤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</a:rPr>
              <a:t>max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49385" y="368734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相互挤压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39738" y="43446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41670" y="498459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03558" y="5570870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μF</a:t>
            </a:r>
            <a:r>
              <a:rPr lang="en-US" altLang="zh-CN" sz="2800" kern="100" baseline="-25000" dirty="0" err="1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06824" y="17341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相对运动趋势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5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28" grpId="0"/>
      <p:bldP spid="28" grpId="1"/>
      <p:bldP spid="12" grpId="0"/>
      <p:bldP spid="12" grpId="1"/>
      <p:bldP spid="29" grpId="0"/>
      <p:bldP spid="29" grpId="1"/>
      <p:bldP spid="14" grpId="0"/>
      <p:bldP spid="14" grpId="1"/>
      <p:bldP spid="31" grpId="0"/>
      <p:bldP spid="31" grpId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50847" y="2257395"/>
            <a:ext cx="1620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力的合成</a:t>
            </a: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与分解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4566" y="1779942"/>
            <a:ext cx="539963" cy="227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dirty="0"/>
          </a:p>
        </p:txBody>
      </p:sp>
      <p:sp>
        <p:nvSpPr>
          <p:cNvPr id="33" name="左大括号 32"/>
          <p:cNvSpPr/>
          <p:nvPr/>
        </p:nvSpPr>
        <p:spPr>
          <a:xfrm>
            <a:off x="905788" y="1853244"/>
            <a:ext cx="231941" cy="2362905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>
            <a:off x="2633065" y="1853244"/>
            <a:ext cx="231941" cy="2362905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875166" y="1979474"/>
            <a:ext cx="737231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合力与分力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关系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遵守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的定则：平行四边形定则、三角形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定则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合力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大小范围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 smtClean="0">
                <a:latin typeface="Times New Roman"/>
                <a:ea typeface="华文细黑"/>
              </a:rPr>
              <a:t>               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≤</a:t>
            </a:r>
            <a:r>
              <a:rPr lang="en-US" altLang="zh-CN" sz="2800" i="1" kern="100" dirty="0">
                <a:latin typeface="Times New Roman"/>
                <a:ea typeface="华文细黑"/>
              </a:rPr>
              <a:t>F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≤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_______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046454" y="20514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等效替代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67454" y="3296826"/>
            <a:ext cx="1367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|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|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41230" y="3296826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6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6" grpId="0"/>
      <p:bldP spid="36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u=4054821792,3797403737&amp;fm=214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375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9" name="矩形 18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374</Words>
  <Application>Microsoft Office PowerPoint</Application>
  <PresentationFormat>自定义</PresentationFormat>
  <Paragraphs>88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5745</cp:revision>
  <dcterms:created xsi:type="dcterms:W3CDTF">2014-11-27T01:03:00Z</dcterms:created>
  <dcterms:modified xsi:type="dcterms:W3CDTF">2018-07-02T03:10:23Z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