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1393" r:id="rId2"/>
    <p:sldId id="1263" r:id="rId3"/>
    <p:sldId id="699" r:id="rId4"/>
    <p:sldId id="1104" r:id="rId5"/>
    <p:sldId id="1105" r:id="rId6"/>
    <p:sldId id="1409" r:id="rId7"/>
    <p:sldId id="1311" r:id="rId8"/>
    <p:sldId id="1126" r:id="rId9"/>
    <p:sldId id="1127" r:id="rId10"/>
    <p:sldId id="1428" r:id="rId11"/>
    <p:sldId id="1396" r:id="rId12"/>
    <p:sldId id="1429" r:id="rId13"/>
    <p:sldId id="1331" r:id="rId14"/>
    <p:sldId id="1413" r:id="rId15"/>
    <p:sldId id="1369" r:id="rId16"/>
    <p:sldId id="1384" r:id="rId17"/>
    <p:sldId id="1397" r:id="rId18"/>
    <p:sldId id="1425" r:id="rId19"/>
    <p:sldId id="1430" r:id="rId20"/>
    <p:sldId id="1431" r:id="rId21"/>
    <p:sldId id="1412" r:id="rId22"/>
    <p:sldId id="1434" r:id="rId23"/>
    <p:sldId id="1435" r:id="rId24"/>
    <p:sldId id="1436" r:id="rId25"/>
    <p:sldId id="1437" r:id="rId26"/>
    <p:sldId id="1438" r:id="rId27"/>
    <p:sldId id="1444" r:id="rId28"/>
    <p:sldId id="1441" r:id="rId29"/>
    <p:sldId id="1442" r:id="rId30"/>
    <p:sldId id="1115" r:id="rId31"/>
    <p:sldId id="1059" r:id="rId32"/>
    <p:sldId id="1060" r:id="rId33"/>
    <p:sldId id="1061" r:id="rId34"/>
    <p:sldId id="1363" r:id="rId35"/>
    <p:sldId id="1445" r:id="rId36"/>
    <p:sldId id="1446" r:id="rId37"/>
    <p:sldId id="1447" r:id="rId38"/>
    <p:sldId id="441" r:id="rId39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DC3E6"/>
    <a:srgbClr val="FFD966"/>
    <a:srgbClr val="DEEBF7"/>
    <a:srgbClr val="B4C7E7"/>
    <a:srgbClr val="F3EFE5"/>
    <a:srgbClr val="00CCFF"/>
    <a:srgbClr val="FF9900"/>
    <a:srgbClr val="0000CC"/>
    <a:srgbClr val="9B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247" autoAdjust="0"/>
  </p:normalViewPr>
  <p:slideViewPr>
    <p:cSldViewPr>
      <p:cViewPr varScale="1">
        <p:scale>
          <a:sx n="84" d="100"/>
          <a:sy n="84" d="100"/>
        </p:scale>
        <p:origin x="-82" y="-67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2018/6/30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slide" Target="slide3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1.xml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32.xml"/><Relationship Id="rId7" Type="http://schemas.openxmlformats.org/officeDocument/2006/relationships/image" Target="../media/image26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slide" Target="slide31.xml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slide" Target="slide34.xml"/><Relationship Id="rId11" Type="http://schemas.openxmlformats.org/officeDocument/2006/relationships/slide" Target="slide36.xml"/><Relationship Id="rId5" Type="http://schemas.openxmlformats.org/officeDocument/2006/relationships/slide" Target="slide33.xml"/><Relationship Id="rId10" Type="http://schemas.openxmlformats.org/officeDocument/2006/relationships/image" Target="../media/image28.emf"/><Relationship Id="rId4" Type="http://schemas.openxmlformats.org/officeDocument/2006/relationships/slide" Target="slide32.xml"/><Relationship Id="rId9" Type="http://schemas.openxmlformats.org/officeDocument/2006/relationships/package" Target="../embeddings/Microsoft_Word___4.doc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2.xml"/><Relationship Id="rId7" Type="http://schemas.openxmlformats.org/officeDocument/2006/relationships/image" Target="../media/image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34.xml"/><Relationship Id="rId10" Type="http://schemas.openxmlformats.org/officeDocument/2006/relationships/slide" Target="slide36.xml"/><Relationship Id="rId4" Type="http://schemas.openxmlformats.org/officeDocument/2006/relationships/slide" Target="slide33.xml"/><Relationship Id="rId9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1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slide" Target="slide34.xml"/><Relationship Id="rId11" Type="http://schemas.openxmlformats.org/officeDocument/2006/relationships/slide" Target="slide36.xml"/><Relationship Id="rId5" Type="http://schemas.openxmlformats.org/officeDocument/2006/relationships/slide" Target="slide33.xml"/><Relationship Id="rId10" Type="http://schemas.openxmlformats.org/officeDocument/2006/relationships/image" Target="../media/image30.emf"/><Relationship Id="rId4" Type="http://schemas.openxmlformats.org/officeDocument/2006/relationships/slide" Target="slide32.xml"/><Relationship Id="rId9" Type="http://schemas.openxmlformats.org/officeDocument/2006/relationships/package" Target="../embeddings/Microsoft_Word___5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esktop\用！！！\风景图片\新图！\3运动会\2017091917205556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b="9832"/>
          <a:stretch/>
        </p:blipFill>
        <p:spPr bwMode="auto">
          <a:xfrm>
            <a:off x="406" y="1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26" name="矩形 25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标题 2"/>
          <p:cNvSpPr txBox="1">
            <a:spLocks/>
          </p:cNvSpPr>
          <p:nvPr/>
        </p:nvSpPr>
        <p:spPr>
          <a:xfrm>
            <a:off x="2926854" y="4272547"/>
            <a:ext cx="8886056" cy="6839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zh-CN" sz="3800" b="1" kern="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弹力</a:t>
            </a:r>
          </a:p>
        </p:txBody>
      </p:sp>
      <p:sp>
        <p:nvSpPr>
          <p:cNvPr id="14" name="副标题 3"/>
          <p:cNvSpPr txBox="1">
            <a:spLocks/>
          </p:cNvSpPr>
          <p:nvPr/>
        </p:nvSpPr>
        <p:spPr>
          <a:xfrm>
            <a:off x="2926854" y="3777134"/>
            <a:ext cx="6120000" cy="504056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第三章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　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相互作用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48074" y="984999"/>
            <a:ext cx="112942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所示，被拉长的弹簧对手有一个拉力的作用，这个拉力是如何产生的？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8074" y="3917007"/>
            <a:ext cx="11294265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弹簧受到拉力后发生形变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伸长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，发生形变的弹簧要恢复原状，对手就产生了拉力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33569" y="3340943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</a:rPr>
              <a:t>2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pic>
        <p:nvPicPr>
          <p:cNvPr id="2050" name="Picture 2" descr="\\贾文\贾文\源文件\同步\物理 人教 必修1 新课标\3-21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45" y="2526576"/>
            <a:ext cx="2605722" cy="7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89947" y="423981"/>
            <a:ext cx="11210519" cy="596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弹性形变和非弹性形变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弹性形变：撤去外力后能恢复原状的形变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非弹性形变：撤去外力后不能恢复原状的形变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发生弹性形变的物体，外力过大，超过一定的限度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弹性限度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，会变成非弹性形变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弹力的产生必须同时具备两个条件：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两物体直接接触；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两物体接触处发生弹性形变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4958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89947" y="549474"/>
            <a:ext cx="1121051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显示微小形变的方法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显示微小形变可以用光学放大</a:t>
            </a:r>
            <a:r>
              <a:rPr lang="zh-CN" altLang="zh-CN" sz="2800" kern="10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法</a:t>
            </a:r>
            <a:r>
              <a:rPr lang="en-US" altLang="zh-CN" sz="2800" kern="10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和力学放大法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，它们都是把微小的形变进行放大，便于观察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3074" name="Picture 2" descr="\\贾文\贾文\源文件\同步\物理 人教 必修1 新课标\3-2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10" y="2726208"/>
            <a:ext cx="3434592" cy="291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733569" y="572017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28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98728" y="424998"/>
            <a:ext cx="11254630" cy="56690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关于弹力的产生，下列说法正确的是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木块放在桌面上受到一个向上的弹力，这是由于木块发生微小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形变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产生的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木块放在桌面上，木块没有形变，所以对桌面没有施加弹力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拿一根细竹竿拨动水中的木头，木头受到竹竿的弹力，这是由于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木头</a:t>
            </a:r>
            <a:endParaRPr lang="en-US" altLang="zh-CN" sz="2800" kern="100" spc="-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发生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形变而产生的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挂在电线下面的电灯受到向上的拉力，是因为电线发生微小的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形变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产生的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654" y="472593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</p:spTree>
    <p:extLst>
      <p:ext uri="{BB962C8B-B14F-4D97-AF65-F5344CB8AC3E}">
        <p14:creationId xmlns:p14="http://schemas.microsoft.com/office/powerpoint/2010/main" val="277654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72807" y="1105218"/>
            <a:ext cx="11143198" cy="355312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木块和桌面相互作用，都会发生微小的形变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桌面发生微小形变对木块有向上的弹力即支持力；木块由于发生微小形变对桌面有向下的弹力即压力，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都错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木头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受到的弹力是由细竹竿发生形变而产生的，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电灯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受到的拉力是电线发生微小形变而产生的，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697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28477" y="632530"/>
            <a:ext cx="11263033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弹力的方向与施力物体形变方向相反，作用在迫使物体发生形变的那个物体上，几种常见情况如下：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压力、支持力的方向：总是垂直于接触面，若接触面是曲面，则垂直于接触面的切线；若接触面是球面，弹力方向的延长线或反向延长线过球心</a:t>
            </a:r>
            <a:r>
              <a:rPr lang="zh-CN" altLang="zh-CN" sz="2800" kern="10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smtClean="0"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二、弹力的方向　弹力有无的判断</a:t>
            </a:r>
          </a:p>
        </p:txBody>
      </p:sp>
      <p:pic>
        <p:nvPicPr>
          <p:cNvPr id="4098" name="Picture 2" descr="\\贾文\贾文\源文件\同步\物理 人教 必修1 新课标\3-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59" y="3955058"/>
            <a:ext cx="2949494" cy="151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733569" y="546722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4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8477" y="5920980"/>
            <a:ext cx="9812557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绳的拉力方向：总是沿着绳并指向绳收缩的方向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283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6801" y="65738"/>
            <a:ext cx="114358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弹力有无的判断：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对于明显形变的情况，可以根据弹力产生的条件直接进行判断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对于不明显形变的情况，可利用假设法进行判断，具体有下列两种方法：</a:t>
            </a:r>
            <a:endParaRPr lang="zh-CN" altLang="zh-CN" sz="1050" kern="100" spc="-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假设无弹力</a:t>
            </a:r>
            <a:r>
              <a:rPr lang="zh-CN" altLang="zh-CN" sz="2800" kern="100" spc="-1000" dirty="0">
                <a:latin typeface="Times New Roman"/>
                <a:ea typeface="华文细黑"/>
                <a:cs typeface="Times New Roman"/>
              </a:rPr>
              <a:t>：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假设撤去接触面，看物体还能否在原位置保持原来的状态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若能保持原来的状态则说明物体间可能无弹力作用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；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否则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有弹力作用</a:t>
            </a:r>
            <a:r>
              <a:rPr lang="en-US" altLang="zh-CN" sz="2800" kern="100" spc="-100" dirty="0" smtClean="0">
                <a:latin typeface="Times New Roman"/>
                <a:ea typeface="华文细黑"/>
                <a:cs typeface="Courier New"/>
              </a:rPr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346801" y="3079914"/>
            <a:ext cx="7404589" cy="36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假设有弹力：假设接触物体间有弹力，画出假设状态下的受力分析图，判断受力情况与所处状态是否矛盾，若矛盾，则不存在弹力；若不矛盾，则存在弹力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smtClean="0">
                <a:latin typeface="Times New Roman"/>
                <a:ea typeface="华文细黑"/>
                <a:cs typeface="Courier New"/>
              </a:rPr>
              <a:t>5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中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，若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处有弹力，则无法使球处于静止状态，故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处无弹力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5122" name="Picture 2" descr="\\贾文\贾文\源文件\同步\物理 人教 必修1 新课标\3-24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581" y="3358687"/>
            <a:ext cx="4026105" cy="214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470996" y="559003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36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89947" y="549474"/>
            <a:ext cx="1121051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6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示的各图中画出物体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受到的各接触点或接触面对它的弹力的示意图，各图中物体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均处于静止状态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6146" name="Picture 2" descr="\\贾文\贾文\源文件\同步\物理 人教 必修1 新课标\3-2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77" y="2153675"/>
            <a:ext cx="7062059" cy="211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733569" y="436589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6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9947" y="501397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见解析图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048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71259" y="35258"/>
            <a:ext cx="1160267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甲中属于绳的拉力，应沿绳指向绳收缩的方向，因此弹力方向沿绳向上；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乙中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与斜面的接触面为平面，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受到的支持力垂直于斜面向上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pic>
        <p:nvPicPr>
          <p:cNvPr id="7170" name="Picture 2" descr="\\贾文\贾文\源文件\同步\物理 人教 必修1 新课标\3-26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94"/>
          <a:stretch>
            <a:fillRect/>
          </a:stretch>
        </p:blipFill>
        <p:spPr bwMode="auto">
          <a:xfrm>
            <a:off x="8654792" y="2124534"/>
            <a:ext cx="1185544" cy="227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贾文\贾文\源文件\同步\物理 人教 必修1 新课标\3-26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6" r="25220"/>
          <a:stretch>
            <a:fillRect/>
          </a:stretch>
        </p:blipFill>
        <p:spPr bwMode="auto">
          <a:xfrm>
            <a:off x="8654792" y="4401479"/>
            <a:ext cx="1483022" cy="234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贾文\贾文\源文件\同步\物理 人教 必修1 新课标\3-26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5" r="51225"/>
          <a:stretch>
            <a:fillRect/>
          </a:stretch>
        </p:blipFill>
        <p:spPr bwMode="auto">
          <a:xfrm>
            <a:off x="10091625" y="2124534"/>
            <a:ext cx="1927224" cy="227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贾文\贾文\源文件\同步\物理 人教 必修1 新课标\3-26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3"/>
          <a:stretch>
            <a:fillRect/>
          </a:stretch>
        </p:blipFill>
        <p:spPr bwMode="auto">
          <a:xfrm>
            <a:off x="10236545" y="4401479"/>
            <a:ext cx="1637384" cy="234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71259" y="1887146"/>
            <a:ext cx="8056195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丙中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两点都是球面与平面相接触，弹力应垂直于平面，且必过球心，所以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点弹力方向水平向右，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点弹力方向垂直于斜面指向左上方，且都过球心；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丁中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点属于点与球面相接触，弹力应垂直于球面的切面斜向上，且必过球心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O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点属于点与杆相接触，弹力应垂直于杆向上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它们所受弹力的示意图如图所示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7684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89947" y="3512850"/>
            <a:ext cx="11210519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图甲中地面是光滑水平的，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间存在弹力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图乙中两斜面与水平地面的夹角分别为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α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β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对两斜面均有压力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作用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图丙中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受到斜面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对它的弹力的作用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图丁中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受到光滑斜面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对它的弹力的作用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9947" y="3890"/>
            <a:ext cx="1121051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7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所示，图中的物体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均处于静止状态，受到弹力作用的说法正确的是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2" name="矩形 1"/>
          <p:cNvSpPr/>
          <p:nvPr/>
        </p:nvSpPr>
        <p:spPr>
          <a:xfrm>
            <a:off x="5733569" y="309096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7</a:t>
            </a:r>
            <a:endParaRPr lang="zh-CN" altLang="en-US" dirty="0"/>
          </a:p>
        </p:txBody>
      </p:sp>
      <p:pic>
        <p:nvPicPr>
          <p:cNvPr id="8194" name="Picture 2" descr="\\贾文\贾文\源文件\同步\物理 人教 必修1 新课标\3-27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r="57721" b="50630"/>
          <a:stretch>
            <a:fillRect/>
          </a:stretch>
        </p:blipFill>
        <p:spPr bwMode="auto">
          <a:xfrm>
            <a:off x="1026160" y="1362960"/>
            <a:ext cx="2032000" cy="18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\\贾文\贾文\源文件\同步\物理 人教 必修1 新课标\3-27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49109" r="54972"/>
          <a:stretch>
            <a:fillRect/>
          </a:stretch>
        </p:blipFill>
        <p:spPr bwMode="auto">
          <a:xfrm>
            <a:off x="6437897" y="1354190"/>
            <a:ext cx="1965796" cy="180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贾文\贾文\源文件\同步\物理 人教 必修1 新课标\3-27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5" r="2057" b="50630"/>
          <a:stretch>
            <a:fillRect/>
          </a:stretch>
        </p:blipFill>
        <p:spPr bwMode="auto">
          <a:xfrm>
            <a:off x="3767985" y="1362960"/>
            <a:ext cx="1960087" cy="18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\\贾文\贾文\源文件\同步\物理 人教 必修1 新课标\3-27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3" t="49109" r="5022"/>
          <a:stretch>
            <a:fillRect/>
          </a:stretch>
        </p:blipFill>
        <p:spPr bwMode="auto">
          <a:xfrm>
            <a:off x="9113518" y="1354190"/>
            <a:ext cx="1980745" cy="180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4726" y="42006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726" y="546633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53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3851" y="1053530"/>
            <a:ext cx="10901751" cy="3618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学习目标</a:t>
            </a:r>
            <a:r>
              <a:rPr lang="en-US" altLang="zh-CN" sz="2800" b="1" kern="1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知道形变的概念，能区分弹性形变和非弹性形变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2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知道弹力的定义及产生的条件，会判断两个物体间是否存在弹力，并会判断弹力的方向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</a:rPr>
              <a:t>3</a:t>
            </a:r>
            <a:r>
              <a:rPr lang="en-US" altLang="zh-CN" sz="2800" kern="100" dirty="0"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掌握胡克定律并能用此定律解决有关问题</a:t>
            </a:r>
            <a:r>
              <a:rPr lang="en-US" altLang="zh-CN" sz="2800" kern="100" dirty="0" smtClean="0">
                <a:latin typeface="Times New Roman"/>
                <a:ea typeface="华文细黑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35" y="457146"/>
            <a:ext cx="11261437" cy="5638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题图甲中对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进行受力分析，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球受重力和地面的弹力的作用，二力平衡，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球静止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不可能再受到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的弹力作用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选项中采用假设法，若去掉左侧的斜面，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将运动，若去掉右侧的斜面，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也将运动，所以球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对两斜面均有力的作用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选项中假设斜面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不存在，则小球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无法在原位置保持静止，故丙图中小球受到斜面的弹力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选项中假设斜面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对小球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有弹力作用，则小球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不能保持静止，所以丁图中小球不受斜面弹力的作用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317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4" y="509290"/>
            <a:ext cx="2333534" cy="668428"/>
            <a:chOff x="164" y="341996"/>
            <a:chExt cx="2333534" cy="668428"/>
          </a:xfrm>
        </p:grpSpPr>
        <p:sp>
          <p:nvSpPr>
            <p:cNvPr id="6" name="五边形 5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误区警示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7080" y="1414989"/>
            <a:ext cx="11074344" cy="2817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判断弹力有无的两个误区</a:t>
            </a: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误认为两物体只要接触就一定存在弹力作用，而忽视了弹力产生的另一条件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——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发生弹性形变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误认为有形变一定有弹力，而忽视了弹性形变和非弹性形变的区别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459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\\贾文\贾文\源文件\同步\物理 人教 必修1 新课标\3-29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9" r="60856"/>
          <a:stretch>
            <a:fillRect/>
          </a:stretch>
        </p:blipFill>
        <p:spPr bwMode="auto">
          <a:xfrm>
            <a:off x="6420463" y="5048330"/>
            <a:ext cx="1940534" cy="169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\\贾文\贾文\源文件\同步\物理 人教 必修1 新课标\3-29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59119" b="48151"/>
          <a:stretch>
            <a:fillRect/>
          </a:stretch>
        </p:blipFill>
        <p:spPr bwMode="auto">
          <a:xfrm>
            <a:off x="1054646" y="4695577"/>
            <a:ext cx="1875924" cy="205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\\贾文\贾文\源文件\同步\物理 人教 必修1 新课标\3-29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4" t="57159"/>
          <a:stretch>
            <a:fillRect/>
          </a:stretch>
        </p:blipFill>
        <p:spPr bwMode="auto">
          <a:xfrm>
            <a:off x="8822838" y="5048330"/>
            <a:ext cx="1788951" cy="169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\\贾文\贾文\源文件\同步\物理 人教 必修1 新课标\3-29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3" b="48151"/>
          <a:stretch>
            <a:fillRect/>
          </a:stretch>
        </p:blipFill>
        <p:spPr bwMode="auto">
          <a:xfrm>
            <a:off x="3385241" y="4695577"/>
            <a:ext cx="2581186" cy="205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89947" y="27372"/>
            <a:ext cx="11005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8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中画出物体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所受弹力的示意图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9218" name="Picture 2" descr="\\贾文\贾文\源文件\同步\物理 人教 必修1 新课标\3-28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0"/>
          <a:stretch>
            <a:fillRect/>
          </a:stretch>
        </p:blipFill>
        <p:spPr bwMode="auto">
          <a:xfrm>
            <a:off x="667745" y="757114"/>
            <a:ext cx="1942440" cy="191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\\贾文\贾文\源文件\同步\物理 人教 必修1 新课标\3-28A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36"/>
          <a:stretch>
            <a:fillRect/>
          </a:stretch>
        </p:blipFill>
        <p:spPr bwMode="auto">
          <a:xfrm>
            <a:off x="6805276" y="946227"/>
            <a:ext cx="1818625" cy="172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\\贾文\贾文\源文件\同步\物理 人教 必修1 新课标\3-28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5" r="4259"/>
          <a:stretch>
            <a:fillRect/>
          </a:stretch>
        </p:blipFill>
        <p:spPr bwMode="auto">
          <a:xfrm>
            <a:off x="3544868" y="757114"/>
            <a:ext cx="2325725" cy="191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\\贾文\贾文\源文件\同步\物理 人教 必修1 新课标\3-28A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6" r="9376"/>
          <a:stretch>
            <a:fillRect/>
          </a:stretch>
        </p:blipFill>
        <p:spPr bwMode="auto">
          <a:xfrm>
            <a:off x="9558585" y="946227"/>
            <a:ext cx="1761914" cy="172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5733569" y="245821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8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89947" y="284801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见解析图</a:t>
            </a:r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489947" y="3345921"/>
            <a:ext cx="11005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支持力、压力的方向都要与接触面垂直并指向被支持或被压的物体，物体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所受弹力的示意图如图所示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549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28477" y="985537"/>
            <a:ext cx="112630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对于同一根弹簧，被拉得越长，弹簧的弹力越大，关于弹簧弹力的大小，甲说：弹簧弹力大小与其长度成正比；乙说：弹力的变化量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与弹簧形变的变化量</a:t>
            </a:r>
            <a:r>
              <a:rPr lang="en-US" altLang="zh-CN" sz="2800" kern="100" dirty="0" err="1"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成正比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哪个同学说法正确？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三、胡克定律</a:t>
            </a:r>
          </a:p>
        </p:txBody>
      </p:sp>
      <p:sp>
        <p:nvSpPr>
          <p:cNvPr id="7" name="矩形 6"/>
          <p:cNvSpPr/>
          <p:nvPr/>
        </p:nvSpPr>
        <p:spPr>
          <a:xfrm>
            <a:off x="428477" y="3638785"/>
            <a:ext cx="1126303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甲错，乙对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.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弹簧的弹力与弹簧的形变量成正比，即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</a:rPr>
              <a:t>kx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，也有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Δ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</a:rPr>
              <a:t>F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</a:rPr>
              <a:t>k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/>
                <a:ea typeface="华文细黑"/>
              </a:rPr>
              <a:t>·Δ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</a:rPr>
              <a:t>x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.</a:t>
            </a:r>
            <a:endParaRPr lang="zh-CN" altLang="zh-CN" sz="2800" kern="100" dirty="0">
              <a:effectLst/>
              <a:latin typeface="宋体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34105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2162" y="44571"/>
            <a:ext cx="11375663" cy="6656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知识深化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胡克定律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成立条件：在弹性限度内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kx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的理解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是弹簧的形变量，而不是弹簧形变后的长度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为弹簧的劲度系数，反映弹簧本身的属性，由弹簧自身的长度、粗细、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材料等因素决定，与弹力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的大小和伸长量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无关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(3)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图象是一条过原点的倾斜直线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9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，</a:t>
            </a:r>
            <a:endParaRPr lang="en-US" altLang="zh-CN" sz="2800" kern="100" dirty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直线的斜率表示弹簧的劲度系数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en-US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弹簧弹力的变化量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与形变量的变化量</a:t>
            </a:r>
            <a:r>
              <a:rPr lang="en-US" altLang="zh-CN" sz="2800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也成正</a:t>
            </a:r>
            <a:endParaRPr lang="en-US" altLang="zh-CN" sz="2800" kern="100" dirty="0">
              <a:solidFill>
                <a:prstClr val="black"/>
              </a:solidFill>
              <a:latin typeface="Times New Roman"/>
              <a:ea typeface="华文细黑"/>
              <a:cs typeface="Times New Roman"/>
            </a:endParaRPr>
          </a:p>
          <a:p>
            <a:pPr lvl="0" algn="just">
              <a:lnSpc>
                <a:spcPct val="140000"/>
              </a:lnSpc>
              <a:tabLst>
                <a:tab pos="2700655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比，即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Δ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pic>
        <p:nvPicPr>
          <p:cNvPr id="10242" name="Picture 2" descr="\\贾文\贾文\源文件\同步\物理 人教 必修1 新课标\3-3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242" y="3861842"/>
            <a:ext cx="2869780" cy="244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792495" y="617830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79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79787" y="910670"/>
            <a:ext cx="11210519" cy="211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4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一根轻弹簧在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10.0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的拉力作用下，其长度由原来的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5.00 cm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伸长为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6.00 cm.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当这根弹簧长度为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4.20 cm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时，弹簧受到的力为多大？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7" name="矩形 6"/>
          <p:cNvSpPr/>
          <p:nvPr/>
        </p:nvSpPr>
        <p:spPr>
          <a:xfrm>
            <a:off x="479787" y="3164126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8.0 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20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2303" y="128474"/>
            <a:ext cx="11487792" cy="324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弹簧原长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5.00 cm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5.00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m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在拉力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10.0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的作用下伸长到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6.00 cm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6.00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m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根据胡克定律得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kx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解得弹簧的劲度系数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940450"/>
              </p:ext>
            </p:extLst>
          </p:nvPr>
        </p:nvGraphicFramePr>
        <p:xfrm>
          <a:off x="440367" y="3518421"/>
          <a:ext cx="8308975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" name="文档" r:id="rId3" imgW="8309768" imgH="1279872" progId="Word.Document.12">
                  <p:embed/>
                </p:oleObj>
              </mc:Choice>
              <mc:Fallback>
                <p:oleObj name="文档" r:id="rId3" imgW="8309768" imgH="12798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367" y="3518421"/>
                        <a:ext cx="8308975" cy="127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62303" y="4669846"/>
            <a:ext cx="1148779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当压力为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时，弹簧被压缩到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4.20 cm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4.20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m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根据胡克定律得，压力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kx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1.00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N/m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(5.00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4.20)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baseline="30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8.0 N.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619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79787" y="828732"/>
            <a:ext cx="1121051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当弹簧受到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15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的拉力时，弹簧的长度是多少？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弹簧始终在弹性限度内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7" name="矩形 6"/>
          <p:cNvSpPr/>
          <p:nvPr/>
        </p:nvSpPr>
        <p:spPr>
          <a:xfrm>
            <a:off x="479787" y="2256688"/>
            <a:ext cx="241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6.50 cm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479787" y="2844956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设弹簧的弹力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15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时弹簧的伸长量为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x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845102"/>
              </p:ext>
            </p:extLst>
          </p:nvPr>
        </p:nvGraphicFramePr>
        <p:xfrm>
          <a:off x="555326" y="3709052"/>
          <a:ext cx="10961688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" name="文档" r:id="rId3" imgW="10961330" imgH="1381009" progId="Word.Document.12">
                  <p:embed/>
                </p:oleObj>
              </mc:Choice>
              <mc:Fallback>
                <p:oleObj name="文档" r:id="rId3" imgW="10961330" imgH="13810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326" y="3709052"/>
                        <a:ext cx="10961688" cy="138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79787" y="4645156"/>
            <a:ext cx="1121051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此时弹簧的长度为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L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＋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</a:rPr>
              <a:t>x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</a:rPr>
              <a:t>6.50 cm.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433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8" grpId="0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4" y="509290"/>
            <a:ext cx="2333534" cy="668428"/>
            <a:chOff x="164" y="341996"/>
            <a:chExt cx="2333534" cy="668428"/>
          </a:xfrm>
        </p:grpSpPr>
        <p:sp>
          <p:nvSpPr>
            <p:cNvPr id="6" name="五边形 5"/>
            <p:cNvSpPr/>
            <p:nvPr/>
          </p:nvSpPr>
          <p:spPr>
            <a:xfrm>
              <a:off x="164" y="505747"/>
              <a:ext cx="432048" cy="491359"/>
            </a:xfrm>
            <a:prstGeom prst="homePlate">
              <a:avLst>
                <a:gd name="adj" fmla="val 35304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262558" y="501558"/>
              <a:ext cx="2037820" cy="495548"/>
            </a:xfrm>
            <a:prstGeom prst="chevron">
              <a:avLst>
                <a:gd name="adj" fmla="val 36111"/>
              </a:avLst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5466" y="341996"/>
              <a:ext cx="2088232" cy="668428"/>
            </a:xfrm>
            <a:prstGeom prst="rect">
              <a:avLst/>
            </a:prstGeom>
          </p:spPr>
          <p:txBody>
            <a:bodyPr wrap="square" lIns="121898" tIns="60948" rIns="121898" bIns="60948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  <a:tabLst>
                  <a:tab pos="1890395" algn="l"/>
                </a:tabLst>
              </a:pPr>
              <a:r>
                <a:rPr lang="zh-CN" altLang="en-US" sz="2800" b="1" kern="100" dirty="0" smtClean="0">
                  <a:solidFill>
                    <a:schemeClr val="bg1"/>
                  </a:solidFill>
                  <a:latin typeface="宋体"/>
                  <a:cs typeface="Courier New"/>
                </a:rPr>
                <a:t>总结提升</a:t>
              </a:r>
              <a:endParaRPr lang="zh-CN" altLang="en-US" sz="2800" b="1" kern="100" dirty="0">
                <a:solidFill>
                  <a:schemeClr val="bg1"/>
                </a:solidFill>
                <a:latin typeface="宋体"/>
                <a:cs typeface="Courier New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7080" y="1341562"/>
            <a:ext cx="11074344" cy="4227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轻弹簧有压缩和拉伸形变，既能产生压力，又能产生拉力，方向均沿弹簧的轴线方向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如果题目中只告诉弹簧的形变量，并没有指出是伸长还是压缩，或只告诉弹簧弹力的大小，并没有指出弹簧处于拉伸状态还是处于压缩状态，就要分别进行讨论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ts val="55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轻弹簧的一端空载时弹力为零，不空载时两端弹力必然相等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459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98137" y="573238"/>
            <a:ext cx="11339348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针对训练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b="1" kern="100" spc="-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一根轻质弹簧一端固定，用大小为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50 N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的力压弹簧的另一端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平衡时长度为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spc="-100" baseline="-250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20 cm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；改用大小为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25 N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的力拉弹簧，平衡时长度为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spc="-100" baseline="-25000" dirty="0"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35 cm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；若弹簧的拉伸或压缩均在弹性限度内，求弹簧的原长和劲度系数</a:t>
            </a:r>
            <a:r>
              <a:rPr lang="en-US" altLang="zh-CN" sz="2800" kern="100" spc="-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spc="-100" dirty="0">
              <a:effectLst/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3" name="矩形 2"/>
          <p:cNvSpPr/>
          <p:nvPr/>
        </p:nvSpPr>
        <p:spPr>
          <a:xfrm>
            <a:off x="398137" y="2635346"/>
            <a:ext cx="3773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30 cm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500 N/m</a:t>
            </a:r>
            <a:endParaRPr lang="zh-CN" altLang="en-US" sz="2800" dirty="0"/>
          </a:p>
        </p:txBody>
      </p:sp>
      <p:sp>
        <p:nvSpPr>
          <p:cNvPr id="19" name="矩形 18"/>
          <p:cNvSpPr/>
          <p:nvPr/>
        </p:nvSpPr>
        <p:spPr>
          <a:xfrm>
            <a:off x="398137" y="3169614"/>
            <a:ext cx="113393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设弹簧原长为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，劲度系数为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由胡克定律得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：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							           </a:t>
            </a:r>
            <a:r>
              <a:rPr lang="en-US" altLang="zh-CN" sz="2800" kern="100" dirty="0" smtClean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①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2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							           </a:t>
            </a:r>
            <a:r>
              <a:rPr lang="en-US" altLang="zh-CN" sz="2800" kern="100" dirty="0" smtClean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②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联立</a:t>
            </a:r>
            <a:r>
              <a:rPr lang="en-US" altLang="zh-CN" sz="2800" kern="100" dirty="0">
                <a:solidFill>
                  <a:srgbClr val="002060"/>
                </a:solidFill>
                <a:latin typeface="宋体"/>
                <a:ea typeface="华文细黑"/>
                <a:cs typeface="Times New Roman"/>
              </a:rPr>
              <a:t>①②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两式得：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0.3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30 cm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500 N/m.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21" name="图片 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" r="12" b="393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33675" cy="76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0" y="380497"/>
            <a:ext cx="2733675" cy="36933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内容索引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2646341"/>
            <a:ext cx="12190413" cy="1108800"/>
          </a:xfrm>
          <a:prstGeom prst="rect">
            <a:avLst/>
          </a:prstGeom>
          <a:solidFill>
            <a:srgbClr val="9DC3E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i="1" kern="100" dirty="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08261"/>
              </p:ext>
            </p:extLst>
          </p:nvPr>
        </p:nvGraphicFramePr>
        <p:xfrm>
          <a:off x="-9525" y="2635729"/>
          <a:ext cx="1220400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000">
                  <a:extLst>
                    <a:ext uri="{9D8B030D-6E8A-4147-A177-3AD203B41FA5}">
                      <a16:colId xmlns:a16="http://schemas.microsoft.com/office/drawing/2014/main" xmlns="" val="1008561275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xmlns="" val="271465696"/>
                    </a:ext>
                  </a:extLst>
                </a:gridCol>
                <a:gridCol w="4068000">
                  <a:extLst>
                    <a:ext uri="{9D8B030D-6E8A-4147-A177-3AD203B41FA5}">
                      <a16:colId xmlns:a16="http://schemas.microsoft.com/office/drawing/2014/main" xmlns="" val="3345373049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6359114"/>
                  </a:ext>
                </a:extLst>
              </a:tr>
            </a:tbl>
          </a:graphicData>
        </a:graphic>
      </p:graphicFrame>
      <p:sp>
        <p:nvSpPr>
          <p:cNvPr id="10" name="TextBox 17">
            <a:hlinkClick r:id="rId4" action="ppaction://hlinksldjump"/>
          </p:cNvPr>
          <p:cNvSpPr txBox="1"/>
          <p:nvPr/>
        </p:nvSpPr>
        <p:spPr>
          <a:xfrm>
            <a:off x="22151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自主预习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>
              <a:lnSpc>
                <a:spcPct val="137000"/>
              </a:lnSpc>
            </a:pP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预习新知  夯实基础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4">
            <a:hlinkClick r:id="rId5" action="ppaction://hlinksldjump"/>
          </p:cNvPr>
          <p:cNvSpPr txBox="1"/>
          <p:nvPr/>
        </p:nvSpPr>
        <p:spPr>
          <a:xfrm>
            <a:off x="4090412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重点探究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启迪思维  探究重点</a:t>
            </a:r>
            <a:endParaRPr lang="zh-CN" altLang="en-US" sz="2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5">
            <a:hlinkClick r:id="rId6" action="ppaction://hlinksldjump"/>
          </p:cNvPr>
          <p:cNvSpPr txBox="1"/>
          <p:nvPr/>
        </p:nvSpPr>
        <p:spPr>
          <a:xfrm>
            <a:off x="8169124" y="2656924"/>
            <a:ext cx="3996000" cy="10296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marL="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7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40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09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27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84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18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98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557" algn="l" defTabSz="121914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7000"/>
              </a:lnSpc>
            </a:pPr>
            <a:r>
              <a:rPr lang="zh-CN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达标检测</a:t>
            </a:r>
            <a:endParaRPr lang="en-US" altLang="zh-CN" sz="2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7000"/>
              </a:lnSpc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检测评价  达标过关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达标检测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Users\Administrator\Desktop\用！！！\风景图片\新图！\3运动会\timg (6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r="13089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89850" y="5120199"/>
            <a:ext cx="11187139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发生形变的物体，为了恢复原状，会对与它接触的物体产生弹力的作用，发生形变的物体是施力物体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.B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正确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9850" y="10142"/>
            <a:ext cx="11187139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对弹力概念的理解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多选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在日常生活及各项体育运动中，有弹力出现的情况比较普遍，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10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示的跳水运动就是一个实例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请判断下列说法正确的是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en-US" altLang="zh-CN" sz="1050" kern="100" dirty="0" smtClean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跳板发生形变，运动员的脚没有发生形变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跳板和运动员的脚都发生了形变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运动员受到的支持力，是跳板发生形变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而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  <a:ea typeface="华文细黑"/>
                <a:cs typeface="Times New Roman"/>
              </a:rPr>
              <a:t>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产生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跳板受到的压力，是跳板发生形变而产生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0494" y="26589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4338" name="Picture 2" descr="\\贾文\贾文\源文件\同步\物理 人教 必修1 新课标\3-31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453" y="1520834"/>
            <a:ext cx="2975881" cy="313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597988" y="46327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10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0494" y="328577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7" grpId="0"/>
      <p:bldP spid="17" grpId="1"/>
      <p:bldP spid="19" grpId="0"/>
      <p:bldP spid="1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\\贾文\贾文\源文件\同步\物理 人教 必修1 新课标\3-33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94" y="3905842"/>
            <a:ext cx="6193824" cy="249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46165" y="77898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弹力方向的判断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在图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中画出物体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所受弹力的示意图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" name="矩形 1"/>
          <p:cNvSpPr/>
          <p:nvPr/>
        </p:nvSpPr>
        <p:spPr>
          <a:xfrm>
            <a:off x="5650469" y="3264570"/>
            <a:ext cx="889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11</a:t>
            </a:r>
            <a:endParaRPr lang="zh-CN" altLang="en-US" dirty="0"/>
          </a:p>
        </p:txBody>
      </p:sp>
      <p:pic>
        <p:nvPicPr>
          <p:cNvPr id="15362" name="Picture 2" descr="\\贾文\贾文\源文件\同步\物理 人教 必修1 新课标\3-3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64" y="871648"/>
            <a:ext cx="6377285" cy="2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346165" y="3645818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如图所示</a:t>
            </a:r>
            <a:endParaRPr lang="zh-CN" altLang="en-US" sz="2800" dirty="0"/>
          </a:p>
        </p:txBody>
      </p:sp>
      <p:sp>
        <p:nvSpPr>
          <p:cNvPr id="2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96413" y="210642"/>
            <a:ext cx="11393057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弹力有无的判断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下列各图中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Q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两球之间不存在弹力的是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所有接触面都是光滑的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 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6413" y="3550904"/>
            <a:ext cx="11393057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图中两球间若有弹力则小球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Q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将向右运动，所以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Q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间无弹力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B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图中两球间若无弹力，则两球将向大圆弧底部运动，所以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Q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间有弹力</a:t>
            </a:r>
            <a:r>
              <a:rPr lang="zh-CN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spc="-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C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图中两球间若无弹力则小球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将向下运动，所以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Q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间有弹力</a:t>
            </a:r>
            <a:r>
              <a:rPr lang="zh-CN" altLang="zh-CN" sz="2800" kern="100" dirty="0" smtClean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；</a:t>
            </a:r>
            <a:endParaRPr lang="en-US" altLang="zh-CN" sz="2800" kern="100" dirty="0" smtClean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spc="-100" dirty="0" smtClean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D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图中两球间若无弹力则小球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将向右下运动，所以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P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、</a:t>
            </a:r>
            <a:r>
              <a:rPr lang="en-US" altLang="zh-CN" sz="2800" i="1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Q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间有弹力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故选</a:t>
            </a:r>
            <a:r>
              <a:rPr lang="en-US" altLang="zh-CN" sz="2800" kern="100" spc="-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A.</a:t>
            </a:r>
            <a:endParaRPr lang="zh-CN" altLang="zh-CN" sz="1050" kern="100" spc="-100" dirty="0">
              <a:effectLst/>
              <a:latin typeface="宋体"/>
              <a:cs typeface="Courier New"/>
            </a:endParaRPr>
          </a:p>
        </p:txBody>
      </p:sp>
      <p:pic>
        <p:nvPicPr>
          <p:cNvPr id="16386" name="Picture 2" descr="\\贾文\贾文\源文件\同步\物理 人教 必修1 新课标\3-3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00" y="1651437"/>
            <a:ext cx="6960212" cy="175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69726" y="291013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uiExpand="1" build="allAtOnce"/>
      <p:bldP spid="17" grpId="0"/>
      <p:bldP spid="1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45701" y="3477658"/>
            <a:ext cx="11299010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A.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人的每只手受到拉力器的拉力为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300 N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B.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每根弹簧产生的弹力为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150 N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每根弹簧的劲度系数为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93.75 N/m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D.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每根弹簧的劲度系数为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500 N/m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2660" y="257618"/>
            <a:ext cx="11299010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胡克定律的应用</a:t>
            </a:r>
            <a:r>
              <a:rPr lang="en-US" altLang="zh-CN" sz="2800" b="1" kern="10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smtClean="0">
                <a:latin typeface="Times New Roman"/>
                <a:ea typeface="华文细黑"/>
                <a:cs typeface="Courier New"/>
              </a:rPr>
              <a:t>12</a:t>
            </a:r>
            <a:r>
              <a:rPr lang="zh-CN" altLang="zh-CN" sz="2800" kern="100" smtClean="0">
                <a:latin typeface="Times New Roman"/>
                <a:ea typeface="华文细黑"/>
                <a:cs typeface="Times New Roman"/>
              </a:rPr>
              <a:t>所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示，锻炼身体用的拉力器，并列装有四根相同的弹簧，每根弹簧的自然长度都是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40 cm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，某人用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600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的力把它们拉长至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1.6 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，则</a:t>
            </a:r>
            <a:r>
              <a:rPr lang="zh-CN" altLang="zh-CN" sz="2800" kern="100" dirty="0">
                <a:latin typeface="宋体"/>
                <a:ea typeface="Times New Roman"/>
                <a:cs typeface="Courier New"/>
              </a:rPr>
              <a:t> 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246" y="416725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17410" name="Picture 2" descr="\\贾文\贾文\源文件\同步\物理 人教 必修1 新课标\3-36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50" y="2113161"/>
            <a:ext cx="3507512" cy="95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643801" y="302644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12</a:t>
            </a:r>
            <a:endParaRPr lang="zh-CN" altLang="en-US" dirty="0"/>
          </a:p>
        </p:txBody>
      </p:sp>
      <p:sp>
        <p:nvSpPr>
          <p:cNvPr id="2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2660" y="1227694"/>
            <a:ext cx="1129901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每只手的拉力均为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600 N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，故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A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错误；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37880"/>
              </p:ext>
            </p:extLst>
          </p:nvPr>
        </p:nvGraphicFramePr>
        <p:xfrm>
          <a:off x="546794" y="2179875"/>
          <a:ext cx="80899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" name="文档" r:id="rId7" imgW="8089799" imgH="1401524" progId="Word.Document.12">
                  <p:embed/>
                </p:oleObj>
              </mc:Choice>
              <mc:Fallback>
                <p:oleObj name="文档" r:id="rId7" imgW="8089799" imgH="1401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6794" y="2179875"/>
                        <a:ext cx="8089900" cy="14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662057"/>
              </p:ext>
            </p:extLst>
          </p:nvPr>
        </p:nvGraphicFramePr>
        <p:xfrm>
          <a:off x="546794" y="3396183"/>
          <a:ext cx="11114088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9" name="文档" r:id="rId9" imgW="11116455" imgH="1401524" progId="Word.Document.12">
                  <p:embed/>
                </p:oleObj>
              </mc:Choice>
              <mc:Fallback>
                <p:oleObj name="文档" r:id="rId9" imgW="11116455" imgH="1401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6794" y="3396183"/>
                        <a:ext cx="11114088" cy="140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 smtClean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  <a:endParaRPr lang="en-US" altLang="zh-CN" sz="1800" dirty="0">
              <a:effectLst/>
              <a:latin typeface="Broadway" pitchFamily="82" charset="0"/>
              <a:ea typeface="楷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02660" y="117426"/>
            <a:ext cx="11372541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5.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b="1" kern="100" dirty="0">
                <a:latin typeface="Times New Roman"/>
                <a:ea typeface="华文细黑"/>
                <a:cs typeface="Times New Roman"/>
              </a:rPr>
              <a:t>胡克定律的应用</a:t>
            </a:r>
            <a:r>
              <a:rPr lang="en-US" altLang="zh-CN" sz="2800" b="1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由实验测得某弹簧所受弹力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和弹簧的长度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的关系图象如图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13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所示，求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：</a:t>
            </a:r>
            <a:endParaRPr lang="en-US" altLang="zh-CN" sz="1050" kern="100" dirty="0" smtClean="0"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1" name="图片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20" name="TextBox 19">
            <a:hlinkClick r:id="rId8" action="ppaction://hlinksldjump"/>
          </p:cNvPr>
          <p:cNvSpPr txBox="1"/>
          <p:nvPr/>
        </p:nvSpPr>
        <p:spPr>
          <a:xfrm>
            <a:off x="10116923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解析</a:t>
            </a:r>
          </a:p>
        </p:txBody>
      </p:sp>
      <p:pic>
        <p:nvPicPr>
          <p:cNvPr id="19458" name="Picture 2" descr="\\贾文\贾文\源文件\同步\物理 人教 必修1 新课标\3-35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80" y="1465258"/>
            <a:ext cx="3406052" cy="212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643801" y="361056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13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2660" y="4551386"/>
            <a:ext cx="2148345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15 cm</a:t>
            </a:r>
            <a:endParaRPr lang="zh-CN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402660" y="5205566"/>
            <a:ext cx="842885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该弹簧的劲度系数为多少？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2660" y="5886588"/>
            <a:ext cx="2528256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500 N/m</a:t>
            </a:r>
            <a:endParaRPr lang="zh-CN" altLang="en-US" sz="2800" dirty="0"/>
          </a:p>
        </p:txBody>
      </p:sp>
      <p:sp>
        <p:nvSpPr>
          <p:cNvPr id="27" name="矩形 26"/>
          <p:cNvSpPr/>
          <p:nvPr/>
        </p:nvSpPr>
        <p:spPr>
          <a:xfrm>
            <a:off x="402660" y="3870364"/>
            <a:ext cx="842885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该弹簧的原长为多少？</a:t>
            </a:r>
            <a:endParaRPr lang="zh-CN" altLang="zh-CN" sz="1050" kern="100" dirty="0">
              <a:solidFill>
                <a:prstClr val="black"/>
              </a:solidFill>
              <a:latin typeface="宋体"/>
              <a:cs typeface="Courier New"/>
            </a:endParaRPr>
          </a:p>
        </p:txBody>
      </p:sp>
      <p:sp>
        <p:nvSpPr>
          <p:cNvPr id="2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402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3" grpId="0"/>
      <p:bldP spid="2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94115" y="3223930"/>
            <a:ext cx="11259942" cy="32729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解法二：根据胡克定律得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，代入题图中的两点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(0.25,50)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和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(0.05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50).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可得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(0.25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(0.05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－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解得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0.15 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15 cm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，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500 N/m.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4115" y="75898"/>
            <a:ext cx="11259942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解析　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解法一：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弹簧不产生弹力时的长度等于原长，由题图可知该弹簧的原长为</a:t>
            </a:r>
            <a:r>
              <a:rPr lang="en-US" altLang="zh-CN" sz="2800" i="1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l</a:t>
            </a:r>
            <a:r>
              <a:rPr lang="en-US" altLang="zh-CN" sz="2800" kern="100" baseline="-250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0</a:t>
            </a:r>
            <a:r>
              <a:rPr lang="zh-CN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kern="100" dirty="0">
                <a:solidFill>
                  <a:srgbClr val="002060"/>
                </a:solidFill>
                <a:latin typeface="Times New Roman"/>
                <a:ea typeface="华文细黑"/>
                <a:cs typeface="Courier New"/>
              </a:rPr>
              <a:t>15 cm.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2810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9446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60833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effectLst/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27198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1" name="图片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6256615"/>
            <a:ext cx="602973" cy="602973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370041"/>
              </p:ext>
            </p:extLst>
          </p:nvPr>
        </p:nvGraphicFramePr>
        <p:xfrm>
          <a:off x="487363" y="1393250"/>
          <a:ext cx="11237912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文档" r:id="rId9" imgW="11240627" imgH="2254892" progId="Word.Document.12">
                  <p:embed/>
                </p:oleObj>
              </mc:Choice>
              <mc:Fallback>
                <p:oleObj name="文档" r:id="rId9" imgW="11240627" imgH="22548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363" y="1393250"/>
                        <a:ext cx="11237912" cy="225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093715" y="6310114"/>
            <a:ext cx="396000" cy="57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8" tIns="60948" rIns="121898" bIns="60948" anchor="ctr"/>
          <a:lstStyle/>
          <a:p>
            <a:pPr algn="ctr" defTabSz="914400"/>
            <a:r>
              <a:rPr lang="en-US" altLang="zh-CN" sz="1800" dirty="0">
                <a:solidFill>
                  <a:srgbClr val="0000FF"/>
                </a:solidFill>
                <a:latin typeface="Broadway" pitchFamily="82" charset="0"/>
                <a:ea typeface="楷体" pitchFamily="49" charset="-122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345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7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5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用！！！\风景图片\新图！\3运动会\2017091917205556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b="9832"/>
          <a:stretch/>
        </p:blipFill>
        <p:spPr bwMode="auto">
          <a:xfrm>
            <a:off x="406" y="1"/>
            <a:ext cx="121896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-986" y="3707638"/>
            <a:ext cx="12192000" cy="1375395"/>
            <a:chOff x="-1524000" y="2705990"/>
            <a:chExt cx="12192000" cy="1375395"/>
          </a:xfrm>
        </p:grpSpPr>
        <p:sp>
          <p:nvSpPr>
            <p:cNvPr id="17" name="矩形 16"/>
            <p:cNvSpPr/>
            <p:nvPr/>
          </p:nvSpPr>
          <p:spPr>
            <a:xfrm>
              <a:off x="-1524000" y="2705990"/>
              <a:ext cx="12192000" cy="1292787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985218" y="3998778"/>
              <a:ext cx="6682781" cy="82606"/>
            </a:xfrm>
            <a:prstGeom prst="rect">
              <a:avLst/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1524000" y="3998777"/>
              <a:ext cx="5509219" cy="82608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Picture 2" descr="C:\Users\Administrator\Desktop\555555555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14" y="3677149"/>
            <a:ext cx="11525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218742" y="3749194"/>
            <a:ext cx="4648455" cy="76940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本课结束</a:t>
            </a: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3122969" y="4253620"/>
            <a:ext cx="6840000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www.91taoke.com</a:t>
            </a:r>
            <a:endParaRPr lang="zh-CN" altLang="en-US" sz="27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Administrator\Desktop\用！！！\风景图片\新图！\3运动会\timg (6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r="13089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自主预习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7281" y="425778"/>
            <a:ext cx="114358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一、弹性形变和弹力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形变：物体在力的作用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下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发生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的变化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弹性形变：物体在形变后撤去作用力时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能够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形变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3.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弹性限度：如果形变过大，超过一定的限度，撤去作用力后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填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能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或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不能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完全恢复原来的形状，这个限度叫做弹性限度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弹力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定义：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发生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物体，由于要恢复原状，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对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物体产生的力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产生的条件：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①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两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物体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；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②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发生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366" y="114585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形状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42955" y="114585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体积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39225" y="176844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恢复原状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75163" y="240136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不能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82275" y="43354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形变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49145" y="433541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与它接触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02241" y="561239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直接接触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71030" y="561239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弹性形变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233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  <p:bldP spid="4" grpId="0"/>
      <p:bldP spid="4" grpId="1"/>
      <p:bldP spid="5" grpId="0"/>
      <p:bldP spid="5" grpId="1"/>
      <p:bldP spid="6" grpId="0"/>
      <p:bldP spid="6" grpId="1"/>
      <p:bldP spid="18" grpId="0"/>
      <p:bldP spid="18" grpId="1"/>
      <p:bldP spid="7" grpId="0"/>
      <p:bldP spid="7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1179" y="410613"/>
            <a:ext cx="113226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二、几种弹力及方向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压力和支持力的方向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都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于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物体的接触面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绳的拉力方向总是沿着绳子而指向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绳子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方向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绳中的弹力常常叫做张力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7030A0"/>
                </a:solidFill>
                <a:latin typeface="Times New Roman"/>
                <a:ea typeface="华文细黑"/>
                <a:cs typeface="Times New Roman"/>
              </a:rPr>
              <a:t>三、胡克定律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内容：弹簧发生弹性形变时，弹力的大小</a:t>
            </a:r>
            <a:r>
              <a:rPr lang="en-US" altLang="zh-CN" sz="2800" i="1" kern="100" spc="-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spc="-100" dirty="0">
                <a:latin typeface="Times New Roman"/>
                <a:ea typeface="华文细黑"/>
                <a:cs typeface="Times New Roman"/>
              </a:rPr>
              <a:t>跟</a:t>
            </a:r>
            <a:r>
              <a:rPr lang="zh-CN" altLang="zh-CN" sz="2800" kern="100" spc="-100" dirty="0" smtClean="0">
                <a:latin typeface="Times New Roman"/>
                <a:ea typeface="华文细黑"/>
                <a:cs typeface="Times New Roman"/>
              </a:rPr>
              <a:t>弹簧</a:t>
            </a:r>
            <a:r>
              <a:rPr lang="en-US" altLang="zh-CN" sz="2800" kern="100" dirty="0" smtClean="0">
                <a:latin typeface="宋体" pitchFamily="2" charset="-122"/>
                <a:ea typeface="宋体" pitchFamily="2" charset="-122"/>
                <a:cs typeface="Times New Roman"/>
              </a:rPr>
              <a:t>___________________</a:t>
            </a:r>
            <a:endParaRPr lang="en-US" altLang="zh-CN" sz="2800" i="1" kern="100" dirty="0" smtClean="0">
              <a:latin typeface="宋体" pitchFamily="2" charset="-122"/>
              <a:ea typeface="宋体" pitchFamily="2" charset="-122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成正比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，即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u="sng" kern="100" dirty="0" smtClean="0">
                <a:latin typeface="Times New Roman"/>
                <a:ea typeface="华文细黑"/>
                <a:cs typeface="Courier New"/>
              </a:rPr>
              <a:t>      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劲度系数：其中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k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为弹簧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的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单位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为</a:t>
            </a:r>
            <a:r>
              <a:rPr lang="en-US" altLang="zh-CN" sz="2800" u="sng" kern="100" dirty="0" smtClean="0">
                <a:latin typeface="Times New Roman"/>
                <a:ea typeface="华文细黑"/>
                <a:cs typeface="Times New Roman"/>
              </a:rPr>
              <a:t>                   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，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符号是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N/m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是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表示弹簧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软</a:t>
            </a:r>
            <a:r>
              <a:rPr lang="en-US" altLang="zh-CN" sz="2800" kern="100" dirty="0" smtClean="0">
                <a:latin typeface="宋体"/>
                <a:ea typeface="华文细黑"/>
                <a:cs typeface="Times New Roman"/>
              </a:rPr>
              <a:t>”“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硬</a:t>
            </a:r>
            <a:r>
              <a:rPr lang="en-US" altLang="zh-CN" sz="2800" kern="100" dirty="0">
                <a:latin typeface="宋体"/>
                <a:ea typeface="华文细黑"/>
                <a:cs typeface="Times New Roman"/>
              </a:rPr>
              <a:t>”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程度的物理量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74" y="6026030"/>
            <a:ext cx="2674827" cy="8295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90147" y="11356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垂直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53438" y="176256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收缩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52958" y="3676298"/>
            <a:ext cx="3456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伸长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或缩短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的长度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x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67001" y="4345578"/>
            <a:ext cx="50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kx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54609" y="497244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劲度系数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20473" y="497244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牛顿每米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68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4" grpId="0"/>
      <p:bldP spid="14" grpId="1"/>
      <p:bldP spid="12" grpId="0"/>
      <p:bldP spid="12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2817" y="117371"/>
            <a:ext cx="11550209" cy="6614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即学即用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 </a:t>
            </a:r>
            <a:endParaRPr lang="en-US" altLang="zh-CN" sz="2800" kern="100" dirty="0" smtClean="0">
              <a:solidFill>
                <a:prstClr val="black"/>
              </a:solidFill>
              <a:latin typeface="Times New Roman"/>
              <a:ea typeface="华文细黑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判断下列说法的正误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(1)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只要两物体接触就一定产生弹力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(2)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发生形变后的物体撤去外力后都能够恢复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原状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(3)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海绵受挤压发生形变，桌面受挤压不会发生形变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(4)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静止在水平地面上的物体受到向上的弹力是因为地面发生了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形变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(5)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由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＝</a:t>
            </a:r>
            <a:r>
              <a:rPr lang="en-US" altLang="zh-CN" sz="2800" i="1" kern="100" dirty="0" err="1">
                <a:latin typeface="Times New Roman"/>
                <a:ea typeface="华文细黑"/>
                <a:cs typeface="Courier New"/>
              </a:rPr>
              <a:t>kx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可知，在弹性限度内弹力</a:t>
            </a:r>
            <a:r>
              <a:rPr lang="en-US" altLang="zh-CN" sz="2800" i="1" kern="100" dirty="0">
                <a:latin typeface="Times New Roman"/>
                <a:ea typeface="华文细黑"/>
                <a:cs typeface="Courier New"/>
              </a:rPr>
              <a:t>F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的大小与弹簧的长度</a:t>
            </a:r>
            <a:r>
              <a:rPr lang="zh-CN" altLang="zh-CN" sz="2800" kern="100" dirty="0" smtClean="0">
                <a:latin typeface="Times New Roman"/>
                <a:ea typeface="华文细黑"/>
                <a:cs typeface="Times New Roman"/>
              </a:rPr>
              <a:t>成正比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.(      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弹簧的原长为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10 cm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，它下面挂一个重为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4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的物体时，弹簧长为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12 cm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，则该弹簧的劲度系数为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_______ N/m.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若在它下面挂一个重为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6 N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的物体，则弹簧的伸长量为</a:t>
            </a:r>
            <a:r>
              <a:rPr lang="en-US" altLang="zh-CN" sz="2800" kern="100" dirty="0" smtClean="0">
                <a:latin typeface="Times New Roman"/>
                <a:ea typeface="华文细黑"/>
                <a:cs typeface="Courier New"/>
              </a:rPr>
              <a:t>_____ 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cm(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弹簧始终在弹性限度内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  <p:sp>
        <p:nvSpPr>
          <p:cNvPr id="10" name="矩形 9"/>
          <p:cNvSpPr/>
          <p:nvPr/>
        </p:nvSpPr>
        <p:spPr>
          <a:xfrm>
            <a:off x="6045363" y="15697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94486" y="218464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63798" y="284268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032642" y="345127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√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18058" y="40990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/>
                <a:ea typeface="华文细黑"/>
                <a:cs typeface="Times New Roman"/>
              </a:rPr>
              <a:t>×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40123" y="533452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200</a:t>
            </a:r>
            <a:endParaRPr lang="zh-CN" altLang="en-US" sz="2800" kern="100" dirty="0">
              <a:solidFill>
                <a:srgbClr val="C00000"/>
              </a:solidFill>
              <a:latin typeface="宋体"/>
              <a:ea typeface="华文细黑"/>
              <a:cs typeface="Times New Roman"/>
            </a:endParaRPr>
          </a:p>
        </p:txBody>
      </p:sp>
      <p:pic>
        <p:nvPicPr>
          <p:cNvPr id="14" name="图片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40" y="5734050"/>
            <a:ext cx="602973" cy="60297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560604" y="600303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</a:rPr>
              <a:t>3</a:t>
            </a:r>
            <a:endParaRPr lang="zh-CN" altLang="en-US" sz="2800" kern="100" dirty="0">
              <a:solidFill>
                <a:srgbClr val="C00000"/>
              </a:solidFill>
              <a:latin typeface="Times New Roman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25198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8" grpId="0"/>
      <p:bldP spid="8" grpId="1"/>
      <p:bldP spid="9" grpId="0"/>
      <p:bldP spid="9" grpId="1"/>
      <p:bldP spid="13" grpId="0"/>
      <p:bldP spid="13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6"/>
          <p:cNvSpPr/>
          <p:nvPr/>
        </p:nvSpPr>
        <p:spPr>
          <a:xfrm>
            <a:off x="0" y="2709714"/>
            <a:ext cx="8590412" cy="962038"/>
          </a:xfrm>
          <a:prstGeom prst="roundRect">
            <a:avLst>
              <a:gd name="adj" fmla="val 13060"/>
            </a:avLst>
          </a:prstGeom>
          <a:solidFill>
            <a:schemeClr val="bg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重点探究</a:t>
            </a:r>
            <a:endParaRPr lang="en-US" altLang="zh-CN" sz="55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Users\Administrator\Desktop\用！！！\风景图片\新图！\3运动会\timg (6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r="13089"/>
          <a:stretch/>
        </p:blipFill>
        <p:spPr bwMode="auto">
          <a:xfrm>
            <a:off x="8590413" y="0"/>
            <a:ext cx="3600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34566" y="497786"/>
            <a:ext cx="95930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[</a:t>
            </a:r>
            <a:r>
              <a:rPr lang="zh-CN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导学探究</a:t>
            </a:r>
            <a:r>
              <a:rPr lang="en-US" altLang="zh-CN" sz="2800" b="1" kern="100" dirty="0">
                <a:solidFill>
                  <a:srgbClr val="0000FF"/>
                </a:solidFill>
                <a:latin typeface="IPAPANNEW"/>
                <a:ea typeface="华文细黑"/>
                <a:cs typeface="Times New Roman"/>
              </a:rPr>
              <a:t>]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　</a:t>
            </a:r>
            <a:endParaRPr lang="en-US" altLang="zh-CN" sz="2800" kern="100" dirty="0" smtClean="0"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如图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1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所示，取一个扁玻璃瓶，里面盛满水，用穿有透明细管的橡皮塞封口，使水面位于细管中，用手捏玻璃瓶，会看到什么现象？说明什么？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4566" y="3015744"/>
            <a:ext cx="9593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用手捏玻璃瓶，管中水面会上升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或下降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).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说明受压时玻璃瓶发生形变，体积变小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或变大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了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4566" y="4241041"/>
            <a:ext cx="11521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2.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用手压橡皮泥，橡皮泥发生形变；脚踩在松软的泥土上，留下了深深的脚印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形变</a:t>
            </a:r>
            <a:r>
              <a:rPr lang="en-US" altLang="zh-CN" sz="2800" kern="100" dirty="0"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latin typeface="Times New Roman"/>
                <a:ea typeface="华文细黑"/>
                <a:cs typeface="Times New Roman"/>
              </a:rPr>
              <a:t>，这两种形变与玻璃瓶的形变有什么不同？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4566" y="5466338"/>
            <a:ext cx="11521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/>
                <a:ea typeface="华文细黑"/>
                <a:cs typeface="Times New Roman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橡皮泥、泥土受力后发生的形变，在撤去外力后不能恢复原状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非弹性形变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，玻璃瓶的形变在撤去外力后能恢复原状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Times New Roman"/>
              </a:rPr>
              <a:t>弹性形变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/>
                <a:ea typeface="华文细黑"/>
                <a:cs typeface="Courier New"/>
              </a:rPr>
              <a:t>).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266" y="-26590"/>
            <a:ext cx="12143880" cy="576064"/>
          </a:xfrm>
          <a:prstGeom prst="rect">
            <a:avLst/>
          </a:prstGeom>
          <a:solidFill>
            <a:srgbClr val="36B2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zh-CN" sz="2600" b="1" kern="100" dirty="0">
                <a:solidFill>
                  <a:srgbClr val="FFFF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一、形变和弹力</a:t>
            </a:r>
          </a:p>
        </p:txBody>
      </p:sp>
      <p:sp>
        <p:nvSpPr>
          <p:cNvPr id="4" name="矩形 3"/>
          <p:cNvSpPr/>
          <p:nvPr/>
        </p:nvSpPr>
        <p:spPr>
          <a:xfrm>
            <a:off x="10588525" y="367834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  <a:cs typeface="Times New Roman"/>
              </a:rPr>
              <a:t>图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/>
                <a:ea typeface="华文细黑"/>
              </a:rPr>
              <a:t>1</a:t>
            </a:r>
            <a:endParaRPr lang="zh-CN" altLang="en-US" dirty="0"/>
          </a:p>
        </p:txBody>
      </p:sp>
      <p:pic>
        <p:nvPicPr>
          <p:cNvPr id="1026" name="Picture 2" descr="\\贾文\贾文\源文件\同步\物理 人教 必修1 新课标\3-2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814" y="817186"/>
            <a:ext cx="1624696" cy="286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213072" y="6397923"/>
            <a:ext cx="977341" cy="46166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答案</a:t>
            </a:r>
          </a:p>
        </p:txBody>
      </p:sp>
    </p:spTree>
    <p:extLst>
      <p:ext uri="{BB962C8B-B14F-4D97-AF65-F5344CB8AC3E}">
        <p14:creationId xmlns:p14="http://schemas.microsoft.com/office/powerpoint/2010/main" val="25393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6119</TotalTime>
  <Words>1844</Words>
  <Application>Microsoft Office PowerPoint</Application>
  <PresentationFormat>自定义</PresentationFormat>
  <Paragraphs>276</Paragraphs>
  <Slides>38</Slides>
  <Notes>0</Notes>
  <HiddenSlides>6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0" baseType="lpstr"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6672</cp:revision>
  <dcterms:created xsi:type="dcterms:W3CDTF">2014-11-27T01:03:00Z</dcterms:created>
  <dcterms:modified xsi:type="dcterms:W3CDTF">2018-06-30T09:15:54Z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