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672" r:id="rId2"/>
    <p:sldId id="1263" r:id="rId3"/>
    <p:sldId id="699" r:id="rId4"/>
    <p:sldId id="1104" r:id="rId5"/>
    <p:sldId id="1105" r:id="rId6"/>
    <p:sldId id="1365" r:id="rId7"/>
    <p:sldId id="1423" r:id="rId8"/>
    <p:sldId id="1311" r:id="rId9"/>
    <p:sldId id="1164" r:id="rId10"/>
    <p:sldId id="1126" r:id="rId11"/>
    <p:sldId id="1127" r:id="rId12"/>
    <p:sldId id="1424" r:id="rId13"/>
    <p:sldId id="1352" r:id="rId14"/>
    <p:sldId id="1425" r:id="rId15"/>
    <p:sldId id="1331" r:id="rId16"/>
    <p:sldId id="1376" r:id="rId17"/>
    <p:sldId id="1386" r:id="rId18"/>
    <p:sldId id="1429" r:id="rId19"/>
    <p:sldId id="1401" r:id="rId20"/>
    <p:sldId id="1430" r:id="rId21"/>
    <p:sldId id="1402" r:id="rId22"/>
    <p:sldId id="1431" r:id="rId23"/>
    <p:sldId id="1403" r:id="rId24"/>
    <p:sldId id="1407" r:id="rId25"/>
    <p:sldId id="1433" r:id="rId26"/>
    <p:sldId id="1434" r:id="rId27"/>
    <p:sldId id="1436" r:id="rId28"/>
    <p:sldId id="1115" r:id="rId29"/>
    <p:sldId id="1059" r:id="rId30"/>
    <p:sldId id="1060" r:id="rId31"/>
    <p:sldId id="1437" r:id="rId32"/>
    <p:sldId id="1061" r:id="rId33"/>
    <p:sldId id="1389" r:id="rId34"/>
    <p:sldId id="1438" r:id="rId35"/>
    <p:sldId id="1421" r:id="rId36"/>
    <p:sldId id="1391" r:id="rId37"/>
    <p:sldId id="1392" r:id="rId38"/>
    <p:sldId id="1439" r:id="rId39"/>
    <p:sldId id="1440" r:id="rId40"/>
    <p:sldId id="1422" r:id="rId41"/>
    <p:sldId id="1442" r:id="rId42"/>
    <p:sldId id="1443" r:id="rId43"/>
    <p:sldId id="441" r:id="rId44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>
        <p:scale>
          <a:sx n="75" d="100"/>
          <a:sy n="75" d="100"/>
        </p:scale>
        <p:origin x="-432" y="-269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10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" Target="slide29.xml"/><Relationship Id="rId7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10" Type="http://schemas.openxmlformats.org/officeDocument/2006/relationships/image" Target="../media/image20.emf"/><Relationship Id="rId4" Type="http://schemas.openxmlformats.org/officeDocument/2006/relationships/slide" Target="slide30.xml"/><Relationship Id="rId9" Type="http://schemas.openxmlformats.org/officeDocument/2006/relationships/package" Target="../embeddings/Microsoft_Word___2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3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istrator\Desktop\用！！！\风景图片\新图！\3运动会\1t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6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标题 2"/>
          <p:cNvSpPr txBox="1">
            <a:spLocks/>
          </p:cNvSpPr>
          <p:nvPr/>
        </p:nvSpPr>
        <p:spPr>
          <a:xfrm>
            <a:off x="2926854" y="4272547"/>
            <a:ext cx="888605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摩擦力</a:t>
            </a:r>
          </a:p>
        </p:txBody>
      </p:sp>
      <p:sp>
        <p:nvSpPr>
          <p:cNvPr id="12" name="副标题 3"/>
          <p:cNvSpPr txBox="1">
            <a:spLocks/>
          </p:cNvSpPr>
          <p:nvPr/>
        </p:nvSpPr>
        <p:spPr>
          <a:xfrm>
            <a:off x="292685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第三章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相互作用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7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r="11413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9196" y="693490"/>
            <a:ext cx="111562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把木块放在水平桌面上，用弹簧测力计沿水平方向向右拉木块，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9196" y="3928558"/>
            <a:ext cx="1121051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当测力计的示数为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时，木块没有动；逐渐增大拉力到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N 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时，木块仍静止；继续增大拉力到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时，木块开始移动，此时拉力突然变小到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3.8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，此后木块匀速运动，拉力保持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3.8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不变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一、静摩擦力</a:t>
            </a:r>
          </a:p>
        </p:txBody>
      </p:sp>
      <p:pic>
        <p:nvPicPr>
          <p:cNvPr id="21506" name="Picture 2" descr="\\贾文\贾文\源文件\同步\物理 人教 必修1 新课标\3-6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59" y="2565698"/>
            <a:ext cx="4108094" cy="89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33569" y="343995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9196" y="909514"/>
            <a:ext cx="6572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木块受到的拉力为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时，有相对桌面运动的趋势但没有运动，说明什么呢？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9196" y="2253428"/>
            <a:ext cx="1121051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说明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桌面对木块施加了一个与拉力方向相反、大小也为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1 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的力，这个力就是桌面对木块的静摩擦力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21506" name="Picture 2" descr="\\贾文\贾文\源文件\同步\物理 人教 必修1 新课标\3-6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2" y="1138885"/>
            <a:ext cx="4108094" cy="89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59196" y="3515524"/>
            <a:ext cx="8646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随着外力的增大，静摩擦力有什么变化？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196" y="4213108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静摩擦力的大小随着外力的增大而增大，但有一个最大值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02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8102" y="359187"/>
            <a:ext cx="11129937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静摩擦力的产生条件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两物体直接接触且相互挤压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即有弹力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接触面粗糙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两物体间有相对运动趋势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静摩擦力的方向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与相对运动趋势方向相反，与物体运动方向无直接关系，既可与运动方向相同，也可与运动方向相反或成某一夹角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85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8102" y="1197546"/>
            <a:ext cx="11129937" cy="2817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静摩擦力的大小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范围：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 err="1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≤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fmax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计算：物体匀速直线运动或静止时，根据二力平衡条件求解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静摩擦力大小与正压力无关，最大静摩擦力与正压力成正比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671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0078" y="338956"/>
            <a:ext cx="111095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所示，一质量为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的木块靠在粗糙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竖直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墙壁上，且受到水平力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的作用，下列说法正确的是</a:t>
            </a:r>
            <a:r>
              <a:rPr lang="zh-CN" altLang="zh-CN" sz="2800" kern="100" spc="-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spc="-100" dirty="0" smtClean="0"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若木块静止，则木块受到的静摩擦力大小等于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方向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竖直向上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若木块静止，当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增大时，木块受到的静摩擦力随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之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增大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若木块静止，当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增大时，最大静摩擦力随之增大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若开始时木块静止，当撤去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，木块沿墙壁下滑时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，木块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不受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摩擦力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作用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334" y="17016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97443" y="337815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2</a:t>
            </a:r>
            <a:endParaRPr lang="zh-CN" altLang="en-US" dirty="0"/>
          </a:p>
        </p:txBody>
      </p:sp>
      <p:pic>
        <p:nvPicPr>
          <p:cNvPr id="22530" name="Picture 2" descr="\\贾文\贾文\源文件\同步\物理 人教 必修1 新课标\3-7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22" y="589011"/>
            <a:ext cx="1979316" cy="28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0334" y="423204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334" y="48394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65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238" y="1404829"/>
            <a:ext cx="11129937" cy="2817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若木块静止，则木块受到的静摩擦力与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平衡，大小为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，方向竖直向上，故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最大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静摩擦力与正压力成正比，故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撤去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时，墙壁与木块间无弹力，则木块不受摩擦力作用，故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548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4" y="621482"/>
            <a:ext cx="2333534" cy="668428"/>
            <a:chOff x="164" y="341996"/>
            <a:chExt cx="2333534" cy="668428"/>
          </a:xfrm>
        </p:grpSpPr>
        <p:sp>
          <p:nvSpPr>
            <p:cNvPr id="9" name="五边形 8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规律总结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7977" y="1485578"/>
            <a:ext cx="10793813" cy="352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静摩擦力的方向与相对运动趋势的方向相反，与运动方向可能相同，也可能相反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静摩擦力发生在相对静止的两物体之间，受静摩擦力作用的物体不一定是静止的，运动的物体也可能受静摩擦力作用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物体静止或匀速直线运动时，静摩擦力的大小可由平衡条件求得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523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8426" y="606683"/>
            <a:ext cx="11332886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spc="-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spc="-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b="1" kern="100" spc="-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所示</a:t>
            </a:r>
            <a:r>
              <a:rPr lang="zh-CN" altLang="zh-CN" sz="2800" kern="100" spc="-10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随倾斜传送带一起斜向上做匀速直线运动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则</a:t>
            </a:r>
            <a:r>
              <a:rPr lang="zh-CN" altLang="zh-CN" sz="2800" kern="100" spc="-1000" dirty="0">
                <a:latin typeface="Times New Roman"/>
                <a:ea typeface="华文细黑"/>
                <a:cs typeface="Times New Roman"/>
              </a:rPr>
              <a:t>：</a:t>
            </a:r>
            <a:endParaRPr lang="en-US" altLang="zh-CN" sz="2800" kern="100" spc="-1000" dirty="0"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3" name="矩形 2"/>
          <p:cNvSpPr/>
          <p:nvPr/>
        </p:nvSpPr>
        <p:spPr>
          <a:xfrm>
            <a:off x="5733569" y="302827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3</a:t>
            </a:r>
            <a:endParaRPr lang="zh-CN" altLang="en-US" dirty="0"/>
          </a:p>
        </p:txBody>
      </p:sp>
      <p:pic>
        <p:nvPicPr>
          <p:cNvPr id="23554" name="Picture 2" descr="\\贾文\贾文\源文件\同步\物理 人教 必修1 新课标\3-7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82" y="1413585"/>
            <a:ext cx="3243449" cy="159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08426" y="3650686"/>
            <a:ext cx="113328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受到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____(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静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滑动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摩擦力作用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摩擦力的方向为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_____________.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此摩擦力为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____(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动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阻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0030" y="37213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静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10590" y="436589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沿传送带向上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3315" y="50038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56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" grpId="0"/>
      <p:bldP spid="17" grpId="1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20315" y="571570"/>
            <a:ext cx="55448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按如图</a:t>
            </a:r>
            <a:r>
              <a:rPr lang="en-US" altLang="zh-CN" sz="2800" kern="100" dirty="0">
                <a:latin typeface="Times New Roman"/>
                <a:ea typeface="华文细黑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所示实验装置做一做：用力拉动木板，使之在桌面上滑动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  <a:endParaRPr lang="en-US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木块受到的摩擦力大小和弹簧测力计示数有什么关系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？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二、滑动摩擦力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" name="矩形 1"/>
          <p:cNvSpPr/>
          <p:nvPr/>
        </p:nvSpPr>
        <p:spPr>
          <a:xfrm>
            <a:off x="8555927" y="329709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4</a:t>
            </a:r>
            <a:endParaRPr lang="zh-CN" altLang="en-US" dirty="0"/>
          </a:p>
        </p:txBody>
      </p:sp>
      <p:pic>
        <p:nvPicPr>
          <p:cNvPr id="24578" name="Picture 2" descr="\\贾文\贾文\源文件\同步\物理 人教 必修1 新课标\3-7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33" y="1688963"/>
            <a:ext cx="5498062" cy="16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20315" y="386216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相等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420315" y="4351999"/>
            <a:ext cx="112679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在木块上添加重物，增大木块对木板的压力时，摩擦力如何变化？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315" y="505727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增大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420315" y="5488853"/>
            <a:ext cx="1126797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在木板上铺一块较粗糙的毛巾，摩擦力如何变化？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0315" y="619412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增大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098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1769" y="967581"/>
            <a:ext cx="10625594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知道摩擦力的定义及分类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理解静摩擦力和滑动摩擦力的产生条件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会判断摩擦力的方向及计算摩擦力的大小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4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了解最大静摩擦力的概念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54228" y="333450"/>
            <a:ext cx="67080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，画出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所受滑动摩擦力的方向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水平地面光滑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4" name="矩形 3"/>
          <p:cNvSpPr/>
          <p:nvPr/>
        </p:nvSpPr>
        <p:spPr>
          <a:xfrm>
            <a:off x="354228" y="240047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如图所示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354228" y="4139714"/>
            <a:ext cx="1126797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滑动摩擦力总是阻碍物体的运动吗？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25602" name="Picture 2" descr="\\贾文\贾文\源文件\同步\物理 人教 必修1 新课标\3-7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18" y="765498"/>
            <a:ext cx="4542912" cy="115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9078737" y="193413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5</a:t>
            </a:r>
            <a:endParaRPr lang="zh-CN" altLang="en-US" dirty="0"/>
          </a:p>
        </p:txBody>
      </p:sp>
      <p:pic>
        <p:nvPicPr>
          <p:cNvPr id="25603" name="Picture 3" descr="\\贾文\贾文\源文件\同步\物理 人教 必修1 新课标\3-74.T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51" y="2773491"/>
            <a:ext cx="4967311" cy="135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54228" y="4770317"/>
            <a:ext cx="1126797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滑动摩擦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力一定阻碍物体的相对运动，但与物体的运动方向可能相同，也可能相反，即滑动摩擦力可能是阻力，也可能是动力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1942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/>
      <p:bldP spid="1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4588" y="556096"/>
            <a:ext cx="11241236" cy="53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滑动摩擦力的产生条件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两物体直接接触且相互挤压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即有弹力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接触面粗糙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两物体间有相对运动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滑动摩擦力的方向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与相对运动方向相反，与物体的运动方向无直接关系，与物体的运动方向可能相同，也可能相反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245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4588" y="556096"/>
            <a:ext cx="11241236" cy="53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滑动摩擦力的大小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由公式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计算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也可以由二力平衡来求解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1)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是两个相接触的物体间的压力，它不一定等于重力，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的大小可以与重力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大小相等，也可以不等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动摩擦因数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的大小由接触面的材料和接触面的粗糙程度决定，与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无关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滑动摩擦力的大小与接触面的面积无关，与物体间相对运动速度的大小无关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5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4588" y="3346738"/>
            <a:ext cx="11241236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产生滑动摩擦力的条件有三个：正压力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相互接触且挤压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、接触面粗糙、发生相对滑动，缺一不可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由产生条件可知，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滑动摩擦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力方向与物体相对运动方向相反，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滑动摩擦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力发生于相对滑动的两物体之间，两个物体中可能有一个相对地面是静止的，故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4588" y="158066"/>
            <a:ext cx="11241236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下列有关滑动摩擦力的说法中，正确的是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有压力一定有滑动摩擦力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有滑动摩擦力一定有压力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滑动摩擦力方向一定与物体的运动方向相反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只有运动物体才受滑动摩擦力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406" y="149662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40894" y="745178"/>
            <a:ext cx="11322624" cy="5827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静摩擦力大小的计算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静摩擦力随外力的变化而变化，范围在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到最大静摩擦力</a:t>
            </a:r>
            <a:r>
              <a:rPr lang="en-US" altLang="zh-CN" sz="2800" i="1" kern="100" spc="-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spc="-100" baseline="-25000" dirty="0" err="1">
                <a:latin typeface="Times New Roman"/>
                <a:ea typeface="华文细黑"/>
                <a:cs typeface="Courier New"/>
              </a:rPr>
              <a:t>fmax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之间，因此不能由公式</a:t>
            </a:r>
            <a:r>
              <a:rPr lang="en-US" altLang="zh-CN" sz="2800" i="1" kern="100" spc="-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spc="-100" baseline="-250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spc="-100" dirty="0" err="1"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spc="-100" baseline="-25000" dirty="0" err="1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求解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静摩擦力的大小根据物体受力平衡的条件来求解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滑动摩擦力大小的计算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公式法：根据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计算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根据物体的受力情况，求出正压力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求出滑动摩擦力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二力平衡法：物体处于平衡状态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匀速直线运动或静止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时，根据二力平衡的条件求解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三、摩擦力大小的计算</a:t>
            </a:r>
          </a:p>
        </p:txBody>
      </p:sp>
    </p:spTree>
    <p:extLst>
      <p:ext uri="{BB962C8B-B14F-4D97-AF65-F5344CB8AC3E}">
        <p14:creationId xmlns:p14="http://schemas.microsoft.com/office/powerpoint/2010/main" val="21675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4588" y="3652976"/>
            <a:ext cx="11241236" cy="30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当木块运动时受到的滑动摩擦力为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滑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spc="-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spc="-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spc="-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μG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0.2</a:t>
            </a:r>
            <a:r>
              <a:rPr lang="en-US" altLang="zh-CN" sz="2800" kern="100" spc="-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40 N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 N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故木块受到桌面的最大静摩擦力为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 N.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加上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后，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相当于一个方向向右的力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7 N.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小于最大静摩擦力，故木块处于静止状态，则木块受到桌面静摩擦力的作用，大小为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7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，方向水平向左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4588" y="72896"/>
            <a:ext cx="11241236" cy="30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6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示，一重为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的木块原来静止在水平桌面上，某瞬间在水平方向上同时受到两个方向相反的力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的作用，其中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13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 N.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已知木块与桌面间的动摩擦因数为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，设最大静摩擦力等于滑动摩擦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求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木块所受的摩擦力的大小和方向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26626" name="Picture 2" descr="\\贾文\贾文\源文件\同步\物理 人教 必修1 新课标\3-7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46" y="2158571"/>
            <a:ext cx="2974408" cy="9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751213" y="299774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4588" y="3188008"/>
            <a:ext cx="35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7 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水平向左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91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4588" y="1730696"/>
            <a:ext cx="11241236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将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撤去后，由于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小于最大静摩擦力，故木块仍然保持静止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由二力平衡知识知，木块受到的静摩擦力大小等于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，即大小为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，方向水平向右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4588" y="353770"/>
            <a:ext cx="112412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只将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撤去，木块受到的摩擦力的大小和方向；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26626" name="Picture 2" descr="\\贾文\贾文\源文件\同步\物理 人教 必修1 新课标\3-7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46" y="506560"/>
            <a:ext cx="2974408" cy="9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4588" y="1154632"/>
            <a:ext cx="35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6 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水平向右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474588" y="5028372"/>
            <a:ext cx="1124123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撤去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后，由于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大于最大静摩擦力，则木块受到的摩擦力为滑动摩擦力，大小为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，方向水平向左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4588" y="3651446"/>
            <a:ext cx="112412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若撤去的力不是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而是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，求木块受到的摩擦力的大小和方向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4588" y="4452308"/>
            <a:ext cx="35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8 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水平向左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26453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build="allAtOnce"/>
      <p:bldP spid="9" grpId="0"/>
      <p:bldP spid="9" grpId="1"/>
      <p:bldP spid="11" grpId="0" build="allAtOnce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4588" y="404570"/>
            <a:ext cx="112412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水平桌面上有一个重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的物体，与桌面间的动摩擦因数为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，当依次用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15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的水平力拉此物体时，物体受到的摩擦力依次为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设最大静摩擦力等于滑动摩擦力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A.15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40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N	B.15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80 N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40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N			D.15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40 N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6" name="矩形 15"/>
          <p:cNvSpPr/>
          <p:nvPr/>
        </p:nvSpPr>
        <p:spPr>
          <a:xfrm>
            <a:off x="474588" y="3621059"/>
            <a:ext cx="11241236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物体与桌面间的最大静摩擦力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fmax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0.2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200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40 N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拉力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时，物体静止，根据二力平衡知，静摩擦力大小分别为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；当拉力为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时，物体滑动，受滑动摩擦力，大小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0.2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200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246" y="241152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8" name="图片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uiExpand="1" build="allAtOnce"/>
      <p:bldP spid="17" grpId="0"/>
      <p:bldP spid="1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7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r="11413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64428" y="209754"/>
            <a:ext cx="11241236" cy="30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对静摩擦力的理解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关于静摩擦力，下列说法中正确的是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受静摩擦力作用的物体一定是静止的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静摩擦力总是阻力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静摩擦力的方向跟物体间相对运动趋势的方向相反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两个物体之间的静摩擦力总是一个定值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4428" y="3244250"/>
            <a:ext cx="11241236" cy="30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静摩擦力产生在两个相对静止的物体之间，但物体可以是运动的，所以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静摩擦力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的作用是阻碍物体间的相对运动趋势，方向与物体间相对运动趋势的方向相反，但可能与运动方向相同，所以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两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物体间静摩擦力的大小由平行于接触面的外力决定，因此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78444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5737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630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9126" y="20311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5230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65691"/>
              </p:ext>
            </p:extLst>
          </p:nvPr>
        </p:nvGraphicFramePr>
        <p:xfrm>
          <a:off x="-6793" y="2627546"/>
          <a:ext cx="12203999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339">
                  <a:extLst>
                    <a:ext uri="{9D8B030D-6E8A-4147-A177-3AD203B41FA5}">
                      <a16:colId xmlns="" xmlns:a16="http://schemas.microsoft.com/office/drawing/2014/main" val="1008561275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71465696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3345373049"/>
                    </a:ext>
                  </a:extLst>
                </a:gridCol>
                <a:gridCol w="4299068"/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6359114"/>
                  </a:ext>
                </a:extLst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0" y="2682253"/>
            <a:ext cx="254171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自主预习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预习新知  夯实基础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2587606" y="2682253"/>
            <a:ext cx="2567126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5215726" y="2682253"/>
            <a:ext cx="2592798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25">
            <a:hlinkClick r:id="rId7" action="ppaction://hlinksldjump"/>
          </p:cNvPr>
          <p:cNvSpPr txBox="1"/>
          <p:nvPr/>
        </p:nvSpPr>
        <p:spPr>
          <a:xfrm>
            <a:off x="7913766" y="2682253"/>
            <a:ext cx="4272621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物理生活与建模</a:t>
            </a:r>
            <a:endParaRPr lang="en-US" altLang="zh-CN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功</a:t>
            </a: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过</a:t>
            </a: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各半的摩擦力</a:t>
            </a:r>
            <a:endParaRPr lang="zh-CN" alt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74588" y="2975498"/>
            <a:ext cx="112412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材料与平台之间的接触面积逐渐减小，摩擦力逐渐减小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材料与平台之间的接触面积逐渐减小，拉力逐渐减小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平台对材料的支持力逐渐减小，摩擦力逐渐减小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材料与平台之间的动摩擦因数不变，支持力也不变，因而工人的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拉力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也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不变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406" y="493652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78444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5737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630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5230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4588" y="342722"/>
            <a:ext cx="67007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对滑动摩擦力的理解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装修工人在搬运材料时施加一个水平拉力将其从水平台面上拖出，如图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7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所示，则在匀速拖出的过程中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材料重心未离开桌面边缘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 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27650" name="Picture 2" descr="\\贾文\贾文\源文件\同步\物理 人教 必修1 新课标\3-76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42" y="507946"/>
            <a:ext cx="4437296" cy="21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hlinkClick r:id="rId7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6" name="矩形 15"/>
          <p:cNvSpPr/>
          <p:nvPr/>
        </p:nvSpPr>
        <p:spPr>
          <a:xfrm>
            <a:off x="9216377" y="2555538"/>
            <a:ext cx="697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78444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5737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630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5230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9758" y="977741"/>
            <a:ext cx="1112993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匀速拉动的过程只能持续到重心离开台面的瞬间，材料的重心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在台面上，故材料对台面的压力不变，故材料受到的支持力不变，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spc="-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而</a:t>
            </a:r>
            <a:r>
              <a:rPr lang="zh-CN" altLang="zh-CN" sz="2800" kern="100" spc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在拉动过程中动摩擦因数不变，由</a:t>
            </a:r>
            <a:r>
              <a:rPr lang="en-US" altLang="zh-CN" sz="2800" i="1" kern="100" spc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spc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spc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spc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spc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可知摩擦力是不变的，</a:t>
            </a:r>
            <a:r>
              <a:rPr lang="en-US" altLang="zh-CN" sz="2800" kern="100" spc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因为</a:t>
            </a:r>
            <a:r>
              <a:rPr lang="zh-CN" altLang="zh-CN" sz="2800" kern="100" spc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材料做匀速直线运动，摩擦力不变，所以工人的拉力是不变的，</a:t>
            </a:r>
            <a:r>
              <a:rPr lang="en-US" altLang="zh-CN" sz="2800" kern="100" spc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177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\\贾文\贾文\源文件\同步\物理 人教 必修1 新课标\3-77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7" y="3132884"/>
            <a:ext cx="7358091" cy="18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54268" y="302082"/>
            <a:ext cx="11241236" cy="259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静摩擦力的大小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的木块放在粗糙的水平地面上，木块与地面间的动摩擦因数为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，水平推力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作用于木块上，但未把木块推动，则在选项图中反映木块受到的静摩擦力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随水平推力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变化的关系图线是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1694" y="452479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78444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737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3630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15230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80939" y="4344010"/>
            <a:ext cx="697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8</a:t>
            </a:r>
            <a:endParaRPr lang="zh-CN" altLang="en-US" dirty="0"/>
          </a:p>
        </p:txBody>
      </p:sp>
      <p:pic>
        <p:nvPicPr>
          <p:cNvPr id="28674" name="Picture 2" descr="\\贾文\贾文\源文件\同步\物理 人教 必修1 新课标\3-77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91" y="3254410"/>
            <a:ext cx="2876123" cy="96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454268" y="5261860"/>
            <a:ext cx="112412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推而未动，故摩擦力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78444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737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3630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15230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矩形 18"/>
          <p:cNvSpPr/>
          <p:nvPr/>
        </p:nvSpPr>
        <p:spPr>
          <a:xfrm>
            <a:off x="478582" y="909514"/>
            <a:ext cx="11241236" cy="2817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滑动摩擦力的大小及计算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质量为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3.0 kg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的空木箱，放置在水平地面上，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沿水平方向施加拉力，当拉力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8.0 N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时，木箱静止；当拉力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10.3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时，木箱做匀速运动，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9.8 N/kg)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求：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木箱与地面间的动摩擦因数；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582" y="3914686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0.35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55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78444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737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3630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15230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矩形 18"/>
          <p:cNvSpPr/>
          <p:nvPr/>
        </p:nvSpPr>
        <p:spPr>
          <a:xfrm>
            <a:off x="534232" y="884288"/>
            <a:ext cx="111299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当拉力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10.3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时，木箱匀速运动，木箱水平方向受到拉力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和滑动摩擦力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，根据二力平衡条件有：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10.3 N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木箱放在水平地面上，则有木箱对地面压力大小等于木箱的重力，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即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endParaRPr lang="en-US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根据滑动摩擦力公式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</a:rPr>
              <a:t>μF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，则木箱与地面间的动摩擦因数为</a:t>
            </a:r>
            <a:endParaRPr lang="en-US" altLang="zh-CN" sz="2800" i="1" kern="100" dirty="0" smtClean="0">
              <a:solidFill>
                <a:srgbClr val="002060"/>
              </a:solidFill>
              <a:latin typeface="Times New Roman"/>
              <a:ea typeface="华文细黑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83426"/>
              </p:ext>
            </p:extLst>
          </p:nvPr>
        </p:nvGraphicFramePr>
        <p:xfrm>
          <a:off x="10219982" y="3291032"/>
          <a:ext cx="143827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0" name="文档" r:id="rId7" imgW="1438547" imgH="1258996" progId="Word.Document.12">
                  <p:embed/>
                </p:oleObj>
              </mc:Choice>
              <mc:Fallback>
                <p:oleObj name="文档" r:id="rId7" imgW="1438547" imgH="12589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19982" y="3291032"/>
                        <a:ext cx="1438275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442797"/>
              </p:ext>
            </p:extLst>
          </p:nvPr>
        </p:nvGraphicFramePr>
        <p:xfrm>
          <a:off x="609376" y="4340672"/>
          <a:ext cx="5507038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1" name="文档" r:id="rId9" imgW="5497263" imgH="1248919" progId="Word.Document.12">
                  <p:embed/>
                </p:oleObj>
              </mc:Choice>
              <mc:Fallback>
                <p:oleObj name="文档" r:id="rId9" imgW="5497263" imgH="12489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376" y="4340672"/>
                        <a:ext cx="5507038" cy="12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4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11" name="图片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78444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5737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3630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15230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矩形 18"/>
          <p:cNvSpPr/>
          <p:nvPr/>
        </p:nvSpPr>
        <p:spPr>
          <a:xfrm>
            <a:off x="478582" y="477466"/>
            <a:ext cx="1112993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木箱在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8.0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的拉力作用下受到的摩擦力的大小；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8582" y="1250390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8.0 N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8582" y="1773610"/>
            <a:ext cx="1112993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当拉力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8.0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时，木箱静止，木箱水平方向所受到的静摩擦力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是一对平衡力，则有：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8.0 N.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8582" y="3213770"/>
            <a:ext cx="1112993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木箱在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12.0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水平拉力作用下，受到的摩擦力的大小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8582" y="3986694"/>
            <a:ext cx="2321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10.3 N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8582" y="4509914"/>
            <a:ext cx="1112993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当拉力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12.0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时，木箱将在地面上滑动，此时木箱所受到的摩擦力为滑动摩擦力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由第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问可以知道，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10.3 N.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005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23" grpId="0"/>
      <p:bldP spid="23" grpId="1"/>
      <p:bldP spid="24" grpId="0"/>
      <p:bldP spid="2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295251" y="2709714"/>
            <a:ext cx="7999910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50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j-cs"/>
              </a:rPr>
              <a:t>“</a:t>
            </a:r>
            <a:r>
              <a:rPr lang="zh-CN" altLang="en-US" sz="5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功</a:t>
            </a:r>
            <a:r>
              <a:rPr lang="zh-CN" altLang="en-US" sz="50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j-cs"/>
              </a:rPr>
              <a:t>”“</a:t>
            </a:r>
            <a:r>
              <a:rPr lang="zh-CN" altLang="en-US" sz="5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过</a:t>
            </a:r>
            <a:r>
              <a:rPr lang="zh-CN" altLang="en-US" sz="50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j-cs"/>
              </a:rPr>
              <a:t>”</a:t>
            </a:r>
            <a:r>
              <a:rPr lang="zh-CN" altLang="en-US" sz="5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各半的摩擦力</a:t>
            </a:r>
            <a:endParaRPr lang="en-US" altLang="zh-CN" sz="5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Administrator\Desktop\用！！！\风景图片\新图！\3运动会\7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r="11413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4768" y="834613"/>
            <a:ext cx="11120877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生活中的摩擦力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摩擦力在我们的生活中无处不在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踢出去的足球会慢慢停下来，是由于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受到摩擦力的作用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用力推一辆汽车，没有推动，也是由于摩擦力的作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火车头对车厢的拉力来源于火车车轮和铁轨之间的摩擦力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传送带把货物运往高处的过程中，货物受到一个沿斜面向上的静摩擦力的作用，以阻碍货物向下滑的运动趋势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935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4768" y="693490"/>
            <a:ext cx="11120877" cy="5181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摩擦力的利与弊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人走路要利用鞋底与地面间的摩擦，为了增大摩擦，鞋底上有凹凸不平的花纹，使接触面粗糙些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要使制动后的汽车快点停下来，就要利用轮胎与地面间的摩擦力，下雪天路滑，摩擦力小，刹车时不容易停住，因而发生交通事故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为了减少这类事故的发生，人们在轮胎上弄了凹凸不平的花纹，在下雪时还在马路上撒上灰渣，以增大摩擦，防止车子打滑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以上都是有益摩擦对人们的帮助，所以我们要合理利用并要想办法增大这些有益摩擦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58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4768" y="693490"/>
            <a:ext cx="11120877" cy="5181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事物都是一分为二的，有时候摩擦力也确实给我们增加了一些麻烦，如在现代汽车中，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20%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的功率要用来克服摩擦；飞机上的活塞式发动机因摩擦损耗的功率要占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10%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，就是最先进的涡轮喷气发动机也要为克服摩擦损耗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2%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的功率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因此，减小这些摩擦所带来的损耗，是我们需要一直研究的问题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由以上可以看出，摩擦力可能是物体运动的阻力，也可能是物体运动的动力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上述足球运动过程中受到的摩擦力是足球运动的阻力，而传送带将货物运到高处的过程中，货物受到的摩擦力便是货物运动的动力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027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自主预习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Administrator\Desktop\用！！！\风景图片\新\滑雪攀岩\timg1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9" r="33430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C:\Users\Administrator\Desktop\用！！！\风景图片\新图！\3运动会\7tim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r="11413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9003" y="534910"/>
            <a:ext cx="7488251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典题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9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示，在平直公路上有一辆汽车，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车厢中装有一木箱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试判断下列情况中，木箱所受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摩擦力的方向，并说明摩擦力是动力还是阻力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</p:txBody>
      </p:sp>
      <p:pic>
        <p:nvPicPr>
          <p:cNvPr id="31746" name="Picture 2" descr="\\贾文\贾文\源文件\同步\物理 人教 必修1 新课标\W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62" y="781414"/>
            <a:ext cx="3679764" cy="15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07507" y="225854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9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9003" y="2473791"/>
            <a:ext cx="8496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汽车由静止加速运动时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木箱和车厢无相对滑动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9003" y="3131602"/>
            <a:ext cx="7488251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木箱受到向前的静摩擦力，动力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9003" y="3847278"/>
            <a:ext cx="11240023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木箱随汽车一起由静止加速运动时，假设二者的接触面是光滑的，木箱将相对于汽车向后滑动，实际上两者无相对滑动，说明木箱有相对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汽车向后滑动的趋势，所以木箱受到向前的静摩擦力，是木箱运动的动力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35065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69003" y="5075832"/>
            <a:ext cx="1124002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木箱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随汽车一起匀速运动时，二者无相对滑动，也无相对滑动趋势，木箱与汽车间没有摩擦力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9003" y="354658"/>
            <a:ext cx="748825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汽车刹车时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二者无相对滑动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31746" name="Picture 2" descr="\\贾文\贾文\源文件\同步\物理 人教 必修1 新课标\W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62" y="355546"/>
            <a:ext cx="3679764" cy="15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69003" y="1058822"/>
            <a:ext cx="7488251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木箱受到向后的静摩擦力，阻力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9003" y="1774498"/>
            <a:ext cx="11240023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汽车刹车时，速度减小，假设木箱与汽车的接触面是光滑的，则木箱将相对于汽车向前滑动，实际木箱没有滑动，说明有相对汽车向前滑动的趋势，所以木箱受到向后的静摩擦力，是木箱运动的阻力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2" name="矩形 11"/>
          <p:cNvSpPr/>
          <p:nvPr/>
        </p:nvSpPr>
        <p:spPr>
          <a:xfrm>
            <a:off x="469003" y="3706792"/>
            <a:ext cx="748825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汽车匀速运动时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二者无相对滑动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9003" y="4390636"/>
            <a:ext cx="7488251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木箱与汽车间没有摩擦力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944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8" grpId="0"/>
      <p:bldP spid="8" grpId="1"/>
      <p:bldP spid="9" grpId="0"/>
      <p:bldP spid="9" grpId="1"/>
      <p:bldP spid="13" grpId="0"/>
      <p:bldP spid="1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9003" y="354658"/>
            <a:ext cx="748825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汽车刹车，木箱在车上向前滑动时；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31746" name="Picture 2" descr="\\贾文\贾文\源文件\同步\物理 人教 必修1 新课标\W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62" y="355546"/>
            <a:ext cx="3679764" cy="15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69003" y="1058822"/>
            <a:ext cx="7488251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木箱受到向后的滑动摩擦力，阻力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9003" y="1774498"/>
            <a:ext cx="1124002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汽车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刹车，木箱相对汽车向前滑动，所以木箱受到向后的滑动摩擦力，是木箱运动的阻力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2" name="矩形 11"/>
          <p:cNvSpPr/>
          <p:nvPr/>
        </p:nvSpPr>
        <p:spPr>
          <a:xfrm>
            <a:off x="469003" y="3069754"/>
            <a:ext cx="9802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(5)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汽车在匀速行驶过程中突然加速，木箱在车上滑动时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9003" y="3773918"/>
            <a:ext cx="7488251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木箱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受到向前的滑动摩擦力，动力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9003" y="4489594"/>
            <a:ext cx="1124002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</a:t>
            </a:r>
            <a:r>
              <a:rPr lang="zh-CN" altLang="zh-CN" sz="2800" b="1" kern="10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汽车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在匀速行驶过程中突然加速，木箱相对汽车向后滑动，所以木箱受到向前的滑动摩擦力，是木箱运动的动力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5" name="图片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3" grpId="1"/>
      <p:bldP spid="14" grpId="0"/>
      <p:bldP spid="14" grpId="1"/>
      <p:bldP spid="14" grpId="2"/>
      <p:bldP spid="14" grpId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用！！！\风景图片\新图！\3运动会\1t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6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9918" y="1236256"/>
            <a:ext cx="11129937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一、摩擦力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定义：两个相互接触的物体，当它们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发生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或具有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________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时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，就会在接触面上产生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阻碍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分类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摩擦力、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摩擦力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和滚动摩擦力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10553" y="203677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75737" y="203677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1638" y="27495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的趋势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38785" y="274958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96506" y="274958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相对运动趋势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0910" y="345067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静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86654" y="34506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滑动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  <p:bldP spid="10" grpId="0"/>
      <p:bldP spid="10" grpId="1"/>
      <p:bldP spid="11" grpId="0"/>
      <p:bldP spid="11" grpId="1"/>
      <p:bldP spid="17" grpId="0"/>
      <p:bldP spid="17" grpId="1"/>
      <p:bldP spid="12" grpId="0"/>
      <p:bldP spid="12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54268" y="394410"/>
            <a:ext cx="11241236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二、静摩擦力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定义：两个物体之间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只有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而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没有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时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，产生的摩擦力叫做静摩擦力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方向：总是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沿着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并且跟物体相对运动趋势的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方向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最大静摩擦力：静摩擦力有一个最大值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fmax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，在数值上等于物体刚要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产生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时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所需要的沿相对运动趋势方向的外力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静摩擦力的大小：两物体间实际发生的静摩擦力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之间，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即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                      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55046" y="120770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相对运动趋势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60193" y="120770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59306" y="260838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接触面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49219" y="260838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相反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8982" y="398553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81524" y="472593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0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07884" y="4644658"/>
            <a:ext cx="896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fmax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9625" y="5343530"/>
            <a:ext cx="1936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0&lt;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 err="1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≤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fmax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02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7" grpId="0"/>
      <p:bldP spid="7" grpId="1"/>
      <p:bldP spid="12" grpId="0"/>
      <p:bldP spid="12" grpId="1"/>
      <p:bldP spid="8" grpId="0"/>
      <p:bldP spid="8" grpId="1"/>
      <p:bldP spid="11" grpId="0"/>
      <p:bldP spid="11" grpId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74588" y="394410"/>
            <a:ext cx="112412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三、滑动摩擦力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定义：当一个物体在另一个物体表面滑动的时候，会受到另一个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物体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它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滑动的力，这种力叫做滑动摩擦力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方向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总是沿着接触面，并且跟物体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方向相反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大小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滑动摩擦力的大小跟压力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成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公式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i="1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为动摩擦因数，它的数值跟相互接触的两个物体的材料和接触面的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情况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有关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无关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2278" y="173208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阻碍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74689" y="299863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52675" y="430609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正比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0870" y="4911482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N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1715" y="55900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有关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38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12" grpId="0"/>
      <p:bldP spid="12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4588" y="693490"/>
            <a:ext cx="11241236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即学即用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判断下列说法的正误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有相对运动或有相对运动趋势的物体间一定有摩擦力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一个静止的物体也可能受到滑动摩擦力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摩擦力的方向一定与接触面的压力方向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垂直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摩擦力的方向不可能与物体的运动方向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相同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(5)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物体所受的滑动摩擦力与物体的重力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成正比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1" name="矩形 10"/>
          <p:cNvSpPr/>
          <p:nvPr/>
        </p:nvSpPr>
        <p:spPr>
          <a:xfrm>
            <a:off x="9366934" y="22979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26126" y="29875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6366" y="37178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37891" y="43910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051" y="50961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8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8582" y="1053530"/>
            <a:ext cx="11129937" cy="352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已知木箱重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，木箱与水平桌面间的动摩擦因数为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，当木箱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水平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桌面上以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的速度运动时，木箱所受桌面的摩擦力大小为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；当木箱以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15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的速度运动时，木箱所受摩擦力大小为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；当在该木箱上放一相同的木箱，两箱一起以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的速度运动时，下面木箱所受桌面的摩擦力大小为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21" name="图片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30179" y="191967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40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21387" y="26173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40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12838" y="40070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80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30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2210</Words>
  <Application>Microsoft Office PowerPoint</Application>
  <PresentationFormat>自定义</PresentationFormat>
  <Paragraphs>305</Paragraphs>
  <Slides>43</Slides>
  <Notes>0</Notes>
  <HiddenSlides>3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5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6399</cp:revision>
  <dcterms:created xsi:type="dcterms:W3CDTF">2014-11-27T01:03:00Z</dcterms:created>
  <dcterms:modified xsi:type="dcterms:W3CDTF">2018-07-02T01:59:50Z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