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1393" r:id="rId2"/>
    <p:sldId id="1263" r:id="rId3"/>
    <p:sldId id="699" r:id="rId4"/>
    <p:sldId id="1104" r:id="rId5"/>
    <p:sldId id="1105" r:id="rId6"/>
    <p:sldId id="1409" r:id="rId7"/>
    <p:sldId id="1311" r:id="rId8"/>
    <p:sldId id="1126" r:id="rId9"/>
    <p:sldId id="1127" r:id="rId10"/>
    <p:sldId id="1396" r:id="rId11"/>
    <p:sldId id="1448" r:id="rId12"/>
    <p:sldId id="1331" r:id="rId13"/>
    <p:sldId id="1369" r:id="rId14"/>
    <p:sldId id="1384" r:id="rId15"/>
    <p:sldId id="1449" r:id="rId16"/>
    <p:sldId id="1397" r:id="rId17"/>
    <p:sldId id="1425" r:id="rId18"/>
    <p:sldId id="1450" r:id="rId19"/>
    <p:sldId id="1412" r:id="rId20"/>
    <p:sldId id="1434" r:id="rId21"/>
    <p:sldId id="1435" r:id="rId22"/>
    <p:sldId id="1437" r:id="rId23"/>
    <p:sldId id="1451" r:id="rId24"/>
    <p:sldId id="1115" r:id="rId25"/>
    <p:sldId id="1059" r:id="rId26"/>
    <p:sldId id="1060" r:id="rId27"/>
    <p:sldId id="1061" r:id="rId28"/>
    <p:sldId id="1363" r:id="rId29"/>
    <p:sldId id="1445" r:id="rId30"/>
    <p:sldId id="1446" r:id="rId31"/>
    <p:sldId id="441" r:id="rId32"/>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p:scale>
          <a:sx n="75" d="100"/>
          <a:sy n="75" d="100"/>
        </p:scale>
        <p:origin x="-432"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__2.docx"/><Relationship Id="rId5" Type="http://schemas.openxmlformats.org/officeDocument/2006/relationships/image" Target="../media/image12.emf"/><Relationship Id="rId4" Type="http://schemas.openxmlformats.org/officeDocument/2006/relationships/package" Target="../embeddings/Microsoft_Word___1.docx"/></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__3.doc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package" Target="../embeddings/Microsoft_Word___6.docx"/><Relationship Id="rId5" Type="http://schemas.openxmlformats.org/officeDocument/2006/relationships/image" Target="../media/image21.emf"/><Relationship Id="rId4" Type="http://schemas.openxmlformats.org/officeDocument/2006/relationships/package" Target="../embeddings/Microsoft_Word___5.doc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package" Target="../embeddings/Microsoft_Word___7.docx"/><Relationship Id="rId7" Type="http://schemas.openxmlformats.org/officeDocument/2006/relationships/slide" Target="slide25.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8.emf"/><Relationship Id="rId11" Type="http://schemas.openxmlformats.org/officeDocument/2006/relationships/slide" Target="slide30.xml"/><Relationship Id="rId5" Type="http://schemas.openxmlformats.org/officeDocument/2006/relationships/package" Target="../embeddings/Microsoft_Word___8.docx"/><Relationship Id="rId10" Type="http://schemas.openxmlformats.org/officeDocument/2006/relationships/slide" Target="slide28.xml"/><Relationship Id="rId4" Type="http://schemas.openxmlformats.org/officeDocument/2006/relationships/image" Target="../media/image27.emf"/><Relationship Id="rId9"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package" Target="../embeddings/Microsoft_Word___9.docx"/><Relationship Id="rId7" Type="http://schemas.openxmlformats.org/officeDocument/2006/relationships/slide" Target="slide27.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slide" Target="slide26.xml"/><Relationship Id="rId11" Type="http://schemas.openxmlformats.org/officeDocument/2006/relationships/image" Target="../media/image30.png"/><Relationship Id="rId5" Type="http://schemas.openxmlformats.org/officeDocument/2006/relationships/slide" Target="slide25.xml"/><Relationship Id="rId10" Type="http://schemas.openxmlformats.org/officeDocument/2006/relationships/slide" Target="slide30.xml"/><Relationship Id="rId4" Type="http://schemas.openxmlformats.org/officeDocument/2006/relationships/image" Target="../media/image29.emf"/><Relationship Id="rId9" Type="http://schemas.openxmlformats.org/officeDocument/2006/relationships/slide" Target="slide29.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25.xml"/><Relationship Id="rId7" Type="http://schemas.openxmlformats.org/officeDocument/2006/relationships/slide" Target="slide30.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slide" Target="slide28.xml"/><Relationship Id="rId5" Type="http://schemas.openxmlformats.org/officeDocument/2006/relationships/slide" Target="slide27.xml"/><Relationship Id="rId10" Type="http://schemas.openxmlformats.org/officeDocument/2006/relationships/image" Target="../media/image31.emf"/><Relationship Id="rId4" Type="http://schemas.openxmlformats.org/officeDocument/2006/relationships/slide" Target="slide26.xml"/><Relationship Id="rId9" Type="http://schemas.openxmlformats.org/officeDocument/2006/relationships/package" Target="../embeddings/Microsoft_Word___10.docx"/></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8.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6.xml"/><Relationship Id="rId7" Type="http://schemas.openxmlformats.org/officeDocument/2006/relationships/image" Target="../media/image8.png"/><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8.xml"/><Relationship Id="rId4" Type="http://schemas.openxmlformats.org/officeDocument/2006/relationships/slide" Target="slide27.xml"/><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C:\Users\Administrator\Desktop\用！！！\风景图片\新图！\3运动会\2ti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1" t="18788" r="3361" b="2519"/>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4</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力的合成</a:t>
            </a:r>
          </a:p>
        </p:txBody>
      </p:sp>
      <p:sp>
        <p:nvSpPr>
          <p:cNvPr id="14"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smtClean="0">
                <a:solidFill>
                  <a:schemeClr val="bg2">
                    <a:lumMod val="25000"/>
                  </a:schemeClr>
                </a:solidFill>
                <a:latin typeface="Times New Roman" pitchFamily="18" charset="0"/>
                <a:ea typeface="微软雅黑"/>
                <a:cs typeface="Times New Roman" pitchFamily="18" charset="0"/>
              </a:rPr>
              <a:t>第三章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smtClean="0">
                <a:solidFill>
                  <a:schemeClr val="bg2">
                    <a:lumMod val="25000"/>
                  </a:schemeClr>
                </a:solidFill>
                <a:latin typeface="Times New Roman" pitchFamily="18" charset="0"/>
                <a:ea typeface="微软雅黑"/>
                <a:cs typeface="Times New Roman" pitchFamily="18" charset="0"/>
              </a:rPr>
              <a:t>相互作用</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2180500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89947" y="474308"/>
            <a:ext cx="11210519" cy="1384995"/>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a:t>
            </a:r>
          </a:p>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合力与分力的三性</a:t>
            </a:r>
            <a:endParaRPr lang="zh-CN" altLang="zh-CN" sz="1050" kern="100" dirty="0">
              <a:effectLst/>
              <a:latin typeface="宋体"/>
              <a:cs typeface="Courier New"/>
            </a:endParaRPr>
          </a:p>
        </p:txBody>
      </p:sp>
      <p:pic>
        <p:nvPicPr>
          <p:cNvPr id="21506" name="Picture 2" descr="\\贾文\贾文\源文件\同步\物理 人教 必修1 新课标\3-12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649" y="1895945"/>
            <a:ext cx="8457114" cy="333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89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89947" y="474308"/>
            <a:ext cx="11210519" cy="5439566"/>
          </a:xfrm>
          <a:prstGeom prst="rect">
            <a:avLst/>
          </a:prstGeom>
        </p:spPr>
        <p:txBody>
          <a:bodyPr wrap="square">
            <a:spAutoFit/>
          </a:bodyPr>
          <a:lstStyle/>
          <a:p>
            <a:pPr algn="just">
              <a:lnSpc>
                <a:spcPts val="53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合力与分力的大小关系</a:t>
            </a:r>
            <a:endParaRPr lang="zh-CN" altLang="zh-CN" sz="1050" kern="100" dirty="0">
              <a:latin typeface="宋体"/>
              <a:cs typeface="Courier New"/>
            </a:endParaRPr>
          </a:p>
          <a:p>
            <a:pPr algn="just">
              <a:lnSpc>
                <a:spcPts val="5300"/>
              </a:lnSpc>
              <a:spcAft>
                <a:spcPts val="0"/>
              </a:spcAft>
              <a:tabLst>
                <a:tab pos="2700655" algn="l"/>
              </a:tabLst>
            </a:pPr>
            <a:r>
              <a:rPr lang="zh-CN" altLang="zh-CN" sz="2800" kern="100" dirty="0">
                <a:latin typeface="Times New Roman"/>
                <a:ea typeface="华文细黑"/>
                <a:cs typeface="Times New Roman"/>
              </a:rPr>
              <a:t>两分力大小不变时，合力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随两分力夹角</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的增大而减小，随</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的减小而增大</a:t>
            </a:r>
            <a:r>
              <a:rPr lang="en-US" altLang="zh-CN" sz="2800" kern="100" dirty="0">
                <a:latin typeface="Times New Roman"/>
                <a:ea typeface="华文细黑"/>
                <a:cs typeface="Courier New"/>
              </a:rPr>
              <a:t>.(0°</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θ</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180°)</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两分力同向</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时，合力最大，</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，合力与分力同向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两分力反向</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180°)</a:t>
            </a:r>
            <a:r>
              <a:rPr lang="zh-CN" altLang="zh-CN" sz="2800" kern="100" dirty="0">
                <a:latin typeface="Times New Roman"/>
                <a:ea typeface="华文细黑"/>
                <a:cs typeface="Times New Roman"/>
              </a:rPr>
              <a:t>时，合力最小，</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，合力的方向与较大的一个分力的方向相同</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合力的取值范围：</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F</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zh-CN" altLang="zh-CN" sz="2800" kern="100" dirty="0">
                <a:latin typeface="Times New Roman"/>
                <a:ea typeface="华文细黑"/>
                <a:cs typeface="Times New Roman"/>
              </a:rPr>
              <a:t>合力可能大于某一分力，可能小于某一分力，也可能等于某一分力</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70521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47928" y="384358"/>
            <a:ext cx="11254630"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关于两个大小不变的共点力与其合力的关系，下列说法正确的是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合力的大小随两力夹角增大而增大</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合力的大小不能小于分力中最小者</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合力的大小一定大于分力中最大者</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两个分力夹角小于</a:t>
            </a:r>
            <a:r>
              <a:rPr lang="en-US" altLang="zh-CN" sz="2800" kern="100" dirty="0">
                <a:latin typeface="Times New Roman"/>
                <a:ea typeface="华文细黑"/>
                <a:cs typeface="Courier New"/>
              </a:rPr>
              <a:t>180°</a:t>
            </a:r>
            <a:r>
              <a:rPr lang="zh-CN" altLang="zh-CN" sz="2800" kern="100" dirty="0">
                <a:latin typeface="Times New Roman"/>
                <a:ea typeface="华文细黑"/>
                <a:cs typeface="Times New Roman"/>
              </a:rPr>
              <a:t>时，合力大小随着夹角的减小而增大</a:t>
            </a:r>
            <a:endParaRPr lang="zh-CN" altLang="zh-CN" sz="1050" kern="100" dirty="0">
              <a:effectLst/>
              <a:latin typeface="宋体"/>
              <a:cs typeface="Courier New"/>
            </a:endParaRPr>
          </a:p>
        </p:txBody>
      </p:sp>
      <p:sp>
        <p:nvSpPr>
          <p:cNvPr id="15" name="TextBox 14"/>
          <p:cNvSpPr txBox="1"/>
          <p:nvPr/>
        </p:nvSpPr>
        <p:spPr>
          <a:xfrm>
            <a:off x="309694" y="299774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6" name="矩形 5"/>
          <p:cNvSpPr/>
          <p:nvPr/>
        </p:nvSpPr>
        <p:spPr>
          <a:xfrm>
            <a:off x="447928" y="3643770"/>
            <a:ext cx="11254630"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在夹角小于</a:t>
            </a:r>
            <a:r>
              <a:rPr lang="en-US" altLang="zh-CN" sz="2800" kern="100" dirty="0">
                <a:solidFill>
                  <a:srgbClr val="002060"/>
                </a:solidFill>
                <a:latin typeface="Times New Roman"/>
                <a:ea typeface="华文细黑"/>
                <a:cs typeface="Courier New"/>
              </a:rPr>
              <a:t>180°</a:t>
            </a:r>
            <a:r>
              <a:rPr lang="zh-CN" altLang="zh-CN" sz="2800" kern="100" dirty="0">
                <a:solidFill>
                  <a:srgbClr val="002060"/>
                </a:solidFill>
                <a:latin typeface="Times New Roman"/>
                <a:ea typeface="华文细黑"/>
                <a:cs typeface="Times New Roman"/>
              </a:rPr>
              <a:t>范围内，合力的大小随两力夹角的增大而减小，随夹角的减小而增大，选项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spc="100" dirty="0" smtClean="0">
                <a:solidFill>
                  <a:srgbClr val="002060"/>
                </a:solidFill>
                <a:latin typeface="Times New Roman"/>
                <a:ea typeface="华文细黑"/>
                <a:cs typeface="Times New Roman"/>
              </a:rPr>
              <a:t>合力</a:t>
            </a:r>
            <a:r>
              <a:rPr lang="zh-CN" altLang="zh-CN" sz="2800" kern="100" spc="100" dirty="0">
                <a:solidFill>
                  <a:srgbClr val="002060"/>
                </a:solidFill>
                <a:latin typeface="Times New Roman"/>
                <a:ea typeface="华文细黑"/>
                <a:cs typeface="Times New Roman"/>
              </a:rPr>
              <a:t>的大小可能比分力大，也可能比分力小，还有可能等于分力，</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776542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6">
                                            <p:txEl>
                                              <p:pRg st="0" end="0"/>
                                            </p:txEl>
                                          </p:spTgt>
                                        </p:tgtEl>
                                      </p:cBhvr>
                                    </p:animEffect>
                                    <p:set>
                                      <p:cBhvr>
                                        <p:cTn id="28" dur="1" fill="hold">
                                          <p:stCondLst>
                                            <p:cond delay="499"/>
                                          </p:stCondLst>
                                        </p:cTn>
                                        <p:tgtEl>
                                          <p:spTgt spid="6">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
                                            <p:txEl>
                                              <p:pRg st="1" end="1"/>
                                            </p:txEl>
                                          </p:spTgt>
                                        </p:tgtEl>
                                      </p:cBhvr>
                                    </p:animEffect>
                                    <p:set>
                                      <p:cBhvr>
                                        <p:cTn id="31" dur="1" fill="hold">
                                          <p:stCondLst>
                                            <p:cond delay="499"/>
                                          </p:stCondLst>
                                        </p:cTn>
                                        <p:tgtEl>
                                          <p:spTgt spid="6">
                                            <p:txEl>
                                              <p:pRg st="1" end="1"/>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p:bldP spid="15" grpId="1"/>
      <p:bldP spid="6"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28477" y="632530"/>
            <a:ext cx="11263033" cy="656846"/>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作图法</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所示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二、合力的求解</a:t>
            </a:r>
          </a:p>
        </p:txBody>
      </p:sp>
      <p:sp>
        <p:nvSpPr>
          <p:cNvPr id="2" name="矩形 1"/>
          <p:cNvSpPr/>
          <p:nvPr/>
        </p:nvSpPr>
        <p:spPr>
          <a:xfrm>
            <a:off x="5767291" y="3698662"/>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2</a:t>
            </a:r>
            <a:endParaRPr lang="zh-CN" altLang="en-US" dirty="0"/>
          </a:p>
        </p:txBody>
      </p:sp>
      <p:pic>
        <p:nvPicPr>
          <p:cNvPr id="22530" name="Picture 2" descr="\\贾文\贾文\源文件\同步\物理 人教 必修1 新课标\3-1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410" y="1381547"/>
            <a:ext cx="4253036" cy="222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83" y="4282842"/>
            <a:ext cx="8740655" cy="226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370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64" name="Picture 12" descr="\\贾文\贾文\源文件\同步\物理 人教 必修1 新课标\3-12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643" y="4139714"/>
            <a:ext cx="2932211" cy="222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46801" y="188546"/>
            <a:ext cx="11435850" cy="5909310"/>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计算法</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两分力共线时：</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若</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两力同向，则合力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，方向与两力同向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若</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两力反向，则合力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，方向与两力中较大的同向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两分力不共线时：</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可以根据平行四边形定则作出力的示意图，然后由几何关系求解对角线，其长度即为合力大小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以下为两种特殊情况</a:t>
            </a:r>
            <a:r>
              <a:rPr lang="zh-CN" altLang="zh-CN" sz="2800" kern="100" dirty="0" smtClean="0">
                <a:latin typeface="Times New Roman"/>
                <a:ea typeface="华文细黑"/>
                <a:cs typeface="Times New Roman"/>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相互垂直的两个力的合成</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即</a:t>
            </a:r>
            <a:r>
              <a:rPr lang="en-US" altLang="zh-CN" sz="2800" i="1" kern="100" dirty="0">
                <a:latin typeface="Times New Roman"/>
                <a:ea typeface="华文细黑"/>
                <a:cs typeface="Courier New"/>
              </a:rPr>
              <a:t>α</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90°)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i="1" kern="100" dirty="0" smtClean="0">
                <a:latin typeface="Times New Roman"/>
                <a:ea typeface="华文细黑"/>
                <a:cs typeface="Courier New"/>
              </a:rPr>
              <a:t>F</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的夹角的正切值</a:t>
            </a:r>
            <a:r>
              <a:rPr lang="en-US" altLang="zh-CN" sz="2800" kern="100" dirty="0">
                <a:latin typeface="Times New Roman"/>
                <a:ea typeface="华文细黑"/>
                <a:cs typeface="Courier New"/>
              </a:rPr>
              <a:t>tan </a:t>
            </a:r>
            <a:r>
              <a:rPr lang="en-US" altLang="zh-CN" sz="2800" i="1" kern="100" dirty="0">
                <a:latin typeface="Times New Roman"/>
                <a:ea typeface="华文细黑"/>
                <a:cs typeface="Courier New"/>
              </a:rPr>
              <a:t>β</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860462732"/>
              </p:ext>
            </p:extLst>
          </p:nvPr>
        </p:nvGraphicFramePr>
        <p:xfrm>
          <a:off x="7523147" y="4776738"/>
          <a:ext cx="1946275" cy="792163"/>
        </p:xfrm>
        <a:graphic>
          <a:graphicData uri="http://schemas.openxmlformats.org/presentationml/2006/ole">
            <mc:AlternateContent xmlns:mc="http://schemas.openxmlformats.org/markup-compatibility/2006">
              <mc:Choice xmlns:v="urn:schemas-microsoft-com:vml" Requires="v">
                <p:oleObj spid="_x0000_s23981" name="文档" r:id="rId4" imgW="1946426" imgH="792181" progId="Word.Document.12">
                  <p:embed/>
                </p:oleObj>
              </mc:Choice>
              <mc:Fallback>
                <p:oleObj name="文档" r:id="rId4" imgW="1946426" imgH="792181" progId="Word.Document.12">
                  <p:embed/>
                  <p:pic>
                    <p:nvPicPr>
                      <p:cNvPr id="0" name=""/>
                      <p:cNvPicPr/>
                      <p:nvPr/>
                    </p:nvPicPr>
                    <p:blipFill>
                      <a:blip r:embed="rId5"/>
                      <a:stretch>
                        <a:fillRect/>
                      </a:stretch>
                    </p:blipFill>
                    <p:spPr>
                      <a:xfrm>
                        <a:off x="7523147" y="4776738"/>
                        <a:ext cx="1946275" cy="79216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956613385"/>
              </p:ext>
            </p:extLst>
          </p:nvPr>
        </p:nvGraphicFramePr>
        <p:xfrm>
          <a:off x="4952350" y="5220901"/>
          <a:ext cx="873125" cy="985837"/>
        </p:xfrm>
        <a:graphic>
          <a:graphicData uri="http://schemas.openxmlformats.org/presentationml/2006/ole">
            <mc:AlternateContent xmlns:mc="http://schemas.openxmlformats.org/markup-compatibility/2006">
              <mc:Choice xmlns:v="urn:schemas-microsoft-com:vml" Requires="v">
                <p:oleObj spid="_x0000_s23982" name="文档" r:id="rId6" imgW="875009" imgH="990497" progId="Word.Document.12">
                  <p:embed/>
                </p:oleObj>
              </mc:Choice>
              <mc:Fallback>
                <p:oleObj name="文档" r:id="rId6" imgW="875009" imgH="990497" progId="Word.Document.12">
                  <p:embed/>
                  <p:pic>
                    <p:nvPicPr>
                      <p:cNvPr id="0" name=""/>
                      <p:cNvPicPr/>
                      <p:nvPr/>
                    </p:nvPicPr>
                    <p:blipFill>
                      <a:blip r:embed="rId7"/>
                      <a:stretch>
                        <a:fillRect/>
                      </a:stretch>
                    </p:blipFill>
                    <p:spPr>
                      <a:xfrm>
                        <a:off x="4952350" y="5220901"/>
                        <a:ext cx="873125" cy="985837"/>
                      </a:xfrm>
                      <a:prstGeom prst="rect">
                        <a:avLst/>
                      </a:prstGeom>
                    </p:spPr>
                  </p:pic>
                </p:oleObj>
              </mc:Fallback>
            </mc:AlternateContent>
          </a:graphicData>
        </a:graphic>
      </p:graphicFrame>
      <p:sp>
        <p:nvSpPr>
          <p:cNvPr id="6" name="矩形 5"/>
          <p:cNvSpPr/>
          <p:nvPr/>
        </p:nvSpPr>
        <p:spPr>
          <a:xfrm>
            <a:off x="10100111" y="6196578"/>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spTree>
    <p:extLst>
      <p:ext uri="{BB962C8B-B14F-4D97-AF65-F5344CB8AC3E}">
        <p14:creationId xmlns:p14="http://schemas.microsoft.com/office/powerpoint/2010/main" val="613697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03414" y="261442"/>
            <a:ext cx="11322624" cy="138499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两个等大的力的合成：平行四边形为菱形，利用其对角线互相垂直平分的特点可解得</a:t>
            </a:r>
            <a:r>
              <a:rPr lang="en-US" altLang="zh-CN" sz="2800" i="1" kern="100" dirty="0">
                <a:latin typeface="Times New Roman"/>
                <a:ea typeface="华文细黑"/>
                <a:cs typeface="Courier New"/>
              </a:rPr>
              <a:t>F</a:t>
            </a:r>
            <a:r>
              <a:rPr lang="zh-CN" altLang="zh-CN" sz="2800" kern="100" baseline="-25000" dirty="0">
                <a:latin typeface="Times New Roman"/>
                <a:ea typeface="华文细黑"/>
                <a:cs typeface="Times New Roman"/>
              </a:rPr>
              <a:t>合</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F</a:t>
            </a:r>
            <a:r>
              <a:rPr lang="en-US" altLang="zh-CN" sz="2800" kern="100" dirty="0">
                <a:latin typeface="Times New Roman"/>
                <a:ea typeface="华文细黑"/>
                <a:cs typeface="Courier New"/>
              </a:rPr>
              <a:t>cos </a:t>
            </a:r>
            <a:r>
              <a:rPr lang="en-US" altLang="zh-CN" sz="2800"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所示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200001408"/>
              </p:ext>
            </p:extLst>
          </p:nvPr>
        </p:nvGraphicFramePr>
        <p:xfrm>
          <a:off x="4819382" y="805918"/>
          <a:ext cx="854075" cy="974725"/>
        </p:xfrm>
        <a:graphic>
          <a:graphicData uri="http://schemas.openxmlformats.org/presentationml/2006/ole">
            <mc:AlternateContent xmlns:mc="http://schemas.openxmlformats.org/markup-compatibility/2006">
              <mc:Choice xmlns:v="urn:schemas-microsoft-com:vml" Requires="v">
                <p:oleObj spid="_x0000_s24778" name="文档" r:id="rId3" imgW="875009" imgH="990497" progId="Word.Document.12">
                  <p:embed/>
                </p:oleObj>
              </mc:Choice>
              <mc:Fallback>
                <p:oleObj name="文档" r:id="rId3" imgW="875009" imgH="990497" progId="Word.Document.12">
                  <p:embed/>
                  <p:pic>
                    <p:nvPicPr>
                      <p:cNvPr id="0" name=""/>
                      <p:cNvPicPr/>
                      <p:nvPr/>
                    </p:nvPicPr>
                    <p:blipFill>
                      <a:blip r:embed="rId4"/>
                      <a:stretch>
                        <a:fillRect/>
                      </a:stretch>
                    </p:blipFill>
                    <p:spPr>
                      <a:xfrm>
                        <a:off x="4819382" y="805918"/>
                        <a:ext cx="854075" cy="974725"/>
                      </a:xfrm>
                      <a:prstGeom prst="rect">
                        <a:avLst/>
                      </a:prstGeom>
                    </p:spPr>
                  </p:pic>
                </p:oleObj>
              </mc:Fallback>
            </mc:AlternateContent>
          </a:graphicData>
        </a:graphic>
      </p:graphicFrame>
      <p:sp>
        <p:nvSpPr>
          <p:cNvPr id="6" name="矩形 5"/>
          <p:cNvSpPr/>
          <p:nvPr/>
        </p:nvSpPr>
        <p:spPr>
          <a:xfrm>
            <a:off x="3248369" y="5127774"/>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4</a:t>
            </a:r>
            <a:endParaRPr lang="zh-CN" altLang="en-US" dirty="0"/>
          </a:p>
        </p:txBody>
      </p:sp>
      <p:pic>
        <p:nvPicPr>
          <p:cNvPr id="24583" name="Picture 7" descr="\\贾文\贾文\源文件\同步\物理 人教 必修1 新课标\3-123.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919" y="3118024"/>
            <a:ext cx="2954175" cy="196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贾文\贾文\源文件\同步\物理 人教 必修1 新课标\3-123A.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847" y="1749013"/>
            <a:ext cx="2400273" cy="333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7904346" y="5127774"/>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5</a:t>
            </a:r>
            <a:endParaRPr lang="zh-CN" altLang="en-US" dirty="0"/>
          </a:p>
        </p:txBody>
      </p:sp>
      <p:sp>
        <p:nvSpPr>
          <p:cNvPr id="13" name="矩形 12"/>
          <p:cNvSpPr/>
          <p:nvPr/>
        </p:nvSpPr>
        <p:spPr>
          <a:xfrm>
            <a:off x="403414" y="5653268"/>
            <a:ext cx="11322624" cy="656846"/>
          </a:xfrm>
          <a:prstGeom prst="rect">
            <a:avLst/>
          </a:prstGeom>
        </p:spPr>
        <p:txBody>
          <a:bodyPr wrap="square">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若</a:t>
            </a:r>
            <a:r>
              <a:rPr lang="en-US" altLang="zh-CN" sz="2800" i="1" kern="100" dirty="0">
                <a:latin typeface="Times New Roman"/>
                <a:ea typeface="华文细黑"/>
                <a:cs typeface="Courier New"/>
              </a:rPr>
              <a:t>α</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120°</a:t>
            </a:r>
            <a:r>
              <a:rPr lang="zh-CN" altLang="zh-CN" sz="2800" kern="100" dirty="0">
                <a:latin typeface="Times New Roman"/>
                <a:ea typeface="华文细黑"/>
                <a:cs typeface="Times New Roman"/>
              </a:rPr>
              <a:t>，则合力大小等于分力大小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所示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742387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65934" y="6074926"/>
            <a:ext cx="550182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 5.2</a:t>
            </a:r>
            <a:r>
              <a:rPr lang="en-US" altLang="zh-CN" sz="2800" kern="100" dirty="0">
                <a:solidFill>
                  <a:srgbClr val="C00000"/>
                </a:solidFill>
                <a:latin typeface="宋体"/>
                <a:ea typeface="华文细黑"/>
                <a:cs typeface="Times New Roman"/>
              </a:rPr>
              <a:t>×</a:t>
            </a:r>
            <a:r>
              <a:rPr lang="en-US" altLang="zh-CN" sz="2800" kern="100" dirty="0">
                <a:solidFill>
                  <a:srgbClr val="C00000"/>
                </a:solidFill>
                <a:latin typeface="Times New Roman"/>
                <a:ea typeface="华文细黑"/>
              </a:rPr>
              <a:t>10</a:t>
            </a:r>
            <a:r>
              <a:rPr lang="en-US" altLang="zh-CN" sz="2800" kern="100" baseline="30000" dirty="0">
                <a:solidFill>
                  <a:srgbClr val="C00000"/>
                </a:solidFill>
                <a:latin typeface="Times New Roman"/>
                <a:ea typeface="华文细黑"/>
              </a:rPr>
              <a:t>4</a:t>
            </a:r>
            <a:r>
              <a:rPr lang="en-US" altLang="zh-CN" sz="2800" kern="100" dirty="0">
                <a:solidFill>
                  <a:srgbClr val="C00000"/>
                </a:solidFill>
                <a:latin typeface="Times New Roman"/>
                <a:ea typeface="华文细黑"/>
              </a:rPr>
              <a:t> N</a:t>
            </a:r>
            <a:r>
              <a:rPr lang="zh-CN" altLang="zh-CN" sz="2800" kern="100" dirty="0">
                <a:solidFill>
                  <a:srgbClr val="C00000"/>
                </a:solidFill>
                <a:latin typeface="Times New Roman"/>
                <a:ea typeface="华文细黑"/>
                <a:cs typeface="Times New Roman"/>
              </a:rPr>
              <a:t>　方向竖直向下</a:t>
            </a:r>
            <a:endParaRPr lang="zh-CN" altLang="en-US" sz="2800" dirty="0"/>
          </a:p>
        </p:txBody>
      </p:sp>
      <p:sp>
        <p:nvSpPr>
          <p:cNvPr id="11" name="矩形 10"/>
          <p:cNvSpPr/>
          <p:nvPr/>
        </p:nvSpPr>
        <p:spPr>
          <a:xfrm>
            <a:off x="365934" y="14050"/>
            <a:ext cx="11435850" cy="3887731"/>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杨浦大桥是继南浦大桥之后又一座跨越黄浦江的我国自行设计建造的双塔双索面迭合梁斜拉桥，如图</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所示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挺拔高耸的</a:t>
            </a:r>
            <a:r>
              <a:rPr lang="en-US" altLang="zh-CN" sz="2800" kern="100" dirty="0">
                <a:latin typeface="Times New Roman"/>
                <a:ea typeface="华文细黑"/>
                <a:cs typeface="Courier New"/>
              </a:rPr>
              <a:t>208</a:t>
            </a:r>
            <a:r>
              <a:rPr lang="zh-CN" altLang="zh-CN" sz="2800" kern="100" dirty="0">
                <a:latin typeface="Times New Roman"/>
                <a:ea typeface="华文细黑"/>
                <a:cs typeface="Times New Roman"/>
              </a:rPr>
              <a:t>米主塔似一把利剑直刺苍穹，塔的两侧</a:t>
            </a:r>
            <a:r>
              <a:rPr lang="en-US" altLang="zh-CN" sz="2800" kern="100" dirty="0">
                <a:latin typeface="Times New Roman"/>
                <a:ea typeface="华文细黑"/>
                <a:cs typeface="Courier New"/>
              </a:rPr>
              <a:t>32</a:t>
            </a:r>
            <a:r>
              <a:rPr lang="zh-CN" altLang="zh-CN" sz="2800" kern="100" dirty="0">
                <a:latin typeface="Times New Roman"/>
                <a:ea typeface="华文细黑"/>
                <a:cs typeface="Times New Roman"/>
              </a:rPr>
              <a:t>对钢索连接主梁，呈扇面展开，如巨型琴弦，正弹奏着巨龙腾飞的奏鸣曲</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假设斜拉桥中某对钢索与竖直方向的夹角都是</a:t>
            </a:r>
            <a:r>
              <a:rPr lang="en-US" altLang="zh-CN" sz="2800" kern="100" dirty="0">
                <a:latin typeface="Times New Roman"/>
                <a:ea typeface="华文细黑"/>
                <a:cs typeface="Courier New"/>
              </a:rPr>
              <a:t>30°</a:t>
            </a:r>
            <a:r>
              <a:rPr lang="zh-CN" altLang="zh-CN" sz="2800" kern="100" dirty="0">
                <a:latin typeface="Times New Roman"/>
                <a:ea typeface="华文细黑"/>
                <a:cs typeface="Times New Roman"/>
              </a:rPr>
              <a:t>，每根钢索中的拉力都是</a:t>
            </a:r>
            <a:r>
              <a:rPr lang="en-US" altLang="zh-CN" sz="2800" kern="100" dirty="0">
                <a:latin typeface="Times New Roman"/>
                <a:ea typeface="华文细黑"/>
                <a:cs typeface="Courier New"/>
              </a:rPr>
              <a:t>3</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10</a:t>
            </a:r>
            <a:r>
              <a:rPr lang="en-US" altLang="zh-CN" sz="2800" kern="100" baseline="30000" dirty="0">
                <a:latin typeface="Times New Roman"/>
                <a:ea typeface="华文细黑"/>
                <a:cs typeface="Courier New"/>
              </a:rPr>
              <a:t>4</a:t>
            </a:r>
            <a:r>
              <a:rPr lang="en-US" altLang="zh-CN" sz="2800" kern="100" dirty="0">
                <a:latin typeface="Times New Roman"/>
                <a:ea typeface="华文细黑"/>
                <a:cs typeface="Courier New"/>
              </a:rPr>
              <a:t> N</a:t>
            </a:r>
            <a:r>
              <a:rPr lang="zh-CN" altLang="zh-CN" sz="2800" kern="100" dirty="0">
                <a:latin typeface="Times New Roman"/>
                <a:ea typeface="华文细黑"/>
                <a:cs typeface="Times New Roman"/>
              </a:rPr>
              <a:t>，那么它们对塔柱形成的合力有多大？方向如何？</a:t>
            </a:r>
            <a:endParaRPr lang="zh-CN" altLang="zh-CN" sz="1050" kern="100" dirty="0">
              <a:effectLst/>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 name="矩形 1"/>
          <p:cNvSpPr/>
          <p:nvPr/>
        </p:nvSpPr>
        <p:spPr>
          <a:xfrm>
            <a:off x="5733569" y="554966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6</a:t>
            </a:r>
            <a:endParaRPr lang="zh-CN" altLang="en-US" dirty="0"/>
          </a:p>
        </p:txBody>
      </p:sp>
      <p:pic>
        <p:nvPicPr>
          <p:cNvPr id="25602" name="Picture 2" descr="\\贾文\贾文\源文件\同步\物理 人教 必修1 新课标\3-12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748" y="3578157"/>
            <a:ext cx="3494916" cy="19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88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 name="矩形 10"/>
          <p:cNvSpPr/>
          <p:nvPr/>
        </p:nvSpPr>
        <p:spPr>
          <a:xfrm>
            <a:off x="399627" y="292810"/>
            <a:ext cx="11374051" cy="267765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把两根钢索的拉力看成沿钢索方向的两个分力，以它们为邻边画出一个平行四边形，其对角线就表示它们的合力</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由对称性可知，合力方向一定沿塔柱竖直向下</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下面用两种方法计算这个合力的大小：</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方法一：作图法</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如图甲所示</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sp>
        <p:nvSpPr>
          <p:cNvPr id="8" name="矩形 7"/>
          <p:cNvSpPr/>
          <p:nvPr/>
        </p:nvSpPr>
        <p:spPr>
          <a:xfrm>
            <a:off x="399627" y="2884313"/>
            <a:ext cx="8287867" cy="3323987"/>
          </a:xfrm>
          <a:prstGeom prst="rect">
            <a:avLst/>
          </a:prstGeom>
        </p:spPr>
        <p:txBody>
          <a:bodyPr wrap="square">
            <a:spAutoFit/>
          </a:bodyPr>
          <a:lstStyle/>
          <a:p>
            <a:pPr lvl="0" algn="just">
              <a:lnSpc>
                <a:spcPct val="150000"/>
              </a:lnSpc>
              <a:tabLst>
                <a:tab pos="2700655" algn="l"/>
              </a:tabLst>
            </a:pPr>
            <a:r>
              <a:rPr lang="zh-CN" altLang="zh-CN" sz="2800" kern="100" dirty="0">
                <a:solidFill>
                  <a:srgbClr val="002060"/>
                </a:solidFill>
                <a:latin typeface="Times New Roman"/>
                <a:ea typeface="华文细黑"/>
                <a:cs typeface="Times New Roman"/>
              </a:rPr>
              <a:t>自</a:t>
            </a:r>
            <a:r>
              <a:rPr lang="en-US" altLang="zh-CN" sz="2800" i="1" kern="100" dirty="0">
                <a:solidFill>
                  <a:srgbClr val="002060"/>
                </a:solidFill>
                <a:latin typeface="Times New Roman"/>
                <a:ea typeface="华文细黑"/>
                <a:cs typeface="Courier New"/>
              </a:rPr>
              <a:t>O</a:t>
            </a:r>
            <a:r>
              <a:rPr lang="zh-CN" altLang="zh-CN" sz="2800" kern="100" dirty="0">
                <a:solidFill>
                  <a:srgbClr val="002060"/>
                </a:solidFill>
                <a:latin typeface="Times New Roman"/>
                <a:ea typeface="华文细黑"/>
                <a:cs typeface="Times New Roman"/>
              </a:rPr>
              <a:t>点引两根有向线段</a:t>
            </a:r>
            <a:r>
              <a:rPr lang="en-US" altLang="zh-CN" sz="2800" i="1" kern="100" dirty="0">
                <a:solidFill>
                  <a:srgbClr val="002060"/>
                </a:solidFill>
                <a:latin typeface="Times New Roman"/>
                <a:ea typeface="华文细黑"/>
                <a:cs typeface="Courier New"/>
              </a:rPr>
              <a:t>OA</a:t>
            </a:r>
            <a:r>
              <a:rPr lang="zh-CN" altLang="zh-CN" sz="2800" kern="100" dirty="0">
                <a:solidFill>
                  <a:srgbClr val="002060"/>
                </a:solidFill>
                <a:latin typeface="Times New Roman"/>
                <a:ea typeface="华文细黑"/>
                <a:cs typeface="Times New Roman"/>
              </a:rPr>
              <a:t>和</a:t>
            </a:r>
            <a:r>
              <a:rPr lang="en-US" altLang="zh-CN" sz="2800" i="1" kern="100" dirty="0">
                <a:solidFill>
                  <a:srgbClr val="002060"/>
                </a:solidFill>
                <a:latin typeface="Times New Roman"/>
                <a:ea typeface="华文细黑"/>
                <a:cs typeface="Courier New"/>
              </a:rPr>
              <a:t>OB</a:t>
            </a:r>
            <a:r>
              <a:rPr lang="zh-CN" altLang="zh-CN" sz="2800" kern="100" dirty="0">
                <a:solidFill>
                  <a:srgbClr val="002060"/>
                </a:solidFill>
                <a:latin typeface="Times New Roman"/>
                <a:ea typeface="华文细黑"/>
                <a:cs typeface="Times New Roman"/>
              </a:rPr>
              <a:t>，它们跟竖直方向的夹角都为</a:t>
            </a:r>
            <a:r>
              <a:rPr lang="en-US" altLang="zh-CN" sz="2800" kern="100" dirty="0">
                <a:solidFill>
                  <a:srgbClr val="002060"/>
                </a:solidFill>
                <a:latin typeface="Times New Roman"/>
                <a:ea typeface="华文细黑"/>
                <a:cs typeface="Courier New"/>
              </a:rPr>
              <a:t>30°.</a:t>
            </a:r>
            <a:r>
              <a:rPr lang="zh-CN" altLang="zh-CN" sz="2800" kern="100" dirty="0">
                <a:solidFill>
                  <a:srgbClr val="002060"/>
                </a:solidFill>
                <a:latin typeface="Times New Roman"/>
                <a:ea typeface="华文细黑"/>
                <a:cs typeface="Times New Roman"/>
              </a:rPr>
              <a:t>取单位长度为</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10</a:t>
            </a:r>
            <a:r>
              <a:rPr lang="en-US" altLang="zh-CN" sz="2800" kern="100" baseline="30000" dirty="0">
                <a:solidFill>
                  <a:srgbClr val="002060"/>
                </a:solidFill>
                <a:latin typeface="Times New Roman"/>
                <a:ea typeface="华文细黑"/>
                <a:cs typeface="Courier New"/>
              </a:rPr>
              <a:t>4</a:t>
            </a:r>
            <a:r>
              <a:rPr lang="en-US" altLang="zh-CN" sz="2800" kern="100" dirty="0">
                <a:solidFill>
                  <a:srgbClr val="002060"/>
                </a:solidFill>
                <a:latin typeface="Times New Roman"/>
                <a:ea typeface="华文细黑"/>
                <a:cs typeface="Courier New"/>
              </a:rPr>
              <a:t> N</a:t>
            </a:r>
            <a:r>
              <a:rPr lang="zh-CN" altLang="zh-CN" sz="2800" kern="100" dirty="0">
                <a:solidFill>
                  <a:srgbClr val="002060"/>
                </a:solidFill>
                <a:latin typeface="Times New Roman"/>
                <a:ea typeface="华文细黑"/>
                <a:cs typeface="Times New Roman"/>
              </a:rPr>
              <a:t>，则</a:t>
            </a:r>
            <a:r>
              <a:rPr lang="en-US" altLang="zh-CN" sz="2800" i="1" kern="100" dirty="0">
                <a:solidFill>
                  <a:srgbClr val="002060"/>
                </a:solidFill>
                <a:latin typeface="Times New Roman"/>
                <a:ea typeface="华文细黑"/>
                <a:cs typeface="Courier New"/>
              </a:rPr>
              <a:t>OA</a:t>
            </a:r>
            <a:r>
              <a:rPr lang="zh-CN" altLang="zh-CN" sz="2800" kern="100" dirty="0">
                <a:solidFill>
                  <a:srgbClr val="002060"/>
                </a:solidFill>
                <a:latin typeface="Times New Roman"/>
                <a:ea typeface="华文细黑"/>
                <a:cs typeface="Times New Roman"/>
              </a:rPr>
              <a:t>和</a:t>
            </a:r>
            <a:r>
              <a:rPr lang="en-US" altLang="zh-CN" sz="2800" i="1" kern="100" dirty="0">
                <a:solidFill>
                  <a:srgbClr val="002060"/>
                </a:solidFill>
                <a:latin typeface="Times New Roman"/>
                <a:ea typeface="华文细黑"/>
                <a:cs typeface="Courier New"/>
              </a:rPr>
              <a:t>OB</a:t>
            </a:r>
            <a:r>
              <a:rPr lang="zh-CN" altLang="zh-CN" sz="2800" kern="100" dirty="0">
                <a:solidFill>
                  <a:srgbClr val="002060"/>
                </a:solidFill>
                <a:latin typeface="Times New Roman"/>
                <a:ea typeface="华文细黑"/>
                <a:cs typeface="Times New Roman"/>
              </a:rPr>
              <a:t>的长度都是</a:t>
            </a:r>
            <a:r>
              <a:rPr lang="en-US" altLang="zh-CN" sz="2800" kern="1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个单位长度</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量得对角线</a:t>
            </a:r>
            <a:r>
              <a:rPr lang="en-US" altLang="zh-CN" sz="2800" i="1" kern="100" dirty="0">
                <a:solidFill>
                  <a:srgbClr val="002060"/>
                </a:solidFill>
                <a:latin typeface="Times New Roman"/>
                <a:ea typeface="华文细黑"/>
                <a:cs typeface="Courier New"/>
              </a:rPr>
              <a:t>OC</a:t>
            </a:r>
            <a:r>
              <a:rPr lang="zh-CN" altLang="zh-CN" sz="2800" kern="100" dirty="0">
                <a:solidFill>
                  <a:srgbClr val="002060"/>
                </a:solidFill>
                <a:latin typeface="Times New Roman"/>
                <a:ea typeface="华文细黑"/>
                <a:cs typeface="Times New Roman"/>
              </a:rPr>
              <a:t>长为</a:t>
            </a:r>
            <a:r>
              <a:rPr lang="en-US" altLang="zh-CN" sz="2800" kern="100" dirty="0">
                <a:solidFill>
                  <a:srgbClr val="002060"/>
                </a:solidFill>
                <a:latin typeface="Times New Roman"/>
                <a:ea typeface="华文细黑"/>
                <a:cs typeface="Courier New"/>
              </a:rPr>
              <a:t>5.2</a:t>
            </a:r>
            <a:r>
              <a:rPr lang="zh-CN" altLang="zh-CN" sz="2800" kern="100" dirty="0">
                <a:solidFill>
                  <a:srgbClr val="002060"/>
                </a:solidFill>
                <a:latin typeface="Times New Roman"/>
                <a:ea typeface="华文细黑"/>
                <a:cs typeface="Times New Roman"/>
              </a:rPr>
              <a:t>个单位长度，所以合力的大小为</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10</a:t>
            </a:r>
            <a:r>
              <a:rPr lang="en-US" altLang="zh-CN" sz="2800" kern="100" baseline="30000" dirty="0">
                <a:solidFill>
                  <a:srgbClr val="002060"/>
                </a:solidFill>
                <a:latin typeface="Times New Roman"/>
                <a:ea typeface="华文细黑"/>
                <a:cs typeface="Courier New"/>
              </a:rPr>
              <a:t>4</a:t>
            </a:r>
            <a:r>
              <a:rPr lang="en-US" altLang="zh-CN" sz="2800" kern="100" dirty="0">
                <a:solidFill>
                  <a:srgbClr val="002060"/>
                </a:solidFill>
                <a:latin typeface="Times New Roman"/>
                <a:ea typeface="华文细黑"/>
                <a:cs typeface="Courier New"/>
              </a:rPr>
              <a:t>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10</a:t>
            </a:r>
            <a:r>
              <a:rPr lang="en-US" altLang="zh-CN" sz="2800" kern="100" baseline="30000" dirty="0">
                <a:solidFill>
                  <a:srgbClr val="002060"/>
                </a:solidFill>
                <a:latin typeface="Times New Roman"/>
                <a:ea typeface="华文细黑"/>
                <a:cs typeface="Courier New"/>
              </a:rPr>
              <a:t>4</a:t>
            </a:r>
            <a:r>
              <a:rPr lang="en-US" altLang="zh-CN" sz="2800" kern="100" dirty="0">
                <a:solidFill>
                  <a:srgbClr val="002060"/>
                </a:solidFill>
                <a:latin typeface="Times New Roman"/>
                <a:ea typeface="华文细黑"/>
                <a:cs typeface="Courier New"/>
              </a:rPr>
              <a:t> N.</a:t>
            </a:r>
            <a:endParaRPr lang="zh-CN" altLang="zh-CN" sz="1050" kern="100" dirty="0">
              <a:solidFill>
                <a:prstClr val="black"/>
              </a:solidFill>
              <a:latin typeface="宋体"/>
              <a:cs typeface="Courier New"/>
            </a:endParaRPr>
          </a:p>
        </p:txBody>
      </p:sp>
      <p:pic>
        <p:nvPicPr>
          <p:cNvPr id="26626" name="Picture 2" descr="\\贾文\贾文\源文件\同步\物理 人教 必修1 新课标\3-125.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047"/>
          <a:stretch>
            <a:fillRect/>
          </a:stretch>
        </p:blipFill>
        <p:spPr bwMode="auto">
          <a:xfrm>
            <a:off x="8903518" y="2316551"/>
            <a:ext cx="2823895" cy="428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84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750"/>
                                        <p:tgtEl>
                                          <p:spTgt spid="11">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linds(horizontal)">
                                      <p:cBhvr>
                                        <p:cTn id="11" dur="750"/>
                                        <p:tgtEl>
                                          <p:spTgt spid="11">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6626"/>
                                        </p:tgtEl>
                                        <p:attrNameLst>
                                          <p:attrName>style.visibility</p:attrName>
                                        </p:attrNameLst>
                                      </p:cBhvr>
                                      <p:to>
                                        <p:strVal val="visible"/>
                                      </p:to>
                                    </p:set>
                                    <p:animEffect transition="in" filter="blinds(horizontal)">
                                      <p:cBhvr>
                                        <p:cTn id="14" dur="750"/>
                                        <p:tgtEl>
                                          <p:spTgt spid="26626"/>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 name="矩形 10"/>
          <p:cNvSpPr/>
          <p:nvPr/>
        </p:nvSpPr>
        <p:spPr>
          <a:xfrm>
            <a:off x="399627" y="363930"/>
            <a:ext cx="11374051" cy="656846"/>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方法二：计算法</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如图乙所示</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42935015"/>
              </p:ext>
            </p:extLst>
          </p:nvPr>
        </p:nvGraphicFramePr>
        <p:xfrm>
          <a:off x="508000" y="1264716"/>
          <a:ext cx="8259763" cy="5405438"/>
        </p:xfrm>
        <a:graphic>
          <a:graphicData uri="http://schemas.openxmlformats.org/presentationml/2006/ole">
            <mc:AlternateContent xmlns:mc="http://schemas.openxmlformats.org/markup-compatibility/2006">
              <mc:Choice xmlns:v="urn:schemas-microsoft-com:vml" Requires="v">
                <p:oleObj spid="_x0000_s27808" name="文档" r:id="rId3" imgW="8257524" imgH="5403462" progId="Word.Document.12">
                  <p:embed/>
                </p:oleObj>
              </mc:Choice>
              <mc:Fallback>
                <p:oleObj name="文档" r:id="rId3" imgW="8257524" imgH="5403462" progId="Word.Document.12">
                  <p:embed/>
                  <p:pic>
                    <p:nvPicPr>
                      <p:cNvPr id="0" name=""/>
                      <p:cNvPicPr/>
                      <p:nvPr/>
                    </p:nvPicPr>
                    <p:blipFill>
                      <a:blip r:embed="rId4"/>
                      <a:stretch>
                        <a:fillRect/>
                      </a:stretch>
                    </p:blipFill>
                    <p:spPr>
                      <a:xfrm>
                        <a:off x="508000" y="1264716"/>
                        <a:ext cx="8259763" cy="5405438"/>
                      </a:xfrm>
                      <a:prstGeom prst="rect">
                        <a:avLst/>
                      </a:prstGeom>
                    </p:spPr>
                  </p:pic>
                </p:oleObj>
              </mc:Fallback>
            </mc:AlternateContent>
          </a:graphicData>
        </a:graphic>
      </p:graphicFrame>
      <p:pic>
        <p:nvPicPr>
          <p:cNvPr id="27652" name="Picture 4" descr="\\贾文\贾文\源文件\同步\物理 人教 必修1 新课标\3-125.TIF"/>
          <p:cNvPicPr>
            <a:picLocks noChangeAspect="1" noChangeArrowheads="1"/>
          </p:cNvPicPr>
          <p:nvPr/>
        </p:nvPicPr>
        <p:blipFill rotWithShape="1">
          <a:blip r:embed="rId5">
            <a:extLst>
              <a:ext uri="{28A0092B-C50C-407E-A947-70E740481C1C}">
                <a14:useLocalDpi xmlns:a14="http://schemas.microsoft.com/office/drawing/2010/main" val="0"/>
              </a:ext>
            </a:extLst>
          </a:blip>
          <a:srcRect l="56579"/>
          <a:stretch>
            <a:fillRect/>
          </a:stretch>
        </p:blipFill>
        <p:spPr bwMode="auto">
          <a:xfrm>
            <a:off x="9119542" y="1288025"/>
            <a:ext cx="2503709" cy="480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7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75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blinds(horizontal)">
                                      <p:cBhvr>
                                        <p:cTn id="10" dur="750"/>
                                        <p:tgtEl>
                                          <p:spTgt spid="27652"/>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64" y="556379"/>
            <a:ext cx="2333534" cy="668428"/>
            <a:chOff x="164" y="341996"/>
            <a:chExt cx="2333534" cy="668428"/>
          </a:xfrm>
        </p:grpSpPr>
        <p:sp>
          <p:nvSpPr>
            <p:cNvPr id="6" name="五边形 5"/>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7" name="燕尾形 6"/>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8" name="矩形 7"/>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9" name="矩形 8"/>
          <p:cNvSpPr/>
          <p:nvPr/>
        </p:nvSpPr>
        <p:spPr>
          <a:xfrm>
            <a:off x="601904" y="1606094"/>
            <a:ext cx="10964697" cy="2111732"/>
          </a:xfrm>
          <a:prstGeom prst="rect">
            <a:avLst/>
          </a:prstGeom>
        </p:spPr>
        <p:txBody>
          <a:bodyPr>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作图法求合力时，各个力的图示必须采用同一标度，并且所选力的标度的比例要适当</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平行四边形定则是矢量运算的通用法则，适用于任何矢量的运算</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945977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7820" y="1308264"/>
            <a:ext cx="10793813" cy="2913618"/>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知道共点力的概念，能从力的作用效果上理解合力和分力</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理解平行四边形定则，会用图解法和计算法求合力</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知道合力随分力夹角的变化情况，知道合力的取值范围</a:t>
            </a:r>
            <a:r>
              <a:rPr lang="en-US" altLang="zh-CN" sz="2800" kern="100" dirty="0">
                <a:latin typeface="Times New Roman"/>
                <a:ea typeface="华文细黑"/>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131750" y="5806058"/>
            <a:ext cx="2156360" cy="523220"/>
          </a:xfrm>
          <a:prstGeom prst="rect">
            <a:avLst/>
          </a:prstGeom>
        </p:spPr>
        <p:txBody>
          <a:bodyPr wrap="none">
            <a:spAutoFit/>
          </a:bodyPr>
          <a:lstStyle/>
          <a:p>
            <a:r>
              <a:rPr lang="zh-CN" altLang="zh-CN" sz="2800" kern="100" dirty="0">
                <a:solidFill>
                  <a:srgbClr val="002060"/>
                </a:solidFill>
                <a:latin typeface="Times New Roman"/>
                <a:ea typeface="华文细黑"/>
                <a:cs typeface="Times New Roman"/>
              </a:rPr>
              <a:t>所以</a:t>
            </a:r>
            <a:r>
              <a:rPr lang="en-US" altLang="zh-CN" sz="2800" i="1" kern="100" dirty="0">
                <a:solidFill>
                  <a:srgbClr val="002060"/>
                </a:solidFill>
                <a:latin typeface="Times New Roman"/>
                <a:ea typeface="华文细黑"/>
              </a:rPr>
              <a:t>θ</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53°</a:t>
            </a:r>
            <a:endParaRPr lang="zh-CN" altLang="en-US" sz="2800" dirty="0"/>
          </a:p>
        </p:txBody>
      </p:sp>
      <p:sp>
        <p:nvSpPr>
          <p:cNvPr id="11" name="矩形 10"/>
          <p:cNvSpPr/>
          <p:nvPr/>
        </p:nvSpPr>
        <p:spPr>
          <a:xfrm>
            <a:off x="489947" y="88332"/>
            <a:ext cx="8341563" cy="2677656"/>
          </a:xfrm>
          <a:prstGeom prst="rect">
            <a:avLst/>
          </a:prstGeom>
        </p:spPr>
        <p:txBody>
          <a:bodyPr wrap="square">
            <a:spAutoFit/>
          </a:bodyPr>
          <a:lstStyle/>
          <a:p>
            <a:pPr algn="just">
              <a:lnSpc>
                <a:spcPct val="150000"/>
              </a:lnSpc>
              <a:spcAft>
                <a:spcPts val="0"/>
              </a:spcAft>
              <a:tabLst>
                <a:tab pos="2700655" algn="l"/>
              </a:tabLst>
            </a:pPr>
            <a:r>
              <a:rPr lang="zh-CN" altLang="zh-CN" sz="2800" b="1" kern="100" spc="-100" dirty="0">
                <a:solidFill>
                  <a:srgbClr val="0000FF"/>
                </a:solidFill>
                <a:latin typeface="Times New Roman"/>
                <a:ea typeface="华文细黑"/>
                <a:cs typeface="Times New Roman"/>
              </a:rPr>
              <a:t>针对训练</a:t>
            </a:r>
            <a:r>
              <a:rPr lang="en-US" altLang="zh-CN" sz="2800" b="1" kern="100" spc="-100" dirty="0">
                <a:solidFill>
                  <a:srgbClr val="0000FF"/>
                </a:solidFill>
                <a:latin typeface="Times New Roman"/>
                <a:ea typeface="华文细黑"/>
                <a:cs typeface="Courier New"/>
              </a:rPr>
              <a:t>1</a:t>
            </a:r>
            <a:r>
              <a:rPr lang="zh-CN" altLang="zh-CN" sz="2800" b="1" kern="100" spc="-100" dirty="0">
                <a:solidFill>
                  <a:srgbClr val="0000FF"/>
                </a:solidFill>
                <a:latin typeface="Times New Roman"/>
                <a:ea typeface="华文细黑"/>
                <a:cs typeface="Times New Roman"/>
              </a:rPr>
              <a:t>　</a:t>
            </a:r>
            <a:r>
              <a:rPr lang="zh-CN" altLang="zh-CN" sz="2800" kern="100" spc="-100" dirty="0">
                <a:latin typeface="Times New Roman"/>
                <a:ea typeface="华文细黑"/>
                <a:cs typeface="Times New Roman"/>
              </a:rPr>
              <a:t>如图</a:t>
            </a:r>
            <a:r>
              <a:rPr lang="en-US" altLang="zh-CN" sz="2800" kern="100" spc="-100" dirty="0">
                <a:latin typeface="Times New Roman"/>
                <a:ea typeface="华文细黑"/>
                <a:cs typeface="Courier New"/>
              </a:rPr>
              <a:t>7</a:t>
            </a:r>
            <a:r>
              <a:rPr lang="zh-CN" altLang="zh-CN" sz="2800" kern="100" spc="-100" dirty="0">
                <a:latin typeface="Times New Roman"/>
                <a:ea typeface="华文细黑"/>
                <a:cs typeface="Times New Roman"/>
              </a:rPr>
              <a:t>所示，两个人共同用力将一个牌</a:t>
            </a:r>
            <a:r>
              <a:rPr lang="zh-CN" altLang="zh-CN" sz="2800" kern="100" dirty="0">
                <a:latin typeface="Times New Roman"/>
                <a:ea typeface="华文细黑"/>
                <a:cs typeface="Times New Roman"/>
              </a:rPr>
              <a:t>匾拉上墙头</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其中一人用了</a:t>
            </a:r>
            <a:r>
              <a:rPr lang="en-US" altLang="zh-CN" sz="2800" kern="100" dirty="0">
                <a:latin typeface="Times New Roman"/>
                <a:ea typeface="华文细黑"/>
                <a:cs typeface="Courier New"/>
              </a:rPr>
              <a:t>450 N</a:t>
            </a:r>
            <a:r>
              <a:rPr lang="zh-CN" altLang="zh-CN" sz="2800" kern="100" dirty="0">
                <a:latin typeface="Times New Roman"/>
                <a:ea typeface="华文细黑"/>
                <a:cs typeface="Times New Roman"/>
              </a:rPr>
              <a:t>的拉力，另一个人用了</a:t>
            </a:r>
            <a:r>
              <a:rPr lang="en-US" altLang="zh-CN" sz="2800" kern="100" dirty="0">
                <a:latin typeface="Times New Roman"/>
                <a:ea typeface="华文细黑"/>
                <a:cs typeface="Courier New"/>
              </a:rPr>
              <a:t>600 N</a:t>
            </a:r>
            <a:r>
              <a:rPr lang="zh-CN" altLang="zh-CN" sz="2800" kern="100" dirty="0">
                <a:latin typeface="Times New Roman"/>
                <a:ea typeface="华文细黑"/>
                <a:cs typeface="Times New Roman"/>
              </a:rPr>
              <a:t>的拉力，如果这两个人所用拉力的夹角是</a:t>
            </a:r>
            <a:r>
              <a:rPr lang="en-US" altLang="zh-CN" sz="2800" kern="100" dirty="0">
                <a:latin typeface="Times New Roman"/>
                <a:ea typeface="华文细黑"/>
                <a:cs typeface="Courier New"/>
              </a:rPr>
              <a:t>90°</a:t>
            </a:r>
            <a:r>
              <a:rPr lang="zh-CN" altLang="zh-CN" sz="2800" kern="100" dirty="0">
                <a:latin typeface="Times New Roman"/>
                <a:ea typeface="华文细黑"/>
                <a:cs typeface="Times New Roman"/>
              </a:rPr>
              <a:t>，求它们的合力</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已知</a:t>
            </a:r>
            <a:r>
              <a:rPr lang="en-US" altLang="zh-CN" sz="2800" kern="100" dirty="0">
                <a:latin typeface="Times New Roman"/>
                <a:ea typeface="华文细黑"/>
                <a:cs typeface="Courier New"/>
              </a:rPr>
              <a:t>sin 53°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cos</a:t>
            </a:r>
            <a:r>
              <a:rPr lang="en-US" altLang="zh-CN" sz="2800" kern="100" dirty="0">
                <a:latin typeface="Times New Roman"/>
                <a:ea typeface="华文细黑"/>
                <a:cs typeface="Courier New"/>
              </a:rPr>
              <a:t> 53°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a:t>
            </a:r>
            <a:endParaRPr lang="zh-CN" altLang="zh-CN" sz="1050" kern="100" dirty="0">
              <a:effectLst/>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矩形 17"/>
          <p:cNvSpPr/>
          <p:nvPr/>
        </p:nvSpPr>
        <p:spPr>
          <a:xfrm>
            <a:off x="10015253" y="2031430"/>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7</a:t>
            </a:r>
            <a:endParaRPr lang="zh-CN" altLang="en-US" dirty="0"/>
          </a:p>
        </p:txBody>
      </p:sp>
      <p:sp>
        <p:nvSpPr>
          <p:cNvPr id="6" name="矩形 5"/>
          <p:cNvSpPr/>
          <p:nvPr/>
        </p:nvSpPr>
        <p:spPr>
          <a:xfrm>
            <a:off x="489947" y="2709714"/>
            <a:ext cx="7176965" cy="738664"/>
          </a:xfrm>
          <a:prstGeom prst="rect">
            <a:avLst/>
          </a:prstGeom>
        </p:spPr>
        <p:txBody>
          <a:bodyPr wrap="none">
            <a:spAutoFit/>
          </a:bodyPr>
          <a:lstStyle/>
          <a:p>
            <a:pPr algn="just">
              <a:lnSpc>
                <a:spcPct val="150000"/>
              </a:lnSpc>
              <a:spcAft>
                <a:spcPts val="0"/>
              </a:spcAft>
              <a:tabLst>
                <a:tab pos="2700655" algn="l"/>
              </a:tabLst>
            </a:pPr>
            <a:r>
              <a:rPr lang="zh-CN" altLang="zh-CN" sz="2800" b="1" kern="100" dirty="0" smtClean="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cs typeface="Courier New"/>
              </a:rPr>
              <a:t>750 N</a:t>
            </a:r>
            <a:r>
              <a:rPr lang="zh-CN" altLang="zh-CN" sz="2800" kern="100" dirty="0">
                <a:solidFill>
                  <a:srgbClr val="C00000"/>
                </a:solidFill>
                <a:latin typeface="Times New Roman"/>
                <a:ea typeface="华文细黑"/>
                <a:cs typeface="Times New Roman"/>
              </a:rPr>
              <a:t>，方向与较小拉力的夹角为</a:t>
            </a:r>
            <a:r>
              <a:rPr lang="en-US" altLang="zh-CN" sz="2800" kern="100" dirty="0">
                <a:solidFill>
                  <a:srgbClr val="C00000"/>
                </a:solidFill>
                <a:latin typeface="Times New Roman"/>
                <a:ea typeface="华文细黑"/>
                <a:cs typeface="Courier New"/>
              </a:rPr>
              <a:t>53°</a:t>
            </a:r>
            <a:endParaRPr lang="zh-CN" altLang="zh-CN" sz="1050" kern="100" dirty="0">
              <a:effectLst/>
              <a:latin typeface="宋体"/>
              <a:cs typeface="Courier New"/>
            </a:endParaRPr>
          </a:p>
        </p:txBody>
      </p:sp>
      <p:sp>
        <p:nvSpPr>
          <p:cNvPr id="20" name="矩形 19"/>
          <p:cNvSpPr/>
          <p:nvPr/>
        </p:nvSpPr>
        <p:spPr>
          <a:xfrm>
            <a:off x="489947" y="3422761"/>
            <a:ext cx="11005859"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450 N</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600 N</a:t>
            </a:r>
            <a:r>
              <a:rPr lang="zh-CN" altLang="zh-CN" sz="2800" kern="100" dirty="0">
                <a:solidFill>
                  <a:srgbClr val="002060"/>
                </a:solidFill>
                <a:latin typeface="Times New Roman"/>
                <a:ea typeface="华文细黑"/>
                <a:cs typeface="Times New Roman"/>
              </a:rPr>
              <a:t>，合力为</a:t>
            </a:r>
            <a:r>
              <a:rPr lang="en-US" altLang="zh-CN" sz="2800" i="1" kern="100" dirty="0">
                <a:solidFill>
                  <a:srgbClr val="002060"/>
                </a:solidFill>
                <a:latin typeface="Times New Roman"/>
                <a:ea typeface="华文细黑"/>
                <a:cs typeface="Courier New"/>
              </a:rPr>
              <a:t>F</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由于</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与</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间的夹角为</a:t>
            </a:r>
            <a:r>
              <a:rPr lang="en-US" altLang="zh-CN" sz="2800" kern="100" dirty="0">
                <a:solidFill>
                  <a:srgbClr val="002060"/>
                </a:solidFill>
                <a:latin typeface="Times New Roman"/>
                <a:ea typeface="华文细黑"/>
                <a:cs typeface="Courier New"/>
              </a:rPr>
              <a:t>90°</a:t>
            </a:r>
            <a:r>
              <a:rPr lang="zh-CN" altLang="zh-CN" sz="2800" kern="100" dirty="0">
                <a:solidFill>
                  <a:srgbClr val="002060"/>
                </a:solidFill>
                <a:latin typeface="Times New Roman"/>
                <a:ea typeface="华文细黑"/>
                <a:cs typeface="Times New Roman"/>
              </a:rPr>
              <a:t>，根据勾股定理，得</a:t>
            </a:r>
            <a:endParaRPr lang="zh-CN" altLang="zh-CN" sz="1050" kern="100" dirty="0">
              <a:effectLst/>
              <a:latin typeface="宋体"/>
              <a:cs typeface="Courier New"/>
            </a:endParaRPr>
          </a:p>
        </p:txBody>
      </p:sp>
      <p:pic>
        <p:nvPicPr>
          <p:cNvPr id="28674" name="Picture 2" descr="\\贾文\贾文\源文件\同步\物理 人教 必修1 新课标\3-12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534" y="365806"/>
            <a:ext cx="2658712" cy="164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263170478"/>
              </p:ext>
            </p:extLst>
          </p:nvPr>
        </p:nvGraphicFramePr>
        <p:xfrm>
          <a:off x="550590" y="4941962"/>
          <a:ext cx="5197475" cy="933450"/>
        </p:xfrm>
        <a:graphic>
          <a:graphicData uri="http://schemas.openxmlformats.org/presentationml/2006/ole">
            <mc:AlternateContent xmlns:mc="http://schemas.openxmlformats.org/markup-compatibility/2006">
              <mc:Choice xmlns:v="urn:schemas-microsoft-com:vml" Requires="v">
                <p:oleObj spid="_x0000_s28965" name="文档" r:id="rId4" imgW="5198224" imgH="933798" progId="Word.Document.12">
                  <p:embed/>
                </p:oleObj>
              </mc:Choice>
              <mc:Fallback>
                <p:oleObj name="文档" r:id="rId4" imgW="5198224" imgH="933798" progId="Word.Document.12">
                  <p:embed/>
                  <p:pic>
                    <p:nvPicPr>
                      <p:cNvPr id="0" name=""/>
                      <p:cNvPicPr/>
                      <p:nvPr/>
                    </p:nvPicPr>
                    <p:blipFill>
                      <a:blip r:embed="rId5"/>
                      <a:stretch>
                        <a:fillRect/>
                      </a:stretch>
                    </p:blipFill>
                    <p:spPr>
                      <a:xfrm>
                        <a:off x="550590" y="4941962"/>
                        <a:ext cx="5197475" cy="933450"/>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707175498"/>
              </p:ext>
            </p:extLst>
          </p:nvPr>
        </p:nvGraphicFramePr>
        <p:xfrm>
          <a:off x="550590" y="5571668"/>
          <a:ext cx="8188325" cy="985838"/>
        </p:xfrm>
        <a:graphic>
          <a:graphicData uri="http://schemas.openxmlformats.org/presentationml/2006/ole">
            <mc:AlternateContent xmlns:mc="http://schemas.openxmlformats.org/markup-compatibility/2006">
              <mc:Choice xmlns:v="urn:schemas-microsoft-com:vml" Requires="v">
                <p:oleObj spid="_x0000_s28966" name="文档" r:id="rId6" imgW="8198122" imgH="990497" progId="Word.Document.12">
                  <p:embed/>
                </p:oleObj>
              </mc:Choice>
              <mc:Fallback>
                <p:oleObj name="文档" r:id="rId6" imgW="8198122" imgH="990497" progId="Word.Document.12">
                  <p:embed/>
                  <p:pic>
                    <p:nvPicPr>
                      <p:cNvPr id="0" name=""/>
                      <p:cNvPicPr/>
                      <p:nvPr/>
                    </p:nvPicPr>
                    <p:blipFill>
                      <a:blip r:embed="rId7"/>
                      <a:stretch>
                        <a:fillRect/>
                      </a:stretch>
                    </p:blipFill>
                    <p:spPr>
                      <a:xfrm>
                        <a:off x="550590" y="5571668"/>
                        <a:ext cx="8188325" cy="985838"/>
                      </a:xfrm>
                      <a:prstGeom prst="rect">
                        <a:avLst/>
                      </a:prstGeom>
                    </p:spPr>
                  </p:pic>
                </p:oleObj>
              </mc:Fallback>
            </mc:AlternateContent>
          </a:graphicData>
        </a:graphic>
      </p:graphicFrame>
    </p:spTree>
    <p:extLst>
      <p:ext uri="{BB962C8B-B14F-4D97-AF65-F5344CB8AC3E}">
        <p14:creationId xmlns:p14="http://schemas.microsoft.com/office/powerpoint/2010/main" val="3354980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blinds(horizontal)">
                                      <p:cBhvr>
                                        <p:cTn id="18" dur="5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blinds(horizontal)">
                                      <p:cBhvr>
                                        <p:cTn id="23" dur="500"/>
                                        <p:tgtEl>
                                          <p:spTgt spid="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0">
                                            <p:txEl>
                                              <p:pRg st="0" end="0"/>
                                            </p:txEl>
                                          </p:spTgt>
                                        </p:tgtEl>
                                      </p:cBhvr>
                                    </p:animEffect>
                                    <p:set>
                                      <p:cBhvr>
                                        <p:cTn id="41" dur="1" fill="hold">
                                          <p:stCondLst>
                                            <p:cond delay="499"/>
                                          </p:stCondLst>
                                        </p:cTn>
                                        <p:tgtEl>
                                          <p:spTgt spid="20">
                                            <p:txEl>
                                              <p:pRg st="0" end="0"/>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20">
                                            <p:txEl>
                                              <p:pRg st="1" end="1"/>
                                            </p:txEl>
                                          </p:spTgt>
                                        </p:tgtEl>
                                      </p:cBhvr>
                                    </p:animEffect>
                                    <p:set>
                                      <p:cBhvr>
                                        <p:cTn id="44" dur="1" fill="hold">
                                          <p:stCondLst>
                                            <p:cond delay="499"/>
                                          </p:stCondLst>
                                        </p:cTn>
                                        <p:tgtEl>
                                          <p:spTgt spid="20">
                                            <p:txEl>
                                              <p:pRg st="1" end="1"/>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6" grpId="0"/>
      <p:bldP spid="6" grpId="1"/>
      <p:bldP spid="20"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28477" y="693490"/>
            <a:ext cx="11263033" cy="5827493"/>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合成方法：</a:t>
            </a:r>
            <a:r>
              <a:rPr lang="zh-CN" altLang="zh-CN" sz="2800" kern="100" dirty="0">
                <a:latin typeface="Times New Roman"/>
                <a:ea typeface="华文细黑"/>
                <a:cs typeface="Times New Roman"/>
              </a:rPr>
              <a:t>多个力的合成的基本方法仍是平行四边形定则</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具体做法是先任选两个分力求出它们的合力，用求得的结果再与第三个分力求合力，直到将所有分力的合力求完</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三个力合力范围的确定</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最大值：三个力方向均相同时，三力合力最大，</a:t>
            </a:r>
            <a:r>
              <a:rPr lang="en-US" altLang="zh-CN" sz="2800" i="1" kern="100" dirty="0" err="1">
                <a:latin typeface="Times New Roman"/>
                <a:ea typeface="华文细黑"/>
                <a:cs typeface="Courier New"/>
              </a:rPr>
              <a:t>F</a:t>
            </a:r>
            <a:r>
              <a:rPr lang="en-US" altLang="zh-CN" sz="2800" kern="100" baseline="-25000" dirty="0" err="1">
                <a:latin typeface="Times New Roman"/>
                <a:ea typeface="华文细黑"/>
                <a:cs typeface="Courier New"/>
              </a:rPr>
              <a:t>m</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3</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最小值</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若一个力在另外两个力的和与差之间，则它们的合力的最小值为零</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若一个力不在另外两个力的和与差之间，则它们的合力的最小值等于三个力中最大的力减去另外两个力</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三、多力的合成</a:t>
            </a:r>
          </a:p>
        </p:txBody>
      </p:sp>
    </p:spTree>
    <p:extLst>
      <p:ext uri="{BB962C8B-B14F-4D97-AF65-F5344CB8AC3E}">
        <p14:creationId xmlns:p14="http://schemas.microsoft.com/office/powerpoint/2010/main" val="3410511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84484" y="168226"/>
            <a:ext cx="11099524"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8</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示，表示五个共点力的有向线段恰分别构成正六边形的两条邻边和三条对角线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已知</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N</a:t>
            </a:r>
            <a:r>
              <a:rPr lang="zh-CN" altLang="zh-CN" sz="2800" kern="100" dirty="0">
                <a:latin typeface="Times New Roman"/>
                <a:ea typeface="华文细黑"/>
                <a:cs typeface="Times New Roman"/>
              </a:rPr>
              <a:t>，这五个共点力的合力大小为</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29698" name="Picture 2" descr="\\贾文\贾文\源文件\同步\物理 人教 必修1 新课标\3-12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9073" y="1618923"/>
            <a:ext cx="2652266" cy="22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733569" y="394516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sp>
        <p:nvSpPr>
          <p:cNvPr id="8" name="矩形 7"/>
          <p:cNvSpPr/>
          <p:nvPr/>
        </p:nvSpPr>
        <p:spPr>
          <a:xfrm>
            <a:off x="484484" y="4480820"/>
            <a:ext cx="11099524" cy="656846"/>
          </a:xfrm>
          <a:prstGeom prst="rect">
            <a:avLst/>
          </a:prstGeom>
        </p:spPr>
        <p:txBody>
          <a:bodyPr wrap="square">
            <a:spAutoFit/>
          </a:bodyPr>
          <a:lstStyle/>
          <a:p>
            <a:pPr algn="just">
              <a:lnSpc>
                <a:spcPct val="150000"/>
              </a:lnSpc>
              <a:spcAft>
                <a:spcPts val="0"/>
              </a:spcAft>
            </a:pPr>
            <a:r>
              <a:rPr lang="en-US" altLang="zh-CN" sz="2800" kern="100" dirty="0">
                <a:latin typeface="Times New Roman"/>
                <a:ea typeface="华文细黑"/>
                <a:cs typeface="Courier New"/>
              </a:rPr>
              <a:t>A.0</a:t>
            </a:r>
            <a:r>
              <a:rPr lang="zh-CN" altLang="zh-CN" sz="2800" kern="100" dirty="0">
                <a:latin typeface="Times New Roman"/>
                <a:ea typeface="华文细黑"/>
                <a:cs typeface="Times New Roman"/>
              </a:rPr>
              <a:t>　　　　　</a:t>
            </a:r>
            <a:r>
              <a:rPr lang="en-US" altLang="zh-CN" sz="2800" kern="100" dirty="0" smtClean="0">
                <a:latin typeface="Times New Roman"/>
                <a:ea typeface="华文细黑"/>
                <a:cs typeface="Courier New"/>
              </a:rPr>
              <a:t>B.30 N</a:t>
            </a:r>
            <a:r>
              <a:rPr lang="en-US" altLang="zh-CN" sz="1050" kern="100" dirty="0" smtClean="0">
                <a:latin typeface="宋体"/>
                <a:cs typeface="Courier New"/>
              </a:rPr>
              <a:t>		</a:t>
            </a:r>
            <a:r>
              <a:rPr lang="en-US" altLang="zh-CN" sz="2800" kern="100" dirty="0" smtClean="0">
                <a:latin typeface="Times New Roman"/>
                <a:ea typeface="华文细黑"/>
                <a:cs typeface="Courier New"/>
              </a:rPr>
              <a:t>C.60 </a:t>
            </a:r>
            <a:r>
              <a:rPr lang="en-US" altLang="zh-CN" sz="2800" kern="100" dirty="0">
                <a:latin typeface="Times New Roman"/>
                <a:ea typeface="华文细黑"/>
                <a:cs typeface="Courier New"/>
              </a:rPr>
              <a:t>N 	</a:t>
            </a:r>
            <a:r>
              <a:rPr lang="en-US" altLang="zh-CN" sz="2800" kern="100" dirty="0" smtClean="0">
                <a:latin typeface="Times New Roman"/>
                <a:ea typeface="华文细黑"/>
                <a:cs typeface="Courier New"/>
              </a:rPr>
              <a:t>	D.90 </a:t>
            </a:r>
            <a:r>
              <a:rPr lang="en-US" altLang="zh-CN" sz="2800" kern="100" dirty="0">
                <a:latin typeface="Times New Roman"/>
                <a:ea typeface="华文细黑"/>
                <a:cs typeface="Courier New"/>
              </a:rPr>
              <a:t>N</a:t>
            </a:r>
            <a:endParaRPr lang="zh-CN" altLang="zh-CN" sz="1050" kern="100" dirty="0">
              <a:effectLst/>
              <a:latin typeface="宋体"/>
              <a:cs typeface="Courier New"/>
            </a:endParaRPr>
          </a:p>
        </p:txBody>
      </p:sp>
      <p:sp>
        <p:nvSpPr>
          <p:cNvPr id="9" name="矩形 8"/>
          <p:cNvSpPr/>
          <p:nvPr/>
        </p:nvSpPr>
        <p:spPr>
          <a:xfrm>
            <a:off x="484484" y="5128394"/>
            <a:ext cx="11099524"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先把</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合成，则</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14</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，再把</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5</a:t>
            </a:r>
            <a:r>
              <a:rPr lang="zh-CN" altLang="zh-CN" sz="2800" kern="100" dirty="0">
                <a:solidFill>
                  <a:srgbClr val="002060"/>
                </a:solidFill>
                <a:latin typeface="Times New Roman"/>
                <a:ea typeface="华文细黑"/>
                <a:cs typeface="Times New Roman"/>
              </a:rPr>
              <a:t>合成，则</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25</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，由几何关系可知</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N</a:t>
            </a:r>
            <a:r>
              <a:rPr lang="zh-CN" altLang="zh-CN" sz="2800" kern="100" dirty="0">
                <a:solidFill>
                  <a:srgbClr val="002060"/>
                </a:solidFill>
                <a:latin typeface="Times New Roman"/>
                <a:ea typeface="华文细黑"/>
                <a:cs typeface="Times New Roman"/>
              </a:rPr>
              <a:t>，所以</a:t>
            </a:r>
            <a:r>
              <a:rPr lang="en-US" altLang="zh-CN" sz="2800" i="1" kern="100" dirty="0">
                <a:solidFill>
                  <a:srgbClr val="002060"/>
                </a:solidFill>
                <a:latin typeface="Times New Roman"/>
                <a:ea typeface="华文细黑"/>
                <a:cs typeface="Courier New"/>
              </a:rPr>
              <a:t>F</a:t>
            </a:r>
            <a:r>
              <a:rPr lang="zh-CN" altLang="zh-CN" sz="2800" kern="100" baseline="-25000" dirty="0">
                <a:solidFill>
                  <a:srgbClr val="002060"/>
                </a:solidFill>
                <a:latin typeface="Times New Roman"/>
                <a:ea typeface="华文细黑"/>
                <a:cs typeface="Times New Roman"/>
              </a:rPr>
              <a:t>合</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60 N.</a:t>
            </a:r>
            <a:endParaRPr lang="zh-CN" altLang="zh-CN" sz="1050" kern="100" dirty="0">
              <a:effectLst/>
              <a:latin typeface="宋体"/>
              <a:cs typeface="Courier New"/>
            </a:endParaRPr>
          </a:p>
        </p:txBody>
      </p:sp>
      <p:sp>
        <p:nvSpPr>
          <p:cNvPr id="10" name="TextBox 9"/>
          <p:cNvSpPr txBox="1"/>
          <p:nvPr/>
        </p:nvSpPr>
        <p:spPr>
          <a:xfrm>
            <a:off x="5220950" y="452096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702012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9" grpId="0"/>
      <p:bldP spid="9" grpId="1"/>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84484" y="168226"/>
            <a:ext cx="8058994"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a:ea typeface="华文细黑"/>
                <a:cs typeface="Times New Roman"/>
              </a:rPr>
              <a:t>针对训练</a:t>
            </a:r>
            <a:r>
              <a:rPr lang="en-US" altLang="zh-CN" sz="2800" b="1" kern="100" dirty="0">
                <a:solidFill>
                  <a:srgbClr val="0000FF"/>
                </a:solidFill>
                <a:latin typeface="Times New Roman"/>
                <a:ea typeface="华文细黑"/>
                <a:cs typeface="Courier New"/>
              </a:rPr>
              <a:t>2</a:t>
            </a:r>
            <a:r>
              <a:rPr lang="zh-CN" altLang="zh-CN" sz="2800" b="1" kern="100" dirty="0">
                <a:solidFill>
                  <a:srgbClr val="0000FF"/>
                </a:solidFill>
                <a:latin typeface="Times New Roman"/>
                <a:ea typeface="华文细黑"/>
                <a:cs typeface="Times New Roman"/>
              </a:rPr>
              <a:t>　</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9</a:t>
            </a:r>
            <a:r>
              <a:rPr lang="zh-CN" altLang="zh-CN" sz="2800" kern="100" dirty="0">
                <a:latin typeface="Times New Roman"/>
                <a:ea typeface="华文细黑"/>
                <a:cs typeface="Times New Roman"/>
              </a:rPr>
              <a:t>所示，在同一平面内，大小分别为</a:t>
            </a:r>
            <a:r>
              <a:rPr lang="en-US" altLang="zh-CN" sz="2800" kern="100" dirty="0">
                <a:latin typeface="Times New Roman"/>
                <a:ea typeface="华文细黑"/>
                <a:cs typeface="Courier New"/>
              </a:rPr>
              <a:t>1 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 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 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 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6 N</a:t>
            </a:r>
            <a:r>
              <a:rPr lang="zh-CN" altLang="zh-CN" sz="2800" kern="100" dirty="0">
                <a:latin typeface="Times New Roman"/>
                <a:ea typeface="华文细黑"/>
                <a:cs typeface="Times New Roman"/>
              </a:rPr>
              <a:t>的六个力共同作用于一点，其合力大小为</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A.0  	</a:t>
            </a:r>
            <a:r>
              <a:rPr lang="en-US" altLang="zh-CN" sz="2800" kern="100" dirty="0" smtClean="0">
                <a:latin typeface="Times New Roman"/>
                <a:ea typeface="华文细黑"/>
                <a:cs typeface="Courier New"/>
              </a:rPr>
              <a:t>			B.1 </a:t>
            </a:r>
            <a:r>
              <a:rPr lang="en-US" altLang="zh-CN" sz="2800" kern="100" dirty="0">
                <a:latin typeface="Times New Roman"/>
                <a:ea typeface="华文细黑"/>
                <a:cs typeface="Courier New"/>
              </a:rPr>
              <a:t>N</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C.2 N  	</a:t>
            </a:r>
            <a:r>
              <a:rPr lang="en-US" altLang="zh-CN" sz="2800" kern="100" dirty="0" smtClean="0">
                <a:latin typeface="Times New Roman"/>
                <a:ea typeface="华文细黑"/>
                <a:cs typeface="Courier New"/>
              </a:rPr>
              <a:t>			D.3 N</a:t>
            </a:r>
            <a:endParaRPr lang="zh-CN" altLang="zh-CN" sz="1050" kern="100" dirty="0">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 name="矩形 1"/>
          <p:cNvSpPr/>
          <p:nvPr/>
        </p:nvSpPr>
        <p:spPr>
          <a:xfrm>
            <a:off x="9847405" y="2752398"/>
            <a:ext cx="723275" cy="523220"/>
          </a:xfrm>
          <a:prstGeom prst="rect">
            <a:avLst/>
          </a:prstGeom>
        </p:spPr>
        <p:txBody>
          <a:bodyPr wrap="none">
            <a:spAutoFit/>
          </a:bodyPr>
          <a:lstStyle/>
          <a:p>
            <a:r>
              <a:rPr lang="zh-CN" altLang="zh-CN" sz="2800" kern="10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9</a:t>
            </a:r>
            <a:endParaRPr lang="zh-CN" altLang="en-US" dirty="0"/>
          </a:p>
        </p:txBody>
      </p:sp>
      <p:sp>
        <p:nvSpPr>
          <p:cNvPr id="9" name="矩形 8"/>
          <p:cNvSpPr/>
          <p:nvPr/>
        </p:nvSpPr>
        <p:spPr>
          <a:xfrm>
            <a:off x="484484" y="3357786"/>
            <a:ext cx="8058994" cy="332398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先分别求</a:t>
            </a:r>
            <a:r>
              <a:rPr lang="en-US" altLang="zh-CN" sz="2800" kern="100" dirty="0">
                <a:solidFill>
                  <a:srgbClr val="002060"/>
                </a:solidFill>
                <a:latin typeface="Times New Roman"/>
                <a:ea typeface="华文细黑"/>
                <a:cs typeface="Courier New"/>
              </a:rPr>
              <a:t>1 N</a:t>
            </a:r>
            <a:r>
              <a:rPr lang="zh-CN" altLang="zh-CN" sz="2800" kern="100" dirty="0">
                <a:solidFill>
                  <a:srgbClr val="002060"/>
                </a:solidFill>
                <a:latin typeface="Times New Roman"/>
                <a:ea typeface="华文细黑"/>
                <a:cs typeface="Times New Roman"/>
              </a:rPr>
              <a:t>和</a:t>
            </a:r>
            <a:r>
              <a:rPr lang="en-US" altLang="zh-CN" sz="2800" kern="100" dirty="0">
                <a:solidFill>
                  <a:srgbClr val="002060"/>
                </a:solidFill>
                <a:latin typeface="Times New Roman"/>
                <a:ea typeface="华文细黑"/>
                <a:cs typeface="Courier New"/>
              </a:rPr>
              <a:t>4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 N</a:t>
            </a:r>
            <a:r>
              <a:rPr lang="zh-CN" altLang="zh-CN" sz="2800" kern="100" dirty="0">
                <a:solidFill>
                  <a:srgbClr val="002060"/>
                </a:solidFill>
                <a:latin typeface="Times New Roman"/>
                <a:ea typeface="华文细黑"/>
                <a:cs typeface="Times New Roman"/>
              </a:rPr>
              <a:t>和</a:t>
            </a:r>
            <a:r>
              <a:rPr lang="en-US" altLang="zh-CN" sz="2800" kern="100" dirty="0">
                <a:solidFill>
                  <a:srgbClr val="002060"/>
                </a:solidFill>
                <a:latin typeface="Times New Roman"/>
                <a:ea typeface="华文细黑"/>
                <a:cs typeface="Courier New"/>
              </a:rPr>
              <a:t>5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 N</a:t>
            </a:r>
            <a:r>
              <a:rPr lang="zh-CN" altLang="zh-CN" sz="2800" kern="100" dirty="0">
                <a:solidFill>
                  <a:srgbClr val="002060"/>
                </a:solidFill>
                <a:latin typeface="Times New Roman"/>
                <a:ea typeface="华文细黑"/>
                <a:cs typeface="Times New Roman"/>
              </a:rPr>
              <a:t>和</a:t>
            </a:r>
            <a:r>
              <a:rPr lang="en-US" altLang="zh-CN" sz="2800" kern="100" dirty="0">
                <a:solidFill>
                  <a:srgbClr val="002060"/>
                </a:solidFill>
                <a:latin typeface="Times New Roman"/>
                <a:ea typeface="华文细黑"/>
                <a:cs typeface="Courier New"/>
              </a:rPr>
              <a:t>6 N</a:t>
            </a:r>
            <a:r>
              <a:rPr lang="zh-CN" altLang="zh-CN" sz="2800" kern="100" dirty="0">
                <a:solidFill>
                  <a:srgbClr val="002060"/>
                </a:solidFill>
                <a:latin typeface="Times New Roman"/>
                <a:ea typeface="华文细黑"/>
                <a:cs typeface="Times New Roman"/>
              </a:rPr>
              <a:t>的</a:t>
            </a:r>
            <a:r>
              <a:rPr lang="zh-CN" altLang="zh-CN" sz="2800" kern="100" spc="-100" dirty="0">
                <a:solidFill>
                  <a:srgbClr val="002060"/>
                </a:solidFill>
                <a:latin typeface="Times New Roman"/>
                <a:ea typeface="华文细黑"/>
                <a:cs typeface="Times New Roman"/>
              </a:rPr>
              <a:t>合力，大小都为</a:t>
            </a:r>
            <a:r>
              <a:rPr lang="en-US" altLang="zh-CN" sz="2800" kern="100" spc="-100" dirty="0">
                <a:solidFill>
                  <a:srgbClr val="002060"/>
                </a:solidFill>
                <a:latin typeface="Times New Roman"/>
                <a:ea typeface="华文细黑"/>
                <a:cs typeface="Courier New"/>
              </a:rPr>
              <a:t>3 N</a:t>
            </a:r>
            <a:r>
              <a:rPr lang="zh-CN" altLang="zh-CN" sz="2800" kern="100" spc="-100" dirty="0">
                <a:solidFill>
                  <a:srgbClr val="002060"/>
                </a:solidFill>
                <a:latin typeface="Times New Roman"/>
                <a:ea typeface="华文细黑"/>
                <a:cs typeface="Times New Roman"/>
              </a:rPr>
              <a:t>，且三个合力互成</a:t>
            </a:r>
            <a:r>
              <a:rPr lang="en-US" altLang="zh-CN" sz="2800" kern="100" spc="-100" dirty="0">
                <a:solidFill>
                  <a:srgbClr val="002060"/>
                </a:solidFill>
                <a:latin typeface="Times New Roman"/>
                <a:ea typeface="华文细黑"/>
                <a:cs typeface="Courier New"/>
              </a:rPr>
              <a:t>120°</a:t>
            </a:r>
            <a:r>
              <a:rPr lang="zh-CN" altLang="zh-CN" sz="2800" kern="100" spc="-100" dirty="0">
                <a:solidFill>
                  <a:srgbClr val="002060"/>
                </a:solidFill>
                <a:latin typeface="Times New Roman"/>
                <a:ea typeface="华文细黑"/>
                <a:cs typeface="Times New Roman"/>
              </a:rPr>
              <a:t>角，如</a:t>
            </a:r>
            <a:r>
              <a:rPr lang="zh-CN" altLang="zh-CN" sz="2800" kern="100" dirty="0">
                <a:solidFill>
                  <a:srgbClr val="002060"/>
                </a:solidFill>
                <a:latin typeface="Times New Roman"/>
                <a:ea typeface="华文细黑"/>
                <a:cs typeface="Times New Roman"/>
              </a:rPr>
              <a:t>图所示，根据平行四边形定则知，图中三个力的合力为零，即题中所给六个力的合力为零，故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0" name="TextBox 9"/>
          <p:cNvSpPr txBox="1"/>
          <p:nvPr/>
        </p:nvSpPr>
        <p:spPr>
          <a:xfrm>
            <a:off x="339286" y="216413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0722" name="Picture 2" descr="\\贾文\贾文\源文件\同步\物理 人教 必修1 新课标\3-12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781" y="356932"/>
            <a:ext cx="3316522" cy="245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贾文\贾文\源文件\同步\物理 人教 必修1 新课标\3-129.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7334" y="3573810"/>
            <a:ext cx="2652266" cy="251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1079203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blinds(horizontal)">
                                      <p:cBhvr>
                                        <p:cTn id="10" dur="500"/>
                                        <p:tgtEl>
                                          <p:spTgt spid="307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0723"/>
                                        </p:tgtEl>
                                      </p:cBhvr>
                                    </p:animEffect>
                                    <p:set>
                                      <p:cBhvr>
                                        <p:cTn id="18" dur="1" fill="hold">
                                          <p:stCondLst>
                                            <p:cond delay="499"/>
                                          </p:stCondLst>
                                        </p:cTn>
                                        <p:tgtEl>
                                          <p:spTgt spid="30723"/>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1"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9" grpId="0"/>
      <p:bldP spid="9" grpId="1"/>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3ti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89" r="9844"/>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17"/>
          <p:cNvSpPr/>
          <p:nvPr/>
        </p:nvSpPr>
        <p:spPr>
          <a:xfrm>
            <a:off x="489850" y="3960506"/>
            <a:ext cx="11187139"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合力随两分力间夹角的增大而减小</a:t>
            </a:r>
            <a:r>
              <a:rPr lang="en-US" altLang="zh-CN" sz="2800" kern="100" spc="-100" dirty="0">
                <a:solidFill>
                  <a:srgbClr val="002060"/>
                </a:solidFill>
                <a:latin typeface="Times New Roman"/>
                <a:ea typeface="华文细黑"/>
                <a:cs typeface="Courier New"/>
              </a:rPr>
              <a:t>(</a:t>
            </a:r>
            <a:r>
              <a:rPr lang="zh-CN" altLang="zh-CN" sz="2800" kern="100" spc="-100" dirty="0">
                <a:solidFill>
                  <a:srgbClr val="002060"/>
                </a:solidFill>
                <a:latin typeface="Times New Roman"/>
                <a:ea typeface="华文细黑"/>
                <a:cs typeface="Times New Roman"/>
              </a:rPr>
              <a:t>夹角小于</a:t>
            </a:r>
            <a:r>
              <a:rPr lang="en-US" altLang="zh-CN" sz="2800" kern="100" spc="-100" dirty="0">
                <a:solidFill>
                  <a:srgbClr val="002060"/>
                </a:solidFill>
                <a:latin typeface="Times New Roman"/>
                <a:ea typeface="华文细黑"/>
                <a:cs typeface="Courier New"/>
              </a:rPr>
              <a:t>180°</a:t>
            </a:r>
            <a:r>
              <a:rPr lang="zh-CN" altLang="zh-CN" sz="2800" kern="100" spc="-100" dirty="0">
                <a:solidFill>
                  <a:srgbClr val="002060"/>
                </a:solidFill>
                <a:latin typeface="Times New Roman"/>
                <a:ea typeface="华文细黑"/>
                <a:cs typeface="Times New Roman"/>
              </a:rPr>
              <a:t>时</a:t>
            </a:r>
            <a:r>
              <a:rPr lang="en-US" altLang="zh-CN" sz="2800" kern="100" spc="-100" dirty="0">
                <a:solidFill>
                  <a:srgbClr val="002060"/>
                </a:solidFill>
                <a:latin typeface="Times New Roman"/>
                <a:ea typeface="华文细黑"/>
                <a:cs typeface="Courier New"/>
              </a:rPr>
              <a:t>)</a:t>
            </a:r>
            <a:r>
              <a:rPr lang="zh-CN" altLang="zh-CN" sz="2800" kern="100" spc="-100" dirty="0">
                <a:solidFill>
                  <a:srgbClr val="002060"/>
                </a:solidFill>
                <a:latin typeface="Times New Roman"/>
                <a:ea typeface="华文细黑"/>
                <a:cs typeface="Times New Roman"/>
              </a:rPr>
              <a:t>，合力大小</a:t>
            </a:r>
            <a:r>
              <a:rPr lang="zh-CN" altLang="zh-CN" sz="2800" kern="100" dirty="0">
                <a:solidFill>
                  <a:srgbClr val="002060"/>
                </a:solidFill>
                <a:latin typeface="Times New Roman"/>
                <a:ea typeface="华文细黑"/>
                <a:cs typeface="Times New Roman"/>
              </a:rPr>
              <a:t>的范围为</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，例如，当</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N</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 N</a:t>
            </a:r>
            <a:r>
              <a:rPr lang="zh-CN" altLang="zh-CN" sz="2800" kern="100" dirty="0">
                <a:solidFill>
                  <a:srgbClr val="002060"/>
                </a:solidFill>
                <a:latin typeface="Times New Roman"/>
                <a:ea typeface="华文细黑"/>
                <a:cs typeface="Times New Roman"/>
              </a:rPr>
              <a:t>时，</a:t>
            </a:r>
            <a:r>
              <a:rPr lang="en-US" altLang="zh-CN" sz="2800" kern="100" dirty="0">
                <a:solidFill>
                  <a:srgbClr val="002060"/>
                </a:solidFill>
                <a:latin typeface="Times New Roman"/>
                <a:ea typeface="华文细黑"/>
                <a:cs typeface="Courier New"/>
              </a:rPr>
              <a:t>1 </a:t>
            </a:r>
            <a:r>
              <a:rPr lang="en-US" altLang="zh-CN" sz="2800" kern="100" dirty="0" smtClean="0">
                <a:solidFill>
                  <a:srgbClr val="002060"/>
                </a:solidFill>
                <a:latin typeface="Times New Roman"/>
                <a:ea typeface="华文细黑"/>
                <a:cs typeface="Courier New"/>
              </a:rPr>
              <a:t>N</a:t>
            </a:r>
            <a:r>
              <a:rPr lang="en-US" altLang="zh-CN" sz="2800" kern="100" dirty="0" smtClean="0">
                <a:solidFill>
                  <a:srgbClr val="002060"/>
                </a:solidFill>
                <a:latin typeface="宋体"/>
                <a:ea typeface="华文细黑"/>
                <a:cs typeface="Times New Roman"/>
              </a:rPr>
              <a:t>≤ </a:t>
            </a:r>
            <a:r>
              <a:rPr lang="en-US" altLang="zh-CN" sz="2800" i="1" kern="100" spc="-100" dirty="0" smtClean="0">
                <a:solidFill>
                  <a:srgbClr val="002060"/>
                </a:solidFill>
                <a:latin typeface="Times New Roman"/>
                <a:ea typeface="华文细黑"/>
                <a:cs typeface="Courier New"/>
              </a:rPr>
              <a:t>F</a:t>
            </a:r>
            <a:r>
              <a:rPr lang="en-US" altLang="zh-CN" sz="2800" kern="100" spc="-100" dirty="0">
                <a:solidFill>
                  <a:srgbClr val="002060"/>
                </a:solidFill>
                <a:latin typeface="宋体"/>
                <a:ea typeface="华文细黑"/>
                <a:cs typeface="Times New Roman"/>
              </a:rPr>
              <a:t>≤</a:t>
            </a:r>
            <a:r>
              <a:rPr lang="en-US" altLang="zh-CN" sz="2800" kern="100" spc="-100" dirty="0">
                <a:solidFill>
                  <a:srgbClr val="002060"/>
                </a:solidFill>
                <a:latin typeface="Times New Roman"/>
                <a:ea typeface="华文细黑"/>
                <a:cs typeface="Courier New"/>
              </a:rPr>
              <a:t>11 N</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F</a:t>
            </a:r>
            <a:r>
              <a:rPr lang="zh-CN" altLang="zh-CN" sz="2800" kern="100" spc="-100" dirty="0">
                <a:solidFill>
                  <a:srgbClr val="002060"/>
                </a:solidFill>
                <a:latin typeface="Times New Roman"/>
                <a:ea typeface="华文细黑"/>
                <a:cs typeface="Times New Roman"/>
              </a:rPr>
              <a:t>可以比</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中的最小者小，也可以比</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中的最大者</a:t>
            </a:r>
            <a:r>
              <a:rPr lang="zh-CN" altLang="zh-CN" sz="2800" kern="100" dirty="0">
                <a:solidFill>
                  <a:srgbClr val="002060"/>
                </a:solidFill>
                <a:latin typeface="Times New Roman"/>
                <a:ea typeface="华文细黑"/>
                <a:cs typeface="Times New Roman"/>
              </a:rPr>
              <a:t>大，故选项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2" name="矩形 11"/>
          <p:cNvSpPr/>
          <p:nvPr/>
        </p:nvSpPr>
        <p:spPr>
          <a:xfrm>
            <a:off x="489850" y="111742"/>
            <a:ext cx="11187139" cy="39192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合力大小与夹角的关系</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关于两个大小不变的共点力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与其合力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的关系，下列说法中正确的是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大小随</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间夹角的增大而增大</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夹角小于</a:t>
            </a:r>
            <a:r>
              <a:rPr lang="en-US" altLang="zh-CN" sz="2800" kern="100" dirty="0">
                <a:latin typeface="Times New Roman"/>
                <a:ea typeface="华文细黑"/>
                <a:cs typeface="Courier New"/>
              </a:rPr>
              <a:t>180°</a:t>
            </a:r>
            <a:r>
              <a:rPr lang="zh-CN" altLang="zh-CN" sz="2800" kern="100" dirty="0">
                <a:latin typeface="Times New Roman"/>
                <a:ea typeface="华文细黑"/>
                <a:cs typeface="Times New Roman"/>
              </a:rPr>
              <a:t>时</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大小随</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间夹角的增大而减小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夹角小于</a:t>
            </a:r>
            <a:r>
              <a:rPr lang="en-US" altLang="zh-CN" sz="2800" kern="100" dirty="0">
                <a:latin typeface="Times New Roman"/>
                <a:ea typeface="华文细黑"/>
                <a:cs typeface="Courier New"/>
              </a:rPr>
              <a:t>180°</a:t>
            </a:r>
            <a:r>
              <a:rPr lang="zh-CN" altLang="zh-CN" sz="2800" kern="100" dirty="0">
                <a:latin typeface="Times New Roman"/>
                <a:ea typeface="华文细黑"/>
                <a:cs typeface="Times New Roman"/>
              </a:rPr>
              <a:t>时</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大小一定小于</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中最大者</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大小不能小于</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中最小者</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360494" y="208668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8" grpId="0"/>
      <p:bldP spid="18" grpId="1"/>
      <p:bldP spid="17" grpId="0"/>
      <p:bldP spid="17"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2"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6" name="矩形 25"/>
          <p:cNvSpPr/>
          <p:nvPr/>
        </p:nvSpPr>
        <p:spPr>
          <a:xfrm>
            <a:off x="524912" y="3625498"/>
            <a:ext cx="11076375"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的合力范围是</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7 N</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23 N</a:t>
            </a:r>
            <a:r>
              <a:rPr lang="zh-CN" altLang="zh-CN" sz="2800" kern="100" dirty="0">
                <a:solidFill>
                  <a:srgbClr val="002060"/>
                </a:solidFill>
                <a:latin typeface="Times New Roman"/>
                <a:ea typeface="华文细黑"/>
                <a:cs typeface="Times New Roman"/>
              </a:rPr>
              <a:t>，不在此范围的是</a:t>
            </a:r>
            <a:r>
              <a:rPr lang="en-US" altLang="zh-CN" sz="2800" kern="100" dirty="0">
                <a:solidFill>
                  <a:srgbClr val="002060"/>
                </a:solidFill>
                <a:latin typeface="Times New Roman"/>
                <a:ea typeface="华文细黑"/>
                <a:cs typeface="Courier New"/>
              </a:rPr>
              <a:t>25 N</a:t>
            </a:r>
            <a:r>
              <a:rPr lang="zh-CN" altLang="zh-CN" sz="2800" kern="100" dirty="0">
                <a:solidFill>
                  <a:srgbClr val="002060"/>
                </a:solidFill>
                <a:latin typeface="Times New Roman"/>
                <a:ea typeface="华文细黑"/>
                <a:cs typeface="Times New Roman"/>
              </a:rPr>
              <a:t>，应选择</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项</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27" name="矩形 26"/>
          <p:cNvSpPr/>
          <p:nvPr/>
        </p:nvSpPr>
        <p:spPr>
          <a:xfrm>
            <a:off x="524912" y="981522"/>
            <a:ext cx="11076375" cy="270841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合力大小范围</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两个共点力的大小分别为</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15 N</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8 N</a:t>
            </a:r>
            <a:r>
              <a:rPr lang="zh-CN" altLang="zh-CN" sz="2800" kern="100" dirty="0">
                <a:latin typeface="Times New Roman"/>
                <a:ea typeface="华文细黑"/>
                <a:cs typeface="Times New Roman"/>
              </a:rPr>
              <a:t>，它们的合力大小不可能等于</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A.9 N  	</a:t>
            </a:r>
            <a:r>
              <a:rPr lang="en-US" altLang="zh-CN" sz="2800" kern="100" dirty="0" smtClean="0">
                <a:latin typeface="Times New Roman"/>
                <a:ea typeface="华文细黑"/>
                <a:cs typeface="Courier New"/>
              </a:rPr>
              <a:t>			B.25 </a:t>
            </a:r>
            <a:r>
              <a:rPr lang="en-US" altLang="zh-CN" sz="2800" kern="100" dirty="0">
                <a:latin typeface="Times New Roman"/>
                <a:ea typeface="华文细黑"/>
                <a:cs typeface="Courier New"/>
              </a:rPr>
              <a:t>N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C.8 N  	</a:t>
            </a:r>
            <a:r>
              <a:rPr lang="en-US" altLang="zh-CN" sz="2800" kern="100" dirty="0" smtClean="0">
                <a:latin typeface="Times New Roman"/>
                <a:ea typeface="华文细黑"/>
                <a:cs typeface="Courier New"/>
              </a:rPr>
              <a:t>			D.21 </a:t>
            </a:r>
            <a:r>
              <a:rPr lang="en-US" altLang="zh-CN" sz="2800" kern="100" dirty="0">
                <a:latin typeface="Times New Roman"/>
                <a:ea typeface="华文细黑"/>
                <a:cs typeface="Courier New"/>
              </a:rPr>
              <a:t>N</a:t>
            </a:r>
            <a:endParaRPr lang="zh-CN" altLang="zh-CN" sz="1050" kern="100" dirty="0">
              <a:effectLst/>
              <a:latin typeface="宋体"/>
              <a:cs typeface="Courier New"/>
            </a:endParaRPr>
          </a:p>
        </p:txBody>
      </p:sp>
      <p:sp>
        <p:nvSpPr>
          <p:cNvPr id="28" name="TextBox 2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0" name="TextBox 29"/>
          <p:cNvSpPr txBox="1"/>
          <p:nvPr/>
        </p:nvSpPr>
        <p:spPr>
          <a:xfrm>
            <a:off x="5287518" y="233951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6" grpId="0"/>
      <p:bldP spid="26" grpId="1"/>
      <p:bldP spid="30" grpId="0"/>
      <p:bldP spid="30"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extLst>
              <p:ext uri="{D42A27DB-BD31-4B8C-83A1-F6EECF244321}">
                <p14:modId xmlns:p14="http://schemas.microsoft.com/office/powerpoint/2010/main" val="723865661"/>
              </p:ext>
            </p:extLst>
          </p:nvPr>
        </p:nvGraphicFramePr>
        <p:xfrm>
          <a:off x="560750" y="3928487"/>
          <a:ext cx="11256963" cy="2124075"/>
        </p:xfrm>
        <a:graphic>
          <a:graphicData uri="http://schemas.openxmlformats.org/presentationml/2006/ole">
            <mc:AlternateContent xmlns:mc="http://schemas.openxmlformats.org/markup-compatibility/2006">
              <mc:Choice xmlns:v="urn:schemas-microsoft-com:vml" Requires="v">
                <p:oleObj spid="_x0000_s31821" name="文档" r:id="rId3" imgW="11384954" imgH="2150515" progId="Word.Document.12">
                  <p:embed/>
                </p:oleObj>
              </mc:Choice>
              <mc:Fallback>
                <p:oleObj name="文档" r:id="rId3" imgW="11384954" imgH="2150515" progId="Word.Document.12">
                  <p:embed/>
                  <p:pic>
                    <p:nvPicPr>
                      <p:cNvPr id="0" name=""/>
                      <p:cNvPicPr/>
                      <p:nvPr/>
                    </p:nvPicPr>
                    <p:blipFill>
                      <a:blip r:embed="rId4"/>
                      <a:stretch>
                        <a:fillRect/>
                      </a:stretch>
                    </p:blipFill>
                    <p:spPr>
                      <a:xfrm>
                        <a:off x="560750" y="3928487"/>
                        <a:ext cx="11256963" cy="212407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694895989"/>
              </p:ext>
            </p:extLst>
          </p:nvPr>
        </p:nvGraphicFramePr>
        <p:xfrm>
          <a:off x="560750" y="1871146"/>
          <a:ext cx="9407525" cy="2335213"/>
        </p:xfrm>
        <a:graphic>
          <a:graphicData uri="http://schemas.openxmlformats.org/presentationml/2006/ole">
            <mc:AlternateContent xmlns:mc="http://schemas.openxmlformats.org/markup-compatibility/2006">
              <mc:Choice xmlns:v="urn:schemas-microsoft-com:vml" Requires="v">
                <p:oleObj spid="_x0000_s31822" name="文档" r:id="rId5" imgW="9407200" imgH="2335874" progId="Word.Document.12">
                  <p:embed/>
                </p:oleObj>
              </mc:Choice>
              <mc:Fallback>
                <p:oleObj name="文档" r:id="rId5" imgW="9407200" imgH="2335874" progId="Word.Document.12">
                  <p:embed/>
                  <p:pic>
                    <p:nvPicPr>
                      <p:cNvPr id="0" name=""/>
                      <p:cNvPicPr/>
                      <p:nvPr/>
                    </p:nvPicPr>
                    <p:blipFill>
                      <a:blip r:embed="rId6"/>
                      <a:stretch>
                        <a:fillRect/>
                      </a:stretch>
                    </p:blipFill>
                    <p:spPr>
                      <a:xfrm>
                        <a:off x="560750" y="1871146"/>
                        <a:ext cx="9407525" cy="2335213"/>
                      </a:xfrm>
                      <a:prstGeom prst="rect">
                        <a:avLst/>
                      </a:prstGeom>
                    </p:spPr>
                  </p:pic>
                </p:oleObj>
              </mc:Fallback>
            </mc:AlternateContent>
          </a:graphicData>
        </a:graphic>
      </p:graphicFrame>
      <p:sp>
        <p:nvSpPr>
          <p:cNvPr id="16" name="矩形 15"/>
          <p:cNvSpPr/>
          <p:nvPr/>
        </p:nvSpPr>
        <p:spPr>
          <a:xfrm>
            <a:off x="396413" y="472991"/>
            <a:ext cx="11393057"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两个力的合成</a:t>
            </a:r>
            <a:r>
              <a:rPr lang="en-US" altLang="zh-CN" sz="2800" b="1" kern="100" spc="-100" dirty="0">
                <a:latin typeface="Times New Roman"/>
                <a:ea typeface="华文细黑"/>
                <a:cs typeface="Courier New"/>
              </a:rPr>
              <a:t>)</a:t>
            </a:r>
            <a:r>
              <a:rPr lang="zh-CN" altLang="zh-CN" sz="2800" kern="100" spc="-100" dirty="0">
                <a:latin typeface="Times New Roman"/>
                <a:ea typeface="华文细黑"/>
                <a:cs typeface="Times New Roman"/>
              </a:rPr>
              <a:t>有两个大小相等的共点力</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1</a:t>
            </a:r>
            <a:r>
              <a:rPr lang="zh-CN" altLang="zh-CN" sz="2800" kern="100" spc="-100" dirty="0">
                <a:latin typeface="Times New Roman"/>
                <a:ea typeface="华文细黑"/>
                <a:cs typeface="Times New Roman"/>
              </a:rPr>
              <a:t>和</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2</a:t>
            </a:r>
            <a:r>
              <a:rPr lang="zh-CN" altLang="zh-CN" sz="2800" kern="100" spc="-100" dirty="0">
                <a:latin typeface="Times New Roman"/>
                <a:ea typeface="华文细黑"/>
                <a:cs typeface="Times New Roman"/>
              </a:rPr>
              <a:t>，当它们的夹角为</a:t>
            </a:r>
            <a:r>
              <a:rPr lang="en-US" altLang="zh-CN" sz="2800" kern="100" spc="-100" dirty="0">
                <a:latin typeface="Times New Roman"/>
                <a:ea typeface="华文细黑"/>
                <a:cs typeface="Courier New"/>
              </a:rPr>
              <a:t>90°</a:t>
            </a:r>
            <a:r>
              <a:rPr lang="zh-CN" altLang="zh-CN" sz="2800" kern="100" spc="-100" dirty="0">
                <a:latin typeface="Times New Roman"/>
                <a:ea typeface="华文细黑"/>
                <a:cs typeface="Times New Roman"/>
              </a:rPr>
              <a:t>时，</a:t>
            </a:r>
            <a:r>
              <a:rPr lang="zh-CN" altLang="zh-CN" sz="2800" kern="100" dirty="0">
                <a:latin typeface="Times New Roman"/>
                <a:ea typeface="华文细黑"/>
                <a:cs typeface="Times New Roman"/>
              </a:rPr>
              <a:t>合力为</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，它们的夹角变为</a:t>
            </a:r>
            <a:r>
              <a:rPr lang="en-US" altLang="zh-CN" sz="2800" kern="100" dirty="0">
                <a:latin typeface="Times New Roman"/>
                <a:ea typeface="华文细黑"/>
                <a:cs typeface="Courier New"/>
              </a:rPr>
              <a:t>120°</a:t>
            </a:r>
            <a:r>
              <a:rPr lang="zh-CN" altLang="zh-CN" sz="2800" kern="100" dirty="0">
                <a:latin typeface="Times New Roman"/>
                <a:ea typeface="华文细黑"/>
                <a:cs typeface="Times New Roman"/>
              </a:rPr>
              <a:t>时，合力的大小为</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19" name="Rectangle 21">
            <a:hlinkClick r:id="rId7"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8"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9"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10"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5379153" y="1974111"/>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Rectangle 21">
            <a:hlinkClick r:id="rId11"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p:bldP spid="1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554915441"/>
              </p:ext>
            </p:extLst>
          </p:nvPr>
        </p:nvGraphicFramePr>
        <p:xfrm>
          <a:off x="540430" y="5115525"/>
          <a:ext cx="6858000" cy="1512888"/>
        </p:xfrm>
        <a:graphic>
          <a:graphicData uri="http://schemas.openxmlformats.org/presentationml/2006/ole">
            <mc:AlternateContent xmlns:mc="http://schemas.openxmlformats.org/markup-compatibility/2006">
              <mc:Choice xmlns:v="urn:schemas-microsoft-com:vml" Requires="v">
                <p:oleObj spid="_x0000_s32802" name="文档" r:id="rId3" imgW="6867125" imgH="1512379" progId="Word.Document.12">
                  <p:embed/>
                </p:oleObj>
              </mc:Choice>
              <mc:Fallback>
                <p:oleObj name="文档" r:id="rId3" imgW="6867125" imgH="1512379" progId="Word.Document.12">
                  <p:embed/>
                  <p:pic>
                    <p:nvPicPr>
                      <p:cNvPr id="0" name="对象 20"/>
                      <p:cNvPicPr>
                        <a:picLocks noChangeAspect="1" noChangeArrowheads="1"/>
                      </p:cNvPicPr>
                      <p:nvPr/>
                    </p:nvPicPr>
                    <p:blipFill>
                      <a:blip r:embed="rId4"/>
                      <a:srcRect/>
                      <a:stretch>
                        <a:fillRect/>
                      </a:stretch>
                    </p:blipFill>
                    <p:spPr bwMode="auto">
                      <a:xfrm>
                        <a:off x="540430" y="5115525"/>
                        <a:ext cx="68580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矩形 10"/>
          <p:cNvSpPr/>
          <p:nvPr/>
        </p:nvSpPr>
        <p:spPr>
          <a:xfrm>
            <a:off x="402660" y="257618"/>
            <a:ext cx="11299010"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两个力的合成</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10</a:t>
            </a:r>
            <a:r>
              <a:rPr lang="zh-CN" altLang="zh-CN" sz="2800" kern="100" dirty="0">
                <a:latin typeface="Times New Roman"/>
                <a:ea typeface="华文细黑"/>
                <a:cs typeface="Times New Roman"/>
              </a:rPr>
              <a:t>所示，水平地面上固定着一根竖直立柱，某人用绳子通过柱顶的光滑定滑轮将</a:t>
            </a:r>
            <a:r>
              <a:rPr lang="en-US" altLang="zh-CN" sz="2800" kern="100" dirty="0">
                <a:latin typeface="Times New Roman"/>
                <a:ea typeface="华文细黑"/>
                <a:cs typeface="Courier New"/>
              </a:rPr>
              <a:t>100 N</a:t>
            </a:r>
            <a:r>
              <a:rPr lang="zh-CN" altLang="zh-CN" sz="2800" kern="100" dirty="0">
                <a:latin typeface="Times New Roman"/>
                <a:ea typeface="华文细黑"/>
                <a:cs typeface="Times New Roman"/>
              </a:rPr>
              <a:t>的货物拉住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已知人拉着绳子的一端，且该绳端与水平方向夹角为</a:t>
            </a:r>
            <a:r>
              <a:rPr lang="en-US" altLang="zh-CN" sz="2800" kern="100" dirty="0">
                <a:latin typeface="Times New Roman"/>
                <a:ea typeface="华文细黑"/>
                <a:cs typeface="Courier New"/>
              </a:rPr>
              <a:t>30°</a:t>
            </a:r>
            <a:r>
              <a:rPr lang="zh-CN" altLang="zh-CN" sz="2800" kern="100" dirty="0">
                <a:latin typeface="Times New Roman"/>
                <a:ea typeface="华文细黑"/>
                <a:cs typeface="Times New Roman"/>
              </a:rPr>
              <a:t>，则柱顶所受压力大小为</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24"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6"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7"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8"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5" name="TextBox 14"/>
          <p:cNvSpPr txBox="1"/>
          <p:nvPr/>
        </p:nvSpPr>
        <p:spPr>
          <a:xfrm>
            <a:off x="4819382" y="496228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a:hlinkClick r:id="rId9"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 name="矩形 1"/>
          <p:cNvSpPr/>
          <p:nvPr/>
        </p:nvSpPr>
        <p:spPr>
          <a:xfrm>
            <a:off x="5643801" y="4418742"/>
            <a:ext cx="902811"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10</a:t>
            </a:r>
            <a:endParaRPr lang="zh-CN" altLang="en-US" dirty="0"/>
          </a:p>
        </p:txBody>
      </p:sp>
      <p:sp>
        <p:nvSpPr>
          <p:cNvPr id="22" name="Rectangle 21">
            <a:hlinkClick r:id="rId10"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32770" name="Picture 2" descr="\\贾文\贾文\源文件\同步\物理 人教 必修1 新课标\3-130.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99663" y="2408349"/>
            <a:ext cx="4591087" cy="199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矩形 10"/>
          <p:cNvSpPr/>
          <p:nvPr/>
        </p:nvSpPr>
        <p:spPr>
          <a:xfrm>
            <a:off x="478582" y="693490"/>
            <a:ext cx="11076375" cy="2847037"/>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如图所示，</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定滑轮只改变力的方向，不改变力的大小，</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所以绳的拉力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100 N</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柱顶所受压力大小</a:t>
            </a:r>
            <a:endParaRPr lang="zh-CN" altLang="zh-CN" sz="1050" kern="100" dirty="0">
              <a:effectLst/>
              <a:latin typeface="宋体"/>
              <a:cs typeface="Courier New"/>
            </a:endParaRPr>
          </a:p>
        </p:txBody>
      </p:sp>
      <p:sp>
        <p:nvSpPr>
          <p:cNvPr id="24"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7"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19272" name="Picture 840" descr="\\贾文\贾文\源文件\同步\物理 人教 必修1 新课标\3-131.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3368" y="981522"/>
            <a:ext cx="2570350" cy="289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482458779"/>
              </p:ext>
            </p:extLst>
          </p:nvPr>
        </p:nvGraphicFramePr>
        <p:xfrm>
          <a:off x="612438" y="3727986"/>
          <a:ext cx="10860088" cy="1330325"/>
        </p:xfrm>
        <a:graphic>
          <a:graphicData uri="http://schemas.openxmlformats.org/presentationml/2006/ole">
            <mc:AlternateContent xmlns:mc="http://schemas.openxmlformats.org/markup-compatibility/2006">
              <mc:Choice xmlns:v="urn:schemas-microsoft-com:vml" Requires="v">
                <p:oleObj spid="_x0000_s19296" name="文档" r:id="rId9" imgW="10859833" imgH="1330260" progId="Word.Document.12">
                  <p:embed/>
                </p:oleObj>
              </mc:Choice>
              <mc:Fallback>
                <p:oleObj name="文档" r:id="rId9" imgW="10859833" imgH="1330260" progId="Word.Document.12">
                  <p:embed/>
                  <p:pic>
                    <p:nvPicPr>
                      <p:cNvPr id="0" name=""/>
                      <p:cNvPicPr/>
                      <p:nvPr/>
                    </p:nvPicPr>
                    <p:blipFill>
                      <a:blip r:embed="rId10"/>
                      <a:stretch>
                        <a:fillRect/>
                      </a:stretch>
                    </p:blipFill>
                    <p:spPr>
                      <a:xfrm>
                        <a:off x="612438" y="3727986"/>
                        <a:ext cx="10860088" cy="1330325"/>
                      </a:xfrm>
                      <a:prstGeom prst="rect">
                        <a:avLst/>
                      </a:prstGeom>
                    </p:spPr>
                  </p:pic>
                </p:oleObj>
              </mc:Fallback>
            </mc:AlternateContent>
          </a:graphicData>
        </a:graphic>
      </p:graphicFrame>
    </p:spTree>
    <p:extLst>
      <p:ext uri="{BB962C8B-B14F-4D97-AF65-F5344CB8AC3E}">
        <p14:creationId xmlns:p14="http://schemas.microsoft.com/office/powerpoint/2010/main" val="321776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75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272"/>
                                        </p:tgtEl>
                                        <p:attrNameLst>
                                          <p:attrName>style.visibility</p:attrName>
                                        </p:attrNameLst>
                                      </p:cBhvr>
                                      <p:to>
                                        <p:strVal val="visible"/>
                                      </p:to>
                                    </p:set>
                                    <p:animEffect transition="in" filter="blinds(horizontal)">
                                      <p:cBhvr>
                                        <p:cTn id="10" dur="750"/>
                                        <p:tgtEl>
                                          <p:spTgt spid="19272"/>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blinds(horizontal)">
                                      <p:cBhvr>
                                        <p:cTn id="14" dur="750"/>
                                        <p:tgtEl>
                                          <p:spTgt spid="11">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blinds(horizontal)">
                                      <p:cBhvr>
                                        <p:cTn id="18" dur="750"/>
                                        <p:tgtEl>
                                          <p:spTgt spid="11">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750"/>
                                        <p:tgtEl>
                                          <p:spTgt spid="11">
                                            <p:txEl>
                                              <p:pRg st="3" end="3"/>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a16="http://schemas.microsoft.com/office/drawing/2014/main" xmlns="" val="1008561275"/>
                    </a:ext>
                  </a:extLst>
                </a:gridCol>
                <a:gridCol w="4068000">
                  <a:extLst>
                    <a:ext uri="{9D8B030D-6E8A-4147-A177-3AD203B41FA5}">
                      <a16:colId xmlns:a16="http://schemas.microsoft.com/office/drawing/2014/main" xmlns="" val="271465696"/>
                    </a:ext>
                  </a:extLst>
                </a:gridCol>
                <a:gridCol w="4068000">
                  <a:extLst>
                    <a:ext uri="{9D8B030D-6E8A-4147-A177-3AD203B41FA5}">
                      <a16:colId xmlns:a16="http://schemas.microsoft.com/office/drawing/2014/main" xmlns=""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14702" y="837506"/>
            <a:ext cx="11148457" cy="13331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5.</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多个力的合成</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如图所示，三个大小相等的力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，作用于同一点</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，则合力最小的是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24"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pic>
        <p:nvPicPr>
          <p:cNvPr id="21" name="图片 2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Rectangle 21">
            <a:hlinkClick r:id="rId8"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pic>
        <p:nvPicPr>
          <p:cNvPr id="33794" name="Picture 2" descr="\\贾文\贾文\源文件\同步\物理 人教 必修1 新课标\3-132.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8106" y="2358023"/>
            <a:ext cx="7754200" cy="222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6419326" y="402617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640236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p:bldP spid="18"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C:\Users\Administrator\Desktop\用！！！\风景图片\新图！\3运动会\2ti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1" t="18788" r="3361" b="2519"/>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C:\Users\Administrator\Desktop\用！！！\风景图片\新图！\3运动会\3ti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89" r="9844"/>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67121" y="425778"/>
            <a:ext cx="11435850" cy="5734903"/>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一、力的合成</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合力与分力</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当一个物体受到几个力的共同作用时，我们常常可以求出这样一个力，这个力产生的效果跟原来几个力的共同</a:t>
            </a:r>
            <a:r>
              <a:rPr lang="zh-CN" altLang="zh-CN" sz="2800" kern="100" dirty="0" smtClean="0">
                <a:latin typeface="Times New Roman"/>
                <a:ea typeface="华文细黑"/>
                <a:cs typeface="Times New Roman"/>
              </a:rPr>
              <a:t>效果</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这个力就叫做那几个力</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原来的几个力</a:t>
            </a:r>
            <a:r>
              <a:rPr lang="zh-CN" altLang="zh-CN" sz="2800" kern="100" dirty="0" smtClean="0">
                <a:latin typeface="Times New Roman"/>
                <a:ea typeface="华文细黑"/>
                <a:cs typeface="Times New Roman"/>
              </a:rPr>
              <a:t>叫做</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合力与分力的关系</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合力与分力之间的关系是一</a:t>
            </a:r>
            <a:r>
              <a:rPr lang="zh-CN" altLang="zh-CN" sz="2800" kern="100" dirty="0" smtClean="0">
                <a:latin typeface="Times New Roman"/>
                <a:ea typeface="华文细黑"/>
                <a:cs typeface="Times New Roman"/>
              </a:rPr>
              <a:t>种</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关系，合力作用</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与</a:t>
            </a:r>
            <a:r>
              <a:rPr lang="zh-CN" altLang="zh-CN" sz="2800" kern="100" dirty="0">
                <a:latin typeface="Times New Roman"/>
                <a:ea typeface="华文细黑"/>
                <a:cs typeface="Times New Roman"/>
              </a:rPr>
              <a:t>分力共同</a:t>
            </a:r>
            <a:r>
              <a:rPr lang="zh-CN" altLang="zh-CN" sz="2800" kern="100">
                <a:latin typeface="Times New Roman"/>
                <a:ea typeface="华文细黑"/>
                <a:cs typeface="Times New Roman"/>
              </a:rPr>
              <a:t>作用</a:t>
            </a:r>
            <a:r>
              <a:rPr lang="zh-CN" altLang="zh-CN" sz="2800" kern="100" smtClean="0">
                <a:latin typeface="Times New Roman"/>
                <a:ea typeface="华文细黑"/>
                <a:cs typeface="Times New Roman"/>
              </a:rPr>
              <a:t>的</a:t>
            </a:r>
            <a:r>
              <a:rPr lang="en-US" altLang="zh-CN" sz="2800" u="sng" kern="100" smtClean="0">
                <a:latin typeface="Times New Roman"/>
                <a:ea typeface="华文细黑"/>
                <a:cs typeface="Times New Roman"/>
              </a:rPr>
              <a:t>         </a:t>
            </a:r>
            <a:r>
              <a:rPr lang="zh-CN" altLang="zh-CN" sz="2800" kern="100" smtClean="0">
                <a:latin typeface="Times New Roman"/>
                <a:ea typeface="华文细黑"/>
                <a:cs typeface="Times New Roman"/>
              </a:rPr>
              <a:t>相同</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8" name="矩形 7"/>
          <p:cNvSpPr/>
          <p:nvPr/>
        </p:nvSpPr>
        <p:spPr>
          <a:xfrm>
            <a:off x="7280627" y="264786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相同</a:t>
            </a:r>
            <a:endParaRPr lang="zh-CN" altLang="en-US" sz="2800" kern="100" dirty="0">
              <a:solidFill>
                <a:srgbClr val="C00000"/>
              </a:solidFill>
              <a:latin typeface="Times New Roman"/>
              <a:ea typeface="华文细黑"/>
              <a:cs typeface="Times New Roman"/>
            </a:endParaRPr>
          </a:p>
        </p:txBody>
      </p:sp>
      <p:sp>
        <p:nvSpPr>
          <p:cNvPr id="14" name="矩形 13"/>
          <p:cNvSpPr/>
          <p:nvPr/>
        </p:nvSpPr>
        <p:spPr>
          <a:xfrm>
            <a:off x="1159947" y="3352071"/>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合力</a:t>
            </a:r>
            <a:endParaRPr lang="zh-CN" altLang="en-US" sz="2800" kern="100" dirty="0">
              <a:solidFill>
                <a:srgbClr val="C00000"/>
              </a:solidFill>
              <a:latin typeface="Times New Roman"/>
              <a:ea typeface="华文细黑"/>
              <a:cs typeface="Times New Roman"/>
            </a:endParaRPr>
          </a:p>
        </p:txBody>
      </p:sp>
      <p:sp>
        <p:nvSpPr>
          <p:cNvPr id="16" name="矩形 15"/>
          <p:cNvSpPr/>
          <p:nvPr/>
        </p:nvSpPr>
        <p:spPr>
          <a:xfrm>
            <a:off x="5172075" y="3352071"/>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分力</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5076934" y="4736098"/>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等效替代</a:t>
            </a:r>
            <a:endParaRPr lang="zh-CN" altLang="en-US" sz="2800" kern="100" dirty="0">
              <a:solidFill>
                <a:srgbClr val="C00000"/>
              </a:solidFill>
              <a:latin typeface="Times New Roman"/>
              <a:ea typeface="华文细黑"/>
              <a:cs typeface="Times New Roman"/>
            </a:endParaRPr>
          </a:p>
        </p:txBody>
      </p:sp>
      <p:sp>
        <p:nvSpPr>
          <p:cNvPr id="17" name="矩形 16"/>
          <p:cNvSpPr/>
          <p:nvPr/>
        </p:nvSpPr>
        <p:spPr>
          <a:xfrm>
            <a:off x="9839622" y="473609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效果</a:t>
            </a:r>
            <a:endParaRPr lang="zh-CN" altLang="en-US" sz="2800" kern="100" dirty="0">
              <a:solidFill>
                <a:srgbClr val="C00000"/>
              </a:solidFill>
              <a:latin typeface="Times New Roman"/>
              <a:ea typeface="华文细黑"/>
              <a:cs typeface="Times New Roman"/>
            </a:endParaRPr>
          </a:p>
        </p:txBody>
      </p:sp>
      <p:sp>
        <p:nvSpPr>
          <p:cNvPr id="3" name="矩形 2"/>
          <p:cNvSpPr/>
          <p:nvPr/>
        </p:nvSpPr>
        <p:spPr>
          <a:xfrm>
            <a:off x="2206774" y="5468932"/>
            <a:ext cx="902811" cy="523220"/>
          </a:xfrm>
          <a:prstGeom prst="rect">
            <a:avLst/>
          </a:prstGeom>
        </p:spPr>
        <p:txBody>
          <a:bodyPr wrap="none">
            <a:spAutoFit/>
          </a:bodyPr>
          <a:lstStyle/>
          <a:p>
            <a:r>
              <a:rPr lang="zh-CN" altLang="zh-CN" sz="2800" kern="100">
                <a:solidFill>
                  <a:srgbClr val="C00000"/>
                </a:solidFill>
                <a:latin typeface="Times New Roman"/>
                <a:ea typeface="华文细黑"/>
                <a:cs typeface="Times New Roman"/>
              </a:rPr>
              <a:t>效果</a:t>
            </a:r>
            <a:endParaRPr lang="zh-CN" altLang="en-US" sz="2800" kern="10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p:bldP spid="8" grpId="1"/>
      <p:bldP spid="14" grpId="0"/>
      <p:bldP spid="14" grpId="1"/>
      <p:bldP spid="16" grpId="0"/>
      <p:bldP spid="16" grpId="1"/>
      <p:bldP spid="9" grpId="0"/>
      <p:bldP spid="9" grpId="1"/>
      <p:bldP spid="17" grpId="0"/>
      <p:bldP spid="17"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433894" y="4004083"/>
            <a:ext cx="11322624" cy="267765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二、共点力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定义：如果几个力共同作用</a:t>
            </a:r>
            <a:r>
              <a:rPr lang="zh-CN" altLang="zh-CN" sz="2800" kern="100" dirty="0" smtClean="0">
                <a:latin typeface="Times New Roman"/>
                <a:ea typeface="华文细黑"/>
                <a:cs typeface="Times New Roman"/>
              </a:rPr>
              <a:t>在</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上</a:t>
            </a:r>
            <a:r>
              <a:rPr lang="zh-CN" altLang="zh-CN" sz="2800" kern="100" dirty="0">
                <a:latin typeface="Times New Roman"/>
                <a:ea typeface="华文细黑"/>
                <a:cs typeface="Times New Roman"/>
              </a:rPr>
              <a:t>，或者虽不作用在同一点上，但它们</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这样的一组力叫做共点力</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力的合成的平行四边形定则，只适用于共点力</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433894" y="170284"/>
            <a:ext cx="8037576" cy="3970318"/>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力的合成</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定义：</a:t>
            </a:r>
            <a:r>
              <a:rPr lang="zh-CN" altLang="zh-CN" sz="2800" kern="100" dirty="0" smtClean="0">
                <a:solidFill>
                  <a:prstClr val="black"/>
                </a:solidFill>
                <a:latin typeface="Times New Roman"/>
                <a:ea typeface="华文细黑"/>
                <a:cs typeface="Times New Roman"/>
              </a:rPr>
              <a:t>求</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的</a:t>
            </a:r>
            <a:r>
              <a:rPr lang="zh-CN" altLang="zh-CN" sz="2800" kern="100" dirty="0">
                <a:solidFill>
                  <a:prstClr val="black"/>
                </a:solidFill>
                <a:latin typeface="Times New Roman"/>
                <a:ea typeface="华文细黑"/>
                <a:cs typeface="Times New Roman"/>
              </a:rPr>
              <a:t>过程叫做力的合成</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spc="-50" dirty="0">
                <a:solidFill>
                  <a:prstClr val="black"/>
                </a:solidFill>
                <a:latin typeface="Times New Roman"/>
                <a:ea typeface="华文细黑"/>
                <a:cs typeface="Times New Roman"/>
              </a:rPr>
              <a:t>平行四边形定则：两个力合成时，以表示这两个力的有向线段</a:t>
            </a:r>
            <a:r>
              <a:rPr lang="zh-CN" altLang="zh-CN" sz="2800" kern="100" dirty="0" smtClean="0">
                <a:solidFill>
                  <a:prstClr val="black"/>
                </a:solidFill>
                <a:latin typeface="Times New Roman"/>
                <a:ea typeface="华文细黑"/>
                <a:cs typeface="Times New Roman"/>
              </a:rPr>
              <a:t>为</a:t>
            </a:r>
            <a:r>
              <a:rPr lang="en-US" altLang="zh-CN" sz="2800" kern="100" dirty="0" smtClean="0">
                <a:solidFill>
                  <a:prstClr val="black"/>
                </a:solidFill>
                <a:latin typeface="宋体" pitchFamily="2" charset="-122"/>
                <a:ea typeface="宋体" pitchFamily="2" charset="-122"/>
                <a:cs typeface="Times New Roman"/>
              </a:rPr>
              <a:t>_____</a:t>
            </a:r>
            <a:r>
              <a:rPr lang="zh-CN" altLang="zh-CN" sz="2800" kern="100" spc="-100" dirty="0" smtClean="0">
                <a:solidFill>
                  <a:prstClr val="black"/>
                </a:solidFill>
                <a:latin typeface="Times New Roman"/>
                <a:ea typeface="华文细黑"/>
                <a:cs typeface="Times New Roman"/>
              </a:rPr>
              <a:t>作</a:t>
            </a:r>
            <a:r>
              <a:rPr lang="zh-CN" altLang="zh-CN" sz="2800" kern="100" spc="-100" dirty="0">
                <a:solidFill>
                  <a:prstClr val="black"/>
                </a:solidFill>
                <a:latin typeface="Times New Roman"/>
                <a:ea typeface="华文细黑"/>
                <a:cs typeface="Times New Roman"/>
              </a:rPr>
              <a:t>平行四边形，这两个邻边之间</a:t>
            </a:r>
            <a:r>
              <a:rPr lang="zh-CN" altLang="zh-CN" sz="2800" kern="100" spc="-100" dirty="0" smtClean="0">
                <a:solidFill>
                  <a:prstClr val="black"/>
                </a:solidFill>
                <a:latin typeface="Times New Roman"/>
                <a:ea typeface="华文细黑"/>
                <a:cs typeface="Times New Roman"/>
              </a:rPr>
              <a:t>的</a:t>
            </a:r>
            <a:r>
              <a:rPr lang="en-US" altLang="zh-CN" sz="2800" u="sng" kern="100" spc="-100" dirty="0" smtClean="0">
                <a:solidFill>
                  <a:prstClr val="black"/>
                </a:solidFill>
                <a:latin typeface="Times New Roman"/>
                <a:ea typeface="华文细黑"/>
                <a:cs typeface="Times New Roman"/>
              </a:rPr>
              <a:t>                </a:t>
            </a:r>
            <a:r>
              <a:rPr lang="zh-CN" altLang="zh-CN" sz="2800" kern="100" spc="-100" dirty="0" smtClean="0">
                <a:solidFill>
                  <a:prstClr val="black"/>
                </a:solidFill>
                <a:latin typeface="Times New Roman"/>
                <a:ea typeface="华文细黑"/>
                <a:cs typeface="Times New Roman"/>
              </a:rPr>
              <a:t>就</a:t>
            </a:r>
            <a:r>
              <a:rPr lang="zh-CN" altLang="zh-CN" sz="2800" kern="100" spc="-100" dirty="0">
                <a:solidFill>
                  <a:prstClr val="black"/>
                </a:solidFill>
                <a:latin typeface="Times New Roman"/>
                <a:ea typeface="华文细黑"/>
                <a:cs typeface="Times New Roman"/>
              </a:rPr>
              <a:t>代表合力的大小和方向</a:t>
            </a:r>
            <a:r>
              <a:rPr lang="en-US" altLang="zh-CN" sz="2800" kern="100" spc="-100" dirty="0">
                <a:solidFill>
                  <a:prstClr val="black"/>
                </a:solidFill>
                <a:latin typeface="Times New Roman"/>
                <a:ea typeface="华文细黑"/>
                <a:cs typeface="Courier New"/>
              </a:rPr>
              <a:t>.</a:t>
            </a:r>
            <a:r>
              <a:rPr lang="zh-CN" altLang="zh-CN" sz="2800" kern="100" spc="-100" dirty="0" smtClean="0">
                <a:solidFill>
                  <a:prstClr val="black"/>
                </a:solidFill>
                <a:latin typeface="Times New Roman"/>
                <a:ea typeface="华文细黑"/>
                <a:cs typeface="Times New Roman"/>
              </a:rPr>
              <a:t>如图</a:t>
            </a:r>
            <a:r>
              <a:rPr lang="en-US" altLang="zh-CN" sz="2800" kern="100" dirty="0" smtClean="0">
                <a:solidFill>
                  <a:prstClr val="black"/>
                </a:solidFill>
                <a:latin typeface="Times New Roman"/>
                <a:ea typeface="华文细黑"/>
                <a:cs typeface="Courier New"/>
              </a:rPr>
              <a:t>1</a:t>
            </a:r>
            <a:r>
              <a:rPr lang="zh-CN" altLang="zh-CN" sz="2800" kern="100" dirty="0" smtClean="0">
                <a:solidFill>
                  <a:prstClr val="black"/>
                </a:solidFill>
                <a:latin typeface="Times New Roman"/>
                <a:ea typeface="华文细黑"/>
                <a:cs typeface="Times New Roman"/>
              </a:rPr>
              <a:t>所</a:t>
            </a:r>
            <a:r>
              <a:rPr lang="zh-CN" altLang="zh-CN" sz="2800" kern="100" dirty="0">
                <a:solidFill>
                  <a:prstClr val="black"/>
                </a:solidFill>
                <a:latin typeface="Times New Roman"/>
                <a:ea typeface="华文细黑"/>
                <a:cs typeface="Times New Roman"/>
              </a:rPr>
              <a:t>示</a:t>
            </a:r>
            <a:r>
              <a:rPr lang="zh-CN" altLang="zh-CN" sz="2800" kern="100" dirty="0" smtClean="0">
                <a:solidFill>
                  <a:prstClr val="black"/>
                </a:solidFill>
                <a:latin typeface="Times New Roman"/>
                <a:ea typeface="华文细黑"/>
                <a:cs typeface="Times New Roman"/>
              </a:rPr>
              <a:t>，</a:t>
            </a:r>
            <a:endParaRPr lang="en-US" altLang="zh-CN" sz="2800" kern="100" dirty="0" smtClean="0">
              <a:solidFill>
                <a:prstClr val="black"/>
              </a:solidFill>
              <a:latin typeface="Times New Roman"/>
              <a:ea typeface="华文细黑"/>
              <a:cs typeface="Times New Roman"/>
            </a:endParaRPr>
          </a:p>
          <a:p>
            <a:pPr lvl="0" algn="just">
              <a:lnSpc>
                <a:spcPct val="150000"/>
              </a:lnSpc>
              <a:tabLst>
                <a:tab pos="2700655" algn="l"/>
              </a:tabLst>
            </a:pPr>
            <a:r>
              <a:rPr lang="en-US" altLang="zh-CN" sz="2800" i="1" u="sng" kern="100" dirty="0" smtClean="0">
                <a:solidFill>
                  <a:prstClr val="black"/>
                </a:solidFill>
                <a:latin typeface="Times New Roman"/>
                <a:ea typeface="华文细黑"/>
                <a:cs typeface="Courier New"/>
              </a:rPr>
              <a:t>     </a:t>
            </a:r>
            <a:r>
              <a:rPr lang="zh-CN" altLang="zh-CN" sz="2800" kern="100" dirty="0" smtClean="0">
                <a:solidFill>
                  <a:prstClr val="black"/>
                </a:solidFill>
                <a:latin typeface="Times New Roman"/>
                <a:ea typeface="华文细黑"/>
                <a:cs typeface="Times New Roman"/>
              </a:rPr>
              <a:t>表示</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与</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的合力</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pic>
        <p:nvPicPr>
          <p:cNvPr id="21506" name="Picture 2" descr="\\贾文\贾文\源文件\同步\物理 人教 必修1 新课标\3-119.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126" y="1721922"/>
            <a:ext cx="3099575" cy="146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850688" y="3234090"/>
            <a:ext cx="710451" cy="523220"/>
          </a:xfrm>
          <a:prstGeom prst="rect">
            <a:avLst/>
          </a:prstGeom>
        </p:spPr>
        <p:txBody>
          <a:bodyPr wrap="none">
            <a:spAutoFit/>
          </a:bodyPr>
          <a:lstStyle/>
          <a:p>
            <a:r>
              <a:rPr lang="zh-CN" altLang="zh-CN" sz="2800" kern="100" spc="-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
        <p:nvSpPr>
          <p:cNvPr id="4" name="矩形 3"/>
          <p:cNvSpPr/>
          <p:nvPr/>
        </p:nvSpPr>
        <p:spPr>
          <a:xfrm>
            <a:off x="2350790" y="889194"/>
            <a:ext cx="2339102"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几个力的合力</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2988702" y="2135123"/>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邻边</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1222762" y="2791882"/>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对角线</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592118" y="3471590"/>
            <a:ext cx="404278" cy="523220"/>
          </a:xfrm>
          <a:prstGeom prst="rect">
            <a:avLst/>
          </a:prstGeom>
        </p:spPr>
        <p:txBody>
          <a:bodyPr wrap="none">
            <a:spAutoFit/>
          </a:bodyPr>
          <a:lstStyle/>
          <a:p>
            <a:r>
              <a:rPr lang="en-US" altLang="zh-CN" sz="2800" i="1" kern="100" dirty="0">
                <a:solidFill>
                  <a:srgbClr val="C00000"/>
                </a:solidFill>
                <a:latin typeface="Times New Roman"/>
                <a:ea typeface="华文细黑"/>
                <a:cs typeface="Times New Roman"/>
              </a:rPr>
              <a:t>F</a:t>
            </a:r>
            <a:endParaRPr lang="zh-CN" altLang="en-US" sz="2800" i="1" kern="100" dirty="0">
              <a:solidFill>
                <a:srgbClr val="C00000"/>
              </a:solidFill>
              <a:latin typeface="Times New Roman"/>
              <a:ea typeface="华文细黑"/>
              <a:cs typeface="Times New Roman"/>
            </a:endParaRPr>
          </a:p>
        </p:txBody>
      </p:sp>
      <p:sp>
        <p:nvSpPr>
          <p:cNvPr id="7" name="矩形 6"/>
          <p:cNvSpPr/>
          <p:nvPr/>
        </p:nvSpPr>
        <p:spPr>
          <a:xfrm>
            <a:off x="5429706" y="4715778"/>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同一点</a:t>
            </a:r>
            <a:endParaRPr lang="zh-CN" altLang="en-US" sz="2800" kern="100" dirty="0">
              <a:solidFill>
                <a:srgbClr val="C00000"/>
              </a:solidFill>
              <a:latin typeface="Times New Roman"/>
              <a:ea typeface="华文细黑"/>
              <a:cs typeface="Times New Roman"/>
            </a:endParaRPr>
          </a:p>
        </p:txBody>
      </p:sp>
      <p:sp>
        <p:nvSpPr>
          <p:cNvPr id="12" name="矩形 11"/>
          <p:cNvSpPr/>
          <p:nvPr/>
        </p:nvSpPr>
        <p:spPr>
          <a:xfrm>
            <a:off x="1916231" y="5363850"/>
            <a:ext cx="2698175"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延长线交于一点</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768306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P spid="5" grpId="0"/>
      <p:bldP spid="5" grpId="1"/>
      <p:bldP spid="6" grpId="0"/>
      <p:bldP spid="6" grpId="1"/>
      <p:bldP spid="8" grpId="0"/>
      <p:bldP spid="8" grpId="1"/>
      <p:bldP spid="7" grpId="0"/>
      <p:bldP spid="7"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67121" y="117371"/>
            <a:ext cx="11435850" cy="6614631"/>
          </a:xfrm>
          <a:prstGeom prst="rect">
            <a:avLst/>
          </a:prstGeom>
        </p:spPr>
        <p:txBody>
          <a:bodyPr wrap="square">
            <a:spAutoFit/>
          </a:bodyPr>
          <a:lstStyle/>
          <a:p>
            <a:pPr lvl="0" algn="just">
              <a:lnSpc>
                <a:spcPct val="150000"/>
              </a:lnSpc>
              <a:tabLst>
                <a:tab pos="2250440"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即学即用</a:t>
            </a:r>
            <a:r>
              <a:rPr lang="en-US" altLang="zh-CN" sz="2800" b="1" kern="100" dirty="0" smtClean="0">
                <a:solidFill>
                  <a:srgbClr val="0000FF"/>
                </a:solidFill>
                <a:latin typeface="IPAPANNEW"/>
                <a:ea typeface="华文细黑"/>
                <a:cs typeface="Times New Roman"/>
              </a:rPr>
              <a:t>] </a:t>
            </a:r>
            <a:endParaRPr lang="en-US" altLang="zh-CN" sz="2800" kern="100" dirty="0" smtClean="0">
              <a:solidFill>
                <a:prstClr val="black"/>
              </a:solidFill>
              <a:latin typeface="Times New Roman"/>
              <a:ea typeface="华文细黑"/>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判断下列说法的正误</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合力与原来那几个力同时作用在物体上</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合力的作用可以替代原来那几个力的作用，它与那几个力是等效替代关系</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合力总比分力大</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作用在一个物体上的两个力，如果大小相等，方向相反，则这两个力一定是共点力</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两个共点力互相垂直，</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8 N</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6 N</a:t>
            </a:r>
            <a:r>
              <a:rPr lang="zh-CN" altLang="zh-CN" sz="2800" kern="100" dirty="0">
                <a:latin typeface="Times New Roman"/>
                <a:ea typeface="华文细黑"/>
                <a:cs typeface="Times New Roman"/>
              </a:rPr>
              <a:t>，则它们的合力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 </a:t>
            </a:r>
            <a:r>
              <a:rPr lang="en-US" altLang="zh-CN" sz="2800" kern="100" dirty="0">
                <a:latin typeface="Times New Roman"/>
                <a:ea typeface="华文细黑"/>
                <a:cs typeface="Courier New"/>
              </a:rPr>
              <a:t>N</a:t>
            </a:r>
            <a:r>
              <a:rPr lang="zh-CN" altLang="zh-CN" sz="2800" kern="100" dirty="0">
                <a:latin typeface="Times New Roman"/>
                <a:ea typeface="华文细黑"/>
                <a:cs typeface="Times New Roman"/>
              </a:rPr>
              <a:t>，合力与</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间的夹角</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a:t>
            </a:r>
            <a:endParaRPr lang="zh-CN" altLang="zh-CN" sz="1050" kern="100" dirty="0">
              <a:effectLst/>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矩形 9"/>
          <p:cNvSpPr/>
          <p:nvPr/>
        </p:nvSpPr>
        <p:spPr>
          <a:xfrm>
            <a:off x="7207651" y="1537266"/>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1" name="矩形 10"/>
          <p:cNvSpPr/>
          <p:nvPr/>
        </p:nvSpPr>
        <p:spPr>
          <a:xfrm>
            <a:off x="1445166" y="2824406"/>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2" name="矩形 11"/>
          <p:cNvSpPr/>
          <p:nvPr/>
        </p:nvSpPr>
        <p:spPr>
          <a:xfrm>
            <a:off x="3646934" y="3473368"/>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8" name="矩形 7"/>
          <p:cNvSpPr/>
          <p:nvPr/>
        </p:nvSpPr>
        <p:spPr>
          <a:xfrm>
            <a:off x="2865006" y="4737254"/>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3" name="矩形 12"/>
          <p:cNvSpPr/>
          <p:nvPr/>
        </p:nvSpPr>
        <p:spPr>
          <a:xfrm>
            <a:off x="10323358" y="5334526"/>
            <a:ext cx="543739" cy="523220"/>
          </a:xfrm>
          <a:prstGeom prst="rect">
            <a:avLst/>
          </a:prstGeom>
        </p:spPr>
        <p:txBody>
          <a:bodyPr wrap="none">
            <a:spAutoFit/>
          </a:bodyPr>
          <a:lstStyle/>
          <a:p>
            <a:r>
              <a:rPr lang="en-US" altLang="zh-CN" sz="2800" kern="100" dirty="0">
                <a:solidFill>
                  <a:srgbClr val="C00000"/>
                </a:solidFill>
                <a:latin typeface="Times New Roman"/>
                <a:ea typeface="华文细黑"/>
              </a:rPr>
              <a:t>10</a:t>
            </a:r>
            <a:endParaRPr lang="zh-CN" altLang="en-US" sz="2800" kern="100" dirty="0">
              <a:solidFill>
                <a:srgbClr val="C00000"/>
              </a:solidFill>
              <a:latin typeface="Times New Roman"/>
              <a:ea typeface="华文细黑"/>
            </a:endParaRPr>
          </a:p>
        </p:txBody>
      </p:sp>
      <p:pic>
        <p:nvPicPr>
          <p:cNvPr id="14" name="图片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15" name="矩形 14"/>
          <p:cNvSpPr/>
          <p:nvPr/>
        </p:nvSpPr>
        <p:spPr>
          <a:xfrm>
            <a:off x="3864883" y="5982712"/>
            <a:ext cx="902811" cy="523220"/>
          </a:xfrm>
          <a:prstGeom prst="rect">
            <a:avLst/>
          </a:prstGeom>
        </p:spPr>
        <p:txBody>
          <a:bodyPr wrap="none">
            <a:spAutoFit/>
          </a:bodyPr>
          <a:lstStyle/>
          <a:p>
            <a:r>
              <a:rPr lang="en-US" altLang="zh-CN" sz="2800" kern="100" dirty="0">
                <a:solidFill>
                  <a:srgbClr val="C00000"/>
                </a:solidFill>
                <a:latin typeface="Times New Roman"/>
                <a:ea typeface="华文细黑"/>
              </a:rPr>
              <a:t>37°</a:t>
            </a:r>
            <a:endParaRPr lang="zh-CN" altLang="en-US" sz="2800" kern="100" dirty="0">
              <a:solidFill>
                <a:srgbClr val="C00000"/>
              </a:solidFill>
              <a:latin typeface="Times New Roman"/>
              <a:ea typeface="华文细黑"/>
            </a:endParaRPr>
          </a:p>
        </p:txBody>
      </p:sp>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p:bldP spid="10" grpId="1"/>
      <p:bldP spid="11" grpId="0"/>
      <p:bldP spid="11" grpId="1"/>
      <p:bldP spid="12" grpId="0"/>
      <p:bldP spid="12" grpId="1"/>
      <p:bldP spid="8" grpId="0"/>
      <p:bldP spid="8" grpId="1"/>
      <p:bldP spid="13" grpId="0"/>
      <p:bldP spid="13" grpId="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2" descr="C:\Users\Administrator\Desktop\用！！！\风景图片\新图！\3运动会\3ti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89" r="9844"/>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a:off x="334566" y="4881002"/>
            <a:ext cx="11521280" cy="1831014"/>
          </a:xfrm>
          <a:prstGeom prst="rect">
            <a:avLst/>
          </a:prstGeom>
        </p:spPr>
        <p:txBody>
          <a:bodyPr wrap="square">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夹角应小些</a:t>
            </a:r>
            <a:r>
              <a:rPr lang="en-US" altLang="zh-CN" sz="2800" kern="100" dirty="0">
                <a:solidFill>
                  <a:srgbClr val="C00000"/>
                </a:solidFill>
                <a:latin typeface="Times New Roman"/>
                <a:ea typeface="华文细黑"/>
                <a:cs typeface="Courier New"/>
              </a:rPr>
              <a:t>.</a:t>
            </a:r>
            <a:r>
              <a:rPr lang="zh-CN" altLang="zh-CN" sz="2800" kern="100" dirty="0">
                <a:solidFill>
                  <a:srgbClr val="C00000"/>
                </a:solidFill>
                <a:latin typeface="Times New Roman"/>
                <a:ea typeface="华文细黑"/>
                <a:cs typeface="Times New Roman"/>
              </a:rPr>
              <a:t>提水时两个孩子对水桶拉力的合力的大小等于一桶水所受的重力，合力不变时，两分力的大小随着两个力之间夹角的减小而减小，因此夹角越小越省力</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
        <p:nvSpPr>
          <p:cNvPr id="12" name="矩形 11"/>
          <p:cNvSpPr/>
          <p:nvPr/>
        </p:nvSpPr>
        <p:spPr>
          <a:xfrm>
            <a:off x="334566" y="581997"/>
            <a:ext cx="11521280" cy="1830245"/>
          </a:xfrm>
          <a:prstGeom prst="rect">
            <a:avLst/>
          </a:prstGeom>
        </p:spPr>
        <p:txBody>
          <a:bodyPr wrap="square">
            <a:spAutoFit/>
          </a:bodyPr>
          <a:lstStyle/>
          <a:p>
            <a:pPr algn="just">
              <a:lnSpc>
                <a:spcPct val="1400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ct val="14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一个成年人或两个孩子均能提起同一桶水，那么该成年人用的力与两个孩子用的力的作用效果是否相同？二者能否等效替代？</a:t>
            </a:r>
            <a:endParaRPr lang="zh-CN" altLang="zh-CN" sz="1050" kern="100" dirty="0">
              <a:effectLst/>
              <a:latin typeface="宋体"/>
              <a:cs typeface="Courier New"/>
            </a:endParaRPr>
          </a:p>
        </p:txBody>
      </p:sp>
      <p:sp>
        <p:nvSpPr>
          <p:cNvPr id="15" name="矩形 14"/>
          <p:cNvSpPr/>
          <p:nvPr/>
        </p:nvSpPr>
        <p:spPr>
          <a:xfrm>
            <a:off x="334566" y="2430450"/>
            <a:ext cx="11521280" cy="1227772"/>
          </a:xfrm>
          <a:prstGeom prst="rect">
            <a:avLst/>
          </a:prstGeom>
        </p:spPr>
        <p:txBody>
          <a:bodyPr wrap="square">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作用效果相同；两种情况下的作用效果均是把同一桶水提起来，能够等效替代</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
        <p:nvSpPr>
          <p:cNvPr id="16" name="矩形 15"/>
          <p:cNvSpPr/>
          <p:nvPr/>
        </p:nvSpPr>
        <p:spPr>
          <a:xfrm>
            <a:off x="334566" y="3676430"/>
            <a:ext cx="11521280" cy="1227003"/>
          </a:xfrm>
          <a:prstGeom prst="rect">
            <a:avLst/>
          </a:prstGeom>
        </p:spPr>
        <p:txBody>
          <a:bodyPr wrap="square">
            <a:spAutoFit/>
          </a:bodyPr>
          <a:lstStyle/>
          <a:p>
            <a:pPr algn="just">
              <a:lnSpc>
                <a:spcPct val="140000"/>
              </a:lnSpc>
              <a:spcAft>
                <a:spcPts val="0"/>
              </a:spcAft>
              <a:tabLst>
                <a:tab pos="2700655" algn="l"/>
              </a:tabLst>
            </a:pPr>
            <a:r>
              <a:rPr lang="en-US" altLang="zh-CN" sz="2800" kern="100" dirty="0">
                <a:latin typeface="Times New Roman"/>
                <a:ea typeface="华文细黑"/>
                <a:cs typeface="Courier New"/>
              </a:rPr>
              <a:t>2.</a:t>
            </a:r>
            <a:r>
              <a:rPr lang="zh-CN" altLang="zh-CN" sz="2800" kern="100" spc="-100" dirty="0">
                <a:latin typeface="Times New Roman"/>
                <a:ea typeface="华文细黑"/>
                <a:cs typeface="Times New Roman"/>
              </a:rPr>
              <a:t>两个孩子共提一桶水时，要想省力，两个人拉力间的夹角应大些还是小些？</a:t>
            </a:r>
            <a:r>
              <a:rPr lang="zh-CN" altLang="zh-CN" sz="2800" kern="100" dirty="0">
                <a:latin typeface="Times New Roman"/>
                <a:ea typeface="华文细黑"/>
                <a:cs typeface="Times New Roman"/>
              </a:rPr>
              <a:t>为什么？</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一、合力与分力的关系</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P spid="15" grpId="0"/>
      <p:bldP spid="15" grpId="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6163</TotalTime>
  <Words>1355</Words>
  <Application>Microsoft Office PowerPoint</Application>
  <PresentationFormat>自定义</PresentationFormat>
  <Paragraphs>202</Paragraphs>
  <Slides>31</Slides>
  <Notes>0</Notes>
  <HiddenSlides>3</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31</vt:i4>
      </vt:variant>
    </vt:vector>
  </HeadingPairs>
  <TitlesOfParts>
    <vt:vector size="34" baseType="lpstr">
      <vt:lpstr>7_Office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6966</cp:revision>
  <dcterms:created xsi:type="dcterms:W3CDTF">2014-11-27T01:03:00Z</dcterms:created>
  <dcterms:modified xsi:type="dcterms:W3CDTF">2018-07-02T02:25:48Z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