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672" r:id="rId2"/>
    <p:sldId id="1263" r:id="rId3"/>
    <p:sldId id="699" r:id="rId4"/>
    <p:sldId id="1104" r:id="rId5"/>
    <p:sldId id="1105" r:id="rId6"/>
    <p:sldId id="1311" r:id="rId7"/>
    <p:sldId id="1126" r:id="rId8"/>
    <p:sldId id="1127" r:id="rId9"/>
    <p:sldId id="1352" r:id="rId10"/>
    <p:sldId id="1464" r:id="rId11"/>
    <p:sldId id="1423" r:id="rId12"/>
    <p:sldId id="1467" r:id="rId13"/>
    <p:sldId id="1472" r:id="rId14"/>
    <p:sldId id="1474" r:id="rId15"/>
    <p:sldId id="1476" r:id="rId16"/>
    <p:sldId id="1377" r:id="rId17"/>
    <p:sldId id="1425" r:id="rId18"/>
    <p:sldId id="1477" r:id="rId19"/>
    <p:sldId id="1478" r:id="rId20"/>
    <p:sldId id="1402" r:id="rId21"/>
    <p:sldId id="1479" r:id="rId22"/>
    <p:sldId id="1482" r:id="rId23"/>
    <p:sldId id="1483" r:id="rId24"/>
    <p:sldId id="1484" r:id="rId25"/>
    <p:sldId id="1485" r:id="rId26"/>
    <p:sldId id="1486" r:id="rId27"/>
    <p:sldId id="1488" r:id="rId28"/>
    <p:sldId id="1489" r:id="rId29"/>
    <p:sldId id="1487" r:id="rId30"/>
    <p:sldId id="1115" r:id="rId31"/>
    <p:sldId id="1059" r:id="rId32"/>
    <p:sldId id="1490" r:id="rId33"/>
    <p:sldId id="1060" r:id="rId34"/>
    <p:sldId id="1448" r:id="rId35"/>
    <p:sldId id="1061" r:id="rId36"/>
    <p:sldId id="1389" r:id="rId37"/>
    <p:sldId id="1451" r:id="rId38"/>
    <p:sldId id="1391" r:id="rId39"/>
    <p:sldId id="1392" r:id="rId40"/>
    <p:sldId id="1420" r:id="rId41"/>
    <p:sldId id="1394" r:id="rId42"/>
    <p:sldId id="1491" r:id="rId43"/>
    <p:sldId id="1492" r:id="rId44"/>
    <p:sldId id="1452" r:id="rId45"/>
    <p:sldId id="1453" r:id="rId46"/>
    <p:sldId id="1454" r:id="rId47"/>
    <p:sldId id="1460" r:id="rId48"/>
    <p:sldId id="1455" r:id="rId49"/>
    <p:sldId id="1456" r:id="rId50"/>
    <p:sldId id="1461" r:id="rId51"/>
    <p:sldId id="1462" r:id="rId52"/>
    <p:sldId id="1457" r:id="rId53"/>
    <p:sldId id="1463" r:id="rId54"/>
    <p:sldId id="441" r:id="rId55"/>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1">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DC3E6"/>
    <a:srgbClr val="FFD966"/>
    <a:srgbClr val="DEEBF7"/>
    <a:srgbClr val="B4C7E7"/>
    <a:srgbClr val="F3EFE5"/>
    <a:srgbClr val="00CCFF"/>
    <a:srgbClr val="FF9900"/>
    <a:srgbClr val="0000CC"/>
    <a:srgbClr val="9BBD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247" autoAdjust="0"/>
  </p:normalViewPr>
  <p:slideViewPr>
    <p:cSldViewPr>
      <p:cViewPr varScale="1">
        <p:scale>
          <a:sx n="84" d="100"/>
          <a:sy n="84" d="100"/>
        </p:scale>
        <p:origin x="-82" y="-67"/>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 Id="rId4" Type="http://schemas.openxmlformats.org/officeDocument/2006/relationships/image" Target="../media/image3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2018/7/2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738111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2018/7/2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2725096833"/>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5254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package" Target="../embeddings/Microsoft_Word___2.docx"/><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__3.docx"/><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png"/><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png"/><Relationship Id="rId7" Type="http://schemas.openxmlformats.org/officeDocument/2006/relationships/image" Target="../media/image18.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package" Target="../embeddings/Microsoft_Word___5.docx"/><Relationship Id="rId5" Type="http://schemas.openxmlformats.org/officeDocument/2006/relationships/image" Target="../media/image17.emf"/><Relationship Id="rId4" Type="http://schemas.openxmlformats.org/officeDocument/2006/relationships/package" Target="../embeddings/Microsoft_Word___4.docx"/></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package" Target="../embeddings/Microsoft_Word___6.docx"/><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2.emf"/><Relationship Id="rId5" Type="http://schemas.openxmlformats.org/officeDocument/2006/relationships/package" Target="../embeddings/Microsoft_Word___7.docx"/><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package" Target="../embeddings/Microsoft_Word___8.docx"/><Relationship Id="rId7" Type="http://schemas.openxmlformats.org/officeDocument/2006/relationships/package" Target="../embeddings/Microsoft_Word___9.docx"/><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emf"/></Relationships>
</file>

<file path=ppt/slides/_rels/slide21.xml.rels><?xml version="1.0" encoding="UTF-8" standalone="yes"?>
<Relationships xmlns="http://schemas.openxmlformats.org/package/2006/relationships"><Relationship Id="rId8" Type="http://schemas.openxmlformats.org/officeDocument/2006/relationships/package" Target="../embeddings/Microsoft_Word___12.docx"/><Relationship Id="rId3" Type="http://schemas.openxmlformats.org/officeDocument/2006/relationships/package" Target="../embeddings/Microsoft_Word___10.docx"/><Relationship Id="rId7" Type="http://schemas.openxmlformats.org/officeDocument/2006/relationships/image" Target="../media/image37.emf"/><Relationship Id="rId12"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package" Target="../embeddings/Microsoft_Word___11.docx"/><Relationship Id="rId11" Type="http://schemas.openxmlformats.org/officeDocument/2006/relationships/image" Target="../media/image39.emf"/><Relationship Id="rId5" Type="http://schemas.openxmlformats.org/officeDocument/2006/relationships/image" Target="../media/image35.png"/><Relationship Id="rId10" Type="http://schemas.openxmlformats.org/officeDocument/2006/relationships/package" Target="../embeddings/Microsoft_Word___13.docx"/><Relationship Id="rId4" Type="http://schemas.openxmlformats.org/officeDocument/2006/relationships/image" Target="../media/image36.emf"/><Relationship Id="rId9" Type="http://schemas.openxmlformats.org/officeDocument/2006/relationships/image" Target="../media/image38.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4.e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package" Target="../embeddings/Microsoft_Word___15.docx"/><Relationship Id="rId5" Type="http://schemas.openxmlformats.org/officeDocument/2006/relationships/image" Target="../media/image43.emf"/><Relationship Id="rId4" Type="http://schemas.openxmlformats.org/officeDocument/2006/relationships/package" Target="../embeddings/Microsoft_Word___14.docx"/></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48.emf"/><Relationship Id="rId4" Type="http://schemas.openxmlformats.org/officeDocument/2006/relationships/package" Target="../embeddings/Microsoft_Word___16.docx"/></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4.png"/><Relationship Id="rId7" Type="http://schemas.openxmlformats.org/officeDocument/2006/relationships/slide" Target="slide38.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7.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image" Target="../media/image49.png"/><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32.xml"/><Relationship Id="rId4" Type="http://schemas.openxmlformats.org/officeDocument/2006/relationships/slide" Target="slide35.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1.xml"/><Relationship Id="rId5" Type="http://schemas.openxmlformats.org/officeDocument/2006/relationships/slide" Target="slide36.xml"/><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slide" Target="slide36.xml"/><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slide" Target="slide35.xml"/><Relationship Id="rId5" Type="http://schemas.openxmlformats.org/officeDocument/2006/relationships/slide" Target="slide33.xm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1.xml"/><Relationship Id="rId1" Type="http://schemas.openxmlformats.org/officeDocument/2006/relationships/slideLayout" Target="../slideLayouts/slideLayout1.xml"/><Relationship Id="rId5" Type="http://schemas.openxmlformats.org/officeDocument/2006/relationships/slide" Target="slide36.xml"/><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slide" Target="slide31.xml"/><Relationship Id="rId7"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slide" Target="slide36.xml"/><Relationship Id="rId5" Type="http://schemas.openxmlformats.org/officeDocument/2006/relationships/slide" Target="slide35.xml"/><Relationship Id="rId4" Type="http://schemas.openxmlformats.org/officeDocument/2006/relationships/slide" Target="slide33.xml"/></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3.xml"/><Relationship Id="rId7" Type="http://schemas.openxmlformats.org/officeDocument/2006/relationships/slide" Target="slide3.xml"/><Relationship Id="rId2" Type="http://schemas.openxmlformats.org/officeDocument/2006/relationships/slide" Target="slide31.xml"/><Relationship Id="rId1" Type="http://schemas.openxmlformats.org/officeDocument/2006/relationships/slideLayout" Target="../slideLayouts/slideLayout1.xml"/><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9"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slide" Target="slide31.xml"/><Relationship Id="rId7" Type="http://schemas.openxmlformats.org/officeDocument/2006/relationships/package" Target="../embeddings/Microsoft_Word___17.docx"/><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slide" Target="slide36.xml"/><Relationship Id="rId11" Type="http://schemas.openxmlformats.org/officeDocument/2006/relationships/image" Target="../media/image55.png"/><Relationship Id="rId5" Type="http://schemas.openxmlformats.org/officeDocument/2006/relationships/slide" Target="slide35.xml"/><Relationship Id="rId10" Type="http://schemas.openxmlformats.org/officeDocument/2006/relationships/image" Target="../media/image8.png"/><Relationship Id="rId4" Type="http://schemas.openxmlformats.org/officeDocument/2006/relationships/slide" Target="slide33.xml"/><Relationship Id="rId9" Type="http://schemas.openxmlformats.org/officeDocument/2006/relationships/slide" Target="slide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slide" Target="slide4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61.emf"/><Relationship Id="rId4" Type="http://schemas.openxmlformats.org/officeDocument/2006/relationships/package" Target="../embeddings/Microsoft_Word___18.docx"/></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package" Target="../embeddings/Microsoft_Word___19.docx"/><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65.png"/><Relationship Id="rId4" Type="http://schemas.openxmlformats.org/officeDocument/2006/relationships/image" Target="../media/image64.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 Target="slide53.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8" Type="http://schemas.openxmlformats.org/officeDocument/2006/relationships/package" Target="../embeddings/Microsoft_Word___22.docx"/><Relationship Id="rId3" Type="http://schemas.openxmlformats.org/officeDocument/2006/relationships/image" Target="../media/image70.png"/><Relationship Id="rId7" Type="http://schemas.openxmlformats.org/officeDocument/2006/relationships/image" Target="../media/image68.emf"/><Relationship Id="rId12"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package" Target="../embeddings/Microsoft_Word___21.docx"/><Relationship Id="rId11" Type="http://schemas.openxmlformats.org/officeDocument/2006/relationships/image" Target="../media/image8.png"/><Relationship Id="rId5" Type="http://schemas.openxmlformats.org/officeDocument/2006/relationships/image" Target="../media/image67.emf"/><Relationship Id="rId10" Type="http://schemas.openxmlformats.org/officeDocument/2006/relationships/slide" Target="slide3.xml"/><Relationship Id="rId4" Type="http://schemas.openxmlformats.org/officeDocument/2006/relationships/package" Target="../embeddings/Microsoft_Word___20.docx"/><Relationship Id="rId9" Type="http://schemas.openxmlformats.org/officeDocument/2006/relationships/image" Target="../media/image69.emf"/></Relationships>
</file>

<file path=ppt/slides/_rels/slide5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package" Target="../embeddings/Microsoft_Word___1.docx"/><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C:\Users\Administrator\Desktop\用！！！\风景图片\新图！\3运动会\timg (3).jpg"/>
          <p:cNvPicPr>
            <a:picLocks noChangeAspect="1" noChangeArrowheads="1"/>
          </p:cNvPicPr>
          <p:nvPr/>
        </p:nvPicPr>
        <p:blipFill rotWithShape="1">
          <a:blip r:embed="rId2">
            <a:extLst>
              <a:ext uri="{28A0092B-C50C-407E-A947-70E740481C1C}">
                <a14:useLocalDpi xmlns:a14="http://schemas.microsoft.com/office/drawing/2010/main" val="0"/>
              </a:ext>
            </a:extLst>
          </a:blip>
          <a:srcRect t="7521" b="324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986" y="3707638"/>
            <a:ext cx="12192000" cy="1375395"/>
            <a:chOff x="-1524000" y="2705990"/>
            <a:chExt cx="12192000" cy="1375395"/>
          </a:xfrm>
        </p:grpSpPr>
        <p:sp>
          <p:nvSpPr>
            <p:cNvPr id="26" name="矩形 25"/>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10" name="标题 2"/>
          <p:cNvSpPr txBox="1">
            <a:spLocks/>
          </p:cNvSpPr>
          <p:nvPr/>
        </p:nvSpPr>
        <p:spPr>
          <a:xfrm>
            <a:off x="2926854" y="4272547"/>
            <a:ext cx="8886056" cy="683910"/>
          </a:xfrm>
          <a:prstGeom prst="rect">
            <a:avLst/>
          </a:prstGeom>
        </p:spPr>
        <p:txBody>
          <a:bodyPr>
            <a:no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en-US" altLang="zh-CN" sz="3800" b="1" kern="100" dirty="0">
                <a:solidFill>
                  <a:schemeClr val="bg2">
                    <a:lumMod val="25000"/>
                  </a:schemeClr>
                </a:solidFill>
                <a:latin typeface="Times New Roman" pitchFamily="18" charset="0"/>
                <a:ea typeface="微软雅黑" pitchFamily="34" charset="-122"/>
                <a:cs typeface="Times New Roman" pitchFamily="18" charset="0"/>
              </a:rPr>
              <a:t>5</a:t>
            </a:r>
            <a:r>
              <a:rPr lang="zh-CN" altLang="zh-CN" sz="3800" b="1" kern="100" dirty="0">
                <a:solidFill>
                  <a:schemeClr val="bg2">
                    <a:lumMod val="25000"/>
                  </a:schemeClr>
                </a:solidFill>
                <a:latin typeface="Times New Roman" pitchFamily="18" charset="0"/>
                <a:ea typeface="微软雅黑" pitchFamily="34" charset="-122"/>
                <a:cs typeface="Times New Roman" pitchFamily="18" charset="0"/>
              </a:rPr>
              <a:t>　力的分解</a:t>
            </a:r>
          </a:p>
        </p:txBody>
      </p:sp>
      <p:sp>
        <p:nvSpPr>
          <p:cNvPr id="14" name="副标题 3"/>
          <p:cNvSpPr txBox="1">
            <a:spLocks/>
          </p:cNvSpPr>
          <p:nvPr/>
        </p:nvSpPr>
        <p:spPr>
          <a:xfrm>
            <a:off x="2926854" y="3777134"/>
            <a:ext cx="6120000" cy="504056"/>
          </a:xfrm>
          <a:prstGeom prst="rect">
            <a:avLst/>
          </a:prstGeom>
        </p:spPr>
        <p:txBody>
          <a:bodyPr anchor="ctr">
            <a:norm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dirty="0">
                <a:solidFill>
                  <a:schemeClr val="bg2">
                    <a:lumMod val="25000"/>
                  </a:schemeClr>
                </a:solidFill>
                <a:latin typeface="Times New Roman" pitchFamily="18" charset="0"/>
                <a:ea typeface="微软雅黑"/>
                <a:cs typeface="Times New Roman" pitchFamily="18" charset="0"/>
              </a:rPr>
              <a:t>第三章</a:t>
            </a:r>
            <a:r>
              <a:rPr lang="zh-CN" altLang="zh-CN" dirty="0">
                <a:solidFill>
                  <a:schemeClr val="bg2">
                    <a:lumMod val="25000"/>
                  </a:schemeClr>
                </a:solidFill>
                <a:latin typeface="Times New Roman" pitchFamily="18" charset="0"/>
                <a:ea typeface="微软雅黑"/>
                <a:cs typeface="Times New Roman" pitchFamily="18" charset="0"/>
              </a:rPr>
              <a:t>　</a:t>
            </a:r>
            <a:r>
              <a:rPr lang="zh-CN" altLang="en-US" dirty="0">
                <a:solidFill>
                  <a:schemeClr val="bg2">
                    <a:lumMod val="25000"/>
                  </a:schemeClr>
                </a:solidFill>
                <a:latin typeface="Times New Roman" pitchFamily="18" charset="0"/>
                <a:ea typeface="微软雅黑"/>
                <a:cs typeface="Times New Roman" pitchFamily="18" charset="0"/>
              </a:rPr>
              <a:t>相互作用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矩形 11"/>
          <p:cNvSpPr/>
          <p:nvPr/>
        </p:nvSpPr>
        <p:spPr>
          <a:xfrm>
            <a:off x="478582" y="261442"/>
            <a:ext cx="11187139" cy="3289081"/>
          </a:xfrm>
          <a:prstGeom prst="rect">
            <a:avLst/>
          </a:prstGeom>
        </p:spPr>
        <p:txBody>
          <a:bodyPr wrap="square" lIns="121898" tIns="60948" rIns="121898" bIns="60948">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2</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示，光滑固定斜面的倾角为</a:t>
            </a:r>
            <a:r>
              <a:rPr lang="en-US" altLang="zh-CN" sz="2800" i="1" kern="100" dirty="0">
                <a:latin typeface="Times New Roman"/>
                <a:ea typeface="华文细黑"/>
                <a:cs typeface="Courier New"/>
              </a:rPr>
              <a:t>θ</a:t>
            </a:r>
            <a:r>
              <a:rPr lang="zh-CN" altLang="zh-CN" sz="2800" kern="100" dirty="0">
                <a:latin typeface="Times New Roman"/>
                <a:ea typeface="华文细黑"/>
                <a:cs typeface="Times New Roman"/>
              </a:rPr>
              <a:t>，有两个相同的小球，小球</a:t>
            </a:r>
            <a:r>
              <a:rPr lang="zh-CN" altLang="zh-CN" sz="2800" kern="100" spc="-100" dirty="0">
                <a:latin typeface="Times New Roman"/>
                <a:ea typeface="华文细黑"/>
                <a:cs typeface="Times New Roman"/>
              </a:rPr>
              <a:t>所受重力均为</a:t>
            </a:r>
            <a:r>
              <a:rPr lang="en-US" altLang="zh-CN" sz="2800" i="1" kern="100" spc="-100" dirty="0">
                <a:latin typeface="Times New Roman"/>
                <a:ea typeface="华文细黑"/>
                <a:cs typeface="Courier New"/>
              </a:rPr>
              <a:t>G</a:t>
            </a:r>
            <a:r>
              <a:rPr lang="zh-CN" altLang="zh-CN" sz="2800" kern="100" spc="-100" dirty="0">
                <a:latin typeface="Times New Roman"/>
                <a:ea typeface="华文细黑"/>
                <a:cs typeface="Times New Roman"/>
              </a:rPr>
              <a:t>，分别用光滑挡板</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B</a:t>
            </a:r>
            <a:r>
              <a:rPr lang="zh-CN" altLang="zh-CN" sz="2800" kern="100" spc="-100" dirty="0">
                <a:latin typeface="Times New Roman"/>
                <a:ea typeface="华文细黑"/>
                <a:cs typeface="Times New Roman"/>
              </a:rPr>
              <a:t>挡住，挡板</a:t>
            </a:r>
            <a:r>
              <a:rPr lang="en-US" altLang="zh-CN" sz="2800" i="1" kern="100" spc="-100" dirty="0">
                <a:latin typeface="Times New Roman"/>
                <a:ea typeface="华文细黑"/>
                <a:cs typeface="Courier New"/>
              </a:rPr>
              <a:t>A</a:t>
            </a:r>
            <a:r>
              <a:rPr lang="zh-CN" altLang="zh-CN" sz="2800" kern="100" spc="-100" dirty="0">
                <a:latin typeface="Times New Roman"/>
                <a:ea typeface="华文细黑"/>
                <a:cs typeface="Times New Roman"/>
              </a:rPr>
              <a:t>沿竖直方向，</a:t>
            </a:r>
            <a:r>
              <a:rPr lang="zh-CN" altLang="zh-CN" sz="2800" kern="100" spc="-100" dirty="0" smtClean="0">
                <a:latin typeface="Times New Roman"/>
                <a:ea typeface="华文细黑"/>
                <a:cs typeface="Times New Roman"/>
              </a:rPr>
              <a:t>挡板</a:t>
            </a:r>
            <a:r>
              <a:rPr lang="en-US" altLang="zh-CN" sz="2800" i="1" kern="100" dirty="0" smtClean="0">
                <a:latin typeface="Times New Roman"/>
                <a:ea typeface="华文细黑"/>
                <a:cs typeface="Courier New"/>
              </a:rPr>
              <a:t>B</a:t>
            </a:r>
          </a:p>
          <a:p>
            <a:pPr algn="just">
              <a:lnSpc>
                <a:spcPct val="80000"/>
              </a:lnSpc>
              <a:spcAft>
                <a:spcPts val="0"/>
              </a:spcAft>
              <a:tabLst>
                <a:tab pos="2700655" algn="l"/>
              </a:tabLst>
            </a:pPr>
            <a:endParaRPr lang="en-US" altLang="zh-CN" sz="2800" i="1" kern="100" dirty="0">
              <a:latin typeface="Times New Roman"/>
              <a:ea typeface="华文细黑"/>
              <a:cs typeface="Courier New"/>
            </a:endParaRPr>
          </a:p>
          <a:p>
            <a:pPr algn="just">
              <a:lnSpc>
                <a:spcPts val="5500"/>
              </a:lnSpc>
              <a:spcAft>
                <a:spcPts val="0"/>
              </a:spcAft>
              <a:tabLst>
                <a:tab pos="2700655" algn="l"/>
              </a:tabLst>
            </a:pPr>
            <a:r>
              <a:rPr lang="zh-CN" altLang="zh-CN" sz="2800" kern="100" dirty="0" smtClean="0">
                <a:latin typeface="Times New Roman"/>
                <a:ea typeface="华文细黑"/>
                <a:cs typeface="Times New Roman"/>
              </a:rPr>
              <a:t>垂直</a:t>
            </a:r>
            <a:r>
              <a:rPr lang="zh-CN" altLang="zh-CN" sz="2800" kern="100" dirty="0">
                <a:latin typeface="Times New Roman"/>
                <a:ea typeface="华文细黑"/>
                <a:cs typeface="Times New Roman"/>
              </a:rPr>
              <a:t>于斜面，则球</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对挡板的压力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_______</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对斜面压力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Courier New"/>
              </a:rPr>
              <a:t>_____</a:t>
            </a:r>
            <a:r>
              <a:rPr lang="zh-CN" altLang="zh-CN" sz="2800" kern="100" dirty="0">
                <a:latin typeface="Times New Roman"/>
                <a:ea typeface="华文细黑"/>
                <a:cs typeface="Times New Roman"/>
              </a:rPr>
              <a:t>；球</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对挡板压力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______</a:t>
            </a:r>
            <a:r>
              <a:rPr lang="zh-CN" altLang="zh-CN" sz="2800" kern="100" dirty="0">
                <a:latin typeface="Times New Roman"/>
                <a:ea typeface="华文细黑"/>
                <a:cs typeface="Times New Roman"/>
              </a:rPr>
              <a:t>，对斜面压力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4</a:t>
            </a:r>
            <a:r>
              <a:rPr lang="zh-CN" altLang="zh-CN" sz="2800" kern="100" dirty="0">
                <a:latin typeface="Times New Roman"/>
                <a:ea typeface="华文细黑"/>
                <a:cs typeface="Times New Roman"/>
              </a:rPr>
              <a:t>＝</a:t>
            </a:r>
            <a:r>
              <a:rPr lang="en-US" altLang="zh-CN" sz="2800" kern="100" dirty="0" smtClean="0">
                <a:latin typeface="Times New Roman"/>
                <a:ea typeface="华文细黑"/>
                <a:cs typeface="Courier New"/>
              </a:rPr>
              <a:t>_______.</a:t>
            </a:r>
            <a:endParaRPr lang="zh-CN" altLang="zh-CN" sz="1050" kern="100" dirty="0">
              <a:effectLst/>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5733569" y="5647314"/>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2</a:t>
            </a:r>
            <a:endParaRPr lang="zh-CN" altLang="en-US" dirty="0"/>
          </a:p>
        </p:txBody>
      </p:sp>
      <p:pic>
        <p:nvPicPr>
          <p:cNvPr id="49154" name="Picture 2" descr="\\贾文\贾文\源文件\同步\物理 人教 必修1 新课标\3-158.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995" y="3717826"/>
            <a:ext cx="2536422" cy="176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557734" y="2133650"/>
            <a:ext cx="1148071" cy="523220"/>
          </a:xfrm>
          <a:prstGeom prst="rect">
            <a:avLst/>
          </a:prstGeom>
        </p:spPr>
        <p:txBody>
          <a:bodyPr wrap="none">
            <a:spAutoFit/>
          </a:bodyPr>
          <a:lstStyle/>
          <a:p>
            <a:r>
              <a:rPr lang="en-US" altLang="zh-CN" sz="2800" i="1" kern="100" dirty="0" err="1">
                <a:solidFill>
                  <a:srgbClr val="C00000"/>
                </a:solidFill>
                <a:latin typeface="Times New Roman"/>
                <a:ea typeface="华文细黑"/>
              </a:rPr>
              <a:t>G</a:t>
            </a:r>
            <a:r>
              <a:rPr lang="en-US" altLang="zh-CN" sz="2800" kern="100" dirty="0" err="1">
                <a:solidFill>
                  <a:srgbClr val="C00000"/>
                </a:solidFill>
                <a:latin typeface="Times New Roman"/>
                <a:ea typeface="华文细黑"/>
              </a:rPr>
              <a:t>tan</a:t>
            </a:r>
            <a:r>
              <a:rPr lang="en-US" altLang="zh-CN" sz="2800" kern="100" dirty="0">
                <a:solidFill>
                  <a:srgbClr val="C00000"/>
                </a:solidFill>
                <a:latin typeface="Times New Roman"/>
                <a:ea typeface="华文细黑"/>
              </a:rPr>
              <a:t> </a:t>
            </a:r>
            <a:r>
              <a:rPr lang="en-US" altLang="zh-CN" sz="2800" i="1" kern="100" dirty="0">
                <a:solidFill>
                  <a:srgbClr val="C00000"/>
                </a:solidFill>
                <a:latin typeface="Times New Roman"/>
                <a:ea typeface="华文细黑"/>
              </a:rPr>
              <a:t>θ</a:t>
            </a:r>
            <a:endParaRPr lang="zh-CN" altLang="en-US" sz="2800" dirty="0"/>
          </a:p>
        </p:txBody>
      </p:sp>
      <p:graphicFrame>
        <p:nvGraphicFramePr>
          <p:cNvPr id="5" name="对象 4"/>
          <p:cNvGraphicFramePr>
            <a:graphicFrameLocks noChangeAspect="1"/>
          </p:cNvGraphicFramePr>
          <p:nvPr>
            <p:extLst>
              <p:ext uri="{D42A27DB-BD31-4B8C-83A1-F6EECF244321}">
                <p14:modId xmlns:p14="http://schemas.microsoft.com/office/powerpoint/2010/main" val="3977675540"/>
              </p:ext>
            </p:extLst>
          </p:nvPr>
        </p:nvGraphicFramePr>
        <p:xfrm>
          <a:off x="10748659" y="1743130"/>
          <a:ext cx="1209675" cy="1208088"/>
        </p:xfrm>
        <a:graphic>
          <a:graphicData uri="http://schemas.openxmlformats.org/presentationml/2006/ole">
            <mc:AlternateContent xmlns:mc="http://schemas.openxmlformats.org/markup-compatibility/2006">
              <mc:Choice xmlns:v="urn:schemas-microsoft-com:vml" Requires="v">
                <p:oleObj spid="_x0000_s49788" name="文档" r:id="rId5" imgW="1210111" imgH="1208248" progId="Word.Document.12">
                  <p:embed/>
                </p:oleObj>
              </mc:Choice>
              <mc:Fallback>
                <p:oleObj name="文档" r:id="rId5" imgW="1210111" imgH="1208248" progId="Word.Document.12">
                  <p:embed/>
                  <p:pic>
                    <p:nvPicPr>
                      <p:cNvPr id="0" name=""/>
                      <p:cNvPicPr/>
                      <p:nvPr/>
                    </p:nvPicPr>
                    <p:blipFill>
                      <a:blip r:embed="rId6"/>
                      <a:stretch>
                        <a:fillRect/>
                      </a:stretch>
                    </p:blipFill>
                    <p:spPr>
                      <a:xfrm>
                        <a:off x="10748659" y="1743130"/>
                        <a:ext cx="1209675" cy="1208088"/>
                      </a:xfrm>
                      <a:prstGeom prst="rect">
                        <a:avLst/>
                      </a:prstGeom>
                    </p:spPr>
                  </p:pic>
                </p:oleObj>
              </mc:Fallback>
            </mc:AlternateContent>
          </a:graphicData>
        </a:graphic>
      </p:graphicFrame>
      <p:sp>
        <p:nvSpPr>
          <p:cNvPr id="11" name="矩形 10"/>
          <p:cNvSpPr/>
          <p:nvPr/>
        </p:nvSpPr>
        <p:spPr>
          <a:xfrm>
            <a:off x="3557775" y="2853730"/>
            <a:ext cx="1148071" cy="523220"/>
          </a:xfrm>
          <a:prstGeom prst="rect">
            <a:avLst/>
          </a:prstGeom>
        </p:spPr>
        <p:txBody>
          <a:bodyPr wrap="none">
            <a:spAutoFit/>
          </a:bodyPr>
          <a:lstStyle/>
          <a:p>
            <a:r>
              <a:rPr lang="en-US" altLang="zh-CN" sz="2800" i="1" kern="100" dirty="0" err="1">
                <a:solidFill>
                  <a:srgbClr val="C00000"/>
                </a:solidFill>
                <a:latin typeface="Times New Roman"/>
                <a:ea typeface="华文细黑"/>
              </a:rPr>
              <a:t>G</a:t>
            </a:r>
            <a:r>
              <a:rPr lang="en-US" altLang="zh-CN" sz="2800" kern="100" dirty="0" err="1">
                <a:solidFill>
                  <a:srgbClr val="C00000"/>
                </a:solidFill>
                <a:latin typeface="Times New Roman"/>
                <a:ea typeface="华文细黑"/>
              </a:rPr>
              <a:t>sin</a:t>
            </a:r>
            <a:r>
              <a:rPr lang="en-US" altLang="zh-CN" sz="2800" kern="100" dirty="0">
                <a:solidFill>
                  <a:srgbClr val="C00000"/>
                </a:solidFill>
                <a:latin typeface="Times New Roman"/>
                <a:ea typeface="华文细黑"/>
              </a:rPr>
              <a:t> </a:t>
            </a:r>
            <a:r>
              <a:rPr lang="en-US" altLang="zh-CN" sz="2800" i="1" kern="100" dirty="0">
                <a:solidFill>
                  <a:srgbClr val="C00000"/>
                </a:solidFill>
                <a:latin typeface="Times New Roman"/>
                <a:ea typeface="华文细黑"/>
              </a:rPr>
              <a:t>θ</a:t>
            </a:r>
            <a:endParaRPr lang="zh-CN" altLang="en-US" sz="2800" dirty="0"/>
          </a:p>
        </p:txBody>
      </p:sp>
      <p:sp>
        <p:nvSpPr>
          <p:cNvPr id="16" name="矩形 15"/>
          <p:cNvSpPr/>
          <p:nvPr/>
        </p:nvSpPr>
        <p:spPr>
          <a:xfrm>
            <a:off x="7524318" y="2853730"/>
            <a:ext cx="1188146" cy="523220"/>
          </a:xfrm>
          <a:prstGeom prst="rect">
            <a:avLst/>
          </a:prstGeom>
        </p:spPr>
        <p:txBody>
          <a:bodyPr wrap="none">
            <a:spAutoFit/>
          </a:bodyPr>
          <a:lstStyle/>
          <a:p>
            <a:r>
              <a:rPr lang="en-US" altLang="zh-CN" sz="2800" i="1" kern="100" dirty="0" err="1">
                <a:solidFill>
                  <a:srgbClr val="C00000"/>
                </a:solidFill>
                <a:latin typeface="Times New Roman"/>
                <a:ea typeface="华文细黑"/>
              </a:rPr>
              <a:t>G</a:t>
            </a:r>
            <a:r>
              <a:rPr lang="en-US" altLang="zh-CN" sz="2800" kern="100" dirty="0" err="1">
                <a:solidFill>
                  <a:srgbClr val="C00000"/>
                </a:solidFill>
                <a:latin typeface="Times New Roman"/>
                <a:ea typeface="华文细黑"/>
              </a:rPr>
              <a:t>cos</a:t>
            </a:r>
            <a:r>
              <a:rPr lang="en-US" altLang="zh-CN" sz="2800" kern="100" dirty="0">
                <a:solidFill>
                  <a:srgbClr val="C00000"/>
                </a:solidFill>
                <a:latin typeface="Times New Roman"/>
                <a:ea typeface="华文细黑"/>
              </a:rPr>
              <a:t> </a:t>
            </a:r>
            <a:r>
              <a:rPr lang="en-US" altLang="zh-CN" sz="2800" i="1" kern="100" dirty="0">
                <a:solidFill>
                  <a:srgbClr val="C00000"/>
                </a:solidFill>
                <a:latin typeface="Times New Roman"/>
                <a:ea typeface="华文细黑"/>
              </a:rPr>
              <a:t>θ</a:t>
            </a:r>
            <a:endParaRPr lang="zh-CN" altLang="en-US" sz="2800" dirty="0"/>
          </a:p>
        </p:txBody>
      </p:sp>
    </p:spTree>
    <p:extLst>
      <p:ext uri="{BB962C8B-B14F-4D97-AF65-F5344CB8AC3E}">
        <p14:creationId xmlns:p14="http://schemas.microsoft.com/office/powerpoint/2010/main" val="4506430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4" grpId="0"/>
      <p:bldP spid="4" grpId="1"/>
      <p:bldP spid="11" grpId="0"/>
      <p:bldP spid="11" grpId="1"/>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73808" y="127586"/>
            <a:ext cx="11120877" cy="397031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球</a:t>
            </a:r>
            <a:r>
              <a:rPr lang="en-US" altLang="zh-CN" sz="2800" kern="1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所受的重力有两个作用效果</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第一，使小球欲沿水平方向推开</a:t>
            </a:r>
            <a:r>
              <a:rPr lang="zh-CN" altLang="zh-CN" sz="2800" kern="100" spc="-100" dirty="0">
                <a:solidFill>
                  <a:srgbClr val="002060"/>
                </a:solidFill>
                <a:latin typeface="Times New Roman"/>
                <a:ea typeface="华文细黑"/>
                <a:cs typeface="Times New Roman"/>
              </a:rPr>
              <a:t>挡板；第二，使小球压紧斜面</a:t>
            </a:r>
            <a:r>
              <a:rPr lang="en-US" altLang="zh-CN" sz="2800" kern="100" spc="-100" dirty="0">
                <a:solidFill>
                  <a:srgbClr val="002060"/>
                </a:solidFill>
                <a:latin typeface="Times New Roman"/>
                <a:ea typeface="华文细黑"/>
                <a:cs typeface="Courier New"/>
              </a:rPr>
              <a:t>.</a:t>
            </a:r>
            <a:r>
              <a:rPr lang="zh-CN" altLang="zh-CN" sz="2800" kern="100" spc="-100" dirty="0">
                <a:solidFill>
                  <a:srgbClr val="002060"/>
                </a:solidFill>
                <a:latin typeface="Times New Roman"/>
                <a:ea typeface="华文细黑"/>
                <a:cs typeface="Times New Roman"/>
              </a:rPr>
              <a:t>因此，力的分解如图甲所示，由此得两</a:t>
            </a:r>
            <a:r>
              <a:rPr lang="zh-CN" altLang="zh-CN" sz="2800" kern="100" dirty="0">
                <a:solidFill>
                  <a:srgbClr val="002060"/>
                </a:solidFill>
                <a:latin typeface="Times New Roman"/>
                <a:ea typeface="华文细黑"/>
                <a:cs typeface="Times New Roman"/>
              </a:rPr>
              <a:t>个分力的大小分别</a:t>
            </a:r>
            <a:r>
              <a:rPr lang="zh-CN" altLang="zh-CN" sz="2800" kern="100" dirty="0" smtClean="0">
                <a:solidFill>
                  <a:srgbClr val="002060"/>
                </a:solidFill>
                <a:latin typeface="Times New Roman"/>
                <a:ea typeface="华文细黑"/>
                <a:cs typeface="Times New Roman"/>
              </a:rPr>
              <a:t>为</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球</a:t>
            </a:r>
            <a:r>
              <a:rPr lang="en-US" altLang="zh-CN" sz="2800" kern="1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所受重力</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有两个作用效果</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第一，使小球垂直挤压挡板；第二，使小球压紧斜面</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因此力的分解如图乙所示，由此可得两个分力的大小分别为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G</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G</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a:t>
            </a:r>
            <a:r>
              <a:rPr lang="en-US" altLang="zh-CN" sz="2800" i="1" kern="100" dirty="0">
                <a:solidFill>
                  <a:srgbClr val="002060"/>
                </a:solidFill>
                <a:latin typeface="Times New Roman"/>
                <a:ea typeface="华文细黑"/>
                <a:cs typeface="Courier New"/>
              </a:rPr>
              <a:t>θ</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693865415"/>
              </p:ext>
            </p:extLst>
          </p:nvPr>
        </p:nvGraphicFramePr>
        <p:xfrm>
          <a:off x="3492127" y="1322689"/>
          <a:ext cx="4208463" cy="1300163"/>
        </p:xfrm>
        <a:graphic>
          <a:graphicData uri="http://schemas.openxmlformats.org/presentationml/2006/ole">
            <mc:AlternateContent xmlns:mc="http://schemas.openxmlformats.org/markup-compatibility/2006">
              <mc:Choice xmlns:v="urn:schemas-microsoft-com:vml" Requires="v">
                <p:oleObj spid="_x0000_s50798" name="文档" r:id="rId3" imgW="4207976" imgH="1300027" progId="Word.Document.12">
                  <p:embed/>
                </p:oleObj>
              </mc:Choice>
              <mc:Fallback>
                <p:oleObj name="文档" r:id="rId3" imgW="4207976" imgH="1300027" progId="Word.Document.12">
                  <p:embed/>
                  <p:pic>
                    <p:nvPicPr>
                      <p:cNvPr id="0" name=""/>
                      <p:cNvPicPr/>
                      <p:nvPr/>
                    </p:nvPicPr>
                    <p:blipFill>
                      <a:blip r:embed="rId4"/>
                      <a:stretch>
                        <a:fillRect/>
                      </a:stretch>
                    </p:blipFill>
                    <p:spPr>
                      <a:xfrm>
                        <a:off x="3492127" y="1322689"/>
                        <a:ext cx="4208463" cy="1300163"/>
                      </a:xfrm>
                      <a:prstGeom prst="rect">
                        <a:avLst/>
                      </a:prstGeom>
                    </p:spPr>
                  </p:pic>
                </p:oleObj>
              </mc:Fallback>
            </mc:AlternateContent>
          </a:graphicData>
        </a:graphic>
      </p:graphicFrame>
      <p:pic>
        <p:nvPicPr>
          <p:cNvPr id="50180" name="Picture 4" descr="\\贾文\贾文\源文件\同步\物理 人教 必修1 新课标\3-159.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4204"/>
          <a:stretch>
            <a:fillRect/>
          </a:stretch>
        </p:blipFill>
        <p:spPr bwMode="auto">
          <a:xfrm>
            <a:off x="3214886" y="4038973"/>
            <a:ext cx="2536780" cy="26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贾文\贾文\源文件\同步\物理 人教 必修1 新课标\3-159.T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8068"/>
          <a:stretch>
            <a:fillRect/>
          </a:stretch>
        </p:blipFill>
        <p:spPr bwMode="auto">
          <a:xfrm>
            <a:off x="6488608" y="4038973"/>
            <a:ext cx="2322754" cy="263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477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750"/>
                                        <p:tgtEl>
                                          <p:spTgt spid="2"/>
                                        </p:tgtEl>
                                      </p:cBhvr>
                                    </p:animEffect>
                                  </p:childTnLst>
                                </p:cTn>
                              </p:par>
                              <p:par>
                                <p:cTn id="11" presetID="3" presetClass="entr" presetSubtype="10" fill="hold" nodeType="withEffect">
                                  <p:stCondLst>
                                    <p:cond delay="0"/>
                                  </p:stCondLst>
                                  <p:childTnLst>
                                    <p:set>
                                      <p:cBhvr>
                                        <p:cTn id="12" dur="1" fill="hold">
                                          <p:stCondLst>
                                            <p:cond delay="0"/>
                                          </p:stCondLst>
                                        </p:cTn>
                                        <p:tgtEl>
                                          <p:spTgt spid="50180"/>
                                        </p:tgtEl>
                                        <p:attrNameLst>
                                          <p:attrName>style.visibility</p:attrName>
                                        </p:attrNameLst>
                                      </p:cBhvr>
                                      <p:to>
                                        <p:strVal val="visible"/>
                                      </p:to>
                                    </p:set>
                                    <p:animEffect transition="in" filter="blinds(horizontal)">
                                      <p:cBhvr>
                                        <p:cTn id="13" dur="750"/>
                                        <p:tgtEl>
                                          <p:spTgt spid="50180"/>
                                        </p:tgtEl>
                                      </p:cBhvr>
                                    </p:animEffect>
                                  </p:childTnLst>
                                </p:cTn>
                              </p:par>
                            </p:childTnLst>
                          </p:cTn>
                        </p:par>
                        <p:par>
                          <p:cTn id="14" fill="hold">
                            <p:stCondLst>
                              <p:cond delay="750"/>
                            </p:stCondLst>
                            <p:childTnLst>
                              <p:par>
                                <p:cTn id="15" presetID="3"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750"/>
                                        <p:tgtEl>
                                          <p:spTgt spid="3">
                                            <p:txEl>
                                              <p:pRg st="1" end="1"/>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组合 5"/>
          <p:cNvGrpSpPr/>
          <p:nvPr/>
        </p:nvGrpSpPr>
        <p:grpSpPr>
          <a:xfrm>
            <a:off x="164" y="65738"/>
            <a:ext cx="2333534" cy="668428"/>
            <a:chOff x="164" y="341996"/>
            <a:chExt cx="2333534" cy="668428"/>
          </a:xfrm>
        </p:grpSpPr>
        <p:sp>
          <p:nvSpPr>
            <p:cNvPr id="7" name="五边形 6"/>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8" name="燕尾形 7"/>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9" name="矩形 8"/>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3" name="矩形 2"/>
          <p:cNvSpPr/>
          <p:nvPr/>
        </p:nvSpPr>
        <p:spPr>
          <a:xfrm>
            <a:off x="3848437" y="353770"/>
            <a:ext cx="4493538" cy="523220"/>
          </a:xfrm>
          <a:prstGeom prst="rect">
            <a:avLst/>
          </a:prstGeom>
        </p:spPr>
        <p:txBody>
          <a:bodyPr wrap="none">
            <a:spAutoFit/>
          </a:bodyPr>
          <a:lstStyle/>
          <a:p>
            <a:r>
              <a:rPr lang="zh-CN" altLang="zh-CN" sz="2800" b="1" kern="100" dirty="0">
                <a:solidFill>
                  <a:srgbClr val="C00000"/>
                </a:solidFill>
                <a:latin typeface="Times New Roman"/>
                <a:ea typeface="华文细黑"/>
                <a:cs typeface="Times New Roman"/>
              </a:rPr>
              <a:t>按实际效果分解的几个实例</a:t>
            </a:r>
            <a:endParaRPr lang="zh-CN" altLang="en-US" sz="2800" dirty="0"/>
          </a:p>
        </p:txBody>
      </p:sp>
      <p:graphicFrame>
        <p:nvGraphicFramePr>
          <p:cNvPr id="5" name="表格 4"/>
          <p:cNvGraphicFramePr>
            <a:graphicFrameLocks noGrp="1"/>
          </p:cNvGraphicFramePr>
          <p:nvPr>
            <p:extLst>
              <p:ext uri="{D42A27DB-BD31-4B8C-83A1-F6EECF244321}">
                <p14:modId xmlns:p14="http://schemas.microsoft.com/office/powerpoint/2010/main" val="2689676122"/>
              </p:ext>
            </p:extLst>
          </p:nvPr>
        </p:nvGraphicFramePr>
        <p:xfrm>
          <a:off x="411802" y="981522"/>
          <a:ext cx="11366809" cy="5760720"/>
        </p:xfrm>
        <a:graphic>
          <a:graphicData uri="http://schemas.openxmlformats.org/drawingml/2006/table">
            <a:tbl>
              <a:tblPr/>
              <a:tblGrid>
                <a:gridCol w="3517937"/>
                <a:gridCol w="7848872"/>
              </a:tblGrid>
              <a:tr h="139281">
                <a:tc>
                  <a:txBody>
                    <a:bodyPr/>
                    <a:lstStyle/>
                    <a:p>
                      <a:pPr algn="ctr">
                        <a:lnSpc>
                          <a:spcPct val="150000"/>
                        </a:lnSpc>
                        <a:spcAft>
                          <a:spcPts val="0"/>
                        </a:spcAft>
                        <a:tabLst>
                          <a:tab pos="2700655" algn="l"/>
                        </a:tabLst>
                      </a:pPr>
                      <a:r>
                        <a:rPr lang="zh-CN" sz="2800" kern="100" dirty="0">
                          <a:effectLst/>
                          <a:latin typeface="Times New Roman"/>
                          <a:ea typeface="华文细黑"/>
                          <a:cs typeface="Times New Roman"/>
                        </a:rPr>
                        <a:t>实例</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700655" algn="l"/>
                        </a:tabLst>
                      </a:pPr>
                      <a:r>
                        <a:rPr lang="zh-CN" sz="2800" kern="100">
                          <a:effectLst/>
                          <a:latin typeface="Times New Roman"/>
                          <a:ea typeface="华文细黑"/>
                          <a:cs typeface="Times New Roman"/>
                        </a:rPr>
                        <a:t>产生效果分析</a:t>
                      </a:r>
                      <a:endParaRPr lang="zh-CN" sz="2800" kern="10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6948">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 </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dirty="0">
                          <a:effectLst/>
                          <a:latin typeface="Times New Roman"/>
                          <a:ea typeface="华文细黑"/>
                          <a:cs typeface="Times New Roman"/>
                        </a:rPr>
                        <a:t>水平地面上物体受斜向上的拉力</a:t>
                      </a:r>
                      <a:r>
                        <a:rPr lang="en-US" sz="2800" i="1" kern="100" dirty="0">
                          <a:effectLst/>
                          <a:latin typeface="Times New Roman"/>
                          <a:ea typeface="华文细黑"/>
                          <a:cs typeface="Courier New"/>
                        </a:rPr>
                        <a:t>F</a:t>
                      </a:r>
                      <a:r>
                        <a:rPr lang="zh-CN" sz="2800" kern="100" dirty="0">
                          <a:effectLst/>
                          <a:latin typeface="Times New Roman"/>
                          <a:ea typeface="华文细黑"/>
                          <a:cs typeface="Times New Roman"/>
                        </a:rPr>
                        <a:t>，拉力</a:t>
                      </a:r>
                      <a:r>
                        <a:rPr lang="en-US" sz="2800" i="1" kern="100" dirty="0">
                          <a:effectLst/>
                          <a:latin typeface="Times New Roman"/>
                          <a:ea typeface="华文细黑"/>
                          <a:cs typeface="Courier New"/>
                        </a:rPr>
                        <a:t>F</a:t>
                      </a:r>
                      <a:r>
                        <a:rPr lang="zh-CN" sz="2800" kern="100" dirty="0">
                          <a:effectLst/>
                          <a:latin typeface="Times New Roman"/>
                          <a:ea typeface="华文细黑"/>
                          <a:cs typeface="Times New Roman"/>
                        </a:rPr>
                        <a:t>一方面使物体沿水平地面前进，另一方面向上提物体，因此拉力</a:t>
                      </a:r>
                      <a:r>
                        <a:rPr lang="en-US" sz="2800" i="1" kern="100" dirty="0">
                          <a:effectLst/>
                          <a:latin typeface="Times New Roman"/>
                          <a:ea typeface="华文细黑"/>
                          <a:cs typeface="Courier New"/>
                        </a:rPr>
                        <a:t>F</a:t>
                      </a:r>
                      <a:r>
                        <a:rPr lang="zh-CN" sz="2800" kern="100" dirty="0">
                          <a:effectLst/>
                          <a:latin typeface="Times New Roman"/>
                          <a:ea typeface="华文细黑"/>
                          <a:cs typeface="Times New Roman"/>
                        </a:rPr>
                        <a:t>可分解为水平向前的力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和竖直向上的力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en-US" sz="2800" kern="100" dirty="0">
                          <a:effectLst/>
                          <a:latin typeface="Times New Roman"/>
                          <a:ea typeface="华文细黑"/>
                          <a:cs typeface="Courier New"/>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a:t>
                      </a:r>
                      <a:r>
                        <a:rPr lang="en-US" sz="2800" i="1" kern="100" dirty="0" err="1">
                          <a:effectLst/>
                          <a:latin typeface="Times New Roman"/>
                          <a:ea typeface="华文细黑"/>
                          <a:cs typeface="Courier New"/>
                        </a:rPr>
                        <a:t>F</a:t>
                      </a:r>
                      <a:r>
                        <a:rPr lang="en-US" sz="2800" kern="100" dirty="0" err="1">
                          <a:effectLst/>
                          <a:latin typeface="Times New Roman"/>
                          <a:ea typeface="华文细黑"/>
                          <a:cs typeface="Courier New"/>
                        </a:rPr>
                        <a:t>cos</a:t>
                      </a:r>
                      <a:r>
                        <a:rPr lang="en-US" sz="2800" kern="100" dirty="0">
                          <a:effectLst/>
                          <a:latin typeface="Times New Roman"/>
                          <a:ea typeface="华文细黑"/>
                          <a:cs typeface="Courier New"/>
                        </a:rPr>
                        <a:t> </a:t>
                      </a:r>
                      <a:r>
                        <a:rPr lang="en-US" sz="2800" i="1" kern="100" dirty="0">
                          <a:effectLst/>
                          <a:latin typeface="Times New Roman"/>
                          <a:ea typeface="华文细黑"/>
                          <a:cs typeface="Courier New"/>
                        </a:rPr>
                        <a:t>α</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zh-CN" sz="2800" kern="100" dirty="0">
                          <a:effectLst/>
                          <a:latin typeface="Times New Roman"/>
                          <a:ea typeface="华文细黑"/>
                          <a:cs typeface="Times New Roman"/>
                        </a:rPr>
                        <a:t>＝</a:t>
                      </a:r>
                      <a:r>
                        <a:rPr lang="en-US" sz="2800" i="1" kern="100" dirty="0" err="1">
                          <a:effectLst/>
                          <a:latin typeface="Times New Roman"/>
                          <a:ea typeface="华文细黑"/>
                          <a:cs typeface="Courier New"/>
                        </a:rPr>
                        <a:t>F</a:t>
                      </a:r>
                      <a:r>
                        <a:rPr lang="en-US" sz="2800" kern="100" dirty="0" err="1">
                          <a:effectLst/>
                          <a:latin typeface="Times New Roman"/>
                          <a:ea typeface="华文细黑"/>
                          <a:cs typeface="Courier New"/>
                        </a:rPr>
                        <a:t>sin</a:t>
                      </a:r>
                      <a:r>
                        <a:rPr lang="en-US" sz="2800" kern="100" dirty="0">
                          <a:effectLst/>
                          <a:latin typeface="Times New Roman"/>
                          <a:ea typeface="华文细黑"/>
                          <a:cs typeface="Courier New"/>
                        </a:rPr>
                        <a:t> </a:t>
                      </a:r>
                      <a:r>
                        <a:rPr lang="en-US" sz="2800" i="1" kern="100" dirty="0">
                          <a:effectLst/>
                          <a:latin typeface="Times New Roman"/>
                          <a:ea typeface="华文细黑"/>
                          <a:cs typeface="Courier New"/>
                        </a:rPr>
                        <a:t>α</a:t>
                      </a:r>
                      <a:r>
                        <a:rPr lang="en-US" sz="2800" kern="100" dirty="0">
                          <a:effectLst/>
                          <a:latin typeface="Times New Roman"/>
                          <a:ea typeface="华文细黑"/>
                          <a:cs typeface="Courier New"/>
                        </a:rPr>
                        <a:t>.</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346">
                <a:tc>
                  <a:txBody>
                    <a:bodyPr/>
                    <a:lstStyle/>
                    <a:p>
                      <a:pPr algn="ctr">
                        <a:lnSpc>
                          <a:spcPct val="150000"/>
                        </a:lnSpc>
                        <a:spcAft>
                          <a:spcPts val="0"/>
                        </a:spcAft>
                        <a:tabLst>
                          <a:tab pos="2700655" algn="l"/>
                        </a:tabLst>
                      </a:pP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altLang="zh-CN" sz="2800" kern="100" dirty="0" smtClean="0">
                          <a:effectLst/>
                          <a:latin typeface="Times New Roman"/>
                          <a:ea typeface="华文细黑"/>
                          <a:cs typeface="Times New Roman"/>
                        </a:rPr>
                        <a:t>质量为</a:t>
                      </a:r>
                      <a:r>
                        <a:rPr lang="en-US" altLang="zh-CN" sz="2800" i="1" kern="100" dirty="0" smtClean="0">
                          <a:effectLst/>
                          <a:latin typeface="Times New Roman"/>
                          <a:ea typeface="华文细黑"/>
                        </a:rPr>
                        <a:t>m</a:t>
                      </a:r>
                      <a:r>
                        <a:rPr lang="zh-CN" altLang="zh-CN" sz="2800" kern="100" dirty="0" smtClean="0">
                          <a:effectLst/>
                          <a:latin typeface="Times New Roman"/>
                          <a:ea typeface="华文细黑"/>
                          <a:cs typeface="Times New Roman"/>
                        </a:rPr>
                        <a:t>的物体静止在斜面上，其重力产生两个效果：一是使物体具有沿斜面下滑趋势的分力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，二是使物体压紧斜面的分力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en-US" altLang="zh-CN" sz="2800" kern="100" dirty="0" smtClean="0">
                          <a:effectLst/>
                          <a:latin typeface="Times New Roman"/>
                          <a:ea typeface="华文细黑"/>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a:t>
                      </a:r>
                      <a:r>
                        <a:rPr lang="en-US" altLang="zh-CN" sz="2800" i="1" kern="100" dirty="0" err="1" smtClean="0">
                          <a:effectLst/>
                          <a:latin typeface="Times New Roman"/>
                          <a:ea typeface="华文细黑"/>
                        </a:rPr>
                        <a:t>mg</a:t>
                      </a:r>
                      <a:r>
                        <a:rPr lang="en-US" altLang="zh-CN" sz="2800" kern="100" dirty="0" err="1" smtClean="0">
                          <a:effectLst/>
                          <a:latin typeface="Times New Roman"/>
                          <a:ea typeface="华文细黑"/>
                        </a:rPr>
                        <a:t>sin</a:t>
                      </a:r>
                      <a:r>
                        <a:rPr lang="en-US" altLang="zh-CN" sz="2800" kern="100" dirty="0" smtClean="0">
                          <a:effectLst/>
                          <a:latin typeface="Times New Roman"/>
                          <a:ea typeface="华文细黑"/>
                        </a:rPr>
                        <a:t> </a:t>
                      </a:r>
                      <a:r>
                        <a:rPr lang="en-US" altLang="zh-CN" sz="2800" i="1" kern="100" dirty="0" smtClean="0">
                          <a:effectLst/>
                          <a:latin typeface="Times New Roman"/>
                          <a:ea typeface="华文细黑"/>
                        </a:rPr>
                        <a:t>α</a:t>
                      </a:r>
                      <a:r>
                        <a:rPr lang="zh-CN" altLang="zh-CN" sz="2800" kern="100" dirty="0" smtClean="0">
                          <a:effectLst/>
                          <a:latin typeface="Times New Roman"/>
                          <a:ea typeface="华文细黑"/>
                          <a:cs typeface="Times New Roman"/>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zh-CN" altLang="zh-CN" sz="2800" kern="100" dirty="0" smtClean="0">
                          <a:effectLst/>
                          <a:latin typeface="Times New Roman"/>
                          <a:ea typeface="华文细黑"/>
                          <a:cs typeface="Times New Roman"/>
                        </a:rPr>
                        <a:t>＝</a:t>
                      </a:r>
                      <a:r>
                        <a:rPr lang="en-US" altLang="zh-CN" sz="2800" i="1" kern="100" dirty="0" err="1" smtClean="0">
                          <a:effectLst/>
                          <a:latin typeface="Times New Roman"/>
                          <a:ea typeface="华文细黑"/>
                        </a:rPr>
                        <a:t>mg</a:t>
                      </a:r>
                      <a:r>
                        <a:rPr lang="en-US" altLang="zh-CN" sz="2800" kern="100" dirty="0" err="1" smtClean="0">
                          <a:effectLst/>
                          <a:latin typeface="Times New Roman"/>
                          <a:ea typeface="华文细黑"/>
                        </a:rPr>
                        <a:t>cos</a:t>
                      </a:r>
                      <a:r>
                        <a:rPr lang="en-US" altLang="zh-CN" sz="2800" kern="100" dirty="0" smtClean="0">
                          <a:effectLst/>
                          <a:latin typeface="Times New Roman"/>
                          <a:ea typeface="华文细黑"/>
                        </a:rPr>
                        <a:t> </a:t>
                      </a:r>
                      <a:r>
                        <a:rPr lang="en-US" altLang="zh-CN" sz="2800" i="1" kern="100" dirty="0" smtClean="0">
                          <a:effectLst/>
                          <a:latin typeface="Times New Roman"/>
                          <a:ea typeface="华文细黑"/>
                        </a:rPr>
                        <a:t>α</a:t>
                      </a:r>
                      <a:r>
                        <a:rPr lang="en-US" altLang="zh-CN" sz="2800" kern="100" dirty="0" smtClean="0">
                          <a:effectLst/>
                          <a:latin typeface="Times New Roman"/>
                          <a:ea typeface="华文细黑"/>
                        </a:rPr>
                        <a:t>.</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7" name="Picture 2" descr="\\贾文\贾文\源文件\同步\物理 人教 必修1 新课标\3-160.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22" y="1952711"/>
            <a:ext cx="2655543" cy="156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贾文\贾文\源文件\同步\物理 人教 必修1 新课标\3-16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509" y="4509026"/>
            <a:ext cx="2311769" cy="180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4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42308923"/>
              </p:ext>
            </p:extLst>
          </p:nvPr>
        </p:nvGraphicFramePr>
        <p:xfrm>
          <a:off x="411802" y="570682"/>
          <a:ext cx="11366809" cy="5547360"/>
        </p:xfrm>
        <a:graphic>
          <a:graphicData uri="http://schemas.openxmlformats.org/drawingml/2006/table">
            <a:tbl>
              <a:tblPr/>
              <a:tblGrid>
                <a:gridCol w="3307140"/>
                <a:gridCol w="8059669"/>
              </a:tblGrid>
              <a:tr h="1996948">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 </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dirty="0">
                          <a:effectLst/>
                          <a:latin typeface="Times New Roman"/>
                          <a:ea typeface="华文细黑"/>
                          <a:cs typeface="Times New Roman"/>
                        </a:rPr>
                        <a:t>质量为</a:t>
                      </a:r>
                      <a:r>
                        <a:rPr lang="en-US" sz="2800" i="1" kern="100" dirty="0">
                          <a:effectLst/>
                          <a:latin typeface="Times New Roman"/>
                          <a:ea typeface="华文细黑"/>
                          <a:cs typeface="Courier New"/>
                        </a:rPr>
                        <a:t>m</a:t>
                      </a:r>
                      <a:r>
                        <a:rPr lang="zh-CN" sz="2800" kern="100" dirty="0">
                          <a:effectLst/>
                          <a:latin typeface="Times New Roman"/>
                          <a:ea typeface="华文细黑"/>
                          <a:cs typeface="Times New Roman"/>
                        </a:rPr>
                        <a:t>的光滑小球被竖直挡板挡住而静止于斜面上时，其重力产生两个效果：一是使球压紧挡板的分力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，二是使球压紧斜面的分力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en-US" sz="2800" kern="100" dirty="0">
                          <a:effectLst/>
                          <a:latin typeface="Times New Roman"/>
                          <a:ea typeface="华文细黑"/>
                          <a:cs typeface="Courier New"/>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a:t>
                      </a:r>
                      <a:r>
                        <a:rPr lang="en-US" sz="2800" i="1" kern="100" dirty="0" err="1">
                          <a:effectLst/>
                          <a:latin typeface="Times New Roman"/>
                          <a:ea typeface="华文细黑"/>
                          <a:cs typeface="Courier New"/>
                        </a:rPr>
                        <a:t>mg</a:t>
                      </a:r>
                      <a:r>
                        <a:rPr lang="en-US" sz="2800" kern="100" dirty="0" err="1">
                          <a:effectLst/>
                          <a:latin typeface="Times New Roman"/>
                          <a:ea typeface="华文细黑"/>
                          <a:cs typeface="Courier New"/>
                        </a:rPr>
                        <a:t>tan</a:t>
                      </a:r>
                      <a:r>
                        <a:rPr lang="en-US" sz="2800" kern="100" dirty="0">
                          <a:effectLst/>
                          <a:latin typeface="Times New Roman"/>
                          <a:ea typeface="华文细黑"/>
                          <a:cs typeface="Courier New"/>
                        </a:rPr>
                        <a:t> </a:t>
                      </a:r>
                      <a:r>
                        <a:rPr lang="en-US" sz="2800" i="1" kern="100" dirty="0">
                          <a:effectLst/>
                          <a:latin typeface="Times New Roman"/>
                          <a:ea typeface="华文细黑"/>
                          <a:cs typeface="Courier New"/>
                        </a:rPr>
                        <a:t>α</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a:lnSpc>
                          <a:spcPct val="50000"/>
                        </a:lnSpc>
                        <a:spcAft>
                          <a:spcPts val="0"/>
                        </a:spcAft>
                        <a:tabLst>
                          <a:tab pos="2700655" algn="l"/>
                        </a:tabLst>
                      </a:pP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346">
                <a:tc>
                  <a:txBody>
                    <a:bodyPr/>
                    <a:lstStyle/>
                    <a:p>
                      <a:pPr algn="ctr">
                        <a:lnSpc>
                          <a:spcPct val="150000"/>
                        </a:lnSpc>
                        <a:spcAft>
                          <a:spcPts val="0"/>
                        </a:spcAft>
                        <a:tabLst>
                          <a:tab pos="2700655" algn="l"/>
                        </a:tabLst>
                      </a:pP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sz="2800" kern="100" dirty="0">
                          <a:effectLst/>
                          <a:latin typeface="Times New Roman"/>
                          <a:ea typeface="华文细黑"/>
                          <a:cs typeface="Times New Roman"/>
                        </a:rPr>
                        <a:t>质量为</a:t>
                      </a:r>
                      <a:r>
                        <a:rPr lang="en-US" sz="2800" i="1" kern="100" dirty="0">
                          <a:effectLst/>
                          <a:latin typeface="Times New Roman"/>
                          <a:ea typeface="华文细黑"/>
                          <a:cs typeface="Courier New"/>
                        </a:rPr>
                        <a:t>m</a:t>
                      </a:r>
                      <a:r>
                        <a:rPr lang="zh-CN" sz="2800" kern="100" dirty="0">
                          <a:effectLst/>
                          <a:latin typeface="Times New Roman"/>
                          <a:ea typeface="华文细黑"/>
                          <a:cs typeface="Times New Roman"/>
                        </a:rPr>
                        <a:t>的光滑小球被悬线挂靠在竖直墙壁上，其重力产生两个效果：一是使球压紧竖直墙壁的分力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，二是使球拉紧悬线的分力</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en-US" sz="2800" kern="100" dirty="0">
                          <a:effectLst/>
                          <a:latin typeface="Times New Roman"/>
                          <a:ea typeface="华文细黑"/>
                          <a:cs typeface="Courier New"/>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1</a:t>
                      </a:r>
                      <a:r>
                        <a:rPr lang="zh-CN" sz="2800" kern="100" dirty="0">
                          <a:effectLst/>
                          <a:latin typeface="Times New Roman"/>
                          <a:ea typeface="华文细黑"/>
                          <a:cs typeface="Times New Roman"/>
                        </a:rPr>
                        <a:t>＝</a:t>
                      </a:r>
                      <a:r>
                        <a:rPr lang="en-US" sz="2800" i="1" kern="100" dirty="0" err="1">
                          <a:effectLst/>
                          <a:latin typeface="Times New Roman"/>
                          <a:ea typeface="华文细黑"/>
                          <a:cs typeface="Courier New"/>
                        </a:rPr>
                        <a:t>mg</a:t>
                      </a:r>
                      <a:r>
                        <a:rPr lang="en-US" sz="2800" kern="100" dirty="0" err="1">
                          <a:effectLst/>
                          <a:latin typeface="Times New Roman"/>
                          <a:ea typeface="华文细黑"/>
                          <a:cs typeface="Courier New"/>
                        </a:rPr>
                        <a:t>tan</a:t>
                      </a:r>
                      <a:r>
                        <a:rPr lang="en-US" sz="2800" kern="100" dirty="0">
                          <a:effectLst/>
                          <a:latin typeface="Times New Roman"/>
                          <a:ea typeface="华文细黑"/>
                          <a:cs typeface="Courier New"/>
                        </a:rPr>
                        <a:t> </a:t>
                      </a:r>
                      <a:r>
                        <a:rPr lang="en-US" sz="2800" i="1" kern="100" dirty="0">
                          <a:effectLst/>
                          <a:latin typeface="Times New Roman"/>
                          <a:ea typeface="华文细黑"/>
                          <a:cs typeface="Courier New"/>
                        </a:rPr>
                        <a:t>α</a:t>
                      </a:r>
                      <a:r>
                        <a:rPr lang="zh-CN" sz="2800" kern="100" dirty="0">
                          <a:effectLst/>
                          <a:latin typeface="Times New Roman"/>
                          <a:ea typeface="华文细黑"/>
                          <a:cs typeface="Times New Roman"/>
                        </a:rPr>
                        <a:t>，</a:t>
                      </a:r>
                      <a:r>
                        <a:rPr lang="en-US" sz="2800" i="1" kern="100" dirty="0">
                          <a:effectLst/>
                          <a:latin typeface="Times New Roman"/>
                          <a:ea typeface="华文细黑"/>
                          <a:cs typeface="Courier New"/>
                        </a:rPr>
                        <a:t>F</a:t>
                      </a:r>
                      <a:r>
                        <a:rPr lang="en-US" sz="2800" kern="100" baseline="-25000" dirty="0">
                          <a:effectLst/>
                          <a:latin typeface="Times New Roman"/>
                          <a:ea typeface="华文细黑"/>
                          <a:cs typeface="Courier New"/>
                        </a:rPr>
                        <a:t>2</a:t>
                      </a:r>
                      <a:r>
                        <a:rPr 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defTabSz="1218565" rtl="0" eaLnBrk="1" latinLnBrk="0" hangingPunct="1">
                        <a:lnSpc>
                          <a:spcPct val="50000"/>
                        </a:lnSpc>
                        <a:spcAft>
                          <a:spcPts val="0"/>
                        </a:spcAft>
                        <a:tabLst>
                          <a:tab pos="2700655" algn="l"/>
                        </a:tabLst>
                      </a:pPr>
                      <a:endParaRPr lang="zh-CN" sz="2800" kern="100" dirty="0">
                        <a:solidFill>
                          <a:schemeClr val="tx1"/>
                        </a:solidFill>
                        <a:effectLst/>
                        <a:latin typeface="宋体"/>
                        <a:ea typeface="+mn-ea"/>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2227" name="Picture 3" descr="\\贾文\贾文\源文件\同步\物理 人教 必修1 新课标\3-163.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355" y="3435926"/>
            <a:ext cx="1851781" cy="256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3892815176"/>
              </p:ext>
            </p:extLst>
          </p:nvPr>
        </p:nvGraphicFramePr>
        <p:xfrm>
          <a:off x="4511030" y="2376388"/>
          <a:ext cx="1338262" cy="1341438"/>
        </p:xfrm>
        <a:graphic>
          <a:graphicData uri="http://schemas.openxmlformats.org/presentationml/2006/ole">
            <mc:AlternateContent xmlns:mc="http://schemas.openxmlformats.org/markup-compatibility/2006">
              <mc:Choice xmlns:v="urn:schemas-microsoft-com:vml" Requires="v">
                <p:oleObj spid="_x0000_s89220" name="文档" r:id="rId4" imgW="1338939" imgH="1340698" progId="Word.Document.12">
                  <p:embed/>
                </p:oleObj>
              </mc:Choice>
              <mc:Fallback>
                <p:oleObj name="文档" r:id="rId4" imgW="1338939" imgH="1340698" progId="Word.Document.12">
                  <p:embed/>
                  <p:pic>
                    <p:nvPicPr>
                      <p:cNvPr id="0" name=""/>
                      <p:cNvPicPr/>
                      <p:nvPr/>
                    </p:nvPicPr>
                    <p:blipFill>
                      <a:blip r:embed="rId5"/>
                      <a:stretch>
                        <a:fillRect/>
                      </a:stretch>
                    </p:blipFill>
                    <p:spPr>
                      <a:xfrm>
                        <a:off x="4511030" y="2376388"/>
                        <a:ext cx="1338262" cy="13414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907443887"/>
              </p:ext>
            </p:extLst>
          </p:nvPr>
        </p:nvGraphicFramePr>
        <p:xfrm>
          <a:off x="4254366" y="5154220"/>
          <a:ext cx="1338262" cy="1341438"/>
        </p:xfrm>
        <a:graphic>
          <a:graphicData uri="http://schemas.openxmlformats.org/presentationml/2006/ole">
            <mc:AlternateContent xmlns:mc="http://schemas.openxmlformats.org/markup-compatibility/2006">
              <mc:Choice xmlns:v="urn:schemas-microsoft-com:vml" Requires="v">
                <p:oleObj spid="_x0000_s89221" name="文档" r:id="rId6" imgW="1338939" imgH="1341058" progId="Word.Document.12">
                  <p:embed/>
                </p:oleObj>
              </mc:Choice>
              <mc:Fallback>
                <p:oleObj name="文档" r:id="rId6" imgW="1338939" imgH="1341058" progId="Word.Document.12">
                  <p:embed/>
                  <p:pic>
                    <p:nvPicPr>
                      <p:cNvPr id="0" name=""/>
                      <p:cNvPicPr/>
                      <p:nvPr/>
                    </p:nvPicPr>
                    <p:blipFill>
                      <a:blip r:embed="rId7"/>
                      <a:stretch>
                        <a:fillRect/>
                      </a:stretch>
                    </p:blipFill>
                    <p:spPr>
                      <a:xfrm>
                        <a:off x="4254366" y="5154220"/>
                        <a:ext cx="1338262" cy="1341438"/>
                      </a:xfrm>
                      <a:prstGeom prst="rect">
                        <a:avLst/>
                      </a:prstGeom>
                    </p:spPr>
                  </p:pic>
                </p:oleObj>
              </mc:Fallback>
            </mc:AlternateContent>
          </a:graphicData>
        </a:graphic>
      </p:graphicFrame>
      <p:pic>
        <p:nvPicPr>
          <p:cNvPr id="7" name="Picture 2" descr="\\贾文\贾文\源文件\同步\物理 人教 必修1 新课标\3-162.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530" y="972509"/>
            <a:ext cx="2319431" cy="1778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244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785220023"/>
              </p:ext>
            </p:extLst>
          </p:nvPr>
        </p:nvGraphicFramePr>
        <p:xfrm>
          <a:off x="411802" y="570682"/>
          <a:ext cx="11366809" cy="4907280"/>
        </p:xfrm>
        <a:graphic>
          <a:graphicData uri="http://schemas.openxmlformats.org/drawingml/2006/table">
            <a:tbl>
              <a:tblPr/>
              <a:tblGrid>
                <a:gridCol w="3307140"/>
                <a:gridCol w="8059669"/>
              </a:tblGrid>
              <a:tr h="1996948">
                <a:tc>
                  <a:txBody>
                    <a:bodyPr/>
                    <a:lstStyle/>
                    <a:p>
                      <a:pPr algn="ctr">
                        <a:lnSpc>
                          <a:spcPct val="150000"/>
                        </a:lnSpc>
                        <a:spcAft>
                          <a:spcPts val="0"/>
                        </a:spcAft>
                        <a:tabLst>
                          <a:tab pos="2700655" algn="l"/>
                        </a:tabLst>
                      </a:pPr>
                      <a:r>
                        <a:rPr lang="en-US" sz="2800" i="1" kern="100" dirty="0">
                          <a:effectLst/>
                          <a:latin typeface="Times New Roman"/>
                          <a:ea typeface="华文细黑"/>
                          <a:cs typeface="Courier New"/>
                        </a:rPr>
                        <a:t> </a:t>
                      </a: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en-US" altLang="zh-CN" sz="2800" i="1" kern="100" dirty="0" smtClean="0">
                          <a:effectLst/>
                          <a:latin typeface="Times New Roman"/>
                          <a:ea typeface="华文细黑"/>
                        </a:rPr>
                        <a:t>A</a:t>
                      </a:r>
                      <a:r>
                        <a:rPr lang="zh-CN" altLang="zh-CN" sz="2800" kern="100" dirty="0" smtClean="0">
                          <a:effectLst/>
                          <a:latin typeface="Times New Roman"/>
                          <a:ea typeface="华文细黑"/>
                          <a:cs typeface="Times New Roman"/>
                        </a:rPr>
                        <a:t>、</a:t>
                      </a:r>
                      <a:r>
                        <a:rPr lang="en-US" altLang="zh-CN" sz="2800" i="1" kern="100" dirty="0" smtClean="0">
                          <a:effectLst/>
                          <a:latin typeface="Times New Roman"/>
                          <a:ea typeface="华文细黑"/>
                        </a:rPr>
                        <a:t>B</a:t>
                      </a:r>
                      <a:r>
                        <a:rPr lang="zh-CN" altLang="zh-CN" sz="2800" kern="100" dirty="0" smtClean="0">
                          <a:effectLst/>
                          <a:latin typeface="Times New Roman"/>
                          <a:ea typeface="华文细黑"/>
                          <a:cs typeface="Times New Roman"/>
                        </a:rPr>
                        <a:t>两点位于同一平面上，质量为</a:t>
                      </a:r>
                      <a:r>
                        <a:rPr lang="en-US" altLang="zh-CN" sz="2800" i="1" kern="100" dirty="0" smtClean="0">
                          <a:effectLst/>
                          <a:latin typeface="Times New Roman"/>
                          <a:ea typeface="华文细黑"/>
                        </a:rPr>
                        <a:t>m</a:t>
                      </a:r>
                      <a:r>
                        <a:rPr lang="zh-CN" altLang="zh-CN" sz="2800" kern="100" dirty="0" smtClean="0">
                          <a:effectLst/>
                          <a:latin typeface="Times New Roman"/>
                          <a:ea typeface="华文细黑"/>
                          <a:cs typeface="Times New Roman"/>
                        </a:rPr>
                        <a:t>的物体被</a:t>
                      </a:r>
                      <a:r>
                        <a:rPr lang="en-US" altLang="zh-CN" sz="2800" i="1" kern="100" dirty="0" smtClean="0">
                          <a:effectLst/>
                          <a:latin typeface="Times New Roman"/>
                          <a:ea typeface="华文细黑"/>
                        </a:rPr>
                        <a:t>AO</a:t>
                      </a:r>
                      <a:r>
                        <a:rPr lang="zh-CN" altLang="zh-CN" sz="2800" kern="100" dirty="0" smtClean="0">
                          <a:effectLst/>
                          <a:latin typeface="Times New Roman"/>
                          <a:ea typeface="华文细黑"/>
                          <a:cs typeface="Times New Roman"/>
                        </a:rPr>
                        <a:t>、</a:t>
                      </a:r>
                      <a:r>
                        <a:rPr lang="en-US" altLang="zh-CN" sz="2800" i="1" kern="100" dirty="0" smtClean="0">
                          <a:effectLst/>
                          <a:latin typeface="Times New Roman"/>
                          <a:ea typeface="华文细黑"/>
                        </a:rPr>
                        <a:t>BO</a:t>
                      </a:r>
                      <a:r>
                        <a:rPr lang="zh-CN" altLang="zh-CN" sz="2800" kern="100" dirty="0" smtClean="0">
                          <a:effectLst/>
                          <a:latin typeface="Times New Roman"/>
                          <a:ea typeface="华文细黑"/>
                          <a:cs typeface="Times New Roman"/>
                        </a:rPr>
                        <a:t>两线拉住，其重力产生两个效果：一是使物体拉紧</a:t>
                      </a:r>
                      <a:r>
                        <a:rPr lang="en-US" altLang="zh-CN" sz="2800" i="1" kern="100" dirty="0" smtClean="0">
                          <a:effectLst/>
                          <a:latin typeface="Times New Roman"/>
                          <a:ea typeface="华文细黑"/>
                        </a:rPr>
                        <a:t>AO</a:t>
                      </a:r>
                      <a:r>
                        <a:rPr lang="zh-CN" altLang="zh-CN" sz="2800" kern="100" dirty="0" smtClean="0">
                          <a:effectLst/>
                          <a:latin typeface="Times New Roman"/>
                          <a:ea typeface="华文细黑"/>
                          <a:cs typeface="Times New Roman"/>
                        </a:rPr>
                        <a:t>线的分力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，二是使物体拉紧</a:t>
                      </a:r>
                      <a:r>
                        <a:rPr lang="en-US" altLang="zh-CN" sz="2800" i="1" kern="100" dirty="0" smtClean="0">
                          <a:effectLst/>
                          <a:latin typeface="Times New Roman"/>
                          <a:ea typeface="华文细黑"/>
                        </a:rPr>
                        <a:t>BO</a:t>
                      </a:r>
                      <a:r>
                        <a:rPr lang="zh-CN" altLang="zh-CN" sz="2800" kern="100" dirty="0" smtClean="0">
                          <a:effectLst/>
                          <a:latin typeface="Times New Roman"/>
                          <a:ea typeface="华文细黑"/>
                          <a:cs typeface="Times New Roman"/>
                        </a:rPr>
                        <a:t>线的分力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en-US" altLang="zh-CN" sz="2800" kern="100" dirty="0" smtClean="0">
                          <a:effectLst/>
                          <a:latin typeface="Times New Roman"/>
                          <a:ea typeface="华文细黑"/>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zh-CN" alt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a:lnSpc>
                          <a:spcPct val="50000"/>
                        </a:lnSpc>
                        <a:spcAft>
                          <a:spcPts val="0"/>
                        </a:spcAft>
                        <a:tabLst>
                          <a:tab pos="2700655" algn="l"/>
                        </a:tabLst>
                      </a:pPr>
                      <a:endParaRPr lang="zh-CN" sz="2800" kern="100" dirty="0">
                        <a:effectLst/>
                        <a:latin typeface="宋体"/>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2346">
                <a:tc>
                  <a:txBody>
                    <a:bodyPr/>
                    <a:lstStyle/>
                    <a:p>
                      <a:pPr algn="ctr">
                        <a:lnSpc>
                          <a:spcPct val="150000"/>
                        </a:lnSpc>
                        <a:spcAft>
                          <a:spcPts val="0"/>
                        </a:spcAft>
                        <a:tabLst>
                          <a:tab pos="2700655" algn="l"/>
                        </a:tabLst>
                      </a:pPr>
                      <a:endParaRPr lang="zh-CN" sz="2800" kern="100" dirty="0">
                        <a:effectLst/>
                        <a:latin typeface="宋体"/>
                        <a:cs typeface="Courier New"/>
                      </a:endParaRPr>
                    </a:p>
                  </a:txBody>
                  <a:tcPr marL="53899" marR="53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700655" algn="l"/>
                        </a:tabLst>
                      </a:pPr>
                      <a:r>
                        <a:rPr lang="zh-CN" altLang="zh-CN" sz="2800" kern="100" dirty="0" smtClean="0">
                          <a:effectLst/>
                          <a:latin typeface="Times New Roman"/>
                          <a:ea typeface="华文细黑"/>
                          <a:cs typeface="Times New Roman"/>
                        </a:rPr>
                        <a:t>质量为</a:t>
                      </a:r>
                      <a:r>
                        <a:rPr lang="en-US" altLang="zh-CN" sz="2800" i="1" kern="100" dirty="0" smtClean="0">
                          <a:effectLst/>
                          <a:latin typeface="Times New Roman"/>
                          <a:ea typeface="华文细黑"/>
                        </a:rPr>
                        <a:t>m</a:t>
                      </a:r>
                      <a:r>
                        <a:rPr lang="zh-CN" altLang="zh-CN" sz="2800" kern="100" dirty="0" smtClean="0">
                          <a:effectLst/>
                          <a:latin typeface="Times New Roman"/>
                          <a:ea typeface="华文细黑"/>
                          <a:cs typeface="Times New Roman"/>
                        </a:rPr>
                        <a:t>的物体被支架悬挂而静止，其重力产生两个效果：一是拉伸</a:t>
                      </a:r>
                      <a:r>
                        <a:rPr lang="en-US" altLang="zh-CN" sz="2800" i="1" kern="100" dirty="0" smtClean="0">
                          <a:effectLst/>
                          <a:latin typeface="Times New Roman"/>
                          <a:ea typeface="华文细黑"/>
                        </a:rPr>
                        <a:t>AB</a:t>
                      </a:r>
                      <a:r>
                        <a:rPr lang="zh-CN" altLang="zh-CN" sz="2800" kern="100" dirty="0" smtClean="0">
                          <a:effectLst/>
                          <a:latin typeface="Times New Roman"/>
                          <a:ea typeface="华文细黑"/>
                          <a:cs typeface="Times New Roman"/>
                        </a:rPr>
                        <a:t>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，二是压缩</a:t>
                      </a:r>
                      <a:r>
                        <a:rPr lang="en-US" altLang="zh-CN" sz="2800" i="1" kern="100" dirty="0" smtClean="0">
                          <a:effectLst/>
                          <a:latin typeface="Times New Roman"/>
                          <a:ea typeface="华文细黑"/>
                        </a:rPr>
                        <a:t>BC</a:t>
                      </a:r>
                      <a:r>
                        <a:rPr lang="zh-CN" altLang="zh-CN" sz="2800" kern="100" dirty="0" smtClean="0">
                          <a:effectLst/>
                          <a:latin typeface="Times New Roman"/>
                          <a:ea typeface="华文细黑"/>
                          <a:cs typeface="Times New Roman"/>
                        </a:rPr>
                        <a:t>的分力</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en-US" altLang="zh-CN" sz="2800" kern="100" dirty="0" smtClean="0">
                          <a:effectLst/>
                          <a:latin typeface="Times New Roman"/>
                          <a:ea typeface="华文细黑"/>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1</a:t>
                      </a:r>
                      <a:r>
                        <a:rPr lang="zh-CN" altLang="zh-CN" sz="2800" kern="100" dirty="0" smtClean="0">
                          <a:effectLst/>
                          <a:latin typeface="Times New Roman"/>
                          <a:ea typeface="华文细黑"/>
                          <a:cs typeface="Times New Roman"/>
                        </a:rPr>
                        <a:t>＝</a:t>
                      </a:r>
                      <a:r>
                        <a:rPr lang="en-US" altLang="zh-CN" sz="2800" i="1" kern="100" dirty="0" err="1" smtClean="0">
                          <a:effectLst/>
                          <a:latin typeface="Times New Roman"/>
                          <a:ea typeface="华文细黑"/>
                        </a:rPr>
                        <a:t>mg</a:t>
                      </a:r>
                      <a:r>
                        <a:rPr lang="en-US" altLang="zh-CN" sz="2800" kern="100" dirty="0" err="1" smtClean="0">
                          <a:effectLst/>
                          <a:latin typeface="Times New Roman"/>
                          <a:ea typeface="华文细黑"/>
                        </a:rPr>
                        <a:t>tan</a:t>
                      </a:r>
                      <a:r>
                        <a:rPr lang="en-US" altLang="zh-CN" sz="2800" kern="100" dirty="0" smtClean="0">
                          <a:effectLst/>
                          <a:latin typeface="Times New Roman"/>
                          <a:ea typeface="华文细黑"/>
                        </a:rPr>
                        <a:t> </a:t>
                      </a:r>
                      <a:r>
                        <a:rPr lang="en-US" altLang="zh-CN" sz="2800" i="1" kern="100" dirty="0" smtClean="0">
                          <a:effectLst/>
                          <a:latin typeface="Times New Roman"/>
                          <a:ea typeface="华文细黑"/>
                        </a:rPr>
                        <a:t>α</a:t>
                      </a:r>
                      <a:r>
                        <a:rPr lang="zh-CN" altLang="zh-CN" sz="2800" kern="100" dirty="0" smtClean="0">
                          <a:effectLst/>
                          <a:latin typeface="Times New Roman"/>
                          <a:ea typeface="华文细黑"/>
                          <a:cs typeface="Times New Roman"/>
                        </a:rPr>
                        <a:t>，</a:t>
                      </a:r>
                      <a:r>
                        <a:rPr lang="en-US" altLang="zh-CN" sz="2800" i="1" kern="100" dirty="0" smtClean="0">
                          <a:effectLst/>
                          <a:latin typeface="Times New Roman"/>
                          <a:ea typeface="华文细黑"/>
                        </a:rPr>
                        <a:t>F</a:t>
                      </a:r>
                      <a:r>
                        <a:rPr lang="en-US" altLang="zh-CN" sz="2800" kern="100" baseline="-25000" dirty="0" smtClean="0">
                          <a:effectLst/>
                          <a:latin typeface="Times New Roman"/>
                          <a:ea typeface="华文细黑"/>
                        </a:rPr>
                        <a:t>2</a:t>
                      </a:r>
                      <a:r>
                        <a:rPr lang="zh-CN" altLang="zh-CN" sz="2800" kern="100" dirty="0" smtClean="0">
                          <a:effectLst/>
                          <a:latin typeface="Times New Roman"/>
                          <a:ea typeface="华文细黑"/>
                          <a:cs typeface="Times New Roman"/>
                        </a:rPr>
                        <a:t>＝</a:t>
                      </a:r>
                      <a:endParaRPr lang="en-US" altLang="zh-CN" sz="2800" kern="100" dirty="0" smtClean="0">
                        <a:effectLst/>
                        <a:latin typeface="Times New Roman"/>
                        <a:ea typeface="华文细黑"/>
                        <a:cs typeface="Times New Roman"/>
                      </a:endParaRPr>
                    </a:p>
                    <a:p>
                      <a:pPr marL="72000" algn="l" defTabSz="1218565" rtl="0" eaLnBrk="1" latinLnBrk="0" hangingPunct="1">
                        <a:lnSpc>
                          <a:spcPct val="50000"/>
                        </a:lnSpc>
                        <a:spcAft>
                          <a:spcPts val="0"/>
                        </a:spcAft>
                        <a:tabLst>
                          <a:tab pos="2700655" algn="l"/>
                        </a:tabLst>
                      </a:pPr>
                      <a:endParaRPr lang="zh-CN" sz="2800" kern="100" dirty="0">
                        <a:solidFill>
                          <a:schemeClr val="tx1"/>
                        </a:solidFill>
                        <a:effectLst/>
                        <a:latin typeface="宋体"/>
                        <a:ea typeface="+mn-ea"/>
                        <a:cs typeface="Courier New"/>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837285382"/>
              </p:ext>
            </p:extLst>
          </p:nvPr>
        </p:nvGraphicFramePr>
        <p:xfrm>
          <a:off x="5663158" y="2334860"/>
          <a:ext cx="1338262" cy="1341438"/>
        </p:xfrm>
        <a:graphic>
          <a:graphicData uri="http://schemas.openxmlformats.org/presentationml/2006/ole">
            <mc:AlternateContent xmlns:mc="http://schemas.openxmlformats.org/markup-compatibility/2006">
              <mc:Choice xmlns:v="urn:schemas-microsoft-com:vml" Requires="v">
                <p:oleObj spid="_x0000_s91246" name="文档" r:id="rId3" imgW="1338939" imgH="1341058" progId="Word.Document.12">
                  <p:embed/>
                </p:oleObj>
              </mc:Choice>
              <mc:Fallback>
                <p:oleObj name="文档" r:id="rId3" imgW="1338939" imgH="1341058" progId="Word.Document.12">
                  <p:embed/>
                  <p:pic>
                    <p:nvPicPr>
                      <p:cNvPr id="0" name=""/>
                      <p:cNvPicPr/>
                      <p:nvPr/>
                    </p:nvPicPr>
                    <p:blipFill>
                      <a:blip r:embed="rId4"/>
                      <a:stretch>
                        <a:fillRect/>
                      </a:stretch>
                    </p:blipFill>
                    <p:spPr>
                      <a:xfrm>
                        <a:off x="5663158" y="2334860"/>
                        <a:ext cx="1338262" cy="1341438"/>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610877515"/>
              </p:ext>
            </p:extLst>
          </p:nvPr>
        </p:nvGraphicFramePr>
        <p:xfrm>
          <a:off x="7515046" y="4536628"/>
          <a:ext cx="1338262" cy="1341438"/>
        </p:xfrm>
        <a:graphic>
          <a:graphicData uri="http://schemas.openxmlformats.org/presentationml/2006/ole">
            <mc:AlternateContent xmlns:mc="http://schemas.openxmlformats.org/markup-compatibility/2006">
              <mc:Choice xmlns:v="urn:schemas-microsoft-com:vml" Requires="v">
                <p:oleObj spid="_x0000_s91247" name="文档" r:id="rId5" imgW="1338939" imgH="1341058" progId="Word.Document.12">
                  <p:embed/>
                </p:oleObj>
              </mc:Choice>
              <mc:Fallback>
                <p:oleObj name="文档" r:id="rId5" imgW="1338939" imgH="1341058" progId="Word.Document.12">
                  <p:embed/>
                  <p:pic>
                    <p:nvPicPr>
                      <p:cNvPr id="0" name=""/>
                      <p:cNvPicPr/>
                      <p:nvPr/>
                    </p:nvPicPr>
                    <p:blipFill>
                      <a:blip r:embed="rId6"/>
                      <a:stretch>
                        <a:fillRect/>
                      </a:stretch>
                    </p:blipFill>
                    <p:spPr>
                      <a:xfrm>
                        <a:off x="7515046" y="4536628"/>
                        <a:ext cx="1338262" cy="1341438"/>
                      </a:xfrm>
                      <a:prstGeom prst="rect">
                        <a:avLst/>
                      </a:prstGeom>
                    </p:spPr>
                  </p:pic>
                </p:oleObj>
              </mc:Fallback>
            </mc:AlternateContent>
          </a:graphicData>
        </a:graphic>
      </p:graphicFrame>
      <p:pic>
        <p:nvPicPr>
          <p:cNvPr id="57346" name="Picture 2" descr="\\贾文\贾文\源文件\同步\物理 人教 必修1 新课标\3-164.T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4008" y="658806"/>
            <a:ext cx="1876314" cy="257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贾文\贾文\源文件\同步\物理 人教 必修1 新课标\3-165.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3118" y="3518172"/>
            <a:ext cx="1998095" cy="180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255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481317" y="261442"/>
            <a:ext cx="11187139" cy="3354740"/>
          </a:xfrm>
          <a:prstGeom prst="rect">
            <a:avLst/>
          </a:prstGeom>
        </p:spPr>
        <p:txBody>
          <a:bodyPr wrap="square" lIns="121898" tIns="60948" rIns="121898" bIns="60948">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针对训练　</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所示，将大拇指倾斜按在水平桌面上向前推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仍静止不动</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，此推力大小为</a:t>
            </a:r>
            <a:r>
              <a:rPr lang="en-US" altLang="zh-CN" sz="2800" kern="100" dirty="0">
                <a:latin typeface="Times New Roman"/>
                <a:ea typeface="华文细黑"/>
                <a:cs typeface="Courier New"/>
              </a:rPr>
              <a:t>80 N</a:t>
            </a:r>
            <a:r>
              <a:rPr lang="zh-CN" altLang="zh-CN" sz="2800" kern="100" dirty="0">
                <a:latin typeface="Times New Roman"/>
                <a:ea typeface="华文细黑"/>
                <a:cs typeface="Times New Roman"/>
              </a:rPr>
              <a:t>，方向斜向下，与水平方向成</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角，则大拇指对桌面的压力和摩擦力分别多大</a:t>
            </a:r>
            <a:r>
              <a:rPr lang="zh-CN" altLang="zh-CN" sz="2800" kern="100" dirty="0">
                <a:latin typeface="宋体"/>
                <a:ea typeface="Times New Roman"/>
                <a:cs typeface="Courier New"/>
              </a:rPr>
              <a:t> </a:t>
            </a:r>
            <a:endParaRPr lang="en-US" altLang="zh-CN" sz="1050" kern="100" dirty="0" smtClean="0">
              <a:latin typeface="宋体"/>
              <a:cs typeface="Courier New"/>
            </a:endParaRPr>
          </a:p>
          <a:p>
            <a:pPr lvl="0" algn="just">
              <a:lnSpc>
                <a:spcPct val="150000"/>
              </a:lnSpc>
            </a:pPr>
            <a:r>
              <a:rPr lang="en-US" altLang="zh-CN" sz="2800" kern="100" dirty="0">
                <a:solidFill>
                  <a:prstClr val="black"/>
                </a:solidFill>
                <a:latin typeface="Times New Roman"/>
                <a:ea typeface="华文细黑"/>
                <a:cs typeface="Courier New"/>
              </a:rPr>
              <a:t>A.64 N,48 N</a:t>
            </a:r>
            <a:r>
              <a:rPr lang="zh-CN" altLang="zh-CN" sz="2800" kern="100" dirty="0">
                <a:solidFill>
                  <a:prstClr val="black"/>
                </a:solidFill>
                <a:latin typeface="Times New Roman"/>
                <a:ea typeface="华文细黑"/>
                <a:cs typeface="Times New Roman"/>
              </a:rPr>
              <a:t>　　　　　　</a:t>
            </a:r>
            <a:r>
              <a:rPr lang="en-US" altLang="zh-CN" sz="2800" kern="100" dirty="0">
                <a:solidFill>
                  <a:prstClr val="black"/>
                </a:solidFill>
                <a:latin typeface="Times New Roman"/>
                <a:ea typeface="华文细黑"/>
                <a:cs typeface="Courier New"/>
              </a:rPr>
              <a:t>	B.48 N,64 N</a:t>
            </a:r>
            <a:endParaRPr lang="zh-CN" altLang="zh-CN" sz="1050" kern="100" dirty="0">
              <a:solidFill>
                <a:prstClr val="black"/>
              </a:solidFill>
              <a:latin typeface="宋体"/>
              <a:cs typeface="Courier New"/>
            </a:endParaRPr>
          </a:p>
          <a:p>
            <a:pPr lvl="0" algn="just">
              <a:lnSpc>
                <a:spcPct val="150000"/>
              </a:lnSpc>
            </a:pPr>
            <a:r>
              <a:rPr lang="en-US" altLang="zh-CN" sz="2800" kern="100" dirty="0">
                <a:solidFill>
                  <a:prstClr val="black"/>
                </a:solidFill>
                <a:latin typeface="Times New Roman"/>
                <a:ea typeface="华文细黑"/>
                <a:cs typeface="Courier New"/>
              </a:rPr>
              <a:t>C.40 N,80 N  	</a:t>
            </a:r>
            <a:r>
              <a:rPr lang="en-US" altLang="zh-CN" sz="2800" kern="100" dirty="0" smtClean="0">
                <a:solidFill>
                  <a:prstClr val="black"/>
                </a:solidFill>
                <a:latin typeface="Times New Roman"/>
                <a:ea typeface="华文细黑"/>
                <a:cs typeface="Courier New"/>
              </a:rPr>
              <a:t>		D.80 </a:t>
            </a:r>
            <a:r>
              <a:rPr lang="en-US" altLang="zh-CN" sz="2800" kern="100" dirty="0">
                <a:solidFill>
                  <a:prstClr val="black"/>
                </a:solidFill>
                <a:latin typeface="Times New Roman"/>
                <a:ea typeface="华文细黑"/>
                <a:cs typeface="Courier New"/>
              </a:rPr>
              <a:t>N,80 </a:t>
            </a:r>
            <a:r>
              <a:rPr lang="en-US" altLang="zh-CN" sz="2800" kern="100" dirty="0" smtClean="0">
                <a:solidFill>
                  <a:prstClr val="black"/>
                </a:solidFill>
                <a:latin typeface="Times New Roman"/>
                <a:ea typeface="华文细黑"/>
                <a:cs typeface="Courier New"/>
              </a:rPr>
              <a:t>N</a:t>
            </a:r>
            <a:endParaRPr lang="zh-CN" altLang="zh-CN" sz="1050" kern="100" dirty="0">
              <a:solidFill>
                <a:prstClr val="black"/>
              </a:solidFill>
              <a:latin typeface="宋体"/>
              <a:cs typeface="Courier New"/>
            </a:endParaRP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4" name="TextBox 13"/>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 name="矩形 1"/>
          <p:cNvSpPr/>
          <p:nvPr/>
        </p:nvSpPr>
        <p:spPr>
          <a:xfrm>
            <a:off x="10035807" y="2983018"/>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3</a:t>
            </a:r>
            <a:endParaRPr lang="zh-CN" altLang="en-US" dirty="0"/>
          </a:p>
        </p:txBody>
      </p:sp>
      <p:pic>
        <p:nvPicPr>
          <p:cNvPr id="59394" name="Picture 2" descr="\\贾文\贾文\源文件\同步\物理 人教 必修1 新课标\3-16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9083" y="1773610"/>
            <a:ext cx="2196723" cy="1064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228317" y="223702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59395" name="Picture 3" descr="\\贾文\贾文\源文件\同步\物理 人教 必修1 新课标\3-16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165" y="3799065"/>
            <a:ext cx="1826649" cy="158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481317" y="3509026"/>
            <a:ext cx="8998265"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将推力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沿两个效果方向分解，即水平向右和竖直向下，分解如图</a:t>
            </a:r>
            <a:r>
              <a:rPr lang="zh-CN" altLang="zh-CN" sz="2800" kern="100" dirty="0" smtClean="0">
                <a:solidFill>
                  <a:srgbClr val="002060"/>
                </a:solidFill>
                <a:latin typeface="Times New Roman"/>
                <a:ea typeface="华文细黑"/>
                <a:cs typeface="Times New Roman"/>
              </a:rPr>
              <a:t>，则</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80</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0.8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64 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80</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0.6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48 N</a:t>
            </a:r>
            <a:r>
              <a:rPr lang="zh-CN" altLang="zh-CN" sz="2800" kern="100" dirty="0">
                <a:solidFill>
                  <a:srgbClr val="002060"/>
                </a:solidFill>
                <a:latin typeface="Times New Roman"/>
                <a:ea typeface="华文细黑"/>
                <a:cs typeface="Times New Roman"/>
              </a:rPr>
              <a:t>，即大拇指对桌面的压力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48 N</a:t>
            </a:r>
            <a:r>
              <a:rPr lang="zh-CN" altLang="zh-CN" sz="2800" kern="100" dirty="0">
                <a:solidFill>
                  <a:srgbClr val="002060"/>
                </a:solidFill>
                <a:latin typeface="Times New Roman"/>
                <a:ea typeface="华文细黑"/>
                <a:cs typeface="Times New Roman"/>
              </a:rPr>
              <a:t>，对桌面的摩擦力为</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64 N.</a:t>
            </a:r>
            <a:endParaRPr lang="zh-CN" altLang="zh-CN" sz="1050" kern="100" dirty="0">
              <a:effectLst/>
              <a:latin typeface="宋体"/>
              <a:cs typeface="Courier New"/>
            </a:endParaRPr>
          </a:p>
        </p:txBody>
      </p:sp>
    </p:spTree>
    <p:extLst>
      <p:ext uri="{BB962C8B-B14F-4D97-AF65-F5344CB8AC3E}">
        <p14:creationId xmlns:p14="http://schemas.microsoft.com/office/powerpoint/2010/main" val="37631595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par>
                                <p:cTn id="19" presetID="3" presetClass="entr" presetSubtype="10" fill="hold" nodeType="withEffect">
                                  <p:stCondLst>
                                    <p:cond delay="0"/>
                                  </p:stCondLst>
                                  <p:childTnLst>
                                    <p:set>
                                      <p:cBhvr>
                                        <p:cTn id="20" dur="1" fill="hold">
                                          <p:stCondLst>
                                            <p:cond delay="0"/>
                                          </p:stCondLst>
                                        </p:cTn>
                                        <p:tgtEl>
                                          <p:spTgt spid="59395"/>
                                        </p:tgtEl>
                                        <p:attrNameLst>
                                          <p:attrName>style.visibility</p:attrName>
                                        </p:attrNameLst>
                                      </p:cBhvr>
                                      <p:to>
                                        <p:strVal val="visible"/>
                                      </p:to>
                                    </p:set>
                                    <p:animEffect transition="in" filter="blinds(horizontal)">
                                      <p:cBhvr>
                                        <p:cTn id="21" dur="500"/>
                                        <p:tgtEl>
                                          <p:spTgt spid="593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59395"/>
                                        </p:tgtEl>
                                      </p:cBhvr>
                                    </p:animEffect>
                                    <p:set>
                                      <p:cBhvr>
                                        <p:cTn id="29" dur="1" fill="hold">
                                          <p:stCondLst>
                                            <p:cond delay="499"/>
                                          </p:stCondLst>
                                        </p:cTn>
                                        <p:tgtEl>
                                          <p:spTgt spid="5939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7" grpId="0"/>
      <p:bldP spid="17" grpId="1"/>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二、力的分解的讨论</a:t>
            </a:r>
          </a:p>
        </p:txBody>
      </p:sp>
      <p:sp>
        <p:nvSpPr>
          <p:cNvPr id="12" name="矩形 11"/>
          <p:cNvSpPr/>
          <p:nvPr/>
        </p:nvSpPr>
        <p:spPr>
          <a:xfrm>
            <a:off x="464949" y="744602"/>
            <a:ext cx="6854393" cy="2677656"/>
          </a:xfrm>
          <a:prstGeom prst="rect">
            <a:avLst/>
          </a:prstGeom>
        </p:spPr>
        <p:txBody>
          <a:bodyPr wrap="square">
            <a:spAutoFit/>
          </a:bodyPr>
          <a:lstStyle/>
          <a:p>
            <a:pPr algn="just">
              <a:lnSpc>
                <a:spcPct val="150000"/>
              </a:lnSpc>
              <a:spcAft>
                <a:spcPts val="0"/>
              </a:spcAft>
              <a:tabLst>
                <a:tab pos="2430780" algn="l"/>
              </a:tabLst>
            </a:pPr>
            <a:r>
              <a:rPr lang="en-US" altLang="zh-CN" sz="2800" b="1" kern="100" dirty="0" smtClean="0">
                <a:solidFill>
                  <a:srgbClr val="0000FF"/>
                </a:solidFill>
                <a:latin typeface="Times New Roman"/>
                <a:ea typeface="华文细黑"/>
                <a:cs typeface="Courier New"/>
              </a:rPr>
              <a:t>[</a:t>
            </a:r>
            <a:r>
              <a:rPr lang="zh-CN" altLang="en-US" sz="2800" b="1" kern="100" dirty="0" smtClean="0">
                <a:solidFill>
                  <a:srgbClr val="0000FF"/>
                </a:solidFill>
                <a:latin typeface="Times New Roman"/>
                <a:ea typeface="华文细黑"/>
                <a:cs typeface="Courier New"/>
              </a:rPr>
              <a:t>导学探究</a:t>
            </a:r>
            <a:r>
              <a:rPr lang="en-US" altLang="zh-CN" sz="2800" b="1" kern="100" dirty="0" smtClean="0">
                <a:solidFill>
                  <a:srgbClr val="0000FF"/>
                </a:solidFill>
                <a:latin typeface="Times New Roman"/>
                <a:ea typeface="华文细黑"/>
                <a:cs typeface="Courier New"/>
              </a:rPr>
              <a:t>]</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已知合力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和两分力的方向</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4</a:t>
            </a:r>
            <a:r>
              <a:rPr lang="zh-CN" altLang="zh-CN" sz="2800" kern="100" dirty="0" smtClean="0">
                <a:latin typeface="Times New Roman"/>
                <a:ea typeface="华文细黑"/>
                <a:cs typeface="Times New Roman"/>
              </a:rPr>
              <a:t>甲</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，利用平行四边形定则，能作多少平行四边形？两分力有几个解？</a:t>
            </a:r>
            <a:endParaRPr lang="zh-CN" altLang="zh-CN" sz="1050" kern="100" dirty="0">
              <a:effectLst/>
              <a:latin typeface="宋体"/>
              <a:cs typeface="Courier New"/>
            </a:endParaRPr>
          </a:p>
        </p:txBody>
      </p:sp>
      <p:pic>
        <p:nvPicPr>
          <p:cNvPr id="60418" name="Picture 2" descr="\\贾文\贾文\源文件\同步\物理 人教 必修1 新课标\3-168.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899" y="1197546"/>
            <a:ext cx="4474947" cy="224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256735" y="3466010"/>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4</a:t>
            </a:r>
            <a:endParaRPr lang="zh-CN" altLang="en-US" dirty="0"/>
          </a:p>
        </p:txBody>
      </p:sp>
      <p:sp>
        <p:nvSpPr>
          <p:cNvPr id="9" name="矩形 8"/>
          <p:cNvSpPr/>
          <p:nvPr/>
        </p:nvSpPr>
        <p:spPr>
          <a:xfrm>
            <a:off x="464949" y="3957647"/>
            <a:ext cx="11390897" cy="1384995"/>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已知合力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和两个分力中的一个分力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如图乙</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，可以得到几个另一分力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6" name="矩形 5"/>
          <p:cNvSpPr/>
          <p:nvPr/>
        </p:nvSpPr>
        <p:spPr>
          <a:xfrm>
            <a:off x="464949" y="3321859"/>
            <a:ext cx="2698175" cy="738664"/>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cs typeface="Courier New"/>
              </a:rPr>
              <a:t>1</a:t>
            </a:r>
            <a:r>
              <a:rPr lang="zh-CN" altLang="zh-CN" sz="2800" kern="100" dirty="0">
                <a:solidFill>
                  <a:srgbClr val="C00000"/>
                </a:solidFill>
                <a:latin typeface="Times New Roman"/>
                <a:ea typeface="华文细黑"/>
                <a:cs typeface="Times New Roman"/>
              </a:rPr>
              <a:t>个　</a:t>
            </a:r>
            <a:r>
              <a:rPr lang="en-US" altLang="zh-CN" sz="2800" kern="100" dirty="0">
                <a:solidFill>
                  <a:srgbClr val="C00000"/>
                </a:solidFill>
                <a:latin typeface="Times New Roman"/>
                <a:ea typeface="华文细黑"/>
                <a:cs typeface="Courier New"/>
              </a:rPr>
              <a:t>1</a:t>
            </a:r>
            <a:r>
              <a:rPr lang="zh-CN" altLang="zh-CN" sz="2800" kern="100" dirty="0">
                <a:solidFill>
                  <a:srgbClr val="C00000"/>
                </a:solidFill>
                <a:latin typeface="Times New Roman"/>
                <a:ea typeface="华文细黑"/>
                <a:cs typeface="Times New Roman"/>
              </a:rPr>
              <a:t>个</a:t>
            </a:r>
            <a:endParaRPr lang="zh-CN" altLang="zh-CN" sz="2800" kern="100" dirty="0">
              <a:effectLst/>
              <a:latin typeface="宋体"/>
              <a:cs typeface="Courier New"/>
            </a:endParaRPr>
          </a:p>
        </p:txBody>
      </p:sp>
      <p:sp>
        <p:nvSpPr>
          <p:cNvPr id="13" name="矩形 12"/>
          <p:cNvSpPr/>
          <p:nvPr/>
        </p:nvSpPr>
        <p:spPr>
          <a:xfrm>
            <a:off x="464949" y="5289332"/>
            <a:ext cx="1800493"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rPr>
              <a:t>1</a:t>
            </a:r>
            <a:r>
              <a:rPr lang="zh-CN" altLang="zh-CN" sz="2800" kern="100" dirty="0">
                <a:solidFill>
                  <a:srgbClr val="C00000"/>
                </a:solidFill>
                <a:latin typeface="Times New Roman"/>
                <a:ea typeface="华文细黑"/>
                <a:cs typeface="Times New Roman"/>
              </a:rPr>
              <a:t>个</a:t>
            </a:r>
            <a:endParaRPr lang="zh-CN" altLang="zh-CN" sz="2800" kern="100" dirty="0">
              <a:effectLst/>
              <a:latin typeface="宋体"/>
              <a:cs typeface="Courier New"/>
            </a:endParaRPr>
          </a:p>
        </p:txBody>
      </p:sp>
      <p:sp>
        <p:nvSpPr>
          <p:cNvPr id="14" name="TextBox 1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Tree>
    <p:extLst>
      <p:ext uri="{BB962C8B-B14F-4D97-AF65-F5344CB8AC3E}">
        <p14:creationId xmlns:p14="http://schemas.microsoft.com/office/powerpoint/2010/main" val="1570582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p:bldP spid="6" grpId="1"/>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6577" y="323572"/>
            <a:ext cx="11296938" cy="3970318"/>
          </a:xfrm>
          <a:prstGeom prst="rect">
            <a:avLst/>
          </a:prstGeom>
        </p:spPr>
        <p:txBody>
          <a:bodyPr>
            <a:spAutoFit/>
          </a:bodyPr>
          <a:lstStyle/>
          <a:p>
            <a:pPr algn="just">
              <a:lnSpc>
                <a:spcPct val="150000"/>
              </a:lnSpc>
              <a:spcAft>
                <a:spcPts val="0"/>
              </a:spcAft>
              <a:tabLst>
                <a:tab pos="2430780" algn="l"/>
              </a:tabLst>
            </a:pPr>
            <a:r>
              <a:rPr lang="en-US" altLang="zh-CN" sz="2800" b="1" kern="100" dirty="0" smtClean="0">
                <a:solidFill>
                  <a:srgbClr val="0000FF"/>
                </a:solidFill>
                <a:latin typeface="Times New Roman"/>
                <a:ea typeface="华文细黑"/>
                <a:cs typeface="Courier New"/>
              </a:rPr>
              <a:t>[</a:t>
            </a:r>
            <a:r>
              <a:rPr lang="zh-CN" altLang="en-US" sz="2800" b="1" kern="100" dirty="0" smtClean="0">
                <a:solidFill>
                  <a:srgbClr val="0000FF"/>
                </a:solidFill>
                <a:latin typeface="Times New Roman"/>
                <a:ea typeface="华文细黑"/>
                <a:cs typeface="Courier New"/>
              </a:rPr>
              <a:t>知识深化</a:t>
            </a:r>
            <a:r>
              <a:rPr lang="en-US" altLang="zh-CN" sz="2800" b="1" kern="100" dirty="0" smtClean="0">
                <a:solidFill>
                  <a:srgbClr val="0000FF"/>
                </a:solidFill>
                <a:latin typeface="Times New Roman"/>
                <a:ea typeface="华文细黑"/>
                <a:cs typeface="Courier New"/>
              </a:rPr>
              <a:t>]</a:t>
            </a:r>
            <a:endParaRPr lang="en-US" altLang="zh-CN" sz="2800" kern="100" dirty="0" smtClean="0">
              <a:latin typeface="宋体"/>
              <a:ea typeface="华文细黑"/>
              <a:cs typeface="Times New Roman"/>
            </a:endParaRP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不受限制条件的分解</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将某个力进行分解，如果没有条件约束，从理论上讲有无数组解，因为同一条对角线可以构成的平行四边形有无穷多个</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5</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，这样分解是没有实际意义的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实际分解时，一个力按力的作用效果可分解为两个确定的分力</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5733569" y="5806058"/>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5</a:t>
            </a:r>
            <a:endParaRPr lang="zh-CN" altLang="en-US" dirty="0"/>
          </a:p>
        </p:txBody>
      </p:sp>
      <p:pic>
        <p:nvPicPr>
          <p:cNvPr id="61442" name="Picture 2" descr="\\贾文\贾文\源文件\同步\物理 人教 必修1 新课标\3-169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339" y="4170194"/>
            <a:ext cx="3163735" cy="159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3994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3" descr="\\贾文\贾文\源文件\同步\物理 人教 必修1 新课标\3-17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7810" y="4561544"/>
            <a:ext cx="4134792" cy="178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6" name="Picture 2" descr="\\贾文\贾文\源文件\同步\物理 人教 必修1 新课标\3-169.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7127" y="1445758"/>
            <a:ext cx="4916158" cy="1986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6577" y="45418"/>
            <a:ext cx="11296938" cy="1303177"/>
          </a:xfrm>
          <a:prstGeom prst="rect">
            <a:avLst/>
          </a:prstGeom>
        </p:spPr>
        <p:txBody>
          <a:bodyPr>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有限制条件的力的分解</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已知合力和两个分力的方向时，两分力有唯一解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2" name="矩形 1"/>
          <p:cNvSpPr/>
          <p:nvPr/>
        </p:nvSpPr>
        <p:spPr>
          <a:xfrm>
            <a:off x="5733569" y="3241686"/>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6</a:t>
            </a:r>
            <a:endParaRPr lang="zh-CN" altLang="en-US" dirty="0"/>
          </a:p>
        </p:txBody>
      </p:sp>
      <p:sp>
        <p:nvSpPr>
          <p:cNvPr id="6" name="矩形 5"/>
          <p:cNvSpPr/>
          <p:nvPr/>
        </p:nvSpPr>
        <p:spPr>
          <a:xfrm>
            <a:off x="436577" y="3768626"/>
            <a:ext cx="11296938"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spc="-100" dirty="0">
                <a:latin typeface="Times New Roman"/>
                <a:ea typeface="华文细黑"/>
                <a:cs typeface="Times New Roman"/>
              </a:rPr>
              <a:t>已知合力和一个分力的大小和方向时，另一分力有唯一解</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7</a:t>
            </a:r>
            <a:r>
              <a:rPr lang="zh-CN" altLang="zh-CN" sz="2800" kern="100" spc="-100" dirty="0">
                <a:latin typeface="Times New Roman"/>
                <a:ea typeface="华文细黑"/>
                <a:cs typeface="Times New Roman"/>
              </a:rPr>
              <a:t>所示</a:t>
            </a:r>
            <a:r>
              <a:rPr lang="en-US" altLang="zh-CN" sz="2800" kern="100" spc="-100" dirty="0">
                <a:latin typeface="Times New Roman"/>
                <a:ea typeface="华文细黑"/>
                <a:cs typeface="Courier New"/>
              </a:rPr>
              <a:t>).</a:t>
            </a:r>
            <a:endParaRPr lang="zh-CN" altLang="zh-CN" sz="1050" kern="100" spc="-100" dirty="0">
              <a:effectLst/>
              <a:latin typeface="宋体"/>
              <a:cs typeface="Courier New"/>
            </a:endParaRPr>
          </a:p>
        </p:txBody>
      </p:sp>
      <p:sp>
        <p:nvSpPr>
          <p:cNvPr id="7" name="矩形 6"/>
          <p:cNvSpPr/>
          <p:nvPr/>
        </p:nvSpPr>
        <p:spPr>
          <a:xfrm>
            <a:off x="5733569" y="6237218"/>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7</a:t>
            </a:r>
            <a:endParaRPr lang="zh-CN" altLang="en-US" dirty="0"/>
          </a:p>
        </p:txBody>
      </p:sp>
    </p:spTree>
    <p:extLst>
      <p:ext uri="{BB962C8B-B14F-4D97-AF65-F5344CB8AC3E}">
        <p14:creationId xmlns:p14="http://schemas.microsoft.com/office/powerpoint/2010/main" val="18551724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贾文\贾文\源文件\同步\物理 人教 必修1 新课标\3-171合.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8662" y="1321242"/>
            <a:ext cx="7693089" cy="23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36577" y="25098"/>
            <a:ext cx="11296938" cy="1303177"/>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已知合力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以及一个分力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的方向和另一个分力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的大小时，若</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与</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的夹角为</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，有下面几种可能：</a:t>
            </a:r>
            <a:endParaRPr lang="zh-CN" altLang="zh-CN" sz="1050" kern="100" dirty="0">
              <a:effectLst/>
              <a:latin typeface="宋体"/>
              <a:cs typeface="Courier New"/>
            </a:endParaRPr>
          </a:p>
        </p:txBody>
      </p:sp>
      <p:sp>
        <p:nvSpPr>
          <p:cNvPr id="2" name="矩形 1"/>
          <p:cNvSpPr/>
          <p:nvPr/>
        </p:nvSpPr>
        <p:spPr>
          <a:xfrm>
            <a:off x="5733569" y="3606334"/>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8</a:t>
            </a:r>
            <a:endParaRPr lang="zh-CN" altLang="en-US" dirty="0"/>
          </a:p>
        </p:txBody>
      </p:sp>
      <p:sp>
        <p:nvSpPr>
          <p:cNvPr id="6" name="矩形 5"/>
          <p:cNvSpPr/>
          <p:nvPr/>
        </p:nvSpPr>
        <p:spPr>
          <a:xfrm>
            <a:off x="436577" y="4067706"/>
            <a:ext cx="11296938" cy="2595839"/>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当</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F</a:t>
            </a:r>
            <a:r>
              <a:rPr lang="en-US" altLang="zh-CN" sz="2800" kern="100" dirty="0" err="1">
                <a:latin typeface="Times New Roman"/>
                <a:ea typeface="华文细黑"/>
                <a:cs typeface="Courier New"/>
              </a:rPr>
              <a:t>sin</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时，无解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甲</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当</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F</a:t>
            </a:r>
            <a:r>
              <a:rPr lang="en-US" altLang="zh-CN" sz="2800" kern="100" dirty="0" err="1">
                <a:latin typeface="Times New Roman"/>
                <a:ea typeface="华文细黑"/>
                <a:cs typeface="Courier New"/>
              </a:rPr>
              <a:t>sin</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时，有唯一解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如图乙</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当</a:t>
            </a:r>
            <a:r>
              <a:rPr lang="en-US" altLang="zh-CN" sz="2800" i="1" kern="100" dirty="0" err="1">
                <a:latin typeface="Times New Roman"/>
                <a:ea typeface="华文细黑"/>
                <a:cs typeface="Courier New"/>
              </a:rPr>
              <a:t>F</a:t>
            </a:r>
            <a:r>
              <a:rPr lang="en-US" altLang="zh-CN" sz="2800" kern="100" dirty="0" err="1">
                <a:latin typeface="Times New Roman"/>
                <a:ea typeface="华文细黑"/>
                <a:cs typeface="Courier New"/>
              </a:rPr>
              <a:t>sin</a:t>
            </a:r>
            <a:r>
              <a:rPr lang="en-US" altLang="zh-CN" sz="2800" kern="100" dirty="0">
                <a:latin typeface="Times New Roman"/>
                <a:ea typeface="华文细黑"/>
                <a:cs typeface="Courier New"/>
              </a:rPr>
              <a:t> </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时，有两解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如图丙</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当</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kern="100" dirty="0">
                <a:latin typeface="宋体"/>
                <a:ea typeface="华文细黑"/>
                <a:cs typeface="Times New Roman"/>
              </a:rPr>
              <a:t>≥</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时，有唯一解</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如图丁</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581033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5780" y="1226121"/>
            <a:ext cx="10577572" cy="3618939"/>
          </a:xfrm>
          <a:prstGeom prst="rect">
            <a:avLst/>
          </a:prstGeom>
        </p:spPr>
        <p:txBody>
          <a:bodyPr wrap="square">
            <a:spAutoFit/>
          </a:bodyPr>
          <a:lstStyle/>
          <a:p>
            <a:pPr algn="just">
              <a:lnSpc>
                <a:spcPts val="5500"/>
              </a:lnSpc>
              <a:spcAft>
                <a:spcPts val="0"/>
              </a:spcAft>
            </a:pPr>
            <a:r>
              <a:rPr lang="en-US" altLang="zh-CN" sz="2800" b="1" kern="100" dirty="0">
                <a:solidFill>
                  <a:srgbClr val="C00000"/>
                </a:solidFill>
                <a:latin typeface="微软雅黑" pitchFamily="34" charset="-122"/>
                <a:ea typeface="微软雅黑" pitchFamily="34" charset="-122"/>
                <a:cs typeface="Times New Roman"/>
              </a:rPr>
              <a:t>[</a:t>
            </a:r>
            <a:r>
              <a:rPr lang="zh-CN" altLang="zh-CN" sz="2800" b="1" kern="100" dirty="0">
                <a:solidFill>
                  <a:srgbClr val="C00000"/>
                </a:solidFill>
                <a:latin typeface="微软雅黑" pitchFamily="34" charset="-122"/>
                <a:ea typeface="微软雅黑" pitchFamily="34" charset="-122"/>
                <a:cs typeface="Times New Roman"/>
              </a:rPr>
              <a:t>学习目标</a:t>
            </a:r>
            <a:r>
              <a:rPr lang="en-US" altLang="zh-CN" sz="2800" b="1" kern="100" dirty="0">
                <a:solidFill>
                  <a:srgbClr val="C00000"/>
                </a:solidFill>
                <a:latin typeface="微软雅黑" pitchFamily="34" charset="-122"/>
                <a:ea typeface="微软雅黑" pitchFamily="34" charset="-122"/>
                <a:cs typeface="Times New Roman"/>
              </a:rPr>
              <a:t>]</a:t>
            </a:r>
            <a:r>
              <a:rPr lang="zh-CN" altLang="zh-CN" sz="2800" kern="100" dirty="0">
                <a:latin typeface="Times New Roman"/>
                <a:ea typeface="华文细黑"/>
                <a:cs typeface="Times New Roman"/>
              </a:rPr>
              <a:t>　</a:t>
            </a:r>
            <a:endParaRPr lang="en-US" altLang="zh-CN" sz="2800" kern="100" dirty="0" smtClean="0">
              <a:latin typeface="Times New Roman"/>
              <a:ea typeface="华文细黑"/>
              <a:cs typeface="Times New Roman"/>
            </a:endParaRPr>
          </a:p>
          <a:p>
            <a:pPr algn="just">
              <a:lnSpc>
                <a:spcPts val="5500"/>
              </a:lnSpc>
              <a:spcAft>
                <a:spcPts val="0"/>
              </a:spcAft>
              <a:tabLst>
                <a:tab pos="2430780" algn="l"/>
              </a:tabLst>
            </a:pPr>
            <a:r>
              <a:rPr lang="en-US" altLang="zh-CN" sz="2800" kern="100" dirty="0">
                <a:latin typeface="Times New Roman"/>
                <a:ea typeface="华文细黑"/>
              </a:rPr>
              <a:t>1.</a:t>
            </a:r>
            <a:r>
              <a:rPr lang="zh-CN" altLang="zh-CN" sz="2800" kern="100" dirty="0">
                <a:latin typeface="Times New Roman"/>
                <a:ea typeface="华文细黑"/>
                <a:cs typeface="Times New Roman"/>
              </a:rPr>
              <a:t>知道力的分解和分力的概念，知道力的分解是力的合成的逆运算</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2</a:t>
            </a:r>
            <a:r>
              <a:rPr lang="en-US" altLang="zh-CN" sz="2800" kern="100" dirty="0">
                <a:latin typeface="Times New Roman"/>
                <a:ea typeface="华文细黑"/>
              </a:rPr>
              <a:t>.</a:t>
            </a:r>
            <a:r>
              <a:rPr lang="zh-CN" altLang="zh-CN" sz="2800" kern="100" dirty="0">
                <a:latin typeface="Times New Roman"/>
                <a:ea typeface="华文细黑"/>
                <a:cs typeface="Times New Roman"/>
              </a:rPr>
              <a:t>掌握根据力的作用效果确定分力方向的方法</a:t>
            </a:r>
            <a:r>
              <a:rPr lang="en-US" altLang="zh-CN" sz="2800" kern="100" dirty="0" smtClean="0">
                <a:latin typeface="Times New Roman"/>
                <a:ea typeface="华文细黑"/>
              </a:rPr>
              <a:t>.</a:t>
            </a:r>
          </a:p>
          <a:p>
            <a:pPr algn="just">
              <a:lnSpc>
                <a:spcPts val="5500"/>
              </a:lnSpc>
              <a:spcAft>
                <a:spcPts val="0"/>
              </a:spcAft>
              <a:tabLst>
                <a:tab pos="2430780" algn="l"/>
              </a:tabLst>
            </a:pPr>
            <a:r>
              <a:rPr lang="en-US" altLang="zh-CN" sz="2800" kern="100" dirty="0" smtClean="0">
                <a:latin typeface="Times New Roman"/>
                <a:ea typeface="华文细黑"/>
              </a:rPr>
              <a:t>3</a:t>
            </a:r>
            <a:r>
              <a:rPr lang="en-US" altLang="zh-CN" sz="2800" kern="100" dirty="0">
                <a:latin typeface="Times New Roman"/>
                <a:ea typeface="华文细黑"/>
              </a:rPr>
              <a:t>.</a:t>
            </a:r>
            <a:r>
              <a:rPr lang="zh-CN" altLang="zh-CN" sz="2800" kern="100" dirty="0">
                <a:latin typeface="Times New Roman"/>
                <a:ea typeface="华文细黑"/>
                <a:cs typeface="Times New Roman"/>
              </a:rPr>
              <a:t>掌握运用平行四边形定则或三角形定则</a:t>
            </a:r>
            <a:r>
              <a:rPr lang="en-US" altLang="zh-CN" sz="2800" kern="100" dirty="0">
                <a:latin typeface="Times New Roman"/>
                <a:ea typeface="华文细黑"/>
              </a:rPr>
              <a:t>(</a:t>
            </a:r>
            <a:r>
              <a:rPr lang="zh-CN" altLang="zh-CN" sz="2800" kern="100" dirty="0">
                <a:latin typeface="Times New Roman"/>
                <a:ea typeface="华文细黑"/>
                <a:cs typeface="Times New Roman"/>
              </a:rPr>
              <a:t>直角三角形</a:t>
            </a:r>
            <a:r>
              <a:rPr lang="en-US" altLang="zh-CN" sz="2800" kern="100" dirty="0">
                <a:latin typeface="Times New Roman"/>
                <a:ea typeface="华文细黑"/>
              </a:rPr>
              <a:t>)</a:t>
            </a:r>
            <a:r>
              <a:rPr lang="zh-CN" altLang="zh-CN" sz="2800" kern="100" dirty="0">
                <a:latin typeface="Times New Roman"/>
                <a:ea typeface="华文细黑"/>
                <a:cs typeface="Times New Roman"/>
              </a:rPr>
              <a:t>的知识计算分力的方法</a:t>
            </a:r>
            <a:r>
              <a:rPr lang="en-US" altLang="zh-CN" sz="2800" kern="100" dirty="0" smtClean="0">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3973894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p:cNvGraphicFramePr>
            <a:graphicFrameLocks noChangeAspect="1"/>
          </p:cNvGraphicFramePr>
          <p:nvPr>
            <p:extLst>
              <p:ext uri="{D42A27DB-BD31-4B8C-83A1-F6EECF244321}">
                <p14:modId xmlns:p14="http://schemas.microsoft.com/office/powerpoint/2010/main" val="1562316945"/>
              </p:ext>
            </p:extLst>
          </p:nvPr>
        </p:nvGraphicFramePr>
        <p:xfrm>
          <a:off x="530269" y="4964236"/>
          <a:ext cx="9712325" cy="985838"/>
        </p:xfrm>
        <a:graphic>
          <a:graphicData uri="http://schemas.openxmlformats.org/presentationml/2006/ole">
            <mc:AlternateContent xmlns:mc="http://schemas.openxmlformats.org/markup-compatibility/2006">
              <mc:Choice xmlns:v="urn:schemas-microsoft-com:vml" Requires="v">
                <p:oleObj spid="_x0000_s65404" name="文档" r:id="rId3" imgW="9717090" imgH="990497" progId="Word.Document.12">
                  <p:embed/>
                </p:oleObj>
              </mc:Choice>
              <mc:Fallback>
                <p:oleObj name="文档" r:id="rId3" imgW="9717090" imgH="990497" progId="Word.Document.12">
                  <p:embed/>
                  <p:pic>
                    <p:nvPicPr>
                      <p:cNvPr id="0" name=""/>
                      <p:cNvPicPr/>
                      <p:nvPr/>
                    </p:nvPicPr>
                    <p:blipFill>
                      <a:blip r:embed="rId4"/>
                      <a:stretch>
                        <a:fillRect/>
                      </a:stretch>
                    </p:blipFill>
                    <p:spPr>
                      <a:xfrm>
                        <a:off x="530269" y="4964236"/>
                        <a:ext cx="9712325" cy="985838"/>
                      </a:xfrm>
                      <a:prstGeom prst="rect">
                        <a:avLst/>
                      </a:prstGeom>
                    </p:spPr>
                  </p:pic>
                </p:oleObj>
              </mc:Fallback>
            </mc:AlternateContent>
          </a:graphicData>
        </a:graphic>
      </p:graphicFrame>
      <p:pic>
        <p:nvPicPr>
          <p:cNvPr id="64515" name="Picture 3" descr="\\贾文\贾文\源文件\同步\物理 人教 必修1 新课标\3-173.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2227" y="3498188"/>
            <a:ext cx="3075693" cy="158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33383" y="136476"/>
            <a:ext cx="8822662" cy="2677656"/>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按下列两种情况把一个竖直向下的</a:t>
            </a:r>
            <a:r>
              <a:rPr lang="en-US" altLang="zh-CN" sz="2800" kern="100" dirty="0">
                <a:latin typeface="Times New Roman"/>
                <a:ea typeface="华文细黑"/>
                <a:cs typeface="Courier New"/>
              </a:rPr>
              <a:t>180 N</a:t>
            </a:r>
            <a:r>
              <a:rPr lang="zh-CN" altLang="zh-CN" sz="2800" kern="100" dirty="0">
                <a:latin typeface="Times New Roman"/>
                <a:ea typeface="华文细黑"/>
                <a:cs typeface="Times New Roman"/>
              </a:rPr>
              <a:t>的力分解为两个</a:t>
            </a:r>
            <a:r>
              <a:rPr lang="zh-CN" altLang="zh-CN" sz="2800" kern="100">
                <a:latin typeface="Times New Roman"/>
                <a:ea typeface="华文细黑"/>
                <a:cs typeface="Times New Roman"/>
              </a:rPr>
              <a:t>分力</a:t>
            </a:r>
            <a:r>
              <a:rPr lang="en-US" altLang="zh-CN" sz="2800" kern="100" smtClean="0">
                <a:latin typeface="Times New Roman"/>
                <a:ea typeface="华文细黑"/>
                <a:cs typeface="Courier New"/>
              </a:rPr>
              <a:t>.(</a:t>
            </a:r>
            <a:r>
              <a:rPr lang="zh-CN" altLang="zh-CN" sz="2800" kern="100" dirty="0">
                <a:latin typeface="Times New Roman"/>
                <a:ea typeface="华文细黑"/>
                <a:cs typeface="Times New Roman"/>
              </a:rPr>
              <a:t>已知</a:t>
            </a:r>
            <a:r>
              <a:rPr lang="en-US" altLang="zh-CN" sz="2800" kern="100" dirty="0">
                <a:latin typeface="Times New Roman"/>
                <a:ea typeface="华文细黑"/>
                <a:cs typeface="Courier New"/>
              </a:rPr>
              <a:t>sin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53°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一个分力水平向右，并等于</a:t>
            </a:r>
            <a:r>
              <a:rPr lang="en-US" altLang="zh-CN" sz="2800" kern="100" dirty="0">
                <a:latin typeface="Times New Roman"/>
                <a:ea typeface="华文细黑"/>
                <a:cs typeface="Courier New"/>
              </a:rPr>
              <a:t>240 N</a:t>
            </a:r>
            <a:r>
              <a:rPr lang="zh-CN" altLang="zh-CN" sz="2800" kern="100" dirty="0">
                <a:latin typeface="Times New Roman"/>
                <a:ea typeface="华文细黑"/>
                <a:cs typeface="Times New Roman"/>
              </a:rPr>
              <a:t>，求另一个分力的大小和方向</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10201821" y="1970470"/>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9</a:t>
            </a:r>
            <a:endParaRPr lang="zh-CN" altLang="en-US" dirty="0"/>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64514" name="Picture 2" descr="\\贾文\贾文\源文件\同步\物理 人教 必修1 新课标\3-172.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7574" y="410198"/>
            <a:ext cx="2311769" cy="1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33382" y="2741260"/>
            <a:ext cx="11185087"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smtClean="0">
                <a:solidFill>
                  <a:srgbClr val="C00000"/>
                </a:solidFill>
                <a:latin typeface="Times New Roman"/>
                <a:ea typeface="华文细黑"/>
                <a:cs typeface="Courier New"/>
              </a:rPr>
              <a:t>300 </a:t>
            </a:r>
            <a:r>
              <a:rPr lang="en-US" altLang="zh-CN" sz="2800" kern="100" dirty="0">
                <a:solidFill>
                  <a:srgbClr val="C00000"/>
                </a:solidFill>
                <a:latin typeface="Times New Roman"/>
                <a:ea typeface="华文细黑"/>
                <a:cs typeface="Courier New"/>
              </a:rPr>
              <a:t>N</a:t>
            </a:r>
            <a:r>
              <a:rPr lang="zh-CN" altLang="zh-CN" sz="2800" kern="100" dirty="0">
                <a:solidFill>
                  <a:srgbClr val="C00000"/>
                </a:solidFill>
                <a:latin typeface="Times New Roman"/>
                <a:ea typeface="华文细黑"/>
                <a:cs typeface="Times New Roman"/>
              </a:rPr>
              <a:t>　与竖直方向夹角为</a:t>
            </a:r>
            <a:r>
              <a:rPr lang="en-US" altLang="zh-CN" sz="2800" kern="100" dirty="0">
                <a:solidFill>
                  <a:srgbClr val="C00000"/>
                </a:solidFill>
                <a:latin typeface="Times New Roman"/>
                <a:ea typeface="华文细黑"/>
                <a:cs typeface="Courier New"/>
              </a:rPr>
              <a:t>53°</a:t>
            </a:r>
            <a:r>
              <a:rPr lang="zh-CN" altLang="zh-CN" sz="2800" kern="100" dirty="0">
                <a:solidFill>
                  <a:srgbClr val="C00000"/>
                </a:solidFill>
                <a:latin typeface="Times New Roman"/>
                <a:ea typeface="华文细黑"/>
                <a:cs typeface="Times New Roman"/>
              </a:rPr>
              <a:t>斜向左下</a:t>
            </a:r>
            <a:endParaRPr lang="zh-CN" altLang="zh-CN" sz="1050" kern="100" dirty="0">
              <a:effectLst/>
              <a:latin typeface="宋体"/>
              <a:cs typeface="Courier New"/>
            </a:endParaRPr>
          </a:p>
        </p:txBody>
      </p:sp>
      <p:sp>
        <p:nvSpPr>
          <p:cNvPr id="11" name="矩形 10"/>
          <p:cNvSpPr/>
          <p:nvPr/>
        </p:nvSpPr>
        <p:spPr>
          <a:xfrm>
            <a:off x="433382" y="3480274"/>
            <a:ext cx="11185087"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力的分解如图甲所示</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4208369087"/>
              </p:ext>
            </p:extLst>
          </p:nvPr>
        </p:nvGraphicFramePr>
        <p:xfrm>
          <a:off x="530269" y="4346644"/>
          <a:ext cx="4383087" cy="923925"/>
        </p:xfrm>
        <a:graphic>
          <a:graphicData uri="http://schemas.openxmlformats.org/presentationml/2006/ole">
            <mc:AlternateContent xmlns:mc="http://schemas.openxmlformats.org/markup-compatibility/2006">
              <mc:Choice xmlns:v="urn:schemas-microsoft-com:vml" Requires="v">
                <p:oleObj spid="_x0000_s65405" name="文档" r:id="rId7" imgW="4382389" imgH="924272" progId="Word.Document.12">
                  <p:embed/>
                </p:oleObj>
              </mc:Choice>
              <mc:Fallback>
                <p:oleObj name="文档" r:id="rId7" imgW="4382389" imgH="924272" progId="Word.Document.12">
                  <p:embed/>
                  <p:pic>
                    <p:nvPicPr>
                      <p:cNvPr id="0" name=""/>
                      <p:cNvPicPr/>
                      <p:nvPr/>
                    </p:nvPicPr>
                    <p:blipFill>
                      <a:blip r:embed="rId8"/>
                      <a:stretch>
                        <a:fillRect/>
                      </a:stretch>
                    </p:blipFill>
                    <p:spPr>
                      <a:xfrm>
                        <a:off x="530269" y="4346644"/>
                        <a:ext cx="4383087" cy="923925"/>
                      </a:xfrm>
                      <a:prstGeom prst="rect">
                        <a:avLst/>
                      </a:prstGeom>
                    </p:spPr>
                  </p:pic>
                </p:oleObj>
              </mc:Fallback>
            </mc:AlternateContent>
          </a:graphicData>
        </a:graphic>
      </p:graphicFrame>
    </p:spTree>
    <p:extLst>
      <p:ext uri="{BB962C8B-B14F-4D97-AF65-F5344CB8AC3E}">
        <p14:creationId xmlns:p14="http://schemas.microsoft.com/office/powerpoint/2010/main" val="3942571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nodeType="withEffect">
                                  <p:stCondLst>
                                    <p:cond delay="0"/>
                                  </p:stCondLst>
                                  <p:childTnLst>
                                    <p:set>
                                      <p:cBhvr>
                                        <p:cTn id="20" dur="1" fill="hold">
                                          <p:stCondLst>
                                            <p:cond delay="0"/>
                                          </p:stCondLst>
                                        </p:cTn>
                                        <p:tgtEl>
                                          <p:spTgt spid="64515"/>
                                        </p:tgtEl>
                                        <p:attrNameLst>
                                          <p:attrName>style.visibility</p:attrName>
                                        </p:attrNameLst>
                                      </p:cBhvr>
                                      <p:to>
                                        <p:strVal val="visible"/>
                                      </p:to>
                                    </p:set>
                                    <p:animEffect transition="in" filter="blinds(horizontal)">
                                      <p:cBhvr>
                                        <p:cTn id="21" dur="500"/>
                                        <p:tgtEl>
                                          <p:spTgt spid="645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64515"/>
                                        </p:tgtEl>
                                      </p:cBhvr>
                                    </p:animEffect>
                                    <p:set>
                                      <p:cBhvr>
                                        <p:cTn id="39" dur="1" fill="hold">
                                          <p:stCondLst>
                                            <p:cond delay="499"/>
                                          </p:stCondLst>
                                        </p:cTn>
                                        <p:tgtEl>
                                          <p:spTgt spid="6451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
                                        </p:tgtEl>
                                      </p:cBhvr>
                                    </p:animEffect>
                                    <p:set>
                                      <p:cBhvr>
                                        <p:cTn id="42" dur="1" fill="hold">
                                          <p:stCondLst>
                                            <p:cond delay="499"/>
                                          </p:stCondLst>
                                        </p:cTn>
                                        <p:tgtEl>
                                          <p:spTgt spid="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3"/>
                                        </p:tgtEl>
                                      </p:cBhvr>
                                    </p:animEffect>
                                    <p:set>
                                      <p:cBhvr>
                                        <p:cTn id="4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9" grpId="1"/>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p:cNvGraphicFramePr>
            <a:graphicFrameLocks noChangeAspect="1"/>
          </p:cNvGraphicFramePr>
          <p:nvPr>
            <p:extLst>
              <p:ext uri="{D42A27DB-BD31-4B8C-83A1-F6EECF244321}">
                <p14:modId xmlns:p14="http://schemas.microsoft.com/office/powerpoint/2010/main" val="2819460611"/>
              </p:ext>
            </p:extLst>
          </p:nvPr>
        </p:nvGraphicFramePr>
        <p:xfrm>
          <a:off x="559118" y="5054144"/>
          <a:ext cx="6237287" cy="1503362"/>
        </p:xfrm>
        <a:graphic>
          <a:graphicData uri="http://schemas.openxmlformats.org/presentationml/2006/ole">
            <mc:AlternateContent xmlns:mc="http://schemas.openxmlformats.org/markup-compatibility/2006">
              <mc:Choice xmlns:v="urn:schemas-microsoft-com:vml" Requires="v">
                <p:oleObj spid="_x0000_s83587" name="文档" r:id="rId3" imgW="6305522" imgH="1524256" progId="Word.Document.12">
                  <p:embed/>
                </p:oleObj>
              </mc:Choice>
              <mc:Fallback>
                <p:oleObj name="文档" r:id="rId3" imgW="6305522" imgH="1524256" progId="Word.Document.12">
                  <p:embed/>
                  <p:pic>
                    <p:nvPicPr>
                      <p:cNvPr id="0" name=""/>
                      <p:cNvPicPr/>
                      <p:nvPr/>
                    </p:nvPicPr>
                    <p:blipFill>
                      <a:blip r:embed="rId4"/>
                      <a:stretch>
                        <a:fillRect/>
                      </a:stretch>
                    </p:blipFill>
                    <p:spPr>
                      <a:xfrm>
                        <a:off x="559118" y="5054144"/>
                        <a:ext cx="6237287" cy="1503362"/>
                      </a:xfrm>
                      <a:prstGeom prst="rect">
                        <a:avLst/>
                      </a:prstGeom>
                    </p:spPr>
                  </p:pic>
                </p:oleObj>
              </mc:Fallback>
            </mc:AlternateContent>
          </a:graphicData>
        </a:graphic>
      </p:graphicFrame>
      <p:sp>
        <p:nvSpPr>
          <p:cNvPr id="4" name="矩形 3"/>
          <p:cNvSpPr/>
          <p:nvPr/>
        </p:nvSpPr>
        <p:spPr>
          <a:xfrm>
            <a:off x="433383" y="239852"/>
            <a:ext cx="8822662" cy="1303177"/>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一个分力在水平方向上，另一个分力与竖直方向的夹角为</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斜向下</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所示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，求两个分力的大小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6" name="TextBox 5"/>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3" name="矩形 2"/>
          <p:cNvSpPr/>
          <p:nvPr/>
        </p:nvSpPr>
        <p:spPr>
          <a:xfrm>
            <a:off x="10201821" y="1970470"/>
            <a:ext cx="723275"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9</a:t>
            </a:r>
            <a:endParaRPr lang="zh-CN" altLang="en-US" dirty="0"/>
          </a:p>
        </p:txBody>
      </p:sp>
      <p:sp>
        <p:nvSpPr>
          <p:cNvPr id="10" name="TextBox 9"/>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64514" name="Picture 2" descr="\\贾文\贾文\源文件\同步\物理 人教 必修1 新课标\3-172.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07574" y="410198"/>
            <a:ext cx="2311769" cy="145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33383" y="1588954"/>
            <a:ext cx="8822662" cy="1384995"/>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水平方向分力的大小为</a:t>
            </a:r>
            <a:r>
              <a:rPr lang="en-US" altLang="zh-CN" sz="2800" kern="100" dirty="0" smtClean="0">
                <a:solidFill>
                  <a:srgbClr val="C00000"/>
                </a:solidFill>
                <a:latin typeface="Times New Roman"/>
                <a:ea typeface="华文细黑"/>
              </a:rPr>
              <a:t>60    </a:t>
            </a:r>
            <a:r>
              <a:rPr lang="en-US" altLang="zh-CN" sz="2800" kern="100" dirty="0">
                <a:solidFill>
                  <a:srgbClr val="C00000"/>
                </a:solidFill>
                <a:latin typeface="Times New Roman"/>
                <a:ea typeface="华文细黑"/>
              </a:rPr>
              <a:t>N</a:t>
            </a:r>
            <a:r>
              <a:rPr lang="zh-CN" altLang="zh-CN" sz="2800" kern="100" dirty="0">
                <a:solidFill>
                  <a:srgbClr val="C00000"/>
                </a:solidFill>
                <a:latin typeface="Times New Roman"/>
                <a:ea typeface="华文细黑"/>
                <a:cs typeface="Times New Roman"/>
              </a:rPr>
              <a:t>，斜向下的分力的大小为</a:t>
            </a:r>
            <a:r>
              <a:rPr lang="en-US" altLang="zh-CN" sz="2800" kern="100" dirty="0" smtClean="0">
                <a:solidFill>
                  <a:srgbClr val="C00000"/>
                </a:solidFill>
                <a:latin typeface="Times New Roman"/>
                <a:ea typeface="华文细黑"/>
              </a:rPr>
              <a:t>120       N</a:t>
            </a:r>
            <a:endParaRPr lang="zh-CN" altLang="zh-CN" sz="1050" kern="100" dirty="0">
              <a:effectLst/>
              <a:latin typeface="宋体"/>
              <a:cs typeface="Courier New"/>
            </a:endParaRPr>
          </a:p>
        </p:txBody>
      </p:sp>
      <p:sp>
        <p:nvSpPr>
          <p:cNvPr id="11" name="矩形 10"/>
          <p:cNvSpPr/>
          <p:nvPr/>
        </p:nvSpPr>
        <p:spPr>
          <a:xfrm>
            <a:off x="433383" y="3030500"/>
            <a:ext cx="11185087"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力的分解如图乙所示</a:t>
            </a:r>
            <a:r>
              <a:rPr lang="en-US" altLang="zh-CN" sz="2800" kern="100" dirty="0">
                <a:solidFill>
                  <a:srgbClr val="002060"/>
                </a:solidFill>
                <a:latin typeface="Times New Roman"/>
                <a:ea typeface="华文细黑"/>
              </a:rPr>
              <a:t>.</a:t>
            </a:r>
            <a:endParaRPr lang="zh-CN" altLang="zh-CN" sz="1050" kern="100" dirty="0">
              <a:effectLst/>
              <a:latin typeface="宋体"/>
              <a:cs typeface="Courier New"/>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640563998"/>
              </p:ext>
            </p:extLst>
          </p:nvPr>
        </p:nvGraphicFramePr>
        <p:xfrm>
          <a:off x="559118" y="3831362"/>
          <a:ext cx="8737600" cy="985837"/>
        </p:xfrm>
        <a:graphic>
          <a:graphicData uri="http://schemas.openxmlformats.org/presentationml/2006/ole">
            <mc:AlternateContent xmlns:mc="http://schemas.openxmlformats.org/markup-compatibility/2006">
              <mc:Choice xmlns:v="urn:schemas-microsoft-com:vml" Requires="v">
                <p:oleObj spid="_x0000_s83588" name="文档" r:id="rId6" imgW="8742070" imgH="990497" progId="Word.Document.12">
                  <p:embed/>
                </p:oleObj>
              </mc:Choice>
              <mc:Fallback>
                <p:oleObj name="文档" r:id="rId6" imgW="8742070" imgH="990497" progId="Word.Document.12">
                  <p:embed/>
                  <p:pic>
                    <p:nvPicPr>
                      <p:cNvPr id="0" name=""/>
                      <p:cNvPicPr/>
                      <p:nvPr/>
                    </p:nvPicPr>
                    <p:blipFill>
                      <a:blip r:embed="rId7"/>
                      <a:stretch>
                        <a:fillRect/>
                      </a:stretch>
                    </p:blipFill>
                    <p:spPr>
                      <a:xfrm>
                        <a:off x="559118" y="3831362"/>
                        <a:ext cx="8737600" cy="985837"/>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641733459"/>
              </p:ext>
            </p:extLst>
          </p:nvPr>
        </p:nvGraphicFramePr>
        <p:xfrm>
          <a:off x="5538435" y="1693481"/>
          <a:ext cx="752475" cy="882650"/>
        </p:xfrm>
        <a:graphic>
          <a:graphicData uri="http://schemas.openxmlformats.org/presentationml/2006/ole">
            <mc:AlternateContent xmlns:mc="http://schemas.openxmlformats.org/markup-compatibility/2006">
              <mc:Choice xmlns:v="urn:schemas-microsoft-com:vml" Requires="v">
                <p:oleObj spid="_x0000_s83589" name="文档" r:id="rId8" imgW="752990" imgH="883241" progId="Word.Document.12">
                  <p:embed/>
                </p:oleObj>
              </mc:Choice>
              <mc:Fallback>
                <p:oleObj name="文档" r:id="rId8" imgW="752990" imgH="883241" progId="Word.Document.12">
                  <p:embed/>
                  <p:pic>
                    <p:nvPicPr>
                      <p:cNvPr id="0" name=""/>
                      <p:cNvPicPr/>
                      <p:nvPr/>
                    </p:nvPicPr>
                    <p:blipFill>
                      <a:blip r:embed="rId9"/>
                      <a:stretch>
                        <a:fillRect/>
                      </a:stretch>
                    </p:blipFill>
                    <p:spPr>
                      <a:xfrm>
                        <a:off x="5538435" y="1693481"/>
                        <a:ext cx="752475" cy="88265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598856810"/>
              </p:ext>
            </p:extLst>
          </p:nvPr>
        </p:nvGraphicFramePr>
        <p:xfrm>
          <a:off x="2174379" y="2335456"/>
          <a:ext cx="752475" cy="882650"/>
        </p:xfrm>
        <a:graphic>
          <a:graphicData uri="http://schemas.openxmlformats.org/presentationml/2006/ole">
            <mc:AlternateContent xmlns:mc="http://schemas.openxmlformats.org/markup-compatibility/2006">
              <mc:Choice xmlns:v="urn:schemas-microsoft-com:vml" Requires="v">
                <p:oleObj spid="_x0000_s83590" name="文档" r:id="rId10" imgW="752990" imgH="883241" progId="Word.Document.12">
                  <p:embed/>
                </p:oleObj>
              </mc:Choice>
              <mc:Fallback>
                <p:oleObj name="文档" r:id="rId10" imgW="752990" imgH="883241" progId="Word.Document.12">
                  <p:embed/>
                  <p:pic>
                    <p:nvPicPr>
                      <p:cNvPr id="0" name=""/>
                      <p:cNvPicPr/>
                      <p:nvPr/>
                    </p:nvPicPr>
                    <p:blipFill>
                      <a:blip r:embed="rId11"/>
                      <a:stretch>
                        <a:fillRect/>
                      </a:stretch>
                    </p:blipFill>
                    <p:spPr>
                      <a:xfrm>
                        <a:off x="2174379" y="2335456"/>
                        <a:ext cx="752475" cy="882650"/>
                      </a:xfrm>
                      <a:prstGeom prst="rect">
                        <a:avLst/>
                      </a:prstGeom>
                    </p:spPr>
                  </p:pic>
                </p:oleObj>
              </mc:Fallback>
            </mc:AlternateContent>
          </a:graphicData>
        </a:graphic>
      </p:graphicFrame>
      <p:pic>
        <p:nvPicPr>
          <p:cNvPr id="67614" name="Picture 30" descr="\\贾文\贾文\源文件\同步\物理 人教 必修1 新课标\3-174.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1228" y="3244446"/>
            <a:ext cx="1888274" cy="223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027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67614"/>
                                        </p:tgtEl>
                                        <p:attrNameLst>
                                          <p:attrName>style.visibility</p:attrName>
                                        </p:attrNameLst>
                                      </p:cBhvr>
                                      <p:to>
                                        <p:strVal val="visible"/>
                                      </p:to>
                                    </p:set>
                                    <p:animEffect transition="in" filter="blinds(horizontal)">
                                      <p:cBhvr>
                                        <p:cTn id="33" dur="500"/>
                                        <p:tgtEl>
                                          <p:spTgt spid="676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linds(horizontal)">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2"/>
                                        </p:tgtEl>
                                      </p:cBhvr>
                                    </p:animEffect>
                                    <p:set>
                                      <p:cBhvr>
                                        <p:cTn id="51" dur="1" fill="hold">
                                          <p:stCondLst>
                                            <p:cond delay="499"/>
                                          </p:stCondLst>
                                        </p:cTn>
                                        <p:tgtEl>
                                          <p:spTgt spid="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7614"/>
                                        </p:tgtEl>
                                      </p:cBhvr>
                                    </p:animEffect>
                                    <p:set>
                                      <p:cBhvr>
                                        <p:cTn id="54" dur="1" fill="hold">
                                          <p:stCondLst>
                                            <p:cond delay="499"/>
                                          </p:stCondLst>
                                        </p:cTn>
                                        <p:tgtEl>
                                          <p:spTgt spid="6761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3"/>
                                        </p:tgtEl>
                                      </p:cBhvr>
                                    </p:animEffect>
                                    <p:set>
                                      <p:cBhvr>
                                        <p:cTn id="5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p:bldP spid="9"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三、矢量相加的法则</a:t>
            </a:r>
          </a:p>
        </p:txBody>
      </p:sp>
      <p:sp>
        <p:nvSpPr>
          <p:cNvPr id="12" name="矩形 11"/>
          <p:cNvSpPr/>
          <p:nvPr/>
        </p:nvSpPr>
        <p:spPr>
          <a:xfrm>
            <a:off x="445988" y="1053530"/>
            <a:ext cx="11278116" cy="1384995"/>
          </a:xfrm>
          <a:prstGeom prst="rect">
            <a:avLst/>
          </a:prstGeom>
        </p:spPr>
        <p:txBody>
          <a:bodyPr wrap="square">
            <a:spAutoFit/>
          </a:bodyPr>
          <a:lstStyle/>
          <a:p>
            <a:pPr algn="just">
              <a:lnSpc>
                <a:spcPct val="150000"/>
              </a:lnSpc>
              <a:spcAft>
                <a:spcPts val="0"/>
              </a:spcAft>
              <a:tabLst>
                <a:tab pos="2430780" algn="l"/>
              </a:tabLst>
            </a:pPr>
            <a:r>
              <a:rPr lang="en-US" altLang="zh-CN" sz="2800" b="1" kern="100" dirty="0" smtClean="0">
                <a:solidFill>
                  <a:srgbClr val="0000FF"/>
                </a:solidFill>
                <a:latin typeface="Times New Roman"/>
                <a:ea typeface="华文细黑"/>
                <a:cs typeface="Courier New"/>
              </a:rPr>
              <a:t>[</a:t>
            </a:r>
            <a:r>
              <a:rPr lang="zh-CN" altLang="en-US" sz="2800" b="1" kern="100" dirty="0" smtClean="0">
                <a:solidFill>
                  <a:srgbClr val="0000FF"/>
                </a:solidFill>
                <a:latin typeface="Times New Roman"/>
                <a:ea typeface="华文细黑"/>
                <a:cs typeface="Courier New"/>
              </a:rPr>
              <a:t>导学探究</a:t>
            </a:r>
            <a:r>
              <a:rPr lang="en-US" altLang="zh-CN" sz="2800" b="1" kern="100" dirty="0" smtClean="0">
                <a:solidFill>
                  <a:srgbClr val="0000FF"/>
                </a:solidFill>
                <a:latin typeface="Times New Roman"/>
                <a:ea typeface="华文细黑"/>
                <a:cs typeface="Courier New"/>
              </a:rPr>
              <a:t>]</a:t>
            </a: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既有大小，又有方向的物理量一定是矢量吗？</a:t>
            </a:r>
            <a:endParaRPr lang="zh-CN" altLang="zh-CN" sz="1050" kern="100" dirty="0">
              <a:effectLst/>
              <a:latin typeface="宋体"/>
              <a:cs typeface="Courier New"/>
            </a:endParaRPr>
          </a:p>
        </p:txBody>
      </p:sp>
      <p:sp>
        <p:nvSpPr>
          <p:cNvPr id="14" name="TextBox 1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1" name="矩形 10"/>
          <p:cNvSpPr/>
          <p:nvPr/>
        </p:nvSpPr>
        <p:spPr>
          <a:xfrm>
            <a:off x="445988" y="2414687"/>
            <a:ext cx="11278116" cy="1303177"/>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不一定</a:t>
            </a:r>
            <a:r>
              <a:rPr lang="zh-CN" altLang="zh-CN" sz="2800" kern="100" dirty="0">
                <a:solidFill>
                  <a:srgbClr val="C00000"/>
                </a:solidFill>
                <a:latin typeface="Times New Roman"/>
                <a:ea typeface="华文细黑"/>
                <a:cs typeface="Times New Roman"/>
              </a:rPr>
              <a:t>，一方面既有大小，又有方向，另一方面还需相加时遵从平行四边形定则的物理量才是矢量</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
        <p:nvSpPr>
          <p:cNvPr id="15" name="矩形 14"/>
          <p:cNvSpPr/>
          <p:nvPr/>
        </p:nvSpPr>
        <p:spPr>
          <a:xfrm>
            <a:off x="445988" y="3754986"/>
            <a:ext cx="11278116" cy="656846"/>
          </a:xfrm>
          <a:prstGeom prst="rect">
            <a:avLst/>
          </a:prstGeom>
        </p:spPr>
        <p:txBody>
          <a:bodyPr wrap="square">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矢量和标量的最本质的区别是什么？</a:t>
            </a:r>
            <a:endParaRPr lang="zh-CN" altLang="zh-CN" sz="1050" kern="100" dirty="0">
              <a:effectLst/>
              <a:latin typeface="宋体"/>
              <a:cs typeface="Courier New"/>
            </a:endParaRPr>
          </a:p>
        </p:txBody>
      </p:sp>
      <p:sp>
        <p:nvSpPr>
          <p:cNvPr id="16" name="矩形 15"/>
          <p:cNvSpPr/>
          <p:nvPr/>
        </p:nvSpPr>
        <p:spPr>
          <a:xfrm>
            <a:off x="445988" y="4448954"/>
            <a:ext cx="11278116" cy="656846"/>
          </a:xfrm>
          <a:prstGeom prst="rect">
            <a:avLst/>
          </a:prstGeom>
        </p:spPr>
        <p:txBody>
          <a:bodyPr wrap="square">
            <a:spAutoFit/>
          </a:bodyPr>
          <a:lstStyle/>
          <a:p>
            <a:pPr algn="just">
              <a:lnSpc>
                <a:spcPct val="150000"/>
              </a:lnSpc>
              <a:spcAft>
                <a:spcPts val="0"/>
              </a:spcAft>
              <a:tabLst>
                <a:tab pos="2700655" algn="l"/>
                <a:tab pos="3681730"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矢量</a:t>
            </a:r>
            <a:r>
              <a:rPr lang="zh-CN" altLang="zh-CN" sz="2800" kern="100" dirty="0">
                <a:solidFill>
                  <a:srgbClr val="C00000"/>
                </a:solidFill>
                <a:latin typeface="Times New Roman"/>
                <a:ea typeface="华文细黑"/>
                <a:cs typeface="Times New Roman"/>
              </a:rPr>
              <a:t>与标量的本质区别是它们的运算方法不同</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85806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1" grpId="0"/>
      <p:bldP spid="11" grpId="1"/>
      <p:bldP spid="16" grpId="0"/>
      <p:bldP spid="1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6577" y="262027"/>
            <a:ext cx="11296938" cy="3323987"/>
          </a:xfrm>
          <a:prstGeom prst="rect">
            <a:avLst/>
          </a:prstGeom>
        </p:spPr>
        <p:txBody>
          <a:bodyPr>
            <a:spAutoFit/>
          </a:bodyPr>
          <a:lstStyle/>
          <a:p>
            <a:pPr algn="just">
              <a:lnSpc>
                <a:spcPct val="150000"/>
              </a:lnSpc>
              <a:spcAft>
                <a:spcPts val="0"/>
              </a:spcAft>
              <a:tabLst>
                <a:tab pos="2430780" algn="l"/>
              </a:tabLst>
            </a:pPr>
            <a:r>
              <a:rPr lang="en-US" altLang="zh-CN" sz="2800" b="1" kern="100" dirty="0" smtClean="0">
                <a:solidFill>
                  <a:srgbClr val="0000FF"/>
                </a:solidFill>
                <a:latin typeface="Times New Roman"/>
                <a:ea typeface="华文细黑"/>
                <a:cs typeface="Courier New"/>
              </a:rPr>
              <a:t>[</a:t>
            </a:r>
            <a:r>
              <a:rPr lang="zh-CN" altLang="en-US" sz="2800" b="1" kern="100" dirty="0" smtClean="0">
                <a:solidFill>
                  <a:srgbClr val="0000FF"/>
                </a:solidFill>
                <a:latin typeface="Times New Roman"/>
                <a:ea typeface="华文细黑"/>
                <a:cs typeface="Courier New"/>
              </a:rPr>
              <a:t>知识深化</a:t>
            </a:r>
            <a:r>
              <a:rPr lang="en-US" altLang="zh-CN" sz="2800" b="1" kern="100" dirty="0" smtClean="0">
                <a:solidFill>
                  <a:srgbClr val="0000FF"/>
                </a:solidFill>
                <a:latin typeface="Times New Roman"/>
                <a:ea typeface="华文细黑"/>
                <a:cs typeface="Courier New"/>
              </a:rPr>
              <a:t>]</a:t>
            </a:r>
            <a:endParaRPr lang="en-US" altLang="zh-CN" sz="2800" kern="100" dirty="0" smtClean="0">
              <a:latin typeface="宋体"/>
              <a:ea typeface="华文细黑"/>
              <a:cs typeface="Times New Roman"/>
            </a:endParaRPr>
          </a:p>
          <a:p>
            <a:pPr algn="just">
              <a:lnSpc>
                <a:spcPct val="15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三角形定则：</a:t>
            </a:r>
            <a:r>
              <a:rPr lang="zh-CN" altLang="zh-CN" sz="2800" kern="100" dirty="0">
                <a:latin typeface="Times New Roman"/>
                <a:ea typeface="华文细黑"/>
                <a:cs typeface="Times New Roman"/>
              </a:rPr>
              <a:t>把两个矢量首尾相接，从第一个矢量的首端指向第二个矢量的末端的有向线段就表示合矢量的大小和方向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三角形定则与平行四边形定则实质上是一致的</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实质：</a:t>
            </a:r>
            <a:r>
              <a:rPr lang="zh-CN" altLang="zh-CN" sz="2800" kern="100" dirty="0">
                <a:latin typeface="Times New Roman"/>
                <a:ea typeface="华文细黑"/>
                <a:cs typeface="Times New Roman"/>
              </a:rPr>
              <a:t>平行四边形定则的简化</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10).</a:t>
            </a:r>
            <a:endParaRPr lang="zh-CN" altLang="zh-CN" sz="1050" kern="100" dirty="0">
              <a:effectLst/>
              <a:latin typeface="宋体"/>
              <a:cs typeface="Courier New"/>
            </a:endParaRPr>
          </a:p>
        </p:txBody>
      </p:sp>
      <p:pic>
        <p:nvPicPr>
          <p:cNvPr id="70658" name="Picture 2" descr="\\贾文\贾文\源文件\同步\物理 人教 必修1 新课标\3-17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0817" y="3735861"/>
            <a:ext cx="6708779" cy="210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5643801" y="5808102"/>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10</a:t>
            </a:r>
            <a:endParaRPr lang="zh-CN" altLang="en-US" dirty="0"/>
          </a:p>
        </p:txBody>
      </p:sp>
    </p:spTree>
    <p:extLst>
      <p:ext uri="{BB962C8B-B14F-4D97-AF65-F5344CB8AC3E}">
        <p14:creationId xmlns:p14="http://schemas.microsoft.com/office/powerpoint/2010/main" val="1223409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5617" y="523559"/>
            <a:ext cx="11296938"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3</a:t>
            </a:r>
            <a:r>
              <a:rPr lang="zh-CN" altLang="zh-CN" sz="2800" kern="100" dirty="0">
                <a:latin typeface="Times New Roman"/>
                <a:ea typeface="华文细黑"/>
                <a:cs typeface="Times New Roman"/>
              </a:rPr>
              <a:t>　如图所示，大小分别为</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的三个力恰好围成封闭的直角三角形</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顶角为直角</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下列</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个图中，这三个力的合力最大的是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pic>
        <p:nvPicPr>
          <p:cNvPr id="71682" name="Picture 2" descr="\\贾文\贾文\源文件\同步\物理 人教 必修1 新课标\3-176.TIF"/>
          <p:cNvPicPr>
            <a:picLocks noChangeAspect="1" noChangeArrowheads="1"/>
          </p:cNvPicPr>
          <p:nvPr/>
        </p:nvPicPr>
        <p:blipFill rotWithShape="1">
          <a:blip r:embed="rId2">
            <a:extLst>
              <a:ext uri="{28A0092B-C50C-407E-A947-70E740481C1C}">
                <a14:useLocalDpi xmlns:a14="http://schemas.microsoft.com/office/drawing/2010/main" val="0"/>
              </a:ext>
            </a:extLst>
          </a:blip>
          <a:srcRect r="63413" b="55688"/>
          <a:stretch>
            <a:fillRect/>
          </a:stretch>
        </p:blipFill>
        <p:spPr bwMode="auto">
          <a:xfrm>
            <a:off x="621597" y="1993614"/>
            <a:ext cx="2253683" cy="18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贾文\贾文\源文件\同步\物理 人教 必修1 新课标\3-176.TIF"/>
          <p:cNvPicPr>
            <a:picLocks noChangeAspect="1" noChangeArrowheads="1"/>
          </p:cNvPicPr>
          <p:nvPr/>
        </p:nvPicPr>
        <p:blipFill rotWithShape="1">
          <a:blip r:embed="rId2">
            <a:extLst>
              <a:ext uri="{28A0092B-C50C-407E-A947-70E740481C1C}">
                <a14:useLocalDpi xmlns:a14="http://schemas.microsoft.com/office/drawing/2010/main" val="0"/>
              </a:ext>
            </a:extLst>
          </a:blip>
          <a:srcRect l="64887" r="475" b="55688"/>
          <a:stretch>
            <a:fillRect/>
          </a:stretch>
        </p:blipFill>
        <p:spPr bwMode="auto">
          <a:xfrm>
            <a:off x="3576589" y="1993614"/>
            <a:ext cx="2133600" cy="18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贾文\贾文\源文件\同步\物理 人教 必修1 新课标\3-176.TIF"/>
          <p:cNvPicPr>
            <a:picLocks noChangeAspect="1" noChangeArrowheads="1"/>
          </p:cNvPicPr>
          <p:nvPr/>
        </p:nvPicPr>
        <p:blipFill rotWithShape="1">
          <a:blip r:embed="rId2">
            <a:extLst>
              <a:ext uri="{28A0092B-C50C-407E-A947-70E740481C1C}">
                <a14:useLocalDpi xmlns:a14="http://schemas.microsoft.com/office/drawing/2010/main" val="0"/>
              </a:ext>
            </a:extLst>
          </a:blip>
          <a:srcRect l="5192" t="55194" r="59712" b="2267"/>
          <a:stretch>
            <a:fillRect/>
          </a:stretch>
        </p:blipFill>
        <p:spPr bwMode="auto">
          <a:xfrm>
            <a:off x="6411498" y="2066460"/>
            <a:ext cx="2161798" cy="17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贾文\贾文\源文件\同步\物理 人教 必修1 新课标\3-176.TIF"/>
          <p:cNvPicPr>
            <a:picLocks noChangeAspect="1" noChangeArrowheads="1"/>
          </p:cNvPicPr>
          <p:nvPr/>
        </p:nvPicPr>
        <p:blipFill rotWithShape="1">
          <a:blip r:embed="rId2">
            <a:extLst>
              <a:ext uri="{28A0092B-C50C-407E-A947-70E740481C1C}">
                <a14:useLocalDpi xmlns:a14="http://schemas.microsoft.com/office/drawing/2010/main" val="0"/>
              </a:ext>
            </a:extLst>
          </a:blip>
          <a:srcRect l="62191" t="55194" r="3006" b="2267"/>
          <a:stretch>
            <a:fillRect/>
          </a:stretch>
        </p:blipFill>
        <p:spPr bwMode="auto">
          <a:xfrm>
            <a:off x="9274606" y="2066460"/>
            <a:ext cx="2143760" cy="174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375617" y="3897190"/>
            <a:ext cx="11296938" cy="194950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由矢量合成的法则可知，</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中的合力的大小为</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中的合力的大小为</a:t>
            </a:r>
            <a:r>
              <a:rPr lang="en-US" altLang="zh-CN" sz="2800" kern="100" dirty="0">
                <a:solidFill>
                  <a:srgbClr val="002060"/>
                </a:solidFill>
                <a:latin typeface="Times New Roman"/>
                <a:ea typeface="华文细黑"/>
                <a:cs typeface="Courier New"/>
              </a:rPr>
              <a:t>0</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中的合力的大小为</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中的合力的大小为</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zh-CN" altLang="zh-CN" sz="2800" kern="100" dirty="0">
                <a:solidFill>
                  <a:srgbClr val="002060"/>
                </a:solidFill>
                <a:latin typeface="Times New Roman"/>
                <a:ea typeface="华文细黑"/>
                <a:cs typeface="Times New Roman"/>
              </a:rPr>
              <a:t>，因为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是直角三角形的斜边，所以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最大，所以合力最大的是</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选项</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
        <p:nvSpPr>
          <p:cNvPr id="10" name="TextBox 9"/>
          <p:cNvSpPr txBox="1"/>
          <p:nvPr/>
        </p:nvSpPr>
        <p:spPr>
          <a:xfrm>
            <a:off x="6903062" y="3306098"/>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0"/>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2" name="TextBox 11"/>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3480248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p:bldP spid="9"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四、力的正交分解法</a:t>
            </a:r>
          </a:p>
        </p:txBody>
      </p:sp>
      <p:sp>
        <p:nvSpPr>
          <p:cNvPr id="12" name="矩形 11"/>
          <p:cNvSpPr/>
          <p:nvPr/>
        </p:nvSpPr>
        <p:spPr>
          <a:xfrm>
            <a:off x="445988" y="601162"/>
            <a:ext cx="11278116" cy="2434256"/>
          </a:xfrm>
          <a:prstGeom prst="rect">
            <a:avLst/>
          </a:prstGeom>
        </p:spPr>
        <p:txBody>
          <a:bodyPr wrap="square">
            <a:spAutoFit/>
          </a:bodyPr>
          <a:lstStyle/>
          <a:p>
            <a:pPr algn="just">
              <a:lnSpc>
                <a:spcPct val="1400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力的正交分解法：</a:t>
            </a:r>
            <a:r>
              <a:rPr lang="zh-CN" altLang="zh-CN" sz="2800" kern="100" dirty="0">
                <a:latin typeface="Times New Roman"/>
                <a:ea typeface="华文细黑"/>
                <a:cs typeface="Times New Roman"/>
              </a:rPr>
              <a:t>把力沿着两个选定的相互垂直的方向分解的方法</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4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正交分解法求合力的步骤：</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(1)</a:t>
            </a:r>
            <a:r>
              <a:rPr lang="zh-CN" altLang="zh-CN" sz="2800" kern="100" spc="-100" dirty="0">
                <a:latin typeface="Times New Roman"/>
                <a:ea typeface="华文细黑"/>
                <a:cs typeface="Times New Roman"/>
              </a:rPr>
              <a:t>建立直角坐标系：以共点力的作用点为坐标原点，直角坐标系</a:t>
            </a:r>
            <a:r>
              <a:rPr lang="en-US" altLang="zh-CN" sz="2800" i="1" kern="100" spc="-100" dirty="0">
                <a:latin typeface="Times New Roman"/>
                <a:ea typeface="华文细黑"/>
                <a:cs typeface="Courier New"/>
              </a:rPr>
              <a:t>x</a:t>
            </a:r>
            <a:r>
              <a:rPr lang="zh-CN" altLang="zh-CN" sz="2800" kern="100" spc="-100" dirty="0">
                <a:latin typeface="Times New Roman"/>
                <a:ea typeface="华文细黑"/>
                <a:cs typeface="Times New Roman"/>
              </a:rPr>
              <a:t>轴和</a:t>
            </a:r>
            <a:r>
              <a:rPr lang="en-US" altLang="zh-CN" sz="2800" i="1" kern="100" spc="-100" dirty="0">
                <a:latin typeface="Times New Roman"/>
                <a:ea typeface="华文细黑"/>
                <a:cs typeface="Courier New"/>
              </a:rPr>
              <a:t>y</a:t>
            </a:r>
            <a:r>
              <a:rPr lang="zh-CN" altLang="zh-CN" sz="2800" kern="100" spc="-100" dirty="0">
                <a:latin typeface="Times New Roman"/>
                <a:ea typeface="华文细黑"/>
                <a:cs typeface="Times New Roman"/>
              </a:rPr>
              <a:t>轴</a:t>
            </a:r>
            <a:r>
              <a:rPr lang="zh-CN" altLang="zh-CN" sz="2800" kern="100" dirty="0">
                <a:latin typeface="Times New Roman"/>
                <a:ea typeface="华文细黑"/>
                <a:cs typeface="Times New Roman"/>
              </a:rPr>
              <a:t>的选择应使尽量多的力在坐标轴上</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pic>
        <p:nvPicPr>
          <p:cNvPr id="72706" name="Picture 2" descr="\\贾文\贾文\源文件\同步\物理 人教 必修1 新课标\3-17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502" y="3213770"/>
            <a:ext cx="3004304" cy="263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45988" y="3007906"/>
            <a:ext cx="8241506" cy="3711785"/>
          </a:xfrm>
          <a:prstGeom prst="rect">
            <a:avLst/>
          </a:prstGeom>
        </p:spPr>
        <p:txBody>
          <a:bodyPr wrap="square">
            <a:spAutoFit/>
          </a:bodyPr>
          <a:lstStyle/>
          <a:p>
            <a:pPr lvl="0" algn="just">
              <a:lnSpc>
                <a:spcPct val="140000"/>
              </a:lnSpc>
              <a:tabLst>
                <a:tab pos="2700655" algn="l"/>
              </a:tabLst>
            </a:pPr>
            <a:r>
              <a:rPr lang="en-US" altLang="zh-CN" sz="2800" kern="100" dirty="0">
                <a:solidFill>
                  <a:prstClr val="black"/>
                </a:solidFill>
                <a:latin typeface="Times New Roman"/>
                <a:ea typeface="华文细黑"/>
                <a:cs typeface="Courier New"/>
              </a:rPr>
              <a:t>(2)</a:t>
            </a:r>
            <a:r>
              <a:rPr lang="zh-CN" altLang="zh-CN" sz="2800" kern="100" dirty="0">
                <a:solidFill>
                  <a:prstClr val="black"/>
                </a:solidFill>
                <a:latin typeface="Times New Roman"/>
                <a:ea typeface="华文细黑"/>
                <a:cs typeface="Times New Roman"/>
              </a:rPr>
              <a:t>正交分解各力：将每一个不在坐标轴上的力分解到</a:t>
            </a:r>
            <a:r>
              <a:rPr lang="en-US" altLang="zh-CN" sz="2800" i="1" kern="100" dirty="0">
                <a:solidFill>
                  <a:prstClr val="black"/>
                </a:solidFill>
                <a:latin typeface="Times New Roman"/>
                <a:ea typeface="华文细黑"/>
                <a:cs typeface="Courier New"/>
              </a:rPr>
              <a:t>x</a:t>
            </a:r>
            <a:r>
              <a:rPr lang="zh-CN" altLang="zh-CN" sz="2800" kern="100" dirty="0">
                <a:solidFill>
                  <a:prstClr val="black"/>
                </a:solidFill>
                <a:latin typeface="Times New Roman"/>
                <a:ea typeface="华文细黑"/>
                <a:cs typeface="Times New Roman"/>
              </a:rPr>
              <a:t>轴和</a:t>
            </a:r>
            <a:r>
              <a:rPr lang="en-US" altLang="zh-CN" sz="2800" i="1" kern="100" dirty="0">
                <a:solidFill>
                  <a:prstClr val="black"/>
                </a:solidFill>
                <a:latin typeface="Times New Roman"/>
                <a:ea typeface="华文细黑"/>
                <a:cs typeface="Courier New"/>
              </a:rPr>
              <a:t>y</a:t>
            </a:r>
            <a:r>
              <a:rPr lang="zh-CN" altLang="zh-CN" sz="2800" kern="100" dirty="0">
                <a:solidFill>
                  <a:prstClr val="black"/>
                </a:solidFill>
                <a:latin typeface="Times New Roman"/>
                <a:ea typeface="华文细黑"/>
                <a:cs typeface="Times New Roman"/>
              </a:rPr>
              <a:t>轴上，并求出各分力的大小，</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cs typeface="Courier New"/>
              </a:rPr>
              <a:t>11</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a:t>
            </a:r>
            <a:r>
              <a:rPr lang="en-US" altLang="zh-CN" sz="2800" kern="100" dirty="0" smtClean="0">
                <a:solidFill>
                  <a:prstClr val="black"/>
                </a:solidFill>
                <a:latin typeface="Times New Roman"/>
                <a:ea typeface="华文细黑"/>
                <a:cs typeface="Courier New"/>
              </a:rPr>
              <a:t>.</a:t>
            </a:r>
            <a:endParaRPr lang="en-US" altLang="zh-CN" sz="1050" kern="100" dirty="0">
              <a:solidFill>
                <a:prstClr val="black"/>
              </a:solidFill>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分别求出</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轴、</a:t>
            </a:r>
            <a:r>
              <a:rPr lang="en-US" altLang="zh-CN" sz="2800" i="1" kern="100" dirty="0">
                <a:latin typeface="Times New Roman"/>
                <a:ea typeface="华文细黑"/>
                <a:cs typeface="Courier New"/>
              </a:rPr>
              <a:t>y</a:t>
            </a:r>
            <a:r>
              <a:rPr lang="zh-CN" altLang="zh-CN" sz="2800" kern="100" dirty="0">
                <a:latin typeface="Times New Roman"/>
                <a:ea typeface="华文细黑"/>
                <a:cs typeface="Times New Roman"/>
              </a:rPr>
              <a:t>轴上各分力的矢量和，即：</a:t>
            </a:r>
            <a:r>
              <a:rPr lang="en-US" altLang="zh-CN" sz="2800" i="1" kern="100" dirty="0" err="1">
                <a:latin typeface="Times New Roman"/>
                <a:ea typeface="华文细黑"/>
                <a:cs typeface="Courier New"/>
              </a:rPr>
              <a:t>F</a:t>
            </a:r>
            <a:r>
              <a:rPr lang="en-US" altLang="zh-CN" sz="2800" i="1" kern="100" baseline="-25000" dirty="0" err="1">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en-US" altLang="zh-CN" sz="2800" i="1" kern="100" baseline="-250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i="1" kern="100" baseline="-25000" dirty="0">
                <a:latin typeface="Times New Roman"/>
                <a:ea typeface="华文细黑"/>
                <a:cs typeface="Courier New"/>
              </a:rPr>
              <a:t>x</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a:t>
            </a:r>
            <a:r>
              <a:rPr lang="en-US" altLang="zh-CN" sz="2800" i="1" kern="100" dirty="0" err="1">
                <a:latin typeface="Times New Roman"/>
                <a:ea typeface="华文细黑"/>
                <a:cs typeface="Courier New"/>
              </a:rPr>
              <a:t>F</a:t>
            </a:r>
            <a:r>
              <a:rPr lang="en-US" altLang="zh-CN" sz="2800" i="1" kern="100" baseline="-25000" dirty="0" err="1">
                <a:latin typeface="Times New Roman"/>
                <a:ea typeface="华文细黑"/>
                <a:cs typeface="Courier New"/>
              </a:rPr>
              <a:t>y</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en-US" altLang="zh-CN" sz="2800" i="1" kern="100" baseline="-25000" dirty="0">
                <a:latin typeface="Times New Roman"/>
                <a:ea typeface="华文细黑"/>
                <a:cs typeface="Courier New"/>
              </a:rPr>
              <a:t>y</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en-US" altLang="zh-CN" sz="2800" i="1" kern="100" baseline="-25000" dirty="0">
                <a:latin typeface="Times New Roman"/>
                <a:ea typeface="华文细黑"/>
                <a:cs typeface="Courier New"/>
              </a:rPr>
              <a:t>y</a:t>
            </a:r>
            <a:r>
              <a:rPr lang="zh-CN" altLang="zh-CN" sz="2800" kern="100" dirty="0">
                <a:latin typeface="Times New Roman"/>
                <a:ea typeface="华文细黑"/>
                <a:cs typeface="Times New Roman"/>
              </a:rPr>
              <a:t>＋</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40000"/>
              </a:lnSpc>
              <a:spcAft>
                <a:spcPts val="0"/>
              </a:spcAft>
              <a:tabLst>
                <a:tab pos="2700655"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求</a:t>
            </a:r>
            <a:r>
              <a:rPr lang="zh-CN" altLang="zh-CN" sz="2800" kern="100" spc="-100" dirty="0">
                <a:latin typeface="Times New Roman"/>
                <a:ea typeface="华文细黑"/>
                <a:cs typeface="Times New Roman"/>
              </a:rPr>
              <a:t>共点力的合力：合力大小</a:t>
            </a:r>
            <a:r>
              <a:rPr lang="en-US" altLang="zh-CN" sz="2800" i="1" kern="100" dirty="0">
                <a:latin typeface="Times New Roman"/>
                <a:ea typeface="华文细黑"/>
                <a:cs typeface="Courier New"/>
              </a:rPr>
              <a:t>F</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设合力的方向与</a:t>
            </a:r>
            <a:r>
              <a:rPr lang="en-US" altLang="zh-CN" sz="2800" i="1" kern="100" dirty="0">
                <a:latin typeface="Times New Roman"/>
                <a:ea typeface="华文细黑"/>
                <a:cs typeface="Courier New"/>
              </a:rPr>
              <a:t>x</a:t>
            </a:r>
            <a:r>
              <a:rPr lang="zh-CN" altLang="zh-CN" sz="2800" kern="100" dirty="0">
                <a:latin typeface="Times New Roman"/>
                <a:ea typeface="华文细黑"/>
                <a:cs typeface="Times New Roman"/>
              </a:rPr>
              <a:t>轴的夹角为</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，则</a:t>
            </a:r>
            <a:r>
              <a:rPr lang="en-US" altLang="zh-CN" sz="2800" kern="100" dirty="0">
                <a:latin typeface="Times New Roman"/>
                <a:ea typeface="华文细黑"/>
                <a:cs typeface="Courier New"/>
              </a:rPr>
              <a:t>tan </a:t>
            </a:r>
            <a:r>
              <a:rPr lang="en-US" altLang="zh-CN" sz="2800" i="1" kern="100" dirty="0">
                <a:latin typeface="Times New Roman"/>
                <a:ea typeface="华文细黑"/>
                <a:cs typeface="Courier New"/>
              </a:rPr>
              <a:t>α</a:t>
            </a:r>
            <a:r>
              <a:rPr lang="zh-CN" altLang="zh-CN" sz="2800" kern="100" dirty="0" smtClean="0">
                <a:latin typeface="Times New Roman"/>
                <a:ea typeface="华文细黑"/>
                <a:cs typeface="Times New Roman"/>
              </a:rPr>
              <a:t>＝</a:t>
            </a:r>
            <a:r>
              <a:rPr lang="en-US" altLang="zh-CN" sz="2800"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2" name="矩形 1"/>
          <p:cNvSpPr/>
          <p:nvPr/>
        </p:nvSpPr>
        <p:spPr>
          <a:xfrm>
            <a:off x="9816917" y="5847267"/>
            <a:ext cx="889474"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11</a:t>
            </a:r>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val="1283692082"/>
              </p:ext>
            </p:extLst>
          </p:nvPr>
        </p:nvGraphicFramePr>
        <p:xfrm>
          <a:off x="5663158" y="5446018"/>
          <a:ext cx="1946275" cy="852488"/>
        </p:xfrm>
        <a:graphic>
          <a:graphicData uri="http://schemas.openxmlformats.org/presentationml/2006/ole">
            <mc:AlternateContent xmlns:mc="http://schemas.openxmlformats.org/markup-compatibility/2006">
              <mc:Choice xmlns:v="urn:schemas-microsoft-com:vml" Requires="v">
                <p:oleObj spid="_x0000_s73402" name="文档" r:id="rId4" imgW="1946426" imgH="853008" progId="Word.Document.12">
                  <p:embed/>
                </p:oleObj>
              </mc:Choice>
              <mc:Fallback>
                <p:oleObj name="文档" r:id="rId4" imgW="1946426" imgH="853008" progId="Word.Document.12">
                  <p:embed/>
                  <p:pic>
                    <p:nvPicPr>
                      <p:cNvPr id="0" name=""/>
                      <p:cNvPicPr/>
                      <p:nvPr/>
                    </p:nvPicPr>
                    <p:blipFill>
                      <a:blip r:embed="rId5"/>
                      <a:stretch>
                        <a:fillRect/>
                      </a:stretch>
                    </p:blipFill>
                    <p:spPr>
                      <a:xfrm>
                        <a:off x="5663158" y="5446018"/>
                        <a:ext cx="1946275" cy="852488"/>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624571593"/>
              </p:ext>
            </p:extLst>
          </p:nvPr>
        </p:nvGraphicFramePr>
        <p:xfrm>
          <a:off x="5898222" y="5878066"/>
          <a:ext cx="711200" cy="985838"/>
        </p:xfrm>
        <a:graphic>
          <a:graphicData uri="http://schemas.openxmlformats.org/presentationml/2006/ole">
            <mc:AlternateContent xmlns:mc="http://schemas.openxmlformats.org/markup-compatibility/2006">
              <mc:Choice xmlns:v="urn:schemas-microsoft-com:vml" Requires="v">
                <p:oleObj spid="_x0000_s73403" name="文档" r:id="rId6" imgW="712317" imgH="990497" progId="Word.Document.12">
                  <p:embed/>
                </p:oleObj>
              </mc:Choice>
              <mc:Fallback>
                <p:oleObj name="文档" r:id="rId6" imgW="712317" imgH="990497" progId="Word.Document.12">
                  <p:embed/>
                  <p:pic>
                    <p:nvPicPr>
                      <p:cNvPr id="0" name=""/>
                      <p:cNvPicPr/>
                      <p:nvPr/>
                    </p:nvPicPr>
                    <p:blipFill>
                      <a:blip r:embed="rId7"/>
                      <a:stretch>
                        <a:fillRect/>
                      </a:stretch>
                    </p:blipFill>
                    <p:spPr>
                      <a:xfrm>
                        <a:off x="5898222" y="5878066"/>
                        <a:ext cx="711200" cy="985838"/>
                      </a:xfrm>
                      <a:prstGeom prst="rect">
                        <a:avLst/>
                      </a:prstGeom>
                    </p:spPr>
                  </p:pic>
                </p:oleObj>
              </mc:Fallback>
            </mc:AlternateContent>
          </a:graphicData>
        </a:graphic>
      </p:graphicFrame>
    </p:spTree>
    <p:extLst>
      <p:ext uri="{BB962C8B-B14F-4D97-AF65-F5344CB8AC3E}">
        <p14:creationId xmlns:p14="http://schemas.microsoft.com/office/powerpoint/2010/main" val="3853848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6580" y="262027"/>
            <a:ext cx="11296938" cy="194950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例</a:t>
            </a:r>
            <a:r>
              <a:rPr lang="en-US" altLang="zh-CN" sz="2800" b="1" kern="100" dirty="0">
                <a:solidFill>
                  <a:srgbClr val="0000FF"/>
                </a:solidFill>
                <a:latin typeface="Times New Roman"/>
                <a:ea typeface="华文细黑"/>
                <a:cs typeface="Courier New"/>
              </a:rPr>
              <a:t>4</a:t>
            </a:r>
            <a:r>
              <a:rPr lang="zh-CN" altLang="zh-CN" sz="2800" kern="100" dirty="0">
                <a:latin typeface="Times New Roman"/>
                <a:ea typeface="华文细黑"/>
                <a:cs typeface="Times New Roman"/>
              </a:rPr>
              <a:t>　在同一平面内共点的四个力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4</a:t>
            </a:r>
            <a:r>
              <a:rPr lang="zh-CN" altLang="zh-CN" sz="2800" kern="100" dirty="0">
                <a:latin typeface="Times New Roman"/>
                <a:ea typeface="华文细黑"/>
                <a:cs typeface="Times New Roman"/>
              </a:rPr>
              <a:t>的大小依次为</a:t>
            </a:r>
            <a:r>
              <a:rPr lang="en-US" altLang="zh-CN" sz="2800" kern="100" dirty="0">
                <a:latin typeface="Times New Roman"/>
                <a:ea typeface="华文细黑"/>
                <a:cs typeface="Courier New"/>
              </a:rPr>
              <a:t>19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40 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30 N</a:t>
            </a:r>
            <a:r>
              <a:rPr lang="zh-CN" altLang="zh-CN" sz="2800" kern="100" dirty="0">
                <a:latin typeface="Times New Roman"/>
                <a:ea typeface="华文细黑"/>
                <a:cs typeface="Times New Roman"/>
              </a:rPr>
              <a:t>和</a:t>
            </a:r>
            <a:r>
              <a:rPr lang="en-US" altLang="zh-CN" sz="2800" kern="100" dirty="0">
                <a:latin typeface="Times New Roman"/>
                <a:ea typeface="华文细黑"/>
                <a:cs typeface="Courier New"/>
              </a:rPr>
              <a:t>15 N</a:t>
            </a:r>
            <a:r>
              <a:rPr lang="zh-CN" altLang="zh-CN" sz="2800" kern="100" dirty="0">
                <a:latin typeface="Times New Roman"/>
                <a:ea typeface="华文细黑"/>
                <a:cs typeface="Times New Roman"/>
              </a:rPr>
              <a:t>，方向如图</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所示，求它们的合力</a:t>
            </a:r>
            <a:r>
              <a:rPr lang="en-US" altLang="zh-CN" sz="2800" kern="100" dirty="0">
                <a:latin typeface="Times New Roman"/>
                <a:ea typeface="华文细黑"/>
                <a:cs typeface="Courier New"/>
              </a:rPr>
              <a:t>.(sin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0.6</a:t>
            </a:r>
            <a:r>
              <a:rPr lang="zh-CN" altLang="zh-CN" sz="2800" kern="100" dirty="0">
                <a:latin typeface="Times New Roman"/>
                <a:ea typeface="华文细黑"/>
                <a:cs typeface="Times New Roman"/>
              </a:rPr>
              <a:t>，</a:t>
            </a:r>
            <a:r>
              <a:rPr lang="en-US" altLang="zh-CN" sz="2800" kern="100" dirty="0" err="1">
                <a:latin typeface="Times New Roman"/>
                <a:ea typeface="华文细黑"/>
                <a:cs typeface="Courier New"/>
              </a:rPr>
              <a:t>cos</a:t>
            </a:r>
            <a:r>
              <a:rPr lang="en-US" altLang="zh-CN" sz="2800" kern="100" dirty="0">
                <a:latin typeface="Times New Roman"/>
                <a:ea typeface="华文细黑"/>
                <a:cs typeface="Courier New"/>
              </a:rPr>
              <a:t> 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endParaRPr lang="zh-CN" altLang="zh-CN" sz="1050" kern="100" dirty="0">
              <a:effectLst/>
              <a:latin typeface="宋体"/>
              <a:cs typeface="Courier New"/>
            </a:endParaRPr>
          </a:p>
        </p:txBody>
      </p:sp>
      <p:sp>
        <p:nvSpPr>
          <p:cNvPr id="4" name="矩形 3"/>
          <p:cNvSpPr/>
          <p:nvPr/>
        </p:nvSpPr>
        <p:spPr>
          <a:xfrm>
            <a:off x="5643801" y="4665246"/>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12</a:t>
            </a:r>
            <a:endParaRPr lang="zh-CN" altLang="en-US" dirty="0"/>
          </a:p>
        </p:txBody>
      </p:sp>
      <p:pic>
        <p:nvPicPr>
          <p:cNvPr id="73730" name="Picture 2" descr="\\贾文\贾文\源文件\同步\物理 人教 必修1 新课标\3-178.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186" y="2205658"/>
            <a:ext cx="3344041" cy="2462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466580" y="5229994"/>
            <a:ext cx="8920506" cy="738664"/>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38.2 N</a:t>
            </a:r>
            <a:r>
              <a:rPr lang="zh-CN" altLang="zh-CN" sz="2800" kern="100" dirty="0">
                <a:solidFill>
                  <a:srgbClr val="C00000"/>
                </a:solidFill>
                <a:latin typeface="Times New Roman"/>
                <a:ea typeface="华文细黑"/>
                <a:cs typeface="Times New Roman"/>
              </a:rPr>
              <a:t>，方向与</a:t>
            </a:r>
            <a:r>
              <a:rPr lang="en-US" altLang="zh-CN" sz="2800" i="1" kern="100" dirty="0">
                <a:solidFill>
                  <a:srgbClr val="C00000"/>
                </a:solidFill>
                <a:latin typeface="Times New Roman"/>
                <a:ea typeface="华文细黑"/>
                <a:cs typeface="Courier New"/>
              </a:rPr>
              <a:t>F</a:t>
            </a:r>
            <a:r>
              <a:rPr lang="en-US" altLang="zh-CN" sz="2800" kern="100" baseline="-25000" dirty="0">
                <a:solidFill>
                  <a:srgbClr val="C00000"/>
                </a:solidFill>
                <a:latin typeface="Times New Roman"/>
                <a:ea typeface="华文细黑"/>
                <a:cs typeface="Courier New"/>
              </a:rPr>
              <a:t>1</a:t>
            </a:r>
            <a:r>
              <a:rPr lang="zh-CN" altLang="zh-CN" sz="2800" kern="100" dirty="0">
                <a:solidFill>
                  <a:srgbClr val="C00000"/>
                </a:solidFill>
                <a:latin typeface="Times New Roman"/>
                <a:ea typeface="华文细黑"/>
                <a:cs typeface="Times New Roman"/>
              </a:rPr>
              <a:t>夹角为</a:t>
            </a:r>
            <a:r>
              <a:rPr lang="en-US" altLang="zh-CN" sz="2800" kern="100" dirty="0">
                <a:solidFill>
                  <a:srgbClr val="C00000"/>
                </a:solidFill>
                <a:latin typeface="Times New Roman"/>
                <a:ea typeface="华文细黑"/>
                <a:cs typeface="Courier New"/>
              </a:rPr>
              <a:t>45°</a:t>
            </a:r>
            <a:r>
              <a:rPr lang="zh-CN" altLang="zh-CN" sz="2800" kern="100" dirty="0">
                <a:solidFill>
                  <a:srgbClr val="C00000"/>
                </a:solidFill>
                <a:latin typeface="Times New Roman"/>
                <a:ea typeface="华文细黑"/>
                <a:cs typeface="Times New Roman"/>
              </a:rPr>
              <a:t>斜向右</a:t>
            </a:r>
            <a:r>
              <a:rPr lang="zh-CN" altLang="zh-CN" sz="2800" kern="100" dirty="0" smtClean="0">
                <a:solidFill>
                  <a:srgbClr val="C00000"/>
                </a:solidFill>
                <a:latin typeface="Times New Roman"/>
                <a:ea typeface="华文细黑"/>
                <a:cs typeface="Times New Roman"/>
              </a:rPr>
              <a:t>上</a:t>
            </a:r>
            <a:endParaRPr lang="zh-CN" altLang="zh-CN" sz="2800" kern="100" dirty="0">
              <a:effectLst/>
              <a:latin typeface="宋体"/>
              <a:cs typeface="Courier New"/>
            </a:endParaRP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9" name="TextBox 8">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Tree>
    <p:extLst>
      <p:ext uri="{BB962C8B-B14F-4D97-AF65-F5344CB8AC3E}">
        <p14:creationId xmlns:p14="http://schemas.microsoft.com/office/powerpoint/2010/main" val="3602901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p:bldP spid="5" grpId="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46737" y="543079"/>
            <a:ext cx="11296938" cy="526297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本题若直接运用平行四边形定则求解，需解多个斜三角形，需多次确定各个力的合力的大小和方向，计算过程十分复杂</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为此，可采用力的正交分解法求解此题</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如图甲，建立直角坐标系，</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把各个力分解到这两个坐标轴上，</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并求出</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轴和</a:t>
            </a:r>
            <a:r>
              <a:rPr lang="en-US" altLang="zh-CN" sz="2800" i="1" kern="100" dirty="0">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轴上的合力</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和</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，有</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cos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en-US" altLang="zh-CN" sz="2800" kern="100" dirty="0">
                <a:solidFill>
                  <a:srgbClr val="002060"/>
                </a:solidFill>
                <a:latin typeface="Times New Roman"/>
                <a:ea typeface="华文细黑"/>
                <a:cs typeface="Courier New"/>
              </a:rPr>
              <a:t>cos 37°</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27 N</a:t>
            </a:r>
            <a:r>
              <a:rPr lang="zh-CN" altLang="zh-CN" sz="2800" kern="100" dirty="0">
                <a:solidFill>
                  <a:srgbClr val="002060"/>
                </a:solidFill>
                <a:latin typeface="Times New Roman"/>
                <a:ea typeface="华文细黑"/>
                <a:cs typeface="Times New Roman"/>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sin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3</a:t>
            </a:r>
            <a:r>
              <a:rPr lang="en-US" altLang="zh-CN" sz="2800" kern="100" dirty="0">
                <a:solidFill>
                  <a:srgbClr val="002060"/>
                </a:solidFill>
                <a:latin typeface="Times New Roman"/>
                <a:ea typeface="华文细黑"/>
                <a:cs typeface="Courier New"/>
              </a:rPr>
              <a:t>sin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4</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27 N</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pic>
        <p:nvPicPr>
          <p:cNvPr id="74754" name="Picture 2" descr="\\贾文\贾文\源文件\同步\物理 人教 必修1 新课标\3-179.T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2001"/>
          <a:stretch>
            <a:fillRect/>
          </a:stretch>
        </p:blipFill>
        <p:spPr bwMode="auto">
          <a:xfrm>
            <a:off x="7938851" y="2826978"/>
            <a:ext cx="2899229" cy="271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60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74754"/>
                                        </p:tgtEl>
                                        <p:attrNameLst>
                                          <p:attrName>style.visibility</p:attrName>
                                        </p:attrNameLst>
                                      </p:cBhvr>
                                      <p:to>
                                        <p:strVal val="visible"/>
                                      </p:to>
                                    </p:set>
                                    <p:animEffect transition="in" filter="blinds(horizontal)">
                                      <p:cBhvr>
                                        <p:cTn id="14" dur="750"/>
                                        <p:tgtEl>
                                          <p:spTgt spid="74754"/>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linds(horizontal)">
                                      <p:cBhvr>
                                        <p:cTn id="18" dur="750"/>
                                        <p:tgtEl>
                                          <p:spTgt spid="3">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750"/>
                                        <p:tgtEl>
                                          <p:spTgt spid="3">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linds(horizontal)">
                                      <p:cBhvr>
                                        <p:cTn id="26" dur="750"/>
                                        <p:tgtEl>
                                          <p:spTgt spid="3">
                                            <p:txEl>
                                              <p:pRg st="4" end="4"/>
                                            </p:txEl>
                                          </p:spTgt>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46737" y="533464"/>
            <a:ext cx="11296938" cy="656077"/>
          </a:xfrm>
          <a:prstGeom prst="rect">
            <a:avLst/>
          </a:prstGeom>
        </p:spPr>
        <p:txBody>
          <a:bodyPr>
            <a:spAutoFit/>
          </a:bodyPr>
          <a:lstStyle/>
          <a:p>
            <a:pPr algn="just">
              <a:lnSpc>
                <a:spcPct val="150000"/>
              </a:lnSpc>
              <a:spcAft>
                <a:spcPts val="0"/>
              </a:spcAft>
              <a:tabLst>
                <a:tab pos="2700655" algn="l"/>
              </a:tabLst>
            </a:pPr>
            <a:r>
              <a:rPr lang="zh-CN" altLang="zh-CN" sz="2800" kern="100" dirty="0" smtClean="0">
                <a:solidFill>
                  <a:srgbClr val="002060"/>
                </a:solidFill>
                <a:latin typeface="Times New Roman"/>
                <a:ea typeface="华文细黑"/>
                <a:cs typeface="Times New Roman"/>
              </a:rPr>
              <a:t>因此</a:t>
            </a:r>
            <a:r>
              <a:rPr lang="zh-CN" altLang="zh-CN" sz="2800" kern="100" dirty="0">
                <a:solidFill>
                  <a:srgbClr val="002060"/>
                </a:solidFill>
                <a:latin typeface="Times New Roman"/>
                <a:ea typeface="华文细黑"/>
                <a:cs typeface="Times New Roman"/>
              </a:rPr>
              <a:t>，如图乙所示，合力</a:t>
            </a:r>
            <a:r>
              <a:rPr lang="zh-CN" altLang="zh-CN" sz="2800" kern="100" dirty="0" smtClean="0">
                <a:solidFill>
                  <a:srgbClr val="002060"/>
                </a:solidFill>
                <a:latin typeface="Times New Roman"/>
                <a:ea typeface="华文细黑"/>
                <a:cs typeface="Times New Roman"/>
              </a:rPr>
              <a:t>：</a:t>
            </a:r>
            <a:endParaRPr lang="zh-CN" altLang="zh-CN" sz="1050" kern="100" dirty="0">
              <a:latin typeface="宋体"/>
              <a:cs typeface="Courier New"/>
            </a:endParaRPr>
          </a:p>
        </p:txBody>
      </p:sp>
      <p:pic>
        <p:nvPicPr>
          <p:cNvPr id="4" name="Picture 2" descr="\\贾文\贾文\源文件\同步\物理 人教 必修1 新课标\3-179.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9286"/>
          <a:stretch>
            <a:fillRect/>
          </a:stretch>
        </p:blipFill>
        <p:spPr bwMode="auto">
          <a:xfrm>
            <a:off x="4889826" y="1407995"/>
            <a:ext cx="2410761" cy="266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p14="http://schemas.microsoft.com/office/powerpoint/2010/main" val="753848090"/>
              </p:ext>
            </p:extLst>
          </p:nvPr>
        </p:nvGraphicFramePr>
        <p:xfrm>
          <a:off x="597604" y="4193557"/>
          <a:ext cx="7359650" cy="1309688"/>
        </p:xfrm>
        <a:graphic>
          <a:graphicData uri="http://schemas.openxmlformats.org/presentationml/2006/ole">
            <mc:AlternateContent xmlns:mc="http://schemas.openxmlformats.org/markup-compatibility/2006">
              <mc:Choice xmlns:v="urn:schemas-microsoft-com:vml" Requires="v">
                <p:oleObj spid="_x0000_s76077" name="文档" r:id="rId4" imgW="7360354" imgH="1310105" progId="Word.Document.12">
                  <p:embed/>
                </p:oleObj>
              </mc:Choice>
              <mc:Fallback>
                <p:oleObj name="文档" r:id="rId4" imgW="7360354" imgH="1310105" progId="Word.Document.12">
                  <p:embed/>
                  <p:pic>
                    <p:nvPicPr>
                      <p:cNvPr id="0" name=""/>
                      <p:cNvPicPr/>
                      <p:nvPr/>
                    </p:nvPicPr>
                    <p:blipFill>
                      <a:blip r:embed="rId5"/>
                      <a:stretch>
                        <a:fillRect/>
                      </a:stretch>
                    </p:blipFill>
                    <p:spPr>
                      <a:xfrm>
                        <a:off x="597604" y="4193557"/>
                        <a:ext cx="7359650" cy="1309688"/>
                      </a:xfrm>
                      <a:prstGeom prst="rect">
                        <a:avLst/>
                      </a:prstGeom>
                    </p:spPr>
                  </p:pic>
                </p:oleObj>
              </mc:Fallback>
            </mc:AlternateContent>
          </a:graphicData>
        </a:graphic>
      </p:graphicFrame>
      <p:sp>
        <p:nvSpPr>
          <p:cNvPr id="6" name="矩形 5"/>
          <p:cNvSpPr/>
          <p:nvPr/>
        </p:nvSpPr>
        <p:spPr>
          <a:xfrm>
            <a:off x="446737" y="5149981"/>
            <a:ext cx="11296938" cy="656077"/>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即合力的大小约为</a:t>
            </a:r>
            <a:r>
              <a:rPr lang="en-US" altLang="zh-CN" sz="2800" kern="100" dirty="0">
                <a:solidFill>
                  <a:srgbClr val="002060"/>
                </a:solidFill>
                <a:latin typeface="Times New Roman"/>
                <a:ea typeface="华文细黑"/>
                <a:cs typeface="Courier New"/>
              </a:rPr>
              <a:t>38.2 N</a:t>
            </a:r>
            <a:r>
              <a:rPr lang="zh-CN" altLang="zh-CN" sz="2800" kern="100" dirty="0">
                <a:solidFill>
                  <a:srgbClr val="002060"/>
                </a:solidFill>
                <a:latin typeface="Times New Roman"/>
                <a:ea typeface="华文细黑"/>
                <a:cs typeface="Times New Roman"/>
              </a:rPr>
              <a:t>，方向与</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夹角为</a:t>
            </a:r>
            <a:r>
              <a:rPr lang="en-US" altLang="zh-CN" sz="2800" kern="100" dirty="0">
                <a:solidFill>
                  <a:srgbClr val="002060"/>
                </a:solidFill>
                <a:latin typeface="Times New Roman"/>
                <a:ea typeface="华文细黑"/>
                <a:cs typeface="Courier New"/>
              </a:rPr>
              <a:t>45°</a:t>
            </a:r>
            <a:r>
              <a:rPr lang="zh-CN" altLang="zh-CN" sz="2800" kern="100" dirty="0">
                <a:solidFill>
                  <a:srgbClr val="002060"/>
                </a:solidFill>
                <a:latin typeface="Times New Roman"/>
                <a:ea typeface="华文细黑"/>
                <a:cs typeface="Times New Roman"/>
              </a:rPr>
              <a:t>斜向右上</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362466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750"/>
                                        <p:tgtEl>
                                          <p:spTgt spid="4"/>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linds(horizontal)">
                                      <p:cBhvr>
                                        <p:cTn id="14" dur="750"/>
                                        <p:tgtEl>
                                          <p:spTgt spid="2"/>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64" y="447232"/>
            <a:ext cx="2333534" cy="668428"/>
            <a:chOff x="164" y="341996"/>
            <a:chExt cx="2333534" cy="668428"/>
          </a:xfrm>
        </p:grpSpPr>
        <p:sp>
          <p:nvSpPr>
            <p:cNvPr id="14" name="五边形 13"/>
            <p:cNvSpPr/>
            <p:nvPr/>
          </p:nvSpPr>
          <p:spPr>
            <a:xfrm>
              <a:off x="164" y="505747"/>
              <a:ext cx="432048" cy="491359"/>
            </a:xfrm>
            <a:prstGeom prst="homePlate">
              <a:avLst>
                <a:gd name="adj" fmla="val 3530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5" name="燕尾形 14"/>
            <p:cNvSpPr/>
            <p:nvPr/>
          </p:nvSpPr>
          <p:spPr>
            <a:xfrm>
              <a:off x="262558" y="501558"/>
              <a:ext cx="2037820" cy="495548"/>
            </a:xfrm>
            <a:prstGeom prst="chevron">
              <a:avLst>
                <a:gd name="adj" fmla="val 36111"/>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zh-CN" altLang="en-US" sz="1200" dirty="0">
                <a:solidFill>
                  <a:schemeClr val="bg1"/>
                </a:solidFill>
                <a:latin typeface="微软雅黑" pitchFamily="34" charset="-122"/>
                <a:ea typeface="微软雅黑" pitchFamily="34" charset="-122"/>
              </a:endParaRPr>
            </a:p>
          </p:txBody>
        </p:sp>
        <p:sp>
          <p:nvSpPr>
            <p:cNvPr id="16" name="矩形 15"/>
            <p:cNvSpPr/>
            <p:nvPr/>
          </p:nvSpPr>
          <p:spPr>
            <a:xfrm>
              <a:off x="245466" y="341996"/>
              <a:ext cx="2088232" cy="668428"/>
            </a:xfrm>
            <a:prstGeom prst="rect">
              <a:avLst/>
            </a:prstGeom>
          </p:spPr>
          <p:txBody>
            <a:bodyPr wrap="square" lIns="121898" tIns="60948" rIns="121898" bIns="60948">
              <a:spAutoFit/>
            </a:bodyPr>
            <a:lstStyle/>
            <a:p>
              <a:pPr algn="ctr">
                <a:lnSpc>
                  <a:spcPct val="150000"/>
                </a:lnSpc>
                <a:spcAft>
                  <a:spcPts val="0"/>
                </a:spcAft>
                <a:tabLst>
                  <a:tab pos="1890395" algn="l"/>
                </a:tabLst>
              </a:pPr>
              <a:r>
                <a:rPr lang="zh-CN" altLang="en-US" sz="2800" b="1" kern="100" dirty="0" smtClean="0">
                  <a:solidFill>
                    <a:schemeClr val="bg1"/>
                  </a:solidFill>
                  <a:latin typeface="宋体"/>
                  <a:cs typeface="Courier New"/>
                </a:rPr>
                <a:t>总结提升</a:t>
              </a:r>
              <a:endParaRPr lang="zh-CN" altLang="en-US" sz="2800" b="1" kern="100" dirty="0">
                <a:solidFill>
                  <a:schemeClr val="bg1"/>
                </a:solidFill>
                <a:latin typeface="宋体"/>
                <a:cs typeface="Courier New"/>
              </a:endParaRPr>
            </a:p>
          </p:txBody>
        </p:sp>
      </p:grpSp>
      <p:sp>
        <p:nvSpPr>
          <p:cNvPr id="4" name="矩形 3"/>
          <p:cNvSpPr/>
          <p:nvPr/>
        </p:nvSpPr>
        <p:spPr>
          <a:xfrm>
            <a:off x="479188" y="1238642"/>
            <a:ext cx="11120877" cy="4227696"/>
          </a:xfrm>
          <a:prstGeom prst="rect">
            <a:avLst/>
          </a:prstGeom>
        </p:spPr>
        <p:txBody>
          <a:bodyPr>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坐标轴的选取原则：坐标轴的选取是任意的，为使问题简化，建立直角坐标系时坐标轴的选取一般有以下两个原则：</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使尽量多的力处在坐标轴上</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尽量使某一轴上各分力的合力为零</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正交分解法的适用情况：适用于计算物体受三个或三个以上共点力的合力情况</a:t>
            </a:r>
            <a:r>
              <a:rPr lang="en-US" altLang="zh-CN" sz="2800" kern="100" dirty="0" smtClean="0">
                <a:latin typeface="Times New Roman"/>
                <a:ea typeface="华文细黑"/>
                <a:cs typeface="Courier New"/>
              </a:rPr>
              <a:t>.</a:t>
            </a:r>
            <a:endParaRPr lang="zh-CN" altLang="zh-CN" sz="2800" kern="100" dirty="0">
              <a:effectLst/>
              <a:latin typeface="宋体"/>
              <a:cs typeface="Courier New"/>
            </a:endParaRPr>
          </a:p>
        </p:txBody>
      </p:sp>
      <p:pic>
        <p:nvPicPr>
          <p:cNvPr id="17" name="图片 16">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1233019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rotWithShape="1">
          <a:blip r:embed="rId2">
            <a:lum bright="70000" contrast="-70000"/>
            <a:extLst>
              <a:ext uri="{28A0092B-C50C-407E-A947-70E740481C1C}">
                <a14:useLocalDpi xmlns:a14="http://schemas.microsoft.com/office/drawing/2010/main" val="0"/>
              </a:ext>
            </a:extLst>
          </a:blip>
          <a:srcRect l="1" t="63" r="12" b="3937"/>
          <a:stretch/>
        </p:blipFill>
        <p:spPr bwMode="auto">
          <a:xfrm>
            <a:off x="0" y="0"/>
            <a:ext cx="12190413"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33675" cy="76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0" y="380497"/>
            <a:ext cx="2733675" cy="369332"/>
          </a:xfrm>
          <a:prstGeom prst="rect">
            <a:avLst/>
          </a:prstGeom>
          <a:solidFill>
            <a:srgbClr val="FF0000">
              <a:alpha val="52000"/>
            </a:srgbClr>
          </a:solidFill>
        </p:spPr>
        <p:txBody>
          <a:bodyPr wrap="square" rtlCol="0">
            <a:spAutoFit/>
          </a:bodyPr>
          <a:lstStyle/>
          <a:p>
            <a:pPr algn="ctr"/>
            <a:r>
              <a:rPr lang="zh-CN" altLang="en-US" sz="1800" b="1" dirty="0">
                <a:solidFill>
                  <a:schemeClr val="bg1"/>
                </a:solidFill>
                <a:latin typeface="微软雅黑" pitchFamily="34" charset="-122"/>
                <a:ea typeface="微软雅黑" pitchFamily="34" charset="-122"/>
              </a:rPr>
              <a:t>内容索引</a:t>
            </a:r>
          </a:p>
        </p:txBody>
      </p:sp>
      <p:sp>
        <p:nvSpPr>
          <p:cNvPr id="13" name="矩形 12"/>
          <p:cNvSpPr/>
          <p:nvPr/>
        </p:nvSpPr>
        <p:spPr>
          <a:xfrm>
            <a:off x="0" y="2646341"/>
            <a:ext cx="12190413" cy="1108800"/>
          </a:xfrm>
          <a:prstGeom prst="rect">
            <a:avLst/>
          </a:prstGeom>
          <a:solidFill>
            <a:srgbClr val="9DC3E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600" i="1" kern="100" dirty="0">
              <a:solidFill>
                <a:srgbClr val="FF0000"/>
              </a:solidFill>
              <a:latin typeface="Times New Roman" panose="02020603050405020304" pitchFamily="18" charset="0"/>
              <a:ea typeface="华文细黑" panose="02010600040101010101" pitchFamily="2" charset="-122"/>
              <a:cs typeface="Times New Roman" panose="02020603050405020304" pitchFamily="18" charset="0"/>
            </a:endParaRPr>
          </a:p>
        </p:txBody>
      </p:sp>
      <p:graphicFrame>
        <p:nvGraphicFramePr>
          <p:cNvPr id="26" name="表格 25"/>
          <p:cNvGraphicFramePr>
            <a:graphicFrameLocks noGrp="1"/>
          </p:cNvGraphicFramePr>
          <p:nvPr>
            <p:extLst>
              <p:ext uri="{D42A27DB-BD31-4B8C-83A1-F6EECF244321}">
                <p14:modId xmlns:p14="http://schemas.microsoft.com/office/powerpoint/2010/main" val="2927466595"/>
              </p:ext>
            </p:extLst>
          </p:nvPr>
        </p:nvGraphicFramePr>
        <p:xfrm>
          <a:off x="-9525" y="2635729"/>
          <a:ext cx="12203999" cy="1116000"/>
        </p:xfrm>
        <a:graphic>
          <a:graphicData uri="http://schemas.openxmlformats.org/drawingml/2006/table">
            <a:tbl>
              <a:tblPr firstRow="1" bandRow="1">
                <a:tableStyleId>{5C22544A-7EE6-4342-B048-85BDC9FD1C3A}</a:tableStyleId>
              </a:tblPr>
              <a:tblGrid>
                <a:gridCol w="1928267">
                  <a:extLst>
                    <a:ext uri="{9D8B030D-6E8A-4147-A177-3AD203B41FA5}">
                      <a16:colId xmlns:a16="http://schemas.microsoft.com/office/drawing/2014/main" xmlns="" val="1008561275"/>
                    </a:ext>
                  </a:extLst>
                </a:gridCol>
                <a:gridCol w="1944216">
                  <a:extLst>
                    <a:ext uri="{9D8B030D-6E8A-4147-A177-3AD203B41FA5}">
                      <a16:colId xmlns:a16="http://schemas.microsoft.com/office/drawing/2014/main" xmlns="" val="271465696"/>
                    </a:ext>
                  </a:extLst>
                </a:gridCol>
                <a:gridCol w="1872208">
                  <a:extLst>
                    <a:ext uri="{9D8B030D-6E8A-4147-A177-3AD203B41FA5}">
                      <a16:colId xmlns:a16="http://schemas.microsoft.com/office/drawing/2014/main" xmlns="" val="3345373049"/>
                    </a:ext>
                  </a:extLst>
                </a:gridCol>
                <a:gridCol w="3240360"/>
                <a:gridCol w="3218948"/>
              </a:tblGrid>
              <a:tr h="1116000">
                <a:tc>
                  <a:txBody>
                    <a:bodyPr/>
                    <a:lstStyle/>
                    <a:p>
                      <a:endParaRPr lang="zh-CN" altLang="en-US" dirty="0"/>
                    </a:p>
                  </a:txBody>
                  <a:tcPr>
                    <a:solidFill>
                      <a:srgbClr val="9DC3E6"/>
                    </a:solidFill>
                  </a:tcPr>
                </a:tc>
                <a:tc>
                  <a:txBody>
                    <a:bodyPr/>
                    <a:lstStyle/>
                    <a:p>
                      <a:endParaRPr lang="zh-CN" altLang="en-US" dirty="0"/>
                    </a:p>
                  </a:txBody>
                  <a:tcPr>
                    <a:solidFill>
                      <a:srgbClr val="9DC3E6"/>
                    </a:solidFill>
                  </a:tcPr>
                </a:tc>
                <a:tc>
                  <a:txBody>
                    <a:bodyPr/>
                    <a:lstStyle/>
                    <a:p>
                      <a:endParaRPr lang="zh-CN" altLang="en-US" dirty="0"/>
                    </a:p>
                  </a:txBody>
                  <a:tcPr>
                    <a:solidFill>
                      <a:srgbClr val="9DC3E6"/>
                    </a:solidFill>
                  </a:tcPr>
                </a:tc>
                <a:tc>
                  <a:txBody>
                    <a:bodyPr/>
                    <a:lstStyle/>
                    <a:p>
                      <a:endParaRPr lang="zh-CN" altLang="en-US" dirty="0"/>
                    </a:p>
                  </a:txBody>
                  <a:tcPr>
                    <a:solidFill>
                      <a:srgbClr val="9DC3E6"/>
                    </a:solidFill>
                  </a:tcPr>
                </a:tc>
                <a:tc>
                  <a:txBody>
                    <a:bodyPr/>
                    <a:lstStyle/>
                    <a:p>
                      <a:endParaRPr lang="zh-CN" altLang="en-US" dirty="0"/>
                    </a:p>
                  </a:txBody>
                  <a:tcPr>
                    <a:solidFill>
                      <a:srgbClr val="9DC3E6"/>
                    </a:solidFill>
                  </a:tcPr>
                </a:tc>
                <a:extLst>
                  <a:ext uri="{0D108BD9-81ED-4DB2-BD59-A6C34878D82A}">
                    <a16:rowId xmlns:a16="http://schemas.microsoft.com/office/drawing/2014/main" xmlns="" val="3936359114"/>
                  </a:ext>
                </a:extLst>
              </a:tr>
            </a:tbl>
          </a:graphicData>
        </a:graphic>
      </p:graphicFrame>
      <p:sp>
        <p:nvSpPr>
          <p:cNvPr id="10" name="TextBox 17">
            <a:hlinkClick r:id="rId4" action="ppaction://hlinksldjump"/>
          </p:cNvPr>
          <p:cNvSpPr txBox="1"/>
          <p:nvPr/>
        </p:nvSpPr>
        <p:spPr>
          <a:xfrm>
            <a:off x="8571" y="2700790"/>
            <a:ext cx="1890718" cy="978028"/>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lvl="0" algn="ctr">
              <a:lnSpc>
                <a:spcPct val="137000"/>
              </a:lnSpc>
            </a:pPr>
            <a:r>
              <a:rPr lang="zh-CN" altLang="en-US" sz="2200" b="1" dirty="0">
                <a:solidFill>
                  <a:schemeClr val="tx1">
                    <a:lumMod val="65000"/>
                    <a:lumOff val="35000"/>
                  </a:schemeClr>
                </a:solidFill>
                <a:latin typeface="微软雅黑" pitchFamily="34" charset="-122"/>
                <a:ea typeface="微软雅黑" pitchFamily="34" charset="-122"/>
              </a:rPr>
              <a:t>自主预习</a:t>
            </a:r>
            <a:endParaRPr lang="en-US" altLang="zh-CN" sz="2200" b="1" dirty="0">
              <a:solidFill>
                <a:schemeClr val="tx1">
                  <a:lumMod val="65000"/>
                  <a:lumOff val="35000"/>
                </a:schemeClr>
              </a:solidFill>
              <a:latin typeface="微软雅黑" pitchFamily="34" charset="-122"/>
              <a:ea typeface="微软雅黑" pitchFamily="34" charset="-122"/>
            </a:endParaRPr>
          </a:p>
          <a:p>
            <a:pPr lvl="0" algn="ctr">
              <a:lnSpc>
                <a:spcPct val="137000"/>
              </a:lnSpc>
            </a:pPr>
            <a:r>
              <a:rPr lang="zh-CN" altLang="en-US" sz="1500" dirty="0" smtClean="0">
                <a:solidFill>
                  <a:schemeClr val="tx1">
                    <a:lumMod val="65000"/>
                    <a:lumOff val="35000"/>
                  </a:schemeClr>
                </a:solidFill>
                <a:latin typeface="微软雅黑" pitchFamily="34" charset="-122"/>
                <a:ea typeface="微软雅黑" pitchFamily="34" charset="-122"/>
              </a:rPr>
              <a:t>预习新知  夯实基础</a:t>
            </a:r>
            <a:endParaRPr lang="zh-CN" altLang="en-US" sz="1500" dirty="0">
              <a:solidFill>
                <a:schemeClr val="tx1">
                  <a:lumMod val="65000"/>
                  <a:lumOff val="35000"/>
                </a:schemeClr>
              </a:solidFill>
              <a:latin typeface="微软雅黑" pitchFamily="34" charset="-122"/>
              <a:ea typeface="微软雅黑" pitchFamily="34" charset="-122"/>
            </a:endParaRPr>
          </a:p>
        </p:txBody>
      </p:sp>
      <p:sp>
        <p:nvSpPr>
          <p:cNvPr id="11" name="TextBox 24">
            <a:hlinkClick r:id="rId5" action="ppaction://hlinksldjump"/>
          </p:cNvPr>
          <p:cNvSpPr txBox="1"/>
          <p:nvPr/>
        </p:nvSpPr>
        <p:spPr>
          <a:xfrm>
            <a:off x="1971441" y="2700790"/>
            <a:ext cx="1890717" cy="978028"/>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200" b="1" dirty="0">
                <a:solidFill>
                  <a:schemeClr val="tx1">
                    <a:lumMod val="65000"/>
                    <a:lumOff val="35000"/>
                  </a:schemeClr>
                </a:solidFill>
                <a:latin typeface="微软雅黑" pitchFamily="34" charset="-122"/>
                <a:ea typeface="微软雅黑" pitchFamily="34" charset="-122"/>
              </a:rPr>
              <a:t>重点探究</a:t>
            </a:r>
            <a:endParaRPr lang="en-US" altLang="zh-CN" sz="22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500" dirty="0">
                <a:solidFill>
                  <a:schemeClr val="tx1">
                    <a:lumMod val="65000"/>
                    <a:lumOff val="35000"/>
                  </a:schemeClr>
                </a:solidFill>
                <a:latin typeface="微软雅黑" pitchFamily="34" charset="-122"/>
                <a:ea typeface="微软雅黑" pitchFamily="34" charset="-122"/>
              </a:rPr>
              <a:t>启迪思维  探究重点</a:t>
            </a:r>
          </a:p>
        </p:txBody>
      </p:sp>
      <p:sp>
        <p:nvSpPr>
          <p:cNvPr id="12" name="TextBox 25">
            <a:hlinkClick r:id="rId6" action="ppaction://hlinksldjump"/>
          </p:cNvPr>
          <p:cNvSpPr txBox="1"/>
          <p:nvPr/>
        </p:nvSpPr>
        <p:spPr>
          <a:xfrm>
            <a:off x="3871164" y="2700790"/>
            <a:ext cx="1890718" cy="978028"/>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2200" b="1" dirty="0">
                <a:solidFill>
                  <a:schemeClr val="tx1">
                    <a:lumMod val="65000"/>
                    <a:lumOff val="35000"/>
                  </a:schemeClr>
                </a:solidFill>
                <a:latin typeface="微软雅黑" pitchFamily="34" charset="-122"/>
                <a:ea typeface="微软雅黑" pitchFamily="34" charset="-122"/>
              </a:rPr>
              <a:t>达标检测</a:t>
            </a:r>
            <a:endParaRPr lang="en-US" altLang="zh-CN" sz="2200" b="1" dirty="0">
              <a:solidFill>
                <a:schemeClr val="tx1">
                  <a:lumMod val="65000"/>
                  <a:lumOff val="35000"/>
                </a:schemeClr>
              </a:solidFill>
              <a:latin typeface="微软雅黑" pitchFamily="34" charset="-122"/>
              <a:ea typeface="微软雅黑" pitchFamily="34" charset="-122"/>
            </a:endParaRPr>
          </a:p>
          <a:p>
            <a:pPr algn="ctr">
              <a:lnSpc>
                <a:spcPct val="137000"/>
              </a:lnSpc>
            </a:pPr>
            <a:r>
              <a:rPr lang="zh-CN" altLang="en-US" sz="1500" dirty="0" smtClean="0">
                <a:solidFill>
                  <a:prstClr val="black">
                    <a:lumMod val="65000"/>
                    <a:lumOff val="35000"/>
                  </a:prstClr>
                </a:solidFill>
                <a:latin typeface="微软雅黑" pitchFamily="34" charset="-122"/>
                <a:ea typeface="微软雅黑" pitchFamily="34" charset="-122"/>
              </a:rPr>
              <a:t>检测评价  达标过关</a:t>
            </a:r>
            <a:endParaRPr lang="zh-CN" altLang="en-US" sz="1500" dirty="0">
              <a:solidFill>
                <a:prstClr val="black">
                  <a:lumMod val="65000"/>
                  <a:lumOff val="35000"/>
                </a:prstClr>
              </a:solidFill>
              <a:latin typeface="微软雅黑" pitchFamily="34" charset="-122"/>
              <a:ea typeface="微软雅黑" pitchFamily="34" charset="-122"/>
            </a:endParaRPr>
          </a:p>
        </p:txBody>
      </p:sp>
      <p:sp>
        <p:nvSpPr>
          <p:cNvPr id="14" name="TextBox 25">
            <a:hlinkClick r:id="rId7" action="ppaction://hlinksldjump"/>
          </p:cNvPr>
          <p:cNvSpPr txBox="1"/>
          <p:nvPr/>
        </p:nvSpPr>
        <p:spPr>
          <a:xfrm>
            <a:off x="5759776" y="2700790"/>
            <a:ext cx="3190661" cy="952754"/>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000" b="1" dirty="0" smtClean="0">
                <a:solidFill>
                  <a:schemeClr val="tx1">
                    <a:lumMod val="65000"/>
                    <a:lumOff val="35000"/>
                  </a:schemeClr>
                </a:solidFill>
                <a:latin typeface="微软雅黑" pitchFamily="34" charset="-122"/>
                <a:ea typeface="微软雅黑" pitchFamily="34" charset="-122"/>
              </a:rPr>
              <a:t>逆风频借力    扬帆逍遥行</a:t>
            </a:r>
            <a:endParaRPr lang="en-US" altLang="zh-CN" sz="2000" b="1" dirty="0" smtClean="0">
              <a:solidFill>
                <a:schemeClr val="tx1">
                  <a:lumMod val="65000"/>
                  <a:lumOff val="35000"/>
                </a:schemeClr>
              </a:solidFill>
              <a:latin typeface="微软雅黑" pitchFamily="34" charset="-122"/>
              <a:ea typeface="微软雅黑" pitchFamily="34" charset="-122"/>
            </a:endParaRPr>
          </a:p>
        </p:txBody>
      </p:sp>
      <p:sp>
        <p:nvSpPr>
          <p:cNvPr id="22" name="TextBox 25">
            <a:hlinkClick r:id="rId8" action="ppaction://hlinksldjump"/>
          </p:cNvPr>
          <p:cNvSpPr txBox="1"/>
          <p:nvPr/>
        </p:nvSpPr>
        <p:spPr>
          <a:xfrm>
            <a:off x="9112971" y="2700790"/>
            <a:ext cx="3083865" cy="1013353"/>
          </a:xfrm>
          <a:prstGeom prst="rect">
            <a:avLst/>
          </a:prstGeom>
          <a:noFill/>
        </p:spPr>
        <p:txBody>
          <a:bodyPr wrap="square" lIns="121917" tIns="60958" rIns="121917" bIns="60958" rtlCol="0">
            <a:spAutoFit/>
          </a:bodyPr>
          <a:lstStyle>
            <a:defPPr>
              <a:defRPr lang="zh-CN"/>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a:lstStyle>
          <a:p>
            <a:pPr algn="ctr">
              <a:lnSpc>
                <a:spcPct val="137000"/>
              </a:lnSpc>
            </a:pPr>
            <a:r>
              <a:rPr lang="zh-CN" altLang="en-US" sz="1800" dirty="0">
                <a:solidFill>
                  <a:prstClr val="black">
                    <a:lumMod val="65000"/>
                    <a:lumOff val="35000"/>
                  </a:prstClr>
                </a:solidFill>
                <a:latin typeface="微软雅黑" pitchFamily="34" charset="-122"/>
                <a:ea typeface="微软雅黑" pitchFamily="34" charset="-122"/>
              </a:rPr>
              <a:t>物理生活与建模</a:t>
            </a:r>
            <a:endParaRPr lang="en-US" altLang="zh-CN" sz="1800" dirty="0">
              <a:solidFill>
                <a:prstClr val="black">
                  <a:lumMod val="65000"/>
                  <a:lumOff val="35000"/>
                </a:prstClr>
              </a:solidFill>
              <a:latin typeface="微软雅黑" pitchFamily="34" charset="-122"/>
              <a:ea typeface="微软雅黑" pitchFamily="34" charset="-122"/>
            </a:endParaRPr>
          </a:p>
          <a:p>
            <a:pPr algn="ctr">
              <a:lnSpc>
                <a:spcPct val="137000"/>
              </a:lnSpc>
            </a:pPr>
            <a:r>
              <a:rPr lang="zh-CN" altLang="en-US" sz="2000" b="1" dirty="0" smtClean="0">
                <a:solidFill>
                  <a:schemeClr val="tx1">
                    <a:lumMod val="65000"/>
                    <a:lumOff val="35000"/>
                  </a:schemeClr>
                </a:solidFill>
                <a:latin typeface="微软雅黑" pitchFamily="34" charset="-122"/>
                <a:ea typeface="微软雅黑" pitchFamily="34" charset="-122"/>
              </a:rPr>
              <a:t>你也可以成为</a:t>
            </a:r>
            <a:r>
              <a:rPr lang="zh-CN" altLang="en-US" sz="2000" b="1" dirty="0" smtClean="0">
                <a:solidFill>
                  <a:schemeClr val="tx1">
                    <a:lumMod val="65000"/>
                    <a:lumOff val="35000"/>
                  </a:schemeClr>
                </a:solidFill>
                <a:latin typeface="宋体" pitchFamily="2" charset="-122"/>
                <a:ea typeface="宋体" pitchFamily="2" charset="-122"/>
              </a:rPr>
              <a:t>“</a:t>
            </a:r>
            <a:r>
              <a:rPr lang="zh-CN" altLang="en-US" sz="2000" b="1" dirty="0" smtClean="0">
                <a:solidFill>
                  <a:schemeClr val="tx1">
                    <a:lumMod val="65000"/>
                    <a:lumOff val="35000"/>
                  </a:schemeClr>
                </a:solidFill>
                <a:latin typeface="微软雅黑" pitchFamily="34" charset="-122"/>
                <a:ea typeface="微软雅黑" pitchFamily="34" charset="-122"/>
              </a:rPr>
              <a:t>大力水手</a:t>
            </a:r>
            <a:r>
              <a:rPr lang="zh-CN" altLang="en-US" sz="2000" b="1" dirty="0">
                <a:solidFill>
                  <a:schemeClr val="tx1">
                    <a:lumMod val="65000"/>
                    <a:lumOff val="35000"/>
                  </a:schemeClr>
                </a:solidFill>
                <a:latin typeface="宋体" pitchFamily="2" charset="-122"/>
                <a:ea typeface="宋体" pitchFamily="2" charset="-122"/>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达标检测</a:t>
            </a:r>
            <a:endParaRPr lang="en-US" altLang="zh-CN" sz="5500" b="1" dirty="0">
              <a:solidFill>
                <a:srgbClr val="0070C0"/>
              </a:solidFill>
              <a:latin typeface="+mj-lt"/>
              <a:ea typeface="+mj-ea"/>
              <a:cs typeface="+mj-cs"/>
            </a:endParaRPr>
          </a:p>
        </p:txBody>
      </p:sp>
      <p:pic>
        <p:nvPicPr>
          <p:cNvPr id="7" name="Picture 4" descr="C:\Users\Administrator\Desktop\用！！！\风景图片\新图！\3运动会\Redocn_20100518103817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97" t="3206" r="3502" b="7361"/>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114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3" name="TextBox 1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16" name="TextBox 15">
            <a:hlinkClick r:id="rId5"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6" name="矩形 5"/>
          <p:cNvSpPr/>
          <p:nvPr/>
        </p:nvSpPr>
        <p:spPr>
          <a:xfrm>
            <a:off x="494128" y="544034"/>
            <a:ext cx="11120877" cy="5029582"/>
          </a:xfrm>
          <a:prstGeom prst="rect">
            <a:avLst/>
          </a:prstGeom>
        </p:spPr>
        <p:txBody>
          <a:bodyPr>
            <a:spAutoFit/>
          </a:bodyPr>
          <a:lstStyle/>
          <a:p>
            <a:pPr algn="just">
              <a:lnSpc>
                <a:spcPts val="5500"/>
              </a:lnSpc>
              <a:spcAft>
                <a:spcPts val="0"/>
              </a:spcAft>
              <a:tabLst>
                <a:tab pos="2700655" algn="l"/>
              </a:tabLst>
            </a:pPr>
            <a:r>
              <a:rPr lang="en-US" altLang="zh-CN" sz="2800" kern="100" dirty="0">
                <a:latin typeface="Times New Roman"/>
                <a:ea typeface="华文细黑"/>
                <a:cs typeface="Courier New"/>
              </a:rPr>
              <a:t>1.</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力的分解的理解</a:t>
            </a:r>
            <a:r>
              <a:rPr lang="en-US" altLang="zh-CN" sz="2800" b="1" kern="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多选</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13</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示，光滑斜面上物体重力</a:t>
            </a:r>
            <a:r>
              <a:rPr lang="en-US" altLang="zh-CN" sz="2800" i="1" kern="100" dirty="0">
                <a:latin typeface="Times New Roman"/>
                <a:ea typeface="华文细黑"/>
                <a:cs typeface="Courier New"/>
              </a:rPr>
              <a:t>mg</a:t>
            </a:r>
            <a:r>
              <a:rPr lang="zh-CN" altLang="zh-CN" sz="2800" kern="100" dirty="0">
                <a:latin typeface="Times New Roman"/>
                <a:ea typeface="华文细黑"/>
                <a:cs typeface="Times New Roman"/>
              </a:rPr>
              <a:t>分解为</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两个力，下列说法正确的是</a:t>
            </a:r>
            <a:r>
              <a:rPr lang="zh-CN" altLang="zh-CN" sz="2800" kern="100" dirty="0">
                <a:latin typeface="宋体"/>
                <a:ea typeface="Times New Roman"/>
                <a:cs typeface="Courier New"/>
              </a:rPr>
              <a:t> </a:t>
            </a:r>
            <a:endParaRPr lang="en-US" altLang="zh-CN" sz="1050" kern="100" dirty="0" smtClean="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物体受到重力</a:t>
            </a:r>
            <a:r>
              <a:rPr lang="en-US" altLang="zh-CN" sz="2800" i="1" kern="100" dirty="0">
                <a:latin typeface="Times New Roman"/>
                <a:ea typeface="华文细黑"/>
                <a:cs typeface="Courier New"/>
              </a:rPr>
              <a:t>mg</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2</a:t>
            </a:r>
            <a:r>
              <a:rPr lang="zh-CN" altLang="zh-CN" sz="2800" kern="100" dirty="0">
                <a:latin typeface="Times New Roman"/>
                <a:ea typeface="华文细黑"/>
                <a:cs typeface="Times New Roman"/>
              </a:rPr>
              <a:t>四个力的作用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物体只受到重力</a:t>
            </a:r>
            <a:r>
              <a:rPr lang="en-US" altLang="zh-CN" sz="2800" i="1" kern="100" dirty="0">
                <a:latin typeface="Times New Roman"/>
                <a:ea typeface="华文细黑"/>
                <a:cs typeface="Courier New"/>
              </a:rPr>
              <a:t>mg</a:t>
            </a:r>
            <a:r>
              <a:rPr lang="zh-CN" altLang="zh-CN" sz="2800" kern="100" dirty="0">
                <a:latin typeface="Times New Roman"/>
                <a:ea typeface="华文细黑"/>
                <a:cs typeface="Times New Roman"/>
              </a:rPr>
              <a:t>和斜面的支持力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N</a:t>
            </a:r>
            <a:r>
              <a:rPr lang="zh-CN" altLang="zh-CN" sz="2800" kern="100" dirty="0">
                <a:latin typeface="Times New Roman"/>
                <a:ea typeface="华文细黑"/>
                <a:cs typeface="Times New Roman"/>
              </a:rPr>
              <a:t>的作用</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C.</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是斜面作用在物体上使物体下滑的力，</a:t>
            </a:r>
            <a:r>
              <a:rPr lang="en-US" altLang="zh-CN" sz="2800" i="1" kern="100" dirty="0">
                <a:latin typeface="Times New Roman"/>
                <a:ea typeface="华文细黑"/>
                <a:cs typeface="Courier New"/>
              </a:rPr>
              <a:t>G</a:t>
            </a:r>
            <a:r>
              <a:rPr lang="en-US" altLang="zh-CN" sz="2800" kern="100" baseline="-25000" dirty="0">
                <a:latin typeface="Times New Roman"/>
                <a:ea typeface="华文细黑"/>
                <a:cs typeface="Courier New"/>
              </a:rPr>
              <a:t>2</a:t>
            </a:r>
            <a:r>
              <a:rPr lang="zh-CN" altLang="zh-CN" sz="2800" kern="100" dirty="0" smtClean="0">
                <a:latin typeface="Times New Roman"/>
                <a:ea typeface="华文细黑"/>
                <a:cs typeface="Times New Roman"/>
              </a:rPr>
              <a:t>是</a:t>
            </a:r>
            <a:endParaRPr lang="en-US" altLang="zh-CN" sz="2800" kern="100" dirty="0" smtClean="0">
              <a:latin typeface="Times New Roman"/>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Times New Roman"/>
              </a:rPr>
              <a:t> </a:t>
            </a: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物体</a:t>
            </a:r>
            <a:r>
              <a:rPr lang="zh-CN" altLang="zh-CN" sz="2800" kern="100" dirty="0">
                <a:latin typeface="Times New Roman"/>
                <a:ea typeface="华文细黑"/>
                <a:cs typeface="Times New Roman"/>
              </a:rPr>
              <a:t>对斜面的压力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D.</a:t>
            </a:r>
            <a:r>
              <a:rPr lang="zh-CN" altLang="zh-CN" sz="2800" kern="100" spc="-100" dirty="0">
                <a:latin typeface="Times New Roman"/>
                <a:ea typeface="华文细黑"/>
                <a:cs typeface="Times New Roman"/>
              </a:rPr>
              <a:t>力</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N</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G</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a:t>
            </a:r>
            <a:r>
              <a:rPr lang="en-US" altLang="zh-CN" sz="2800" i="1" kern="100" spc="-100" dirty="0" smtClean="0">
                <a:latin typeface="Times New Roman"/>
                <a:ea typeface="华文细黑"/>
                <a:cs typeface="Courier New"/>
              </a:rPr>
              <a:t>G</a:t>
            </a:r>
            <a:r>
              <a:rPr lang="en-US" altLang="zh-CN" sz="2800" kern="100" spc="-100" baseline="-25000" dirty="0" smtClean="0">
                <a:latin typeface="Times New Roman"/>
                <a:ea typeface="华文细黑"/>
                <a:cs typeface="Courier New"/>
              </a:rPr>
              <a:t>2</a:t>
            </a:r>
            <a:r>
              <a:rPr lang="zh-CN" altLang="zh-CN" sz="2800" kern="100" spc="-100" dirty="0" smtClean="0">
                <a:latin typeface="Times New Roman"/>
                <a:ea typeface="华文细黑"/>
                <a:cs typeface="Times New Roman"/>
              </a:rPr>
              <a:t>三</a:t>
            </a:r>
            <a:r>
              <a:rPr lang="zh-CN" altLang="zh-CN" sz="2800" kern="100" spc="-100" dirty="0">
                <a:latin typeface="Times New Roman"/>
                <a:ea typeface="华文细黑"/>
                <a:cs typeface="Times New Roman"/>
              </a:rPr>
              <a:t>力的作用效果与力</a:t>
            </a:r>
            <a:r>
              <a:rPr lang="en-US" altLang="zh-CN" sz="2800" i="1" kern="100" spc="-100" dirty="0">
                <a:latin typeface="Times New Roman"/>
                <a:ea typeface="华文细黑"/>
                <a:cs typeface="Courier New"/>
              </a:rPr>
              <a:t>mg</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N</a:t>
            </a:r>
            <a:r>
              <a:rPr lang="zh-CN" altLang="zh-CN" sz="2800" kern="100" spc="-100" dirty="0" smtClean="0">
                <a:latin typeface="Times New Roman"/>
                <a:ea typeface="华文细黑"/>
                <a:cs typeface="Times New Roman"/>
              </a:rPr>
              <a:t>两个</a:t>
            </a:r>
            <a:r>
              <a:rPr lang="zh-CN" altLang="zh-CN" sz="2800" kern="100" dirty="0" smtClean="0">
                <a:latin typeface="Times New Roman"/>
                <a:ea typeface="华文细黑"/>
                <a:cs typeface="Times New Roman"/>
              </a:rPr>
              <a:t>力</a:t>
            </a:r>
            <a:r>
              <a:rPr lang="zh-CN" altLang="zh-CN" sz="2800" kern="100" dirty="0">
                <a:latin typeface="Times New Roman"/>
                <a:ea typeface="华文细黑"/>
                <a:cs typeface="Times New Roman"/>
              </a:rPr>
              <a:t>的作用效果</a:t>
            </a:r>
            <a:r>
              <a:rPr lang="zh-CN" altLang="zh-CN" sz="2800" kern="100" dirty="0" smtClean="0">
                <a:latin typeface="Times New Roman"/>
                <a:ea typeface="华文细黑"/>
                <a:cs typeface="Times New Roman"/>
              </a:rPr>
              <a:t>相同</a:t>
            </a:r>
            <a:endParaRPr lang="zh-CN" altLang="zh-CN" sz="1050" kern="100" dirty="0">
              <a:latin typeface="宋体"/>
              <a:cs typeface="Courier New"/>
            </a:endParaRPr>
          </a:p>
        </p:txBody>
      </p:sp>
      <p:sp>
        <p:nvSpPr>
          <p:cNvPr id="17" name="TextBox 16"/>
          <p:cNvSpPr txBox="1"/>
          <p:nvPr/>
        </p:nvSpPr>
        <p:spPr>
          <a:xfrm>
            <a:off x="334566" y="273475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76802" name="Picture 2" descr="\\贾文\贾文\源文件\同步\物理 人教 必修1 新课标\3-182.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1150" y="2086682"/>
            <a:ext cx="2948590" cy="205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474040" y="4161974"/>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13</a:t>
            </a:r>
            <a:endParaRPr lang="zh-CN" altLang="en-US" dirty="0"/>
          </a:p>
        </p:txBody>
      </p:sp>
      <p:sp>
        <p:nvSpPr>
          <p:cNvPr id="12" name="TextBox 11"/>
          <p:cNvSpPr txBox="1"/>
          <p:nvPr/>
        </p:nvSpPr>
        <p:spPr>
          <a:xfrm>
            <a:off x="334566" y="4834034"/>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val="4048020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7" grpId="0"/>
      <p:bldP spid="17" grpId="1"/>
      <p:bldP spid="12" grpId="0"/>
      <p:bldP spid="12"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1</a:t>
            </a:r>
          </a:p>
        </p:txBody>
      </p:sp>
      <p:sp>
        <p:nvSpPr>
          <p:cNvPr id="11"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6" name="矩形 5"/>
          <p:cNvSpPr/>
          <p:nvPr/>
        </p:nvSpPr>
        <p:spPr>
          <a:xfrm>
            <a:off x="494128" y="1332821"/>
            <a:ext cx="11120877" cy="2817053"/>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由重力的作用效果分析，再由力产生的原因进行判断，</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两个力是重力</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的两个分力，其作用效果与重力</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等效，所以</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不是物体对斜面的压力，物体只受重力</a:t>
            </a:r>
            <a:r>
              <a:rPr lang="en-US" altLang="zh-CN" sz="2800" i="1" kern="100" dirty="0">
                <a:solidFill>
                  <a:srgbClr val="002060"/>
                </a:solidFill>
                <a:latin typeface="Times New Roman"/>
                <a:ea typeface="华文细黑"/>
                <a:cs typeface="Courier New"/>
              </a:rPr>
              <a:t>mg</a:t>
            </a:r>
            <a:r>
              <a:rPr lang="zh-CN" altLang="zh-CN" sz="2800" kern="100" dirty="0">
                <a:solidFill>
                  <a:srgbClr val="002060"/>
                </a:solidFill>
                <a:latin typeface="Times New Roman"/>
                <a:ea typeface="华文细黑"/>
                <a:cs typeface="Times New Roman"/>
              </a:rPr>
              <a:t>和斜面的支持力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的作用，故</a:t>
            </a:r>
            <a:r>
              <a:rPr lang="en-US" altLang="zh-CN" sz="2800" kern="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992850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7826" name="Picture 2" descr="\\贾文\贾文\源文件\同步\物理 人教 必修1 新课标\3-183合.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347" y="2133624"/>
            <a:ext cx="8933719" cy="283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581372" y="621482"/>
            <a:ext cx="10966708" cy="1333161"/>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力的效果分解法</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将物体所受重力按力的效果进行分解，下列图中错误的是</a:t>
            </a:r>
            <a:r>
              <a:rPr lang="zh-CN" altLang="zh-CN" sz="2800" kern="100" dirty="0">
                <a:latin typeface="宋体"/>
                <a:ea typeface="Times New Roman"/>
                <a:cs typeface="Courier New"/>
              </a:rPr>
              <a:t> </a:t>
            </a:r>
            <a:endParaRPr lang="zh-CN" altLang="zh-CN" sz="1050" kern="100" dirty="0">
              <a:effectLst/>
              <a:latin typeface="宋体"/>
              <a:cs typeface="Courier New"/>
            </a:endParaRPr>
          </a:p>
        </p:txBody>
      </p:sp>
      <p:sp>
        <p:nvSpPr>
          <p:cNvPr id="25" name="TextBox 24"/>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8" name="TextBox 7">
            <a:hlinkClick r:id="rId3"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22" name="TextBox 21"/>
          <p:cNvSpPr txBox="1"/>
          <p:nvPr/>
        </p:nvSpPr>
        <p:spPr>
          <a:xfrm>
            <a:off x="7267654" y="4427746"/>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9" name="Rectangle 21">
            <a:hlinkClick r:id="rId4"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0" name="Rectangle 21">
            <a:hlinkClick r:id="rId5"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11" name="Rectangle 21">
            <a:hlinkClick r:id="rId6"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12" name="Rectangle 21">
            <a:hlinkClick r:id="rId7"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Tree>
    <p:extLst>
      <p:ext uri="{BB962C8B-B14F-4D97-AF65-F5344CB8AC3E}">
        <p14:creationId xmlns:p14="http://schemas.microsoft.com/office/powerpoint/2010/main" val="792691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2" grpId="0"/>
      <p:bldP spid="22" grpId="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3"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2</a:t>
            </a:r>
          </a:p>
        </p:txBody>
      </p:sp>
      <p:sp>
        <p:nvSpPr>
          <p:cNvPr id="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effectLst/>
                <a:latin typeface="Broadway" pitchFamily="82" charset="0"/>
                <a:ea typeface="楷体" pitchFamily="49" charset="-122"/>
                <a:cs typeface="Times New Roman" panose="02020603050405020304" pitchFamily="18" charset="0"/>
              </a:rPr>
              <a:t>3</a:t>
            </a:r>
          </a:p>
        </p:txBody>
      </p:sp>
      <p:sp>
        <p:nvSpPr>
          <p:cNvPr id="5"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7" name="矩形 6"/>
          <p:cNvSpPr/>
          <p:nvPr/>
        </p:nvSpPr>
        <p:spPr>
          <a:xfrm>
            <a:off x="514448" y="593879"/>
            <a:ext cx="11120877" cy="5262979"/>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en-US" altLang="zh-CN" sz="2800" kern="100" dirty="0">
                <a:solidFill>
                  <a:srgbClr val="002060"/>
                </a:solidFill>
                <a:latin typeface="Times New Roman"/>
                <a:ea typeface="华文细黑"/>
                <a:cs typeface="Courier New"/>
              </a:rPr>
              <a:t>A</a:t>
            </a:r>
            <a:r>
              <a:rPr lang="zh-CN" altLang="zh-CN" sz="2800" kern="100" dirty="0">
                <a:solidFill>
                  <a:srgbClr val="002060"/>
                </a:solidFill>
                <a:latin typeface="Times New Roman"/>
                <a:ea typeface="华文细黑"/>
                <a:cs typeface="Times New Roman"/>
              </a:rPr>
              <a:t>项中物体重力分解为垂直于斜面使物体压紧斜面的分力</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和沿斜面向下使物体向下滑的分力</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2</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spc="-100" dirty="0" smtClean="0">
                <a:solidFill>
                  <a:srgbClr val="002060"/>
                </a:solidFill>
                <a:latin typeface="Times New Roman"/>
                <a:ea typeface="华文细黑"/>
                <a:cs typeface="Courier New"/>
              </a:rPr>
              <a:t>B</a:t>
            </a:r>
            <a:r>
              <a:rPr lang="zh-CN" altLang="zh-CN" sz="2800" kern="100" spc="-100" dirty="0">
                <a:solidFill>
                  <a:srgbClr val="002060"/>
                </a:solidFill>
                <a:latin typeface="Times New Roman"/>
                <a:ea typeface="华文细黑"/>
                <a:cs typeface="Times New Roman"/>
              </a:rPr>
              <a:t>项中物体的重力分解为沿两条细绳使细绳张紧的分力</a:t>
            </a:r>
            <a:r>
              <a:rPr lang="en-US" altLang="zh-CN" sz="2800" i="1" kern="100" spc="-100" dirty="0">
                <a:solidFill>
                  <a:srgbClr val="002060"/>
                </a:solidFill>
                <a:latin typeface="Times New Roman"/>
                <a:ea typeface="华文细黑"/>
                <a:cs typeface="Courier New"/>
              </a:rPr>
              <a:t>G</a:t>
            </a:r>
            <a:r>
              <a:rPr lang="en-US" altLang="zh-CN" sz="2800" kern="100" spc="-100" baseline="-25000" dirty="0">
                <a:solidFill>
                  <a:srgbClr val="002060"/>
                </a:solidFill>
                <a:latin typeface="Times New Roman"/>
                <a:ea typeface="华文细黑"/>
                <a:cs typeface="Courier New"/>
              </a:rPr>
              <a:t>1</a:t>
            </a:r>
            <a:r>
              <a:rPr lang="zh-CN" altLang="zh-CN" sz="2800" kern="100" spc="-100" dirty="0">
                <a:solidFill>
                  <a:srgbClr val="002060"/>
                </a:solidFill>
                <a:latin typeface="Times New Roman"/>
                <a:ea typeface="华文细黑"/>
                <a:cs typeface="Times New Roman"/>
              </a:rPr>
              <a:t>和</a:t>
            </a:r>
            <a:r>
              <a:rPr lang="en-US" altLang="zh-CN" sz="2800" i="1" kern="100" spc="-100" dirty="0">
                <a:solidFill>
                  <a:srgbClr val="002060"/>
                </a:solidFill>
                <a:latin typeface="Times New Roman"/>
                <a:ea typeface="华文细黑"/>
                <a:cs typeface="Courier New"/>
              </a:rPr>
              <a:t>G</a:t>
            </a:r>
            <a:r>
              <a:rPr lang="en-US" altLang="zh-CN" sz="2800" kern="100" spc="-100" baseline="-25000" dirty="0">
                <a:solidFill>
                  <a:srgbClr val="002060"/>
                </a:solidFill>
                <a:latin typeface="Times New Roman"/>
                <a:ea typeface="华文细黑"/>
                <a:cs typeface="Courier New"/>
              </a:rPr>
              <a:t>2</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A</a:t>
            </a:r>
            <a:r>
              <a:rPr lang="zh-CN" altLang="zh-CN" sz="2800" kern="100" spc="-100" dirty="0">
                <a:solidFill>
                  <a:srgbClr val="002060"/>
                </a:solidFill>
                <a:latin typeface="Times New Roman"/>
                <a:ea typeface="华文细黑"/>
                <a:cs typeface="Times New Roman"/>
              </a:rPr>
              <a:t>、</a:t>
            </a:r>
            <a:r>
              <a:rPr lang="en-US" altLang="zh-CN" sz="2800" kern="100" spc="-100" dirty="0">
                <a:solidFill>
                  <a:srgbClr val="002060"/>
                </a:solidFill>
                <a:latin typeface="Times New Roman"/>
                <a:ea typeface="华文细黑"/>
                <a:cs typeface="Courier New"/>
              </a:rPr>
              <a:t>B</a:t>
            </a:r>
            <a:r>
              <a:rPr lang="zh-CN" altLang="zh-CN" sz="2800" kern="100" dirty="0">
                <a:solidFill>
                  <a:srgbClr val="002060"/>
                </a:solidFill>
                <a:latin typeface="Times New Roman"/>
                <a:ea typeface="华文细黑"/>
                <a:cs typeface="Times New Roman"/>
              </a:rPr>
              <a:t>项正确</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项中物体的重力应分解为垂直于两接触面使物体压紧两接触面的分力</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项错误</a:t>
            </a:r>
            <a:r>
              <a:rPr lang="zh-CN" altLang="zh-CN" sz="2800" kern="100" dirty="0" smtClean="0">
                <a:solidFill>
                  <a:srgbClr val="002060"/>
                </a:solidFill>
                <a:latin typeface="Times New Roman"/>
                <a:ea typeface="华文细黑"/>
                <a:cs typeface="Times New Roman"/>
              </a:rPr>
              <a:t>；</a:t>
            </a:r>
            <a:endParaRPr lang="en-US" altLang="zh-CN" sz="2800" kern="100" dirty="0" smtClean="0">
              <a:solidFill>
                <a:srgbClr val="002060"/>
              </a:solidFill>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项中物体的重力分解为水平向左使物体压紧墙的分力</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和沿绳向下使绳张紧的分力</a:t>
            </a:r>
            <a:r>
              <a:rPr lang="en-US" altLang="zh-CN" sz="2800" i="1" kern="100" dirty="0">
                <a:solidFill>
                  <a:srgbClr val="002060"/>
                </a:solidFill>
                <a:latin typeface="Times New Roman"/>
                <a:ea typeface="华文细黑"/>
                <a:cs typeface="Courier New"/>
              </a:rPr>
              <a:t>G</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，故</a:t>
            </a:r>
            <a:r>
              <a:rPr lang="en-US" altLang="zh-CN" sz="2800"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项正确</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938283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blinds(horizontal)">
                                      <p:cBhvr>
                                        <p:cTn id="11" dur="750"/>
                                        <p:tgtEl>
                                          <p:spTgt spid="7">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750"/>
                                        <p:tgtEl>
                                          <p:spTgt spid="7">
                                            <p:txEl>
                                              <p:pRg st="2" end="2"/>
                                            </p:txEl>
                                          </p:spTgt>
                                        </p:tgtEl>
                                      </p:cBhvr>
                                    </p:animEffect>
                                  </p:childTnLst>
                                </p:cTn>
                              </p:par>
                            </p:childTnLst>
                          </p:cTn>
                        </p:par>
                        <p:par>
                          <p:cTn id="16" fill="hold">
                            <p:stCondLst>
                              <p:cond delay="2250"/>
                            </p:stCondLst>
                            <p:childTnLst>
                              <p:par>
                                <p:cTn id="17" presetID="3" presetClass="entr" presetSubtype="10"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linds(horizontal)">
                                      <p:cBhvr>
                                        <p:cTn id="19" dur="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0052437" y="2330339"/>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14</a:t>
            </a:r>
            <a:endParaRPr lang="zh-CN" altLang="en-US" dirty="0"/>
          </a:p>
        </p:txBody>
      </p:sp>
      <p:pic>
        <p:nvPicPr>
          <p:cNvPr id="78850" name="Picture 2" descr="\\贾文\贾文\源文件\同步\物理 人教 必修1 新课标\3-18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839" y="405458"/>
            <a:ext cx="2704007" cy="183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488154" y="117426"/>
            <a:ext cx="8663685" cy="3354740"/>
          </a:xfrm>
          <a:prstGeom prst="rect">
            <a:avLst/>
          </a:prstGeom>
        </p:spPr>
        <p:txBody>
          <a:bodyPr wrap="square" lIns="121898" tIns="60948" rIns="121898" bIns="60948">
            <a:spAutoFit/>
          </a:bodyPr>
          <a:lstStyle/>
          <a:p>
            <a:pPr algn="just">
              <a:lnSpc>
                <a:spcPct val="150000"/>
              </a:lnSpc>
              <a:spcAft>
                <a:spcPts val="0"/>
              </a:spcAft>
            </a:pPr>
            <a:r>
              <a:rPr lang="en-US" altLang="zh-CN" sz="2800" kern="100" dirty="0">
                <a:latin typeface="Times New Roman"/>
                <a:ea typeface="华文细黑"/>
                <a:cs typeface="Courier New"/>
              </a:rPr>
              <a:t>3.</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力的最小值问题</a:t>
            </a:r>
            <a:r>
              <a:rPr lang="en-US" altLang="zh-CN" sz="2800" b="1" kern="100" dirty="0">
                <a:latin typeface="Times New Roman"/>
                <a:ea typeface="华文细黑"/>
                <a:cs typeface="Courier New"/>
              </a:rPr>
              <a:t>)</a:t>
            </a: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14</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作用于物体的</a:t>
            </a:r>
            <a:r>
              <a:rPr lang="en-US" altLang="zh-CN" sz="2800" i="1" kern="100" dirty="0">
                <a:latin typeface="Times New Roman"/>
                <a:ea typeface="华文细黑"/>
                <a:cs typeface="Courier New"/>
              </a:rPr>
              <a:t>O</a:t>
            </a:r>
            <a:r>
              <a:rPr lang="zh-CN" altLang="zh-CN" sz="2800" kern="100" dirty="0">
                <a:latin typeface="Times New Roman"/>
                <a:ea typeface="华文细黑"/>
                <a:cs typeface="Times New Roman"/>
              </a:rPr>
              <a:t>点</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现要使作用在物体上的合力沿</a:t>
            </a:r>
            <a:r>
              <a:rPr lang="en-US" altLang="zh-CN" sz="2800" i="1" kern="100" dirty="0">
                <a:latin typeface="Times New Roman"/>
                <a:ea typeface="华文细黑"/>
                <a:cs typeface="Courier New"/>
              </a:rPr>
              <a:t>OO</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方向，需再作用一个力</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，则</a:t>
            </a:r>
            <a:r>
              <a:rPr lang="en-US" altLang="zh-CN" sz="2800" i="1" kern="100" dirty="0">
                <a:latin typeface="Times New Roman"/>
                <a:ea typeface="华文细黑"/>
                <a:cs typeface="Courier New"/>
              </a:rPr>
              <a:t>F</a:t>
            </a:r>
            <a:r>
              <a:rPr lang="en-US" altLang="zh-CN" sz="2800" kern="100" baseline="-25000" dirty="0">
                <a:latin typeface="Times New Roman"/>
                <a:ea typeface="华文细黑"/>
                <a:cs typeface="Courier New"/>
              </a:rPr>
              <a:t>1</a:t>
            </a:r>
            <a:r>
              <a:rPr lang="zh-CN" altLang="zh-CN" sz="2800" kern="100" dirty="0">
                <a:latin typeface="Times New Roman"/>
                <a:ea typeface="华文细黑"/>
                <a:cs typeface="Times New Roman"/>
              </a:rPr>
              <a:t>的最小值为</a:t>
            </a:r>
            <a:r>
              <a:rPr lang="zh-CN" altLang="zh-CN" sz="2800" kern="100" dirty="0">
                <a:latin typeface="宋体"/>
                <a:ea typeface="Times New Roman"/>
                <a:cs typeface="Courier New"/>
              </a:rPr>
              <a:t> </a:t>
            </a:r>
            <a:endParaRPr lang="en-US" altLang="zh-CN" sz="2800" kern="100" dirty="0">
              <a:latin typeface="宋体"/>
              <a:ea typeface="Times New Roman"/>
              <a:cs typeface="Courier New"/>
            </a:endParaRPr>
          </a:p>
          <a:p>
            <a:pPr lvl="0" algn="just">
              <a:lnSpc>
                <a:spcPct val="150000"/>
              </a:lnSpc>
            </a:pPr>
            <a:r>
              <a:rPr lang="en-US" altLang="zh-CN" sz="2800" kern="100" dirty="0">
                <a:solidFill>
                  <a:prstClr val="black"/>
                </a:solidFill>
                <a:latin typeface="Times New Roman"/>
                <a:ea typeface="华文细黑"/>
                <a:cs typeface="Courier New"/>
              </a:rPr>
              <a:t>A.</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F</a:t>
            </a:r>
            <a:r>
              <a:rPr lang="en-US" altLang="zh-CN" sz="2800" kern="100" dirty="0" err="1">
                <a:solidFill>
                  <a:prstClr val="black"/>
                </a:solidFill>
                <a:latin typeface="Times New Roman"/>
                <a:ea typeface="华文细黑"/>
                <a:cs typeface="Courier New"/>
              </a:rPr>
              <a:t>sin</a:t>
            </a:r>
            <a:r>
              <a:rPr lang="en-US" altLang="zh-CN" sz="2800" kern="100" dirty="0">
                <a:solidFill>
                  <a:prstClr val="black"/>
                </a:solidFill>
                <a:latin typeface="Times New Roman"/>
                <a:ea typeface="华文细黑"/>
                <a:cs typeface="Courier New"/>
              </a:rPr>
              <a:t> </a:t>
            </a:r>
            <a:r>
              <a:rPr lang="en-US" altLang="zh-CN" sz="2800" i="1" kern="100" dirty="0">
                <a:solidFill>
                  <a:prstClr val="black"/>
                </a:solidFill>
                <a:latin typeface="Times New Roman"/>
                <a:ea typeface="华文细黑"/>
                <a:cs typeface="Courier New"/>
              </a:rPr>
              <a:t>α</a:t>
            </a:r>
            <a:r>
              <a:rPr lang="en-US" altLang="zh-CN" sz="2800" kern="100" dirty="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		B.</a:t>
            </a:r>
            <a:r>
              <a:rPr lang="en-US" altLang="zh-CN" sz="2800" i="1" kern="100" dirty="0" smtClean="0">
                <a:solidFill>
                  <a:prstClr val="black"/>
                </a:solidFill>
                <a:latin typeface="Times New Roman"/>
                <a:ea typeface="华文细黑"/>
                <a:cs typeface="Courier New"/>
              </a:rPr>
              <a:t>F</a:t>
            </a:r>
            <a:r>
              <a:rPr lang="en-US" altLang="zh-CN" sz="2800" kern="100" baseline="-25000" dirty="0" smtClean="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F</a:t>
            </a:r>
            <a:r>
              <a:rPr lang="en-US" altLang="zh-CN" sz="2800" kern="100" dirty="0" err="1">
                <a:solidFill>
                  <a:prstClr val="black"/>
                </a:solidFill>
                <a:latin typeface="Times New Roman"/>
                <a:ea typeface="华文细黑"/>
                <a:cs typeface="Courier New"/>
              </a:rPr>
              <a:t>tan</a:t>
            </a:r>
            <a:r>
              <a:rPr lang="en-US" altLang="zh-CN" sz="2800" kern="100" dirty="0">
                <a:solidFill>
                  <a:prstClr val="black"/>
                </a:solidFill>
                <a:latin typeface="Times New Roman"/>
                <a:ea typeface="华文细黑"/>
                <a:cs typeface="Courier New"/>
              </a:rPr>
              <a:t> </a:t>
            </a:r>
            <a:r>
              <a:rPr lang="en-US" altLang="zh-CN" sz="2800" i="1" kern="100" dirty="0">
                <a:solidFill>
                  <a:prstClr val="black"/>
                </a:solidFill>
                <a:latin typeface="Times New Roman"/>
                <a:ea typeface="华文细黑"/>
                <a:cs typeface="Courier New"/>
              </a:rPr>
              <a:t>α</a:t>
            </a:r>
            <a:endParaRPr lang="zh-CN" altLang="zh-CN" sz="1050" kern="100" dirty="0">
              <a:solidFill>
                <a:prstClr val="black"/>
              </a:solidFill>
              <a:latin typeface="宋体"/>
              <a:cs typeface="Courier New"/>
            </a:endParaRPr>
          </a:p>
          <a:p>
            <a:pPr lvl="0" algn="just">
              <a:lnSpc>
                <a:spcPct val="150000"/>
              </a:lnSpc>
            </a:pPr>
            <a:r>
              <a:rPr lang="en-US" altLang="zh-CN" sz="2800" kern="100" dirty="0">
                <a:solidFill>
                  <a:prstClr val="black"/>
                </a:solidFill>
                <a:latin typeface="Times New Roman"/>
                <a:ea typeface="华文细黑"/>
                <a:cs typeface="Courier New"/>
              </a:rPr>
              <a:t>C.</a:t>
            </a:r>
            <a:r>
              <a:rPr lang="en-US" altLang="zh-CN" sz="2800" i="1" kern="100" dirty="0">
                <a:solidFill>
                  <a:prstClr val="black"/>
                </a:solidFill>
                <a:latin typeface="Times New Roman"/>
                <a:ea typeface="华文细黑"/>
                <a:cs typeface="Courier New"/>
              </a:rPr>
              <a:t>F</a:t>
            </a:r>
            <a:r>
              <a:rPr lang="en-US" altLang="zh-CN" sz="2800" kern="100" baseline="-25000" dirty="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a:solidFill>
                  <a:prstClr val="black"/>
                </a:solidFill>
                <a:latin typeface="Times New Roman"/>
                <a:ea typeface="华文细黑"/>
                <a:cs typeface="Courier New"/>
              </a:rPr>
              <a:t>F</a:t>
            </a:r>
            <a:r>
              <a:rPr lang="en-US" altLang="zh-CN" sz="2800" kern="100" dirty="0">
                <a:solidFill>
                  <a:prstClr val="black"/>
                </a:solidFill>
                <a:latin typeface="Times New Roman"/>
                <a:ea typeface="华文细黑"/>
                <a:cs typeface="Courier New"/>
              </a:rPr>
              <a:t>  	</a:t>
            </a:r>
            <a:r>
              <a:rPr lang="en-US" altLang="zh-CN" sz="2800" kern="100" dirty="0" smtClean="0">
                <a:solidFill>
                  <a:prstClr val="black"/>
                </a:solidFill>
                <a:latin typeface="Times New Roman"/>
                <a:ea typeface="华文细黑"/>
                <a:cs typeface="Courier New"/>
              </a:rPr>
              <a:t>		D.</a:t>
            </a:r>
            <a:r>
              <a:rPr lang="en-US" altLang="zh-CN" sz="2800" i="1" kern="100" dirty="0" smtClean="0">
                <a:solidFill>
                  <a:prstClr val="black"/>
                </a:solidFill>
                <a:latin typeface="Times New Roman"/>
                <a:ea typeface="华文细黑"/>
                <a:cs typeface="Courier New"/>
              </a:rPr>
              <a:t>F</a:t>
            </a:r>
            <a:r>
              <a:rPr lang="en-US" altLang="zh-CN" sz="2800" kern="100" baseline="-25000" dirty="0" smtClean="0">
                <a:solidFill>
                  <a:prstClr val="black"/>
                </a:solidFill>
                <a:latin typeface="Times New Roman"/>
                <a:ea typeface="华文细黑"/>
                <a:cs typeface="Courier New"/>
              </a:rPr>
              <a:t>1</a:t>
            </a:r>
            <a:r>
              <a:rPr lang="zh-CN" altLang="zh-CN" sz="2800" kern="100" dirty="0">
                <a:solidFill>
                  <a:prstClr val="black"/>
                </a:solidFill>
                <a:latin typeface="Times New Roman"/>
                <a:ea typeface="华文细黑"/>
                <a:cs typeface="Times New Roman"/>
              </a:rPr>
              <a:t>＜</a:t>
            </a:r>
            <a:r>
              <a:rPr lang="en-US" altLang="zh-CN" sz="2800" i="1" kern="100" dirty="0" err="1">
                <a:solidFill>
                  <a:prstClr val="black"/>
                </a:solidFill>
                <a:latin typeface="Times New Roman"/>
                <a:ea typeface="华文细黑"/>
                <a:cs typeface="Courier New"/>
              </a:rPr>
              <a:t>F</a:t>
            </a:r>
            <a:r>
              <a:rPr lang="en-US" altLang="zh-CN" sz="2800" kern="100" dirty="0" err="1">
                <a:solidFill>
                  <a:prstClr val="black"/>
                </a:solidFill>
                <a:latin typeface="Times New Roman"/>
                <a:ea typeface="华文细黑"/>
                <a:cs typeface="Courier New"/>
              </a:rPr>
              <a:t>sin</a:t>
            </a:r>
            <a:r>
              <a:rPr lang="en-US" altLang="zh-CN" sz="2800" kern="100" dirty="0">
                <a:solidFill>
                  <a:prstClr val="black"/>
                </a:solidFill>
                <a:latin typeface="Times New Roman"/>
                <a:ea typeface="华文细黑"/>
                <a:cs typeface="Courier New"/>
              </a:rPr>
              <a:t> </a:t>
            </a:r>
            <a:r>
              <a:rPr lang="en-US" altLang="zh-CN" sz="2800" i="1" kern="100" dirty="0" smtClean="0">
                <a:solidFill>
                  <a:prstClr val="black"/>
                </a:solidFill>
                <a:latin typeface="Times New Roman"/>
                <a:ea typeface="华文细黑"/>
                <a:cs typeface="Courier New"/>
              </a:rPr>
              <a:t>α</a:t>
            </a:r>
            <a:endParaRPr lang="zh-CN" altLang="zh-CN" sz="1050" kern="100" dirty="0">
              <a:solidFill>
                <a:prstClr val="black"/>
              </a:solidFill>
              <a:latin typeface="宋体"/>
              <a:cs typeface="Courier New"/>
            </a:endParaRP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12" name="Rectangle 21">
            <a:hlinkClick r:id="rId3"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4"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5"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3</a:t>
            </a:r>
          </a:p>
        </p:txBody>
      </p:sp>
      <p:sp>
        <p:nvSpPr>
          <p:cNvPr id="1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smtClean="0">
                <a:effectLst/>
                <a:latin typeface="Broadway" pitchFamily="82" charset="0"/>
                <a:ea typeface="楷体" pitchFamily="49" charset="-122"/>
                <a:cs typeface="Times New Roman" panose="02020603050405020304" pitchFamily="18" charset="0"/>
              </a:rPr>
              <a:t>4</a:t>
            </a:r>
            <a:endParaRPr lang="en-US" altLang="zh-CN" sz="1800" dirty="0">
              <a:effectLst/>
              <a:latin typeface="Broadway" pitchFamily="82" charset="0"/>
              <a:ea typeface="楷体" pitchFamily="49" charset="-122"/>
              <a:cs typeface="Times New Roman" panose="02020603050405020304" pitchFamily="18" charset="0"/>
            </a:endParaRPr>
          </a:p>
        </p:txBody>
      </p:sp>
      <p:sp>
        <p:nvSpPr>
          <p:cNvPr id="17" name="TextBox 16"/>
          <p:cNvSpPr txBox="1"/>
          <p:nvPr/>
        </p:nvSpPr>
        <p:spPr>
          <a:xfrm>
            <a:off x="370654" y="2025722"/>
            <a:ext cx="756000" cy="75600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78851" name="Picture 3" descr="\\贾文\贾文\源文件\同步\物理 人教 必修1 新课标\3-186.TIF"/>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8915" y="3032430"/>
            <a:ext cx="3018271" cy="18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矩形 18"/>
          <p:cNvSpPr/>
          <p:nvPr/>
        </p:nvSpPr>
        <p:spPr>
          <a:xfrm>
            <a:off x="488154" y="3454206"/>
            <a:ext cx="8487372" cy="1415748"/>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利用矢量图形法</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根据力的三角形定则，作</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与合力</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的示意图，如图所</a:t>
            </a:r>
            <a:r>
              <a:rPr lang="zh-CN" altLang="zh-CN" sz="2800" kern="100">
                <a:solidFill>
                  <a:srgbClr val="002060"/>
                </a:solidFill>
                <a:latin typeface="Times New Roman"/>
                <a:ea typeface="华文细黑"/>
                <a:cs typeface="Times New Roman"/>
              </a:rPr>
              <a:t>示</a:t>
            </a:r>
            <a:r>
              <a:rPr lang="en-US" altLang="zh-CN" sz="2800" kern="100" smtClean="0">
                <a:solidFill>
                  <a:srgbClr val="002060"/>
                </a:solidFill>
                <a:latin typeface="Times New Roman"/>
                <a:ea typeface="华文细黑"/>
                <a:cs typeface="Courier New"/>
              </a:rPr>
              <a:t>.</a:t>
            </a:r>
            <a:endParaRPr lang="zh-CN" altLang="zh-CN" sz="1050" kern="100" dirty="0">
              <a:latin typeface="宋体"/>
              <a:cs typeface="Courier New"/>
            </a:endParaRPr>
          </a:p>
        </p:txBody>
      </p:sp>
      <p:sp>
        <p:nvSpPr>
          <p:cNvPr id="4" name="矩形 3"/>
          <p:cNvSpPr/>
          <p:nvPr/>
        </p:nvSpPr>
        <p:spPr>
          <a:xfrm>
            <a:off x="488154" y="4797946"/>
            <a:ext cx="11367692" cy="1384995"/>
          </a:xfrm>
          <a:prstGeom prst="rect">
            <a:avLst/>
          </a:prstGeom>
        </p:spPr>
        <p:txBody>
          <a:bodyPr wrap="square">
            <a:spAutoFit/>
          </a:bodyPr>
          <a:lstStyle/>
          <a:p>
            <a:pPr lvl="0" algn="just">
              <a:lnSpc>
                <a:spcPct val="150000"/>
              </a:lnSpc>
              <a:tabLst>
                <a:tab pos="2700655" algn="l"/>
              </a:tabLst>
            </a:pPr>
            <a:r>
              <a:rPr lang="zh-CN" altLang="zh-CN" sz="2800" kern="100">
                <a:solidFill>
                  <a:srgbClr val="002060"/>
                </a:solidFill>
                <a:latin typeface="Times New Roman"/>
                <a:ea typeface="华文细黑"/>
                <a:cs typeface="Times New Roman"/>
              </a:rPr>
              <a:t>在</a:t>
            </a:r>
            <a:r>
              <a:rPr lang="en-US" altLang="zh-CN" sz="2800" i="1" kern="100" spc="-10">
                <a:solidFill>
                  <a:srgbClr val="002060"/>
                </a:solidFill>
                <a:latin typeface="Times New Roman"/>
                <a:ea typeface="华文细黑"/>
                <a:cs typeface="Courier New"/>
              </a:rPr>
              <a:t>F</a:t>
            </a:r>
            <a:r>
              <a:rPr lang="en-US" altLang="zh-CN" sz="2800" kern="100" spc="-10" baseline="-25000">
                <a:solidFill>
                  <a:srgbClr val="002060"/>
                </a:solidFill>
                <a:latin typeface="Times New Roman"/>
                <a:ea typeface="华文细黑"/>
                <a:cs typeface="Courier New"/>
              </a:rPr>
              <a:t>1</a:t>
            </a:r>
            <a:r>
              <a:rPr lang="zh-CN" altLang="zh-CN" sz="2800" kern="100" spc="-10">
                <a:solidFill>
                  <a:srgbClr val="002060"/>
                </a:solidFill>
                <a:latin typeface="Times New Roman"/>
                <a:ea typeface="华文细黑"/>
                <a:cs typeface="Times New Roman"/>
              </a:rPr>
              <a:t>的箭尾位置不变的情况下，其箭头可在</a:t>
            </a:r>
            <a:r>
              <a:rPr lang="en-US" altLang="zh-CN" sz="2800" i="1" kern="100" spc="-10">
                <a:solidFill>
                  <a:srgbClr val="002060"/>
                </a:solidFill>
                <a:latin typeface="Times New Roman"/>
                <a:ea typeface="华文细黑"/>
                <a:cs typeface="Courier New"/>
              </a:rPr>
              <a:t>OO</a:t>
            </a:r>
            <a:r>
              <a:rPr lang="en-US" altLang="zh-CN" sz="2800" kern="100" spc="-10">
                <a:solidFill>
                  <a:srgbClr val="002060"/>
                </a:solidFill>
                <a:latin typeface="宋体"/>
                <a:ea typeface="华文细黑"/>
                <a:cs typeface="Times New Roman"/>
              </a:rPr>
              <a:t>′</a:t>
            </a:r>
            <a:r>
              <a:rPr lang="zh-CN" altLang="zh-CN" sz="2800" kern="100" spc="-10">
                <a:solidFill>
                  <a:srgbClr val="002060"/>
                </a:solidFill>
                <a:latin typeface="Times New Roman"/>
                <a:ea typeface="华文细黑"/>
                <a:cs typeface="Times New Roman"/>
              </a:rPr>
              <a:t>线上移动，由图可知，当</a:t>
            </a:r>
            <a:r>
              <a:rPr lang="en-US" altLang="zh-CN" sz="2800" i="1" kern="100" spc="-10">
                <a:solidFill>
                  <a:srgbClr val="002060"/>
                </a:solidFill>
                <a:latin typeface="Times New Roman"/>
                <a:ea typeface="华文细黑"/>
                <a:cs typeface="Courier New"/>
              </a:rPr>
              <a:t>F</a:t>
            </a:r>
            <a:r>
              <a:rPr lang="en-US" altLang="zh-CN" sz="2800" kern="100" spc="-10" baseline="-25000">
                <a:solidFill>
                  <a:srgbClr val="002060"/>
                </a:solidFill>
                <a:latin typeface="Times New Roman"/>
                <a:ea typeface="华文细黑"/>
                <a:cs typeface="Courier New"/>
              </a:rPr>
              <a:t>1</a:t>
            </a:r>
            <a:r>
              <a:rPr lang="zh-CN" altLang="zh-CN" sz="2800" kern="100" spc="-10">
                <a:solidFill>
                  <a:srgbClr val="002060"/>
                </a:solidFill>
                <a:latin typeface="Times New Roman"/>
                <a:ea typeface="华文细黑"/>
                <a:cs typeface="Times New Roman"/>
              </a:rPr>
              <a:t>与</a:t>
            </a:r>
            <a:r>
              <a:rPr lang="en-US" altLang="zh-CN" sz="2800" i="1" kern="100" spc="-10">
                <a:solidFill>
                  <a:srgbClr val="002060"/>
                </a:solidFill>
                <a:latin typeface="Times New Roman"/>
                <a:ea typeface="华文细黑"/>
                <a:cs typeface="Courier New"/>
              </a:rPr>
              <a:t>O</a:t>
            </a:r>
            <a:r>
              <a:rPr lang="en-US" altLang="zh-CN" sz="2800" i="1" kern="100">
                <a:solidFill>
                  <a:srgbClr val="002060"/>
                </a:solidFill>
                <a:latin typeface="Times New Roman"/>
                <a:ea typeface="华文细黑"/>
                <a:cs typeface="Courier New"/>
              </a:rPr>
              <a:t>O</a:t>
            </a:r>
            <a:r>
              <a:rPr lang="en-US" altLang="zh-CN" sz="2800" kern="100">
                <a:solidFill>
                  <a:srgbClr val="002060"/>
                </a:solidFill>
                <a:latin typeface="宋体"/>
                <a:ea typeface="华文细黑"/>
                <a:cs typeface="Times New Roman"/>
              </a:rPr>
              <a:t>′</a:t>
            </a:r>
            <a:r>
              <a:rPr lang="zh-CN" altLang="zh-CN" sz="2800" kern="100">
                <a:solidFill>
                  <a:srgbClr val="002060"/>
                </a:solidFill>
                <a:latin typeface="Times New Roman"/>
                <a:ea typeface="华文细黑"/>
                <a:cs typeface="Times New Roman"/>
              </a:rPr>
              <a:t>即</a:t>
            </a:r>
            <a:r>
              <a:rPr lang="en-US" altLang="zh-CN" sz="2800" i="1" kern="100">
                <a:solidFill>
                  <a:srgbClr val="002060"/>
                </a:solidFill>
                <a:latin typeface="Times New Roman"/>
                <a:ea typeface="华文细黑"/>
                <a:cs typeface="Courier New"/>
              </a:rPr>
              <a:t>F</a:t>
            </a:r>
            <a:r>
              <a:rPr lang="zh-CN" altLang="zh-CN" sz="2800" kern="100" baseline="-25000">
                <a:solidFill>
                  <a:srgbClr val="002060"/>
                </a:solidFill>
                <a:latin typeface="Times New Roman"/>
                <a:ea typeface="华文细黑"/>
                <a:cs typeface="Times New Roman"/>
              </a:rPr>
              <a:t>合</a:t>
            </a:r>
            <a:r>
              <a:rPr lang="zh-CN" altLang="zh-CN" sz="2800" kern="100">
                <a:solidFill>
                  <a:srgbClr val="002060"/>
                </a:solidFill>
                <a:latin typeface="Times New Roman"/>
                <a:ea typeface="华文细黑"/>
                <a:cs typeface="Times New Roman"/>
              </a:rPr>
              <a:t>垂直时，</a:t>
            </a:r>
            <a:r>
              <a:rPr lang="en-US" altLang="zh-CN" sz="2800" i="1" kern="100">
                <a:solidFill>
                  <a:srgbClr val="002060"/>
                </a:solidFill>
                <a:latin typeface="Times New Roman"/>
                <a:ea typeface="华文细黑"/>
                <a:cs typeface="Courier New"/>
              </a:rPr>
              <a:t>F</a:t>
            </a:r>
            <a:r>
              <a:rPr lang="en-US" altLang="zh-CN" sz="2800" kern="100" baseline="-25000">
                <a:solidFill>
                  <a:srgbClr val="002060"/>
                </a:solidFill>
                <a:latin typeface="Times New Roman"/>
                <a:ea typeface="华文细黑"/>
                <a:cs typeface="Courier New"/>
              </a:rPr>
              <a:t>1</a:t>
            </a:r>
            <a:r>
              <a:rPr lang="zh-CN" altLang="zh-CN" sz="2800" kern="100">
                <a:solidFill>
                  <a:srgbClr val="002060"/>
                </a:solidFill>
                <a:latin typeface="Times New Roman"/>
                <a:ea typeface="华文细黑"/>
                <a:cs typeface="Times New Roman"/>
              </a:rPr>
              <a:t>有最小值，其值为</a:t>
            </a:r>
            <a:r>
              <a:rPr lang="en-US" altLang="zh-CN" sz="2800" i="1" kern="100">
                <a:solidFill>
                  <a:srgbClr val="002060"/>
                </a:solidFill>
                <a:latin typeface="Times New Roman"/>
                <a:ea typeface="华文细黑"/>
                <a:cs typeface="Courier New"/>
              </a:rPr>
              <a:t>F</a:t>
            </a:r>
            <a:r>
              <a:rPr lang="en-US" altLang="zh-CN" sz="2800" kern="100" baseline="-25000">
                <a:solidFill>
                  <a:srgbClr val="002060"/>
                </a:solidFill>
                <a:latin typeface="Times New Roman"/>
                <a:ea typeface="华文细黑"/>
                <a:cs typeface="Courier New"/>
              </a:rPr>
              <a:t>1</a:t>
            </a:r>
            <a:r>
              <a:rPr lang="zh-CN" altLang="zh-CN" sz="2800" kern="100">
                <a:solidFill>
                  <a:srgbClr val="002060"/>
                </a:solidFill>
                <a:latin typeface="Times New Roman"/>
                <a:ea typeface="华文细黑"/>
                <a:cs typeface="Times New Roman"/>
              </a:rPr>
              <a:t>＝</a:t>
            </a:r>
            <a:r>
              <a:rPr lang="en-US" altLang="zh-CN" sz="2800" i="1" kern="100">
                <a:solidFill>
                  <a:srgbClr val="002060"/>
                </a:solidFill>
                <a:latin typeface="Times New Roman"/>
                <a:ea typeface="华文细黑"/>
                <a:cs typeface="Courier New"/>
              </a:rPr>
              <a:t>F</a:t>
            </a:r>
            <a:r>
              <a:rPr lang="en-US" altLang="zh-CN" sz="2800" kern="100">
                <a:solidFill>
                  <a:srgbClr val="002060"/>
                </a:solidFill>
                <a:latin typeface="Times New Roman"/>
                <a:ea typeface="华文细黑"/>
                <a:cs typeface="Courier New"/>
              </a:rPr>
              <a:t>sin </a:t>
            </a:r>
            <a:r>
              <a:rPr lang="en-US" altLang="zh-CN" sz="2800" i="1" kern="100">
                <a:solidFill>
                  <a:srgbClr val="002060"/>
                </a:solidFill>
                <a:latin typeface="Times New Roman"/>
                <a:ea typeface="华文细黑"/>
                <a:cs typeface="Courier New"/>
              </a:rPr>
              <a:t>α</a:t>
            </a:r>
            <a:r>
              <a:rPr lang="en-US" altLang="zh-CN" sz="2800" kern="100">
                <a:solidFill>
                  <a:srgbClr val="002060"/>
                </a:solidFill>
                <a:latin typeface="Times New Roman"/>
                <a:ea typeface="华文细黑"/>
                <a:cs typeface="Courier New"/>
              </a:rPr>
              <a:t>.</a:t>
            </a:r>
            <a:endParaRPr lang="zh-CN" altLang="zh-CN" sz="2800" kern="100" dirty="0">
              <a:solidFill>
                <a:prstClr val="black"/>
              </a:solidFill>
              <a:latin typeface="宋体"/>
              <a:cs typeface="Courier New"/>
            </a:endParaRPr>
          </a:p>
        </p:txBody>
      </p:sp>
    </p:spTree>
    <p:extLst>
      <p:ext uri="{BB962C8B-B14F-4D97-AF65-F5344CB8AC3E}">
        <p14:creationId xmlns:p14="http://schemas.microsoft.com/office/powerpoint/2010/main" val="2757302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blinds(horizontal)">
                                      <p:cBhvr>
                                        <p:cTn id="18" dur="500"/>
                                        <p:tgtEl>
                                          <p:spTgt spid="19">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8851"/>
                                        </p:tgtEl>
                                        <p:attrNameLst>
                                          <p:attrName>style.visibility</p:attrName>
                                        </p:attrNameLst>
                                      </p:cBhvr>
                                      <p:to>
                                        <p:strVal val="visible"/>
                                      </p:to>
                                    </p:set>
                                    <p:animEffect transition="in" filter="blinds(horizontal)">
                                      <p:cBhvr>
                                        <p:cTn id="21" dur="500"/>
                                        <p:tgtEl>
                                          <p:spTgt spid="7885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9">
                                            <p:txEl>
                                              <p:pRg st="0" end="0"/>
                                            </p:txEl>
                                          </p:spTgt>
                                        </p:tgtEl>
                                      </p:cBhvr>
                                    </p:animEffect>
                                    <p:set>
                                      <p:cBhvr>
                                        <p:cTn id="34" dur="1" fill="hold">
                                          <p:stCondLst>
                                            <p:cond delay="499"/>
                                          </p:stCondLst>
                                        </p:cTn>
                                        <p:tgtEl>
                                          <p:spTgt spid="19">
                                            <p:txEl>
                                              <p:pRg st="0" end="0"/>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8851"/>
                                        </p:tgtEl>
                                      </p:cBhvr>
                                    </p:animEffect>
                                    <p:set>
                                      <p:cBhvr>
                                        <p:cTn id="37" dur="1" fill="hold">
                                          <p:stCondLst>
                                            <p:cond delay="499"/>
                                          </p:stCondLst>
                                        </p:cTn>
                                        <p:tgtEl>
                                          <p:spTgt spid="7885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7" grpId="0"/>
      <p:bldP spid="17" grpId="1"/>
      <p:bldP spid="19" grpId="0" build="allAtOnce"/>
      <p:bldP spid="4" grpId="0"/>
      <p:bldP spid="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37472" y="5634218"/>
            <a:ext cx="5471370" cy="656846"/>
          </a:xfrm>
          <a:prstGeom prst="rect">
            <a:avLst/>
          </a:prstGeom>
        </p:spPr>
        <p:txBody>
          <a:bodyPr wrap="non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32 N</a:t>
            </a:r>
            <a:r>
              <a:rPr lang="zh-CN" altLang="zh-CN" sz="2800" kern="100" dirty="0">
                <a:solidFill>
                  <a:srgbClr val="C00000"/>
                </a:solidFill>
                <a:latin typeface="Times New Roman"/>
                <a:ea typeface="华文细黑"/>
                <a:cs typeface="Times New Roman"/>
              </a:rPr>
              <a:t>，方向水平向右　</a:t>
            </a:r>
            <a:r>
              <a:rPr lang="en-US" altLang="zh-CN" sz="2800" kern="100" dirty="0">
                <a:solidFill>
                  <a:srgbClr val="C00000"/>
                </a:solidFill>
                <a:latin typeface="Times New Roman"/>
                <a:ea typeface="华文细黑"/>
                <a:cs typeface="Courier New"/>
              </a:rPr>
              <a:t>0.25</a:t>
            </a:r>
            <a:endParaRPr lang="zh-CN" altLang="zh-CN" sz="1050" kern="100" dirty="0">
              <a:effectLst/>
              <a:latin typeface="宋体"/>
              <a:cs typeface="Courier New"/>
            </a:endParaRPr>
          </a:p>
        </p:txBody>
      </p:sp>
      <p:sp>
        <p:nvSpPr>
          <p:cNvPr id="16" name="矩形 15"/>
          <p:cNvSpPr/>
          <p:nvPr/>
        </p:nvSpPr>
        <p:spPr>
          <a:xfrm>
            <a:off x="437472" y="223342"/>
            <a:ext cx="11187139" cy="2708410"/>
          </a:xfrm>
          <a:prstGeom prst="rect">
            <a:avLst/>
          </a:prstGeom>
        </p:spPr>
        <p:txBody>
          <a:bodyPr wrap="square" lIns="121898" tIns="60948" rIns="121898" bIns="60948">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4.</a:t>
            </a:r>
            <a:r>
              <a:rPr lang="en-US" altLang="zh-CN" sz="2800" b="1" kern="100" dirty="0">
                <a:latin typeface="Times New Roman"/>
                <a:ea typeface="华文细黑"/>
                <a:cs typeface="Courier New"/>
              </a:rPr>
              <a:t>(</a:t>
            </a:r>
            <a:r>
              <a:rPr lang="zh-CN" altLang="zh-CN" sz="2800" b="1" kern="100" dirty="0">
                <a:latin typeface="Times New Roman"/>
                <a:ea typeface="华文细黑"/>
                <a:cs typeface="Times New Roman"/>
              </a:rPr>
              <a:t>力的正交分解法</a:t>
            </a:r>
            <a:r>
              <a:rPr lang="en-US" altLang="zh-CN" sz="2800" b="1" kern="100" dirty="0">
                <a:latin typeface="Times New Roman"/>
                <a:ea typeface="华文细黑"/>
                <a:cs typeface="Courier New"/>
              </a:rPr>
              <a:t>)</a:t>
            </a:r>
            <a:r>
              <a:rPr lang="zh-CN" altLang="zh-CN" sz="2800" kern="100" dirty="0">
                <a:latin typeface="Times New Roman"/>
                <a:ea typeface="华文细黑"/>
                <a:cs typeface="Times New Roman"/>
              </a:rPr>
              <a:t>如图</a:t>
            </a:r>
            <a:r>
              <a:rPr lang="en-US" altLang="zh-CN" sz="2800" kern="100" dirty="0">
                <a:latin typeface="Times New Roman"/>
                <a:ea typeface="华文细黑"/>
                <a:cs typeface="Courier New"/>
              </a:rPr>
              <a:t>15</a:t>
            </a:r>
            <a:r>
              <a:rPr lang="zh-CN" altLang="zh-CN" sz="2800" kern="100" dirty="0">
                <a:latin typeface="Times New Roman"/>
                <a:ea typeface="华文细黑"/>
                <a:cs typeface="Times New Roman"/>
              </a:rPr>
              <a:t>所示，水平地面上的物体重</a:t>
            </a:r>
            <a:r>
              <a:rPr lang="en-US" altLang="zh-CN" sz="2800" i="1" kern="100" dirty="0">
                <a:latin typeface="Times New Roman"/>
                <a:ea typeface="华文细黑"/>
                <a:cs typeface="Courier New"/>
              </a:rPr>
              <a:t>G</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100 N</a:t>
            </a:r>
            <a:r>
              <a:rPr lang="zh-CN" altLang="zh-CN" sz="2800" kern="100" dirty="0">
                <a:latin typeface="Times New Roman"/>
                <a:ea typeface="华文细黑"/>
                <a:cs typeface="Times New Roman"/>
              </a:rPr>
              <a:t>，受到</a:t>
            </a:r>
            <a:r>
              <a:rPr lang="zh-CN" altLang="zh-CN" sz="2800" kern="100" spc="-100" dirty="0">
                <a:latin typeface="Times New Roman"/>
                <a:ea typeface="华文细黑"/>
                <a:cs typeface="Times New Roman"/>
              </a:rPr>
              <a:t>与水平方向成</a:t>
            </a:r>
            <a:r>
              <a:rPr lang="en-US" altLang="zh-CN" sz="2800" kern="100" spc="-100" dirty="0">
                <a:latin typeface="Times New Roman"/>
                <a:ea typeface="华文细黑"/>
                <a:cs typeface="Courier New"/>
              </a:rPr>
              <a:t>37°</a:t>
            </a:r>
            <a:r>
              <a:rPr lang="zh-CN" altLang="zh-CN" sz="2800" kern="100" spc="-100" dirty="0">
                <a:latin typeface="Times New Roman"/>
                <a:ea typeface="华文细黑"/>
                <a:cs typeface="Times New Roman"/>
              </a:rPr>
              <a:t>角的拉力</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60 N</a:t>
            </a:r>
            <a:r>
              <a:rPr lang="zh-CN" altLang="zh-CN" sz="2800" kern="100" spc="-100" dirty="0">
                <a:latin typeface="Times New Roman"/>
                <a:ea typeface="华文细黑"/>
                <a:cs typeface="Times New Roman"/>
              </a:rPr>
              <a:t>，支持力</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N</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64 N</a:t>
            </a:r>
            <a:r>
              <a:rPr lang="zh-CN" altLang="zh-CN" sz="2800" kern="100" spc="-100" dirty="0">
                <a:latin typeface="Times New Roman"/>
                <a:ea typeface="华文细黑"/>
                <a:cs typeface="Times New Roman"/>
              </a:rPr>
              <a:t>，摩擦力</a:t>
            </a:r>
            <a:r>
              <a:rPr lang="en-US" altLang="zh-CN" sz="2800" i="1" kern="100" spc="-100" dirty="0" err="1">
                <a:latin typeface="Times New Roman"/>
                <a:ea typeface="华文细黑"/>
                <a:cs typeface="Courier New"/>
              </a:rPr>
              <a:t>F</a:t>
            </a:r>
            <a:r>
              <a:rPr lang="en-US" altLang="zh-CN" sz="2800" kern="100" spc="-100" baseline="-25000" dirty="0" err="1">
                <a:latin typeface="Times New Roman"/>
                <a:ea typeface="华文细黑"/>
                <a:cs typeface="Courier New"/>
              </a:rPr>
              <a:t>f</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16 </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a:t>
            </a:r>
            <a:r>
              <a:rPr lang="zh-CN" altLang="zh-CN" sz="2800" kern="100" spc="100" dirty="0">
                <a:latin typeface="Times New Roman"/>
                <a:ea typeface="华文细黑"/>
                <a:cs typeface="Times New Roman"/>
              </a:rPr>
              <a:t>求物体所受的合力及物体与地面间的动摩擦因数</a:t>
            </a:r>
            <a:r>
              <a:rPr lang="en-US" altLang="zh-CN" sz="2800" kern="100" spc="100" dirty="0">
                <a:latin typeface="Times New Roman"/>
                <a:ea typeface="华文细黑"/>
                <a:cs typeface="Courier New"/>
              </a:rPr>
              <a:t>.(sin 37°</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0.6</a:t>
            </a:r>
            <a:r>
              <a:rPr lang="zh-CN" altLang="zh-CN" sz="2800" kern="100" spc="100" dirty="0">
                <a:latin typeface="Times New Roman"/>
                <a:ea typeface="华文细黑"/>
                <a:cs typeface="Times New Roman"/>
              </a:rPr>
              <a:t>，</a:t>
            </a:r>
            <a:r>
              <a:rPr lang="en-US" altLang="zh-CN" sz="2800" kern="100" spc="100" dirty="0" err="1">
                <a:latin typeface="Times New Roman"/>
                <a:ea typeface="华文细黑"/>
                <a:cs typeface="Courier New"/>
              </a:rPr>
              <a:t>cos</a:t>
            </a:r>
            <a:r>
              <a:rPr lang="en-US" altLang="zh-CN" sz="2800" kern="100" spc="100" dirty="0">
                <a:latin typeface="Times New Roman"/>
                <a:ea typeface="华文细黑"/>
                <a:cs typeface="Courier New"/>
              </a:rPr>
              <a:t> </a:t>
            </a:r>
            <a:r>
              <a:rPr lang="en-US" altLang="zh-CN" sz="2800" kern="100" dirty="0">
                <a:latin typeface="Times New Roman"/>
                <a:ea typeface="华文细黑"/>
                <a:cs typeface="Courier New"/>
              </a:rPr>
              <a:t>37°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0.8)</a:t>
            </a:r>
            <a:endParaRPr lang="zh-CN" altLang="zh-CN" sz="1050" kern="100" dirty="0">
              <a:effectLst/>
              <a:latin typeface="宋体"/>
              <a:cs typeface="Courier New"/>
            </a:endParaRPr>
          </a:p>
        </p:txBody>
      </p:sp>
      <p:sp>
        <p:nvSpPr>
          <p:cNvPr id="12" name="Rectangle 21">
            <a:hlinkClick r:id="rId2"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13" name="Rectangle 21">
            <a:hlinkClick r:id="rId3"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14" name="Rectangle 21">
            <a:hlinkClick r:id="rId4"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15" name="Rectangle 21">
            <a:hlinkClick r:id="rId5"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18" name="TextBox 1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21" name="TextBox 20">
            <a:hlinkClick r:id="rId6"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4" name="矩形 3"/>
          <p:cNvSpPr/>
          <p:nvPr/>
        </p:nvSpPr>
        <p:spPr>
          <a:xfrm>
            <a:off x="5643801" y="5119772"/>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15</a:t>
            </a:r>
            <a:endParaRPr lang="zh-CN" altLang="en-US" dirty="0"/>
          </a:p>
        </p:txBody>
      </p:sp>
      <p:pic>
        <p:nvPicPr>
          <p:cNvPr id="17" name="图片 16">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pic>
        <p:nvPicPr>
          <p:cNvPr id="79874" name="Picture 2" descr="\\贾文\贾文\源文件\同步\物理 人教 必修1 新课标\3-187.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6238" y="2598697"/>
            <a:ext cx="3037936" cy="248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586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8" grpId="0"/>
      <p:bldP spid="8" grpId="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1">
            <a:hlinkClick r:id="rId3" action="ppaction://hlinksldjump"/>
          </p:cNvPr>
          <p:cNvSpPr>
            <a:spLocks noChangeArrowheads="1"/>
          </p:cNvSpPr>
          <p:nvPr/>
        </p:nvSpPr>
        <p:spPr bwMode="auto">
          <a:xfrm>
            <a:off x="4478444"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1</a:t>
            </a:r>
          </a:p>
        </p:txBody>
      </p:sp>
      <p:sp>
        <p:nvSpPr>
          <p:cNvPr id="3" name="Rectangle 21">
            <a:hlinkClick r:id="rId4" action="ppaction://hlinksldjump"/>
          </p:cNvPr>
          <p:cNvSpPr>
            <a:spLocks noChangeArrowheads="1"/>
          </p:cNvSpPr>
          <p:nvPr/>
        </p:nvSpPr>
        <p:spPr bwMode="auto">
          <a:xfrm>
            <a:off x="4957373"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2</a:t>
            </a:r>
          </a:p>
        </p:txBody>
      </p:sp>
      <p:sp>
        <p:nvSpPr>
          <p:cNvPr id="4" name="Rectangle 21">
            <a:hlinkClick r:id="rId5" action="ppaction://hlinksldjump"/>
          </p:cNvPr>
          <p:cNvSpPr>
            <a:spLocks noChangeArrowheads="1"/>
          </p:cNvSpPr>
          <p:nvPr/>
        </p:nvSpPr>
        <p:spPr bwMode="auto">
          <a:xfrm>
            <a:off x="5436302"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latin typeface="Broadway" pitchFamily="82" charset="0"/>
                <a:ea typeface="楷体" pitchFamily="49" charset="-122"/>
                <a:cs typeface="Times New Roman" panose="02020603050405020304" pitchFamily="18" charset="0"/>
              </a:rPr>
              <a:t>3</a:t>
            </a:r>
          </a:p>
        </p:txBody>
      </p:sp>
      <p:sp>
        <p:nvSpPr>
          <p:cNvPr id="5" name="Rectangle 21">
            <a:hlinkClick r:id="rId6" action="ppaction://hlinksldjump"/>
          </p:cNvPr>
          <p:cNvSpPr>
            <a:spLocks noChangeArrowheads="1"/>
          </p:cNvSpPr>
          <p:nvPr/>
        </p:nvSpPr>
        <p:spPr bwMode="auto">
          <a:xfrm>
            <a:off x="5915230" y="6310114"/>
            <a:ext cx="396000" cy="5758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1800" dirty="0">
                <a:solidFill>
                  <a:srgbClr val="0000FF"/>
                </a:solidFill>
                <a:latin typeface="Broadway" pitchFamily="82" charset="0"/>
                <a:ea typeface="楷体" pitchFamily="49" charset="-122"/>
                <a:cs typeface="Times New Roman" panose="02020603050405020304" pitchFamily="18" charset="0"/>
              </a:rPr>
              <a:t>4</a:t>
            </a:r>
          </a:p>
        </p:txBody>
      </p:sp>
      <p:sp>
        <p:nvSpPr>
          <p:cNvPr id="7" name="矩形 6"/>
          <p:cNvSpPr/>
          <p:nvPr/>
        </p:nvSpPr>
        <p:spPr>
          <a:xfrm>
            <a:off x="374870" y="692031"/>
            <a:ext cx="11048927" cy="3522375"/>
          </a:xfrm>
          <a:prstGeom prst="rect">
            <a:avLst/>
          </a:prstGeom>
        </p:spPr>
        <p:txBody>
          <a:bodyPr wrap="square">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对四个共点力进行正交分解，如图所示</a:t>
            </a:r>
            <a:r>
              <a:rPr lang="en-US" altLang="zh-CN" sz="2800" kern="100" dirty="0" smtClean="0">
                <a:solidFill>
                  <a:srgbClr val="002060"/>
                </a:solidFill>
                <a:latin typeface="Times New Roman"/>
                <a:ea typeface="华文细黑"/>
                <a:cs typeface="Courier New"/>
              </a:rPr>
              <a:t>.</a:t>
            </a:r>
            <a:endParaRPr lang="en-US" altLang="zh-CN" sz="1050" kern="100" dirty="0" smtClean="0">
              <a:latin typeface="宋体"/>
              <a:cs typeface="Courier New"/>
            </a:endParaRPr>
          </a:p>
          <a:p>
            <a:pPr algn="just">
              <a:lnSpc>
                <a:spcPts val="5500"/>
              </a:lnSpc>
              <a:spcAft>
                <a:spcPts val="0"/>
              </a:spcAft>
              <a:tabLst>
                <a:tab pos="2700655" algn="l"/>
              </a:tabLst>
            </a:pPr>
            <a:r>
              <a:rPr lang="zh-CN" altLang="zh-CN" sz="2800" kern="100" dirty="0" smtClean="0">
                <a:solidFill>
                  <a:srgbClr val="002060"/>
                </a:solidFill>
                <a:latin typeface="Times New Roman"/>
                <a:ea typeface="华文细黑"/>
                <a:cs typeface="Times New Roman"/>
              </a:rPr>
              <a:t>则</a:t>
            </a:r>
            <a:r>
              <a:rPr lang="en-US" altLang="zh-CN" sz="2800" i="1" kern="100" dirty="0">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方向的合力：</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cos</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baseline="-25000" dirty="0" err="1">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60</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0.8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16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32 N</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方向的合力：</a:t>
            </a:r>
            <a:endParaRPr lang="zh-CN" altLang="zh-CN" sz="1050" kern="100" dirty="0">
              <a:latin typeface="宋体"/>
              <a:cs typeface="Courier New"/>
            </a:endParaRPr>
          </a:p>
          <a:p>
            <a:pPr algn="just">
              <a:lnSpc>
                <a:spcPts val="5500"/>
              </a:lnSpc>
              <a:spcAft>
                <a:spcPts val="0"/>
              </a:spcAft>
              <a:tabLst>
                <a:tab pos="2700655" algn="l"/>
              </a:tabLst>
            </a:pP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y</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kern="100" dirty="0" err="1">
                <a:solidFill>
                  <a:srgbClr val="002060"/>
                </a:solidFill>
                <a:latin typeface="Times New Roman"/>
                <a:ea typeface="华文细黑"/>
                <a:cs typeface="Courier New"/>
              </a:rPr>
              <a:t>sin</a:t>
            </a:r>
            <a:r>
              <a:rPr lang="en-US" altLang="zh-CN" sz="2800" kern="100" dirty="0">
                <a:solidFill>
                  <a:srgbClr val="002060"/>
                </a:solidFill>
                <a:latin typeface="Times New Roman"/>
                <a:ea typeface="华文细黑"/>
                <a:cs typeface="Courier New"/>
              </a:rPr>
              <a:t> 37°</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G</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60</a:t>
            </a:r>
            <a:r>
              <a:rPr lang="en-US" altLang="zh-CN" sz="2800" kern="100" dirty="0">
                <a:solidFill>
                  <a:srgbClr val="002060"/>
                </a:solidFill>
                <a:latin typeface="宋体"/>
                <a:ea typeface="华文细黑"/>
                <a:cs typeface="Times New Roman"/>
              </a:rPr>
              <a:t>×</a:t>
            </a:r>
            <a:r>
              <a:rPr lang="en-US" altLang="zh-CN" sz="2800" kern="100" dirty="0">
                <a:solidFill>
                  <a:srgbClr val="002060"/>
                </a:solidFill>
                <a:latin typeface="Times New Roman"/>
                <a:ea typeface="华文细黑"/>
                <a:cs typeface="Courier New"/>
              </a:rPr>
              <a:t>0.6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64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100 N</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0</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solidFill>
                  <a:srgbClr val="002060"/>
                </a:solidFill>
                <a:latin typeface="Times New Roman"/>
                <a:ea typeface="华文细黑"/>
                <a:cs typeface="Times New Roman"/>
              </a:rPr>
              <a:t>所以合力大小</a:t>
            </a:r>
            <a:r>
              <a:rPr lang="en-US" altLang="zh-CN" sz="2800" i="1" kern="100" dirty="0">
                <a:solidFill>
                  <a:srgbClr val="002060"/>
                </a:solidFill>
                <a:latin typeface="Times New Roman"/>
                <a:ea typeface="华文细黑"/>
                <a:cs typeface="Courier New"/>
              </a:rPr>
              <a:t>F</a:t>
            </a:r>
            <a:r>
              <a:rPr lang="zh-CN" altLang="zh-CN" sz="2800" kern="100" baseline="-25000" dirty="0">
                <a:solidFill>
                  <a:srgbClr val="002060"/>
                </a:solidFill>
                <a:latin typeface="Times New Roman"/>
                <a:ea typeface="华文细黑"/>
                <a:cs typeface="Times New Roman"/>
              </a:rPr>
              <a:t>合</a:t>
            </a:r>
            <a:r>
              <a:rPr lang="zh-CN" altLang="zh-CN" sz="2800" kern="100" dirty="0">
                <a:solidFill>
                  <a:srgbClr val="002060"/>
                </a:solidFill>
                <a:latin typeface="Times New Roman"/>
                <a:ea typeface="华文细黑"/>
                <a:cs typeface="Times New Roman"/>
              </a:rPr>
              <a:t>＝</a:t>
            </a:r>
            <a:r>
              <a:rPr lang="en-US" altLang="zh-CN" sz="2800" i="1" kern="100" dirty="0" err="1">
                <a:solidFill>
                  <a:srgbClr val="002060"/>
                </a:solidFill>
                <a:latin typeface="Times New Roman"/>
                <a:ea typeface="华文细黑"/>
                <a:cs typeface="Courier New"/>
              </a:rPr>
              <a:t>F</a:t>
            </a:r>
            <a:r>
              <a:rPr lang="en-US" altLang="zh-CN" sz="2800" i="1" kern="100" baseline="-25000" dirty="0" err="1">
                <a:solidFill>
                  <a:srgbClr val="002060"/>
                </a:solidFill>
                <a:latin typeface="Times New Roman"/>
                <a:ea typeface="华文细黑"/>
                <a:cs typeface="Courier New"/>
              </a:rPr>
              <a:t>x</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32 N</a:t>
            </a:r>
            <a:r>
              <a:rPr lang="zh-CN" altLang="zh-CN" sz="2800" kern="100" dirty="0">
                <a:solidFill>
                  <a:srgbClr val="002060"/>
                </a:solidFill>
                <a:latin typeface="Times New Roman"/>
                <a:ea typeface="华文细黑"/>
                <a:cs typeface="Times New Roman"/>
              </a:rPr>
              <a:t>，方向水平向右</a:t>
            </a:r>
            <a:r>
              <a:rPr lang="en-US" altLang="zh-CN" sz="2800" kern="100" dirty="0" smtClean="0">
                <a:solidFill>
                  <a:srgbClr val="002060"/>
                </a:solidFill>
                <a:latin typeface="Times New Roman"/>
                <a:ea typeface="华文细黑"/>
                <a:cs typeface="Courier New"/>
              </a:rPr>
              <a:t>.</a:t>
            </a:r>
            <a:endParaRPr lang="zh-CN" altLang="zh-CN" sz="1050" kern="100" dirty="0">
              <a:latin typeface="宋体"/>
              <a:cs typeface="Courier New"/>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808881176"/>
              </p:ext>
            </p:extLst>
          </p:nvPr>
        </p:nvGraphicFramePr>
        <p:xfrm>
          <a:off x="458262" y="4400996"/>
          <a:ext cx="7945438" cy="1189038"/>
        </p:xfrm>
        <a:graphic>
          <a:graphicData uri="http://schemas.openxmlformats.org/presentationml/2006/ole">
            <mc:AlternateContent xmlns:mc="http://schemas.openxmlformats.org/markup-compatibility/2006">
              <mc:Choice xmlns:v="urn:schemas-microsoft-com:vml" Requires="v">
                <p:oleObj spid="_x0000_s36619" name="文档" r:id="rId7" imgW="8033359" imgH="1203929" progId="Word.Document.12">
                  <p:embed/>
                </p:oleObj>
              </mc:Choice>
              <mc:Fallback>
                <p:oleObj name="文档" r:id="rId7" imgW="8033359" imgH="1203929" progId="Word.Document.12">
                  <p:embed/>
                  <p:pic>
                    <p:nvPicPr>
                      <p:cNvPr id="0" name=""/>
                      <p:cNvPicPr/>
                      <p:nvPr/>
                    </p:nvPicPr>
                    <p:blipFill>
                      <a:blip r:embed="rId8"/>
                      <a:stretch>
                        <a:fillRect/>
                      </a:stretch>
                    </p:blipFill>
                    <p:spPr>
                      <a:xfrm>
                        <a:off x="458262" y="4400996"/>
                        <a:ext cx="7945438" cy="1189038"/>
                      </a:xfrm>
                      <a:prstGeom prst="rect">
                        <a:avLst/>
                      </a:prstGeom>
                    </p:spPr>
                  </p:pic>
                </p:oleObj>
              </mc:Fallback>
            </mc:AlternateContent>
          </a:graphicData>
        </a:graphic>
      </p:graphicFrame>
      <p:pic>
        <p:nvPicPr>
          <p:cNvPr id="10" name="图片 9">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pic>
        <p:nvPicPr>
          <p:cNvPr id="36416" name="Picture 576" descr="\\贾文\贾文\源文件\同步\物理 人教 必修1 新课标\3-188.T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59502" y="2164130"/>
            <a:ext cx="2919396" cy="239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176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750"/>
                                        <p:tgtEl>
                                          <p:spTgt spid="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6416"/>
                                        </p:tgtEl>
                                        <p:attrNameLst>
                                          <p:attrName>style.visibility</p:attrName>
                                        </p:attrNameLst>
                                      </p:cBhvr>
                                      <p:to>
                                        <p:strVal val="visible"/>
                                      </p:to>
                                    </p:set>
                                    <p:animEffect transition="in" filter="blinds(horizontal)">
                                      <p:cBhvr>
                                        <p:cTn id="10" dur="750"/>
                                        <p:tgtEl>
                                          <p:spTgt spid="36416"/>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blinds(horizontal)">
                                      <p:cBhvr>
                                        <p:cTn id="14" dur="750"/>
                                        <p:tgtEl>
                                          <p:spTgt spid="7">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linds(horizontal)">
                                      <p:cBhvr>
                                        <p:cTn id="18" dur="750"/>
                                        <p:tgtEl>
                                          <p:spTgt spid="7">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750"/>
                                        <p:tgtEl>
                                          <p:spTgt spid="7">
                                            <p:txEl>
                                              <p:pRg st="3" end="3"/>
                                            </p:txEl>
                                          </p:spTgt>
                                        </p:tgtEl>
                                      </p:cBhvr>
                                    </p:animEffect>
                                  </p:childTnLst>
                                </p:cTn>
                              </p:par>
                            </p:childTnLst>
                          </p:cTn>
                        </p:par>
                        <p:par>
                          <p:cTn id="23" fill="hold">
                            <p:stCondLst>
                              <p:cond delay="3000"/>
                            </p:stCondLst>
                            <p:childTnLst>
                              <p:par>
                                <p:cTn id="24" presetID="3" presetClass="entr" presetSubtype="10" fill="hold"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blinds(horizontal)">
                                      <p:cBhvr>
                                        <p:cTn id="26" dur="750"/>
                                        <p:tgtEl>
                                          <p:spTgt spid="7">
                                            <p:txEl>
                                              <p:pRg st="4" end="4"/>
                                            </p:txEl>
                                          </p:spTgt>
                                        </p:tgtEl>
                                      </p:cBhvr>
                                    </p:animEffect>
                                  </p:childTnLst>
                                </p:cTn>
                              </p:par>
                            </p:childTnLst>
                          </p:cTn>
                        </p:par>
                        <p:par>
                          <p:cTn id="27" fill="hold">
                            <p:stCondLst>
                              <p:cond delay="3750"/>
                            </p:stCondLst>
                            <p:childTnLst>
                              <p:par>
                                <p:cTn id="28" presetID="3"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46534" y="2709714"/>
            <a:ext cx="8515726"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5200" b="1" dirty="0">
                <a:solidFill>
                  <a:srgbClr val="0070C0"/>
                </a:solidFill>
                <a:latin typeface="+mj-lt"/>
                <a:ea typeface="+mj-ea"/>
                <a:cs typeface="+mj-cs"/>
              </a:rPr>
              <a:t>逆风频</a:t>
            </a:r>
            <a:r>
              <a:rPr lang="zh-CN" altLang="en-US" sz="5200" b="1">
                <a:solidFill>
                  <a:srgbClr val="0070C0"/>
                </a:solidFill>
                <a:latin typeface="+mj-lt"/>
                <a:ea typeface="+mj-ea"/>
                <a:cs typeface="+mj-cs"/>
              </a:rPr>
              <a:t>借</a:t>
            </a:r>
            <a:r>
              <a:rPr lang="zh-CN" altLang="en-US" sz="5200" b="1" smtClean="0">
                <a:solidFill>
                  <a:srgbClr val="0070C0"/>
                </a:solidFill>
                <a:latin typeface="+mj-lt"/>
                <a:ea typeface="+mj-ea"/>
                <a:cs typeface="+mj-cs"/>
              </a:rPr>
              <a:t>力   扬帆</a:t>
            </a:r>
            <a:r>
              <a:rPr lang="zh-CN" altLang="en-US" sz="5200" b="1" dirty="0">
                <a:solidFill>
                  <a:srgbClr val="0070C0"/>
                </a:solidFill>
                <a:latin typeface="+mj-lt"/>
                <a:ea typeface="+mj-ea"/>
                <a:cs typeface="+mj-cs"/>
              </a:rPr>
              <a:t>逍遥行</a:t>
            </a:r>
            <a:endParaRPr lang="en-US" altLang="zh-CN" sz="5200" b="1" dirty="0">
              <a:solidFill>
                <a:srgbClr val="0070C0"/>
              </a:solidFill>
              <a:latin typeface="+mj-lt"/>
              <a:ea typeface="+mj-ea"/>
              <a:cs typeface="+mj-cs"/>
            </a:endParaRPr>
          </a:p>
        </p:txBody>
      </p:sp>
      <p:pic>
        <p:nvPicPr>
          <p:cNvPr id="6" name="Picture 4" descr="C:\Users\Administrator\Desktop\用！！！\风景图片\新图！\3运动会\Redocn_20100518103817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97" t="3206" r="3502" b="7361"/>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8223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7635" y="314334"/>
            <a:ext cx="11120877" cy="2595839"/>
          </a:xfrm>
          <a:prstGeom prst="rect">
            <a:avLst/>
          </a:prstGeom>
        </p:spPr>
        <p:txBody>
          <a:bodyPr>
            <a:spAutoFit/>
          </a:bodyPr>
          <a:lstStyle/>
          <a:p>
            <a:pPr indent="720000" algn="just">
              <a:lnSpc>
                <a:spcPct val="150000"/>
              </a:lnSpc>
              <a:spcAft>
                <a:spcPts val="0"/>
              </a:spcAft>
              <a:tabLst>
                <a:tab pos="2700655" algn="l"/>
              </a:tabLst>
            </a:pPr>
            <a:r>
              <a:rPr lang="zh-CN" altLang="zh-CN" sz="2800" kern="100" dirty="0">
                <a:latin typeface="Times New Roman"/>
                <a:ea typeface="华文细黑"/>
                <a:cs typeface="Times New Roman"/>
              </a:rPr>
              <a:t>一路顺风，是我们对每一个远航人的祝福</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但是你知道吗？一路顺风固然好，逆风亦可借风行</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据史料记载，我国在战国时期就已经掌握了</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船使八面风</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，逆风行船的技术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为了说明逆风行船的奥秘，我们不妨做一个实验</a:t>
            </a:r>
            <a:r>
              <a:rPr lang="en-US" altLang="zh-CN" sz="2800" kern="100" dirty="0" smtClean="0">
                <a:latin typeface="Times New Roman"/>
                <a:ea typeface="华文细黑"/>
                <a:cs typeface="Courier New"/>
              </a:rPr>
              <a:t>.</a:t>
            </a:r>
            <a:endParaRPr lang="en-US" altLang="zh-CN" sz="1050" kern="100" dirty="0" smtClean="0">
              <a:latin typeface="宋体"/>
              <a:cs typeface="Courier New"/>
            </a:endParaRPr>
          </a:p>
        </p:txBody>
      </p:sp>
      <p:pic>
        <p:nvPicPr>
          <p:cNvPr id="80898" name="Picture 2" descr="\\贾文\贾文\源文件\同步\物理 人教 必修1 新课标\W2.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0805" y="3126934"/>
            <a:ext cx="3460074" cy="206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47635" y="2872591"/>
            <a:ext cx="7849339" cy="3323987"/>
          </a:xfrm>
          <a:prstGeom prst="rect">
            <a:avLst/>
          </a:prstGeom>
        </p:spPr>
        <p:txBody>
          <a:bodyPr wrap="square">
            <a:spAutoFit/>
          </a:bodyPr>
          <a:lstStyle/>
          <a:p>
            <a:pPr lvl="0" indent="720000" algn="just">
              <a:lnSpc>
                <a:spcPct val="150000"/>
              </a:lnSpc>
              <a:tabLst>
                <a:tab pos="2700655" algn="l"/>
              </a:tabLst>
            </a:pPr>
            <a:r>
              <a:rPr lang="zh-CN" altLang="zh-CN" sz="2800" kern="100" dirty="0">
                <a:solidFill>
                  <a:prstClr val="black"/>
                </a:solidFill>
                <a:latin typeface="Times New Roman"/>
                <a:ea typeface="华文细黑"/>
                <a:cs typeface="Times New Roman"/>
              </a:rPr>
              <a:t>取一个</a:t>
            </a:r>
            <a:r>
              <a:rPr lang="en-US" altLang="zh-CN" sz="2800" kern="100" dirty="0">
                <a:solidFill>
                  <a:prstClr val="black"/>
                </a:solidFill>
                <a:latin typeface="Times New Roman"/>
                <a:ea typeface="华文细黑"/>
              </a:rPr>
              <a:t>5</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rPr>
              <a:t>10 cm</a:t>
            </a:r>
            <a:r>
              <a:rPr lang="zh-CN" altLang="zh-CN" sz="2800" kern="100" dirty="0">
                <a:solidFill>
                  <a:prstClr val="black"/>
                </a:solidFill>
                <a:latin typeface="Times New Roman"/>
                <a:ea typeface="华文细黑"/>
                <a:cs typeface="Times New Roman"/>
              </a:rPr>
              <a:t>的实验小车，在小车上表面沿对角线用胶带纸固定一张</a:t>
            </a:r>
            <a:r>
              <a:rPr lang="en-US" altLang="zh-CN" sz="2800" kern="100" dirty="0">
                <a:solidFill>
                  <a:prstClr val="black"/>
                </a:solidFill>
                <a:latin typeface="Times New Roman"/>
                <a:ea typeface="华文细黑"/>
              </a:rPr>
              <a:t>12</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rPr>
              <a:t>25 cm</a:t>
            </a:r>
            <a:r>
              <a:rPr lang="zh-CN" altLang="zh-CN" sz="2800" kern="100" dirty="0">
                <a:solidFill>
                  <a:prstClr val="black"/>
                </a:solidFill>
                <a:latin typeface="Times New Roman"/>
                <a:ea typeface="华文细黑"/>
                <a:cs typeface="Times New Roman"/>
              </a:rPr>
              <a:t>的硬纸板，做成一只小</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帆船</a:t>
            </a:r>
            <a:r>
              <a:rPr lang="en-US" altLang="zh-CN" sz="2800" kern="100" dirty="0">
                <a:solidFill>
                  <a:prstClr val="black"/>
                </a:solidFill>
                <a:latin typeface="宋体"/>
                <a:ea typeface="华文细黑"/>
                <a:cs typeface="Times New Roman"/>
              </a:rPr>
              <a:t>”</a:t>
            </a:r>
            <a:r>
              <a:rPr lang="en-US" altLang="zh-CN" sz="2800" kern="100" dirty="0">
                <a:solidFill>
                  <a:prstClr val="black"/>
                </a:solidFill>
                <a:latin typeface="Times New Roman"/>
                <a:ea typeface="华文细黑"/>
              </a:rPr>
              <a:t>.</a:t>
            </a:r>
            <a:r>
              <a:rPr lang="zh-CN" altLang="zh-CN" sz="2800" kern="100" dirty="0">
                <a:solidFill>
                  <a:prstClr val="black"/>
                </a:solidFill>
                <a:latin typeface="Times New Roman"/>
                <a:ea typeface="华文细黑"/>
                <a:cs typeface="Times New Roman"/>
              </a:rPr>
              <a:t>然后把帆船放在光滑的玻璃板上，</a:t>
            </a:r>
            <a:r>
              <a:rPr lang="zh-CN" altLang="zh-CN" sz="2800" kern="100" dirty="0" smtClean="0">
                <a:solidFill>
                  <a:prstClr val="black"/>
                </a:solidFill>
                <a:latin typeface="Times New Roman"/>
                <a:ea typeface="华文细黑"/>
                <a:cs typeface="Times New Roman"/>
              </a:rPr>
              <a:t>如图</a:t>
            </a:r>
            <a:r>
              <a:rPr lang="en-US" altLang="zh-CN" sz="2800" kern="100" dirty="0" smtClean="0">
                <a:solidFill>
                  <a:prstClr val="black"/>
                </a:solidFill>
                <a:latin typeface="Times New Roman"/>
                <a:ea typeface="华文细黑"/>
              </a:rPr>
              <a:t>16</a:t>
            </a:r>
            <a:r>
              <a:rPr lang="zh-CN" altLang="zh-CN" sz="2800" kern="100" dirty="0" smtClean="0">
                <a:solidFill>
                  <a:prstClr val="black"/>
                </a:solidFill>
                <a:latin typeface="Times New Roman"/>
                <a:ea typeface="华文细黑"/>
                <a:cs typeface="Times New Roman"/>
              </a:rPr>
              <a:t>所</a:t>
            </a:r>
            <a:r>
              <a:rPr lang="zh-CN" altLang="zh-CN" sz="2800" kern="100" dirty="0">
                <a:solidFill>
                  <a:prstClr val="black"/>
                </a:solidFill>
                <a:latin typeface="Times New Roman"/>
                <a:ea typeface="华文细黑"/>
                <a:cs typeface="Times New Roman"/>
              </a:rPr>
              <a:t>示</a:t>
            </a:r>
            <a:r>
              <a:rPr lang="en-US" altLang="zh-CN" sz="2800" kern="100" dirty="0">
                <a:solidFill>
                  <a:prstClr val="black"/>
                </a:solidFill>
                <a:latin typeface="Times New Roman"/>
                <a:ea typeface="华文细黑"/>
              </a:rPr>
              <a:t>.</a:t>
            </a:r>
            <a:r>
              <a:rPr lang="zh-CN" altLang="zh-CN" sz="2800" kern="100" dirty="0">
                <a:solidFill>
                  <a:prstClr val="black"/>
                </a:solidFill>
                <a:latin typeface="Times New Roman"/>
                <a:ea typeface="华文细黑"/>
                <a:cs typeface="Times New Roman"/>
              </a:rPr>
              <a:t>如果用电吹风机向西北吹气，会发现</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帆船</a:t>
            </a:r>
            <a:r>
              <a:rPr lang="en-US" altLang="zh-CN" sz="2800" kern="100" dirty="0">
                <a:solidFill>
                  <a:prstClr val="black"/>
                </a:solidFill>
                <a:latin typeface="宋体"/>
                <a:ea typeface="华文细黑"/>
                <a:cs typeface="Times New Roman"/>
              </a:rPr>
              <a:t>”</a:t>
            </a:r>
            <a:r>
              <a:rPr lang="zh-CN" altLang="zh-CN" sz="2800" kern="100" dirty="0">
                <a:solidFill>
                  <a:prstClr val="black"/>
                </a:solidFill>
                <a:latin typeface="Times New Roman"/>
                <a:ea typeface="华文细黑"/>
                <a:cs typeface="Times New Roman"/>
              </a:rPr>
              <a:t>向东行驶</a:t>
            </a:r>
            <a:r>
              <a:rPr lang="en-US" altLang="zh-CN" sz="2800" kern="100" dirty="0">
                <a:solidFill>
                  <a:prstClr val="black"/>
                </a:solidFill>
                <a:latin typeface="Times New Roman"/>
                <a:ea typeface="华文细黑"/>
              </a:rPr>
              <a:t>.</a:t>
            </a:r>
            <a:endParaRPr lang="en-US" altLang="zh-CN" sz="2800" kern="100" dirty="0">
              <a:solidFill>
                <a:prstClr val="black"/>
              </a:solidFill>
              <a:latin typeface="Times New Roman"/>
              <a:ea typeface="华文细黑"/>
              <a:cs typeface="Courier New"/>
            </a:endParaRPr>
          </a:p>
        </p:txBody>
      </p:sp>
      <p:sp>
        <p:nvSpPr>
          <p:cNvPr id="2" name="矩形 1"/>
          <p:cNvSpPr/>
          <p:nvPr/>
        </p:nvSpPr>
        <p:spPr>
          <a:xfrm>
            <a:off x="9619437" y="5221038"/>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rPr>
              <a:t>16</a:t>
            </a:r>
            <a:endParaRPr lang="zh-CN" altLang="en-US" dirty="0"/>
          </a:p>
        </p:txBody>
      </p:sp>
    </p:spTree>
    <p:extLst>
      <p:ext uri="{BB962C8B-B14F-4D97-AF65-F5344CB8AC3E}">
        <p14:creationId xmlns:p14="http://schemas.microsoft.com/office/powerpoint/2010/main" val="419358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5500" b="1" dirty="0">
                <a:solidFill>
                  <a:srgbClr val="0070C0"/>
                </a:solidFill>
                <a:latin typeface="+mj-lt"/>
                <a:ea typeface="+mj-ea"/>
                <a:cs typeface="+mj-cs"/>
              </a:rPr>
              <a:t>自主预习</a:t>
            </a:r>
            <a:endParaRPr lang="en-US" altLang="zh-CN" sz="5500" b="1" dirty="0">
              <a:solidFill>
                <a:srgbClr val="0070C0"/>
              </a:solidFill>
              <a:latin typeface="+mj-lt"/>
              <a:ea typeface="+mj-ea"/>
              <a:cs typeface="+mj-cs"/>
            </a:endParaRPr>
          </a:p>
        </p:txBody>
      </p:sp>
      <p:pic>
        <p:nvPicPr>
          <p:cNvPr id="7" name="Picture 4" descr="C:\Users\Administrator\Desktop\用！！！\风景图片\新图！\3运动会\Redocn_20100518103817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97" t="3206" r="3502" b="7361"/>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336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50469" y="5734050"/>
            <a:ext cx="889474" cy="523220"/>
          </a:xfrm>
          <a:prstGeom prst="rect">
            <a:avLst/>
          </a:prstGeom>
        </p:spPr>
        <p:txBody>
          <a:bodyPr wrap="none">
            <a:spAutoFit/>
          </a:bodyPr>
          <a:lstStyle/>
          <a:p>
            <a:r>
              <a:rPr lang="zh-CN" altLang="zh-CN" sz="2700" kern="100">
                <a:solidFill>
                  <a:prstClr val="black"/>
                </a:solidFill>
                <a:latin typeface="Times New Roman"/>
                <a:ea typeface="华文细黑"/>
                <a:cs typeface="Times New Roman"/>
              </a:rPr>
              <a:t>图</a:t>
            </a:r>
            <a:r>
              <a:rPr lang="en-US" altLang="zh-CN" sz="2700" kern="100" dirty="0" smtClean="0">
                <a:solidFill>
                  <a:prstClr val="black"/>
                </a:solidFill>
                <a:latin typeface="Times New Roman"/>
                <a:ea typeface="华文细黑"/>
                <a:cs typeface="Courier New"/>
              </a:rPr>
              <a:t>17</a:t>
            </a:r>
            <a:endParaRPr lang="zh-CN" altLang="en-US" sz="2700" dirty="0"/>
          </a:p>
        </p:txBody>
      </p:sp>
      <p:pic>
        <p:nvPicPr>
          <p:cNvPr id="81922" name="Picture 2" descr="\\贾文\贾文\源文件\同步\物理 人教 必修1 新课标\W3.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0833" y="3789834"/>
            <a:ext cx="3208747" cy="187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463109" y="379464"/>
            <a:ext cx="11264195" cy="3323987"/>
          </a:xfrm>
          <a:prstGeom prst="rect">
            <a:avLst/>
          </a:prstGeom>
        </p:spPr>
        <p:txBody>
          <a:bodyPr wrap="square">
            <a:spAutoFit/>
          </a:bodyPr>
          <a:lstStyle/>
          <a:p>
            <a:pPr lvl="0" indent="720000" algn="just">
              <a:lnSpc>
                <a:spcPct val="150000"/>
              </a:lnSpc>
              <a:tabLst>
                <a:tab pos="2700655" algn="l"/>
              </a:tabLst>
            </a:pPr>
            <a:r>
              <a:rPr lang="zh-CN" altLang="zh-CN" sz="2800" kern="100" spc="100" dirty="0">
                <a:latin typeface="Times New Roman"/>
                <a:ea typeface="华文细黑"/>
                <a:cs typeface="Times New Roman"/>
              </a:rPr>
              <a:t>这是什么道理呢？我们可以用力的合成和分解的知识加以解释：如</a:t>
            </a:r>
            <a:r>
              <a:rPr lang="zh-CN" altLang="zh-CN" sz="2800" kern="100" dirty="0">
                <a:latin typeface="Times New Roman"/>
                <a:ea typeface="华文细黑"/>
                <a:cs typeface="Times New Roman"/>
              </a:rPr>
              <a:t>图</a:t>
            </a:r>
            <a:r>
              <a:rPr lang="en-US" altLang="zh-CN" sz="2800" kern="100" dirty="0">
                <a:latin typeface="Times New Roman"/>
                <a:ea typeface="华文细黑"/>
              </a:rPr>
              <a:t>17</a:t>
            </a:r>
            <a:r>
              <a:rPr lang="zh-CN" altLang="zh-CN" sz="2800" kern="100" dirty="0">
                <a:latin typeface="Times New Roman"/>
                <a:ea typeface="华文细黑"/>
                <a:cs typeface="Times New Roman"/>
              </a:rPr>
              <a:t>，当风斜着吹到帆上时，会对帆施加一个垂直于帆面的压力</a:t>
            </a:r>
            <a:r>
              <a:rPr lang="en-US" altLang="zh-CN" sz="2800" i="1" kern="100" dirty="0">
                <a:latin typeface="Times New Roman"/>
                <a:ea typeface="华文细黑"/>
              </a:rPr>
              <a:t>F</a:t>
            </a:r>
            <a:r>
              <a:rPr lang="zh-CN" altLang="zh-CN" sz="2800" kern="100" dirty="0">
                <a:latin typeface="Times New Roman"/>
                <a:ea typeface="华文细黑"/>
                <a:cs typeface="Times New Roman"/>
              </a:rPr>
              <a:t>，</a:t>
            </a:r>
            <a:r>
              <a:rPr lang="en-US" altLang="zh-CN" sz="2800" i="1" kern="100" dirty="0">
                <a:latin typeface="Times New Roman"/>
                <a:ea typeface="华文细黑"/>
              </a:rPr>
              <a:t>F</a:t>
            </a:r>
            <a:r>
              <a:rPr lang="zh-CN" altLang="zh-CN" sz="2800" kern="100" dirty="0">
                <a:latin typeface="Times New Roman"/>
                <a:ea typeface="华文细黑"/>
                <a:cs typeface="Times New Roman"/>
              </a:rPr>
              <a:t>的方向与运动方向间的夹角小于</a:t>
            </a:r>
            <a:r>
              <a:rPr lang="en-US" altLang="zh-CN" sz="2800" kern="100" dirty="0">
                <a:latin typeface="Times New Roman"/>
                <a:ea typeface="华文细黑"/>
              </a:rPr>
              <a:t>90°</a:t>
            </a:r>
            <a:r>
              <a:rPr lang="zh-CN" altLang="zh-CN" sz="2800" kern="100" dirty="0">
                <a:latin typeface="Times New Roman"/>
                <a:ea typeface="华文细黑"/>
                <a:cs typeface="Times New Roman"/>
              </a:rPr>
              <a:t>，它会产生两个分力</a:t>
            </a:r>
            <a:r>
              <a:rPr lang="en-US" altLang="zh-CN" sz="2800" i="1" kern="100" dirty="0">
                <a:latin typeface="Times New Roman"/>
                <a:ea typeface="华文细黑"/>
              </a:rPr>
              <a:t>F</a:t>
            </a:r>
            <a:r>
              <a:rPr lang="en-US" altLang="zh-CN" sz="2800" kern="100" baseline="-25000" dirty="0">
                <a:latin typeface="Times New Roman"/>
                <a:ea typeface="华文细黑"/>
              </a:rPr>
              <a:t>1</a:t>
            </a:r>
            <a:r>
              <a:rPr lang="zh-CN" altLang="zh-CN" sz="2800" kern="100" dirty="0">
                <a:latin typeface="Times New Roman"/>
                <a:ea typeface="华文细黑"/>
                <a:cs typeface="Times New Roman"/>
              </a:rPr>
              <a:t>和</a:t>
            </a:r>
            <a:r>
              <a:rPr lang="en-US" altLang="zh-CN" sz="2800" i="1" kern="100" dirty="0">
                <a:latin typeface="Times New Roman"/>
                <a:ea typeface="华文细黑"/>
              </a:rPr>
              <a:t>F</a:t>
            </a:r>
            <a:r>
              <a:rPr lang="en-US" altLang="zh-CN" sz="2800" kern="100" baseline="-25000" dirty="0">
                <a:latin typeface="Times New Roman"/>
                <a:ea typeface="华文细黑"/>
              </a:rPr>
              <a:t>2</a:t>
            </a:r>
            <a:r>
              <a:rPr lang="zh-CN" altLang="zh-CN" sz="2800" kern="100" dirty="0">
                <a:latin typeface="Times New Roman"/>
                <a:ea typeface="华文细黑"/>
                <a:cs typeface="Times New Roman"/>
              </a:rPr>
              <a:t>，其中</a:t>
            </a:r>
            <a:r>
              <a:rPr lang="en-US" altLang="zh-CN" sz="2800" i="1" kern="100" dirty="0">
                <a:latin typeface="Times New Roman"/>
                <a:ea typeface="华文细黑"/>
              </a:rPr>
              <a:t>F</a:t>
            </a:r>
            <a:r>
              <a:rPr lang="en-US" altLang="zh-CN" sz="2800" kern="100" baseline="-25000" dirty="0">
                <a:latin typeface="Times New Roman"/>
                <a:ea typeface="华文细黑"/>
              </a:rPr>
              <a:t>1</a:t>
            </a:r>
            <a:r>
              <a:rPr lang="zh-CN" altLang="zh-CN" sz="2800" kern="100" dirty="0">
                <a:latin typeface="Times New Roman"/>
                <a:ea typeface="华文细黑"/>
                <a:cs typeface="Times New Roman"/>
              </a:rPr>
              <a:t>垂直于船轴</a:t>
            </a:r>
            <a:r>
              <a:rPr lang="en-US" altLang="zh-CN" sz="2800" kern="100" dirty="0">
                <a:latin typeface="Times New Roman"/>
                <a:ea typeface="华文细黑"/>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龙骨</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，会被水以很大的横向阻力平衡，</a:t>
            </a:r>
            <a:r>
              <a:rPr lang="en-US" altLang="zh-CN" sz="2800" i="1" kern="100" dirty="0">
                <a:latin typeface="Times New Roman"/>
                <a:ea typeface="华文细黑"/>
              </a:rPr>
              <a:t>F</a:t>
            </a:r>
            <a:r>
              <a:rPr lang="en-US" altLang="zh-CN" sz="2800" kern="100" baseline="-25000" dirty="0">
                <a:latin typeface="Times New Roman"/>
                <a:ea typeface="华文细黑"/>
              </a:rPr>
              <a:t>2</a:t>
            </a:r>
            <a:r>
              <a:rPr lang="zh-CN" altLang="zh-CN" sz="2800" kern="100" dirty="0">
                <a:latin typeface="Times New Roman"/>
                <a:ea typeface="华文细黑"/>
                <a:cs typeface="Times New Roman"/>
              </a:rPr>
              <a:t>可作为使船前进的动力</a:t>
            </a:r>
            <a:r>
              <a:rPr lang="en-US" altLang="zh-CN" sz="2800" kern="100" dirty="0">
                <a:latin typeface="Times New Roman"/>
                <a:ea typeface="华文细黑"/>
              </a:rPr>
              <a:t>.</a:t>
            </a:r>
            <a:r>
              <a:rPr lang="zh-CN" altLang="zh-CN" sz="2800" kern="100" dirty="0">
                <a:latin typeface="Times New Roman"/>
                <a:ea typeface="华文细黑"/>
                <a:cs typeface="Times New Roman"/>
              </a:rPr>
              <a:t>这样，船即可顶着逆风，侧向前进了</a:t>
            </a:r>
            <a:r>
              <a:rPr lang="en-US" altLang="zh-CN" sz="2800" kern="100" dirty="0" smtClean="0">
                <a:latin typeface="Times New Roman"/>
                <a:ea typeface="华文细黑"/>
              </a:rPr>
              <a:t>.</a:t>
            </a:r>
            <a:endParaRPr lang="en-US" altLang="zh-CN" sz="2800" kern="100" dirty="0" smtClean="0">
              <a:solidFill>
                <a:prstClr val="black"/>
              </a:solidFill>
              <a:latin typeface="Times New Roman"/>
              <a:ea typeface="华文细黑"/>
              <a:cs typeface="Courier New"/>
            </a:endParaRPr>
          </a:p>
        </p:txBody>
      </p:sp>
    </p:spTree>
    <p:extLst>
      <p:ext uri="{BB962C8B-B14F-4D97-AF65-F5344CB8AC3E}">
        <p14:creationId xmlns:p14="http://schemas.microsoft.com/office/powerpoint/2010/main" val="2410507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43801" y="5159142"/>
            <a:ext cx="902811"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18</a:t>
            </a:r>
            <a:endParaRPr lang="zh-CN" altLang="en-US" dirty="0"/>
          </a:p>
        </p:txBody>
      </p:sp>
      <p:pic>
        <p:nvPicPr>
          <p:cNvPr id="83970" name="Picture 2" descr="\\贾文\贾文\源文件\同步\物理 人教 必修1 新课标\W4.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411" y="3285778"/>
            <a:ext cx="6945591" cy="169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63109" y="379464"/>
            <a:ext cx="11264195" cy="2600007"/>
          </a:xfrm>
          <a:prstGeom prst="rect">
            <a:avLst/>
          </a:prstGeom>
        </p:spPr>
        <p:txBody>
          <a:bodyPr wrap="square">
            <a:spAutoFit/>
          </a:bodyPr>
          <a:lstStyle/>
          <a:p>
            <a:pPr lvl="0" indent="720000" algn="just">
              <a:lnSpc>
                <a:spcPct val="150000"/>
              </a:lnSpc>
              <a:tabLst>
                <a:tab pos="2700655" algn="l"/>
              </a:tabLst>
            </a:pPr>
            <a:r>
              <a:rPr lang="zh-CN" altLang="zh-CN" sz="2800" kern="100" dirty="0">
                <a:solidFill>
                  <a:prstClr val="black"/>
                </a:solidFill>
                <a:latin typeface="Times New Roman"/>
                <a:ea typeface="华文细黑"/>
                <a:cs typeface="Times New Roman"/>
              </a:rPr>
              <a:t>知道了逆风行船的奥秘，下面我们来分析逆风行船时张帆的方位和船实际经过的航线</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a:p>
            <a:pPr lvl="0" indent="720000" algn="just">
              <a:lnSpc>
                <a:spcPct val="150000"/>
              </a:lnSpc>
              <a:tabLst>
                <a:tab pos="2700655" algn="l"/>
              </a:tabLst>
            </a:pPr>
            <a:r>
              <a:rPr lang="zh-CN" altLang="zh-CN" sz="2800" kern="100" spc="-100" dirty="0">
                <a:solidFill>
                  <a:prstClr val="black"/>
                </a:solidFill>
                <a:latin typeface="Times New Roman"/>
                <a:ea typeface="华文细黑"/>
                <a:cs typeface="Times New Roman"/>
              </a:rPr>
              <a:t>如图</a:t>
            </a:r>
            <a:r>
              <a:rPr lang="en-US" altLang="zh-CN" sz="2800" kern="100" spc="-100" dirty="0">
                <a:solidFill>
                  <a:prstClr val="black"/>
                </a:solidFill>
                <a:latin typeface="Times New Roman"/>
                <a:ea typeface="华文细黑"/>
                <a:cs typeface="Courier New"/>
              </a:rPr>
              <a:t>18</a:t>
            </a:r>
            <a:r>
              <a:rPr lang="zh-CN" altLang="zh-CN" sz="2800" kern="100" spc="-100" dirty="0">
                <a:solidFill>
                  <a:prstClr val="black"/>
                </a:solidFill>
                <a:latin typeface="Times New Roman"/>
                <a:ea typeface="华文细黑"/>
                <a:cs typeface="Times New Roman"/>
              </a:rPr>
              <a:t>所示，当风从正东方吹来，而船却要驶向东北方向，下图三</a:t>
            </a:r>
            <a:r>
              <a:rPr lang="zh-CN" altLang="zh-CN" sz="2800" kern="100" dirty="0">
                <a:solidFill>
                  <a:prstClr val="black"/>
                </a:solidFill>
                <a:latin typeface="Times New Roman"/>
                <a:ea typeface="华文细黑"/>
                <a:cs typeface="Times New Roman"/>
              </a:rPr>
              <a:t>种情况中，哪种情况帆的方位是正确的？</a:t>
            </a:r>
            <a:r>
              <a:rPr lang="en-US" altLang="zh-CN" sz="2800" kern="100" dirty="0">
                <a:solidFill>
                  <a:prstClr val="black"/>
                </a:solidFill>
                <a:latin typeface="Times New Roman"/>
                <a:ea typeface="华文细黑"/>
                <a:cs typeface="Courier New"/>
              </a:rPr>
              <a:t>[</a:t>
            </a:r>
            <a:r>
              <a:rPr lang="en-US" altLang="zh-CN" sz="2800" i="1" kern="100" dirty="0">
                <a:solidFill>
                  <a:prstClr val="black"/>
                </a:solidFill>
                <a:latin typeface="Times New Roman"/>
                <a:ea typeface="华文细黑"/>
                <a:cs typeface="Courier New"/>
              </a:rPr>
              <a:t>PQ</a:t>
            </a:r>
            <a:r>
              <a:rPr lang="zh-CN" altLang="zh-CN" sz="2800" kern="100" dirty="0">
                <a:solidFill>
                  <a:prstClr val="black"/>
                </a:solidFill>
                <a:latin typeface="Times New Roman"/>
                <a:ea typeface="华文细黑"/>
                <a:cs typeface="Times New Roman"/>
              </a:rPr>
              <a:t>表示帆的方位</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俯视</a:t>
            </a:r>
            <a:r>
              <a:rPr lang="en-US" altLang="zh-CN" sz="2800" kern="100" dirty="0">
                <a:solidFill>
                  <a:prstClr val="black"/>
                </a:solidFill>
                <a:latin typeface="Times New Roman"/>
                <a:ea typeface="华文细黑"/>
                <a:cs typeface="Courier New"/>
              </a:rPr>
              <a:t>)]</a:t>
            </a:r>
            <a:endParaRPr lang="en-US" altLang="zh-CN" sz="2800" kern="100" dirty="0" smtClean="0">
              <a:solidFill>
                <a:prstClr val="black"/>
              </a:solidFill>
              <a:latin typeface="Times New Roman"/>
              <a:ea typeface="华文细黑"/>
              <a:cs typeface="Courier New"/>
            </a:endParaRPr>
          </a:p>
        </p:txBody>
      </p:sp>
    </p:spTree>
    <p:extLst>
      <p:ext uri="{BB962C8B-B14F-4D97-AF65-F5344CB8AC3E}">
        <p14:creationId xmlns:p14="http://schemas.microsoft.com/office/powerpoint/2010/main" val="17378176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43801" y="3081958"/>
            <a:ext cx="902811" cy="523220"/>
          </a:xfrm>
          <a:prstGeom prst="rect">
            <a:avLst/>
          </a:prstGeom>
        </p:spPr>
        <p:txBody>
          <a:bodyPr wrap="none">
            <a:spAutoFit/>
          </a:bodyPr>
          <a:lstStyle/>
          <a:p>
            <a:r>
              <a:rPr lang="zh-CN" altLang="zh-CN" sz="2800" kern="10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19</a:t>
            </a:r>
            <a:endParaRPr lang="zh-CN" altLang="en-US" dirty="0"/>
          </a:p>
        </p:txBody>
      </p:sp>
      <p:sp>
        <p:nvSpPr>
          <p:cNvPr id="9" name="矩形 8"/>
          <p:cNvSpPr/>
          <p:nvPr/>
        </p:nvSpPr>
        <p:spPr>
          <a:xfrm>
            <a:off x="463109" y="34370"/>
            <a:ext cx="11264195" cy="661015"/>
          </a:xfrm>
          <a:prstGeom prst="rect">
            <a:avLst/>
          </a:prstGeom>
        </p:spPr>
        <p:txBody>
          <a:bodyPr wrap="square">
            <a:spAutoFit/>
          </a:bodyPr>
          <a:lstStyle/>
          <a:p>
            <a:pPr lvl="0" indent="720000" algn="just">
              <a:lnSpc>
                <a:spcPct val="150000"/>
              </a:lnSpc>
              <a:tabLst>
                <a:tab pos="2700655" algn="l"/>
              </a:tabLst>
            </a:pPr>
            <a:r>
              <a:rPr lang="zh-CN" altLang="zh-CN" sz="2800" kern="100" dirty="0">
                <a:latin typeface="Times New Roman"/>
                <a:ea typeface="华文细黑"/>
                <a:cs typeface="Times New Roman"/>
              </a:rPr>
              <a:t>风对船的作用力如图</a:t>
            </a:r>
            <a:r>
              <a:rPr lang="en-US" altLang="zh-CN" sz="2800" kern="100" dirty="0">
                <a:latin typeface="Times New Roman"/>
                <a:ea typeface="华文细黑"/>
              </a:rPr>
              <a:t>19</a:t>
            </a:r>
            <a:r>
              <a:rPr lang="zh-CN" altLang="zh-CN" sz="2800" kern="100" dirty="0">
                <a:latin typeface="Times New Roman"/>
                <a:ea typeface="华文细黑"/>
                <a:cs typeface="Times New Roman"/>
              </a:rPr>
              <a:t>所示</a:t>
            </a:r>
            <a:r>
              <a:rPr lang="en-US" altLang="zh-CN" sz="2800" kern="100" dirty="0">
                <a:latin typeface="Times New Roman"/>
                <a:ea typeface="华文细黑"/>
              </a:rPr>
              <a:t>.</a:t>
            </a:r>
            <a:endParaRPr lang="en-US" altLang="zh-CN" sz="2800" kern="100" dirty="0" smtClean="0">
              <a:solidFill>
                <a:prstClr val="black"/>
              </a:solidFill>
              <a:latin typeface="Times New Roman"/>
              <a:ea typeface="华文细黑"/>
              <a:cs typeface="Courier New"/>
            </a:endParaRPr>
          </a:p>
        </p:txBody>
      </p:sp>
      <p:pic>
        <p:nvPicPr>
          <p:cNvPr id="84994" name="Picture 2" descr="\\贾文\贾文\源文件\同步\物理 人教 必修1 新课标\W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89" y="764610"/>
            <a:ext cx="7342035" cy="222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63109" y="3483258"/>
            <a:ext cx="11264195" cy="3242170"/>
          </a:xfrm>
          <a:prstGeom prst="rect">
            <a:avLst/>
          </a:prstGeom>
        </p:spPr>
        <p:txBody>
          <a:bodyPr wrap="square">
            <a:spAutoFit/>
          </a:bodyPr>
          <a:lstStyle/>
          <a:p>
            <a:pPr indent="720000" algn="just">
              <a:lnSpc>
                <a:spcPct val="150000"/>
              </a:lnSpc>
              <a:spcAft>
                <a:spcPts val="0"/>
              </a:spcAft>
              <a:tabLst>
                <a:tab pos="2700655" algn="l"/>
              </a:tabLst>
            </a:pPr>
            <a:r>
              <a:rPr lang="zh-CN" altLang="zh-CN" sz="2800" kern="100" dirty="0">
                <a:latin typeface="Times New Roman"/>
                <a:ea typeface="华文细黑"/>
                <a:cs typeface="Times New Roman"/>
              </a:rPr>
              <a:t>从图中可以看出，</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图中风对帆的压力与航向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船头指向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间的夹角</a:t>
            </a:r>
            <a:r>
              <a:rPr lang="en-US" altLang="zh-CN" sz="2800" i="1" kern="100" dirty="0">
                <a:latin typeface="Times New Roman"/>
                <a:ea typeface="华文细黑"/>
                <a:cs typeface="Courier New"/>
              </a:rPr>
              <a:t>θ</a:t>
            </a:r>
            <a:r>
              <a:rPr lang="en-US" altLang="zh-CN" sz="2800" kern="100" dirty="0">
                <a:latin typeface="Times New Roman"/>
                <a:ea typeface="华文细黑"/>
                <a:cs typeface="Courier New"/>
              </a:rPr>
              <a:t>&lt;90°</a:t>
            </a:r>
            <a:r>
              <a:rPr lang="zh-CN" altLang="zh-CN" sz="2800" kern="100" dirty="0">
                <a:latin typeface="Times New Roman"/>
                <a:ea typeface="华文细黑"/>
                <a:cs typeface="Times New Roman"/>
              </a:rPr>
              <a:t>，风力是动力；</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中的夹角</a:t>
            </a:r>
            <a:r>
              <a:rPr lang="en-US" altLang="zh-CN" sz="2800" i="1" kern="100" dirty="0">
                <a:latin typeface="Times New Roman"/>
                <a:ea typeface="华文细黑"/>
                <a:cs typeface="Courier New"/>
              </a:rPr>
              <a:t>θ</a:t>
            </a:r>
            <a:r>
              <a:rPr lang="en-US" altLang="zh-CN" sz="2800" kern="100" dirty="0">
                <a:latin typeface="Times New Roman"/>
                <a:ea typeface="华文细黑"/>
                <a:cs typeface="Courier New"/>
              </a:rPr>
              <a:t>&gt;90°</a:t>
            </a:r>
            <a:r>
              <a:rPr lang="zh-CN" altLang="zh-CN" sz="2800" kern="100" dirty="0">
                <a:latin typeface="Times New Roman"/>
                <a:ea typeface="华文细黑"/>
                <a:cs typeface="Times New Roman"/>
              </a:rPr>
              <a:t>，风力为阻力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所以</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中帆的方位是正确的</a:t>
            </a:r>
            <a:r>
              <a:rPr lang="en-US" altLang="zh-CN" sz="2800" kern="100" dirty="0">
                <a:latin typeface="Times New Roman"/>
                <a:ea typeface="华文细黑"/>
                <a:cs typeface="Courier New"/>
              </a:rPr>
              <a:t>.</a:t>
            </a:r>
            <a:endParaRPr lang="zh-CN" altLang="zh-CN" sz="1050" kern="100" dirty="0">
              <a:latin typeface="宋体"/>
              <a:cs typeface="Courier New"/>
            </a:endParaRPr>
          </a:p>
          <a:p>
            <a:pPr indent="720000" algn="just">
              <a:lnSpc>
                <a:spcPct val="150000"/>
              </a:lnSpc>
              <a:spcAft>
                <a:spcPts val="0"/>
              </a:spcAft>
              <a:tabLst>
                <a:tab pos="2700655" algn="l"/>
              </a:tabLst>
            </a:pPr>
            <a:r>
              <a:rPr lang="zh-CN" altLang="zh-CN" sz="2800" kern="100" dirty="0">
                <a:latin typeface="Times New Roman"/>
                <a:ea typeface="华文细黑"/>
                <a:cs typeface="Times New Roman"/>
              </a:rPr>
              <a:t>仔细观察</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图不难发现，帆的位置处于航向和风向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实际上是风向的反方向</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的夹角</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之间</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2571138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43801" y="5951230"/>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20</a:t>
            </a:r>
            <a:endParaRPr lang="zh-CN" altLang="en-US" dirty="0"/>
          </a:p>
        </p:txBody>
      </p:sp>
      <p:sp>
        <p:nvSpPr>
          <p:cNvPr id="9" name="矩形 8"/>
          <p:cNvSpPr/>
          <p:nvPr/>
        </p:nvSpPr>
        <p:spPr>
          <a:xfrm>
            <a:off x="463109" y="188546"/>
            <a:ext cx="11264195" cy="2595839"/>
          </a:xfrm>
          <a:prstGeom prst="rect">
            <a:avLst/>
          </a:prstGeom>
        </p:spPr>
        <p:txBody>
          <a:bodyPr wrap="square">
            <a:spAutoFit/>
          </a:bodyPr>
          <a:lstStyle/>
          <a:p>
            <a:pPr lvl="0" indent="720000" algn="just">
              <a:lnSpc>
                <a:spcPct val="150000"/>
              </a:lnSpc>
              <a:tabLst>
                <a:tab pos="2700655" algn="l"/>
              </a:tabLst>
            </a:pPr>
            <a:r>
              <a:rPr lang="zh-CN" altLang="zh-CN" sz="2800" kern="100" dirty="0">
                <a:latin typeface="Times New Roman"/>
                <a:ea typeface="华文细黑"/>
                <a:cs typeface="Times New Roman"/>
              </a:rPr>
              <a:t>如果船在航行时遇到的是当头逆风，比如，船沿着南北向的河道向北航行，而刮的又是正北风</a:t>
            </a:r>
            <a:r>
              <a:rPr lang="en-US" altLang="zh-CN" sz="2800" kern="100" dirty="0">
                <a:latin typeface="Times New Roman"/>
                <a:ea typeface="华文细黑"/>
              </a:rPr>
              <a:t>(</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当头风</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，还能不能借助风力呢？答案是可以的</a:t>
            </a:r>
            <a:r>
              <a:rPr lang="en-US" altLang="zh-CN" sz="2800" kern="100" dirty="0">
                <a:latin typeface="Times New Roman"/>
                <a:ea typeface="华文细黑"/>
              </a:rPr>
              <a:t>.</a:t>
            </a:r>
            <a:r>
              <a:rPr lang="zh-CN" altLang="zh-CN" sz="2800" kern="100" dirty="0">
                <a:latin typeface="Times New Roman"/>
                <a:ea typeface="华文细黑"/>
                <a:cs typeface="Times New Roman"/>
              </a:rPr>
              <a:t>聪明的舵手会调整船头的指向，变当头风为侧斜风，同样可以借风行</a:t>
            </a:r>
            <a:r>
              <a:rPr lang="en-US" altLang="zh-CN" sz="2800" kern="100" dirty="0">
                <a:latin typeface="Times New Roman"/>
                <a:ea typeface="华文细黑"/>
              </a:rPr>
              <a:t>.</a:t>
            </a:r>
            <a:r>
              <a:rPr lang="zh-CN" altLang="zh-CN" sz="2800" kern="100" dirty="0">
                <a:latin typeface="Times New Roman"/>
                <a:ea typeface="华文细黑"/>
                <a:cs typeface="Times New Roman"/>
              </a:rPr>
              <a:t>这样做，船的实际航线为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之</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字形，如图</a:t>
            </a:r>
            <a:r>
              <a:rPr lang="en-US" altLang="zh-CN" sz="2800" kern="100" dirty="0">
                <a:latin typeface="Times New Roman"/>
                <a:ea typeface="华文细黑"/>
              </a:rPr>
              <a:t>20</a:t>
            </a:r>
            <a:r>
              <a:rPr lang="zh-CN" altLang="zh-CN" sz="2800" kern="100" dirty="0">
                <a:latin typeface="Times New Roman"/>
                <a:ea typeface="华文细黑"/>
                <a:cs typeface="Times New Roman"/>
              </a:rPr>
              <a:t>所示</a:t>
            </a:r>
            <a:r>
              <a:rPr lang="en-US" altLang="zh-CN" sz="2800" kern="100" dirty="0">
                <a:latin typeface="Times New Roman"/>
                <a:ea typeface="华文细黑"/>
              </a:rPr>
              <a:t>.</a:t>
            </a:r>
            <a:endParaRPr lang="en-US" altLang="zh-CN" sz="2800" kern="100" dirty="0" smtClean="0">
              <a:solidFill>
                <a:prstClr val="black"/>
              </a:solidFill>
              <a:latin typeface="Times New Roman"/>
              <a:ea typeface="华文细黑"/>
              <a:cs typeface="Courier New"/>
            </a:endParaRPr>
          </a:p>
        </p:txBody>
      </p:sp>
      <p:pic>
        <p:nvPicPr>
          <p:cNvPr id="86018" name="Picture 2" descr="\\贾文\贾文\源文件\同步\物理 人教 必修1 新课标\W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683" y="2874050"/>
            <a:ext cx="3791047" cy="304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spTree>
    <p:extLst>
      <p:ext uri="{BB962C8B-B14F-4D97-AF65-F5344CB8AC3E}">
        <p14:creationId xmlns:p14="http://schemas.microsoft.com/office/powerpoint/2010/main" val="5541233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6"/>
          <p:cNvSpPr/>
          <p:nvPr/>
        </p:nvSpPr>
        <p:spPr>
          <a:xfrm>
            <a:off x="444674" y="2709714"/>
            <a:ext cx="8022200"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5200" b="1" dirty="0">
                <a:solidFill>
                  <a:srgbClr val="0070C0"/>
                </a:solidFill>
                <a:latin typeface="+mj-lt"/>
                <a:ea typeface="+mj-ea"/>
                <a:cs typeface="+mj-cs"/>
              </a:rPr>
              <a:t>你也可以成为</a:t>
            </a:r>
            <a:r>
              <a:rPr lang="zh-CN" altLang="en-US" sz="5200" b="1" dirty="0">
                <a:solidFill>
                  <a:srgbClr val="0070C0"/>
                </a:solidFill>
                <a:latin typeface="宋体" pitchFamily="2" charset="-122"/>
                <a:ea typeface="宋体" pitchFamily="2" charset="-122"/>
                <a:cs typeface="+mj-cs"/>
              </a:rPr>
              <a:t>“</a:t>
            </a:r>
            <a:r>
              <a:rPr lang="zh-CN" altLang="en-US" sz="5200" b="1" dirty="0">
                <a:solidFill>
                  <a:srgbClr val="0070C0"/>
                </a:solidFill>
                <a:latin typeface="+mj-lt"/>
                <a:ea typeface="+mj-ea"/>
                <a:cs typeface="+mj-cs"/>
              </a:rPr>
              <a:t>大力水手</a:t>
            </a:r>
            <a:r>
              <a:rPr lang="zh-CN" altLang="en-US" sz="5200" b="1" dirty="0">
                <a:solidFill>
                  <a:srgbClr val="0070C0"/>
                </a:solidFill>
                <a:latin typeface="宋体" pitchFamily="2" charset="-122"/>
                <a:ea typeface="宋体" pitchFamily="2" charset="-122"/>
                <a:cs typeface="+mj-cs"/>
              </a:rPr>
              <a:t>”</a:t>
            </a:r>
            <a:endParaRPr lang="en-US" altLang="zh-CN" sz="5200" b="1" dirty="0">
              <a:solidFill>
                <a:srgbClr val="0070C0"/>
              </a:solidFill>
              <a:latin typeface="宋体" pitchFamily="2" charset="-122"/>
              <a:ea typeface="宋体" pitchFamily="2" charset="-122"/>
              <a:cs typeface="+mj-cs"/>
            </a:endParaRPr>
          </a:p>
        </p:txBody>
      </p:sp>
      <p:pic>
        <p:nvPicPr>
          <p:cNvPr id="6" name="Picture 4" descr="C:\Users\Administrator\Desktop\用！！！\风景图片\新图！\3运动会\Redocn_20100518103817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97" t="3206" r="3502" b="7361"/>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87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2977" y="455752"/>
            <a:ext cx="11232086" cy="5638338"/>
          </a:xfrm>
          <a:prstGeom prst="rect">
            <a:avLst/>
          </a:prstGeom>
        </p:spPr>
        <p:txBody>
          <a:bodyPr>
            <a:spAutoFit/>
          </a:bodyPr>
          <a:lstStyle/>
          <a:p>
            <a:pPr indent="720000" algn="just">
              <a:lnSpc>
                <a:spcPts val="5500"/>
              </a:lnSpc>
              <a:spcAft>
                <a:spcPts val="0"/>
              </a:spcAft>
              <a:tabLst>
                <a:tab pos="2700655" algn="l"/>
              </a:tabLst>
            </a:pP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我是大力水手，我喜欢吃菠菜，因此我力大无比</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相信每个看过动画片《大力水手》的孩子，都对大力水手的力大无穷生出过无限的向往</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其实，借助于物理知识的帮助，你也可以成为大力水手</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b="1" kern="100" dirty="0">
                <a:latin typeface="Times New Roman"/>
                <a:ea typeface="华文细黑"/>
                <a:cs typeface="Courier New"/>
              </a:rPr>
              <a:t>1.</a:t>
            </a:r>
            <a:r>
              <a:rPr lang="zh-CN" altLang="zh-CN" sz="2800" b="1" kern="100" dirty="0">
                <a:latin typeface="Times New Roman"/>
                <a:ea typeface="华文细黑"/>
                <a:cs typeface="Times New Roman"/>
              </a:rPr>
              <a:t>纤指断琴弦</a:t>
            </a:r>
            <a:endParaRPr lang="zh-CN" altLang="zh-CN" sz="1050" kern="100" dirty="0">
              <a:latin typeface="宋体"/>
              <a:cs typeface="Courier New"/>
            </a:endParaRPr>
          </a:p>
          <a:p>
            <a:pPr algn="just">
              <a:lnSpc>
                <a:spcPts val="5500"/>
              </a:lnSpc>
              <a:spcAft>
                <a:spcPts val="0"/>
              </a:spcAft>
              <a:tabLst>
                <a:tab pos="2700655" algn="l"/>
              </a:tabLst>
            </a:pPr>
            <a:r>
              <a:rPr lang="zh-CN" altLang="zh-CN" sz="2800" kern="100" dirty="0">
                <a:latin typeface="Times New Roman"/>
                <a:ea typeface="华文细黑"/>
                <a:cs typeface="Times New Roman"/>
              </a:rPr>
              <a:t>在一些影视作品中，有一些这样的镜头：弹琴者撮、拨、挑、弹，琴音悠扬，或沉静优美如歌如泣，或肃杀悲怆似涛声阵阵，婉转处如行云流水，激越处可七弦寸断</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这时我们会惊诧于弹琴者的</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内力</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凝聚之深，贯于指尖爆发的力量之大</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演奏者的内力真的如此深厚吗？</a:t>
            </a:r>
            <a:endParaRPr lang="zh-CN" altLang="zh-CN" sz="1050" kern="100" dirty="0">
              <a:effectLst/>
              <a:latin typeface="宋体"/>
              <a:cs typeface="Courier New"/>
            </a:endParaRPr>
          </a:p>
        </p:txBody>
      </p:sp>
    </p:spTree>
    <p:extLst>
      <p:ext uri="{BB962C8B-B14F-4D97-AF65-F5344CB8AC3E}">
        <p14:creationId xmlns:p14="http://schemas.microsoft.com/office/powerpoint/2010/main" val="29739315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9003" y="814006"/>
            <a:ext cx="11232086" cy="2111732"/>
          </a:xfrm>
          <a:prstGeom prst="rect">
            <a:avLst/>
          </a:prstGeom>
        </p:spPr>
        <p:txBody>
          <a:bodyPr>
            <a:spAutoFit/>
          </a:bodyPr>
          <a:lstStyle/>
          <a:p>
            <a:pPr algn="just">
              <a:lnSpc>
                <a:spcPts val="55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1</a:t>
            </a:r>
            <a:r>
              <a:rPr lang="zh-CN" altLang="zh-CN" sz="2800" kern="100" dirty="0">
                <a:latin typeface="Times New Roman"/>
                <a:ea typeface="华文细黑"/>
                <a:cs typeface="Times New Roman"/>
              </a:rPr>
              <a:t>　</a:t>
            </a:r>
            <a:r>
              <a:rPr lang="zh-CN" altLang="zh-CN" sz="2800" kern="100" spc="-100" dirty="0">
                <a:latin typeface="Times New Roman"/>
                <a:ea typeface="华文细黑"/>
                <a:cs typeface="Times New Roman"/>
              </a:rPr>
              <a:t>取一根棉线，正中间系一个物体</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线稍长一些、物体稍重一些效果</a:t>
            </a:r>
            <a:r>
              <a:rPr lang="zh-CN" altLang="zh-CN" sz="2800" kern="100" dirty="0">
                <a:latin typeface="Times New Roman"/>
                <a:ea typeface="华文细黑"/>
                <a:cs typeface="Times New Roman"/>
              </a:rPr>
              <a:t>更好，以两线并拢或夹角较小时线不断为宜</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，手持线的两端向外移动，逐渐增大两线间的夹角，到一定程度线断了！试说明其中的物理道理</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469003" y="3110394"/>
            <a:ext cx="2339102" cy="523220"/>
          </a:xfrm>
          <a:prstGeom prst="rect">
            <a:avLst/>
          </a:prstGeom>
        </p:spPr>
        <p:txBody>
          <a:bodyPr wrap="none">
            <a:spAutoFit/>
          </a:bodyPr>
          <a:lstStyle/>
          <a:p>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en-US" sz="2800" dirty="0"/>
          </a:p>
        </p:txBody>
      </p:sp>
    </p:spTree>
    <p:extLst>
      <p:ext uri="{BB962C8B-B14F-4D97-AF65-F5344CB8AC3E}">
        <p14:creationId xmlns:p14="http://schemas.microsoft.com/office/powerpoint/2010/main" val="22002164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6" grpId="0"/>
      <p:bldP spid="6" grpId="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矩形 1"/>
          <p:cNvSpPr/>
          <p:nvPr/>
        </p:nvSpPr>
        <p:spPr>
          <a:xfrm>
            <a:off x="417896" y="480593"/>
            <a:ext cx="8311214" cy="3970318"/>
          </a:xfrm>
          <a:prstGeom prst="rect">
            <a:avLst/>
          </a:prstGeom>
        </p:spPr>
        <p:txBody>
          <a:bodyPr wrap="square">
            <a:spAutoFit/>
          </a:bodyPr>
          <a:lstStyle/>
          <a:p>
            <a:pPr algn="just">
              <a:lnSpc>
                <a:spcPct val="150000"/>
              </a:lnSpc>
              <a:spcAft>
                <a:spcPts val="0"/>
              </a:spcAf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设两线的拉力分别为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和</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间的夹角为</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，作出力的分解的平行四边形如图所示，</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zh-CN" altLang="zh-CN" sz="2800" kern="100" dirty="0">
                <a:solidFill>
                  <a:srgbClr val="002060"/>
                </a:solidFill>
                <a:latin typeface="Times New Roman"/>
                <a:ea typeface="华文细黑"/>
                <a:cs typeface="Times New Roman"/>
              </a:rPr>
              <a:t>为</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的两个分力</a:t>
            </a:r>
            <a:r>
              <a:rPr lang="en-US" altLang="zh-CN" sz="2800" kern="100" dirty="0">
                <a:solidFill>
                  <a:srgbClr val="002060"/>
                </a:solidFill>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pPr>
            <a:r>
              <a:rPr lang="zh-CN" altLang="zh-CN" sz="2800" kern="100" dirty="0">
                <a:solidFill>
                  <a:srgbClr val="002060"/>
                </a:solidFill>
                <a:latin typeface="Times New Roman"/>
                <a:ea typeface="华文细黑"/>
                <a:cs typeface="Times New Roman"/>
              </a:rPr>
              <a:t>由直角三角形知识知</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kern="100" dirty="0">
                <a:solidFill>
                  <a:srgbClr val="002060"/>
                </a:solidFill>
                <a:latin typeface="Times New Roman"/>
                <a:ea typeface="华文细黑"/>
                <a:cs typeface="Courier New"/>
              </a:rPr>
              <a:t>2</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cos </a:t>
            </a:r>
            <a:r>
              <a:rPr lang="en-US" altLang="zh-CN" sz="2800" i="1" kern="100" dirty="0" smtClean="0">
                <a:solidFill>
                  <a:srgbClr val="002060"/>
                </a:solidFill>
                <a:latin typeface="Times New Roman"/>
                <a:ea typeface="华文细黑"/>
                <a:cs typeface="Courier New"/>
              </a:rPr>
              <a:t>θ		</a:t>
            </a:r>
            <a:r>
              <a:rPr lang="en-US" altLang="zh-CN" sz="2800" kern="100" dirty="0" smtClean="0">
                <a:solidFill>
                  <a:srgbClr val="002060"/>
                </a:solidFill>
                <a:latin typeface="宋体"/>
                <a:ea typeface="华文细黑"/>
                <a:cs typeface="Times New Roman"/>
              </a:rPr>
              <a:t>①</a:t>
            </a:r>
            <a:endParaRPr lang="zh-CN" altLang="zh-CN" sz="1050" kern="100" dirty="0">
              <a:latin typeface="宋体"/>
              <a:cs typeface="Courier New"/>
            </a:endParaRPr>
          </a:p>
          <a:p>
            <a:pPr algn="just">
              <a:lnSpc>
                <a:spcPct val="150000"/>
              </a:lnSpc>
              <a:spcAft>
                <a:spcPts val="0"/>
              </a:spcAft>
            </a:pPr>
            <a:r>
              <a:rPr lang="zh-CN" altLang="zh-CN" sz="2800" kern="100" dirty="0">
                <a:solidFill>
                  <a:srgbClr val="002060"/>
                </a:solidFill>
                <a:latin typeface="Times New Roman"/>
                <a:ea typeface="华文细黑"/>
                <a:cs typeface="Times New Roman"/>
              </a:rPr>
              <a:t>又</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smtClean="0">
                <a:solidFill>
                  <a:srgbClr val="002060"/>
                </a:solidFill>
                <a:latin typeface="Times New Roman"/>
                <a:ea typeface="华文细黑"/>
                <a:cs typeface="Courier New"/>
              </a:rPr>
              <a:t>mg					</a:t>
            </a:r>
            <a:r>
              <a:rPr lang="en-US" altLang="zh-CN" sz="2800" kern="100" dirty="0" smtClean="0">
                <a:solidFill>
                  <a:srgbClr val="002060"/>
                </a:solidFill>
                <a:latin typeface="宋体"/>
                <a:ea typeface="华文细黑"/>
                <a:cs typeface="Times New Roman"/>
              </a:rPr>
              <a:t>②</a:t>
            </a:r>
            <a:endParaRPr lang="en-US" altLang="zh-CN" sz="1050" kern="100" dirty="0" smtClean="0">
              <a:latin typeface="宋体"/>
              <a:cs typeface="Courier New"/>
            </a:endParaRPr>
          </a:p>
          <a:p>
            <a:pPr algn="just">
              <a:lnSpc>
                <a:spcPct val="150000"/>
              </a:lnSpc>
              <a:spcAft>
                <a:spcPts val="0"/>
              </a:spcAft>
            </a:pPr>
            <a:r>
              <a:rPr lang="zh-CN" altLang="zh-CN" sz="2800" kern="100" dirty="0">
                <a:solidFill>
                  <a:srgbClr val="002060"/>
                </a:solidFill>
                <a:latin typeface="Times New Roman"/>
                <a:ea typeface="华文细黑"/>
                <a:cs typeface="Times New Roman"/>
              </a:rPr>
              <a:t>由</a:t>
            </a:r>
            <a:r>
              <a:rPr lang="en-US" altLang="zh-CN" sz="2800" kern="100" dirty="0">
                <a:solidFill>
                  <a:srgbClr val="002060"/>
                </a:solidFill>
                <a:latin typeface="宋体"/>
                <a:ea typeface="华文细黑"/>
                <a:cs typeface="Times New Roman"/>
              </a:rPr>
              <a:t>①②</a:t>
            </a:r>
            <a:r>
              <a:rPr lang="zh-CN" altLang="zh-CN" sz="2800" kern="100" dirty="0">
                <a:solidFill>
                  <a:srgbClr val="002060"/>
                </a:solidFill>
                <a:latin typeface="Times New Roman"/>
                <a:ea typeface="华文细黑"/>
                <a:cs typeface="Times New Roman"/>
              </a:rPr>
              <a:t>得</a:t>
            </a:r>
            <a:r>
              <a:rPr lang="en-US" altLang="zh-CN" sz="2800" i="1" kern="100" dirty="0">
                <a:solidFill>
                  <a:srgbClr val="002060"/>
                </a:solidFill>
                <a:latin typeface="Times New Roman"/>
                <a:ea typeface="华文细黑"/>
              </a:rPr>
              <a:t>F</a:t>
            </a:r>
            <a:r>
              <a:rPr lang="en-US" altLang="zh-CN" sz="2800" kern="100" baseline="-25000" dirty="0">
                <a:solidFill>
                  <a:srgbClr val="002060"/>
                </a:solidFill>
                <a:latin typeface="Times New Roman"/>
                <a:ea typeface="华文细黑"/>
              </a:rPr>
              <a:t>1</a:t>
            </a:r>
            <a:r>
              <a:rPr lang="zh-CN" altLang="zh-CN" sz="2800" kern="100" dirty="0" smtClean="0">
                <a:solidFill>
                  <a:srgbClr val="002060"/>
                </a:solidFill>
                <a:latin typeface="Times New Roman"/>
                <a:ea typeface="华文细黑"/>
                <a:cs typeface="Times New Roman"/>
              </a:rPr>
              <a:t>＝</a:t>
            </a:r>
            <a:r>
              <a:rPr lang="en-US" altLang="zh-CN" sz="2800" kern="100" dirty="0" smtClean="0">
                <a:solidFill>
                  <a:srgbClr val="002060"/>
                </a:solidFill>
                <a:latin typeface="Times New Roman"/>
                <a:ea typeface="华文细黑"/>
                <a:cs typeface="Times New Roman"/>
              </a:rPr>
              <a:t>					</a:t>
            </a:r>
            <a:r>
              <a:rPr lang="en-US" altLang="zh-CN" sz="2800" kern="100" dirty="0" smtClean="0">
                <a:solidFill>
                  <a:srgbClr val="002060"/>
                </a:solidFill>
                <a:latin typeface="宋体"/>
                <a:ea typeface="华文细黑"/>
                <a:cs typeface="Times New Roman"/>
              </a:rPr>
              <a:t>③</a:t>
            </a:r>
          </a:p>
        </p:txBody>
      </p:sp>
      <p:sp>
        <p:nvSpPr>
          <p:cNvPr id="6" name="矩形 5"/>
          <p:cNvSpPr/>
          <p:nvPr/>
        </p:nvSpPr>
        <p:spPr>
          <a:xfrm>
            <a:off x="417896" y="4513041"/>
            <a:ext cx="11232086" cy="1303177"/>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a:t>
            </a:r>
            <a:r>
              <a:rPr lang="en-US" altLang="zh-CN" sz="2800" kern="100" dirty="0">
                <a:solidFill>
                  <a:srgbClr val="002060"/>
                </a:solidFill>
                <a:latin typeface="宋体"/>
                <a:ea typeface="华文细黑"/>
                <a:cs typeface="Times New Roman"/>
              </a:rPr>
              <a:t>③</a:t>
            </a:r>
            <a:r>
              <a:rPr lang="zh-CN" altLang="zh-CN" sz="2800" kern="100" dirty="0">
                <a:solidFill>
                  <a:srgbClr val="002060"/>
                </a:solidFill>
                <a:latin typeface="Times New Roman"/>
                <a:ea typeface="华文细黑"/>
                <a:cs typeface="Times New Roman"/>
              </a:rPr>
              <a:t>知，随着</a:t>
            </a:r>
            <a:r>
              <a:rPr lang="en-US" altLang="zh-CN" sz="2800" i="1" kern="100" dirty="0">
                <a:solidFill>
                  <a:srgbClr val="002060"/>
                </a:solidFill>
                <a:latin typeface="Times New Roman"/>
                <a:ea typeface="华文细黑"/>
                <a:cs typeface="Courier New"/>
              </a:rPr>
              <a:t>θ</a:t>
            </a:r>
            <a:r>
              <a:rPr lang="zh-CN" altLang="zh-CN" sz="2800" kern="100" dirty="0">
                <a:solidFill>
                  <a:srgbClr val="002060"/>
                </a:solidFill>
                <a:latin typeface="Times New Roman"/>
                <a:ea typeface="华文细黑"/>
                <a:cs typeface="Times New Roman"/>
              </a:rPr>
              <a:t>的增大，每根线上的拉力将增大，当线上的拉力增大到超过线能承受的最大拉力时，线就断了</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42659" name="Picture 675" descr="\\贾文\贾文\源文件\同步\物理 人教 必修1 新课标\W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947" y="716937"/>
            <a:ext cx="3116891" cy="235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val="1686117017"/>
              </p:ext>
            </p:extLst>
          </p:nvPr>
        </p:nvGraphicFramePr>
        <p:xfrm>
          <a:off x="2569716" y="3602763"/>
          <a:ext cx="1365250" cy="1290638"/>
        </p:xfrm>
        <a:graphic>
          <a:graphicData uri="http://schemas.openxmlformats.org/presentationml/2006/ole">
            <mc:AlternateContent xmlns:mc="http://schemas.openxmlformats.org/markup-compatibility/2006">
              <mc:Choice xmlns:v="urn:schemas-microsoft-com:vml" Requires="v">
                <p:oleObj spid="_x0000_s42753" name="文档" r:id="rId4" imgW="1365946" imgH="1289949" progId="Word.Document.12">
                  <p:embed/>
                </p:oleObj>
              </mc:Choice>
              <mc:Fallback>
                <p:oleObj name="文档" r:id="rId4" imgW="1365946" imgH="1289949" progId="Word.Document.12">
                  <p:embed/>
                  <p:pic>
                    <p:nvPicPr>
                      <p:cNvPr id="0" name=""/>
                      <p:cNvPicPr/>
                      <p:nvPr/>
                    </p:nvPicPr>
                    <p:blipFill>
                      <a:blip r:embed="rId5"/>
                      <a:stretch>
                        <a:fillRect/>
                      </a:stretch>
                    </p:blipFill>
                    <p:spPr>
                      <a:xfrm>
                        <a:off x="2569716" y="3602763"/>
                        <a:ext cx="1365250" cy="1290638"/>
                      </a:xfrm>
                      <a:prstGeom prst="rect">
                        <a:avLst/>
                      </a:prstGeom>
                    </p:spPr>
                  </p:pic>
                </p:oleObj>
              </mc:Fallback>
            </mc:AlternateContent>
          </a:graphicData>
        </a:graphic>
      </p:graphicFrame>
    </p:spTree>
    <p:extLst>
      <p:ext uri="{BB962C8B-B14F-4D97-AF65-F5344CB8AC3E}">
        <p14:creationId xmlns:p14="http://schemas.microsoft.com/office/powerpoint/2010/main" val="143120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75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2659"/>
                                        </p:tgtEl>
                                        <p:attrNameLst>
                                          <p:attrName>style.visibility</p:attrName>
                                        </p:attrNameLst>
                                      </p:cBhvr>
                                      <p:to>
                                        <p:strVal val="visible"/>
                                      </p:to>
                                    </p:set>
                                    <p:animEffect transition="in" filter="blinds(horizontal)">
                                      <p:cBhvr>
                                        <p:cTn id="10" dur="750"/>
                                        <p:tgtEl>
                                          <p:spTgt spid="42659"/>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linds(horizontal)">
                                      <p:cBhvr>
                                        <p:cTn id="14" dur="750"/>
                                        <p:tgtEl>
                                          <p:spTgt spid="2">
                                            <p:txEl>
                                              <p:pRg st="1" end="1"/>
                                            </p:txEl>
                                          </p:spTgt>
                                        </p:tgtEl>
                                      </p:cBhvr>
                                    </p:animEffect>
                                  </p:childTnLst>
                                </p:cTn>
                              </p:par>
                            </p:childTnLst>
                          </p:cTn>
                        </p:par>
                        <p:par>
                          <p:cTn id="15" fill="hold">
                            <p:stCondLst>
                              <p:cond delay="1500"/>
                            </p:stCondLst>
                            <p:childTnLst>
                              <p:par>
                                <p:cTn id="16" presetID="3" presetClass="entr" presetSubtype="10" fill="hold" nodeType="after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linds(horizontal)">
                                      <p:cBhvr>
                                        <p:cTn id="18" dur="750"/>
                                        <p:tgtEl>
                                          <p:spTgt spid="2">
                                            <p:txEl>
                                              <p:pRg st="2" end="2"/>
                                            </p:txEl>
                                          </p:spTgt>
                                        </p:tgtEl>
                                      </p:cBhvr>
                                    </p:animEffect>
                                  </p:childTnLst>
                                </p:cTn>
                              </p:par>
                            </p:childTnLst>
                          </p:cTn>
                        </p:par>
                        <p:par>
                          <p:cTn id="19" fill="hold">
                            <p:stCondLst>
                              <p:cond delay="2250"/>
                            </p:stCondLst>
                            <p:childTnLst>
                              <p:par>
                                <p:cTn id="20" presetID="3" presetClass="entr" presetSubtype="10" fill="hold" nodeType="after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750"/>
                                        <p:tgtEl>
                                          <p:spTgt spid="2">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750"/>
                                        <p:tgtEl>
                                          <p:spTgt spid="5"/>
                                        </p:tgtEl>
                                      </p:cBhvr>
                                    </p:animEffect>
                                  </p:childTnLst>
                                </p:cTn>
                              </p:par>
                            </p:childTnLst>
                          </p:cTn>
                        </p:par>
                        <p:par>
                          <p:cTn id="26" fill="hold">
                            <p:stCondLst>
                              <p:cond delay="3000"/>
                            </p:stCondLst>
                            <p:childTnLst>
                              <p:par>
                                <p:cTn id="27" presetID="3" presetClass="entr" presetSubtype="1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linds(horizontal)">
                                      <p:cBhvr>
                                        <p:cTn id="29"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2315" y="1485578"/>
            <a:ext cx="10686944" cy="2111732"/>
          </a:xfrm>
          <a:prstGeom prst="rect">
            <a:avLst/>
          </a:prstGeom>
        </p:spPr>
        <p:txBody>
          <a:bodyPr>
            <a:spAutoFit/>
          </a:bodyPr>
          <a:lstStyle/>
          <a:p>
            <a:pPr algn="just">
              <a:lnSpc>
                <a:spcPts val="5500"/>
              </a:lnSpc>
              <a:spcAft>
                <a:spcPts val="0"/>
              </a:spcAft>
              <a:tabLst>
                <a:tab pos="2430780" algn="l"/>
              </a:tabLst>
            </a:pPr>
            <a:r>
              <a:rPr lang="zh-CN" altLang="zh-CN" sz="2800" b="1" kern="100" dirty="0">
                <a:solidFill>
                  <a:srgbClr val="000000"/>
                </a:solidFill>
                <a:latin typeface="Times New Roman"/>
                <a:ea typeface="华文细黑"/>
                <a:cs typeface="Times New Roman"/>
              </a:rPr>
              <a:t>点评：</a:t>
            </a:r>
            <a:r>
              <a:rPr lang="zh-CN" altLang="zh-CN" sz="2800" kern="100" dirty="0">
                <a:solidFill>
                  <a:srgbClr val="000000"/>
                </a:solidFill>
                <a:latin typeface="Times New Roman"/>
                <a:ea typeface="华文细黑"/>
                <a:cs typeface="Times New Roman"/>
              </a:rPr>
              <a:t>对线施加一个较小的横向拉力</a:t>
            </a:r>
            <a:r>
              <a:rPr lang="en-US" altLang="zh-CN" sz="2800" kern="100" dirty="0">
                <a:solidFill>
                  <a:srgbClr val="000000"/>
                </a:solidFill>
                <a:latin typeface="Times New Roman"/>
                <a:ea typeface="华文细黑"/>
              </a:rPr>
              <a:t>(</a:t>
            </a:r>
            <a:r>
              <a:rPr lang="zh-CN" altLang="zh-CN" sz="2800" kern="100" dirty="0">
                <a:solidFill>
                  <a:srgbClr val="000000"/>
                </a:solidFill>
                <a:latin typeface="Times New Roman"/>
                <a:ea typeface="华文细黑"/>
                <a:cs typeface="Times New Roman"/>
              </a:rPr>
              <a:t>大小等于物体的重力</a:t>
            </a:r>
            <a:r>
              <a:rPr lang="en-US" altLang="zh-CN" sz="2800" kern="100" dirty="0">
                <a:solidFill>
                  <a:srgbClr val="000000"/>
                </a:solidFill>
                <a:latin typeface="Times New Roman"/>
                <a:ea typeface="华文细黑"/>
              </a:rPr>
              <a:t>)</a:t>
            </a:r>
            <a:r>
              <a:rPr lang="zh-CN" altLang="zh-CN" sz="2800" kern="100" dirty="0">
                <a:solidFill>
                  <a:srgbClr val="000000"/>
                </a:solidFill>
                <a:latin typeface="Times New Roman"/>
                <a:ea typeface="华文细黑"/>
                <a:cs typeface="Times New Roman"/>
              </a:rPr>
              <a:t>，就能够沿线形成较大的拉力</a:t>
            </a:r>
            <a:r>
              <a:rPr lang="en-US" altLang="zh-CN" sz="2800" kern="100" dirty="0">
                <a:solidFill>
                  <a:srgbClr val="000000"/>
                </a:solidFill>
                <a:latin typeface="Times New Roman"/>
                <a:ea typeface="华文细黑"/>
              </a:rPr>
              <a:t>.</a:t>
            </a:r>
            <a:r>
              <a:rPr lang="zh-CN" altLang="zh-CN" sz="2800" kern="100" dirty="0">
                <a:solidFill>
                  <a:srgbClr val="000000"/>
                </a:solidFill>
                <a:latin typeface="Times New Roman"/>
                <a:ea typeface="华文细黑"/>
                <a:cs typeface="Times New Roman"/>
              </a:rPr>
              <a:t>懂得了力的分解的知识，你明白纤指断弦的道理了吧</a:t>
            </a:r>
            <a:r>
              <a:rPr lang="en-US" altLang="zh-CN" sz="2800" kern="100" dirty="0">
                <a:solidFill>
                  <a:srgbClr val="000000"/>
                </a:solidFill>
                <a:latin typeface="Times New Roman"/>
                <a:ea typeface="华文细黑"/>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11811480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sp>
        <p:nvSpPr>
          <p:cNvPr id="6" name="矩形 5"/>
          <p:cNvSpPr/>
          <p:nvPr/>
        </p:nvSpPr>
        <p:spPr>
          <a:xfrm>
            <a:off x="311448" y="162440"/>
            <a:ext cx="11409907" cy="5909310"/>
          </a:xfrm>
          <a:prstGeom prst="rect">
            <a:avLst/>
          </a:prstGeom>
        </p:spPr>
        <p:txBody>
          <a:bodyPr>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2.</a:t>
            </a:r>
            <a:r>
              <a:rPr lang="zh-CN" altLang="zh-CN" sz="2800" b="1" kern="100" dirty="0">
                <a:latin typeface="Times New Roman"/>
                <a:ea typeface="华文细黑"/>
                <a:cs typeface="Times New Roman"/>
              </a:rPr>
              <a:t>你可以拖动汽车</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一辆汽车陷入泥坑中，如果你是驾驶员，并且就你一个人，你能想办法把汽车拖出泥坑吗？</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2</a:t>
            </a:r>
            <a:r>
              <a:rPr lang="zh-CN" altLang="zh-CN" sz="2800" kern="100" dirty="0">
                <a:latin typeface="Times New Roman"/>
                <a:ea typeface="华文细黑"/>
                <a:cs typeface="Times New Roman"/>
              </a:rPr>
              <a:t>　为了把陷在泥坑里的汽车拉出来，司机用一条结实的绳子把汽车拴在一棵大树上</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绳水平且绷直</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开始时汽车和大树相距</a:t>
            </a:r>
            <a:r>
              <a:rPr lang="en-US" altLang="zh-CN" sz="2800" kern="100" dirty="0">
                <a:latin typeface="Times New Roman"/>
                <a:ea typeface="华文细黑"/>
                <a:cs typeface="Courier New"/>
              </a:rPr>
              <a:t>12 m</a:t>
            </a:r>
            <a:r>
              <a:rPr lang="zh-CN" altLang="zh-CN" sz="2800" kern="100" dirty="0">
                <a:latin typeface="Times New Roman"/>
                <a:ea typeface="华文细黑"/>
                <a:cs typeface="Times New Roman"/>
              </a:rPr>
              <a:t>，然后在绳的中点用</a:t>
            </a:r>
            <a:r>
              <a:rPr lang="en-US" altLang="zh-CN" sz="2800" kern="100" dirty="0">
                <a:latin typeface="Times New Roman"/>
                <a:ea typeface="华文细黑"/>
                <a:cs typeface="Courier New"/>
              </a:rPr>
              <a:t>400 N</a:t>
            </a:r>
            <a:r>
              <a:rPr lang="zh-CN" altLang="zh-CN" sz="2800" kern="100" dirty="0">
                <a:latin typeface="Times New Roman"/>
                <a:ea typeface="华文细黑"/>
                <a:cs typeface="Times New Roman"/>
              </a:rPr>
              <a:t>的拉力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沿与绳垂直的方向</a:t>
            </a:r>
            <a:r>
              <a:rPr lang="zh-CN" altLang="zh-CN" sz="2800" kern="100" dirty="0" smtClean="0">
                <a:latin typeface="Times New Roman"/>
                <a:ea typeface="华文细黑"/>
                <a:cs typeface="Times New Roman"/>
              </a:rPr>
              <a:t>拉</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spc="-100" dirty="0" smtClean="0">
                <a:latin typeface="Times New Roman"/>
                <a:ea typeface="华文细黑"/>
                <a:cs typeface="Times New Roman"/>
              </a:rPr>
              <a:t>绳</a:t>
            </a:r>
            <a:r>
              <a:rPr lang="zh-CN" altLang="zh-CN" sz="2800" kern="100" spc="-100" dirty="0">
                <a:latin typeface="Times New Roman"/>
                <a:ea typeface="华文细黑"/>
                <a:cs typeface="Times New Roman"/>
              </a:rPr>
              <a:t>，结果中点被拉过</a:t>
            </a:r>
            <a:r>
              <a:rPr lang="en-US" altLang="zh-CN" sz="2800" kern="100" spc="-100" dirty="0">
                <a:latin typeface="Times New Roman"/>
                <a:ea typeface="华文细黑"/>
                <a:cs typeface="Courier New"/>
              </a:rPr>
              <a:t>0.6 m</a:t>
            </a:r>
            <a:r>
              <a:rPr lang="zh-CN" altLang="zh-CN" sz="2800" kern="100" spc="-100" dirty="0">
                <a:latin typeface="Times New Roman"/>
                <a:ea typeface="华文细黑"/>
                <a:cs typeface="Times New Roman"/>
              </a:rPr>
              <a:t>，如图</a:t>
            </a:r>
            <a:r>
              <a:rPr lang="en-US" altLang="zh-CN" sz="2800" kern="100" spc="-100" dirty="0">
                <a:latin typeface="Times New Roman"/>
                <a:ea typeface="华文细黑"/>
                <a:cs typeface="Courier New"/>
              </a:rPr>
              <a:t>21</a:t>
            </a:r>
            <a:r>
              <a:rPr lang="zh-CN" altLang="zh-CN" sz="2800" kern="100" spc="-100" dirty="0">
                <a:latin typeface="Times New Roman"/>
                <a:ea typeface="华文细黑"/>
                <a:cs typeface="Times New Roman"/>
              </a:rPr>
              <a:t>所示</a:t>
            </a:r>
            <a:r>
              <a:rPr lang="en-US" altLang="zh-CN" sz="2800" kern="100" spc="-100" dirty="0">
                <a:latin typeface="Times New Roman"/>
                <a:ea typeface="华文细黑"/>
                <a:cs typeface="Courier New"/>
              </a:rPr>
              <a:t>.</a:t>
            </a:r>
            <a:r>
              <a:rPr lang="zh-CN" altLang="zh-CN" sz="2800" kern="100" spc="-100" dirty="0" smtClean="0">
                <a:latin typeface="Times New Roman"/>
                <a:ea typeface="华文细黑"/>
                <a:cs typeface="Times New Roman"/>
              </a:rPr>
              <a:t>假设</a:t>
            </a:r>
            <a:endParaRPr lang="en-US" altLang="zh-CN" sz="2800" kern="100" spc="-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绳子</a:t>
            </a:r>
            <a:r>
              <a:rPr lang="zh-CN" altLang="zh-CN" sz="2800" kern="100" dirty="0">
                <a:latin typeface="Times New Roman"/>
                <a:ea typeface="华文细黑"/>
                <a:cs typeface="Times New Roman"/>
              </a:rPr>
              <a:t>的伸长可以忽略不计，求此时汽车</a:t>
            </a:r>
            <a:r>
              <a:rPr lang="zh-CN" altLang="zh-CN" sz="2800" kern="100" dirty="0" smtClean="0">
                <a:latin typeface="Times New Roman"/>
                <a:ea typeface="华文细黑"/>
                <a:cs typeface="Times New Roman"/>
              </a:rPr>
              <a:t>受到</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拉力大小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8" name="矩形 7"/>
          <p:cNvSpPr/>
          <p:nvPr/>
        </p:nvSpPr>
        <p:spPr>
          <a:xfrm>
            <a:off x="9026097" y="5518026"/>
            <a:ext cx="902811" cy="523220"/>
          </a:xfrm>
          <a:prstGeom prst="rect">
            <a:avLst/>
          </a:prstGeom>
        </p:spPr>
        <p:txBody>
          <a:bodyPr wrap="none">
            <a:spAutoFit/>
          </a:bodyPr>
          <a:lstStyle/>
          <a:p>
            <a:r>
              <a:rPr lang="zh-CN" altLang="zh-CN" sz="2800" kern="10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21</a:t>
            </a:r>
            <a:endParaRPr lang="zh-CN" altLang="en-US" dirty="0"/>
          </a:p>
        </p:txBody>
      </p:sp>
      <p:sp>
        <p:nvSpPr>
          <p:cNvPr id="12" name="矩形 11"/>
          <p:cNvSpPr/>
          <p:nvPr/>
        </p:nvSpPr>
        <p:spPr>
          <a:xfrm>
            <a:off x="311448" y="5924406"/>
            <a:ext cx="2419252" cy="661015"/>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en-US" altLang="zh-CN" sz="2800" kern="100" dirty="0">
                <a:solidFill>
                  <a:srgbClr val="C00000"/>
                </a:solidFill>
                <a:latin typeface="Times New Roman"/>
                <a:ea typeface="华文细黑"/>
                <a:cs typeface="Courier New"/>
              </a:rPr>
              <a:t>2 000 N</a:t>
            </a:r>
            <a:endParaRPr lang="zh-CN" altLang="zh-CN" sz="2800" kern="100" dirty="0">
              <a:solidFill>
                <a:srgbClr val="C00000"/>
              </a:solidFill>
              <a:latin typeface="Times New Roman"/>
              <a:ea typeface="华文细黑"/>
              <a:cs typeface="Courier New"/>
            </a:endParaRPr>
          </a:p>
        </p:txBody>
      </p:sp>
      <p:pic>
        <p:nvPicPr>
          <p:cNvPr id="88066" name="Picture 2" descr="\\贾文\贾文\源文件\同步\物理 人教 必修1 新课标\W8.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662" y="3602460"/>
            <a:ext cx="4275681" cy="188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481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18382" y="137746"/>
            <a:ext cx="11353648" cy="6555641"/>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一、力的分解</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定义：已知一个力求它</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过程</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分解原则：力的分解是力的合成</a:t>
            </a:r>
            <a:r>
              <a:rPr lang="zh-CN" altLang="zh-CN" sz="2800" kern="100" dirty="0" smtClean="0">
                <a:latin typeface="Times New Roman"/>
                <a:ea typeface="华文细黑"/>
                <a:cs typeface="Times New Roman"/>
              </a:rPr>
              <a:t>的</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a:t>
            </a:r>
            <a:r>
              <a:rPr lang="zh-CN" altLang="zh-CN" sz="2800" kern="100" dirty="0">
                <a:latin typeface="Times New Roman"/>
                <a:ea typeface="华文细黑"/>
                <a:cs typeface="Times New Roman"/>
              </a:rPr>
              <a:t>同样</a:t>
            </a:r>
            <a:r>
              <a:rPr lang="zh-CN" altLang="zh-CN" sz="2800" kern="100" dirty="0" smtClean="0">
                <a:latin typeface="Times New Roman"/>
                <a:ea typeface="华文细黑"/>
                <a:cs typeface="Times New Roman"/>
              </a:rPr>
              <a:t>遵守</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分解依据：通常依据力的实际作用效果分解</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zh-CN" altLang="zh-CN" sz="2800" b="1" kern="100" dirty="0">
                <a:solidFill>
                  <a:srgbClr val="7030A0"/>
                </a:solidFill>
                <a:latin typeface="Times New Roman"/>
                <a:ea typeface="华文细黑"/>
                <a:cs typeface="Times New Roman"/>
              </a:rPr>
              <a:t>二、矢量和标量</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矢量：</a:t>
            </a:r>
            <a:r>
              <a:rPr lang="zh-CN" altLang="zh-CN" sz="2800" kern="100" spc="-100" dirty="0">
                <a:latin typeface="Times New Roman"/>
                <a:ea typeface="华文细黑"/>
                <a:cs typeface="Times New Roman"/>
              </a:rPr>
              <a:t>既有大小又有方向，相加时</a:t>
            </a:r>
            <a:r>
              <a:rPr lang="zh-CN" altLang="zh-CN" sz="2800" kern="100" spc="-100" dirty="0" smtClean="0">
                <a:latin typeface="Times New Roman"/>
                <a:ea typeface="华文细黑"/>
                <a:cs typeface="Times New Roman"/>
              </a:rPr>
              <a:t>遵</a:t>
            </a:r>
            <a:r>
              <a:rPr lang="zh-CN" altLang="zh-CN" sz="2800" kern="100" dirty="0" smtClean="0">
                <a:latin typeface="Times New Roman"/>
                <a:ea typeface="华文细黑"/>
                <a:cs typeface="Times New Roman"/>
              </a:rPr>
              <a:t>从</a:t>
            </a:r>
            <a:r>
              <a:rPr lang="en-US" altLang="zh-CN" sz="2800" u="sng" kern="100" dirty="0" smtClean="0">
                <a:latin typeface="Times New Roman"/>
                <a:ea typeface="华文细黑"/>
                <a:cs typeface="Times New Roman"/>
              </a:rPr>
              <a:t>                           </a:t>
            </a:r>
            <a:r>
              <a:rPr lang="en-US" altLang="zh-CN" sz="2800" kern="100" dirty="0" smtClean="0">
                <a:latin typeface="Times New Roman"/>
                <a:ea typeface="华文细黑"/>
                <a:cs typeface="Courier New"/>
              </a:rPr>
              <a:t>(</a:t>
            </a:r>
            <a:r>
              <a:rPr lang="zh-CN" altLang="zh-CN" sz="2800" kern="100" dirty="0">
                <a:latin typeface="Times New Roman"/>
                <a:ea typeface="华文细黑"/>
                <a:cs typeface="Times New Roman"/>
              </a:rPr>
              <a:t>或三角形定则</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的物理量</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标量：只有大小，没有方向，求和时</a:t>
            </a:r>
            <a:r>
              <a:rPr lang="zh-CN" altLang="zh-CN" sz="2800" kern="100" dirty="0" smtClean="0">
                <a:latin typeface="Times New Roman"/>
                <a:ea typeface="华文细黑"/>
                <a:cs typeface="Times New Roman"/>
              </a:rPr>
              <a:t>按照</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相加</a:t>
            </a:r>
            <a:r>
              <a:rPr lang="zh-CN" altLang="zh-CN" sz="2800" kern="100" dirty="0">
                <a:latin typeface="Times New Roman"/>
                <a:ea typeface="华文细黑"/>
                <a:cs typeface="Times New Roman"/>
              </a:rPr>
              <a:t>的物理量</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ct val="1500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三角形定则：把两个</a:t>
            </a:r>
            <a:r>
              <a:rPr lang="zh-CN" altLang="zh-CN" sz="2800" kern="100" dirty="0" smtClean="0">
                <a:latin typeface="Times New Roman"/>
                <a:ea typeface="华文细黑"/>
                <a:cs typeface="Times New Roman"/>
              </a:rPr>
              <a:t>矢量</a:t>
            </a:r>
            <a:r>
              <a:rPr lang="en-US" altLang="zh-CN" sz="2800" u="sng" kern="100" dirty="0" smtClean="0">
                <a:latin typeface="Times New Roman"/>
                <a:ea typeface="华文细黑"/>
                <a:cs typeface="Times New Roman"/>
              </a:rPr>
              <a:t>          </a:t>
            </a:r>
            <a:r>
              <a:rPr lang="zh-CN" altLang="zh-CN" sz="2800" kern="100" dirty="0" smtClean="0">
                <a:latin typeface="Times New Roman"/>
                <a:ea typeface="华文细黑"/>
                <a:cs typeface="Times New Roman"/>
              </a:rPr>
              <a:t>相接</a:t>
            </a:r>
            <a:r>
              <a:rPr lang="zh-CN" altLang="zh-CN" sz="2800" kern="100" dirty="0">
                <a:latin typeface="Times New Roman"/>
                <a:ea typeface="华文细黑"/>
                <a:cs typeface="Times New Roman"/>
              </a:rPr>
              <a:t>，从第一个矢量的始端指向第二个矢量的末端的有向线段就表示合矢量的大小和方向</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574" y="6026030"/>
            <a:ext cx="2674827" cy="829568"/>
          </a:xfrm>
          <a:prstGeom prst="rect">
            <a:avLst/>
          </a:prstGeom>
        </p:spPr>
      </p:pic>
      <p:sp>
        <p:nvSpPr>
          <p:cNvPr id="4" name="矩形 3"/>
          <p:cNvSpPr/>
          <p:nvPr/>
        </p:nvSpPr>
        <p:spPr>
          <a:xfrm>
            <a:off x="4698499" y="85782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分力</a:t>
            </a:r>
            <a:endParaRPr lang="zh-CN" altLang="en-US" sz="2800" kern="100" dirty="0">
              <a:solidFill>
                <a:srgbClr val="C00000"/>
              </a:solidFill>
              <a:latin typeface="Times New Roman"/>
              <a:ea typeface="华文细黑"/>
              <a:cs typeface="Times New Roman"/>
            </a:endParaRPr>
          </a:p>
        </p:txBody>
      </p:sp>
      <p:sp>
        <p:nvSpPr>
          <p:cNvPr id="5" name="矩形 4"/>
          <p:cNvSpPr/>
          <p:nvPr/>
        </p:nvSpPr>
        <p:spPr>
          <a:xfrm>
            <a:off x="6085046" y="1485578"/>
            <a:ext cx="1261884"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逆运算</a:t>
            </a:r>
            <a:endParaRPr lang="zh-CN" altLang="en-US" sz="2800" kern="100" dirty="0">
              <a:solidFill>
                <a:srgbClr val="C00000"/>
              </a:solidFill>
              <a:latin typeface="Times New Roman"/>
              <a:ea typeface="华文细黑"/>
              <a:cs typeface="Times New Roman"/>
            </a:endParaRPr>
          </a:p>
        </p:txBody>
      </p:sp>
      <p:sp>
        <p:nvSpPr>
          <p:cNvPr id="10" name="矩形 9"/>
          <p:cNvSpPr/>
          <p:nvPr/>
        </p:nvSpPr>
        <p:spPr>
          <a:xfrm>
            <a:off x="8955206" y="1485578"/>
            <a:ext cx="269817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平行四边形定则</a:t>
            </a:r>
            <a:endParaRPr lang="zh-CN" altLang="en-US" sz="2800" kern="100" dirty="0">
              <a:solidFill>
                <a:srgbClr val="C00000"/>
              </a:solidFill>
              <a:latin typeface="Times New Roman"/>
              <a:ea typeface="华文细黑"/>
              <a:cs typeface="Times New Roman"/>
            </a:endParaRPr>
          </a:p>
        </p:txBody>
      </p:sp>
      <p:sp>
        <p:nvSpPr>
          <p:cNvPr id="6" name="矩形 5"/>
          <p:cNvSpPr/>
          <p:nvPr/>
        </p:nvSpPr>
        <p:spPr>
          <a:xfrm>
            <a:off x="6640790" y="3410630"/>
            <a:ext cx="2698175"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平行四边形定则</a:t>
            </a:r>
            <a:endParaRPr lang="zh-CN" altLang="en-US" sz="2800" kern="100" dirty="0">
              <a:solidFill>
                <a:srgbClr val="C00000"/>
              </a:solidFill>
              <a:latin typeface="Times New Roman"/>
              <a:ea typeface="华文细黑"/>
              <a:cs typeface="Times New Roman"/>
            </a:endParaRPr>
          </a:p>
        </p:txBody>
      </p:sp>
      <p:sp>
        <p:nvSpPr>
          <p:cNvPr id="7" name="矩形 6"/>
          <p:cNvSpPr/>
          <p:nvPr/>
        </p:nvSpPr>
        <p:spPr>
          <a:xfrm>
            <a:off x="7169238" y="4676294"/>
            <a:ext cx="1620957"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算术法则</a:t>
            </a:r>
            <a:endParaRPr lang="zh-CN" altLang="en-US" sz="2800" kern="100" dirty="0">
              <a:solidFill>
                <a:srgbClr val="C00000"/>
              </a:solidFill>
              <a:latin typeface="Times New Roman"/>
              <a:ea typeface="华文细黑"/>
              <a:cs typeface="Times New Roman"/>
            </a:endParaRPr>
          </a:p>
        </p:txBody>
      </p:sp>
      <p:sp>
        <p:nvSpPr>
          <p:cNvPr id="9" name="矩形 8"/>
          <p:cNvSpPr/>
          <p:nvPr/>
        </p:nvSpPr>
        <p:spPr>
          <a:xfrm>
            <a:off x="4698498" y="5324366"/>
            <a:ext cx="902811" cy="523220"/>
          </a:xfrm>
          <a:prstGeom prst="rect">
            <a:avLst/>
          </a:prstGeom>
        </p:spPr>
        <p:txBody>
          <a:bodyPr wrap="none">
            <a:spAutoFit/>
          </a:bodyPr>
          <a:lstStyle/>
          <a:p>
            <a:r>
              <a:rPr lang="zh-CN" altLang="zh-CN" sz="2800" kern="100" dirty="0">
                <a:solidFill>
                  <a:srgbClr val="C00000"/>
                </a:solidFill>
                <a:latin typeface="Times New Roman"/>
                <a:ea typeface="华文细黑"/>
                <a:cs typeface="Times New Roman"/>
              </a:rPr>
              <a:t>首尾</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1322336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 grpId="0"/>
      <p:bldP spid="4" grpId="1"/>
      <p:bldP spid="5" grpId="0"/>
      <p:bldP spid="5" grpId="1"/>
      <p:bldP spid="10" grpId="0"/>
      <p:bldP spid="10" grpId="1"/>
      <p:bldP spid="6" grpId="0"/>
      <p:bldP spid="6" grpId="1"/>
      <p:bldP spid="7" grpId="0"/>
      <p:bldP spid="7" grpId="1"/>
      <p:bldP spid="9" grpId="0"/>
      <p:bldP spid="9" grpId="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23003" y="208484"/>
            <a:ext cx="11344407" cy="1949508"/>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以绳的中点</a:t>
            </a:r>
            <a:r>
              <a:rPr lang="en-US" altLang="zh-CN" sz="2800" i="1" kern="100" dirty="0">
                <a:solidFill>
                  <a:srgbClr val="002060"/>
                </a:solidFill>
                <a:latin typeface="Times New Roman"/>
                <a:ea typeface="华文细黑"/>
                <a:cs typeface="Courier New"/>
              </a:rPr>
              <a:t>O</a:t>
            </a:r>
            <a:r>
              <a:rPr lang="zh-CN" altLang="zh-CN" sz="2800" kern="100" dirty="0">
                <a:solidFill>
                  <a:srgbClr val="002060"/>
                </a:solidFill>
                <a:latin typeface="Times New Roman"/>
                <a:ea typeface="华文细黑"/>
                <a:cs typeface="Times New Roman"/>
              </a:rPr>
              <a:t>为结点，对其受力分析，它受到人对它的横向拉力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沿绳方向会产生两分力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由对称性知</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作出力的分解的平行四边形</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如图所示</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，设绳与</a:t>
            </a:r>
            <a:r>
              <a:rPr lang="en-US" altLang="zh-CN" sz="2800" i="1" kern="100" dirty="0">
                <a:solidFill>
                  <a:srgbClr val="002060"/>
                </a:solidFill>
                <a:latin typeface="Times New Roman"/>
                <a:ea typeface="华文细黑"/>
                <a:cs typeface="Courier New"/>
              </a:rPr>
              <a:t>AB</a:t>
            </a:r>
            <a:r>
              <a:rPr lang="zh-CN" altLang="zh-CN" sz="2800" kern="100" dirty="0">
                <a:solidFill>
                  <a:srgbClr val="002060"/>
                </a:solidFill>
                <a:latin typeface="Times New Roman"/>
                <a:ea typeface="华文细黑"/>
                <a:cs typeface="Times New Roman"/>
              </a:rPr>
              <a:t>方向的夹角为</a:t>
            </a:r>
            <a:r>
              <a:rPr lang="en-US" altLang="zh-CN" sz="2800" i="1" kern="100" dirty="0">
                <a:solidFill>
                  <a:srgbClr val="002060"/>
                </a:solidFill>
                <a:latin typeface="Times New Roman"/>
                <a:ea typeface="华文细黑"/>
                <a:cs typeface="Courier New"/>
              </a:rPr>
              <a:t>θ</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557874995"/>
              </p:ext>
            </p:extLst>
          </p:nvPr>
        </p:nvGraphicFramePr>
        <p:xfrm>
          <a:off x="560750" y="4886325"/>
          <a:ext cx="7985125" cy="1239838"/>
        </p:xfrm>
        <a:graphic>
          <a:graphicData uri="http://schemas.openxmlformats.org/presentationml/2006/ole">
            <mc:AlternateContent xmlns:mc="http://schemas.openxmlformats.org/markup-compatibility/2006">
              <mc:Choice xmlns:v="urn:schemas-microsoft-com:vml" Requires="v">
                <p:oleObj spid="_x0000_s44800" name="文档" r:id="rId3" imgW="7998521" imgH="1247479" progId="Word.Document.12">
                  <p:embed/>
                </p:oleObj>
              </mc:Choice>
              <mc:Fallback>
                <p:oleObj name="文档" r:id="rId3" imgW="7998521" imgH="1247479" progId="Word.Document.12">
                  <p:embed/>
                  <p:pic>
                    <p:nvPicPr>
                      <p:cNvPr id="0" name=""/>
                      <p:cNvPicPr/>
                      <p:nvPr/>
                    </p:nvPicPr>
                    <p:blipFill>
                      <a:blip r:embed="rId4"/>
                      <a:stretch>
                        <a:fillRect/>
                      </a:stretch>
                    </p:blipFill>
                    <p:spPr>
                      <a:xfrm>
                        <a:off x="560750" y="4886325"/>
                        <a:ext cx="7985125" cy="1239838"/>
                      </a:xfrm>
                      <a:prstGeom prst="rect">
                        <a:avLst/>
                      </a:prstGeom>
                    </p:spPr>
                  </p:pic>
                </p:oleObj>
              </mc:Fallback>
            </mc:AlternateContent>
          </a:graphicData>
        </a:graphic>
      </p:graphicFrame>
      <p:sp>
        <p:nvSpPr>
          <p:cNvPr id="6" name="矩形 5"/>
          <p:cNvSpPr/>
          <p:nvPr/>
        </p:nvSpPr>
        <p:spPr>
          <a:xfrm>
            <a:off x="423003" y="5825108"/>
            <a:ext cx="5381601" cy="656846"/>
          </a:xfrm>
          <a:prstGeom prst="rect">
            <a:avLst/>
          </a:prstGeom>
        </p:spPr>
        <p:txBody>
          <a:bodyPr wrap="non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即汽车受到的拉力大小为</a:t>
            </a:r>
            <a:r>
              <a:rPr lang="en-US" altLang="zh-CN" sz="2800" kern="100" dirty="0">
                <a:solidFill>
                  <a:srgbClr val="002060"/>
                </a:solidFill>
                <a:latin typeface="Times New Roman"/>
                <a:ea typeface="华文细黑"/>
                <a:cs typeface="Courier New"/>
              </a:rPr>
              <a:t>2 000 N.</a:t>
            </a:r>
            <a:endParaRPr lang="zh-CN" altLang="zh-CN" sz="1050" kern="100" dirty="0">
              <a:effectLst/>
              <a:latin typeface="宋体"/>
              <a:cs typeface="Courier New"/>
            </a:endParaRPr>
          </a:p>
        </p:txBody>
      </p:sp>
      <p:pic>
        <p:nvPicPr>
          <p:cNvPr id="44735" name="Picture 703" descr="\\贾文\贾文\源文件\同步\物理 人教 必修1 新课标\W9.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1586" y="2298214"/>
            <a:ext cx="4147240" cy="213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685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4735"/>
                                        </p:tgtEl>
                                        <p:attrNameLst>
                                          <p:attrName>style.visibility</p:attrName>
                                        </p:attrNameLst>
                                      </p:cBhvr>
                                      <p:to>
                                        <p:strVal val="visible"/>
                                      </p:to>
                                    </p:set>
                                    <p:animEffect transition="in" filter="blinds(horizontal)">
                                      <p:cBhvr>
                                        <p:cTn id="10" dur="750"/>
                                        <p:tgtEl>
                                          <p:spTgt spid="44735"/>
                                        </p:tgtEl>
                                      </p:cBhvr>
                                    </p:animEffect>
                                  </p:childTnLst>
                                </p:cTn>
                              </p:par>
                            </p:childTnLst>
                          </p:cTn>
                        </p:par>
                        <p:par>
                          <p:cTn id="11" fill="hold">
                            <p:stCondLst>
                              <p:cond delay="75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750"/>
                                        <p:tgtEl>
                                          <p:spTgt spid="4"/>
                                        </p:tgtEl>
                                      </p:cBhvr>
                                    </p:animEffect>
                                  </p:childTnLst>
                                </p:cTn>
                              </p:par>
                            </p:childTnLst>
                          </p:cTn>
                        </p:par>
                        <p:par>
                          <p:cTn id="15" fill="hold">
                            <p:stCondLst>
                              <p:cond delay="1500"/>
                            </p:stCondLst>
                            <p:childTnLst>
                              <p:par>
                                <p:cTn id="16" presetID="3"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1172" y="1495103"/>
            <a:ext cx="10793813" cy="2110962"/>
          </a:xfrm>
          <a:prstGeom prst="rect">
            <a:avLst/>
          </a:prstGeom>
        </p:spPr>
        <p:txBody>
          <a:bodyPr>
            <a:spAutoFit/>
          </a:bodyPr>
          <a:lstStyle/>
          <a:p>
            <a:pPr algn="just">
              <a:lnSpc>
                <a:spcPts val="5500"/>
              </a:lnSpc>
              <a:spcAft>
                <a:spcPts val="0"/>
              </a:spcAft>
              <a:tabLst>
                <a:tab pos="2430780" algn="l"/>
              </a:tabLst>
            </a:pPr>
            <a:r>
              <a:rPr lang="zh-CN" altLang="zh-CN" sz="2800" b="1" kern="100" dirty="0">
                <a:latin typeface="Times New Roman"/>
                <a:ea typeface="华文细黑"/>
                <a:cs typeface="Times New Roman"/>
              </a:rPr>
              <a:t>点评：</a:t>
            </a:r>
            <a:r>
              <a:rPr lang="zh-CN" altLang="zh-CN" sz="2800" kern="100" spc="-100" dirty="0">
                <a:latin typeface="Times New Roman"/>
                <a:ea typeface="华文细黑"/>
                <a:cs typeface="Times New Roman"/>
              </a:rPr>
              <a:t>在绳的中点施加</a:t>
            </a:r>
            <a:r>
              <a:rPr lang="en-US" altLang="zh-CN" sz="2800" kern="100" spc="-100" dirty="0">
                <a:latin typeface="Times New Roman"/>
                <a:ea typeface="华文细黑"/>
              </a:rPr>
              <a:t>400 N</a:t>
            </a:r>
            <a:r>
              <a:rPr lang="zh-CN" altLang="zh-CN" sz="2800" kern="100" spc="-100" dirty="0">
                <a:latin typeface="Times New Roman"/>
                <a:ea typeface="华文细黑"/>
                <a:cs typeface="Times New Roman"/>
              </a:rPr>
              <a:t>的横向拉力，可以沿绳的方向产生</a:t>
            </a:r>
            <a:r>
              <a:rPr lang="en-US" altLang="zh-CN" sz="2800" kern="100" spc="-100" dirty="0">
                <a:latin typeface="Times New Roman"/>
                <a:ea typeface="华文细黑"/>
              </a:rPr>
              <a:t>2 000 N</a:t>
            </a:r>
            <a:r>
              <a:rPr lang="zh-CN" altLang="zh-CN" sz="2800" kern="100" dirty="0">
                <a:latin typeface="Times New Roman"/>
                <a:ea typeface="华文细黑"/>
                <a:cs typeface="Times New Roman"/>
              </a:rPr>
              <a:t>的拉力，一人的拉力可以产生相当于</a:t>
            </a:r>
            <a:r>
              <a:rPr lang="en-US" altLang="zh-CN" sz="2800" kern="100" dirty="0">
                <a:latin typeface="Times New Roman"/>
                <a:ea typeface="华文细黑"/>
              </a:rPr>
              <a:t>5</a:t>
            </a:r>
            <a:r>
              <a:rPr lang="zh-CN" altLang="zh-CN" sz="2800" kern="100" dirty="0">
                <a:latin typeface="Times New Roman"/>
                <a:ea typeface="华文细黑"/>
                <a:cs typeface="Times New Roman"/>
              </a:rPr>
              <a:t>个人的效果</a:t>
            </a:r>
            <a:r>
              <a:rPr lang="en-US" altLang="zh-CN" sz="2800" kern="100" dirty="0">
                <a:latin typeface="Times New Roman"/>
                <a:ea typeface="华文细黑"/>
              </a:rPr>
              <a:t>.</a:t>
            </a:r>
            <a:r>
              <a:rPr lang="zh-CN" altLang="zh-CN" sz="2800" kern="100" dirty="0">
                <a:latin typeface="Times New Roman"/>
                <a:ea typeface="华文细黑"/>
                <a:cs typeface="Times New Roman"/>
              </a:rPr>
              <a:t>借助于物理知识的帮助，你也可以成为大力士啦！</a:t>
            </a:r>
            <a:endParaRPr lang="zh-CN" altLang="zh-CN" sz="2800" kern="100" dirty="0">
              <a:effectLst/>
              <a:latin typeface="宋体"/>
              <a:cs typeface="Courier New"/>
            </a:endParaRPr>
          </a:p>
        </p:txBody>
      </p:sp>
    </p:spTree>
    <p:extLst>
      <p:ext uri="{BB962C8B-B14F-4D97-AF65-F5344CB8AC3E}">
        <p14:creationId xmlns:p14="http://schemas.microsoft.com/office/powerpoint/2010/main" val="2167505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2956" y="304343"/>
            <a:ext cx="11461357" cy="1303177"/>
          </a:xfrm>
          <a:prstGeom prst="rect">
            <a:avLst/>
          </a:prstGeom>
        </p:spPr>
        <p:txBody>
          <a:bodyPr wrap="square">
            <a:spAutoFit/>
          </a:bodyPr>
          <a:lstStyle/>
          <a:p>
            <a:pPr algn="just">
              <a:lnSpc>
                <a:spcPct val="150000"/>
              </a:lnSpc>
              <a:spcAft>
                <a:spcPts val="0"/>
              </a:spcAft>
              <a:tabLst>
                <a:tab pos="2700655" algn="l"/>
              </a:tabLst>
            </a:pPr>
            <a:r>
              <a:rPr lang="en-US" altLang="zh-CN" sz="2800" b="1" kern="100" dirty="0">
                <a:latin typeface="Times New Roman"/>
                <a:ea typeface="华文细黑"/>
                <a:cs typeface="Courier New"/>
              </a:rPr>
              <a:t>3.</a:t>
            </a:r>
            <a:r>
              <a:rPr lang="zh-CN" altLang="zh-CN" sz="2800" b="1" kern="100" dirty="0">
                <a:latin typeface="Times New Roman"/>
                <a:ea typeface="华文细黑"/>
                <a:cs typeface="Times New Roman"/>
              </a:rPr>
              <a:t>神奇的力量放大器</a:t>
            </a:r>
            <a:endParaRPr lang="zh-CN" altLang="zh-CN" sz="1050" kern="100" dirty="0">
              <a:latin typeface="宋体"/>
              <a:cs typeface="Courier New"/>
            </a:endParaRPr>
          </a:p>
          <a:p>
            <a:pPr algn="just">
              <a:lnSpc>
                <a:spcPct val="150000"/>
              </a:lnSpc>
              <a:spcAft>
                <a:spcPts val="0"/>
              </a:spcAft>
              <a:tabLst>
                <a:tab pos="2700655" algn="l"/>
              </a:tabLst>
            </a:pPr>
            <a:r>
              <a:rPr lang="zh-CN" altLang="zh-CN" sz="2800" kern="100" dirty="0">
                <a:latin typeface="Times New Roman"/>
                <a:ea typeface="华文细黑"/>
                <a:cs typeface="Times New Roman"/>
              </a:rPr>
              <a:t>有一种机械，能把小推力变成大推力，是名符其实的力量放大器</a:t>
            </a:r>
            <a:r>
              <a:rPr lang="en-US" altLang="zh-CN" sz="2800" kern="100" dirty="0" smtClean="0">
                <a:latin typeface="Times New Roman"/>
                <a:ea typeface="华文细黑"/>
                <a:cs typeface="Courier New"/>
              </a:rPr>
              <a:t>.</a:t>
            </a:r>
            <a:endParaRPr lang="zh-CN" altLang="zh-CN" sz="1050" kern="100" dirty="0">
              <a:latin typeface="宋体"/>
              <a:cs typeface="Courier New"/>
            </a:endParaRPr>
          </a:p>
        </p:txBody>
      </p:sp>
      <p:sp>
        <p:nvSpPr>
          <p:cNvPr id="4" name="TextBox 3"/>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5" name="TextBox 4">
            <a:hlinkClick r:id="rId2" action="ppaction://hlinksldjump"/>
          </p:cNvPr>
          <p:cNvSpPr txBox="1"/>
          <p:nvPr/>
        </p:nvSpPr>
        <p:spPr>
          <a:xfrm>
            <a:off x="10116923"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解析</a:t>
            </a:r>
          </a:p>
        </p:txBody>
      </p:sp>
      <p:pic>
        <p:nvPicPr>
          <p:cNvPr id="10" name="图片 9">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sp>
        <p:nvSpPr>
          <p:cNvPr id="6" name="矩形 5"/>
          <p:cNvSpPr/>
          <p:nvPr/>
        </p:nvSpPr>
        <p:spPr>
          <a:xfrm>
            <a:off x="312956" y="1588348"/>
            <a:ext cx="8734578" cy="3970318"/>
          </a:xfrm>
          <a:prstGeom prst="rect">
            <a:avLst/>
          </a:prstGeom>
        </p:spPr>
        <p:txBody>
          <a:bodyPr wrap="square">
            <a:spAutoFit/>
          </a:bodyPr>
          <a:lstStyle/>
          <a:p>
            <a:pPr lvl="0" algn="just">
              <a:lnSpc>
                <a:spcPct val="150000"/>
              </a:lnSpc>
              <a:tabLst>
                <a:tab pos="2700655" algn="l"/>
              </a:tabLst>
            </a:pPr>
            <a:r>
              <a:rPr lang="zh-CN" altLang="zh-CN" sz="2800" b="1" kern="100" dirty="0">
                <a:solidFill>
                  <a:srgbClr val="0000FF"/>
                </a:solidFill>
                <a:latin typeface="Times New Roman"/>
                <a:ea typeface="华文细黑"/>
                <a:cs typeface="Times New Roman"/>
              </a:rPr>
              <a:t>典题</a:t>
            </a:r>
            <a:r>
              <a:rPr lang="en-US" altLang="zh-CN" sz="2800" b="1" kern="100" dirty="0">
                <a:solidFill>
                  <a:srgbClr val="0000FF"/>
                </a:solidFill>
                <a:latin typeface="Times New Roman"/>
                <a:ea typeface="华文细黑"/>
                <a:cs typeface="Courier New"/>
              </a:rPr>
              <a:t>3</a:t>
            </a:r>
            <a:r>
              <a:rPr lang="zh-CN" altLang="zh-CN" sz="2800" kern="100" dirty="0">
                <a:solidFill>
                  <a:prstClr val="black"/>
                </a:solidFill>
                <a:latin typeface="Times New Roman"/>
                <a:ea typeface="华文细黑"/>
                <a:cs typeface="Times New Roman"/>
              </a:rPr>
              <a:t>　压榨机的结构示意图如图</a:t>
            </a:r>
            <a:r>
              <a:rPr lang="en-US" altLang="zh-CN" sz="2800" kern="100" dirty="0">
                <a:solidFill>
                  <a:prstClr val="black"/>
                </a:solidFill>
                <a:latin typeface="Times New Roman"/>
                <a:ea typeface="华文细黑"/>
                <a:cs typeface="Courier New"/>
              </a:rPr>
              <a:t>22</a:t>
            </a:r>
            <a:r>
              <a:rPr lang="zh-CN" altLang="zh-CN" sz="2800" kern="100" dirty="0">
                <a:solidFill>
                  <a:prstClr val="black"/>
                </a:solidFill>
                <a:latin typeface="Times New Roman"/>
                <a:ea typeface="华文细黑"/>
                <a:cs typeface="Times New Roman"/>
              </a:rPr>
              <a:t>所示，其中</a:t>
            </a:r>
            <a:r>
              <a:rPr lang="en-US" altLang="zh-CN" sz="2800" i="1" kern="100" dirty="0">
                <a:solidFill>
                  <a:prstClr val="black"/>
                </a:solidFill>
                <a:latin typeface="Times New Roman"/>
                <a:ea typeface="华文细黑"/>
                <a:cs typeface="Courier New"/>
              </a:rPr>
              <a:t>B</a:t>
            </a:r>
            <a:r>
              <a:rPr lang="zh-CN" altLang="zh-CN" sz="2800" kern="100" dirty="0">
                <a:solidFill>
                  <a:prstClr val="black"/>
                </a:solidFill>
                <a:latin typeface="Times New Roman"/>
                <a:ea typeface="华文细黑"/>
                <a:cs typeface="Times New Roman"/>
              </a:rPr>
              <a:t>点为固定铰链，若在</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铰链处作用一垂直于壁的力</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，则由于力</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的作用，使滑块</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压紧物体</a:t>
            </a:r>
            <a:r>
              <a:rPr lang="en-US" altLang="zh-CN" sz="2800" i="1" kern="100" dirty="0">
                <a:solidFill>
                  <a:prstClr val="black"/>
                </a:solidFill>
                <a:latin typeface="Times New Roman"/>
                <a:ea typeface="华文细黑"/>
                <a:cs typeface="Courier New"/>
              </a:rPr>
              <a:t>D</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设</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D</a:t>
            </a:r>
            <a:r>
              <a:rPr lang="zh-CN" altLang="zh-CN" sz="2800" kern="100" dirty="0">
                <a:solidFill>
                  <a:prstClr val="black"/>
                </a:solidFill>
                <a:latin typeface="Times New Roman"/>
                <a:ea typeface="华文细黑"/>
                <a:cs typeface="Times New Roman"/>
              </a:rPr>
              <a:t>光滑接触，杆的重力不计</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已知</a:t>
            </a:r>
            <a:r>
              <a:rPr lang="en-US" altLang="zh-CN" sz="2800" i="1" kern="100" dirty="0">
                <a:solidFill>
                  <a:prstClr val="black"/>
                </a:solidFill>
                <a:latin typeface="Times New Roman"/>
                <a:ea typeface="华文细黑"/>
                <a:cs typeface="Courier New"/>
              </a:rPr>
              <a:t>AB</a:t>
            </a:r>
            <a:r>
              <a:rPr lang="zh-CN" altLang="zh-CN" sz="2800" kern="100" dirty="0">
                <a:solidFill>
                  <a:prstClr val="black"/>
                </a:solidFill>
                <a:latin typeface="Times New Roman"/>
                <a:ea typeface="华文细黑"/>
                <a:cs typeface="Times New Roman"/>
              </a:rPr>
              <a:t>与</a:t>
            </a:r>
            <a:r>
              <a:rPr lang="en-US" altLang="zh-CN" sz="2800" i="1" kern="100" dirty="0">
                <a:solidFill>
                  <a:prstClr val="black"/>
                </a:solidFill>
                <a:latin typeface="Times New Roman"/>
                <a:ea typeface="华文细黑"/>
                <a:cs typeface="Courier New"/>
              </a:rPr>
              <a:t>AC</a:t>
            </a:r>
            <a:r>
              <a:rPr lang="zh-CN" altLang="zh-CN" sz="2800" kern="100" dirty="0">
                <a:solidFill>
                  <a:prstClr val="black"/>
                </a:solidFill>
                <a:latin typeface="Times New Roman"/>
                <a:ea typeface="华文细黑"/>
                <a:cs typeface="Times New Roman"/>
              </a:rPr>
              <a:t>的长度相同，当</a:t>
            </a:r>
            <a:r>
              <a:rPr lang="en-US" altLang="zh-CN" sz="2800" i="1" kern="100" dirty="0">
                <a:solidFill>
                  <a:prstClr val="black"/>
                </a:solidFill>
                <a:latin typeface="Times New Roman"/>
                <a:ea typeface="华文细黑"/>
                <a:cs typeface="Courier New"/>
              </a:rPr>
              <a:t>BC</a:t>
            </a:r>
            <a:r>
              <a:rPr lang="zh-CN" altLang="zh-CN" sz="2800" kern="100" dirty="0">
                <a:solidFill>
                  <a:prstClr val="black"/>
                </a:solidFill>
                <a:latin typeface="Times New Roman"/>
                <a:ea typeface="华文细黑"/>
                <a:cs typeface="Times New Roman"/>
              </a:rPr>
              <a:t>的尺寸为</a:t>
            </a:r>
            <a:r>
              <a:rPr lang="en-US" altLang="zh-CN" sz="2800" kern="100" dirty="0">
                <a:solidFill>
                  <a:prstClr val="black"/>
                </a:solidFill>
                <a:latin typeface="Times New Roman"/>
                <a:ea typeface="华文细黑"/>
                <a:cs typeface="Courier New"/>
              </a:rPr>
              <a:t>200 cm</a:t>
            </a:r>
            <a:r>
              <a:rPr lang="zh-CN" altLang="zh-CN" sz="2800" kern="100" dirty="0">
                <a:solidFill>
                  <a:prstClr val="black"/>
                </a:solidFill>
                <a:latin typeface="Times New Roman"/>
                <a:ea typeface="华文细黑"/>
                <a:cs typeface="Times New Roman"/>
              </a:rPr>
              <a:t>时，</a:t>
            </a:r>
            <a:r>
              <a:rPr lang="en-US" altLang="zh-CN" sz="2800" i="1" kern="100" dirty="0">
                <a:solidFill>
                  <a:prstClr val="black"/>
                </a:solidFill>
                <a:latin typeface="Times New Roman"/>
                <a:ea typeface="华文细黑"/>
                <a:cs typeface="Courier New"/>
              </a:rPr>
              <a:t>A</a:t>
            </a:r>
            <a:r>
              <a:rPr lang="zh-CN" altLang="zh-CN" sz="2800" kern="100" dirty="0">
                <a:solidFill>
                  <a:prstClr val="black"/>
                </a:solidFill>
                <a:latin typeface="Times New Roman"/>
                <a:ea typeface="华文细黑"/>
                <a:cs typeface="Times New Roman"/>
              </a:rPr>
              <a:t>到</a:t>
            </a:r>
            <a:r>
              <a:rPr lang="en-US" altLang="zh-CN" sz="2800" i="1" kern="100" dirty="0">
                <a:solidFill>
                  <a:prstClr val="black"/>
                </a:solidFill>
                <a:latin typeface="Times New Roman"/>
                <a:ea typeface="华文细黑"/>
                <a:cs typeface="Courier New"/>
              </a:rPr>
              <a:t>BC</a:t>
            </a:r>
            <a:r>
              <a:rPr lang="zh-CN" altLang="zh-CN" sz="2800" kern="100" dirty="0">
                <a:solidFill>
                  <a:prstClr val="black"/>
                </a:solidFill>
                <a:latin typeface="Times New Roman"/>
                <a:ea typeface="华文细黑"/>
                <a:cs typeface="Times New Roman"/>
              </a:rPr>
              <a:t>的距离为</a:t>
            </a:r>
            <a:r>
              <a:rPr lang="en-US" altLang="zh-CN" sz="2800" kern="100" dirty="0">
                <a:solidFill>
                  <a:prstClr val="black"/>
                </a:solidFill>
                <a:latin typeface="Times New Roman"/>
                <a:ea typeface="华文细黑"/>
                <a:cs typeface="Courier New"/>
              </a:rPr>
              <a:t>10 cm.</a:t>
            </a:r>
            <a:r>
              <a:rPr lang="zh-CN" altLang="zh-CN" sz="2800" kern="100" dirty="0">
                <a:solidFill>
                  <a:prstClr val="black"/>
                </a:solidFill>
                <a:latin typeface="Times New Roman"/>
                <a:ea typeface="华文细黑"/>
                <a:cs typeface="Times New Roman"/>
              </a:rPr>
              <a:t>求此时物体</a:t>
            </a:r>
            <a:r>
              <a:rPr lang="en-US" altLang="zh-CN" sz="2800" i="1" kern="100" dirty="0">
                <a:solidFill>
                  <a:prstClr val="black"/>
                </a:solidFill>
                <a:latin typeface="Times New Roman"/>
                <a:ea typeface="华文细黑"/>
                <a:cs typeface="Courier New"/>
              </a:rPr>
              <a:t>D</a:t>
            </a:r>
            <a:r>
              <a:rPr lang="zh-CN" altLang="zh-CN" sz="2800" kern="100" dirty="0">
                <a:solidFill>
                  <a:prstClr val="black"/>
                </a:solidFill>
                <a:latin typeface="Times New Roman"/>
                <a:ea typeface="华文细黑"/>
                <a:cs typeface="Times New Roman"/>
              </a:rPr>
              <a:t>所受压力大小是</a:t>
            </a:r>
            <a:r>
              <a:rPr lang="en-US" altLang="zh-CN" sz="2800" i="1" kern="100" dirty="0">
                <a:solidFill>
                  <a:prstClr val="black"/>
                </a:solidFill>
                <a:latin typeface="Times New Roman"/>
                <a:ea typeface="华文细黑"/>
                <a:cs typeface="Courier New"/>
              </a:rPr>
              <a:t>F</a:t>
            </a:r>
            <a:r>
              <a:rPr lang="zh-CN" altLang="zh-CN" sz="2800" kern="100" dirty="0">
                <a:solidFill>
                  <a:prstClr val="black"/>
                </a:solidFill>
                <a:latin typeface="Times New Roman"/>
                <a:ea typeface="华文细黑"/>
                <a:cs typeface="Times New Roman"/>
              </a:rPr>
              <a:t>的多少倍？</a:t>
            </a:r>
            <a:r>
              <a:rPr lang="en-US" altLang="zh-CN" sz="2800" kern="100" dirty="0">
                <a:solidFill>
                  <a:prstClr val="black"/>
                </a:solidFill>
                <a:latin typeface="Times New Roman"/>
                <a:ea typeface="华文细黑"/>
                <a:cs typeface="Courier New"/>
              </a:rPr>
              <a:t>(</a:t>
            </a:r>
            <a:r>
              <a:rPr lang="zh-CN" altLang="zh-CN" sz="2800" kern="100" dirty="0">
                <a:solidFill>
                  <a:prstClr val="black"/>
                </a:solidFill>
                <a:latin typeface="Times New Roman"/>
                <a:ea typeface="华文细黑"/>
                <a:cs typeface="Times New Roman"/>
              </a:rPr>
              <a:t>滑块</a:t>
            </a:r>
            <a:r>
              <a:rPr lang="en-US" altLang="zh-CN" sz="2800" i="1" kern="100" dirty="0">
                <a:solidFill>
                  <a:prstClr val="black"/>
                </a:solidFill>
                <a:latin typeface="Times New Roman"/>
                <a:ea typeface="华文细黑"/>
                <a:cs typeface="Courier New"/>
              </a:rPr>
              <a:t>C</a:t>
            </a:r>
            <a:r>
              <a:rPr lang="zh-CN" altLang="zh-CN" sz="2800" kern="100" dirty="0">
                <a:solidFill>
                  <a:prstClr val="black"/>
                </a:solidFill>
                <a:latin typeface="Times New Roman"/>
                <a:ea typeface="华文细黑"/>
                <a:cs typeface="Times New Roman"/>
              </a:rPr>
              <a:t>重力不计</a:t>
            </a:r>
            <a:r>
              <a:rPr lang="en-US" altLang="zh-CN" sz="2800" kern="100" dirty="0">
                <a:solidFill>
                  <a:prstClr val="black"/>
                </a:solidFill>
                <a:latin typeface="Times New Roman"/>
                <a:ea typeface="华文细黑"/>
                <a:cs typeface="Courier New"/>
              </a:rPr>
              <a:t>)</a:t>
            </a:r>
            <a:endParaRPr lang="zh-CN" altLang="zh-CN" sz="1050" kern="100" dirty="0">
              <a:solidFill>
                <a:prstClr val="black"/>
              </a:solidFill>
              <a:latin typeface="宋体"/>
              <a:cs typeface="Courier New"/>
            </a:endParaRPr>
          </a:p>
        </p:txBody>
      </p:sp>
      <p:sp>
        <p:nvSpPr>
          <p:cNvPr id="8" name="矩形 7"/>
          <p:cNvSpPr/>
          <p:nvPr/>
        </p:nvSpPr>
        <p:spPr>
          <a:xfrm>
            <a:off x="10062756" y="4814212"/>
            <a:ext cx="902811" cy="523220"/>
          </a:xfrm>
          <a:prstGeom prst="rect">
            <a:avLst/>
          </a:prstGeom>
        </p:spPr>
        <p:txBody>
          <a:bodyPr wrap="none">
            <a:spAutoFit/>
          </a:bodyPr>
          <a:lstStyle/>
          <a:p>
            <a:r>
              <a:rPr lang="zh-CN" altLang="zh-CN" sz="2800" kern="100" dirty="0" smtClean="0">
                <a:solidFill>
                  <a:prstClr val="black"/>
                </a:solidFill>
                <a:latin typeface="Times New Roman"/>
                <a:ea typeface="华文细黑"/>
                <a:cs typeface="Times New Roman"/>
              </a:rPr>
              <a:t>图</a:t>
            </a:r>
            <a:r>
              <a:rPr lang="en-US" altLang="zh-CN" sz="2800" kern="100" dirty="0" smtClean="0">
                <a:solidFill>
                  <a:prstClr val="black"/>
                </a:solidFill>
                <a:latin typeface="Times New Roman"/>
                <a:ea typeface="华文细黑"/>
                <a:cs typeface="Courier New"/>
              </a:rPr>
              <a:t>22</a:t>
            </a:r>
            <a:endParaRPr lang="zh-CN" altLang="en-US" dirty="0"/>
          </a:p>
        </p:txBody>
      </p:sp>
      <p:sp>
        <p:nvSpPr>
          <p:cNvPr id="14" name="矩形 13"/>
          <p:cNvSpPr/>
          <p:nvPr/>
        </p:nvSpPr>
        <p:spPr>
          <a:xfrm>
            <a:off x="312956" y="5446018"/>
            <a:ext cx="2339102" cy="656077"/>
          </a:xfrm>
          <a:prstGeom prst="rect">
            <a:avLst/>
          </a:prstGeom>
        </p:spPr>
        <p:txBody>
          <a:bodyPr wrap="none">
            <a:spAutoFit/>
          </a:bodyPr>
          <a:lstStyle/>
          <a:p>
            <a:pPr algn="just">
              <a:lnSpc>
                <a:spcPct val="150000"/>
              </a:lnSpc>
              <a:spcAft>
                <a:spcPts val="0"/>
              </a:spcAft>
              <a:tabLst>
                <a:tab pos="2430780"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见解析</a:t>
            </a:r>
            <a:endParaRPr lang="zh-CN" altLang="zh-CN" sz="2800" kern="100" dirty="0">
              <a:effectLst/>
              <a:latin typeface="宋体"/>
              <a:cs typeface="Courier New"/>
            </a:endParaRPr>
          </a:p>
        </p:txBody>
      </p:sp>
      <p:pic>
        <p:nvPicPr>
          <p:cNvPr id="90114" name="Picture 2" descr="\\贾文\贾文\源文件\同步\物理 人教 必修1 新课标\W10.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0469" y="1879629"/>
            <a:ext cx="2827385" cy="2893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3710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4" grpId="0"/>
      <p:bldP spid="14" grpId="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7178" name="Picture 2186" descr="\\贾文\贾文\源文件\同步\物理 人教 必修1 新课标\W1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845" y="4393680"/>
            <a:ext cx="2207140" cy="17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79622" y="45418"/>
            <a:ext cx="9099377" cy="2595839"/>
          </a:xfrm>
          <a:prstGeom prst="rect">
            <a:avLst/>
          </a:prstGeom>
        </p:spPr>
        <p:txBody>
          <a:bodyPr wrap="square">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解析　</a:t>
            </a:r>
            <a:r>
              <a:rPr lang="zh-CN" altLang="zh-CN" sz="2800" kern="100" dirty="0">
                <a:solidFill>
                  <a:srgbClr val="002060"/>
                </a:solidFill>
                <a:latin typeface="Times New Roman"/>
                <a:ea typeface="华文细黑"/>
                <a:cs typeface="Times New Roman"/>
              </a:rPr>
              <a:t>力</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的作用效果是对</a:t>
            </a:r>
            <a:r>
              <a:rPr lang="en-US" altLang="zh-CN" sz="2800" i="1" kern="100" dirty="0">
                <a:solidFill>
                  <a:srgbClr val="002060"/>
                </a:solidFill>
                <a:latin typeface="Times New Roman"/>
                <a:ea typeface="华文细黑"/>
                <a:cs typeface="Courier New"/>
              </a:rPr>
              <a:t>AB</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AC</a:t>
            </a:r>
            <a:r>
              <a:rPr lang="zh-CN" altLang="zh-CN" sz="2800" kern="100" dirty="0">
                <a:solidFill>
                  <a:srgbClr val="002060"/>
                </a:solidFill>
                <a:latin typeface="Times New Roman"/>
                <a:ea typeface="华文细黑"/>
                <a:cs typeface="Times New Roman"/>
              </a:rPr>
              <a:t>两杆产生沿杆方向的压力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2</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力的分解如图甲所示</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zh-CN" altLang="zh-CN" sz="2800" kern="100" dirty="0">
                <a:solidFill>
                  <a:srgbClr val="002060"/>
                </a:solidFill>
                <a:latin typeface="Times New Roman"/>
                <a:ea typeface="华文细黑"/>
                <a:cs typeface="Times New Roman"/>
              </a:rPr>
              <a:t>的效果对</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产生水平向左的推力和竖直向下的压力</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en-US" altLang="zh-CN" sz="2800" kern="100" dirty="0">
                <a:solidFill>
                  <a:srgbClr val="002060"/>
                </a:solidFill>
                <a:latin typeface="Times New Roman"/>
                <a:ea typeface="华文细黑"/>
                <a:cs typeface="Courier New"/>
              </a:rPr>
              <a:t>(</a:t>
            </a:r>
            <a:r>
              <a:rPr lang="zh-CN" altLang="zh-CN" sz="2800" kern="100" dirty="0">
                <a:solidFill>
                  <a:srgbClr val="002060"/>
                </a:solidFill>
                <a:latin typeface="Times New Roman"/>
                <a:ea typeface="华文细黑"/>
                <a:cs typeface="Times New Roman"/>
              </a:rPr>
              <a:t>力的分解如图乙所示</a:t>
            </a:r>
            <a:r>
              <a:rPr lang="en-US" altLang="zh-CN" sz="2800" kern="100" dirty="0">
                <a:solidFill>
                  <a:srgbClr val="002060"/>
                </a:solidFill>
                <a:latin typeface="Times New Roman"/>
                <a:ea typeface="华文细黑"/>
                <a:cs typeface="Courier New"/>
              </a:rPr>
              <a:t>).</a:t>
            </a:r>
            <a:r>
              <a:rPr lang="en-US" altLang="zh-CN" sz="2800" i="1" kern="100" dirty="0">
                <a:solidFill>
                  <a:srgbClr val="002060"/>
                </a:solidFill>
                <a:latin typeface="Times New Roman"/>
                <a:ea typeface="华文细黑"/>
                <a:cs typeface="Courier New"/>
              </a:rPr>
              <a:t>C</a:t>
            </a:r>
            <a:r>
              <a:rPr lang="zh-CN" altLang="zh-CN" sz="2800" kern="100" dirty="0">
                <a:solidFill>
                  <a:srgbClr val="002060"/>
                </a:solidFill>
                <a:latin typeface="Times New Roman"/>
                <a:ea typeface="华文细黑"/>
                <a:cs typeface="Times New Roman"/>
              </a:rPr>
              <a:t>对</a:t>
            </a:r>
            <a:r>
              <a:rPr lang="en-US" altLang="zh-CN" sz="2800" i="1"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的压力大小</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en-US" altLang="zh-CN" sz="2800" kern="100" dirty="0">
                <a:solidFill>
                  <a:srgbClr val="002060"/>
                </a:solidFill>
                <a:latin typeface="宋体"/>
                <a:ea typeface="华文细黑"/>
                <a:cs typeface="Times New Roman"/>
              </a:rPr>
              <a:t>′</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endParaRPr lang="zh-CN" altLang="zh-CN" sz="1050" kern="100" dirty="0">
              <a:effectLst/>
              <a:latin typeface="宋体"/>
              <a:cs typeface="Courier New"/>
            </a:endParaRPr>
          </a:p>
        </p:txBody>
      </p:sp>
      <p:sp>
        <p:nvSpPr>
          <p:cNvPr id="5" name="矩形 4"/>
          <p:cNvSpPr/>
          <p:nvPr/>
        </p:nvSpPr>
        <p:spPr>
          <a:xfrm>
            <a:off x="10431546" y="3646974"/>
            <a:ext cx="543739" cy="523220"/>
          </a:xfrm>
          <a:prstGeom prst="rect">
            <a:avLst/>
          </a:prstGeom>
        </p:spPr>
        <p:txBody>
          <a:bodyPr wrap="none">
            <a:spAutoFit/>
          </a:bodyPr>
          <a:lstStyle/>
          <a:p>
            <a:r>
              <a:rPr lang="zh-CN" altLang="zh-CN" sz="2800" kern="100" dirty="0">
                <a:solidFill>
                  <a:srgbClr val="002060"/>
                </a:solidFill>
                <a:latin typeface="Times New Roman"/>
                <a:ea typeface="华文细黑"/>
                <a:cs typeface="Times New Roman"/>
              </a:rPr>
              <a:t>甲</a:t>
            </a:r>
            <a:endParaRPr lang="zh-CN" altLang="en-US" dirty="0"/>
          </a:p>
        </p:txBody>
      </p:sp>
      <p:sp>
        <p:nvSpPr>
          <p:cNvPr id="7" name="矩形 6"/>
          <p:cNvSpPr/>
          <p:nvPr/>
        </p:nvSpPr>
        <p:spPr>
          <a:xfrm>
            <a:off x="10431546" y="6122665"/>
            <a:ext cx="543739" cy="523220"/>
          </a:xfrm>
          <a:prstGeom prst="rect">
            <a:avLst/>
          </a:prstGeom>
        </p:spPr>
        <p:txBody>
          <a:bodyPr wrap="none">
            <a:spAutoFit/>
          </a:bodyPr>
          <a:lstStyle/>
          <a:p>
            <a:r>
              <a:rPr lang="zh-CN" altLang="zh-CN" sz="2800" kern="100" dirty="0">
                <a:solidFill>
                  <a:srgbClr val="002060"/>
                </a:solidFill>
                <a:latin typeface="Times New Roman"/>
                <a:ea typeface="华文细黑"/>
                <a:cs typeface="Times New Roman"/>
              </a:rPr>
              <a:t>乙</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1852067041"/>
              </p:ext>
            </p:extLst>
          </p:nvPr>
        </p:nvGraphicFramePr>
        <p:xfrm>
          <a:off x="355128" y="2703195"/>
          <a:ext cx="8686800" cy="1127125"/>
        </p:xfrm>
        <a:graphic>
          <a:graphicData uri="http://schemas.openxmlformats.org/presentationml/2006/ole">
            <mc:AlternateContent xmlns:mc="http://schemas.openxmlformats.org/markup-compatibility/2006">
              <mc:Choice xmlns:v="urn:schemas-microsoft-com:vml" Requires="v">
                <p:oleObj spid="_x0000_s87287" name="文档" r:id="rId4" imgW="8691681" imgH="1133385" progId="Word.Document.12">
                  <p:embed/>
                </p:oleObj>
              </mc:Choice>
              <mc:Fallback>
                <p:oleObj name="文档" r:id="rId4" imgW="8691681" imgH="1133385" progId="Word.Document.12">
                  <p:embed/>
                  <p:pic>
                    <p:nvPicPr>
                      <p:cNvPr id="0" name=""/>
                      <p:cNvPicPr/>
                      <p:nvPr/>
                    </p:nvPicPr>
                    <p:blipFill>
                      <a:blip r:embed="rId5"/>
                      <a:stretch>
                        <a:fillRect/>
                      </a:stretch>
                    </p:blipFill>
                    <p:spPr>
                      <a:xfrm>
                        <a:off x="355128" y="2703195"/>
                        <a:ext cx="8686800" cy="112712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2277219249"/>
              </p:ext>
            </p:extLst>
          </p:nvPr>
        </p:nvGraphicFramePr>
        <p:xfrm>
          <a:off x="355128" y="3645818"/>
          <a:ext cx="8686800" cy="1133475"/>
        </p:xfrm>
        <a:graphic>
          <a:graphicData uri="http://schemas.openxmlformats.org/presentationml/2006/ole">
            <mc:AlternateContent xmlns:mc="http://schemas.openxmlformats.org/markup-compatibility/2006">
              <mc:Choice xmlns:v="urn:schemas-microsoft-com:vml" Requires="v">
                <p:oleObj spid="_x0000_s87288" name="文档" r:id="rId6" imgW="8691681" imgH="1133385" progId="Word.Document.12">
                  <p:embed/>
                </p:oleObj>
              </mc:Choice>
              <mc:Fallback>
                <p:oleObj name="文档" r:id="rId6" imgW="8691681" imgH="1133385" progId="Word.Document.12">
                  <p:embed/>
                  <p:pic>
                    <p:nvPicPr>
                      <p:cNvPr id="0" name=""/>
                      <p:cNvPicPr/>
                      <p:nvPr/>
                    </p:nvPicPr>
                    <p:blipFill>
                      <a:blip r:embed="rId7"/>
                      <a:stretch>
                        <a:fillRect/>
                      </a:stretch>
                    </p:blipFill>
                    <p:spPr>
                      <a:xfrm>
                        <a:off x="355128" y="3645818"/>
                        <a:ext cx="8686800" cy="1133475"/>
                      </a:xfrm>
                      <a:prstGeom prst="rect">
                        <a:avLst/>
                      </a:prstGeom>
                    </p:spPr>
                  </p:pic>
                </p:oleObj>
              </mc:Fallback>
            </mc:AlternateContent>
          </a:graphicData>
        </a:graphic>
      </p:graphicFrame>
      <p:sp>
        <p:nvSpPr>
          <p:cNvPr id="10" name="矩形 9"/>
          <p:cNvSpPr/>
          <p:nvPr/>
        </p:nvSpPr>
        <p:spPr>
          <a:xfrm>
            <a:off x="279622" y="4549919"/>
            <a:ext cx="8920506" cy="656846"/>
          </a:xfrm>
          <a:prstGeom prst="rect">
            <a:avLst/>
          </a:prstGeom>
        </p:spPr>
        <p:txBody>
          <a:bodyPr>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由图乙有，</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N</a:t>
            </a:r>
            <a:r>
              <a:rPr lang="zh-CN" altLang="zh-CN" sz="2800" kern="100" dirty="0">
                <a:solidFill>
                  <a:srgbClr val="002060"/>
                </a:solidFill>
                <a:latin typeface="Times New Roman"/>
                <a:ea typeface="华文细黑"/>
                <a:cs typeface="Times New Roman"/>
              </a:rPr>
              <a:t>＝</a:t>
            </a:r>
            <a:r>
              <a:rPr lang="en-US" altLang="zh-CN" sz="2800" i="1" kern="100" dirty="0">
                <a:solidFill>
                  <a:srgbClr val="002060"/>
                </a:solidFill>
                <a:latin typeface="Times New Roman"/>
                <a:ea typeface="华文细黑"/>
                <a:cs typeface="Courier New"/>
              </a:rPr>
              <a:t>F</a:t>
            </a:r>
            <a:r>
              <a:rPr lang="en-US" altLang="zh-CN" sz="2800" kern="100" baseline="-25000" dirty="0">
                <a:solidFill>
                  <a:srgbClr val="002060"/>
                </a:solidFill>
                <a:latin typeface="Times New Roman"/>
                <a:ea typeface="华文细黑"/>
                <a:cs typeface="Courier New"/>
              </a:rPr>
              <a:t>1</a:t>
            </a:r>
            <a:r>
              <a:rPr lang="en-US" altLang="zh-CN" sz="2800" kern="100" dirty="0">
                <a:solidFill>
                  <a:srgbClr val="002060"/>
                </a:solidFill>
                <a:latin typeface="Times New Roman"/>
                <a:ea typeface="华文细黑"/>
                <a:cs typeface="Courier New"/>
              </a:rPr>
              <a:t>sin </a:t>
            </a:r>
            <a:r>
              <a:rPr lang="en-US" altLang="zh-CN" sz="2800" i="1" kern="100" dirty="0" smtClean="0">
                <a:solidFill>
                  <a:srgbClr val="002060"/>
                </a:solidFill>
                <a:latin typeface="Times New Roman"/>
                <a:ea typeface="华文细黑"/>
                <a:cs typeface="Courier New"/>
              </a:rPr>
              <a:t>α                                                    </a:t>
            </a:r>
            <a:r>
              <a:rPr lang="en-US" altLang="zh-CN" sz="2800" kern="100" dirty="0" smtClean="0">
                <a:solidFill>
                  <a:srgbClr val="002060"/>
                </a:solidFill>
                <a:latin typeface="宋体"/>
                <a:ea typeface="华文细黑"/>
                <a:cs typeface="Times New Roman"/>
              </a:rPr>
              <a:t>③</a:t>
            </a:r>
            <a:endParaRPr lang="zh-CN" altLang="zh-CN" sz="1050" kern="100" dirty="0">
              <a:effectLst/>
              <a:latin typeface="宋体"/>
              <a:cs typeface="Courier New"/>
            </a:endParaRPr>
          </a:p>
        </p:txBody>
      </p:sp>
      <p:graphicFrame>
        <p:nvGraphicFramePr>
          <p:cNvPr id="14" name="对象 13"/>
          <p:cNvGraphicFramePr>
            <a:graphicFrameLocks noChangeAspect="1"/>
          </p:cNvGraphicFramePr>
          <p:nvPr>
            <p:extLst>
              <p:ext uri="{D42A27DB-BD31-4B8C-83A1-F6EECF244321}">
                <p14:modId xmlns:p14="http://schemas.microsoft.com/office/powerpoint/2010/main" val="3279445537"/>
              </p:ext>
            </p:extLst>
          </p:nvPr>
        </p:nvGraphicFramePr>
        <p:xfrm>
          <a:off x="355128" y="5283200"/>
          <a:ext cx="9977438" cy="1138238"/>
        </p:xfrm>
        <a:graphic>
          <a:graphicData uri="http://schemas.openxmlformats.org/presentationml/2006/ole">
            <mc:AlternateContent xmlns:mc="http://schemas.openxmlformats.org/markup-compatibility/2006">
              <mc:Choice xmlns:v="urn:schemas-microsoft-com:vml" Requires="v">
                <p:oleObj spid="_x0000_s87289" name="文档" r:id="rId8" imgW="9977311" imgH="1142742" progId="Word.Document.12">
                  <p:embed/>
                </p:oleObj>
              </mc:Choice>
              <mc:Fallback>
                <p:oleObj name="文档" r:id="rId8" imgW="9977311" imgH="1142742" progId="Word.Document.12">
                  <p:embed/>
                  <p:pic>
                    <p:nvPicPr>
                      <p:cNvPr id="0" name=""/>
                      <p:cNvPicPr/>
                      <p:nvPr/>
                    </p:nvPicPr>
                    <p:blipFill>
                      <a:blip r:embed="rId9"/>
                      <a:stretch>
                        <a:fillRect/>
                      </a:stretch>
                    </p:blipFill>
                    <p:spPr>
                      <a:xfrm>
                        <a:off x="355128" y="5283200"/>
                        <a:ext cx="9977438" cy="1138238"/>
                      </a:xfrm>
                      <a:prstGeom prst="rect">
                        <a:avLst/>
                      </a:prstGeom>
                    </p:spPr>
                  </p:pic>
                </p:oleObj>
              </mc:Fallback>
            </mc:AlternateContent>
          </a:graphicData>
        </a:graphic>
      </p:graphicFrame>
      <p:sp>
        <p:nvSpPr>
          <p:cNvPr id="16" name="矩形 15"/>
          <p:cNvSpPr/>
          <p:nvPr/>
        </p:nvSpPr>
        <p:spPr>
          <a:xfrm>
            <a:off x="279622" y="6069578"/>
            <a:ext cx="6319359" cy="656846"/>
          </a:xfrm>
          <a:prstGeom prst="rect">
            <a:avLst/>
          </a:prstGeom>
        </p:spPr>
        <p:txBody>
          <a:bodyPr wrap="none">
            <a:spAutoFit/>
          </a:bodyPr>
          <a:lstStyle/>
          <a:p>
            <a:pPr algn="just">
              <a:lnSpc>
                <a:spcPct val="150000"/>
              </a:lnSpc>
              <a:spcAft>
                <a:spcPts val="0"/>
              </a:spcAft>
              <a:tabLst>
                <a:tab pos="2700655" algn="l"/>
              </a:tabLst>
            </a:pPr>
            <a:r>
              <a:rPr lang="zh-CN" altLang="zh-CN" sz="2800" kern="100" dirty="0">
                <a:solidFill>
                  <a:srgbClr val="002060"/>
                </a:solidFill>
                <a:latin typeface="Times New Roman"/>
                <a:ea typeface="华文细黑"/>
                <a:cs typeface="Times New Roman"/>
              </a:rPr>
              <a:t>可见：物体</a:t>
            </a:r>
            <a:r>
              <a:rPr lang="en-US" altLang="zh-CN" sz="2800" i="1" kern="100" dirty="0">
                <a:solidFill>
                  <a:srgbClr val="002060"/>
                </a:solidFill>
                <a:latin typeface="Times New Roman"/>
                <a:ea typeface="华文细黑"/>
                <a:cs typeface="Courier New"/>
              </a:rPr>
              <a:t>D</a:t>
            </a:r>
            <a:r>
              <a:rPr lang="zh-CN" altLang="zh-CN" sz="2800" kern="100" dirty="0">
                <a:solidFill>
                  <a:srgbClr val="002060"/>
                </a:solidFill>
                <a:latin typeface="Times New Roman"/>
                <a:ea typeface="华文细黑"/>
                <a:cs typeface="Times New Roman"/>
              </a:rPr>
              <a:t>受到的压力大小是</a:t>
            </a:r>
            <a:r>
              <a:rPr lang="en-US" altLang="zh-CN" sz="2800" i="1" kern="100" dirty="0">
                <a:solidFill>
                  <a:srgbClr val="002060"/>
                </a:solidFill>
                <a:latin typeface="Times New Roman"/>
                <a:ea typeface="华文细黑"/>
                <a:cs typeface="Courier New"/>
              </a:rPr>
              <a:t>F</a:t>
            </a:r>
            <a:r>
              <a:rPr lang="zh-CN" altLang="zh-CN" sz="2800" kern="100" dirty="0">
                <a:solidFill>
                  <a:srgbClr val="002060"/>
                </a:solidFill>
                <a:latin typeface="Times New Roman"/>
                <a:ea typeface="华文细黑"/>
                <a:cs typeface="Times New Roman"/>
              </a:rPr>
              <a:t>的</a:t>
            </a:r>
            <a:r>
              <a:rPr lang="en-US" altLang="zh-CN" sz="2800" kern="100" dirty="0">
                <a:solidFill>
                  <a:srgbClr val="002060"/>
                </a:solidFill>
                <a:latin typeface="Times New Roman"/>
                <a:ea typeface="华文细黑"/>
                <a:cs typeface="Courier New"/>
              </a:rPr>
              <a:t>5</a:t>
            </a:r>
            <a:r>
              <a:rPr lang="zh-CN" altLang="zh-CN" sz="2800" kern="100" dirty="0">
                <a:solidFill>
                  <a:srgbClr val="002060"/>
                </a:solidFill>
                <a:latin typeface="Times New Roman"/>
                <a:ea typeface="华文细黑"/>
                <a:cs typeface="Times New Roman"/>
              </a:rPr>
              <a:t>倍</a:t>
            </a:r>
            <a:r>
              <a:rPr lang="en-US" altLang="zh-CN" sz="2800" kern="100" dirty="0">
                <a:solidFill>
                  <a:srgbClr val="002060"/>
                </a:solidFill>
                <a:latin typeface="Times New Roman"/>
                <a:ea typeface="华文细黑"/>
                <a:cs typeface="Courier New"/>
              </a:rPr>
              <a:t>.</a:t>
            </a:r>
            <a:endParaRPr lang="zh-CN" altLang="zh-CN" sz="1050" kern="100" dirty="0">
              <a:effectLst/>
              <a:latin typeface="宋体"/>
              <a:cs typeface="Courier New"/>
            </a:endParaRPr>
          </a:p>
        </p:txBody>
      </p:sp>
      <p:pic>
        <p:nvPicPr>
          <p:cNvPr id="19" name="图片 18">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587440" y="6256615"/>
            <a:ext cx="602973" cy="602973"/>
          </a:xfrm>
          <a:prstGeom prst="rect">
            <a:avLst/>
          </a:prstGeom>
        </p:spPr>
      </p:pic>
      <p:pic>
        <p:nvPicPr>
          <p:cNvPr id="87162" name="Picture 2170" descr="\\贾文\贾文\源文件\同步\物理 人教 必修1 新课标\W11.T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31446" y="289125"/>
            <a:ext cx="2343939" cy="331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586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87162"/>
                                        </p:tgtEl>
                                        <p:attrNameLst>
                                          <p:attrName>style.visibility</p:attrName>
                                        </p:attrNameLst>
                                      </p:cBhvr>
                                      <p:to>
                                        <p:strVal val="visible"/>
                                      </p:to>
                                    </p:set>
                                    <p:animEffect transition="in" filter="blinds(horizontal)">
                                      <p:cBhvr>
                                        <p:cTn id="10" dur="750"/>
                                        <p:tgtEl>
                                          <p:spTgt spid="8716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750"/>
                                        <p:tgtEl>
                                          <p:spTgt spid="5"/>
                                        </p:tgtEl>
                                      </p:cBhvr>
                                    </p:animEffect>
                                  </p:childTnLst>
                                </p:cTn>
                              </p:par>
                            </p:childTnLst>
                          </p:cTn>
                        </p:par>
                        <p:par>
                          <p:cTn id="14" fill="hold">
                            <p:stCondLst>
                              <p:cond delay="750"/>
                            </p:stCondLst>
                            <p:childTnLst>
                              <p:par>
                                <p:cTn id="15" presetID="3" presetClass="entr" presetSubtype="1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750"/>
                                        <p:tgtEl>
                                          <p:spTgt spid="8"/>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750"/>
                                        <p:tgtEl>
                                          <p:spTgt spid="13"/>
                                        </p:tgtEl>
                                      </p:cBhvr>
                                    </p:animEffect>
                                  </p:childTnLst>
                                </p:cTn>
                              </p:par>
                            </p:childTnLst>
                          </p:cTn>
                        </p:par>
                        <p:par>
                          <p:cTn id="22" fill="hold">
                            <p:stCondLst>
                              <p:cond delay="2250"/>
                            </p:stCondLst>
                            <p:childTnLst>
                              <p:par>
                                <p:cTn id="23" presetID="3" presetClass="entr" presetSubtype="1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750"/>
                                        <p:tgtEl>
                                          <p:spTgt spid="10"/>
                                        </p:tgtEl>
                                      </p:cBhvr>
                                    </p:animEffect>
                                  </p:childTnLst>
                                </p:cTn>
                              </p:par>
                              <p:par>
                                <p:cTn id="26" presetID="3" presetClass="entr" presetSubtype="10" fill="hold" nodeType="withEffect">
                                  <p:stCondLst>
                                    <p:cond delay="0"/>
                                  </p:stCondLst>
                                  <p:childTnLst>
                                    <p:set>
                                      <p:cBhvr>
                                        <p:cTn id="27" dur="1" fill="hold">
                                          <p:stCondLst>
                                            <p:cond delay="0"/>
                                          </p:stCondLst>
                                        </p:cTn>
                                        <p:tgtEl>
                                          <p:spTgt spid="87178"/>
                                        </p:tgtEl>
                                        <p:attrNameLst>
                                          <p:attrName>style.visibility</p:attrName>
                                        </p:attrNameLst>
                                      </p:cBhvr>
                                      <p:to>
                                        <p:strVal val="visible"/>
                                      </p:to>
                                    </p:set>
                                    <p:animEffect transition="in" filter="blinds(horizontal)">
                                      <p:cBhvr>
                                        <p:cTn id="28" dur="750"/>
                                        <p:tgtEl>
                                          <p:spTgt spid="871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linds(horizontal)">
                                      <p:cBhvr>
                                        <p:cTn id="31" dur="750"/>
                                        <p:tgtEl>
                                          <p:spTgt spid="7"/>
                                        </p:tgtEl>
                                      </p:cBhvr>
                                    </p:animEffect>
                                  </p:childTnLst>
                                </p:cTn>
                              </p:par>
                            </p:childTnLst>
                          </p:cTn>
                        </p:par>
                        <p:par>
                          <p:cTn id="32" fill="hold">
                            <p:stCondLst>
                              <p:cond delay="3000"/>
                            </p:stCondLst>
                            <p:childTnLst>
                              <p:par>
                                <p:cTn id="33" presetID="3" presetClass="entr" presetSubtype="1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linds(horizontal)">
                                      <p:cBhvr>
                                        <p:cTn id="35" dur="750"/>
                                        <p:tgtEl>
                                          <p:spTgt spid="14"/>
                                        </p:tgtEl>
                                      </p:cBhvr>
                                    </p:animEffect>
                                  </p:childTnLst>
                                </p:cTn>
                              </p:par>
                            </p:childTnLst>
                          </p:cTn>
                        </p:par>
                        <p:par>
                          <p:cTn id="36" fill="hold">
                            <p:stCondLst>
                              <p:cond delay="3750"/>
                            </p:stCondLst>
                            <p:childTnLst>
                              <p:par>
                                <p:cTn id="37" presetID="3" presetClass="entr" presetSubtype="1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3" descr="C:\Users\Administrator\Desktop\用！！！\风景图片\新图！\3运动会\timg (3).jpg"/>
          <p:cNvPicPr>
            <a:picLocks noChangeAspect="1" noChangeArrowheads="1"/>
          </p:cNvPicPr>
          <p:nvPr/>
        </p:nvPicPr>
        <p:blipFill rotWithShape="1">
          <a:blip r:embed="rId2">
            <a:extLst>
              <a:ext uri="{28A0092B-C50C-407E-A947-70E740481C1C}">
                <a14:useLocalDpi xmlns:a14="http://schemas.microsoft.com/office/drawing/2010/main" val="0"/>
              </a:ext>
            </a:extLst>
          </a:blip>
          <a:srcRect t="7521" b="3241"/>
          <a:stretch/>
        </p:blipFill>
        <p:spPr bwMode="auto">
          <a:xfrm>
            <a:off x="406" y="0"/>
            <a:ext cx="12189600" cy="68595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986" y="3707638"/>
            <a:ext cx="12192000" cy="1375395"/>
            <a:chOff x="-1524000" y="2705990"/>
            <a:chExt cx="12192000" cy="1375395"/>
          </a:xfrm>
        </p:grpSpPr>
        <p:sp>
          <p:nvSpPr>
            <p:cNvPr id="17" name="矩形 16"/>
            <p:cNvSpPr/>
            <p:nvPr/>
          </p:nvSpPr>
          <p:spPr>
            <a:xfrm>
              <a:off x="-1524000" y="2705990"/>
              <a:ext cx="12192000" cy="1292787"/>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985218" y="3998778"/>
              <a:ext cx="6682781" cy="82606"/>
            </a:xfrm>
            <a:prstGeom prst="rect">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524000" y="3998777"/>
              <a:ext cx="5509219" cy="82608"/>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 name="Picture 2" descr="C:\Users\Administrator\Desktop\5555555555.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414" y="3677149"/>
            <a:ext cx="1152525" cy="1444625"/>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218742" y="3749194"/>
            <a:ext cx="4648455" cy="769409"/>
          </a:xfrm>
          <a:prstGeom prst="rect">
            <a:avLst/>
          </a:prstGeom>
        </p:spPr>
        <p:txBody>
          <a:bodyPr wrap="square" lIns="91410" tIns="45704" rIns="91410" bIns="45704">
            <a:spAutoFit/>
          </a:bodyPr>
          <a:lstStyle/>
          <a:p>
            <a:pPr algn="ctr">
              <a:defRPr/>
            </a:pPr>
            <a:r>
              <a:rPr lang="zh-CN" altLang="en-US" sz="4400" b="1" dirty="0">
                <a:solidFill>
                  <a:srgbClr val="0000FF"/>
                </a:solidFill>
                <a:latin typeface="微软雅黑" pitchFamily="34" charset="-122"/>
                <a:ea typeface="微软雅黑" pitchFamily="34" charset="-122"/>
                <a:cs typeface="+mj-cs"/>
              </a:rPr>
              <a:t>本课结束</a:t>
            </a:r>
          </a:p>
        </p:txBody>
      </p:sp>
      <p:sp>
        <p:nvSpPr>
          <p:cNvPr id="22" name="标题 1"/>
          <p:cNvSpPr txBox="1">
            <a:spLocks/>
          </p:cNvSpPr>
          <p:nvPr/>
        </p:nvSpPr>
        <p:spPr>
          <a:xfrm>
            <a:off x="3122969" y="4253620"/>
            <a:ext cx="6840000"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rgbClr val="0000FF"/>
                </a:solidFill>
                <a:latin typeface="微软雅黑" pitchFamily="34" charset="-122"/>
                <a:ea typeface="微软雅黑" pitchFamily="34" charset="-122"/>
              </a:rPr>
              <a:t>更多精彩内容请登录：</a:t>
            </a:r>
            <a:r>
              <a:rPr lang="en-US" altLang="zh-CN" sz="2700" b="1" dirty="0" err="1" smtClean="0">
                <a:solidFill>
                  <a:srgbClr val="0000FF"/>
                </a:solidFill>
                <a:latin typeface="微软雅黑" pitchFamily="34" charset="-122"/>
                <a:ea typeface="微软雅黑" pitchFamily="34" charset="-122"/>
              </a:rPr>
              <a:t>www.91taoke.com</a:t>
            </a:r>
            <a:endParaRPr lang="zh-CN" altLang="en-US" sz="2700" b="1" dirty="0">
              <a:solidFill>
                <a:srgbClr val="0000FF"/>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435">
                                          <p:stCondLst>
                                            <p:cond delay="0"/>
                                          </p:stCondLst>
                                        </p:cTn>
                                        <p:tgtEl>
                                          <p:spTgt spid="22"/>
                                        </p:tgtEl>
                                      </p:cBhvr>
                                    </p:animEffect>
                                    <p:anim calcmode="lin" valueType="num">
                                      <p:cBhvr>
                                        <p:cTn id="8"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13" dur="20">
                                          <p:stCondLst>
                                            <p:cond delay="487"/>
                                          </p:stCondLst>
                                        </p:cTn>
                                        <p:tgtEl>
                                          <p:spTgt spid="22"/>
                                        </p:tgtEl>
                                      </p:cBhvr>
                                      <p:to x="100000" y="60000"/>
                                    </p:animScale>
                                    <p:animScale>
                                      <p:cBhvr>
                                        <p:cTn id="14" dur="124" decel="50000">
                                          <p:stCondLst>
                                            <p:cond delay="507"/>
                                          </p:stCondLst>
                                        </p:cTn>
                                        <p:tgtEl>
                                          <p:spTgt spid="22"/>
                                        </p:tgtEl>
                                      </p:cBhvr>
                                      <p:to x="100000" y="100000"/>
                                    </p:animScale>
                                    <p:animScale>
                                      <p:cBhvr>
                                        <p:cTn id="15" dur="20">
                                          <p:stCondLst>
                                            <p:cond delay="984"/>
                                          </p:stCondLst>
                                        </p:cTn>
                                        <p:tgtEl>
                                          <p:spTgt spid="22"/>
                                        </p:tgtEl>
                                      </p:cBhvr>
                                      <p:to x="100000" y="80000"/>
                                    </p:animScale>
                                    <p:animScale>
                                      <p:cBhvr>
                                        <p:cTn id="16" dur="124" decel="50000">
                                          <p:stCondLst>
                                            <p:cond delay="1004"/>
                                          </p:stCondLst>
                                        </p:cTn>
                                        <p:tgtEl>
                                          <p:spTgt spid="22"/>
                                        </p:tgtEl>
                                      </p:cBhvr>
                                      <p:to x="100000" y="100000"/>
                                    </p:animScale>
                                    <p:animScale>
                                      <p:cBhvr>
                                        <p:cTn id="17" dur="20">
                                          <p:stCondLst>
                                            <p:cond delay="1231"/>
                                          </p:stCondLst>
                                        </p:cTn>
                                        <p:tgtEl>
                                          <p:spTgt spid="22"/>
                                        </p:tgtEl>
                                      </p:cBhvr>
                                      <p:to x="100000" y="90000"/>
                                    </p:animScale>
                                    <p:animScale>
                                      <p:cBhvr>
                                        <p:cTn id="18" dur="124" decel="50000">
                                          <p:stCondLst>
                                            <p:cond delay="1251"/>
                                          </p:stCondLst>
                                        </p:cTn>
                                        <p:tgtEl>
                                          <p:spTgt spid="22"/>
                                        </p:tgtEl>
                                      </p:cBhvr>
                                      <p:to x="100000" y="100000"/>
                                    </p:animScale>
                                    <p:animScale>
                                      <p:cBhvr>
                                        <p:cTn id="19" dur="20">
                                          <p:stCondLst>
                                            <p:cond delay="1356"/>
                                          </p:stCondLst>
                                        </p:cTn>
                                        <p:tgtEl>
                                          <p:spTgt spid="22"/>
                                        </p:tgtEl>
                                      </p:cBhvr>
                                      <p:to x="100000" y="95000"/>
                                    </p:animScale>
                                    <p:animScale>
                                      <p:cBhvr>
                                        <p:cTn id="20" dur="124" decel="50000">
                                          <p:stCondLst>
                                            <p:cond delay="1376"/>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nvSpPr>
        <p:spPr>
          <a:xfrm>
            <a:off x="428748" y="190322"/>
            <a:ext cx="11322624" cy="6440225"/>
          </a:xfrm>
          <a:prstGeom prst="rect">
            <a:avLst/>
          </a:prstGeom>
        </p:spPr>
        <p:txBody>
          <a:bodyPr wrap="square">
            <a:spAutoFit/>
          </a:bodyPr>
          <a:lstStyle/>
          <a:p>
            <a:pPr algn="just">
              <a:lnSpc>
                <a:spcPts val="5500"/>
              </a:lnSpc>
              <a:spcAft>
                <a:spcPts val="0"/>
              </a:spcAf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即学即用</a:t>
            </a:r>
            <a:r>
              <a:rPr lang="en-US" altLang="zh-CN" sz="2800" b="1" kern="100" dirty="0">
                <a:solidFill>
                  <a:srgbClr val="0000FF"/>
                </a:solidFill>
                <a:latin typeface="IPAPANNEW"/>
                <a:ea typeface="华文细黑"/>
                <a:cs typeface="Times New Roman"/>
              </a:rPr>
              <a:t>] </a:t>
            </a:r>
            <a:endParaRPr lang="en-US" altLang="zh-CN" sz="2800" b="1" kern="100" dirty="0" smtClean="0">
              <a:solidFill>
                <a:srgbClr val="0000FF"/>
              </a:solidFill>
              <a:latin typeface="IPAPANNEW"/>
              <a:ea typeface="华文细黑"/>
              <a:cs typeface="Times New Roman"/>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判断下列说法的正误</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spc="-100" dirty="0">
                <a:latin typeface="Times New Roman"/>
                <a:ea typeface="华文细黑"/>
                <a:cs typeface="Times New Roman"/>
              </a:rPr>
              <a:t>一个力</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分解为两个力</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2</a:t>
            </a:r>
            <a:r>
              <a:rPr lang="zh-CN" altLang="zh-CN" sz="2800" kern="100" spc="-100" dirty="0">
                <a:latin typeface="Times New Roman"/>
                <a:ea typeface="华文细黑"/>
                <a:cs typeface="Times New Roman"/>
              </a:rPr>
              <a:t>，则</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2</a:t>
            </a:r>
            <a:r>
              <a:rPr lang="zh-CN" altLang="zh-CN" sz="2800" kern="100" spc="-100" dirty="0">
                <a:latin typeface="Times New Roman"/>
                <a:ea typeface="华文细黑"/>
                <a:cs typeface="Times New Roman"/>
              </a:rPr>
              <a:t>共同作用的效果与</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相同</a:t>
            </a:r>
            <a:r>
              <a:rPr lang="en-US" altLang="zh-CN" sz="2800" kern="100" spc="-100" dirty="0">
                <a:latin typeface="Times New Roman"/>
                <a:ea typeface="华文细黑"/>
                <a:cs typeface="Courier New"/>
              </a:rPr>
              <a:t>.</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一个力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和它的两个分力都是物体实际受到的力</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spc="-100" dirty="0">
                <a:latin typeface="Times New Roman"/>
                <a:ea typeface="华文细黑"/>
                <a:cs typeface="Times New Roman"/>
              </a:rPr>
              <a:t>力</a:t>
            </a:r>
            <a:r>
              <a:rPr lang="en-US" altLang="zh-CN" sz="2800" i="1" kern="100" spc="-100" dirty="0">
                <a:latin typeface="Times New Roman"/>
                <a:ea typeface="华文细黑"/>
                <a:cs typeface="Courier New"/>
              </a:rPr>
              <a:t>F</a:t>
            </a:r>
            <a:r>
              <a:rPr lang="zh-CN" altLang="zh-CN" sz="2800" kern="100" spc="-100" dirty="0">
                <a:latin typeface="Times New Roman"/>
                <a:ea typeface="华文细黑"/>
                <a:cs typeface="Times New Roman"/>
              </a:rPr>
              <a:t>的大小为</a:t>
            </a:r>
            <a:r>
              <a:rPr lang="en-US" altLang="zh-CN" sz="2800" kern="100" spc="-100" dirty="0">
                <a:latin typeface="Times New Roman"/>
                <a:ea typeface="华文细黑"/>
                <a:cs typeface="Courier New"/>
              </a:rPr>
              <a:t>100 N</a:t>
            </a:r>
            <a:r>
              <a:rPr lang="zh-CN" altLang="zh-CN" sz="2800" kern="100" spc="-100" dirty="0">
                <a:latin typeface="Times New Roman"/>
                <a:ea typeface="华文细黑"/>
                <a:cs typeface="Times New Roman"/>
              </a:rPr>
              <a:t>，它的一个分力</a:t>
            </a:r>
            <a:r>
              <a:rPr lang="en-US" altLang="zh-CN" sz="2800" i="1" kern="100" spc="-100" dirty="0">
                <a:latin typeface="Times New Roman"/>
                <a:ea typeface="华文细黑"/>
                <a:cs typeface="Courier New"/>
              </a:rPr>
              <a:t>F</a:t>
            </a:r>
            <a:r>
              <a:rPr lang="en-US" altLang="zh-CN" sz="2800" kern="100" spc="-100" baseline="-25000" dirty="0">
                <a:latin typeface="Times New Roman"/>
                <a:ea typeface="华文细黑"/>
                <a:cs typeface="Courier New"/>
              </a:rPr>
              <a:t>1</a:t>
            </a:r>
            <a:r>
              <a:rPr lang="zh-CN" altLang="zh-CN" sz="2800" kern="100" spc="-100" dirty="0">
                <a:latin typeface="Times New Roman"/>
                <a:ea typeface="华文细黑"/>
                <a:cs typeface="Times New Roman"/>
              </a:rPr>
              <a:t>的大小为</a:t>
            </a:r>
            <a:r>
              <a:rPr lang="en-US" altLang="zh-CN" sz="2800" kern="100" spc="-100" dirty="0">
                <a:latin typeface="Times New Roman"/>
                <a:ea typeface="华文细黑"/>
                <a:cs typeface="Courier New"/>
              </a:rPr>
              <a:t>60 N</a:t>
            </a:r>
            <a:r>
              <a:rPr lang="zh-CN" altLang="zh-CN" sz="2800" kern="100" spc="-100" dirty="0">
                <a:latin typeface="Times New Roman"/>
                <a:ea typeface="华文细黑"/>
                <a:cs typeface="Times New Roman"/>
              </a:rPr>
              <a:t>，则另一个分力一</a:t>
            </a:r>
            <a:r>
              <a:rPr lang="zh-CN" altLang="zh-CN" sz="2800" kern="100" dirty="0">
                <a:latin typeface="Times New Roman"/>
                <a:ea typeface="华文细黑"/>
                <a:cs typeface="Times New Roman"/>
              </a:rPr>
              <a:t>定大于</a:t>
            </a:r>
            <a:r>
              <a:rPr lang="en-US" altLang="zh-CN" sz="2800" kern="100" dirty="0">
                <a:latin typeface="Times New Roman"/>
                <a:ea typeface="华文细黑"/>
                <a:cs typeface="Courier New"/>
              </a:rPr>
              <a:t>40 N.(</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将一个大小</a:t>
            </a:r>
            <a:r>
              <a:rPr lang="zh-CN" altLang="zh-CN" sz="2800" kern="100" dirty="0" smtClean="0">
                <a:latin typeface="Times New Roman"/>
                <a:ea typeface="华文细黑"/>
                <a:cs typeface="Times New Roman"/>
              </a:rPr>
              <a:t>为</a:t>
            </a:r>
            <a:r>
              <a:rPr lang="en-US" altLang="zh-CN" sz="2800" kern="100" dirty="0" smtClean="0">
                <a:latin typeface="Times New Roman"/>
                <a:ea typeface="华文细黑"/>
                <a:cs typeface="Courier New"/>
              </a:rPr>
              <a:t>           </a:t>
            </a:r>
            <a:r>
              <a:rPr lang="zh-CN" altLang="zh-CN" sz="2800" kern="100" spc="-100" dirty="0" smtClean="0">
                <a:latin typeface="Times New Roman"/>
                <a:ea typeface="华文细黑"/>
                <a:cs typeface="Times New Roman"/>
              </a:rPr>
              <a:t>的</a:t>
            </a:r>
            <a:r>
              <a:rPr lang="zh-CN" altLang="zh-CN" sz="2800" kern="100" spc="-100" dirty="0">
                <a:latin typeface="Times New Roman"/>
                <a:ea typeface="华文细黑"/>
                <a:cs typeface="Times New Roman"/>
              </a:rPr>
              <a:t>水平力分解成两个力，其中一个分力在竖直方向，</a:t>
            </a:r>
            <a:r>
              <a:rPr lang="zh-CN" altLang="zh-CN" sz="2800" kern="100" dirty="0">
                <a:latin typeface="Times New Roman"/>
                <a:ea typeface="华文细黑"/>
                <a:cs typeface="Times New Roman"/>
              </a:rPr>
              <a:t>另一个分力与水平方向的夹角是</a:t>
            </a:r>
            <a:r>
              <a:rPr lang="en-US" altLang="zh-CN" sz="2800" kern="100" dirty="0">
                <a:latin typeface="Times New Roman"/>
                <a:ea typeface="华文细黑"/>
                <a:cs typeface="Courier New"/>
              </a:rPr>
              <a:t>30°</a:t>
            </a:r>
            <a:r>
              <a:rPr lang="zh-CN" altLang="zh-CN" sz="2800" kern="100" dirty="0">
                <a:latin typeface="Times New Roman"/>
                <a:ea typeface="华文细黑"/>
                <a:cs typeface="Times New Roman"/>
              </a:rPr>
              <a:t>，则两个分力的大小分别是</a:t>
            </a:r>
            <a:r>
              <a:rPr lang="en-US" altLang="zh-CN" sz="2800" kern="100" dirty="0" smtClean="0">
                <a:latin typeface="Times New Roman"/>
                <a:ea typeface="华文细黑"/>
                <a:cs typeface="Courier New"/>
              </a:rPr>
              <a:t>___ </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和</a:t>
            </a:r>
            <a:r>
              <a:rPr lang="en-US" altLang="zh-CN" sz="2800" kern="100" dirty="0" smtClean="0">
                <a:latin typeface="Times New Roman"/>
                <a:ea typeface="华文细黑"/>
                <a:cs typeface="Courier New"/>
              </a:rPr>
              <a:t>____ N.</a:t>
            </a:r>
            <a:endParaRPr lang="zh-CN" altLang="zh-CN" sz="1050" kern="100" dirty="0">
              <a:effectLst/>
              <a:latin typeface="宋体"/>
              <a:cs typeface="Courier New"/>
            </a:endParaRPr>
          </a:p>
        </p:txBody>
      </p:sp>
      <p:sp>
        <p:nvSpPr>
          <p:cNvPr id="3" name="TextBox 2"/>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sp>
        <p:nvSpPr>
          <p:cNvPr id="4" name="矩形 3"/>
          <p:cNvSpPr/>
          <p:nvPr/>
        </p:nvSpPr>
        <p:spPr>
          <a:xfrm>
            <a:off x="10745246" y="1776850"/>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6" name="矩形 5"/>
          <p:cNvSpPr/>
          <p:nvPr/>
        </p:nvSpPr>
        <p:spPr>
          <a:xfrm>
            <a:off x="8555483" y="2484686"/>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7" name="矩形 6"/>
          <p:cNvSpPr/>
          <p:nvPr/>
        </p:nvSpPr>
        <p:spPr>
          <a:xfrm>
            <a:off x="2196614" y="3882162"/>
            <a:ext cx="543739" cy="523220"/>
          </a:xfrm>
          <a:prstGeom prst="rect">
            <a:avLst/>
          </a:prstGeom>
        </p:spPr>
        <p:txBody>
          <a:bodyPr wrap="none">
            <a:spAutoFit/>
          </a:bodyPr>
          <a:lstStyle/>
          <a:p>
            <a:r>
              <a:rPr lang="en-US" altLang="zh-CN" sz="2800" kern="100" dirty="0">
                <a:solidFill>
                  <a:srgbClr val="C00000"/>
                </a:solidFill>
                <a:latin typeface="宋体"/>
                <a:ea typeface="华文细黑"/>
                <a:cs typeface="Times New Roman"/>
              </a:rPr>
              <a:t>×</a:t>
            </a:r>
            <a:endParaRPr lang="zh-CN" altLang="en-US" sz="2800" kern="100" dirty="0">
              <a:solidFill>
                <a:srgbClr val="C00000"/>
              </a:solidFill>
              <a:latin typeface="宋体"/>
              <a:ea typeface="华文细黑"/>
              <a:cs typeface="Times New Roman"/>
            </a:endParaRPr>
          </a:p>
        </p:txBody>
      </p:sp>
      <p:sp>
        <p:nvSpPr>
          <p:cNvPr id="12" name="矩形 11"/>
          <p:cNvSpPr/>
          <p:nvPr/>
        </p:nvSpPr>
        <p:spPr>
          <a:xfrm>
            <a:off x="10812481" y="5241042"/>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2</a:t>
            </a:r>
            <a:endParaRPr lang="zh-CN" altLang="en-US" sz="2800" kern="100" dirty="0">
              <a:solidFill>
                <a:srgbClr val="C00000"/>
              </a:solidFill>
              <a:latin typeface="Times New Roman"/>
              <a:ea typeface="华文细黑"/>
              <a:cs typeface="Times New Roman"/>
            </a:endParaRPr>
          </a:p>
        </p:txBody>
      </p:sp>
      <p:pic>
        <p:nvPicPr>
          <p:cNvPr id="13" name="图片 1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7440" y="5734050"/>
            <a:ext cx="602973" cy="602973"/>
          </a:xfrm>
          <a:prstGeom prst="rect">
            <a:avLst/>
          </a:prstGeom>
        </p:spPr>
      </p:pic>
      <p:graphicFrame>
        <p:nvGraphicFramePr>
          <p:cNvPr id="2" name="对象 1"/>
          <p:cNvGraphicFramePr>
            <a:graphicFrameLocks noChangeAspect="1"/>
          </p:cNvGraphicFramePr>
          <p:nvPr>
            <p:extLst>
              <p:ext uri="{D42A27DB-BD31-4B8C-83A1-F6EECF244321}">
                <p14:modId xmlns:p14="http://schemas.microsoft.com/office/powerpoint/2010/main" val="2297116536"/>
              </p:ext>
            </p:extLst>
          </p:nvPr>
        </p:nvGraphicFramePr>
        <p:xfrm>
          <a:off x="3008173" y="4540394"/>
          <a:ext cx="1636713" cy="1046163"/>
        </p:xfrm>
        <a:graphic>
          <a:graphicData uri="http://schemas.openxmlformats.org/presentationml/2006/ole">
            <mc:AlternateContent xmlns:mc="http://schemas.openxmlformats.org/markup-compatibility/2006">
              <mc:Choice xmlns:v="urn:schemas-microsoft-com:vml" Requires="v">
                <p:oleObj spid="_x0000_s47793" name="文档" r:id="rId5" imgW="1636512" imgH="1045924" progId="Word.Document.12">
                  <p:embed/>
                </p:oleObj>
              </mc:Choice>
              <mc:Fallback>
                <p:oleObj name="文档" r:id="rId5" imgW="1636512" imgH="1045924" progId="Word.Document.12">
                  <p:embed/>
                  <p:pic>
                    <p:nvPicPr>
                      <p:cNvPr id="0" name=""/>
                      <p:cNvPicPr/>
                      <p:nvPr/>
                    </p:nvPicPr>
                    <p:blipFill>
                      <a:blip r:embed="rId6"/>
                      <a:stretch>
                        <a:fillRect/>
                      </a:stretch>
                    </p:blipFill>
                    <p:spPr>
                      <a:xfrm>
                        <a:off x="3008173" y="4540394"/>
                        <a:ext cx="1636713" cy="1046163"/>
                      </a:xfrm>
                      <a:prstGeom prst="rect">
                        <a:avLst/>
                      </a:prstGeom>
                    </p:spPr>
                  </p:pic>
                </p:oleObj>
              </mc:Fallback>
            </mc:AlternateContent>
          </a:graphicData>
        </a:graphic>
      </p:graphicFrame>
      <p:sp>
        <p:nvSpPr>
          <p:cNvPr id="10" name="矩形 9"/>
          <p:cNvSpPr/>
          <p:nvPr/>
        </p:nvSpPr>
        <p:spPr>
          <a:xfrm>
            <a:off x="1064806" y="5928866"/>
            <a:ext cx="364202" cy="523220"/>
          </a:xfrm>
          <a:prstGeom prst="rect">
            <a:avLst/>
          </a:prstGeom>
        </p:spPr>
        <p:txBody>
          <a:bodyPr wrap="none">
            <a:spAutoFit/>
          </a:bodyPr>
          <a:lstStyle/>
          <a:p>
            <a:r>
              <a:rPr lang="en-US" altLang="zh-CN" sz="2800" kern="100" dirty="0">
                <a:solidFill>
                  <a:srgbClr val="C00000"/>
                </a:solidFill>
                <a:latin typeface="Times New Roman"/>
                <a:ea typeface="华文细黑"/>
                <a:cs typeface="Times New Roman"/>
              </a:rPr>
              <a:t>4</a:t>
            </a:r>
            <a:endParaRPr lang="zh-CN" altLang="en-US" sz="2800" kern="100" dirty="0">
              <a:solidFill>
                <a:srgbClr val="C00000"/>
              </a:solidFill>
              <a:latin typeface="Times New Roman"/>
              <a:ea typeface="华文细黑"/>
              <a:cs typeface="Times New Roman"/>
            </a:endParaRPr>
          </a:p>
        </p:txBody>
      </p:sp>
    </p:spTree>
    <p:extLst>
      <p:ext uri="{BB962C8B-B14F-4D97-AF65-F5344CB8AC3E}">
        <p14:creationId xmlns:p14="http://schemas.microsoft.com/office/powerpoint/2010/main" val="2519855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4" grpId="0"/>
      <p:bldP spid="4" grpId="1"/>
      <p:bldP spid="6" grpId="0"/>
      <p:bldP spid="6" grpId="1"/>
      <p:bldP spid="7" grpId="0"/>
      <p:bldP spid="7" grpId="1"/>
      <p:bldP spid="12" grpId="0"/>
      <p:bldP spid="12"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6"/>
          <p:cNvSpPr/>
          <p:nvPr/>
        </p:nvSpPr>
        <p:spPr>
          <a:xfrm>
            <a:off x="0" y="2709714"/>
            <a:ext cx="8590412" cy="962038"/>
          </a:xfrm>
          <a:prstGeom prst="roundRect">
            <a:avLst>
              <a:gd name="adj" fmla="val 13060"/>
            </a:avLst>
          </a:prstGeom>
          <a:solidFill>
            <a:schemeClr val="bg1">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500" b="1" dirty="0">
                <a:solidFill>
                  <a:srgbClr val="0070C0"/>
                </a:solidFill>
                <a:latin typeface="+mj-lt"/>
                <a:ea typeface="+mj-ea"/>
                <a:cs typeface="+mj-cs"/>
              </a:rPr>
              <a:t>重点探究</a:t>
            </a:r>
            <a:endParaRPr lang="en-US" altLang="zh-CN" sz="5500" b="1" dirty="0">
              <a:solidFill>
                <a:srgbClr val="0070C0"/>
              </a:solidFill>
              <a:latin typeface="+mj-lt"/>
              <a:ea typeface="+mj-ea"/>
              <a:cs typeface="+mj-cs"/>
            </a:endParaRPr>
          </a:p>
        </p:txBody>
      </p:sp>
      <p:pic>
        <p:nvPicPr>
          <p:cNvPr id="8" name="Picture 4" descr="C:\Users\Administrator\Desktop\用！！！\风景图片\新图！\3运动会\Redocn_2010051810381719.jpg"/>
          <p:cNvPicPr>
            <a:picLocks noChangeAspect="1" noChangeArrowheads="1"/>
          </p:cNvPicPr>
          <p:nvPr/>
        </p:nvPicPr>
        <p:blipFill rotWithShape="1">
          <a:blip r:embed="rId2">
            <a:extLst>
              <a:ext uri="{28A0092B-C50C-407E-A947-70E740481C1C}">
                <a14:useLocalDpi xmlns:a14="http://schemas.microsoft.com/office/drawing/2010/main" val="0"/>
              </a:ext>
            </a:extLst>
          </a:blip>
          <a:srcRect l="27897" t="3206" r="3502" b="7361"/>
          <a:stretch/>
        </p:blipFill>
        <p:spPr bwMode="auto">
          <a:xfrm>
            <a:off x="8590412" y="794"/>
            <a:ext cx="3600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28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3" descr="\\贾文\贾文\源文件\同步\物理 人教 必修1 新课标\3-157.TIF"/>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26230" y="4797946"/>
            <a:ext cx="2337953" cy="191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23266" y="-26590"/>
            <a:ext cx="12143880" cy="576064"/>
          </a:xfrm>
          <a:prstGeom prst="rect">
            <a:avLst/>
          </a:prstGeom>
          <a:solidFill>
            <a:srgbClr val="36B2E6"/>
          </a:solidFill>
          <a:ln>
            <a:solidFill>
              <a:schemeClr val="bg1"/>
            </a:solidFill>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defRPr/>
            </a:pPr>
            <a:r>
              <a:rPr lang="zh-CN" altLang="zh-CN" sz="2600" b="1" kern="100" dirty="0">
                <a:solidFill>
                  <a:srgbClr val="FFFF00"/>
                </a:solidFill>
                <a:latin typeface="Times New Roman" pitchFamily="18" charset="0"/>
                <a:ea typeface="微软雅黑" pitchFamily="34" charset="-122"/>
                <a:cs typeface="Times New Roman" pitchFamily="18" charset="0"/>
              </a:rPr>
              <a:t>一、力的效果分解法</a:t>
            </a:r>
          </a:p>
        </p:txBody>
      </p:sp>
      <p:sp>
        <p:nvSpPr>
          <p:cNvPr id="12" name="矩形 11"/>
          <p:cNvSpPr/>
          <p:nvPr/>
        </p:nvSpPr>
        <p:spPr>
          <a:xfrm>
            <a:off x="433894" y="693490"/>
            <a:ext cx="8325608" cy="2677656"/>
          </a:xfrm>
          <a:prstGeom prst="rect">
            <a:avLst/>
          </a:prstGeom>
        </p:spPr>
        <p:txBody>
          <a:bodyPr wrap="square">
            <a:spAutoFit/>
          </a:bodyPr>
          <a:lstStyle/>
          <a:p>
            <a:pPr algn="just">
              <a:lnSpc>
                <a:spcPct val="150000"/>
              </a:lnSpc>
              <a:spcAft>
                <a:spcPts val="0"/>
              </a:spcAft>
              <a:tabLst>
                <a:tab pos="2250440" algn="l"/>
              </a:tabLst>
            </a:pPr>
            <a:r>
              <a:rPr lang="en-US" altLang="zh-CN" sz="2800" b="1" kern="100" dirty="0" smtClean="0">
                <a:solidFill>
                  <a:srgbClr val="0000FF"/>
                </a:solidFill>
                <a:latin typeface="IPAPANNEW"/>
                <a:ea typeface="华文细黑"/>
                <a:cs typeface="Times New Roman"/>
              </a:rPr>
              <a:t>[</a:t>
            </a:r>
            <a:r>
              <a:rPr lang="zh-CN" altLang="zh-CN" sz="2800" b="1" kern="100" dirty="0" smtClean="0">
                <a:solidFill>
                  <a:srgbClr val="0000FF"/>
                </a:solidFill>
                <a:latin typeface="IPAPANNEW"/>
                <a:ea typeface="华文细黑"/>
                <a:cs typeface="Times New Roman"/>
              </a:rPr>
              <a:t>导学探究</a:t>
            </a:r>
            <a:r>
              <a:rPr lang="en-US" altLang="zh-CN" sz="2800" b="1" kern="100" dirty="0" smtClean="0">
                <a:solidFill>
                  <a:srgbClr val="0000FF"/>
                </a:solidFill>
                <a:latin typeface="IPAPANNEW"/>
                <a:ea typeface="华文细黑"/>
                <a:cs typeface="Times New Roman"/>
              </a:rPr>
              <a:t>]</a:t>
            </a:r>
            <a:r>
              <a:rPr lang="zh-CN" altLang="zh-CN" sz="2800" kern="100" dirty="0" smtClean="0">
                <a:latin typeface="Times New Roman"/>
                <a:ea typeface="华文细黑"/>
                <a:cs typeface="Times New Roman"/>
              </a:rPr>
              <a:t>　</a:t>
            </a:r>
            <a:r>
              <a:rPr lang="en-US" altLang="zh-CN" sz="2800" kern="100" dirty="0" smtClean="0">
                <a:latin typeface="Times New Roman"/>
                <a:ea typeface="华文细黑"/>
                <a:cs typeface="Times New Roman"/>
              </a:rPr>
              <a:t> </a:t>
            </a:r>
          </a:p>
          <a:p>
            <a:pPr algn="just">
              <a:lnSpc>
                <a:spcPct val="150000"/>
              </a:lnSpc>
              <a:spcAft>
                <a:spcPts val="0"/>
              </a:spcAft>
              <a:tabLst>
                <a:tab pos="2700655" algn="l"/>
              </a:tabLst>
            </a:pPr>
            <a:r>
              <a:rPr lang="zh-CN" altLang="zh-CN" sz="2800" kern="100" dirty="0" smtClean="0">
                <a:latin typeface="Times New Roman"/>
                <a:ea typeface="华文细黑"/>
                <a:cs typeface="Times New Roman"/>
              </a:rPr>
              <a:t>如图</a:t>
            </a:r>
            <a:r>
              <a:rPr lang="en-US" altLang="zh-CN" sz="2800" kern="100" dirty="0" smtClean="0">
                <a:latin typeface="Times New Roman"/>
                <a:ea typeface="华文细黑"/>
                <a:cs typeface="Courier New"/>
              </a:rPr>
              <a:t>1</a:t>
            </a:r>
            <a:r>
              <a:rPr lang="zh-CN" altLang="zh-CN" sz="2800" kern="100" dirty="0" smtClean="0">
                <a:latin typeface="Times New Roman"/>
                <a:ea typeface="华文细黑"/>
                <a:cs typeface="Times New Roman"/>
              </a:rPr>
              <a:t>所</a:t>
            </a:r>
            <a:r>
              <a:rPr lang="zh-CN" altLang="zh-CN" sz="2800" kern="100" dirty="0">
                <a:latin typeface="Times New Roman"/>
                <a:ea typeface="华文细黑"/>
                <a:cs typeface="Times New Roman"/>
              </a:rPr>
              <a:t>示，人拉着旅行箱前进，拉力</a:t>
            </a:r>
            <a:r>
              <a:rPr lang="en-US" altLang="zh-CN" sz="2800" i="1" kern="100" dirty="0">
                <a:latin typeface="Times New Roman"/>
                <a:ea typeface="华文细黑"/>
                <a:cs typeface="Courier New"/>
              </a:rPr>
              <a:t>F</a:t>
            </a:r>
            <a:r>
              <a:rPr lang="zh-CN" altLang="zh-CN" sz="2800" kern="100" dirty="0">
                <a:latin typeface="Times New Roman"/>
                <a:ea typeface="华文细黑"/>
                <a:cs typeface="Times New Roman"/>
              </a:rPr>
              <a:t>与水平方向成</a:t>
            </a:r>
            <a:r>
              <a:rPr lang="en-US" altLang="zh-CN" sz="2800" i="1" kern="100" dirty="0">
                <a:latin typeface="Times New Roman"/>
                <a:ea typeface="华文细黑"/>
                <a:cs typeface="Courier New"/>
              </a:rPr>
              <a:t>α</a:t>
            </a:r>
            <a:r>
              <a:rPr lang="zh-CN" altLang="zh-CN" sz="2800" kern="100" dirty="0">
                <a:latin typeface="Times New Roman"/>
                <a:ea typeface="华文细黑"/>
                <a:cs typeface="Times New Roman"/>
              </a:rPr>
              <a:t>角</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700655" algn="l"/>
              </a:tabLst>
            </a:pPr>
            <a:r>
              <a:rPr lang="en-US" altLang="zh-CN" sz="2800" kern="100" dirty="0" smtClean="0">
                <a:latin typeface="Times New Roman"/>
                <a:ea typeface="华文细黑"/>
                <a:cs typeface="Courier New"/>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拉力产生了什么效果</a:t>
            </a:r>
            <a:r>
              <a:rPr lang="zh-CN" altLang="zh-CN" sz="2800" kern="100" dirty="0" smtClean="0">
                <a:latin typeface="Times New Roman"/>
                <a:ea typeface="华文细黑"/>
                <a:cs typeface="Times New Roman"/>
              </a:rPr>
              <a:t>？</a:t>
            </a:r>
            <a:endParaRPr lang="zh-CN" altLang="zh-CN" sz="1050" kern="100" dirty="0">
              <a:latin typeface="宋体"/>
              <a:cs typeface="Courier New"/>
            </a:endParaRPr>
          </a:p>
        </p:txBody>
      </p:sp>
      <p:sp>
        <p:nvSpPr>
          <p:cNvPr id="8" name="TextBox 7"/>
          <p:cNvSpPr txBox="1"/>
          <p:nvPr/>
        </p:nvSpPr>
        <p:spPr>
          <a:xfrm>
            <a:off x="11213072" y="6397923"/>
            <a:ext cx="977341" cy="461665"/>
          </a:xfrm>
          <a:prstGeom prst="rect">
            <a:avLst/>
          </a:prstGeom>
          <a:solidFill>
            <a:srgbClr val="B4C7E7"/>
          </a:solidFill>
        </p:spPr>
        <p:txBody>
          <a:bodyPr wrap="square" rtlCol="0">
            <a:spAutoFit/>
          </a:bodyPr>
          <a:lstStyle/>
          <a:p>
            <a:pPr algn="ctr"/>
            <a:r>
              <a:rPr lang="zh-CN" altLang="en-US" sz="2400" dirty="0" smtClean="0">
                <a:solidFill>
                  <a:schemeClr val="bg1"/>
                </a:solidFill>
                <a:latin typeface="微软雅黑" pitchFamily="34" charset="-122"/>
                <a:ea typeface="微软雅黑" pitchFamily="34" charset="-122"/>
                <a:cs typeface="Times New Roman" panose="02020603050405020304" pitchFamily="18" charset="0"/>
              </a:rPr>
              <a:t>答案</a:t>
            </a:r>
          </a:p>
        </p:txBody>
      </p:sp>
      <p:pic>
        <p:nvPicPr>
          <p:cNvPr id="48130" name="Picture 2" descr="\\贾文\贾文\源文件\同步\物理 人教 必修1 新课标\3-156.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4577" y="1518207"/>
            <a:ext cx="2635245" cy="24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9960562" y="4007902"/>
            <a:ext cx="723275" cy="523220"/>
          </a:xfrm>
          <a:prstGeom prst="rect">
            <a:avLst/>
          </a:prstGeom>
        </p:spPr>
        <p:txBody>
          <a:bodyPr wrap="none">
            <a:spAutoFit/>
          </a:bodyPr>
          <a:lstStyle/>
          <a:p>
            <a:r>
              <a:rPr lang="zh-CN" altLang="zh-CN" sz="2800" kern="100" dirty="0">
                <a:solidFill>
                  <a:prstClr val="black"/>
                </a:solidFill>
                <a:latin typeface="Times New Roman"/>
                <a:ea typeface="华文细黑"/>
                <a:cs typeface="Times New Roman"/>
              </a:rPr>
              <a:t>图</a:t>
            </a:r>
            <a:r>
              <a:rPr lang="en-US" altLang="zh-CN" sz="2800" kern="100" dirty="0">
                <a:solidFill>
                  <a:prstClr val="black"/>
                </a:solidFill>
                <a:latin typeface="Times New Roman"/>
                <a:ea typeface="华文细黑"/>
                <a:cs typeface="Courier New"/>
              </a:rPr>
              <a:t>1</a:t>
            </a:r>
            <a:endParaRPr lang="zh-CN" altLang="en-US" dirty="0"/>
          </a:p>
        </p:txBody>
      </p:sp>
      <p:sp>
        <p:nvSpPr>
          <p:cNvPr id="4" name="矩形 3"/>
          <p:cNvSpPr/>
          <p:nvPr/>
        </p:nvSpPr>
        <p:spPr>
          <a:xfrm>
            <a:off x="433894" y="3255542"/>
            <a:ext cx="7949760" cy="656846"/>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smtClean="0">
                <a:solidFill>
                  <a:srgbClr val="C00000"/>
                </a:solidFill>
                <a:latin typeface="Times New Roman"/>
                <a:ea typeface="华文细黑"/>
                <a:cs typeface="Times New Roman"/>
              </a:rPr>
              <a:t>拉力</a:t>
            </a:r>
            <a:r>
              <a:rPr lang="zh-CN" altLang="zh-CN" sz="2800" kern="100" dirty="0">
                <a:solidFill>
                  <a:srgbClr val="C00000"/>
                </a:solidFill>
                <a:latin typeface="Times New Roman"/>
                <a:ea typeface="华文细黑"/>
                <a:cs typeface="Times New Roman"/>
              </a:rPr>
              <a:t>产生两个效果：向前拉箱；向上</a:t>
            </a:r>
            <a:r>
              <a:rPr lang="zh-CN" altLang="zh-CN" sz="2800" kern="100" dirty="0" smtClean="0">
                <a:solidFill>
                  <a:srgbClr val="C00000"/>
                </a:solidFill>
                <a:latin typeface="Times New Roman"/>
                <a:ea typeface="华文细黑"/>
                <a:cs typeface="Times New Roman"/>
              </a:rPr>
              <a:t>提箱</a:t>
            </a:r>
            <a:r>
              <a:rPr lang="en-US" altLang="zh-CN" sz="2800" kern="100" dirty="0" smtClean="0">
                <a:solidFill>
                  <a:srgbClr val="C00000"/>
                </a:solidFill>
                <a:latin typeface="Times New Roman"/>
                <a:ea typeface="华文细黑"/>
                <a:cs typeface="Times New Roman"/>
              </a:rPr>
              <a:t>.</a:t>
            </a:r>
            <a:endParaRPr lang="zh-CN" altLang="zh-CN" sz="2800" kern="100" dirty="0">
              <a:effectLst/>
              <a:latin typeface="宋体"/>
              <a:cs typeface="Courier New"/>
            </a:endParaRPr>
          </a:p>
        </p:txBody>
      </p:sp>
      <p:sp>
        <p:nvSpPr>
          <p:cNvPr id="9" name="矩形 8"/>
          <p:cNvSpPr/>
          <p:nvPr/>
        </p:nvSpPr>
        <p:spPr>
          <a:xfrm>
            <a:off x="433894" y="3990740"/>
            <a:ext cx="7949760" cy="656846"/>
          </a:xfrm>
          <a:prstGeom prst="rect">
            <a:avLst/>
          </a:prstGeom>
        </p:spPr>
        <p:txBody>
          <a:bodyPr>
            <a:spAutoFit/>
          </a:bodyPr>
          <a:lstStyle/>
          <a:p>
            <a:pPr algn="just">
              <a:lnSpc>
                <a:spcPct val="1500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按力的作用效果分解力并求出两分力大小</a:t>
            </a:r>
            <a:r>
              <a:rPr lang="en-US" altLang="zh-CN" sz="2800" kern="100" dirty="0">
                <a:latin typeface="Times New Roman"/>
                <a:ea typeface="华文细黑"/>
                <a:cs typeface="Courier New"/>
              </a:rPr>
              <a:t>.</a:t>
            </a:r>
            <a:endParaRPr lang="zh-CN" altLang="zh-CN" sz="1050" kern="100" dirty="0">
              <a:effectLst/>
              <a:latin typeface="宋体"/>
              <a:cs typeface="Courier New"/>
            </a:endParaRPr>
          </a:p>
        </p:txBody>
      </p:sp>
      <p:sp>
        <p:nvSpPr>
          <p:cNvPr id="11" name="矩形 10"/>
          <p:cNvSpPr/>
          <p:nvPr/>
        </p:nvSpPr>
        <p:spPr>
          <a:xfrm>
            <a:off x="433894" y="4725938"/>
            <a:ext cx="7949760" cy="1303177"/>
          </a:xfrm>
          <a:prstGeom prst="rect">
            <a:avLst/>
          </a:prstGeom>
        </p:spPr>
        <p:txBody>
          <a:bodyPr>
            <a:spAutoFit/>
          </a:bodyPr>
          <a:lstStyle/>
          <a:p>
            <a:pPr algn="just">
              <a:lnSpc>
                <a:spcPct val="150000"/>
              </a:lnSpc>
              <a:spcAft>
                <a:spcPts val="0"/>
              </a:spcAft>
              <a:tabLst>
                <a:tab pos="2700655" algn="l"/>
              </a:tabLst>
            </a:pPr>
            <a:r>
              <a:rPr lang="zh-CN" altLang="zh-CN" sz="2800" b="1" kern="100" dirty="0">
                <a:solidFill>
                  <a:srgbClr val="0000FF"/>
                </a:solidFill>
                <a:latin typeface="Times New Roman"/>
                <a:ea typeface="华文细黑"/>
                <a:cs typeface="Times New Roman"/>
              </a:rPr>
              <a:t>答案　</a:t>
            </a:r>
            <a:r>
              <a:rPr lang="zh-CN" altLang="zh-CN" sz="2800" kern="100" dirty="0">
                <a:solidFill>
                  <a:srgbClr val="C00000"/>
                </a:solidFill>
                <a:latin typeface="Times New Roman"/>
                <a:ea typeface="华文细黑"/>
                <a:cs typeface="Times New Roman"/>
              </a:rPr>
              <a:t>力的分解图如图所示，</a:t>
            </a:r>
            <a:endParaRPr lang="zh-CN" altLang="zh-CN" sz="1050" kern="100" dirty="0">
              <a:latin typeface="宋体"/>
              <a:cs typeface="Courier New"/>
            </a:endParaRPr>
          </a:p>
          <a:p>
            <a:pPr algn="just">
              <a:lnSpc>
                <a:spcPct val="150000"/>
              </a:lnSpc>
              <a:spcAft>
                <a:spcPts val="0"/>
              </a:spcAft>
              <a:tabLst>
                <a:tab pos="2700655" algn="l"/>
              </a:tabLst>
            </a:pPr>
            <a:r>
              <a:rPr lang="en-US" altLang="zh-CN" sz="2800" i="1" kern="100" dirty="0">
                <a:solidFill>
                  <a:srgbClr val="C00000"/>
                </a:solidFill>
                <a:latin typeface="Times New Roman"/>
                <a:ea typeface="华文细黑"/>
                <a:cs typeface="Courier New"/>
              </a:rPr>
              <a:t>F</a:t>
            </a:r>
            <a:r>
              <a:rPr lang="en-US" altLang="zh-CN" sz="2800" kern="100" baseline="-25000" dirty="0">
                <a:solidFill>
                  <a:srgbClr val="C00000"/>
                </a:solidFill>
                <a:latin typeface="Times New Roman"/>
                <a:ea typeface="华文细黑"/>
                <a:cs typeface="Courier New"/>
              </a:rPr>
              <a:t>1</a:t>
            </a:r>
            <a:r>
              <a:rPr lang="zh-CN" altLang="zh-CN" sz="2800" kern="100" dirty="0">
                <a:solidFill>
                  <a:srgbClr val="C00000"/>
                </a:solidFill>
                <a:latin typeface="Times New Roman"/>
                <a:ea typeface="华文细黑"/>
                <a:cs typeface="Times New Roman"/>
              </a:rPr>
              <a:t>＝</a:t>
            </a:r>
            <a:r>
              <a:rPr lang="en-US" altLang="zh-CN" sz="2800" i="1" kern="100" dirty="0" err="1">
                <a:solidFill>
                  <a:srgbClr val="C00000"/>
                </a:solidFill>
                <a:latin typeface="Times New Roman"/>
                <a:ea typeface="华文细黑"/>
                <a:cs typeface="Courier New"/>
              </a:rPr>
              <a:t>F</a:t>
            </a:r>
            <a:r>
              <a:rPr lang="en-US" altLang="zh-CN" sz="2800" kern="100" dirty="0" err="1">
                <a:solidFill>
                  <a:srgbClr val="C00000"/>
                </a:solidFill>
                <a:latin typeface="Times New Roman"/>
                <a:ea typeface="华文细黑"/>
                <a:cs typeface="Courier New"/>
              </a:rPr>
              <a:t>cos</a:t>
            </a:r>
            <a:r>
              <a:rPr lang="en-US" altLang="zh-CN" sz="2800" kern="100" dirty="0">
                <a:solidFill>
                  <a:srgbClr val="C00000"/>
                </a:solidFill>
                <a:latin typeface="Times New Roman"/>
                <a:ea typeface="华文细黑"/>
                <a:cs typeface="Courier New"/>
              </a:rPr>
              <a:t> </a:t>
            </a:r>
            <a:r>
              <a:rPr lang="en-US" altLang="zh-CN" sz="2800" i="1" kern="100" dirty="0">
                <a:solidFill>
                  <a:srgbClr val="C00000"/>
                </a:solidFill>
                <a:latin typeface="Times New Roman"/>
                <a:ea typeface="华文细黑"/>
                <a:cs typeface="Courier New"/>
              </a:rPr>
              <a:t>α</a:t>
            </a:r>
            <a:r>
              <a:rPr lang="zh-CN" altLang="zh-CN" sz="2800" kern="100" dirty="0">
                <a:solidFill>
                  <a:srgbClr val="C00000"/>
                </a:solidFill>
                <a:latin typeface="Times New Roman"/>
                <a:ea typeface="华文细黑"/>
                <a:cs typeface="Times New Roman"/>
              </a:rPr>
              <a:t>，</a:t>
            </a:r>
            <a:r>
              <a:rPr lang="en-US" altLang="zh-CN" sz="2800" i="1" kern="100" dirty="0">
                <a:solidFill>
                  <a:srgbClr val="C00000"/>
                </a:solidFill>
                <a:latin typeface="Times New Roman"/>
                <a:ea typeface="华文细黑"/>
                <a:cs typeface="Courier New"/>
              </a:rPr>
              <a:t>F</a:t>
            </a:r>
            <a:r>
              <a:rPr lang="en-US" altLang="zh-CN" sz="2800" kern="100" baseline="-25000" dirty="0">
                <a:solidFill>
                  <a:srgbClr val="C00000"/>
                </a:solidFill>
                <a:latin typeface="Times New Roman"/>
                <a:ea typeface="华文细黑"/>
                <a:cs typeface="Courier New"/>
              </a:rPr>
              <a:t>2</a:t>
            </a:r>
            <a:r>
              <a:rPr lang="zh-CN" altLang="zh-CN" sz="2800" kern="100" dirty="0">
                <a:solidFill>
                  <a:srgbClr val="C00000"/>
                </a:solidFill>
                <a:latin typeface="Times New Roman"/>
                <a:ea typeface="华文细黑"/>
                <a:cs typeface="Times New Roman"/>
              </a:rPr>
              <a:t>＝</a:t>
            </a:r>
            <a:r>
              <a:rPr lang="en-US" altLang="zh-CN" sz="2800" i="1" kern="100" dirty="0" err="1">
                <a:solidFill>
                  <a:srgbClr val="C00000"/>
                </a:solidFill>
                <a:latin typeface="Times New Roman"/>
                <a:ea typeface="华文细黑"/>
                <a:cs typeface="Courier New"/>
              </a:rPr>
              <a:t>F</a:t>
            </a:r>
            <a:r>
              <a:rPr lang="en-US" altLang="zh-CN" sz="2800" kern="100" dirty="0" err="1">
                <a:solidFill>
                  <a:srgbClr val="C00000"/>
                </a:solidFill>
                <a:latin typeface="Times New Roman"/>
                <a:ea typeface="华文细黑"/>
                <a:cs typeface="Courier New"/>
              </a:rPr>
              <a:t>sin</a:t>
            </a:r>
            <a:r>
              <a:rPr lang="en-US" altLang="zh-CN" sz="2800" kern="100" dirty="0">
                <a:solidFill>
                  <a:srgbClr val="C00000"/>
                </a:solidFill>
                <a:latin typeface="Times New Roman"/>
                <a:ea typeface="华文细黑"/>
                <a:cs typeface="Courier New"/>
              </a:rPr>
              <a:t> </a:t>
            </a:r>
            <a:r>
              <a:rPr lang="en-US" altLang="zh-CN" sz="2800" i="1" kern="100" dirty="0">
                <a:solidFill>
                  <a:srgbClr val="C00000"/>
                </a:solidFill>
                <a:latin typeface="Times New Roman"/>
                <a:ea typeface="华文细黑"/>
                <a:cs typeface="Courier New"/>
              </a:rPr>
              <a:t>α</a:t>
            </a:r>
            <a:r>
              <a:rPr lang="en-US" altLang="zh-CN" sz="2800" kern="100" dirty="0">
                <a:solidFill>
                  <a:srgbClr val="C00000"/>
                </a:solidFill>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25393649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linds(horizontal)">
                                      <p:cBhvr>
                                        <p:cTn id="12" dur="500"/>
                                        <p:tgtEl>
                                          <p:spTgt spid="11">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blinds(horizontal)">
                                      <p:cBhvr>
                                        <p:cTn id="15" dur="500"/>
                                        <p:tgtEl>
                                          <p:spTgt spid="481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linds(horizont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1">
                                            <p:txEl>
                                              <p:pRg st="0" end="0"/>
                                            </p:txEl>
                                          </p:spTgt>
                                        </p:tgtEl>
                                      </p:cBhvr>
                                    </p:animEffect>
                                    <p:set>
                                      <p:cBhvr>
                                        <p:cTn id="28" dur="1" fill="hold">
                                          <p:stCondLst>
                                            <p:cond delay="499"/>
                                          </p:stCondLst>
                                        </p:cTn>
                                        <p:tgtEl>
                                          <p:spTgt spid="11">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1">
                                            <p:txEl>
                                              <p:pRg st="1" end="1"/>
                                            </p:txEl>
                                          </p:spTgt>
                                        </p:tgtEl>
                                      </p:cBhvr>
                                    </p:animEffect>
                                    <p:set>
                                      <p:cBhvr>
                                        <p:cTn id="31" dur="1" fill="hold">
                                          <p:stCondLst>
                                            <p:cond delay="499"/>
                                          </p:stCondLst>
                                        </p:cTn>
                                        <p:tgtEl>
                                          <p:spTgt spid="11">
                                            <p:txEl>
                                              <p:pRg st="1" end="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8131"/>
                                        </p:tgtEl>
                                      </p:cBhvr>
                                    </p:animEffect>
                                    <p:set>
                                      <p:cBhvr>
                                        <p:cTn id="34" dur="1" fill="hold">
                                          <p:stCondLst>
                                            <p:cond delay="499"/>
                                          </p:stCondLst>
                                        </p:cTn>
                                        <p:tgtEl>
                                          <p:spTgt spid="48131"/>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4" grpId="0"/>
      <p:bldP spid="4" grpId="1"/>
      <p:bldP spid="1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0107" y="843523"/>
            <a:ext cx="10880820" cy="3522375"/>
          </a:xfrm>
          <a:prstGeom prst="rect">
            <a:avLst/>
          </a:prstGeom>
        </p:spPr>
        <p:txBody>
          <a:bodyPr wrap="square">
            <a:spAutoFit/>
          </a:bodyPr>
          <a:lstStyle/>
          <a:p>
            <a:pPr algn="just">
              <a:lnSpc>
                <a:spcPts val="5500"/>
              </a:lnSpc>
              <a:spcAft>
                <a:spcPts val="0"/>
              </a:spcAft>
              <a:tabLst>
                <a:tab pos="2700655" algn="l"/>
              </a:tabLst>
            </a:pPr>
            <a:r>
              <a:rPr lang="en-US" altLang="zh-CN" sz="2800" b="1" kern="100" dirty="0">
                <a:solidFill>
                  <a:srgbClr val="0000FF"/>
                </a:solidFill>
                <a:latin typeface="IPAPANNEW"/>
                <a:ea typeface="华文细黑"/>
                <a:cs typeface="Times New Roman"/>
              </a:rPr>
              <a:t>[</a:t>
            </a:r>
            <a:r>
              <a:rPr lang="zh-CN" altLang="zh-CN" sz="2800" b="1" kern="100" dirty="0">
                <a:solidFill>
                  <a:srgbClr val="0000FF"/>
                </a:solidFill>
                <a:latin typeface="IPAPANNEW"/>
                <a:ea typeface="华文细黑"/>
                <a:cs typeface="Times New Roman"/>
              </a:rPr>
              <a:t>知识深化</a:t>
            </a:r>
            <a:r>
              <a:rPr lang="en-US" altLang="zh-CN" sz="2800" b="1" kern="100" dirty="0" smtClean="0">
                <a:solidFill>
                  <a:srgbClr val="0000FF"/>
                </a:solidFill>
                <a:latin typeface="IPAPANNEW"/>
                <a:ea typeface="华文细黑"/>
                <a:cs typeface="Times New Roman"/>
              </a:rPr>
              <a:t>] </a:t>
            </a:r>
            <a:endParaRPr lang="en-US" altLang="zh-CN" sz="1050" kern="100" dirty="0">
              <a:latin typeface="宋体"/>
              <a:cs typeface="Courier New"/>
            </a:endParaRPr>
          </a:p>
          <a:p>
            <a:pPr algn="just">
              <a:lnSpc>
                <a:spcPts val="5500"/>
              </a:lnSpc>
              <a:spcAft>
                <a:spcPts val="0"/>
              </a:spcAft>
              <a:tabLst>
                <a:tab pos="2700655" algn="l"/>
              </a:tabLst>
            </a:pPr>
            <a:r>
              <a:rPr lang="zh-CN" altLang="zh-CN" sz="2800" b="1" kern="100" dirty="0">
                <a:latin typeface="Times New Roman"/>
                <a:ea typeface="华文细黑"/>
                <a:cs typeface="Times New Roman"/>
              </a:rPr>
              <a:t>按力的效果分解的基本步骤</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根据力的实际作用效果确定两个分力的方向</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根据两个分力的方向作出力的平行四边形</a:t>
            </a:r>
            <a:r>
              <a:rPr lang="en-US" altLang="zh-CN" sz="2800" kern="100" dirty="0">
                <a:latin typeface="Times New Roman"/>
                <a:ea typeface="华文细黑"/>
                <a:cs typeface="Courier New"/>
              </a:rPr>
              <a:t>.</a:t>
            </a:r>
            <a:endParaRPr lang="zh-CN" altLang="zh-CN" sz="1050" kern="100" dirty="0">
              <a:latin typeface="宋体"/>
              <a:cs typeface="Courier New"/>
            </a:endParaRPr>
          </a:p>
          <a:p>
            <a:pPr algn="just">
              <a:lnSpc>
                <a:spcPts val="5500"/>
              </a:lnSpc>
              <a:spcAft>
                <a:spcPts val="0"/>
              </a:spcAft>
              <a:tabLst>
                <a:tab pos="2700655"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利用数学知识解三角形，分析、计算分力的大小</a:t>
            </a:r>
            <a:r>
              <a:rPr lang="en-US" altLang="zh-CN" sz="2800" kern="100" dirty="0" smtClean="0">
                <a:latin typeface="Times New Roman"/>
                <a:ea typeface="华文细黑"/>
                <a:cs typeface="Courier New"/>
              </a:rPr>
              <a:t>.</a:t>
            </a:r>
            <a:endParaRPr lang="zh-CN" altLang="zh-CN" sz="1050" kern="100" dirty="0">
              <a:effectLst/>
              <a:latin typeface="宋体"/>
              <a:cs typeface="Courier New"/>
            </a:endParaRPr>
          </a:p>
        </p:txBody>
      </p:sp>
    </p:spTree>
    <p:extLst>
      <p:ext uri="{BB962C8B-B14F-4D97-AF65-F5344CB8AC3E}">
        <p14:creationId xmlns:p14="http://schemas.microsoft.com/office/powerpoint/2010/main" val="985407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6046</TotalTime>
  <Words>2737</Words>
  <Application>Microsoft Office PowerPoint</Application>
  <PresentationFormat>自定义</PresentationFormat>
  <Paragraphs>294</Paragraphs>
  <Slides>54</Slides>
  <Notes>0</Notes>
  <HiddenSlides>9</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54</vt:i4>
      </vt:variant>
    </vt:vector>
  </HeadingPairs>
  <TitlesOfParts>
    <vt:vector size="56" baseType="lpstr">
      <vt:lpstr>7_Office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6306</cp:revision>
  <dcterms:created xsi:type="dcterms:W3CDTF">2014-11-27T01:03:00Z</dcterms:created>
  <dcterms:modified xsi:type="dcterms:W3CDTF">2018-07-02T02:54:47Z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2052-10.1.0.5458</vt:lpwstr>
  </property>
</Properties>
</file>