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tiff" ContentType="image/tiff"/>
  <Default Extension="vml" ContentType="application/vnd.openxmlformats-officedocument.vmlDrawing"/>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handoutMasterIdLst>
    <p:handoutMasterId r:id="rId68"/>
  </p:handoutMasterIdLst>
  <p:sldIdLst>
    <p:sldId id="672" r:id="rId2"/>
    <p:sldId id="1263" r:id="rId3"/>
    <p:sldId id="699" r:id="rId4"/>
    <p:sldId id="1126" r:id="rId5"/>
    <p:sldId id="1127" r:id="rId6"/>
    <p:sldId id="1331" r:id="rId7"/>
    <p:sldId id="1413" r:id="rId8"/>
    <p:sldId id="1403" r:id="rId9"/>
    <p:sldId id="1404" r:id="rId10"/>
    <p:sldId id="1385" r:id="rId11"/>
    <p:sldId id="1407" r:id="rId12"/>
    <p:sldId id="1387" r:id="rId13"/>
    <p:sldId id="1402" r:id="rId14"/>
    <p:sldId id="1415" r:id="rId15"/>
    <p:sldId id="1115" r:id="rId16"/>
    <p:sldId id="1059" r:id="rId17"/>
    <p:sldId id="1399" r:id="rId18"/>
    <p:sldId id="1060" r:id="rId19"/>
    <p:sldId id="1061" r:id="rId20"/>
    <p:sldId id="1400" r:id="rId21"/>
    <p:sldId id="1363" r:id="rId22"/>
    <p:sldId id="1416" r:id="rId23"/>
    <p:sldId id="1417" r:id="rId24"/>
    <p:sldId id="1418" r:id="rId25"/>
    <p:sldId id="1420" r:id="rId26"/>
    <p:sldId id="1433" r:id="rId27"/>
    <p:sldId id="1434" r:id="rId28"/>
    <p:sldId id="1435" r:id="rId29"/>
    <p:sldId id="1439" r:id="rId30"/>
    <p:sldId id="1442" r:id="rId31"/>
    <p:sldId id="1443" r:id="rId32"/>
    <p:sldId id="1444" r:id="rId33"/>
    <p:sldId id="1445" r:id="rId34"/>
    <p:sldId id="1447" r:id="rId35"/>
    <p:sldId id="1448" r:id="rId36"/>
    <p:sldId id="1424" r:id="rId37"/>
    <p:sldId id="1450" r:id="rId38"/>
    <p:sldId id="1452" r:id="rId39"/>
    <p:sldId id="1453" r:id="rId40"/>
    <p:sldId id="1454" r:id="rId41"/>
    <p:sldId id="1451" r:id="rId42"/>
    <p:sldId id="1458" r:id="rId43"/>
    <p:sldId id="1425" r:id="rId44"/>
    <p:sldId id="1426" r:id="rId45"/>
    <p:sldId id="1460" r:id="rId46"/>
    <p:sldId id="1462" r:id="rId47"/>
    <p:sldId id="1463" r:id="rId48"/>
    <p:sldId id="1466" r:id="rId49"/>
    <p:sldId id="1464" r:id="rId50"/>
    <p:sldId id="1467" r:id="rId51"/>
    <p:sldId id="1461" r:id="rId52"/>
    <p:sldId id="1470" r:id="rId53"/>
    <p:sldId id="1473" r:id="rId54"/>
    <p:sldId id="1471" r:id="rId55"/>
    <p:sldId id="1472" r:id="rId56"/>
    <p:sldId id="1459" r:id="rId57"/>
    <p:sldId id="1427" r:id="rId58"/>
    <p:sldId id="1428" r:id="rId59"/>
    <p:sldId id="1474" r:id="rId60"/>
    <p:sldId id="1429" r:id="rId61"/>
    <p:sldId id="1430" r:id="rId62"/>
    <p:sldId id="1431" r:id="rId63"/>
    <p:sldId id="1432" r:id="rId64"/>
    <p:sldId id="1475" r:id="rId65"/>
    <p:sldId id="441" r:id="rId66"/>
  </p:sldIdLst>
  <p:sldSz cx="12190413" cy="6859588"/>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1">
          <p15:clr>
            <a:srgbClr val="A4A3A4"/>
          </p15:clr>
        </p15:guide>
        <p15:guide id="2" pos="384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DC3E6"/>
    <a:srgbClr val="FFD966"/>
    <a:srgbClr val="DEEBF7"/>
    <a:srgbClr val="B4C7E7"/>
    <a:srgbClr val="F3EFE5"/>
    <a:srgbClr val="00CCFF"/>
    <a:srgbClr val="FF9900"/>
    <a:srgbClr val="0000CC"/>
    <a:srgbClr val="9BBD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36" autoAdjust="0"/>
    <p:restoredTop sz="94247" autoAdjust="0"/>
  </p:normalViewPr>
  <p:slideViewPr>
    <p:cSldViewPr>
      <p:cViewPr>
        <p:scale>
          <a:sx n="75" d="100"/>
          <a:sy n="75" d="100"/>
        </p:scale>
        <p:origin x="-432" y="-269"/>
      </p:cViewPr>
      <p:guideLst>
        <p:guide orient="horz" pos="2161"/>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96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emf"/><Relationship Id="rId4" Type="http://schemas.openxmlformats.org/officeDocument/2006/relationships/image" Target="../media/image30.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1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image" Target="../media/image4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49.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image" Target="../media/image57.e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image" Target="../media/image59.emf"/><Relationship Id="rId5" Type="http://schemas.openxmlformats.org/officeDocument/2006/relationships/image" Target="../media/image63.emf"/><Relationship Id="rId4" Type="http://schemas.openxmlformats.org/officeDocument/2006/relationships/image" Target="../media/image6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image" Target="../media/image6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3.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image" Target="../media/image69.e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image" Target="../media/image7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image" Target="../media/image78.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 Id="rId4"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t>2018/6/30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t>‹#›</a:t>
            </a:fld>
            <a:endParaRPr lang="zh-CN" altLang="en-US"/>
          </a:p>
        </p:txBody>
      </p:sp>
    </p:spTree>
    <p:extLst>
      <p:ext uri="{BB962C8B-B14F-4D97-AF65-F5344CB8AC3E}">
        <p14:creationId xmlns:p14="http://schemas.microsoft.com/office/powerpoint/2010/main" val="738111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t>2018/6/30</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t>‹#›</a:t>
            </a:fld>
            <a:endParaRPr lang="zh-CN" altLang="en-US"/>
          </a:p>
        </p:txBody>
      </p:sp>
    </p:spTree>
    <p:extLst>
      <p:ext uri="{BB962C8B-B14F-4D97-AF65-F5344CB8AC3E}">
        <p14:creationId xmlns:p14="http://schemas.microsoft.com/office/powerpoint/2010/main" val="2725096833"/>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5254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Lst>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package" Target="../embeddings/Microsoft_Word___8.docx"/><Relationship Id="rId7" Type="http://schemas.openxmlformats.org/officeDocument/2006/relationships/package" Target="../embeddings/Microsoft_Word___10.docx"/><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17.emf"/><Relationship Id="rId5" Type="http://schemas.openxmlformats.org/officeDocument/2006/relationships/package" Target="../embeddings/Microsoft_Word___9.docx"/><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__11.docx"/><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3.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package" Target="../embeddings/Microsoft_Word___12.docx"/><Relationship Id="rId7" Type="http://schemas.openxmlformats.org/officeDocument/2006/relationships/package" Target="../embeddings/Microsoft_Word___14.docx"/><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22.emf"/><Relationship Id="rId5" Type="http://schemas.openxmlformats.org/officeDocument/2006/relationships/package" Target="../embeddings/Microsoft_Word___13.docx"/><Relationship Id="rId10" Type="http://schemas.openxmlformats.org/officeDocument/2006/relationships/image" Target="../media/image24.emf"/><Relationship Id="rId4" Type="http://schemas.openxmlformats.org/officeDocument/2006/relationships/image" Target="../media/image21.emf"/><Relationship Id="rId9" Type="http://schemas.openxmlformats.org/officeDocument/2006/relationships/package" Target="../embeddings/Microsoft_Word___15.docx"/></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package" Target="../embeddings/Microsoft_Word___16.docx"/><Relationship Id="rId7" Type="http://schemas.openxmlformats.org/officeDocument/2006/relationships/slide" Target="slide3.xml"/><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26.emf"/><Relationship Id="rId5" Type="http://schemas.openxmlformats.org/officeDocument/2006/relationships/package" Target="../embeddings/Microsoft_Word___17.docx"/><Relationship Id="rId4" Type="http://schemas.openxmlformats.org/officeDocument/2006/relationships/image" Target="../media/image25.emf"/></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6.xml"/><Relationship Id="rId1" Type="http://schemas.openxmlformats.org/officeDocument/2006/relationships/slideLayout" Target="../slideLayouts/slideLayout1.xml"/><Relationship Id="rId6" Type="http://schemas.openxmlformats.org/officeDocument/2006/relationships/slide" Target="slide17.xml"/><Relationship Id="rId5" Type="http://schemas.openxmlformats.org/officeDocument/2006/relationships/slide" Target="slide21.xml"/><Relationship Id="rId4" Type="http://schemas.openxmlformats.org/officeDocument/2006/relationships/slide" Target="slide19.xml"/></Relationships>
</file>

<file path=ppt/slides/_rels/slide17.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package" Target="../embeddings/Microsoft_Word___21.docx"/><Relationship Id="rId3" Type="http://schemas.openxmlformats.org/officeDocument/2006/relationships/slide" Target="slide16.xml"/><Relationship Id="rId7" Type="http://schemas.openxmlformats.org/officeDocument/2006/relationships/package" Target="../embeddings/Microsoft_Word___18.docx"/><Relationship Id="rId12" Type="http://schemas.openxmlformats.org/officeDocument/2006/relationships/image" Target="../media/image29.emf"/><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slide" Target="slide21.xml"/><Relationship Id="rId11" Type="http://schemas.openxmlformats.org/officeDocument/2006/relationships/package" Target="../embeddings/Microsoft_Word___20.docx"/><Relationship Id="rId5" Type="http://schemas.openxmlformats.org/officeDocument/2006/relationships/slide" Target="slide19.xml"/><Relationship Id="rId10" Type="http://schemas.openxmlformats.org/officeDocument/2006/relationships/image" Target="../media/image28.emf"/><Relationship Id="rId4" Type="http://schemas.openxmlformats.org/officeDocument/2006/relationships/slide" Target="slide18.xml"/><Relationship Id="rId9" Type="http://schemas.openxmlformats.org/officeDocument/2006/relationships/package" Target="../embeddings/Microsoft_Word___19.docx"/><Relationship Id="rId14" Type="http://schemas.openxmlformats.org/officeDocument/2006/relationships/image" Target="../media/image30.emf"/></Relationships>
</file>

<file path=ppt/slides/_rels/slide18.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slide" Target="slide16.xml"/><Relationship Id="rId7" Type="http://schemas.openxmlformats.org/officeDocument/2006/relationships/package" Target="../embeddings/Microsoft_Word___22.docx"/><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slide" Target="slide21.xml"/><Relationship Id="rId5" Type="http://schemas.openxmlformats.org/officeDocument/2006/relationships/slide" Target="slide19.xml"/><Relationship Id="rId10" Type="http://schemas.openxmlformats.org/officeDocument/2006/relationships/image" Target="../media/image32.emf"/><Relationship Id="rId4" Type="http://schemas.openxmlformats.org/officeDocument/2006/relationships/slide" Target="slide18.xml"/><Relationship Id="rId9" Type="http://schemas.openxmlformats.org/officeDocument/2006/relationships/package" Target="../embeddings/Microsoft_Word___23.docx"/></Relationships>
</file>

<file path=ppt/slides/_rels/slide19.xml.rels><?xml version="1.0" encoding="UTF-8" standalone="yes"?>
<Relationships xmlns="http://schemas.openxmlformats.org/package/2006/relationships"><Relationship Id="rId3" Type="http://schemas.openxmlformats.org/officeDocument/2006/relationships/slide" Target="slide18.xml"/><Relationship Id="rId7" Type="http://schemas.openxmlformats.org/officeDocument/2006/relationships/image" Target="../media/image33.png"/><Relationship Id="rId2" Type="http://schemas.openxmlformats.org/officeDocument/2006/relationships/slide" Target="slide16.xml"/><Relationship Id="rId1" Type="http://schemas.openxmlformats.org/officeDocument/2006/relationships/slideLayout" Target="../slideLayouts/slideLayout1.xml"/><Relationship Id="rId6" Type="http://schemas.openxmlformats.org/officeDocument/2006/relationships/slide" Target="slide20.xml"/><Relationship Id="rId5" Type="http://schemas.openxmlformats.org/officeDocument/2006/relationships/slide" Target="slide21.xml"/><Relationship Id="rId4" Type="http://schemas.openxmlformats.org/officeDocument/2006/relationships/slide" Target="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slide" Target="slide16.xml"/><Relationship Id="rId7" Type="http://schemas.openxmlformats.org/officeDocument/2006/relationships/package" Target="../embeddings/Microsoft_Word___24.docx"/><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slide" Target="slide21.xml"/><Relationship Id="rId5" Type="http://schemas.openxmlformats.org/officeDocument/2006/relationships/slide" Target="slide19.xml"/><Relationship Id="rId4" Type="http://schemas.openxmlformats.org/officeDocument/2006/relationships/slide" Target="slide18.xml"/></Relationships>
</file>

<file path=ppt/slides/_rels/slide21.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slide" Target="slide16.xml"/><Relationship Id="rId7" Type="http://schemas.openxmlformats.org/officeDocument/2006/relationships/package" Target="../embeddings/Microsoft_Word___25.docx"/><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slide" Target="slide21.xml"/><Relationship Id="rId5" Type="http://schemas.openxmlformats.org/officeDocument/2006/relationships/slide" Target="slide19.xml"/><Relationship Id="rId10" Type="http://schemas.openxmlformats.org/officeDocument/2006/relationships/image" Target="../media/image36.emf"/><Relationship Id="rId4" Type="http://schemas.openxmlformats.org/officeDocument/2006/relationships/slide" Target="slide18.xml"/><Relationship Id="rId9" Type="http://schemas.openxmlformats.org/officeDocument/2006/relationships/package" Target="../embeddings/Microsoft_Word___26.docx"/></Relationships>
</file>

<file path=ppt/slides/_rels/slide22.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3.xml"/><Relationship Id="rId7" Type="http://schemas.openxmlformats.org/officeDocument/2006/relationships/slide" Target="slide19.xml"/><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slide" Target="slide18.xml"/><Relationship Id="rId5" Type="http://schemas.openxmlformats.org/officeDocument/2006/relationships/slide" Target="slide16.xml"/><Relationship Id="rId10" Type="http://schemas.openxmlformats.org/officeDocument/2006/relationships/image" Target="../media/image37.emf"/><Relationship Id="rId4" Type="http://schemas.openxmlformats.org/officeDocument/2006/relationships/image" Target="../media/image20.png"/><Relationship Id="rId9" Type="http://schemas.openxmlformats.org/officeDocument/2006/relationships/package" Target="../embeddings/Microsoft_Word___27.docx"/></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9.tif"/><Relationship Id="rId7" Type="http://schemas.openxmlformats.org/officeDocument/2006/relationships/image" Target="../media/image38.emf"/><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package" Target="../embeddings/Microsoft_Word___28.docx"/><Relationship Id="rId5" Type="http://schemas.openxmlformats.org/officeDocument/2006/relationships/image" Target="../media/image11.wmf"/><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8" Type="http://schemas.openxmlformats.org/officeDocument/2006/relationships/package" Target="../embeddings/Microsoft_Word___31.docx"/><Relationship Id="rId3" Type="http://schemas.openxmlformats.org/officeDocument/2006/relationships/package" Target="../embeddings/Microsoft_Word___29.docx"/><Relationship Id="rId7" Type="http://schemas.openxmlformats.org/officeDocument/2006/relationships/image" Target="../media/image41.emf"/><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package" Target="../embeddings/Microsoft_Word___30.docx"/><Relationship Id="rId5" Type="http://schemas.openxmlformats.org/officeDocument/2006/relationships/image" Target="../media/image39.tif"/><Relationship Id="rId4" Type="http://schemas.openxmlformats.org/officeDocument/2006/relationships/image" Target="../media/image40.emf"/><Relationship Id="rId9" Type="http://schemas.openxmlformats.org/officeDocument/2006/relationships/image" Target="../media/image42.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Word___32.docx"/><Relationship Id="rId2" Type="http://schemas.openxmlformats.org/officeDocument/2006/relationships/slideLayout" Target="../slideLayouts/slideLayout1.xml"/><Relationship Id="rId1" Type="http://schemas.openxmlformats.org/officeDocument/2006/relationships/vmlDrawing" Target="../drawings/vmlDrawing17.vml"/><Relationship Id="rId5" Type="http://schemas.openxmlformats.org/officeDocument/2006/relationships/slide" Target="slide30.xml"/><Relationship Id="rId4" Type="http://schemas.openxmlformats.org/officeDocument/2006/relationships/image" Target="../media/image44.emf"/></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43.xml"/><Relationship Id="rId5" Type="http://schemas.openxmlformats.org/officeDocument/2006/relationships/slide" Target="slide23.xml"/><Relationship Id="rId4" Type="http://schemas.openxmlformats.org/officeDocument/2006/relationships/slide" Target="slide15.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Word___33.docx"/><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image" Target="../media/image45.emf"/></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1.xml"/><Relationship Id="rId1" Type="http://schemas.openxmlformats.org/officeDocument/2006/relationships/vmlDrawing" Target="../drawings/vmlDrawing19.vml"/><Relationship Id="rId5" Type="http://schemas.openxmlformats.org/officeDocument/2006/relationships/image" Target="../media/image46.emf"/><Relationship Id="rId4" Type="http://schemas.openxmlformats.org/officeDocument/2006/relationships/package" Target="../embeddings/Microsoft_Word___34.docx"/></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Word___35.docx"/><Relationship Id="rId2" Type="http://schemas.openxmlformats.org/officeDocument/2006/relationships/slideLayout" Target="../slideLayouts/slideLayout1.xml"/><Relationship Id="rId1" Type="http://schemas.openxmlformats.org/officeDocument/2006/relationships/vmlDrawing" Target="../drawings/vmlDrawing20.vml"/><Relationship Id="rId5" Type="http://schemas.openxmlformats.org/officeDocument/2006/relationships/image" Target="../media/image43.png"/><Relationship Id="rId4" Type="http://schemas.openxmlformats.org/officeDocument/2006/relationships/image" Target="../media/image47.emf"/></Relationships>
</file>

<file path=ppt/slides/_rels/slide33.xml.rels><?xml version="1.0" encoding="UTF-8" standalone="yes"?>
<Relationships xmlns="http://schemas.openxmlformats.org/package/2006/relationships"><Relationship Id="rId3" Type="http://schemas.openxmlformats.org/officeDocument/2006/relationships/package" Target="../embeddings/Microsoft_Word___36.docx"/><Relationship Id="rId2" Type="http://schemas.openxmlformats.org/officeDocument/2006/relationships/slideLayout" Target="../slideLayouts/slideLayout1.xml"/><Relationship Id="rId1" Type="http://schemas.openxmlformats.org/officeDocument/2006/relationships/vmlDrawing" Target="../drawings/vmlDrawing21.vml"/><Relationship Id="rId5" Type="http://schemas.openxmlformats.org/officeDocument/2006/relationships/image" Target="../media/image43.png"/><Relationship Id="rId4" Type="http://schemas.openxmlformats.org/officeDocument/2006/relationships/image" Target="../media/image48.emf"/></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Word___37.docx"/><Relationship Id="rId7" Type="http://schemas.openxmlformats.org/officeDocument/2006/relationships/image" Target="../media/image51.png"/><Relationship Id="rId2" Type="http://schemas.openxmlformats.org/officeDocument/2006/relationships/slideLayout" Target="../slideLayouts/slideLayout1.xml"/><Relationship Id="rId1" Type="http://schemas.openxmlformats.org/officeDocument/2006/relationships/vmlDrawing" Target="../drawings/vmlDrawing22.vml"/><Relationship Id="rId6" Type="http://schemas.openxmlformats.org/officeDocument/2006/relationships/image" Target="../media/image50.emf"/><Relationship Id="rId5" Type="http://schemas.openxmlformats.org/officeDocument/2006/relationships/package" Target="../embeddings/Microsoft_Word___38.docx"/><Relationship Id="rId4" Type="http://schemas.openxmlformats.org/officeDocument/2006/relationships/image" Target="../media/image49.emf"/></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Word___39.docx"/><Relationship Id="rId2" Type="http://schemas.openxmlformats.org/officeDocument/2006/relationships/slideLayout" Target="../slideLayouts/slideLayout1.xml"/><Relationship Id="rId1" Type="http://schemas.openxmlformats.org/officeDocument/2006/relationships/vmlDrawing" Target="../drawings/vmlDrawing23.vml"/><Relationship Id="rId5" Type="http://schemas.openxmlformats.org/officeDocument/2006/relationships/image" Target="../media/image51.png"/><Relationship Id="rId4" Type="http://schemas.openxmlformats.org/officeDocument/2006/relationships/image" Target="../media/image52.emf"/></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 Target="slide37.xml"/><Relationship Id="rId1" Type="http://schemas.openxmlformats.org/officeDocument/2006/relationships/slideLayout" Target="../slideLayouts/slideLayout1.xml"/><Relationship Id="rId5" Type="http://schemas.openxmlformats.org/officeDocument/2006/relationships/slide" Target="slide40.xml"/><Relationship Id="rId4" Type="http://schemas.openxmlformats.org/officeDocument/2006/relationships/slide" Target="slide36.xml"/></Relationships>
</file>

<file path=ppt/slides/_rels/slide37.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slide" Target="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53.png"/><Relationship Id="rId1" Type="http://schemas.openxmlformats.org/officeDocument/2006/relationships/slideLayout" Target="../slideLayouts/slideLayout1.xml"/><Relationship Id="rId4" Type="http://schemas.openxmlformats.org/officeDocument/2006/relationships/slide" Target="slide40.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slide" Target="slide40.xml"/><Relationship Id="rId2" Type="http://schemas.openxmlformats.org/officeDocument/2006/relationships/slideLayout" Target="../slideLayouts/slideLayout1.xml"/><Relationship Id="rId1" Type="http://schemas.openxmlformats.org/officeDocument/2006/relationships/vmlDrawing" Target="../drawings/vmlDrawing24.vml"/><Relationship Id="rId6" Type="http://schemas.openxmlformats.org/officeDocument/2006/relationships/slide" Target="slide36.xml"/><Relationship Id="rId5" Type="http://schemas.openxmlformats.org/officeDocument/2006/relationships/image" Target="../media/image54.emf"/><Relationship Id="rId4" Type="http://schemas.openxmlformats.org/officeDocument/2006/relationships/package" Target="../embeddings/Microsoft_Word___40.docx"/></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41.xml"/><Relationship Id="rId7" Type="http://schemas.openxmlformats.org/officeDocument/2006/relationships/slide" Target="slide36.xml"/><Relationship Id="rId2" Type="http://schemas.openxmlformats.org/officeDocument/2006/relationships/slideLayout" Target="../slideLayouts/slideLayout1.xml"/><Relationship Id="rId1" Type="http://schemas.openxmlformats.org/officeDocument/2006/relationships/vmlDrawing" Target="../drawings/vmlDrawing25.vml"/><Relationship Id="rId6" Type="http://schemas.openxmlformats.org/officeDocument/2006/relationships/image" Target="../media/image55.emf"/><Relationship Id="rId5" Type="http://schemas.openxmlformats.org/officeDocument/2006/relationships/package" Target="../embeddings/Microsoft_Word___41.docx"/><Relationship Id="rId4" Type="http://schemas.openxmlformats.org/officeDocument/2006/relationships/image" Target="../media/image56.png"/></Relationships>
</file>

<file path=ppt/slides/_rels/slide41.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package" Target="../embeddings/Microsoft_Word___42.docx"/><Relationship Id="rId7" Type="http://schemas.openxmlformats.org/officeDocument/2006/relationships/slide" Target="slide36.xml"/><Relationship Id="rId2" Type="http://schemas.openxmlformats.org/officeDocument/2006/relationships/slideLayout" Target="../slideLayouts/slideLayout1.xml"/><Relationship Id="rId1" Type="http://schemas.openxmlformats.org/officeDocument/2006/relationships/vmlDrawing" Target="../drawings/vmlDrawing26.vml"/><Relationship Id="rId6" Type="http://schemas.openxmlformats.org/officeDocument/2006/relationships/image" Target="../media/image58.emf"/><Relationship Id="rId5" Type="http://schemas.openxmlformats.org/officeDocument/2006/relationships/package" Target="../embeddings/Microsoft_Word___43.docx"/><Relationship Id="rId4" Type="http://schemas.openxmlformats.org/officeDocument/2006/relationships/image" Target="../media/image57.emf"/></Relationships>
</file>

<file path=ppt/slides/_rels/slide42.xml.rels><?xml version="1.0" encoding="UTF-8" standalone="yes"?>
<Relationships xmlns="http://schemas.openxmlformats.org/package/2006/relationships"><Relationship Id="rId8" Type="http://schemas.openxmlformats.org/officeDocument/2006/relationships/package" Target="../embeddings/Microsoft_Word___46.docx"/><Relationship Id="rId13" Type="http://schemas.openxmlformats.org/officeDocument/2006/relationships/image" Target="../media/image63.emf"/><Relationship Id="rId3" Type="http://schemas.openxmlformats.org/officeDocument/2006/relationships/package" Target="../embeddings/Microsoft_Word___44.docx"/><Relationship Id="rId7" Type="http://schemas.openxmlformats.org/officeDocument/2006/relationships/image" Target="../media/image60.emf"/><Relationship Id="rId12" Type="http://schemas.openxmlformats.org/officeDocument/2006/relationships/package" Target="../embeddings/Microsoft_Word___48.docx"/><Relationship Id="rId17" Type="http://schemas.openxmlformats.org/officeDocument/2006/relationships/slide" Target="slide40.xml"/><Relationship Id="rId2" Type="http://schemas.openxmlformats.org/officeDocument/2006/relationships/slideLayout" Target="../slideLayouts/slideLayout1.xml"/><Relationship Id="rId16" Type="http://schemas.openxmlformats.org/officeDocument/2006/relationships/slide" Target="slide36.xml"/><Relationship Id="rId1" Type="http://schemas.openxmlformats.org/officeDocument/2006/relationships/vmlDrawing" Target="../drawings/vmlDrawing27.vml"/><Relationship Id="rId6" Type="http://schemas.openxmlformats.org/officeDocument/2006/relationships/package" Target="../embeddings/Microsoft_Word___45.docx"/><Relationship Id="rId11" Type="http://schemas.openxmlformats.org/officeDocument/2006/relationships/image" Target="../media/image62.emf"/><Relationship Id="rId5" Type="http://schemas.openxmlformats.org/officeDocument/2006/relationships/image" Target="../media/image56.png"/><Relationship Id="rId15" Type="http://schemas.openxmlformats.org/officeDocument/2006/relationships/image" Target="../media/image20.png"/><Relationship Id="rId10" Type="http://schemas.openxmlformats.org/officeDocument/2006/relationships/package" Target="../embeddings/Microsoft_Word___47.docx"/><Relationship Id="rId4" Type="http://schemas.openxmlformats.org/officeDocument/2006/relationships/image" Target="../media/image59.emf"/><Relationship Id="rId9" Type="http://schemas.openxmlformats.org/officeDocument/2006/relationships/image" Target="../media/image61.emf"/><Relationship Id="rId14" Type="http://schemas.openxmlformats.org/officeDocument/2006/relationships/slide" Target="slide3.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package" Target="../embeddings/Microsoft_Word___49.docx"/><Relationship Id="rId2" Type="http://schemas.openxmlformats.org/officeDocument/2006/relationships/slideLayout" Target="../slideLayouts/slideLayout1.xml"/><Relationship Id="rId1" Type="http://schemas.openxmlformats.org/officeDocument/2006/relationships/vmlDrawing" Target="../drawings/vmlDrawing28.vml"/><Relationship Id="rId4" Type="http://schemas.openxmlformats.org/officeDocument/2006/relationships/image" Target="../media/image65.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package" Target="../embeddings/Microsoft_Word___50.docx"/><Relationship Id="rId2" Type="http://schemas.openxmlformats.org/officeDocument/2006/relationships/slideLayout" Target="../slideLayouts/slideLayout1.xml"/><Relationship Id="rId1" Type="http://schemas.openxmlformats.org/officeDocument/2006/relationships/vmlDrawing" Target="../drawings/vmlDrawing29.vml"/><Relationship Id="rId6" Type="http://schemas.openxmlformats.org/officeDocument/2006/relationships/image" Target="../media/image67.emf"/><Relationship Id="rId5" Type="http://schemas.openxmlformats.org/officeDocument/2006/relationships/package" Target="../embeddings/Microsoft_Word___51.docx"/><Relationship Id="rId4" Type="http://schemas.openxmlformats.org/officeDocument/2006/relationships/image" Target="../media/image66.emf"/></Relationships>
</file>

<file path=ppt/slides/_rels/slide5.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package" Target="../embeddings/Microsoft_Word___1.docx"/><Relationship Id="rId7" Type="http://schemas.openxmlformats.org/officeDocument/2006/relationships/package" Target="../embeddings/Microsoft_Word___3.docx"/><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package" Target="../embeddings/Microsoft_Word___2.docx"/><Relationship Id="rId4" Type="http://schemas.openxmlformats.org/officeDocument/2006/relationships/image" Target="../media/image6.emf"/><Relationship Id="rId9"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package" Target="../embeddings/Microsoft_Word___52.docx"/><Relationship Id="rId2" Type="http://schemas.openxmlformats.org/officeDocument/2006/relationships/slideLayout" Target="../slideLayouts/slideLayout1.xml"/><Relationship Id="rId1" Type="http://schemas.openxmlformats.org/officeDocument/2006/relationships/vmlDrawing" Target="../drawings/vmlDrawing30.vml"/><Relationship Id="rId4" Type="http://schemas.openxmlformats.org/officeDocument/2006/relationships/image" Target="../media/image68.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slide" Target="slide53.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package" Target="../embeddings/Microsoft_Word___53.docx"/><Relationship Id="rId2" Type="http://schemas.openxmlformats.org/officeDocument/2006/relationships/slideLayout" Target="../slideLayouts/slideLayout1.xml"/><Relationship Id="rId1" Type="http://schemas.openxmlformats.org/officeDocument/2006/relationships/vmlDrawing" Target="../drawings/vmlDrawing31.vml"/><Relationship Id="rId6" Type="http://schemas.openxmlformats.org/officeDocument/2006/relationships/image" Target="../media/image70.emf"/><Relationship Id="rId5" Type="http://schemas.openxmlformats.org/officeDocument/2006/relationships/package" Target="../embeddings/Microsoft_Word___54.docx"/><Relationship Id="rId4" Type="http://schemas.openxmlformats.org/officeDocument/2006/relationships/image" Target="../media/image69.emf"/></Relationships>
</file>

<file path=ppt/slides/_rels/slide54.xml.rels><?xml version="1.0" encoding="UTF-8" standalone="yes"?>
<Relationships xmlns="http://schemas.openxmlformats.org/package/2006/relationships"><Relationship Id="rId8" Type="http://schemas.openxmlformats.org/officeDocument/2006/relationships/image" Target="../media/image73.emf"/><Relationship Id="rId3" Type="http://schemas.openxmlformats.org/officeDocument/2006/relationships/package" Target="../embeddings/Microsoft_Word___55.docx"/><Relationship Id="rId7" Type="http://schemas.openxmlformats.org/officeDocument/2006/relationships/package" Target="../embeddings/Microsoft_Word___57.docx"/><Relationship Id="rId2" Type="http://schemas.openxmlformats.org/officeDocument/2006/relationships/slideLayout" Target="../slideLayouts/slideLayout1.xml"/><Relationship Id="rId1" Type="http://schemas.openxmlformats.org/officeDocument/2006/relationships/vmlDrawing" Target="../drawings/vmlDrawing32.vml"/><Relationship Id="rId6" Type="http://schemas.openxmlformats.org/officeDocument/2006/relationships/image" Target="../media/image72.emf"/><Relationship Id="rId5" Type="http://schemas.openxmlformats.org/officeDocument/2006/relationships/package" Target="../embeddings/Microsoft_Word___56.docx"/><Relationship Id="rId4" Type="http://schemas.openxmlformats.org/officeDocument/2006/relationships/image" Target="../media/image71.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slide" Target="slide58.xml"/><Relationship Id="rId7" Type="http://schemas.openxmlformats.org/officeDocument/2006/relationships/image" Target="../media/image74.png"/><Relationship Id="rId2" Type="http://schemas.openxmlformats.org/officeDocument/2006/relationships/slide" Target="slide56.xml"/><Relationship Id="rId1" Type="http://schemas.openxmlformats.org/officeDocument/2006/relationships/slideLayout" Target="../slideLayouts/slideLayout1.xml"/><Relationship Id="rId6" Type="http://schemas.openxmlformats.org/officeDocument/2006/relationships/slide" Target="slide57.xml"/><Relationship Id="rId5" Type="http://schemas.openxmlformats.org/officeDocument/2006/relationships/slide" Target="slide62.xml"/><Relationship Id="rId4" Type="http://schemas.openxmlformats.org/officeDocument/2006/relationships/slide" Target="slide60.xml"/></Relationships>
</file>

<file path=ppt/slides/_rels/slide57.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slide" Target="slide56.xml"/><Relationship Id="rId1" Type="http://schemas.openxmlformats.org/officeDocument/2006/relationships/slideLayout" Target="../slideLayouts/slideLayout1.xml"/><Relationship Id="rId5" Type="http://schemas.openxmlformats.org/officeDocument/2006/relationships/slide" Target="slide62.xml"/><Relationship Id="rId4" Type="http://schemas.openxmlformats.org/officeDocument/2006/relationships/slide" Target="slide60.xml"/></Relationships>
</file>

<file path=ppt/slides/_rels/slide58.xml.rels><?xml version="1.0" encoding="UTF-8" standalone="yes"?>
<Relationships xmlns="http://schemas.openxmlformats.org/package/2006/relationships"><Relationship Id="rId8" Type="http://schemas.openxmlformats.org/officeDocument/2006/relationships/slide" Target="slide62.xml"/><Relationship Id="rId3" Type="http://schemas.openxmlformats.org/officeDocument/2006/relationships/image" Target="../media/image75.png"/><Relationship Id="rId7" Type="http://schemas.openxmlformats.org/officeDocument/2006/relationships/slide" Target="slide60.xml"/><Relationship Id="rId2" Type="http://schemas.openxmlformats.org/officeDocument/2006/relationships/slide" Target="slide59.xml"/><Relationship Id="rId1" Type="http://schemas.openxmlformats.org/officeDocument/2006/relationships/slideLayout" Target="../slideLayouts/slideLayout1.xml"/><Relationship Id="rId6" Type="http://schemas.openxmlformats.org/officeDocument/2006/relationships/slide" Target="slide58.xml"/><Relationship Id="rId5" Type="http://schemas.openxmlformats.org/officeDocument/2006/relationships/slide" Target="slide56.xml"/><Relationship Id="rId4" Type="http://schemas.openxmlformats.org/officeDocument/2006/relationships/image" Target="../media/image76.png"/></Relationships>
</file>

<file path=ppt/slides/_rels/slide59.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slide" Target="slide56.xml"/><Relationship Id="rId1" Type="http://schemas.openxmlformats.org/officeDocument/2006/relationships/slideLayout" Target="../slideLayouts/slideLayout1.xml"/><Relationship Id="rId5" Type="http://schemas.openxmlformats.org/officeDocument/2006/relationships/slide" Target="slide62.xml"/><Relationship Id="rId4" Type="http://schemas.openxmlformats.org/officeDocument/2006/relationships/slide" Target="slide60.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package" Target="../embeddings/Microsoft_Word___4.docx"/><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1.bin"/><Relationship Id="rId4" Type="http://schemas.openxmlformats.org/officeDocument/2006/relationships/image" Target="../media/image10.emf"/><Relationship Id="rId9" Type="http://schemas.openxmlformats.org/officeDocument/2006/relationships/image" Target="../media/image12.wmf"/></Relationships>
</file>

<file path=ppt/slides/_rels/slide60.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61.xml"/><Relationship Id="rId7" Type="http://schemas.openxmlformats.org/officeDocument/2006/relationships/slide" Target="slide58.xml"/><Relationship Id="rId2" Type="http://schemas.openxmlformats.org/officeDocument/2006/relationships/slideLayout" Target="../slideLayouts/slideLayout1.xml"/><Relationship Id="rId1" Type="http://schemas.openxmlformats.org/officeDocument/2006/relationships/vmlDrawing" Target="../drawings/vmlDrawing33.vml"/><Relationship Id="rId6" Type="http://schemas.openxmlformats.org/officeDocument/2006/relationships/slide" Target="slide56.xml"/><Relationship Id="rId5" Type="http://schemas.openxmlformats.org/officeDocument/2006/relationships/image" Target="../media/image77.emf"/><Relationship Id="rId4" Type="http://schemas.openxmlformats.org/officeDocument/2006/relationships/package" Target="../embeddings/Microsoft_Word___58.docx"/><Relationship Id="rId9" Type="http://schemas.openxmlformats.org/officeDocument/2006/relationships/slide" Target="slide62.xml"/></Relationships>
</file>

<file path=ppt/slides/_rels/slide61.xml.rels><?xml version="1.0" encoding="UTF-8" standalone="yes"?>
<Relationships xmlns="http://schemas.openxmlformats.org/package/2006/relationships"><Relationship Id="rId8" Type="http://schemas.openxmlformats.org/officeDocument/2006/relationships/slide" Target="slide58.xml"/><Relationship Id="rId3" Type="http://schemas.openxmlformats.org/officeDocument/2006/relationships/package" Target="../embeddings/Microsoft_Word___59.docx"/><Relationship Id="rId7" Type="http://schemas.openxmlformats.org/officeDocument/2006/relationships/slide" Target="slide56.xml"/><Relationship Id="rId2" Type="http://schemas.openxmlformats.org/officeDocument/2006/relationships/slideLayout" Target="../slideLayouts/slideLayout1.xml"/><Relationship Id="rId1" Type="http://schemas.openxmlformats.org/officeDocument/2006/relationships/vmlDrawing" Target="../drawings/vmlDrawing34.vml"/><Relationship Id="rId6" Type="http://schemas.openxmlformats.org/officeDocument/2006/relationships/image" Target="../media/image79.emf"/><Relationship Id="rId5" Type="http://schemas.openxmlformats.org/officeDocument/2006/relationships/package" Target="../embeddings/Microsoft_Word___60.docx"/><Relationship Id="rId10" Type="http://schemas.openxmlformats.org/officeDocument/2006/relationships/slide" Target="slide62.xml"/><Relationship Id="rId4" Type="http://schemas.openxmlformats.org/officeDocument/2006/relationships/image" Target="../media/image78.emf"/><Relationship Id="rId9" Type="http://schemas.openxmlformats.org/officeDocument/2006/relationships/slide" Target="slide60.xml"/></Relationships>
</file>

<file path=ppt/slides/_rels/slide62.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slide" Target="slide56.xml"/><Relationship Id="rId1" Type="http://schemas.openxmlformats.org/officeDocument/2006/relationships/slideLayout" Target="../slideLayouts/slideLayout1.xml"/><Relationship Id="rId5" Type="http://schemas.openxmlformats.org/officeDocument/2006/relationships/slide" Target="slide62.xml"/><Relationship Id="rId4" Type="http://schemas.openxmlformats.org/officeDocument/2006/relationships/slide" Target="slide60.xml"/></Relationships>
</file>

<file path=ppt/slides/_rels/slide63.xml.rels><?xml version="1.0" encoding="UTF-8" standalone="yes"?>
<Relationships xmlns="http://schemas.openxmlformats.org/package/2006/relationships"><Relationship Id="rId8" Type="http://schemas.openxmlformats.org/officeDocument/2006/relationships/slide" Target="slide62.xml"/><Relationship Id="rId3" Type="http://schemas.openxmlformats.org/officeDocument/2006/relationships/package" Target="../embeddings/Microsoft_Word___61.docx"/><Relationship Id="rId7" Type="http://schemas.openxmlformats.org/officeDocument/2006/relationships/slide" Target="slide60.xml"/><Relationship Id="rId2" Type="http://schemas.openxmlformats.org/officeDocument/2006/relationships/slideLayout" Target="../slideLayouts/slideLayout1.xml"/><Relationship Id="rId1" Type="http://schemas.openxmlformats.org/officeDocument/2006/relationships/vmlDrawing" Target="../drawings/vmlDrawing35.vml"/><Relationship Id="rId6" Type="http://schemas.openxmlformats.org/officeDocument/2006/relationships/slide" Target="slide58.xml"/><Relationship Id="rId5" Type="http://schemas.openxmlformats.org/officeDocument/2006/relationships/slide" Target="slide56.xml"/><Relationship Id="rId4" Type="http://schemas.openxmlformats.org/officeDocument/2006/relationships/image" Target="../media/image80.emf"/></Relationships>
</file>

<file path=ppt/slides/_rels/slide64.xml.rels><?xml version="1.0" encoding="UTF-8" standalone="yes"?>
<Relationships xmlns="http://schemas.openxmlformats.org/package/2006/relationships"><Relationship Id="rId8" Type="http://schemas.openxmlformats.org/officeDocument/2006/relationships/slide" Target="slide58.xml"/><Relationship Id="rId3" Type="http://schemas.openxmlformats.org/officeDocument/2006/relationships/slide" Target="slide3.xml"/><Relationship Id="rId7" Type="http://schemas.openxmlformats.org/officeDocument/2006/relationships/slide" Target="slide56.xml"/><Relationship Id="rId2" Type="http://schemas.openxmlformats.org/officeDocument/2006/relationships/slideLayout" Target="../slideLayouts/slideLayout1.xml"/><Relationship Id="rId1" Type="http://schemas.openxmlformats.org/officeDocument/2006/relationships/vmlDrawing" Target="../drawings/vmlDrawing36.vml"/><Relationship Id="rId6" Type="http://schemas.openxmlformats.org/officeDocument/2006/relationships/image" Target="../media/image81.emf"/><Relationship Id="rId5" Type="http://schemas.openxmlformats.org/officeDocument/2006/relationships/package" Target="../embeddings/Microsoft_Word___62.docx"/><Relationship Id="rId10" Type="http://schemas.openxmlformats.org/officeDocument/2006/relationships/slide" Target="slide62.xml"/><Relationship Id="rId4" Type="http://schemas.openxmlformats.org/officeDocument/2006/relationships/image" Target="../media/image20.png"/><Relationship Id="rId9" Type="http://schemas.openxmlformats.org/officeDocument/2006/relationships/slide" Target="slide60.xml"/></Relationships>
</file>

<file path=ppt/slides/_rels/slide6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__5.docx"/><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4.bin"/><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__6.docx"/><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__7.docx"/><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4450" name="Picture 2" descr="C:\Users\Administrator\Desktop\用！！！\风景图片\新图！\3运动会\57b2735b0b5f6.jpg"/>
          <p:cNvPicPr>
            <a:picLocks noChangeAspect="1" noChangeArrowheads="1"/>
          </p:cNvPicPr>
          <p:nvPr/>
        </p:nvPicPr>
        <p:blipFill rotWithShape="1">
          <a:blip r:embed="rId2">
            <a:extLst>
              <a:ext uri="{28A0092B-C50C-407E-A947-70E740481C1C}">
                <a14:useLocalDpi xmlns:a14="http://schemas.microsoft.com/office/drawing/2010/main" val="0"/>
              </a:ext>
            </a:extLst>
          </a:blip>
          <a:srcRect t="9962"/>
          <a:stretch/>
        </p:blipFill>
        <p:spPr bwMode="auto">
          <a:xfrm>
            <a:off x="406" y="0"/>
            <a:ext cx="12189600" cy="685958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组合 20"/>
          <p:cNvGrpSpPr/>
          <p:nvPr/>
        </p:nvGrpSpPr>
        <p:grpSpPr>
          <a:xfrm>
            <a:off x="-986" y="3707638"/>
            <a:ext cx="12192000" cy="1375395"/>
            <a:chOff x="-1524000" y="2705990"/>
            <a:chExt cx="12192000" cy="1375395"/>
          </a:xfrm>
        </p:grpSpPr>
        <p:sp>
          <p:nvSpPr>
            <p:cNvPr id="26" name="矩形 25"/>
            <p:cNvSpPr/>
            <p:nvPr/>
          </p:nvSpPr>
          <p:spPr>
            <a:xfrm>
              <a:off x="-1524000" y="2705990"/>
              <a:ext cx="12192000" cy="129278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985218" y="3998778"/>
              <a:ext cx="6682781" cy="82606"/>
            </a:xfrm>
            <a:prstGeom prst="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524000" y="3998777"/>
              <a:ext cx="5509219" cy="82608"/>
            </a:xfrm>
            <a:prstGeom prst="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9" name="Picture 2" descr="C:\Users\Administrator\Desktop\5555555555.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414" y="3677149"/>
            <a:ext cx="1152525" cy="1444625"/>
          </a:xfrm>
          <a:prstGeom prst="rect">
            <a:avLst/>
          </a:prstGeom>
          <a:noFill/>
          <a:extLst>
            <a:ext uri="{909E8E84-426E-40DD-AFC4-6F175D3DCCD1}">
              <a14:hiddenFill xmlns:a14="http://schemas.microsoft.com/office/drawing/2010/main">
                <a:solidFill>
                  <a:srgbClr val="FFFFFF"/>
                </a:solidFill>
              </a14:hiddenFill>
            </a:ext>
          </a:extLst>
        </p:spPr>
      </p:pic>
      <p:sp>
        <p:nvSpPr>
          <p:cNvPr id="11" name="标题 2"/>
          <p:cNvSpPr txBox="1">
            <a:spLocks/>
          </p:cNvSpPr>
          <p:nvPr/>
        </p:nvSpPr>
        <p:spPr>
          <a:xfrm>
            <a:off x="2845321" y="4375423"/>
            <a:ext cx="9217024" cy="513832"/>
          </a:xfrm>
          <a:prstGeom prst="rect">
            <a:avLst/>
          </a:prstGeom>
        </p:spPr>
        <p:txBody>
          <a:bodyPr>
            <a:no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zh-CN" sz="2600" b="1" kern="100" spc="-100" dirty="0">
                <a:solidFill>
                  <a:schemeClr val="bg2">
                    <a:lumMod val="25000"/>
                  </a:schemeClr>
                </a:solidFill>
                <a:latin typeface="Times New Roman" pitchFamily="18" charset="0"/>
                <a:ea typeface="微软雅黑" pitchFamily="34" charset="-122"/>
                <a:cs typeface="Times New Roman" pitchFamily="18" charset="0"/>
              </a:rPr>
              <a:t>微型专题　匀变速直线运动的平均速度公式和位移差公式的应用</a:t>
            </a:r>
          </a:p>
        </p:txBody>
      </p:sp>
      <p:sp>
        <p:nvSpPr>
          <p:cNvPr id="13" name="副标题 3"/>
          <p:cNvSpPr txBox="1">
            <a:spLocks/>
          </p:cNvSpPr>
          <p:nvPr/>
        </p:nvSpPr>
        <p:spPr>
          <a:xfrm>
            <a:off x="2845321" y="3852317"/>
            <a:ext cx="6120000" cy="504056"/>
          </a:xfrm>
          <a:prstGeom prst="rect">
            <a:avLst/>
          </a:prstGeom>
        </p:spPr>
        <p:txBody>
          <a:bodyPr anchor="ctr">
            <a:norm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en-US">
                <a:solidFill>
                  <a:schemeClr val="bg2">
                    <a:lumMod val="25000"/>
                  </a:schemeClr>
                </a:solidFill>
                <a:latin typeface="Times New Roman" pitchFamily="18" charset="0"/>
                <a:ea typeface="微软雅黑"/>
                <a:cs typeface="Times New Roman" pitchFamily="18" charset="0"/>
              </a:rPr>
              <a:t>第二章</a:t>
            </a:r>
            <a:r>
              <a:rPr lang="zh-CN" altLang="zh-CN">
                <a:solidFill>
                  <a:schemeClr val="bg2">
                    <a:lumMod val="25000"/>
                  </a:schemeClr>
                </a:solidFill>
                <a:latin typeface="Times New Roman" pitchFamily="18" charset="0"/>
                <a:ea typeface="微软雅黑"/>
                <a:cs typeface="Times New Roman" pitchFamily="18" charset="0"/>
              </a:rPr>
              <a:t>　</a:t>
            </a:r>
            <a:r>
              <a:rPr lang="zh-CN" altLang="en-US">
                <a:solidFill>
                  <a:schemeClr val="bg2">
                    <a:lumMod val="25000"/>
                  </a:schemeClr>
                </a:solidFill>
                <a:latin typeface="Times New Roman" pitchFamily="18" charset="0"/>
                <a:ea typeface="微软雅黑"/>
                <a:cs typeface="Times New Roman" pitchFamily="18" charset="0"/>
              </a:rPr>
              <a:t>匀变速直线运动的研究</a:t>
            </a:r>
            <a:endParaRPr lang="zh-CN" altLang="en-US" dirty="0">
              <a:solidFill>
                <a:schemeClr val="bg2">
                  <a:lumMod val="25000"/>
                </a:schemeClr>
              </a:solidFill>
              <a:latin typeface="Times New Roman" pitchFamily="18" charset="0"/>
              <a:ea typeface="微软雅黑"/>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4" name="对象 13"/>
          <p:cNvGraphicFramePr>
            <a:graphicFrameLocks noChangeAspect="1"/>
          </p:cNvGraphicFramePr>
          <p:nvPr>
            <p:extLst>
              <p:ext uri="{D42A27DB-BD31-4B8C-83A1-F6EECF244321}">
                <p14:modId xmlns:p14="http://schemas.microsoft.com/office/powerpoint/2010/main" val="3329260072"/>
              </p:ext>
            </p:extLst>
          </p:nvPr>
        </p:nvGraphicFramePr>
        <p:xfrm>
          <a:off x="569595" y="5446018"/>
          <a:ext cx="8310562" cy="1339850"/>
        </p:xfrm>
        <a:graphic>
          <a:graphicData uri="http://schemas.openxmlformats.org/presentationml/2006/ole">
            <mc:AlternateContent xmlns:mc="http://schemas.openxmlformats.org/markup-compatibility/2006">
              <mc:Choice xmlns:v="urn:schemas-microsoft-com:vml" Requires="v">
                <p:oleObj spid="_x0000_s103448" name="文档" r:id="rId3" imgW="8326134" imgH="1340698" progId="Word.Document.12">
                  <p:embed/>
                </p:oleObj>
              </mc:Choice>
              <mc:Fallback>
                <p:oleObj name="文档" r:id="rId3" imgW="8326134" imgH="1340698" progId="Word.Document.12">
                  <p:embed/>
                  <p:pic>
                    <p:nvPicPr>
                      <p:cNvPr id="0" name=""/>
                      <p:cNvPicPr/>
                      <p:nvPr/>
                    </p:nvPicPr>
                    <p:blipFill>
                      <a:blip r:embed="rId4"/>
                      <a:stretch>
                        <a:fillRect/>
                      </a:stretch>
                    </p:blipFill>
                    <p:spPr>
                      <a:xfrm>
                        <a:off x="569595" y="5446018"/>
                        <a:ext cx="8310562" cy="1339850"/>
                      </a:xfrm>
                      <a:prstGeom prst="rect">
                        <a:avLst/>
                      </a:prstGeom>
                    </p:spPr>
                  </p:pic>
                </p:oleObj>
              </mc:Fallback>
            </mc:AlternateContent>
          </a:graphicData>
        </a:graphic>
      </p:graphicFrame>
      <p:sp>
        <p:nvSpPr>
          <p:cNvPr id="5" name="矩形 4"/>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二、位移差公式</a:t>
            </a:r>
            <a:r>
              <a:rPr lang="en-US" altLang="zh-CN" sz="2800" b="1" kern="100" dirty="0" err="1">
                <a:solidFill>
                  <a:srgbClr val="FFFF00"/>
                </a:solidFill>
                <a:latin typeface="Times New Roman"/>
                <a:ea typeface="华文细黑"/>
              </a:rPr>
              <a:t>Δ</a:t>
            </a:r>
            <a:r>
              <a:rPr lang="en-US" altLang="zh-CN" sz="2800" b="1" i="1" kern="100" dirty="0" err="1">
                <a:solidFill>
                  <a:srgbClr val="FFFF00"/>
                </a:solidFill>
                <a:latin typeface="Times New Roman"/>
                <a:ea typeface="华文细黑"/>
              </a:rPr>
              <a:t>x</a:t>
            </a:r>
            <a:r>
              <a:rPr lang="zh-CN" altLang="zh-CN" sz="2800" b="1" kern="100" dirty="0">
                <a:solidFill>
                  <a:srgbClr val="FFFF00"/>
                </a:solidFill>
                <a:latin typeface="Times New Roman"/>
                <a:ea typeface="华文细黑"/>
                <a:cs typeface="Times New Roman"/>
              </a:rPr>
              <a:t>＝</a:t>
            </a:r>
            <a:r>
              <a:rPr lang="en-US" altLang="zh-CN" sz="2800" b="1" i="1" kern="100" dirty="0">
                <a:solidFill>
                  <a:srgbClr val="FFFF00"/>
                </a:solidFill>
                <a:latin typeface="Times New Roman"/>
                <a:ea typeface="华文细黑"/>
              </a:rPr>
              <a:t>aT</a:t>
            </a:r>
            <a:r>
              <a:rPr lang="en-US" altLang="zh-CN" sz="2800" b="1" kern="100" baseline="30000" dirty="0">
                <a:solidFill>
                  <a:srgbClr val="FFFF00"/>
                </a:solidFill>
                <a:latin typeface="Times New Roman"/>
                <a:ea typeface="华文细黑"/>
              </a:rPr>
              <a:t>2</a:t>
            </a:r>
            <a:endParaRPr lang="zh-CN" altLang="zh-CN" sz="2600" b="1" kern="100" baseline="30000" dirty="0">
              <a:solidFill>
                <a:srgbClr val="FFFF00"/>
              </a:solidFill>
              <a:latin typeface="Times New Roman" pitchFamily="18" charset="0"/>
              <a:ea typeface="微软雅黑" pitchFamily="34" charset="-122"/>
              <a:cs typeface="Times New Roman" pitchFamily="18" charset="0"/>
            </a:endParaRPr>
          </a:p>
        </p:txBody>
      </p:sp>
      <p:sp>
        <p:nvSpPr>
          <p:cNvPr id="3" name="Rectangle 4"/>
          <p:cNvSpPr>
            <a:spLocks noChangeArrowheads="1"/>
          </p:cNvSpPr>
          <p:nvPr/>
        </p:nvSpPr>
        <p:spPr bwMode="auto">
          <a:xfrm>
            <a:off x="0" y="0"/>
            <a:ext cx="121904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6"/>
          <p:cNvSpPr>
            <a:spLocks noChangeArrowheads="1"/>
          </p:cNvSpPr>
          <p:nvPr/>
        </p:nvSpPr>
        <p:spPr bwMode="auto">
          <a:xfrm>
            <a:off x="0" y="0"/>
            <a:ext cx="121904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Rectangle 8"/>
          <p:cNvSpPr>
            <a:spLocks noChangeArrowheads="1"/>
          </p:cNvSpPr>
          <p:nvPr/>
        </p:nvSpPr>
        <p:spPr bwMode="auto">
          <a:xfrm>
            <a:off x="0" y="0"/>
            <a:ext cx="121904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矩形 10"/>
          <p:cNvSpPr/>
          <p:nvPr/>
        </p:nvSpPr>
        <p:spPr>
          <a:xfrm>
            <a:off x="488610" y="601162"/>
            <a:ext cx="11099524" cy="1949508"/>
          </a:xfrm>
          <a:prstGeom prst="rect">
            <a:avLst/>
          </a:prstGeom>
        </p:spPr>
        <p:txBody>
          <a:bodyPr wrap="square">
            <a:spAutoFit/>
          </a:bodyPr>
          <a:lstStyle/>
          <a:p>
            <a:pPr>
              <a:lnSpc>
                <a:spcPct val="150000"/>
              </a:lnSpc>
              <a:spcAft>
                <a:spcPts val="0"/>
              </a:spcAft>
              <a:tabLst>
                <a:tab pos="2250440" algn="l"/>
              </a:tabLst>
            </a:pPr>
            <a:r>
              <a:rPr lang="en-US" altLang="zh-CN" sz="2800" b="1" kern="100" dirty="0" smtClean="0">
                <a:solidFill>
                  <a:srgbClr val="0000FF"/>
                </a:solidFill>
                <a:latin typeface="IPAPANNEW"/>
                <a:ea typeface="华文细黑"/>
                <a:cs typeface="Times New Roman"/>
              </a:rPr>
              <a:t>[</a:t>
            </a:r>
            <a:r>
              <a:rPr lang="zh-CN" altLang="zh-CN" sz="2800" b="1" kern="100" dirty="0" smtClean="0">
                <a:solidFill>
                  <a:srgbClr val="0000FF"/>
                </a:solidFill>
                <a:latin typeface="IPAPANNEW"/>
                <a:ea typeface="华文细黑"/>
                <a:cs typeface="Times New Roman"/>
              </a:rPr>
              <a:t>导学探究</a:t>
            </a:r>
            <a:r>
              <a:rPr lang="en-US" altLang="zh-CN" sz="2800" b="1" kern="100" dirty="0" smtClean="0">
                <a:solidFill>
                  <a:srgbClr val="0000FF"/>
                </a:solidFill>
                <a:latin typeface="IPAPANNEW"/>
                <a:ea typeface="华文细黑"/>
                <a:cs typeface="Times New Roman"/>
              </a:rPr>
              <a:t>]</a:t>
            </a:r>
            <a:r>
              <a:rPr lang="zh-CN" altLang="zh-CN" sz="2800" kern="100" dirty="0" smtClean="0">
                <a:latin typeface="Times New Roman"/>
                <a:ea typeface="华文细黑"/>
                <a:cs typeface="Times New Roman"/>
              </a:rPr>
              <a:t>　</a:t>
            </a:r>
            <a:r>
              <a:rPr lang="en-US" altLang="zh-CN" sz="2800" kern="100" dirty="0" smtClean="0">
                <a:latin typeface="Times New Roman"/>
                <a:ea typeface="华文细黑"/>
                <a:cs typeface="Times New Roman"/>
              </a:rPr>
              <a:t> </a:t>
            </a:r>
          </a:p>
          <a:p>
            <a:pPr algn="just">
              <a:lnSpc>
                <a:spcPct val="150000"/>
              </a:lnSpc>
              <a:spcAft>
                <a:spcPts val="0"/>
              </a:spcAft>
              <a:tabLst>
                <a:tab pos="2700655" algn="l"/>
              </a:tabLst>
            </a:pPr>
            <a:r>
              <a:rPr lang="zh-CN" altLang="zh-CN" sz="2800" kern="100" dirty="0">
                <a:latin typeface="Times New Roman"/>
                <a:ea typeface="华文细黑"/>
                <a:cs typeface="Times New Roman"/>
              </a:rPr>
              <a:t>一辆汽车以加速度</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从</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点开始向右做匀加速直线运动，经过时间</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到达</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点，再经过时间</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到达</a:t>
            </a:r>
            <a:r>
              <a:rPr lang="en-US" altLang="zh-CN" sz="2800" i="1" kern="100" dirty="0">
                <a:latin typeface="Times New Roman"/>
                <a:ea typeface="华文细黑"/>
                <a:cs typeface="Courier New"/>
              </a:rPr>
              <a:t>C</a:t>
            </a:r>
            <a:r>
              <a:rPr lang="zh-CN" altLang="zh-CN" sz="2800" kern="100" dirty="0">
                <a:latin typeface="Times New Roman"/>
                <a:ea typeface="华文细黑"/>
                <a:cs typeface="Times New Roman"/>
              </a:rPr>
              <a:t>点，则</a:t>
            </a:r>
            <a:r>
              <a:rPr lang="en-US" altLang="zh-CN" sz="2800" i="1" kern="100" dirty="0" err="1">
                <a:latin typeface="Times New Roman"/>
                <a:ea typeface="华文细黑"/>
                <a:cs typeface="Courier New"/>
              </a:rPr>
              <a:t>x</a:t>
            </a:r>
            <a:r>
              <a:rPr lang="en-US" altLang="zh-CN" sz="2800" i="1" kern="100" baseline="-25000" dirty="0" err="1">
                <a:latin typeface="Times New Roman"/>
                <a:ea typeface="华文细黑"/>
                <a:cs typeface="Courier New"/>
              </a:rPr>
              <a:t>BC</a:t>
            </a:r>
            <a:r>
              <a:rPr lang="zh-CN" altLang="zh-CN" sz="2800" kern="100" dirty="0">
                <a:latin typeface="Times New Roman"/>
                <a:ea typeface="华文细黑"/>
                <a:cs typeface="Times New Roman"/>
              </a:rPr>
              <a:t>－</a:t>
            </a:r>
            <a:r>
              <a:rPr lang="en-US" altLang="zh-CN" sz="2800" i="1" kern="100" dirty="0" err="1">
                <a:latin typeface="Times New Roman"/>
                <a:ea typeface="华文细黑"/>
                <a:cs typeface="Courier New"/>
              </a:rPr>
              <a:t>x</a:t>
            </a:r>
            <a:r>
              <a:rPr lang="en-US" altLang="zh-CN" sz="2800" i="1" kern="100" baseline="-25000" dirty="0" err="1">
                <a:latin typeface="Times New Roman"/>
                <a:ea typeface="华文细黑"/>
                <a:cs typeface="Courier New"/>
              </a:rPr>
              <a:t>AB</a:t>
            </a:r>
            <a:r>
              <a:rPr lang="zh-CN" altLang="zh-CN" sz="2800" kern="100" dirty="0">
                <a:latin typeface="Times New Roman"/>
                <a:ea typeface="华文细黑"/>
                <a:cs typeface="Times New Roman"/>
              </a:rPr>
              <a:t>等于多少？</a:t>
            </a:r>
            <a:endParaRPr lang="zh-CN" altLang="zh-CN" sz="1050" kern="100" dirty="0">
              <a:effectLst/>
              <a:latin typeface="宋体"/>
              <a:cs typeface="Courier New"/>
            </a:endParaRPr>
          </a:p>
        </p:txBody>
      </p:sp>
      <p:sp>
        <p:nvSpPr>
          <p:cNvPr id="21" name="TextBox 20"/>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0" name="矩形 9"/>
          <p:cNvSpPr/>
          <p:nvPr/>
        </p:nvSpPr>
        <p:spPr>
          <a:xfrm>
            <a:off x="488610" y="2597954"/>
            <a:ext cx="11099524" cy="668901"/>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答案　</a:t>
            </a:r>
            <a:r>
              <a:rPr lang="zh-CN" altLang="zh-CN" sz="2800" kern="100" dirty="0">
                <a:solidFill>
                  <a:srgbClr val="C00000"/>
                </a:solidFill>
                <a:latin typeface="Times New Roman"/>
                <a:ea typeface="华文细黑"/>
                <a:cs typeface="Times New Roman"/>
              </a:rPr>
              <a:t>设汽车的初速度为</a:t>
            </a:r>
            <a:r>
              <a:rPr lang="en-US" altLang="zh-CN" sz="2800" i="1" kern="100" dirty="0">
                <a:solidFill>
                  <a:srgbClr val="C00000"/>
                </a:solidFill>
                <a:latin typeface="Book Antiqua"/>
                <a:ea typeface="华文细黑"/>
                <a:cs typeface="Times New Roman"/>
              </a:rPr>
              <a:t>v</a:t>
            </a:r>
            <a:r>
              <a:rPr lang="en-US" altLang="zh-CN" sz="2800" kern="100" baseline="-25000" dirty="0">
                <a:solidFill>
                  <a:srgbClr val="C00000"/>
                </a:solidFill>
                <a:latin typeface="Times New Roman"/>
                <a:ea typeface="华文细黑"/>
                <a:cs typeface="Courier New"/>
              </a:rPr>
              <a:t>0</a:t>
            </a:r>
            <a:r>
              <a:rPr lang="zh-CN" altLang="zh-CN" sz="2800" kern="100" dirty="0" smtClean="0">
                <a:solidFill>
                  <a:srgbClr val="C00000"/>
                </a:solidFill>
                <a:latin typeface="Times New Roman"/>
                <a:ea typeface="华文细黑"/>
                <a:cs typeface="Times New Roman"/>
              </a:rPr>
              <a:t>，</a:t>
            </a:r>
            <a:endParaRPr lang="zh-CN" altLang="zh-CN" sz="1050" kern="100" dirty="0">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499962918"/>
              </p:ext>
            </p:extLst>
          </p:nvPr>
        </p:nvGraphicFramePr>
        <p:xfrm>
          <a:off x="569595" y="3367946"/>
          <a:ext cx="11083925" cy="1177925"/>
        </p:xfrm>
        <a:graphic>
          <a:graphicData uri="http://schemas.openxmlformats.org/presentationml/2006/ole">
            <mc:AlternateContent xmlns:mc="http://schemas.openxmlformats.org/markup-compatibility/2006">
              <mc:Choice xmlns:v="urn:schemas-microsoft-com:vml" Requires="v">
                <p:oleObj spid="_x0000_s103449" name="文档" r:id="rId5" imgW="11085862" imgH="1178015" progId="Word.Document.12">
                  <p:embed/>
                </p:oleObj>
              </mc:Choice>
              <mc:Fallback>
                <p:oleObj name="文档" r:id="rId5" imgW="11085862" imgH="1178015" progId="Word.Document.12">
                  <p:embed/>
                  <p:pic>
                    <p:nvPicPr>
                      <p:cNvPr id="0" name=""/>
                      <p:cNvPicPr/>
                      <p:nvPr/>
                    </p:nvPicPr>
                    <p:blipFill>
                      <a:blip r:embed="rId6"/>
                      <a:stretch>
                        <a:fillRect/>
                      </a:stretch>
                    </p:blipFill>
                    <p:spPr>
                      <a:xfrm>
                        <a:off x="569595" y="3367946"/>
                        <a:ext cx="11083925" cy="1177925"/>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2558482194"/>
              </p:ext>
            </p:extLst>
          </p:nvPr>
        </p:nvGraphicFramePr>
        <p:xfrm>
          <a:off x="569595" y="4365898"/>
          <a:ext cx="11317288" cy="1339850"/>
        </p:xfrm>
        <a:graphic>
          <a:graphicData uri="http://schemas.openxmlformats.org/presentationml/2006/ole">
            <mc:AlternateContent xmlns:mc="http://schemas.openxmlformats.org/markup-compatibility/2006">
              <mc:Choice xmlns:v="urn:schemas-microsoft-com:vml" Requires="v">
                <p:oleObj spid="_x0000_s103450" name="文档" r:id="rId7" imgW="11316930" imgH="1340698" progId="Word.Document.12">
                  <p:embed/>
                </p:oleObj>
              </mc:Choice>
              <mc:Fallback>
                <p:oleObj name="文档" r:id="rId7" imgW="11316930" imgH="1340698" progId="Word.Document.12">
                  <p:embed/>
                  <p:pic>
                    <p:nvPicPr>
                      <p:cNvPr id="0" name=""/>
                      <p:cNvPicPr/>
                      <p:nvPr/>
                    </p:nvPicPr>
                    <p:blipFill>
                      <a:blip r:embed="rId8"/>
                      <a:stretch>
                        <a:fillRect/>
                      </a:stretch>
                    </p:blipFill>
                    <p:spPr>
                      <a:xfrm>
                        <a:off x="569595" y="4365898"/>
                        <a:ext cx="11317288" cy="1339850"/>
                      </a:xfrm>
                      <a:prstGeom prst="rect">
                        <a:avLst/>
                      </a:prstGeom>
                    </p:spPr>
                  </p:pic>
                </p:oleObj>
              </mc:Fallback>
            </mc:AlternateContent>
          </a:graphicData>
        </a:graphic>
      </p:graphicFrame>
    </p:spTree>
    <p:extLst>
      <p:ext uri="{BB962C8B-B14F-4D97-AF65-F5344CB8AC3E}">
        <p14:creationId xmlns:p14="http://schemas.microsoft.com/office/powerpoint/2010/main" val="8513568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14"/>
                                        </p:tgtEl>
                                      </p:cBhvr>
                                    </p:animEffect>
                                    <p:set>
                                      <p:cBhvr>
                                        <p:cTn id="36"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0" grpId="0"/>
      <p:bldP spid="1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8748" y="97106"/>
            <a:ext cx="11322624" cy="6588983"/>
          </a:xfrm>
          <a:prstGeom prst="rect">
            <a:avLst/>
          </a:prstGeom>
        </p:spPr>
        <p:txBody>
          <a:bodyPr wrap="square">
            <a:spAutoFit/>
          </a:bodyPr>
          <a:lstStyle/>
          <a:p>
            <a:pPr algn="just">
              <a:lnSpc>
                <a:spcPct val="150000"/>
              </a:lnSpc>
              <a:spcAft>
                <a:spcPts val="0"/>
              </a:spcAft>
              <a:tabLst>
                <a:tab pos="2700655" algn="l"/>
              </a:tabLst>
            </a:pPr>
            <a:r>
              <a:rPr lang="en-US" altLang="zh-CN" sz="2800" b="1" kern="100" dirty="0">
                <a:solidFill>
                  <a:srgbClr val="0000FF"/>
                </a:solidFill>
                <a:latin typeface="IPAPANNEW"/>
                <a:ea typeface="华文细黑"/>
                <a:cs typeface="Times New Roman"/>
              </a:rPr>
              <a:t>[</a:t>
            </a:r>
            <a:r>
              <a:rPr lang="zh-CN" altLang="zh-CN" sz="2800" b="1" kern="100" dirty="0">
                <a:solidFill>
                  <a:srgbClr val="0000FF"/>
                </a:solidFill>
                <a:latin typeface="IPAPANNEW"/>
                <a:ea typeface="华文细黑"/>
                <a:cs typeface="Times New Roman"/>
              </a:rPr>
              <a:t>知识深化</a:t>
            </a:r>
            <a:r>
              <a:rPr lang="en-US" altLang="zh-CN" sz="2800" b="1" kern="100" dirty="0" smtClean="0">
                <a:solidFill>
                  <a:srgbClr val="0000FF"/>
                </a:solidFill>
                <a:latin typeface="IPAPANNEW"/>
                <a:ea typeface="华文细黑"/>
                <a:cs typeface="Times New Roman"/>
              </a:rPr>
              <a:t>] </a:t>
            </a:r>
          </a:p>
          <a:p>
            <a:pPr algn="just">
              <a:lnSpc>
                <a:spcPct val="150000"/>
              </a:lnSpc>
              <a:spcAft>
                <a:spcPts val="0"/>
              </a:spcAft>
              <a:tabLst>
                <a:tab pos="2700655" algn="l"/>
              </a:tabLst>
            </a:pPr>
            <a:r>
              <a:rPr lang="zh-CN" altLang="zh-CN" sz="2800" b="1" kern="100" dirty="0">
                <a:latin typeface="Times New Roman"/>
                <a:ea typeface="华文细黑"/>
                <a:cs typeface="Times New Roman"/>
              </a:rPr>
              <a:t>位移差公式</a:t>
            </a:r>
            <a:endParaRPr lang="zh-CN" altLang="zh-CN" sz="280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匀变速直线运动中，在连续相等的时间</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内的位移之差为一恒定值，即</a:t>
            </a:r>
            <a:r>
              <a:rPr lang="en-US" altLang="zh-CN" sz="2800" kern="100" dirty="0" err="1">
                <a:latin typeface="Times New Roman"/>
                <a:ea typeface="华文细黑"/>
                <a:cs typeface="Courier New"/>
              </a:rPr>
              <a:t>Δ</a:t>
            </a:r>
            <a:r>
              <a:rPr lang="en-US" altLang="zh-CN" sz="2800" i="1" kern="100" dirty="0" err="1">
                <a:latin typeface="Times New Roman"/>
                <a:ea typeface="华文细黑"/>
                <a:cs typeface="Courier New"/>
              </a:rPr>
              <a:t>x</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x</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x</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aT</a:t>
            </a:r>
            <a:r>
              <a:rPr lang="en-US" altLang="zh-CN" sz="2800" kern="100" baseline="30000" dirty="0">
                <a:latin typeface="Times New Roman"/>
                <a:ea typeface="华文细黑"/>
                <a:cs typeface="Courier New"/>
              </a:rPr>
              <a:t>2</a:t>
            </a:r>
            <a:r>
              <a:rPr lang="en-US" altLang="zh-CN" sz="2800" kern="100" dirty="0">
                <a:latin typeface="Times New Roman"/>
                <a:ea typeface="华文细黑"/>
                <a:cs typeface="Courier New"/>
              </a:rPr>
              <a:t>.</a:t>
            </a:r>
            <a:endParaRPr lang="zh-CN" altLang="zh-CN" sz="280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应用</a:t>
            </a:r>
            <a:endParaRPr lang="zh-CN" altLang="zh-CN" sz="280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判断物体是否做匀变速直线运动</a:t>
            </a:r>
            <a:endParaRPr lang="zh-CN" altLang="zh-CN" sz="2800" kern="100" dirty="0">
              <a:latin typeface="宋体"/>
              <a:cs typeface="Courier New"/>
            </a:endParaRPr>
          </a:p>
          <a:p>
            <a:pPr algn="just">
              <a:lnSpc>
                <a:spcPct val="150000"/>
              </a:lnSpc>
              <a:spcAft>
                <a:spcPts val="0"/>
              </a:spcAft>
              <a:tabLst>
                <a:tab pos="2700655" algn="l"/>
              </a:tabLst>
            </a:pPr>
            <a:r>
              <a:rPr lang="zh-CN" altLang="zh-CN" sz="2800" kern="100" dirty="0">
                <a:latin typeface="Times New Roman"/>
                <a:ea typeface="华文细黑"/>
                <a:cs typeface="Times New Roman"/>
              </a:rPr>
              <a:t>如果</a:t>
            </a:r>
            <a:r>
              <a:rPr lang="en-US" altLang="zh-CN" sz="2800" kern="100" dirty="0" err="1">
                <a:latin typeface="Times New Roman"/>
                <a:ea typeface="华文细黑"/>
                <a:cs typeface="Courier New"/>
              </a:rPr>
              <a:t>Δ</a:t>
            </a:r>
            <a:r>
              <a:rPr lang="en-US" altLang="zh-CN" sz="2800" i="1" kern="100" dirty="0" err="1">
                <a:latin typeface="Times New Roman"/>
                <a:ea typeface="华文细黑"/>
                <a:cs typeface="Courier New"/>
              </a:rPr>
              <a:t>x</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x</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x</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x</a:t>
            </a:r>
            <a:r>
              <a:rPr lang="en-US" altLang="zh-CN" sz="2800" kern="100" baseline="-25000" dirty="0">
                <a:latin typeface="Times New Roman"/>
                <a:ea typeface="华文细黑"/>
                <a:cs typeface="Courier New"/>
              </a:rPr>
              <a:t>3</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x</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a:t>
            </a:r>
            <a:r>
              <a:rPr lang="en-US" altLang="zh-CN" sz="2800" i="1" kern="100" dirty="0" err="1">
                <a:latin typeface="Times New Roman"/>
                <a:ea typeface="华文细黑"/>
                <a:cs typeface="Courier New"/>
              </a:rPr>
              <a:t>x</a:t>
            </a:r>
            <a:r>
              <a:rPr lang="en-US" altLang="zh-CN" sz="2800" i="1" kern="100" baseline="-25000" dirty="0" err="1">
                <a:latin typeface="Times New Roman"/>
                <a:ea typeface="华文细黑"/>
                <a:cs typeface="Courier New"/>
              </a:rPr>
              <a:t>n</a:t>
            </a:r>
            <a:r>
              <a:rPr lang="zh-CN" altLang="zh-CN" sz="2800" kern="100" dirty="0">
                <a:latin typeface="Times New Roman"/>
                <a:ea typeface="华文细黑"/>
                <a:cs typeface="Times New Roman"/>
              </a:rPr>
              <a:t>－</a:t>
            </a:r>
            <a:r>
              <a:rPr lang="en-US" altLang="zh-CN" sz="2800" i="1" kern="100" dirty="0" err="1">
                <a:latin typeface="Times New Roman"/>
                <a:ea typeface="华文细黑"/>
                <a:cs typeface="Courier New"/>
              </a:rPr>
              <a:t>x</a:t>
            </a:r>
            <a:r>
              <a:rPr lang="en-US" altLang="zh-CN" sz="2800" i="1" kern="100" baseline="-25000" dirty="0" err="1">
                <a:latin typeface="Times New Roman"/>
                <a:ea typeface="华文细黑"/>
                <a:cs typeface="Courier New"/>
              </a:rPr>
              <a:t>n</a:t>
            </a:r>
            <a:r>
              <a:rPr lang="zh-CN" altLang="zh-CN" sz="2800" kern="100" baseline="-25000" dirty="0">
                <a:latin typeface="Times New Roman"/>
                <a:ea typeface="华文细黑"/>
                <a:cs typeface="Times New Roman"/>
              </a:rPr>
              <a:t>－</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aT</a:t>
            </a:r>
            <a:r>
              <a:rPr lang="en-US" altLang="zh-CN" sz="2800" kern="100" baseline="30000" dirty="0">
                <a:latin typeface="Times New Roman"/>
                <a:ea typeface="华文细黑"/>
                <a:cs typeface="Courier New"/>
              </a:rPr>
              <a:t>2</a:t>
            </a:r>
            <a:r>
              <a:rPr lang="zh-CN" altLang="zh-CN" sz="2800" kern="100" dirty="0">
                <a:latin typeface="Times New Roman"/>
                <a:ea typeface="华文细黑"/>
                <a:cs typeface="Times New Roman"/>
              </a:rPr>
              <a:t>成立，则</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为一恒量，说明物体做匀变速直线运动</a:t>
            </a:r>
            <a:r>
              <a:rPr lang="en-US" altLang="zh-CN" sz="2800" kern="100" dirty="0">
                <a:latin typeface="Times New Roman"/>
                <a:ea typeface="华文细黑"/>
                <a:cs typeface="Courier New"/>
              </a:rPr>
              <a:t>.</a:t>
            </a:r>
            <a:endParaRPr lang="zh-CN" altLang="zh-CN" sz="280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求加速度</a:t>
            </a:r>
            <a:endParaRPr lang="zh-CN" altLang="zh-CN" sz="2800" kern="100" dirty="0">
              <a:latin typeface="宋体"/>
              <a:cs typeface="Courier New"/>
            </a:endParaRPr>
          </a:p>
          <a:p>
            <a:pPr algn="just">
              <a:lnSpc>
                <a:spcPct val="150000"/>
              </a:lnSpc>
              <a:spcAft>
                <a:spcPts val="0"/>
              </a:spcAft>
              <a:tabLst>
                <a:tab pos="2700655" algn="l"/>
              </a:tabLst>
            </a:pPr>
            <a:r>
              <a:rPr lang="zh-CN" altLang="zh-CN" sz="2800" kern="100" dirty="0">
                <a:latin typeface="Times New Roman"/>
                <a:ea typeface="华文细黑"/>
                <a:cs typeface="Times New Roman"/>
              </a:rPr>
              <a:t>利用</a:t>
            </a:r>
            <a:r>
              <a:rPr lang="en-US" altLang="zh-CN" sz="2800" kern="100" dirty="0" err="1">
                <a:latin typeface="Times New Roman"/>
                <a:ea typeface="华文细黑"/>
                <a:cs typeface="Courier New"/>
              </a:rPr>
              <a:t>Δ</a:t>
            </a:r>
            <a:r>
              <a:rPr lang="en-US" altLang="zh-CN" sz="2800" i="1" kern="100" dirty="0" err="1">
                <a:latin typeface="Times New Roman"/>
                <a:ea typeface="华文细黑"/>
                <a:cs typeface="Courier New"/>
              </a:rPr>
              <a:t>x</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aT</a:t>
            </a:r>
            <a:r>
              <a:rPr lang="en-US" altLang="zh-CN" sz="2800" kern="100" baseline="30000" dirty="0">
                <a:latin typeface="Times New Roman"/>
                <a:ea typeface="华文细黑"/>
                <a:cs typeface="Courier New"/>
              </a:rPr>
              <a:t>2</a:t>
            </a:r>
            <a:r>
              <a:rPr lang="zh-CN" altLang="zh-CN" sz="2800" kern="100" dirty="0">
                <a:latin typeface="Times New Roman"/>
                <a:ea typeface="华文细黑"/>
                <a:cs typeface="Times New Roman"/>
              </a:rPr>
              <a:t>，可求得</a:t>
            </a:r>
            <a:r>
              <a:rPr lang="en-US" altLang="zh-CN" sz="2800" i="1" kern="100" dirty="0">
                <a:latin typeface="Times New Roman"/>
                <a:ea typeface="华文细黑"/>
                <a:cs typeface="Courier New"/>
              </a:rPr>
              <a:t>a</a:t>
            </a:r>
            <a:r>
              <a:rPr lang="zh-CN" altLang="zh-CN" sz="2800" kern="100" dirty="0" smtClean="0">
                <a:latin typeface="Times New Roman"/>
                <a:ea typeface="华文细黑"/>
                <a:cs typeface="Times New Roman"/>
              </a:rPr>
              <a:t>＝</a:t>
            </a:r>
            <a:r>
              <a:rPr lang="en-US" altLang="zh-CN" sz="2800" kern="100" dirty="0" smtClean="0">
                <a:latin typeface="Times New Roman"/>
                <a:ea typeface="华文细黑"/>
                <a:cs typeface="Times New Roman"/>
              </a:rPr>
              <a:t>      </a:t>
            </a:r>
            <a:r>
              <a:rPr lang="en-US" altLang="zh-CN" sz="2800" kern="100" dirty="0" smtClean="0">
                <a:latin typeface="Times New Roman"/>
                <a:ea typeface="华文细黑"/>
                <a:cs typeface="Courier New"/>
              </a:rPr>
              <a:t>.</a:t>
            </a:r>
            <a:endParaRPr lang="zh-CN" altLang="zh-CN" sz="2800" kern="100" dirty="0">
              <a:effectLst/>
              <a:latin typeface="宋体"/>
              <a:cs typeface="Courier New"/>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547292572"/>
              </p:ext>
            </p:extLst>
          </p:nvPr>
        </p:nvGraphicFramePr>
        <p:xfrm>
          <a:off x="4469998" y="5744210"/>
          <a:ext cx="863600" cy="1019175"/>
        </p:xfrm>
        <a:graphic>
          <a:graphicData uri="http://schemas.openxmlformats.org/presentationml/2006/ole">
            <mc:AlternateContent xmlns:mc="http://schemas.openxmlformats.org/markup-compatibility/2006">
              <mc:Choice xmlns:v="urn:schemas-microsoft-com:vml" Requires="v">
                <p:oleObj spid="_x0000_s27396" name="文档" r:id="rId3" imgW="864211" imgH="1018930" progId="Word.Document.12">
                  <p:embed/>
                </p:oleObj>
              </mc:Choice>
              <mc:Fallback>
                <p:oleObj name="文档" r:id="rId3" imgW="864211" imgH="1018930" progId="Word.Document.12">
                  <p:embed/>
                  <p:pic>
                    <p:nvPicPr>
                      <p:cNvPr id="0" name=""/>
                      <p:cNvPicPr/>
                      <p:nvPr/>
                    </p:nvPicPr>
                    <p:blipFill>
                      <a:blip r:embed="rId4"/>
                      <a:stretch>
                        <a:fillRect/>
                      </a:stretch>
                    </p:blipFill>
                    <p:spPr>
                      <a:xfrm>
                        <a:off x="4469998" y="5744210"/>
                        <a:ext cx="863600" cy="1019175"/>
                      </a:xfrm>
                      <a:prstGeom prst="rect">
                        <a:avLst/>
                      </a:prstGeom>
                    </p:spPr>
                  </p:pic>
                </p:oleObj>
              </mc:Fallback>
            </mc:AlternateContent>
          </a:graphicData>
        </a:graphic>
      </p:graphicFrame>
    </p:spTree>
    <p:extLst>
      <p:ext uri="{BB962C8B-B14F-4D97-AF65-F5344CB8AC3E}">
        <p14:creationId xmlns:p14="http://schemas.microsoft.com/office/powerpoint/2010/main" val="28989834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81070" y="1009105"/>
            <a:ext cx="10989628" cy="2031325"/>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3</a:t>
            </a:r>
            <a:r>
              <a:rPr lang="zh-CN" altLang="zh-CN" sz="2800" kern="100" dirty="0">
                <a:latin typeface="Times New Roman"/>
                <a:ea typeface="华文细黑"/>
                <a:cs typeface="Times New Roman"/>
              </a:rPr>
              <a:t>　一个做匀加速直线运动的物体，在前</a:t>
            </a:r>
            <a:r>
              <a:rPr lang="en-US" altLang="zh-CN" sz="2800" kern="100" dirty="0">
                <a:latin typeface="Times New Roman"/>
                <a:ea typeface="华文细黑"/>
                <a:cs typeface="Courier New"/>
              </a:rPr>
              <a:t>4 s</a:t>
            </a:r>
            <a:r>
              <a:rPr lang="zh-CN" altLang="zh-CN" sz="2800" kern="100" dirty="0">
                <a:latin typeface="Times New Roman"/>
                <a:ea typeface="华文细黑"/>
                <a:cs typeface="Times New Roman"/>
              </a:rPr>
              <a:t>内经过的位移为</a:t>
            </a:r>
            <a:r>
              <a:rPr lang="en-US" altLang="zh-CN" sz="2800" kern="100" dirty="0">
                <a:latin typeface="Times New Roman"/>
                <a:ea typeface="华文细黑"/>
                <a:cs typeface="Courier New"/>
              </a:rPr>
              <a:t>24 m</a:t>
            </a:r>
            <a:r>
              <a:rPr lang="zh-CN" altLang="zh-CN" sz="2800" kern="100" dirty="0">
                <a:latin typeface="Times New Roman"/>
                <a:ea typeface="华文细黑"/>
                <a:cs typeface="Times New Roman"/>
              </a:rPr>
              <a:t>，在第</a:t>
            </a: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个</a:t>
            </a:r>
            <a:r>
              <a:rPr lang="en-US" altLang="zh-CN" sz="2800" kern="100" dirty="0">
                <a:latin typeface="Times New Roman"/>
                <a:ea typeface="华文细黑"/>
                <a:cs typeface="Courier New"/>
              </a:rPr>
              <a:t>4 s</a:t>
            </a:r>
            <a:r>
              <a:rPr lang="zh-CN" altLang="zh-CN" sz="2800" kern="100" dirty="0">
                <a:latin typeface="Times New Roman"/>
                <a:ea typeface="华文细黑"/>
                <a:cs typeface="Times New Roman"/>
              </a:rPr>
              <a:t>内经过的位移是</a:t>
            </a:r>
            <a:r>
              <a:rPr lang="en-US" altLang="zh-CN" sz="2800" kern="100" dirty="0">
                <a:latin typeface="Times New Roman"/>
                <a:ea typeface="华文细黑"/>
                <a:cs typeface="Courier New"/>
              </a:rPr>
              <a:t>60 m</a:t>
            </a:r>
            <a:r>
              <a:rPr lang="zh-CN" altLang="zh-CN" sz="2800" kern="100" dirty="0">
                <a:latin typeface="Times New Roman"/>
                <a:ea typeface="华文细黑"/>
                <a:cs typeface="Times New Roman"/>
              </a:rPr>
              <a:t>，求这个物体的加速度和初速度各是多少</a:t>
            </a:r>
            <a:r>
              <a:rPr lang="zh-CN" altLang="zh-CN" sz="2800" kern="100" dirty="0" smtClean="0">
                <a:latin typeface="Times New Roman"/>
                <a:ea typeface="华文细黑"/>
                <a:cs typeface="Times New Roman"/>
              </a:rPr>
              <a:t>？</a:t>
            </a:r>
            <a:endParaRPr lang="zh-CN" altLang="zh-CN" sz="1050" kern="100" dirty="0">
              <a:effectLst/>
              <a:latin typeface="宋体"/>
              <a:cs typeface="Courier New"/>
            </a:endParaRPr>
          </a:p>
        </p:txBody>
      </p:sp>
      <p:sp>
        <p:nvSpPr>
          <p:cNvPr id="11" name="TextBox 10"/>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5" name="TextBox 4">
            <a:hlinkClick r:id="rId2"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4" name="矩形 3"/>
          <p:cNvSpPr/>
          <p:nvPr/>
        </p:nvSpPr>
        <p:spPr>
          <a:xfrm>
            <a:off x="581070" y="3122598"/>
            <a:ext cx="4033476"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2.25 m/s</a:t>
            </a:r>
            <a:r>
              <a:rPr lang="en-US" altLang="zh-CN" sz="2800" kern="100" baseline="30000" dirty="0">
                <a:solidFill>
                  <a:srgbClr val="C00000"/>
                </a:solidFill>
                <a:latin typeface="Times New Roman"/>
                <a:ea typeface="华文细黑"/>
              </a:rPr>
              <a:t>2</a:t>
            </a:r>
            <a:r>
              <a:rPr lang="zh-CN" altLang="zh-CN" sz="2800" kern="100" dirty="0">
                <a:solidFill>
                  <a:srgbClr val="C00000"/>
                </a:solidFill>
                <a:latin typeface="Times New Roman"/>
                <a:ea typeface="华文细黑"/>
                <a:cs typeface="Times New Roman"/>
              </a:rPr>
              <a:t>　</a:t>
            </a:r>
            <a:r>
              <a:rPr lang="en-US" altLang="zh-CN" sz="2800" kern="100" dirty="0">
                <a:solidFill>
                  <a:srgbClr val="C00000"/>
                </a:solidFill>
                <a:latin typeface="Times New Roman"/>
                <a:ea typeface="华文细黑"/>
              </a:rPr>
              <a:t>1.5 m/s</a:t>
            </a:r>
            <a:endParaRPr lang="zh-CN" altLang="en-US" sz="2800" dirty="0"/>
          </a:p>
        </p:txBody>
      </p:sp>
      <p:pic>
        <p:nvPicPr>
          <p:cNvPr id="13" name="图片 1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87440" y="5734050"/>
            <a:ext cx="602973" cy="602973"/>
          </a:xfrm>
          <a:prstGeom prst="rect">
            <a:avLst/>
          </a:prstGeom>
        </p:spPr>
      </p:pic>
    </p:spTree>
    <p:extLst>
      <p:ext uri="{BB962C8B-B14F-4D97-AF65-F5344CB8AC3E}">
        <p14:creationId xmlns:p14="http://schemas.microsoft.com/office/powerpoint/2010/main" val="1590458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4" grpId="0"/>
      <p:bldP spid="4" grpId="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矩形 1"/>
          <p:cNvSpPr/>
          <p:nvPr/>
        </p:nvSpPr>
        <p:spPr>
          <a:xfrm>
            <a:off x="373932" y="158954"/>
            <a:ext cx="11322624" cy="738664"/>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方法一</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物体在前</a:t>
            </a:r>
            <a:r>
              <a:rPr lang="en-US" altLang="zh-CN" sz="2800" kern="100" dirty="0">
                <a:solidFill>
                  <a:srgbClr val="002060"/>
                </a:solidFill>
                <a:latin typeface="Times New Roman"/>
                <a:ea typeface="华文细黑"/>
                <a:cs typeface="Courier New"/>
              </a:rPr>
              <a:t>4 s</a:t>
            </a:r>
            <a:r>
              <a:rPr lang="zh-CN" altLang="zh-CN" sz="2800" kern="100" dirty="0">
                <a:solidFill>
                  <a:srgbClr val="002060"/>
                </a:solidFill>
                <a:latin typeface="Times New Roman"/>
                <a:ea typeface="华文细黑"/>
                <a:cs typeface="Times New Roman"/>
              </a:rPr>
              <a:t>内的位移</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0</a:t>
            </a:r>
            <a:r>
              <a:rPr lang="en-US" altLang="zh-CN" sz="2800" i="1" kern="100" dirty="0">
                <a:solidFill>
                  <a:srgbClr val="002060"/>
                </a:solidFill>
                <a:latin typeface="Times New Roman"/>
                <a:ea typeface="华文细黑"/>
                <a:cs typeface="Courier New"/>
              </a:rPr>
              <a:t>t</a:t>
            </a:r>
            <a:r>
              <a:rPr lang="zh-CN" altLang="zh-CN" sz="2800" kern="100" dirty="0" smtClean="0">
                <a:solidFill>
                  <a:srgbClr val="002060"/>
                </a:solidFill>
                <a:latin typeface="Times New Roman"/>
                <a:ea typeface="华文细黑"/>
                <a:cs typeface="Times New Roman"/>
              </a:rPr>
              <a:t>＋</a:t>
            </a:r>
            <a:r>
              <a:rPr lang="en-US" altLang="zh-CN" sz="2800" kern="100" dirty="0" smtClean="0">
                <a:solidFill>
                  <a:srgbClr val="002060"/>
                </a:solidFill>
                <a:latin typeface="Times New Roman"/>
                <a:ea typeface="华文细黑"/>
                <a:cs typeface="Times New Roman"/>
              </a:rPr>
              <a:t>  </a:t>
            </a:r>
            <a:r>
              <a:rPr lang="en-US" altLang="zh-CN" sz="2800" i="1" kern="100" dirty="0" smtClean="0">
                <a:solidFill>
                  <a:srgbClr val="002060"/>
                </a:solidFill>
                <a:latin typeface="Times New Roman"/>
                <a:ea typeface="华文细黑"/>
                <a:cs typeface="Courier New"/>
              </a:rPr>
              <a:t>at</a:t>
            </a:r>
            <a:r>
              <a:rPr lang="en-US" altLang="zh-CN" sz="2800" kern="100" baseline="30000" dirty="0" smtClean="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，在第</a:t>
            </a:r>
            <a:r>
              <a:rPr lang="en-US" altLang="zh-CN" sz="2800" kern="1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个</a:t>
            </a:r>
            <a:r>
              <a:rPr lang="en-US" altLang="zh-CN" sz="2800" kern="100" dirty="0">
                <a:solidFill>
                  <a:srgbClr val="002060"/>
                </a:solidFill>
                <a:latin typeface="Times New Roman"/>
                <a:ea typeface="华文细黑"/>
                <a:cs typeface="Courier New"/>
              </a:rPr>
              <a:t>4 s</a:t>
            </a:r>
            <a:r>
              <a:rPr lang="zh-CN" altLang="zh-CN" sz="2800" kern="100" dirty="0">
                <a:solidFill>
                  <a:srgbClr val="002060"/>
                </a:solidFill>
                <a:latin typeface="Times New Roman"/>
                <a:ea typeface="华文细黑"/>
                <a:cs typeface="Times New Roman"/>
              </a:rPr>
              <a:t>内的</a:t>
            </a:r>
            <a:r>
              <a:rPr lang="zh-CN" altLang="zh-CN" sz="2800" kern="100" dirty="0" smtClean="0">
                <a:solidFill>
                  <a:srgbClr val="002060"/>
                </a:solidFill>
                <a:latin typeface="Times New Roman"/>
                <a:ea typeface="华文细黑"/>
                <a:cs typeface="Times New Roman"/>
              </a:rPr>
              <a:t>位移</a:t>
            </a:r>
            <a:endParaRPr lang="zh-CN" altLang="zh-CN" sz="1050" kern="100" dirty="0">
              <a:effectLst/>
              <a:latin typeface="宋体"/>
              <a:cs typeface="Courier New"/>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765528385"/>
              </p:ext>
            </p:extLst>
          </p:nvPr>
        </p:nvGraphicFramePr>
        <p:xfrm>
          <a:off x="7439282" y="66626"/>
          <a:ext cx="611188" cy="1300163"/>
        </p:xfrm>
        <a:graphic>
          <a:graphicData uri="http://schemas.openxmlformats.org/presentationml/2006/ole">
            <mc:AlternateContent xmlns:mc="http://schemas.openxmlformats.org/markup-compatibility/2006">
              <mc:Choice xmlns:v="urn:schemas-microsoft-com:vml" Requires="v">
                <p:oleObj spid="_x0000_s86585" name="文档" r:id="rId3" imgW="610815" imgH="1300027" progId="Word.Document.12">
                  <p:embed/>
                </p:oleObj>
              </mc:Choice>
              <mc:Fallback>
                <p:oleObj name="文档" r:id="rId3" imgW="610815" imgH="1300027" progId="Word.Document.12">
                  <p:embed/>
                  <p:pic>
                    <p:nvPicPr>
                      <p:cNvPr id="0" name=""/>
                      <p:cNvPicPr/>
                      <p:nvPr/>
                    </p:nvPicPr>
                    <p:blipFill>
                      <a:blip r:embed="rId4"/>
                      <a:stretch>
                        <a:fillRect/>
                      </a:stretch>
                    </p:blipFill>
                    <p:spPr>
                      <a:xfrm>
                        <a:off x="7439282" y="66626"/>
                        <a:ext cx="611188" cy="1300163"/>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638677438"/>
              </p:ext>
            </p:extLst>
          </p:nvPr>
        </p:nvGraphicFramePr>
        <p:xfrm>
          <a:off x="508635" y="935658"/>
          <a:ext cx="5916613" cy="1219200"/>
        </p:xfrm>
        <a:graphic>
          <a:graphicData uri="http://schemas.openxmlformats.org/presentationml/2006/ole">
            <mc:AlternateContent xmlns:mc="http://schemas.openxmlformats.org/markup-compatibility/2006">
              <mc:Choice xmlns:v="urn:schemas-microsoft-com:vml" Requires="v">
                <p:oleObj spid="_x0000_s86586" name="文档" r:id="rId5" imgW="5915897" imgH="1218685" progId="Word.Document.12">
                  <p:embed/>
                </p:oleObj>
              </mc:Choice>
              <mc:Fallback>
                <p:oleObj name="文档" r:id="rId5" imgW="5915897" imgH="1218685" progId="Word.Document.12">
                  <p:embed/>
                  <p:pic>
                    <p:nvPicPr>
                      <p:cNvPr id="0" name=""/>
                      <p:cNvPicPr/>
                      <p:nvPr/>
                    </p:nvPicPr>
                    <p:blipFill>
                      <a:blip r:embed="rId6"/>
                      <a:stretch>
                        <a:fillRect/>
                      </a:stretch>
                    </p:blipFill>
                    <p:spPr>
                      <a:xfrm>
                        <a:off x="508635" y="935658"/>
                        <a:ext cx="5916613" cy="1219200"/>
                      </a:xfrm>
                      <a:prstGeom prst="rect">
                        <a:avLst/>
                      </a:prstGeom>
                    </p:spPr>
                  </p:pic>
                </p:oleObj>
              </mc:Fallback>
            </mc:AlternateContent>
          </a:graphicData>
        </a:graphic>
      </p:graphicFrame>
      <p:sp>
        <p:nvSpPr>
          <p:cNvPr id="5" name="矩形 4"/>
          <p:cNvSpPr/>
          <p:nvPr/>
        </p:nvSpPr>
        <p:spPr>
          <a:xfrm>
            <a:off x="373932" y="1846506"/>
            <a:ext cx="11322624" cy="1384995"/>
          </a:xfrm>
          <a:prstGeom prst="rect">
            <a:avLst/>
          </a:prstGeom>
        </p:spPr>
        <p:txBody>
          <a:bodyPr wrap="square">
            <a:spAutoFit/>
          </a:bodyPr>
          <a:lstStyle/>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将</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24 m</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60 m</a:t>
            </a:r>
            <a:r>
              <a:rPr lang="zh-CN" altLang="zh-CN" sz="2800" kern="100" dirty="0">
                <a:solidFill>
                  <a:srgbClr val="002060"/>
                </a:solidFill>
                <a:latin typeface="Times New Roman"/>
                <a:ea typeface="华文细黑"/>
                <a:cs typeface="Times New Roman"/>
              </a:rPr>
              <a:t>代入解</a:t>
            </a:r>
            <a:r>
              <a:rPr lang="zh-CN" altLang="zh-CN" sz="2800" kern="100" dirty="0" smtClean="0">
                <a:solidFill>
                  <a:srgbClr val="002060"/>
                </a:solidFill>
                <a:latin typeface="Times New Roman"/>
                <a:ea typeface="华文细黑"/>
                <a:cs typeface="Times New Roman"/>
              </a:rPr>
              <a:t>得</a:t>
            </a:r>
            <a:r>
              <a:rPr lang="en-US" altLang="zh-CN" sz="2800" i="1" kern="100" dirty="0" smtClean="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2.25 m/s</a:t>
            </a:r>
            <a:r>
              <a:rPr lang="en-US" altLang="zh-CN" sz="2800" kern="100" baseline="30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1.5 m/s.</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方法二</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物体在</a:t>
            </a:r>
            <a:r>
              <a:rPr lang="en-US" altLang="zh-CN" sz="2800" kern="100" dirty="0">
                <a:solidFill>
                  <a:srgbClr val="002060"/>
                </a:solidFill>
                <a:latin typeface="Times New Roman"/>
                <a:ea typeface="华文细黑"/>
                <a:cs typeface="Courier New"/>
              </a:rPr>
              <a:t>8 s</a:t>
            </a:r>
            <a:r>
              <a:rPr lang="zh-CN" altLang="zh-CN" sz="2800" kern="100" dirty="0">
                <a:solidFill>
                  <a:srgbClr val="002060"/>
                </a:solidFill>
                <a:latin typeface="Times New Roman"/>
                <a:ea typeface="华文细黑"/>
                <a:cs typeface="Times New Roman"/>
              </a:rPr>
              <a:t>内的平均速度等于中间时刻</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即第</a:t>
            </a:r>
            <a:r>
              <a:rPr lang="en-US" altLang="zh-CN" sz="2800" kern="100" dirty="0">
                <a:solidFill>
                  <a:srgbClr val="002060"/>
                </a:solidFill>
                <a:latin typeface="Times New Roman"/>
                <a:ea typeface="华文细黑"/>
                <a:cs typeface="Courier New"/>
              </a:rPr>
              <a:t>4 s</a:t>
            </a:r>
            <a:r>
              <a:rPr lang="zh-CN" altLang="zh-CN" sz="2800" kern="100" dirty="0">
                <a:solidFill>
                  <a:srgbClr val="002060"/>
                </a:solidFill>
                <a:latin typeface="Times New Roman"/>
                <a:ea typeface="华文细黑"/>
                <a:cs typeface="Times New Roman"/>
              </a:rPr>
              <a:t>末</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的瞬时速度，</a:t>
            </a:r>
            <a:endParaRPr lang="zh-CN" altLang="zh-CN" sz="1050" kern="100" dirty="0">
              <a:effectLst/>
              <a:latin typeface="宋体"/>
              <a:cs typeface="Courier New"/>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1652069444"/>
              </p:ext>
            </p:extLst>
          </p:nvPr>
        </p:nvGraphicFramePr>
        <p:xfrm>
          <a:off x="437515" y="3291602"/>
          <a:ext cx="5902325" cy="1219200"/>
        </p:xfrm>
        <a:graphic>
          <a:graphicData uri="http://schemas.openxmlformats.org/presentationml/2006/ole">
            <mc:AlternateContent xmlns:mc="http://schemas.openxmlformats.org/markup-compatibility/2006">
              <mc:Choice xmlns:v="urn:schemas-microsoft-com:vml" Requires="v">
                <p:oleObj spid="_x0000_s86587" name="文档" r:id="rId7" imgW="5915897" imgH="1219045" progId="Word.Document.12">
                  <p:embed/>
                </p:oleObj>
              </mc:Choice>
              <mc:Fallback>
                <p:oleObj name="文档" r:id="rId7" imgW="5915897" imgH="1219045" progId="Word.Document.12">
                  <p:embed/>
                  <p:pic>
                    <p:nvPicPr>
                      <p:cNvPr id="0" name=""/>
                      <p:cNvPicPr/>
                      <p:nvPr/>
                    </p:nvPicPr>
                    <p:blipFill>
                      <a:blip r:embed="rId8"/>
                      <a:stretch>
                        <a:fillRect/>
                      </a:stretch>
                    </p:blipFill>
                    <p:spPr>
                      <a:xfrm>
                        <a:off x="437515" y="3291602"/>
                        <a:ext cx="5902325" cy="1219200"/>
                      </a:xfrm>
                      <a:prstGeom prst="rect">
                        <a:avLst/>
                      </a:prstGeom>
                    </p:spPr>
                  </p:pic>
                </p:oleObj>
              </mc:Fallback>
            </mc:AlternateContent>
          </a:graphicData>
        </a:graphic>
      </p:graphicFrame>
      <p:sp>
        <p:nvSpPr>
          <p:cNvPr id="7" name="矩形 6"/>
          <p:cNvSpPr/>
          <p:nvPr/>
        </p:nvSpPr>
        <p:spPr>
          <a:xfrm>
            <a:off x="373932" y="4119394"/>
            <a:ext cx="11322624" cy="1303177"/>
          </a:xfrm>
          <a:prstGeom prst="rect">
            <a:avLst/>
          </a:prstGeom>
        </p:spPr>
        <p:txBody>
          <a:bodyPr wrap="square">
            <a:spAutoFit/>
          </a:bodyPr>
          <a:lstStyle/>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且</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4</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4</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物体在前</a:t>
            </a:r>
            <a:r>
              <a:rPr lang="en-US" altLang="zh-CN" sz="2800" kern="100" dirty="0">
                <a:solidFill>
                  <a:srgbClr val="002060"/>
                </a:solidFill>
                <a:latin typeface="Times New Roman"/>
                <a:ea typeface="华文细黑"/>
                <a:cs typeface="Courier New"/>
              </a:rPr>
              <a:t>4 s</a:t>
            </a:r>
            <a:r>
              <a:rPr lang="zh-CN" altLang="zh-CN" sz="2800" kern="100" dirty="0">
                <a:solidFill>
                  <a:srgbClr val="002060"/>
                </a:solidFill>
                <a:latin typeface="Times New Roman"/>
                <a:ea typeface="华文细黑"/>
                <a:cs typeface="Times New Roman"/>
              </a:rPr>
              <a:t>内的平均速度等于第</a:t>
            </a:r>
            <a:r>
              <a:rPr lang="en-US" altLang="zh-CN" sz="2800" kern="100" dirty="0">
                <a:solidFill>
                  <a:srgbClr val="002060"/>
                </a:solidFill>
                <a:latin typeface="Times New Roman"/>
                <a:ea typeface="华文细黑"/>
                <a:cs typeface="Courier New"/>
              </a:rPr>
              <a:t>2 s</a:t>
            </a:r>
            <a:r>
              <a:rPr lang="zh-CN" altLang="zh-CN" sz="2800" kern="100" dirty="0">
                <a:solidFill>
                  <a:srgbClr val="002060"/>
                </a:solidFill>
                <a:latin typeface="Times New Roman"/>
                <a:ea typeface="华文细黑"/>
                <a:cs typeface="Times New Roman"/>
              </a:rPr>
              <a:t>末的瞬时速度，</a:t>
            </a:r>
            <a:endParaRPr lang="zh-CN" altLang="zh-CN" sz="1050" kern="100" dirty="0">
              <a:effectLst/>
              <a:latin typeface="宋体"/>
              <a:cs typeface="Courier New"/>
            </a:endParaRPr>
          </a:p>
        </p:txBody>
      </p:sp>
      <p:graphicFrame>
        <p:nvGraphicFramePr>
          <p:cNvPr id="8" name="对象 7"/>
          <p:cNvGraphicFramePr>
            <a:graphicFrameLocks noChangeAspect="1"/>
          </p:cNvGraphicFramePr>
          <p:nvPr>
            <p:extLst>
              <p:ext uri="{D42A27DB-BD31-4B8C-83A1-F6EECF244321}">
                <p14:modId xmlns:p14="http://schemas.microsoft.com/office/powerpoint/2010/main" val="2188446562"/>
              </p:ext>
            </p:extLst>
          </p:nvPr>
        </p:nvGraphicFramePr>
        <p:xfrm>
          <a:off x="8364993" y="4603130"/>
          <a:ext cx="3717925" cy="1219200"/>
        </p:xfrm>
        <a:graphic>
          <a:graphicData uri="http://schemas.openxmlformats.org/presentationml/2006/ole">
            <mc:AlternateContent xmlns:mc="http://schemas.openxmlformats.org/markup-compatibility/2006">
              <mc:Choice xmlns:v="urn:schemas-microsoft-com:vml" Requires="v">
                <p:oleObj spid="_x0000_s86588" name="文档" r:id="rId9" imgW="3722247" imgH="1218685" progId="Word.Document.12">
                  <p:embed/>
                </p:oleObj>
              </mc:Choice>
              <mc:Fallback>
                <p:oleObj name="文档" r:id="rId9" imgW="3722247" imgH="1218685" progId="Word.Document.12">
                  <p:embed/>
                  <p:pic>
                    <p:nvPicPr>
                      <p:cNvPr id="0" name=""/>
                      <p:cNvPicPr/>
                      <p:nvPr/>
                    </p:nvPicPr>
                    <p:blipFill>
                      <a:blip r:embed="rId10"/>
                      <a:stretch>
                        <a:fillRect/>
                      </a:stretch>
                    </p:blipFill>
                    <p:spPr>
                      <a:xfrm>
                        <a:off x="8364993" y="4603130"/>
                        <a:ext cx="3717925" cy="1219200"/>
                      </a:xfrm>
                      <a:prstGeom prst="rect">
                        <a:avLst/>
                      </a:prstGeom>
                    </p:spPr>
                  </p:pic>
                </p:oleObj>
              </mc:Fallback>
            </mc:AlternateContent>
          </a:graphicData>
        </a:graphic>
      </p:graphicFrame>
      <p:sp>
        <p:nvSpPr>
          <p:cNvPr id="10" name="矩形 9"/>
          <p:cNvSpPr/>
          <p:nvPr/>
        </p:nvSpPr>
        <p:spPr>
          <a:xfrm>
            <a:off x="373932" y="5415538"/>
            <a:ext cx="6092825" cy="1315232"/>
          </a:xfrm>
          <a:prstGeom prst="rect">
            <a:avLst/>
          </a:prstGeom>
        </p:spPr>
        <p:txBody>
          <a:bodyPr>
            <a:spAutoFit/>
          </a:bodyPr>
          <a:lstStyle/>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而</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2</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endParaRPr lang="zh-CN" altLang="zh-CN" sz="280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联立解得</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2.25 m/s</a:t>
            </a:r>
            <a:r>
              <a:rPr lang="en-US" altLang="zh-CN" sz="2800" kern="100" baseline="30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1.5 m/s.</a:t>
            </a:r>
            <a:endParaRPr lang="zh-CN" altLang="zh-CN" sz="2800" kern="100" dirty="0">
              <a:effectLst/>
              <a:latin typeface="宋体"/>
              <a:cs typeface="Courier New"/>
            </a:endParaRPr>
          </a:p>
        </p:txBody>
      </p:sp>
    </p:spTree>
    <p:extLst>
      <p:ext uri="{BB962C8B-B14F-4D97-AF65-F5344CB8AC3E}">
        <p14:creationId xmlns:p14="http://schemas.microsoft.com/office/powerpoint/2010/main" val="2330739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75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750"/>
                                        <p:tgtEl>
                                          <p:spTgt spid="3"/>
                                        </p:tgtEl>
                                      </p:cBhvr>
                                    </p:animEffect>
                                  </p:childTnLst>
                                </p:cTn>
                              </p:par>
                            </p:childTnLst>
                          </p:cTn>
                        </p:par>
                        <p:par>
                          <p:cTn id="11" fill="hold">
                            <p:stCondLst>
                              <p:cond delay="750"/>
                            </p:stCondLst>
                            <p:childTnLst>
                              <p:par>
                                <p:cTn id="12" presetID="3" presetClass="entr" presetSubtype="1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750"/>
                                        <p:tgtEl>
                                          <p:spTgt spid="4"/>
                                        </p:tgtEl>
                                      </p:cBhvr>
                                    </p:animEffect>
                                  </p:childTnLst>
                                </p:cTn>
                              </p:par>
                            </p:childTnLst>
                          </p:cTn>
                        </p:par>
                        <p:par>
                          <p:cTn id="15" fill="hold">
                            <p:stCondLst>
                              <p:cond delay="1500"/>
                            </p:stCondLst>
                            <p:childTnLst>
                              <p:par>
                                <p:cTn id="16" presetID="3" presetClass="entr" presetSubtype="10" fill="hold"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linds(horizontal)">
                                      <p:cBhvr>
                                        <p:cTn id="18" dur="750"/>
                                        <p:tgtEl>
                                          <p:spTgt spid="5">
                                            <p:txEl>
                                              <p:pRg st="0" end="0"/>
                                            </p:txEl>
                                          </p:spTgt>
                                        </p:tgtEl>
                                      </p:cBhvr>
                                    </p:animEffect>
                                  </p:childTnLst>
                                </p:cTn>
                              </p:par>
                            </p:childTnLst>
                          </p:cTn>
                        </p:par>
                        <p:par>
                          <p:cTn id="19" fill="hold">
                            <p:stCondLst>
                              <p:cond delay="2250"/>
                            </p:stCondLst>
                            <p:childTnLst>
                              <p:par>
                                <p:cTn id="20" presetID="3" presetClass="entr" presetSubtype="10" fill="hold" nodeType="after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blinds(horizontal)">
                                      <p:cBhvr>
                                        <p:cTn id="22" dur="750"/>
                                        <p:tgtEl>
                                          <p:spTgt spid="5">
                                            <p:txEl>
                                              <p:pRg st="1" end="1"/>
                                            </p:txEl>
                                          </p:spTgt>
                                        </p:tgtEl>
                                      </p:cBhvr>
                                    </p:animEffect>
                                  </p:childTnLst>
                                </p:cTn>
                              </p:par>
                            </p:childTnLst>
                          </p:cTn>
                        </p:par>
                        <p:par>
                          <p:cTn id="23" fill="hold">
                            <p:stCondLst>
                              <p:cond delay="3000"/>
                            </p:stCondLst>
                            <p:childTnLst>
                              <p:par>
                                <p:cTn id="24" presetID="3" presetClass="entr" presetSubtype="1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750"/>
                                        <p:tgtEl>
                                          <p:spTgt spid="6"/>
                                        </p:tgtEl>
                                      </p:cBhvr>
                                    </p:animEffect>
                                  </p:childTnLst>
                                </p:cTn>
                              </p:par>
                            </p:childTnLst>
                          </p:cTn>
                        </p:par>
                        <p:par>
                          <p:cTn id="27" fill="hold">
                            <p:stCondLst>
                              <p:cond delay="3750"/>
                            </p:stCondLst>
                            <p:childTnLst>
                              <p:par>
                                <p:cTn id="28" presetID="3" presetClass="entr" presetSubtype="10" fill="hold" nodeType="after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blinds(horizontal)">
                                      <p:cBhvr>
                                        <p:cTn id="30" dur="750"/>
                                        <p:tgtEl>
                                          <p:spTgt spid="7">
                                            <p:txEl>
                                              <p:pRg st="0" end="0"/>
                                            </p:txEl>
                                          </p:spTgt>
                                        </p:tgtEl>
                                      </p:cBhvr>
                                    </p:animEffect>
                                  </p:childTnLst>
                                </p:cTn>
                              </p:par>
                            </p:childTnLst>
                          </p:cTn>
                        </p:par>
                        <p:par>
                          <p:cTn id="31" fill="hold">
                            <p:stCondLst>
                              <p:cond delay="4500"/>
                            </p:stCondLst>
                            <p:childTnLst>
                              <p:par>
                                <p:cTn id="32" presetID="3" presetClass="entr" presetSubtype="10" fill="hold" nodeType="afterEffect">
                                  <p:stCondLst>
                                    <p:cond delay="0"/>
                                  </p:stCondLst>
                                  <p:childTnLst>
                                    <p:set>
                                      <p:cBhvr>
                                        <p:cTn id="33" dur="1" fill="hold">
                                          <p:stCondLst>
                                            <p:cond delay="0"/>
                                          </p:stCondLst>
                                        </p:cTn>
                                        <p:tgtEl>
                                          <p:spTgt spid="7">
                                            <p:txEl>
                                              <p:pRg st="1" end="1"/>
                                            </p:txEl>
                                          </p:spTgt>
                                        </p:tgtEl>
                                        <p:attrNameLst>
                                          <p:attrName>style.visibility</p:attrName>
                                        </p:attrNameLst>
                                      </p:cBhvr>
                                      <p:to>
                                        <p:strVal val="visible"/>
                                      </p:to>
                                    </p:set>
                                    <p:animEffect transition="in" filter="blinds(horizontal)">
                                      <p:cBhvr>
                                        <p:cTn id="34" dur="750"/>
                                        <p:tgtEl>
                                          <p:spTgt spid="7">
                                            <p:txEl>
                                              <p:pRg st="1" end="1"/>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750"/>
                                        <p:tgtEl>
                                          <p:spTgt spid="8"/>
                                        </p:tgtEl>
                                      </p:cBhvr>
                                    </p:animEffect>
                                  </p:childTnLst>
                                </p:cTn>
                              </p:par>
                            </p:childTnLst>
                          </p:cTn>
                        </p:par>
                        <p:par>
                          <p:cTn id="38" fill="hold">
                            <p:stCondLst>
                              <p:cond delay="5250"/>
                            </p:stCondLst>
                            <p:childTnLst>
                              <p:par>
                                <p:cTn id="39" presetID="3" presetClass="entr" presetSubtype="10" fill="hold" nodeType="after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Effect transition="in" filter="blinds(horizontal)">
                                      <p:cBhvr>
                                        <p:cTn id="41" dur="750"/>
                                        <p:tgtEl>
                                          <p:spTgt spid="10">
                                            <p:txEl>
                                              <p:pRg st="0" end="0"/>
                                            </p:txEl>
                                          </p:spTgt>
                                        </p:tgtEl>
                                      </p:cBhvr>
                                    </p:animEffect>
                                  </p:childTnLst>
                                </p:cTn>
                              </p:par>
                            </p:childTnLst>
                          </p:cTn>
                        </p:par>
                        <p:par>
                          <p:cTn id="42" fill="hold">
                            <p:stCondLst>
                              <p:cond delay="6000"/>
                            </p:stCondLst>
                            <p:childTnLst>
                              <p:par>
                                <p:cTn id="43" presetID="3" presetClass="entr" presetSubtype="10" fill="hold" nodeType="afterEffect">
                                  <p:stCondLst>
                                    <p:cond delay="0"/>
                                  </p:stCondLst>
                                  <p:childTnLst>
                                    <p:set>
                                      <p:cBhvr>
                                        <p:cTn id="44" dur="1" fill="hold">
                                          <p:stCondLst>
                                            <p:cond delay="0"/>
                                          </p:stCondLst>
                                        </p:cTn>
                                        <p:tgtEl>
                                          <p:spTgt spid="10">
                                            <p:txEl>
                                              <p:pRg st="1" end="1"/>
                                            </p:txEl>
                                          </p:spTgt>
                                        </p:tgtEl>
                                        <p:attrNameLst>
                                          <p:attrName>style.visibility</p:attrName>
                                        </p:attrNameLst>
                                      </p:cBhvr>
                                      <p:to>
                                        <p:strVal val="visible"/>
                                      </p:to>
                                    </p:set>
                                    <p:animEffect transition="in" filter="blinds(horizontal)">
                                      <p:cBhvr>
                                        <p:cTn id="45" dur="75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矩形 1"/>
          <p:cNvSpPr/>
          <p:nvPr/>
        </p:nvSpPr>
        <p:spPr>
          <a:xfrm>
            <a:off x="373932" y="765498"/>
            <a:ext cx="11322624" cy="656846"/>
          </a:xfrm>
          <a:prstGeom prst="rect">
            <a:avLst/>
          </a:prstGeom>
        </p:spPr>
        <p:txBody>
          <a:bodyPr wrap="square">
            <a:spAutoFit/>
          </a:bodyPr>
          <a:lstStyle/>
          <a:p>
            <a:pPr algn="just">
              <a:lnSpc>
                <a:spcPct val="150000"/>
              </a:lnSpc>
              <a:spcAft>
                <a:spcPts val="0"/>
              </a:spcAft>
              <a:tabLst>
                <a:tab pos="2700655" algn="l"/>
              </a:tabLst>
            </a:pP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方法三</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由位移差公式</a:t>
            </a:r>
            <a:r>
              <a:rPr lang="en-US" altLang="zh-CN" sz="2800" kern="100" dirty="0" err="1">
                <a:solidFill>
                  <a:srgbClr val="002060"/>
                </a:solidFill>
                <a:latin typeface="Times New Roman"/>
                <a:ea typeface="华文细黑"/>
                <a:cs typeface="Courier New"/>
              </a:rPr>
              <a:t>Δ</a:t>
            </a:r>
            <a:r>
              <a:rPr lang="en-US" altLang="zh-CN" sz="2800" i="1" kern="100" dirty="0" err="1">
                <a:solidFill>
                  <a:srgbClr val="002060"/>
                </a:solidFill>
                <a:latin typeface="Times New Roman"/>
                <a:ea typeface="华文细黑"/>
                <a:cs typeface="Courier New"/>
              </a:rPr>
              <a:t>x</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aT</a:t>
            </a:r>
            <a:r>
              <a:rPr lang="en-US" altLang="zh-CN" sz="2800" kern="100" baseline="30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得：</a:t>
            </a:r>
            <a:endParaRPr lang="zh-CN" altLang="zh-CN" sz="1050" kern="100" dirty="0">
              <a:effectLst/>
              <a:latin typeface="宋体"/>
              <a:cs typeface="Courier New"/>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1239177762"/>
              </p:ext>
            </p:extLst>
          </p:nvPr>
        </p:nvGraphicFramePr>
        <p:xfrm>
          <a:off x="508000" y="1644690"/>
          <a:ext cx="5902325" cy="1219200"/>
        </p:xfrm>
        <a:graphic>
          <a:graphicData uri="http://schemas.openxmlformats.org/presentationml/2006/ole">
            <mc:AlternateContent xmlns:mc="http://schemas.openxmlformats.org/markup-compatibility/2006">
              <mc:Choice xmlns:v="urn:schemas-microsoft-com:vml" Requires="v">
                <p:oleObj spid="_x0000_s88332" name="文档" r:id="rId3" imgW="5915897" imgH="1219045" progId="Word.Document.12">
                  <p:embed/>
                </p:oleObj>
              </mc:Choice>
              <mc:Fallback>
                <p:oleObj name="文档" r:id="rId3" imgW="5915897" imgH="1219045" progId="Word.Document.12">
                  <p:embed/>
                  <p:pic>
                    <p:nvPicPr>
                      <p:cNvPr id="0" name=""/>
                      <p:cNvPicPr/>
                      <p:nvPr/>
                    </p:nvPicPr>
                    <p:blipFill>
                      <a:blip r:embed="rId4"/>
                      <a:stretch>
                        <a:fillRect/>
                      </a:stretch>
                    </p:blipFill>
                    <p:spPr>
                      <a:xfrm>
                        <a:off x="508000" y="1644690"/>
                        <a:ext cx="5902325" cy="1219200"/>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36395378"/>
              </p:ext>
            </p:extLst>
          </p:nvPr>
        </p:nvGraphicFramePr>
        <p:xfrm>
          <a:off x="508000" y="2853730"/>
          <a:ext cx="5902325" cy="1219200"/>
        </p:xfrm>
        <a:graphic>
          <a:graphicData uri="http://schemas.openxmlformats.org/presentationml/2006/ole">
            <mc:AlternateContent xmlns:mc="http://schemas.openxmlformats.org/markup-compatibility/2006">
              <mc:Choice xmlns:v="urn:schemas-microsoft-com:vml" Requires="v">
                <p:oleObj spid="_x0000_s88333" name="文档" r:id="rId5" imgW="5915897" imgH="1219045" progId="Word.Document.12">
                  <p:embed/>
                </p:oleObj>
              </mc:Choice>
              <mc:Fallback>
                <p:oleObj name="文档" r:id="rId5" imgW="5915897" imgH="1219045" progId="Word.Document.12">
                  <p:embed/>
                  <p:pic>
                    <p:nvPicPr>
                      <p:cNvPr id="0" name=""/>
                      <p:cNvPicPr/>
                      <p:nvPr/>
                    </p:nvPicPr>
                    <p:blipFill>
                      <a:blip r:embed="rId6"/>
                      <a:stretch>
                        <a:fillRect/>
                      </a:stretch>
                    </p:blipFill>
                    <p:spPr>
                      <a:xfrm>
                        <a:off x="508000" y="2853730"/>
                        <a:ext cx="5902325" cy="1219200"/>
                      </a:xfrm>
                      <a:prstGeom prst="rect">
                        <a:avLst/>
                      </a:prstGeom>
                    </p:spPr>
                  </p:pic>
                </p:oleObj>
              </mc:Fallback>
            </mc:AlternateContent>
          </a:graphicData>
        </a:graphic>
      </p:graphicFrame>
      <p:sp>
        <p:nvSpPr>
          <p:cNvPr id="12" name="矩形 11"/>
          <p:cNvSpPr/>
          <p:nvPr/>
        </p:nvSpPr>
        <p:spPr>
          <a:xfrm>
            <a:off x="373932" y="3892322"/>
            <a:ext cx="11322624" cy="1315232"/>
          </a:xfrm>
          <a:prstGeom prst="rect">
            <a:avLst/>
          </a:prstGeom>
        </p:spPr>
        <p:txBody>
          <a:bodyPr wrap="square">
            <a:spAutoFit/>
          </a:bodyPr>
          <a:lstStyle/>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而</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4</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4</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得</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1.5 m/s.</a:t>
            </a:r>
            <a:endParaRPr lang="zh-CN" altLang="zh-CN" sz="1050" kern="100" dirty="0">
              <a:effectLst/>
              <a:latin typeface="宋体"/>
              <a:cs typeface="Courier New"/>
            </a:endParaRPr>
          </a:p>
        </p:txBody>
      </p:sp>
      <p:pic>
        <p:nvPicPr>
          <p:cNvPr id="13" name="图片 12">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587440" y="6256615"/>
            <a:ext cx="602973" cy="602973"/>
          </a:xfrm>
          <a:prstGeom prst="rect">
            <a:avLst/>
          </a:prstGeom>
        </p:spPr>
      </p:pic>
    </p:spTree>
    <p:extLst>
      <p:ext uri="{BB962C8B-B14F-4D97-AF65-F5344CB8AC3E}">
        <p14:creationId xmlns:p14="http://schemas.microsoft.com/office/powerpoint/2010/main" val="2671063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750"/>
                                        <p:tgtEl>
                                          <p:spTgt spid="2"/>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750"/>
                                        <p:tgtEl>
                                          <p:spTgt spid="4"/>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750"/>
                                        <p:tgtEl>
                                          <p:spTgt spid="11"/>
                                        </p:tgtEl>
                                      </p:cBhvr>
                                    </p:animEffect>
                                  </p:childTnLst>
                                </p:cTn>
                              </p:par>
                            </p:childTnLst>
                          </p:cTn>
                        </p:par>
                        <p:par>
                          <p:cTn id="16" fill="hold">
                            <p:stCondLst>
                              <p:cond delay="2250"/>
                            </p:stCondLst>
                            <p:childTnLst>
                              <p:par>
                                <p:cTn id="17" presetID="3" presetClass="entr" presetSubtype="10" fill="hold" nodeType="after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blinds(horizontal)">
                                      <p:cBhvr>
                                        <p:cTn id="19" dur="750"/>
                                        <p:tgtEl>
                                          <p:spTgt spid="12">
                                            <p:txEl>
                                              <p:pRg st="0" end="0"/>
                                            </p:txEl>
                                          </p:spTgt>
                                        </p:tgtEl>
                                      </p:cBhvr>
                                    </p:animEffect>
                                  </p:childTnLst>
                                </p:cTn>
                              </p:par>
                            </p:childTnLst>
                          </p:cTn>
                        </p:par>
                        <p:par>
                          <p:cTn id="20" fill="hold">
                            <p:stCondLst>
                              <p:cond delay="3000"/>
                            </p:stCondLst>
                            <p:childTnLst>
                              <p:par>
                                <p:cTn id="21" presetID="3" presetClass="entr" presetSubtype="10" fill="hold" nodeType="after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Effect transition="in" filter="blinds(horizontal)">
                                      <p:cBhvr>
                                        <p:cTn id="23" dur="75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圆角 6"/>
          <p:cNvSpPr/>
          <p:nvPr/>
        </p:nvSpPr>
        <p:spPr>
          <a:xfrm>
            <a:off x="0" y="2709714"/>
            <a:ext cx="8590412" cy="962038"/>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500" b="1" dirty="0">
                <a:solidFill>
                  <a:srgbClr val="0070C0"/>
                </a:solidFill>
                <a:latin typeface="+mj-lt"/>
                <a:ea typeface="+mj-ea"/>
                <a:cs typeface="+mj-cs"/>
              </a:rPr>
              <a:t>达标检测</a:t>
            </a:r>
            <a:endParaRPr lang="en-US" altLang="zh-CN" sz="5500" b="1" dirty="0">
              <a:solidFill>
                <a:srgbClr val="0070C0"/>
              </a:solidFill>
              <a:latin typeface="+mj-lt"/>
              <a:ea typeface="+mj-ea"/>
              <a:cs typeface="+mj-cs"/>
            </a:endParaRPr>
          </a:p>
        </p:txBody>
      </p:sp>
      <p:pic>
        <p:nvPicPr>
          <p:cNvPr id="6" name="Picture 2" descr="C:\Users\Administrator\Desktop\用！！！\风景图片\新图！\3运动会\22041f01553a4346a61c924ff52248b1.jpg"/>
          <p:cNvPicPr>
            <a:picLocks noChangeAspect="1" noChangeArrowheads="1"/>
          </p:cNvPicPr>
          <p:nvPr/>
        </p:nvPicPr>
        <p:blipFill rotWithShape="1">
          <a:blip r:embed="rId2">
            <a:extLst>
              <a:ext uri="{28A0092B-C50C-407E-A947-70E740481C1C}">
                <a14:useLocalDpi xmlns:a14="http://schemas.microsoft.com/office/drawing/2010/main" val="0"/>
              </a:ext>
            </a:extLst>
          </a:blip>
          <a:srcRect l="13435" t="4556" r="11412"/>
          <a:stretch/>
        </p:blipFill>
        <p:spPr bwMode="auto">
          <a:xfrm>
            <a:off x="8590411" y="794"/>
            <a:ext cx="3600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1146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1</a:t>
            </a:r>
          </a:p>
        </p:txBody>
      </p:sp>
      <p:sp>
        <p:nvSpPr>
          <p:cNvPr id="11" name="Rectangle 21">
            <a:hlinkClick r:id="rId3"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14" name="Rectangle 21">
            <a:hlinkClick r:id="rId4"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15" name="Rectangle 21">
            <a:hlinkClick r:id="rId5"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12" name="矩形 11"/>
          <p:cNvSpPr/>
          <p:nvPr/>
        </p:nvSpPr>
        <p:spPr>
          <a:xfrm>
            <a:off x="471157" y="837506"/>
            <a:ext cx="11187139" cy="4355014"/>
          </a:xfrm>
          <a:prstGeom prst="rect">
            <a:avLst/>
          </a:prstGeom>
        </p:spPr>
        <p:txBody>
          <a:bodyPr wrap="square" lIns="121898" tIns="60948" rIns="121898" bIns="60948">
            <a:spAutoFit/>
          </a:bodyPr>
          <a:lstStyle/>
          <a:p>
            <a:pPr algn="just">
              <a:lnSpc>
                <a:spcPts val="5500"/>
              </a:lnSpc>
              <a:spcAft>
                <a:spcPts val="0"/>
              </a:spcAft>
            </a:pPr>
            <a:r>
              <a:rPr lang="en-US" altLang="zh-CN" sz="2800" kern="100" dirty="0">
                <a:latin typeface="Times New Roman"/>
                <a:ea typeface="华文细黑"/>
                <a:cs typeface="Courier New"/>
              </a:rPr>
              <a:t>1.</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平均速度公式的应用</a:t>
            </a:r>
            <a:r>
              <a:rPr lang="en-US" altLang="zh-CN" sz="2800" b="1" kern="100" dirty="0">
                <a:latin typeface="Times New Roman"/>
                <a:ea typeface="华文细黑"/>
                <a:cs typeface="Courier New"/>
              </a:rPr>
              <a:t>)</a:t>
            </a:r>
            <a:r>
              <a:rPr lang="zh-CN" altLang="zh-CN" sz="2800" kern="100" dirty="0">
                <a:latin typeface="Times New Roman"/>
                <a:ea typeface="华文细黑"/>
                <a:cs typeface="Times New Roman"/>
              </a:rPr>
              <a:t>一物体从斜面上某点由静止开始做匀加速直线运动，经过</a:t>
            </a:r>
            <a:r>
              <a:rPr lang="en-US" altLang="zh-CN" sz="2800" kern="100" dirty="0">
                <a:latin typeface="Times New Roman"/>
                <a:ea typeface="华文细黑"/>
                <a:cs typeface="Courier New"/>
              </a:rPr>
              <a:t>3 s </a:t>
            </a:r>
            <a:r>
              <a:rPr lang="zh-CN" altLang="zh-CN" sz="2800" kern="100" dirty="0">
                <a:latin typeface="Times New Roman"/>
                <a:ea typeface="华文细黑"/>
                <a:cs typeface="Times New Roman"/>
              </a:rPr>
              <a:t>后到达斜面底端，并在水平地面上做匀减速直线运动，又经</a:t>
            </a:r>
            <a:r>
              <a:rPr lang="en-US" altLang="zh-CN" sz="2800" kern="100" dirty="0">
                <a:latin typeface="Times New Roman"/>
                <a:ea typeface="华文细黑"/>
                <a:cs typeface="Courier New"/>
              </a:rPr>
              <a:t>9 s</a:t>
            </a:r>
            <a:r>
              <a:rPr lang="zh-CN" altLang="zh-CN" sz="2800" kern="100" dirty="0">
                <a:latin typeface="Times New Roman"/>
                <a:ea typeface="华文细黑"/>
                <a:cs typeface="Times New Roman"/>
              </a:rPr>
              <a:t>停止，已知物体经过斜面和水平地面交接处时速度大小不变，则物体在斜面上的位移与在水平地面上的位移之比是</a:t>
            </a:r>
            <a:r>
              <a:rPr lang="zh-CN" altLang="zh-CN" sz="2800" kern="100" dirty="0">
                <a:latin typeface="宋体"/>
                <a:ea typeface="Times New Roman"/>
                <a:cs typeface="Courier New"/>
              </a:rPr>
              <a:t> </a:t>
            </a:r>
            <a:endParaRPr lang="zh-CN" altLang="zh-CN" sz="1050" kern="100" dirty="0">
              <a:latin typeface="宋体"/>
              <a:cs typeface="Courier New"/>
            </a:endParaRPr>
          </a:p>
          <a:p>
            <a:pPr algn="just">
              <a:lnSpc>
                <a:spcPts val="5500"/>
              </a:lnSpc>
              <a:spcAft>
                <a:spcPts val="0"/>
              </a:spcAft>
            </a:pPr>
            <a:r>
              <a:rPr lang="en-US" altLang="zh-CN" sz="2800" kern="100" dirty="0">
                <a:latin typeface="Times New Roman"/>
                <a:ea typeface="华文细黑"/>
                <a:cs typeface="Courier New"/>
              </a:rPr>
              <a:t>A.1</a:t>
            </a:r>
            <a:r>
              <a:rPr lang="en-US" altLang="zh-CN" sz="2800" kern="100" dirty="0">
                <a:latin typeface="宋体"/>
                <a:ea typeface="华文细黑"/>
                <a:cs typeface="Times New Roman"/>
              </a:rPr>
              <a:t>∶</a:t>
            </a:r>
            <a:r>
              <a:rPr lang="en-US" altLang="zh-CN" sz="2800" kern="100" dirty="0">
                <a:latin typeface="Times New Roman"/>
                <a:ea typeface="华文细黑"/>
                <a:cs typeface="Courier New"/>
              </a:rPr>
              <a:t>1  </a:t>
            </a:r>
            <a:r>
              <a:rPr lang="en-US" altLang="zh-CN" sz="2800" kern="100" dirty="0" smtClean="0">
                <a:latin typeface="Times New Roman"/>
                <a:ea typeface="华文细黑"/>
                <a:cs typeface="Courier New"/>
              </a:rPr>
              <a:t>			B.1</a:t>
            </a:r>
            <a:r>
              <a:rPr lang="en-US" altLang="zh-CN" sz="2800" kern="100" dirty="0">
                <a:latin typeface="宋体"/>
                <a:ea typeface="华文细黑"/>
                <a:cs typeface="Times New Roman"/>
              </a:rPr>
              <a:t>∶</a:t>
            </a:r>
            <a:r>
              <a:rPr lang="en-US" altLang="zh-CN" sz="2800" kern="100" dirty="0">
                <a:latin typeface="Times New Roman"/>
                <a:ea typeface="华文细黑"/>
                <a:cs typeface="Courier New"/>
              </a:rPr>
              <a:t>2  </a:t>
            </a:r>
            <a:endParaRPr lang="en-US" altLang="zh-CN" sz="2800" kern="100" dirty="0" smtClean="0">
              <a:latin typeface="Times New Roman"/>
              <a:ea typeface="华文细黑"/>
              <a:cs typeface="Courier New"/>
            </a:endParaRPr>
          </a:p>
          <a:p>
            <a:pPr algn="just">
              <a:lnSpc>
                <a:spcPts val="5500"/>
              </a:lnSpc>
              <a:spcAft>
                <a:spcPts val="0"/>
              </a:spcAft>
            </a:pPr>
            <a:r>
              <a:rPr lang="en-US" altLang="zh-CN" sz="2800" kern="100" dirty="0" smtClean="0">
                <a:latin typeface="Times New Roman"/>
                <a:ea typeface="华文细黑"/>
                <a:cs typeface="Courier New"/>
              </a:rPr>
              <a:t>C.1</a:t>
            </a:r>
            <a:r>
              <a:rPr lang="en-US" altLang="zh-CN" sz="2800" kern="100" dirty="0">
                <a:latin typeface="宋体"/>
                <a:ea typeface="华文细黑"/>
                <a:cs typeface="Times New Roman"/>
              </a:rPr>
              <a:t>∶</a:t>
            </a:r>
            <a:r>
              <a:rPr lang="en-US" altLang="zh-CN" sz="2800" kern="100" dirty="0">
                <a:latin typeface="Times New Roman"/>
                <a:ea typeface="华文细黑"/>
                <a:cs typeface="Courier New"/>
              </a:rPr>
              <a:t>3  </a:t>
            </a:r>
            <a:r>
              <a:rPr lang="en-US" altLang="zh-CN" sz="2800" kern="100" dirty="0" smtClean="0">
                <a:latin typeface="Times New Roman"/>
                <a:ea typeface="华文细黑"/>
                <a:cs typeface="Courier New"/>
              </a:rPr>
              <a:t>				D.3</a:t>
            </a:r>
            <a:r>
              <a:rPr lang="en-US" altLang="zh-CN" sz="2800" kern="100" dirty="0">
                <a:latin typeface="宋体"/>
                <a:ea typeface="华文细黑"/>
                <a:cs typeface="Times New Roman"/>
              </a:rPr>
              <a:t>∶</a:t>
            </a:r>
            <a:r>
              <a:rPr lang="en-US" altLang="zh-CN" sz="2800" kern="100" dirty="0">
                <a:latin typeface="Times New Roman"/>
                <a:ea typeface="华文细黑"/>
                <a:cs typeface="Courier New"/>
              </a:rPr>
              <a:t>1</a:t>
            </a:r>
            <a:endParaRPr lang="zh-CN" altLang="zh-CN" sz="1050" kern="100" dirty="0">
              <a:effectLst/>
              <a:latin typeface="宋体"/>
              <a:cs typeface="Courier New"/>
            </a:endParaRP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6" name="TextBox 15">
            <a:hlinkClick r:id="rId6"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7" name="TextBox 16"/>
          <p:cNvSpPr txBox="1"/>
          <p:nvPr/>
        </p:nvSpPr>
        <p:spPr>
          <a:xfrm>
            <a:off x="354886" y="4425734"/>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4048020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7" grpId="0"/>
      <p:bldP spid="17"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0" name="Rectangle 21">
            <a:hlinkClick r:id="rId3"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1</a:t>
            </a:r>
          </a:p>
        </p:txBody>
      </p:sp>
      <p:sp>
        <p:nvSpPr>
          <p:cNvPr id="11" name="Rectangle 21">
            <a:hlinkClick r:id="rId4"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14" name="Rectangle 21">
            <a:hlinkClick r:id="rId5"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15" name="Rectangle 21">
            <a:hlinkClick r:id="rId6"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9" name="矩形 8"/>
          <p:cNvSpPr/>
          <p:nvPr/>
        </p:nvSpPr>
        <p:spPr>
          <a:xfrm>
            <a:off x="344091" y="414983"/>
            <a:ext cx="6827510" cy="668901"/>
          </a:xfrm>
          <a:prstGeom prst="rect">
            <a:avLst/>
          </a:prstGeom>
        </p:spPr>
        <p:txBody>
          <a:bodyPr wrap="non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设物体到达斜面底端时的速度为</a:t>
            </a:r>
            <a:r>
              <a:rPr lang="en-US" altLang="zh-CN" sz="2800" i="1" kern="100" dirty="0">
                <a:solidFill>
                  <a:srgbClr val="002060"/>
                </a:solidFill>
                <a:latin typeface="Book Antiqua"/>
                <a:ea typeface="华文细黑"/>
                <a:cs typeface="Times New Roman"/>
              </a:rPr>
              <a:t>v</a:t>
            </a:r>
            <a:r>
              <a:rPr lang="zh-CN" altLang="zh-CN" sz="2800" kern="100" dirty="0">
                <a:solidFill>
                  <a:srgbClr val="002060"/>
                </a:solidFill>
                <a:latin typeface="Times New Roman"/>
                <a:ea typeface="华文细黑"/>
                <a:cs typeface="Times New Roman"/>
              </a:rPr>
              <a:t>，</a:t>
            </a:r>
            <a:endParaRPr lang="zh-CN" altLang="zh-CN" sz="1050" kern="100" dirty="0">
              <a:effectLst/>
              <a:latin typeface="宋体"/>
              <a:cs typeface="Courier New"/>
            </a:endParaRPr>
          </a:p>
        </p:txBody>
      </p:sp>
      <p:graphicFrame>
        <p:nvGraphicFramePr>
          <p:cNvPr id="13" name="对象 12"/>
          <p:cNvGraphicFramePr>
            <a:graphicFrameLocks noChangeAspect="1"/>
          </p:cNvGraphicFramePr>
          <p:nvPr>
            <p:extLst>
              <p:ext uri="{D42A27DB-BD31-4B8C-83A1-F6EECF244321}">
                <p14:modId xmlns:p14="http://schemas.microsoft.com/office/powerpoint/2010/main" val="1968834880"/>
              </p:ext>
            </p:extLst>
          </p:nvPr>
        </p:nvGraphicFramePr>
        <p:xfrm>
          <a:off x="453702" y="1266000"/>
          <a:ext cx="8305800" cy="1323975"/>
        </p:xfrm>
        <a:graphic>
          <a:graphicData uri="http://schemas.openxmlformats.org/presentationml/2006/ole">
            <mc:AlternateContent xmlns:mc="http://schemas.openxmlformats.org/markup-compatibility/2006">
              <mc:Choice xmlns:v="urn:schemas-microsoft-com:vml" Requires="v">
                <p:oleObj spid="_x0000_s106516" name="文档" r:id="rId7" imgW="8305057" imgH="1323782" progId="Word.Document.12">
                  <p:embed/>
                </p:oleObj>
              </mc:Choice>
              <mc:Fallback>
                <p:oleObj name="文档" r:id="rId7" imgW="8305057" imgH="1323782" progId="Word.Document.12">
                  <p:embed/>
                  <p:pic>
                    <p:nvPicPr>
                      <p:cNvPr id="0" name=""/>
                      <p:cNvPicPr/>
                      <p:nvPr/>
                    </p:nvPicPr>
                    <p:blipFill>
                      <a:blip r:embed="rId8"/>
                      <a:stretch>
                        <a:fillRect/>
                      </a:stretch>
                    </p:blipFill>
                    <p:spPr>
                      <a:xfrm>
                        <a:off x="453702" y="1266000"/>
                        <a:ext cx="8305800" cy="1323975"/>
                      </a:xfrm>
                      <a:prstGeom prst="rect">
                        <a:avLst/>
                      </a:prstGeom>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1529645504"/>
              </p:ext>
            </p:extLst>
          </p:nvPr>
        </p:nvGraphicFramePr>
        <p:xfrm>
          <a:off x="457200" y="2184400"/>
          <a:ext cx="8301038" cy="1320800"/>
        </p:xfrm>
        <a:graphic>
          <a:graphicData uri="http://schemas.openxmlformats.org/presentationml/2006/ole">
            <mc:AlternateContent xmlns:mc="http://schemas.openxmlformats.org/markup-compatibility/2006">
              <mc:Choice xmlns:v="urn:schemas-microsoft-com:vml" Requires="v">
                <p:oleObj spid="_x0000_s106517" name="文档" r:id="rId9" imgW="8305057" imgH="1323782" progId="Word.Document.12">
                  <p:embed/>
                </p:oleObj>
              </mc:Choice>
              <mc:Fallback>
                <p:oleObj name="文档" r:id="rId9" imgW="8305057" imgH="1323782" progId="Word.Document.12">
                  <p:embed/>
                  <p:pic>
                    <p:nvPicPr>
                      <p:cNvPr id="0" name=""/>
                      <p:cNvPicPr/>
                      <p:nvPr/>
                    </p:nvPicPr>
                    <p:blipFill>
                      <a:blip r:embed="rId10"/>
                      <a:stretch>
                        <a:fillRect/>
                      </a:stretch>
                    </p:blipFill>
                    <p:spPr>
                      <a:xfrm>
                        <a:off x="457200" y="2184400"/>
                        <a:ext cx="8301038" cy="1320800"/>
                      </a:xfrm>
                      <a:prstGeom prst="rect">
                        <a:avLst/>
                      </a:prstGeom>
                    </p:spPr>
                  </p:pic>
                </p:oleObj>
              </mc:Fallback>
            </mc:AlternateContent>
          </a:graphicData>
        </a:graphic>
      </p:graphicFrame>
      <p:graphicFrame>
        <p:nvGraphicFramePr>
          <p:cNvPr id="17" name="对象 16"/>
          <p:cNvGraphicFramePr>
            <a:graphicFrameLocks noChangeAspect="1"/>
          </p:cNvGraphicFramePr>
          <p:nvPr>
            <p:extLst>
              <p:ext uri="{D42A27DB-BD31-4B8C-83A1-F6EECF244321}">
                <p14:modId xmlns:p14="http://schemas.microsoft.com/office/powerpoint/2010/main" val="3639359197"/>
              </p:ext>
            </p:extLst>
          </p:nvPr>
        </p:nvGraphicFramePr>
        <p:xfrm>
          <a:off x="457200" y="3230563"/>
          <a:ext cx="8301038" cy="1320800"/>
        </p:xfrm>
        <a:graphic>
          <a:graphicData uri="http://schemas.openxmlformats.org/presentationml/2006/ole">
            <mc:AlternateContent xmlns:mc="http://schemas.openxmlformats.org/markup-compatibility/2006">
              <mc:Choice xmlns:v="urn:schemas-microsoft-com:vml" Requires="v">
                <p:oleObj spid="_x0000_s106518" name="文档" r:id="rId11" imgW="8305057" imgH="1323782" progId="Word.Document.12">
                  <p:embed/>
                </p:oleObj>
              </mc:Choice>
              <mc:Fallback>
                <p:oleObj name="文档" r:id="rId11" imgW="8305057" imgH="1323782" progId="Word.Document.12">
                  <p:embed/>
                  <p:pic>
                    <p:nvPicPr>
                      <p:cNvPr id="0" name=""/>
                      <p:cNvPicPr/>
                      <p:nvPr/>
                    </p:nvPicPr>
                    <p:blipFill>
                      <a:blip r:embed="rId12"/>
                      <a:stretch>
                        <a:fillRect/>
                      </a:stretch>
                    </p:blipFill>
                    <p:spPr>
                      <a:xfrm>
                        <a:off x="457200" y="3230563"/>
                        <a:ext cx="8301038" cy="1320800"/>
                      </a:xfrm>
                      <a:prstGeom prst="rect">
                        <a:avLst/>
                      </a:prstGeom>
                    </p:spPr>
                  </p:pic>
                </p:oleObj>
              </mc:Fallback>
            </mc:AlternateContent>
          </a:graphicData>
        </a:graphic>
      </p:graphicFrame>
      <p:graphicFrame>
        <p:nvGraphicFramePr>
          <p:cNvPr id="19" name="对象 18"/>
          <p:cNvGraphicFramePr>
            <a:graphicFrameLocks noChangeAspect="1"/>
          </p:cNvGraphicFramePr>
          <p:nvPr>
            <p:extLst>
              <p:ext uri="{D42A27DB-BD31-4B8C-83A1-F6EECF244321}">
                <p14:modId xmlns:p14="http://schemas.microsoft.com/office/powerpoint/2010/main" val="1008742475"/>
              </p:ext>
            </p:extLst>
          </p:nvPr>
        </p:nvGraphicFramePr>
        <p:xfrm>
          <a:off x="453702" y="4303415"/>
          <a:ext cx="8305800" cy="1323975"/>
        </p:xfrm>
        <a:graphic>
          <a:graphicData uri="http://schemas.openxmlformats.org/presentationml/2006/ole">
            <mc:AlternateContent xmlns:mc="http://schemas.openxmlformats.org/markup-compatibility/2006">
              <mc:Choice xmlns:v="urn:schemas-microsoft-com:vml" Requires="v">
                <p:oleObj spid="_x0000_s106519" name="文档" r:id="rId13" imgW="8305057" imgH="1323782" progId="Word.Document.12">
                  <p:embed/>
                </p:oleObj>
              </mc:Choice>
              <mc:Fallback>
                <p:oleObj name="文档" r:id="rId13" imgW="8305057" imgH="1323782" progId="Word.Document.12">
                  <p:embed/>
                  <p:pic>
                    <p:nvPicPr>
                      <p:cNvPr id="0" name=""/>
                      <p:cNvPicPr/>
                      <p:nvPr/>
                    </p:nvPicPr>
                    <p:blipFill>
                      <a:blip r:embed="rId14"/>
                      <a:stretch>
                        <a:fillRect/>
                      </a:stretch>
                    </p:blipFill>
                    <p:spPr>
                      <a:xfrm>
                        <a:off x="453702" y="4303415"/>
                        <a:ext cx="8305800" cy="1323975"/>
                      </a:xfrm>
                      <a:prstGeom prst="rect">
                        <a:avLst/>
                      </a:prstGeom>
                    </p:spPr>
                  </p:pic>
                </p:oleObj>
              </mc:Fallback>
            </mc:AlternateContent>
          </a:graphicData>
        </a:graphic>
      </p:graphicFrame>
      <p:sp>
        <p:nvSpPr>
          <p:cNvPr id="4" name="矩形 3"/>
          <p:cNvSpPr/>
          <p:nvPr/>
        </p:nvSpPr>
        <p:spPr>
          <a:xfrm>
            <a:off x="344091" y="5302753"/>
            <a:ext cx="5152373" cy="656846"/>
          </a:xfrm>
          <a:prstGeom prst="rect">
            <a:avLst/>
          </a:prstGeom>
        </p:spPr>
        <p:txBody>
          <a:bodyPr wrap="none">
            <a:spAutoFit/>
          </a:bodyPr>
          <a:lstStyle/>
          <a:p>
            <a:pPr algn="just">
              <a:lnSpc>
                <a:spcPct val="150000"/>
              </a:lnSpc>
              <a:spcAft>
                <a:spcPts val="0"/>
              </a:spcAft>
              <a:tabLst>
                <a:tab pos="2340610" algn="l"/>
              </a:tabLst>
            </a:pPr>
            <a:r>
              <a:rPr lang="zh-CN" altLang="zh-CN" sz="2800" kern="100" dirty="0">
                <a:solidFill>
                  <a:srgbClr val="002060"/>
                </a:solidFill>
                <a:latin typeface="Times New Roman"/>
                <a:ea typeface="华文细黑"/>
                <a:cs typeface="Times New Roman"/>
              </a:rPr>
              <a:t>所以</a:t>
            </a:r>
            <a:r>
              <a:rPr lang="en-US" altLang="zh-CN" sz="2800" i="1" kern="100" dirty="0">
                <a:solidFill>
                  <a:srgbClr val="002060"/>
                </a:solidFill>
                <a:latin typeface="Times New Roman"/>
                <a:ea typeface="华文细黑"/>
              </a:rPr>
              <a:t>x</a:t>
            </a:r>
            <a:r>
              <a:rPr lang="en-US" altLang="zh-CN" sz="2800" kern="100" baseline="-25000" dirty="0">
                <a:solidFill>
                  <a:srgbClr val="002060"/>
                </a:solidFill>
                <a:latin typeface="Times New Roman"/>
                <a:ea typeface="华文细黑"/>
              </a:rPr>
              <a:t>1</a:t>
            </a:r>
            <a:r>
              <a:rPr lang="en-US" altLang="zh-CN" sz="2800" kern="100" dirty="0">
                <a:solidFill>
                  <a:srgbClr val="002060"/>
                </a:solidFill>
                <a:latin typeface="宋体"/>
                <a:ea typeface="华文细黑"/>
                <a:cs typeface="Times New Roman"/>
              </a:rPr>
              <a:t>∶</a:t>
            </a:r>
            <a:r>
              <a:rPr lang="en-US" altLang="zh-CN" sz="2800" i="1" kern="100" dirty="0">
                <a:solidFill>
                  <a:srgbClr val="002060"/>
                </a:solidFill>
                <a:latin typeface="Times New Roman"/>
                <a:ea typeface="华文细黑"/>
              </a:rPr>
              <a:t>x</a:t>
            </a:r>
            <a:r>
              <a:rPr lang="en-US" altLang="zh-CN" sz="2800" kern="100" baseline="-25000" dirty="0">
                <a:solidFill>
                  <a:srgbClr val="002060"/>
                </a:solidFill>
                <a:latin typeface="Times New Roman"/>
                <a:ea typeface="华文细黑"/>
              </a:rPr>
              <a:t>2</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rPr>
              <a:t>t</a:t>
            </a:r>
            <a:r>
              <a:rPr lang="en-US" altLang="zh-CN" sz="2800" kern="100" baseline="-25000" dirty="0">
                <a:solidFill>
                  <a:srgbClr val="002060"/>
                </a:solidFill>
                <a:latin typeface="Times New Roman"/>
                <a:ea typeface="华文细黑"/>
              </a:rPr>
              <a:t>1</a:t>
            </a:r>
            <a:r>
              <a:rPr lang="en-US" altLang="zh-CN" sz="2800" kern="100" dirty="0">
                <a:solidFill>
                  <a:srgbClr val="002060"/>
                </a:solidFill>
                <a:latin typeface="宋体"/>
                <a:ea typeface="华文细黑"/>
                <a:cs typeface="Times New Roman"/>
              </a:rPr>
              <a:t>∶</a:t>
            </a:r>
            <a:r>
              <a:rPr lang="en-US" altLang="zh-CN" sz="2800" i="1" kern="100" dirty="0">
                <a:solidFill>
                  <a:srgbClr val="002060"/>
                </a:solidFill>
                <a:latin typeface="Times New Roman"/>
                <a:ea typeface="华文细黑"/>
              </a:rPr>
              <a:t>t</a:t>
            </a:r>
            <a:r>
              <a:rPr lang="en-US" altLang="zh-CN" sz="2800" kern="100" baseline="-25000" dirty="0">
                <a:solidFill>
                  <a:srgbClr val="002060"/>
                </a:solidFill>
                <a:latin typeface="Times New Roman"/>
                <a:ea typeface="华文细黑"/>
              </a:rPr>
              <a:t>2</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rPr>
              <a:t>1</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rPr>
              <a:t>3.</a:t>
            </a:r>
            <a:r>
              <a:rPr lang="zh-CN" altLang="zh-CN" sz="2800" kern="100" dirty="0">
                <a:solidFill>
                  <a:srgbClr val="002060"/>
                </a:solidFill>
                <a:latin typeface="Times New Roman"/>
                <a:ea typeface="华文细黑"/>
                <a:cs typeface="Times New Roman"/>
              </a:rPr>
              <a:t>故选</a:t>
            </a:r>
            <a:r>
              <a:rPr lang="en-US" altLang="zh-CN" sz="2800" kern="100" dirty="0">
                <a:solidFill>
                  <a:srgbClr val="002060"/>
                </a:solidFill>
                <a:latin typeface="Times New Roman"/>
                <a:ea typeface="华文细黑"/>
              </a:rPr>
              <a:t>C.</a:t>
            </a:r>
            <a:endParaRPr lang="zh-CN" altLang="zh-CN" sz="2800" kern="100" dirty="0">
              <a:effectLst/>
              <a:latin typeface="宋体"/>
              <a:cs typeface="Courier New"/>
            </a:endParaRPr>
          </a:p>
        </p:txBody>
      </p:sp>
    </p:spTree>
    <p:extLst>
      <p:ext uri="{BB962C8B-B14F-4D97-AF65-F5344CB8AC3E}">
        <p14:creationId xmlns:p14="http://schemas.microsoft.com/office/powerpoint/2010/main" val="4133711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750"/>
                                        <p:tgtEl>
                                          <p:spTgt spid="9"/>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linds(horizontal)">
                                      <p:cBhvr>
                                        <p:cTn id="11" dur="750"/>
                                        <p:tgtEl>
                                          <p:spTgt spid="13"/>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750"/>
                                        <p:tgtEl>
                                          <p:spTgt spid="16"/>
                                        </p:tgtEl>
                                      </p:cBhvr>
                                    </p:animEffect>
                                  </p:childTnLst>
                                </p:cTn>
                              </p:par>
                            </p:childTnLst>
                          </p:cTn>
                        </p:par>
                        <p:par>
                          <p:cTn id="16" fill="hold">
                            <p:stCondLst>
                              <p:cond delay="2250"/>
                            </p:stCondLst>
                            <p:childTnLst>
                              <p:par>
                                <p:cTn id="17" presetID="3" presetClass="entr" presetSubtype="1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linds(horizontal)">
                                      <p:cBhvr>
                                        <p:cTn id="19" dur="750"/>
                                        <p:tgtEl>
                                          <p:spTgt spid="17"/>
                                        </p:tgtEl>
                                      </p:cBhvr>
                                    </p:animEffect>
                                  </p:childTnLst>
                                </p:cTn>
                              </p:par>
                            </p:childTnLst>
                          </p:cTn>
                        </p:par>
                        <p:par>
                          <p:cTn id="20" fill="hold">
                            <p:stCondLst>
                              <p:cond delay="3000"/>
                            </p:stCondLst>
                            <p:childTnLst>
                              <p:par>
                                <p:cTn id="21" presetID="3" presetClass="entr" presetSubtype="1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linds(horizontal)">
                                      <p:cBhvr>
                                        <p:cTn id="23" dur="750"/>
                                        <p:tgtEl>
                                          <p:spTgt spid="19"/>
                                        </p:tgtEl>
                                      </p:cBhvr>
                                    </p:animEffect>
                                  </p:childTnLst>
                                </p:cTn>
                              </p:par>
                            </p:childTnLst>
                          </p:cTn>
                        </p:par>
                        <p:par>
                          <p:cTn id="24" fill="hold">
                            <p:stCondLst>
                              <p:cond delay="3750"/>
                            </p:stCondLst>
                            <p:childTnLst>
                              <p:par>
                                <p:cTn id="25" presetID="3" presetClass="entr" presetSubtype="1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21">
            <a:hlinkClick r:id="rId3"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1</a:t>
            </a:r>
          </a:p>
        </p:txBody>
      </p:sp>
      <p:sp>
        <p:nvSpPr>
          <p:cNvPr id="21" name="Rectangle 21">
            <a:hlinkClick r:id="rId4"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2</a:t>
            </a:r>
          </a:p>
        </p:txBody>
      </p:sp>
      <p:sp>
        <p:nvSpPr>
          <p:cNvPr id="23" name="Rectangle 21">
            <a:hlinkClick r:id="rId5"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4" name="Rectangle 21">
            <a:hlinkClick r:id="rId6"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20" name="矩形 19"/>
          <p:cNvSpPr/>
          <p:nvPr/>
        </p:nvSpPr>
        <p:spPr>
          <a:xfrm>
            <a:off x="443411" y="487976"/>
            <a:ext cx="11187139" cy="2626592"/>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a:ea typeface="华文细黑"/>
                <a:cs typeface="Courier New"/>
              </a:rPr>
              <a:t>2.</a:t>
            </a:r>
            <a:r>
              <a:rPr lang="en-US" altLang="zh-CN" sz="2800" b="1" kern="100" spc="-100" dirty="0">
                <a:latin typeface="Times New Roman"/>
                <a:ea typeface="华文细黑"/>
                <a:cs typeface="Courier New"/>
              </a:rPr>
              <a:t>(</a:t>
            </a:r>
            <a:r>
              <a:rPr lang="zh-CN" altLang="zh-CN" sz="2800" b="1" kern="100" spc="-100" dirty="0">
                <a:latin typeface="Times New Roman"/>
                <a:ea typeface="华文细黑"/>
                <a:cs typeface="Times New Roman"/>
              </a:rPr>
              <a:t>平均速度和位移差公式的应用</a:t>
            </a:r>
            <a:r>
              <a:rPr lang="en-US" altLang="zh-CN" sz="2800" b="1" kern="100" spc="-100" dirty="0">
                <a:latin typeface="Times New Roman"/>
                <a:ea typeface="华文细黑"/>
                <a:cs typeface="Courier New"/>
              </a:rPr>
              <a:t>)</a:t>
            </a:r>
            <a:r>
              <a:rPr lang="en-US" altLang="zh-CN" sz="2800" kern="100" spc="-100" dirty="0">
                <a:latin typeface="Times New Roman"/>
                <a:ea typeface="华文细黑"/>
                <a:cs typeface="Courier New"/>
              </a:rPr>
              <a:t>(</a:t>
            </a:r>
            <a:r>
              <a:rPr lang="zh-CN" altLang="zh-CN" sz="2800" kern="100" spc="-100" dirty="0">
                <a:latin typeface="Times New Roman"/>
                <a:ea typeface="华文细黑"/>
                <a:cs typeface="Times New Roman"/>
              </a:rPr>
              <a:t>多选</a:t>
            </a:r>
            <a:r>
              <a:rPr lang="en-US" altLang="zh-CN" sz="2800" kern="100" spc="-100" dirty="0">
                <a:latin typeface="Times New Roman"/>
                <a:ea typeface="华文细黑"/>
                <a:cs typeface="Courier New"/>
              </a:rPr>
              <a:t>)</a:t>
            </a:r>
            <a:r>
              <a:rPr lang="zh-CN" altLang="zh-CN" sz="2800" kern="100" spc="-100" dirty="0">
                <a:latin typeface="Times New Roman"/>
                <a:ea typeface="华文细黑"/>
                <a:cs typeface="Times New Roman"/>
              </a:rPr>
              <a:t>一质点做匀加速直线运动，第</a:t>
            </a:r>
            <a:r>
              <a:rPr lang="en-US" altLang="zh-CN" sz="2800" kern="100" spc="-100" dirty="0">
                <a:latin typeface="Times New Roman"/>
                <a:ea typeface="华文细黑"/>
                <a:cs typeface="Courier New"/>
              </a:rPr>
              <a:t>3 s</a:t>
            </a:r>
            <a:r>
              <a:rPr lang="zh-CN" altLang="zh-CN" sz="2800" kern="100" spc="-100" dirty="0">
                <a:latin typeface="Times New Roman"/>
                <a:ea typeface="华文细黑"/>
                <a:cs typeface="Times New Roman"/>
              </a:rPr>
              <a:t>内</a:t>
            </a:r>
            <a:r>
              <a:rPr lang="zh-CN" altLang="zh-CN" sz="2800" kern="100" dirty="0">
                <a:latin typeface="Times New Roman"/>
                <a:ea typeface="华文细黑"/>
                <a:cs typeface="Times New Roman"/>
              </a:rPr>
              <a:t>的位移是</a:t>
            </a:r>
            <a:r>
              <a:rPr lang="en-US" altLang="zh-CN" sz="2800" kern="100" dirty="0">
                <a:latin typeface="Times New Roman"/>
                <a:ea typeface="华文细黑"/>
                <a:cs typeface="Courier New"/>
              </a:rPr>
              <a:t>2 m</a:t>
            </a:r>
            <a:r>
              <a:rPr lang="zh-CN" altLang="zh-CN" sz="2800" kern="100" dirty="0">
                <a:latin typeface="Times New Roman"/>
                <a:ea typeface="华文细黑"/>
                <a:cs typeface="Times New Roman"/>
              </a:rPr>
              <a:t>，第</a:t>
            </a:r>
            <a:r>
              <a:rPr lang="en-US" altLang="zh-CN" sz="2800" kern="100" dirty="0">
                <a:latin typeface="Times New Roman"/>
                <a:ea typeface="华文细黑"/>
                <a:cs typeface="Courier New"/>
              </a:rPr>
              <a:t>4 s</a:t>
            </a:r>
            <a:r>
              <a:rPr lang="zh-CN" altLang="zh-CN" sz="2800" kern="100" dirty="0">
                <a:latin typeface="Times New Roman"/>
                <a:ea typeface="华文细黑"/>
                <a:cs typeface="Times New Roman"/>
              </a:rPr>
              <a:t>内的位移是</a:t>
            </a:r>
            <a:r>
              <a:rPr lang="en-US" altLang="zh-CN" sz="2800" kern="100" dirty="0">
                <a:latin typeface="Times New Roman"/>
                <a:ea typeface="华文细黑"/>
                <a:cs typeface="Courier New"/>
              </a:rPr>
              <a:t>2.5 m</a:t>
            </a:r>
            <a:r>
              <a:rPr lang="zh-CN" altLang="zh-CN" sz="2800" kern="100" dirty="0">
                <a:latin typeface="Times New Roman"/>
                <a:ea typeface="华文细黑"/>
                <a:cs typeface="Times New Roman"/>
              </a:rPr>
              <a:t>，那么以下说法正确的是</a:t>
            </a:r>
            <a:r>
              <a:rPr lang="zh-CN" altLang="zh-CN" sz="2800" kern="100" dirty="0">
                <a:latin typeface="宋体"/>
                <a:ea typeface="Times New Roman"/>
                <a:cs typeface="Courier New"/>
              </a:rPr>
              <a:t> </a:t>
            </a:r>
            <a:endParaRPr lang="zh-CN" altLang="zh-CN" sz="1050" kern="100" dirty="0">
              <a:latin typeface="宋体"/>
              <a:cs typeface="Courier New"/>
            </a:endParaRPr>
          </a:p>
          <a:p>
            <a:pPr algn="just">
              <a:lnSpc>
                <a:spcPct val="150000"/>
              </a:lnSpc>
              <a:spcAft>
                <a:spcPts val="0"/>
              </a:spcAf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第</a:t>
            </a:r>
            <a:r>
              <a:rPr lang="en-US" altLang="zh-CN" sz="2800" kern="100" dirty="0">
                <a:latin typeface="Times New Roman"/>
                <a:ea typeface="华文细黑"/>
                <a:cs typeface="Courier New"/>
              </a:rPr>
              <a:t>2 s</a:t>
            </a:r>
            <a:r>
              <a:rPr lang="zh-CN" altLang="zh-CN" sz="2800" kern="100" dirty="0">
                <a:latin typeface="Times New Roman"/>
                <a:ea typeface="华文细黑"/>
                <a:cs typeface="Times New Roman"/>
              </a:rPr>
              <a:t>内的位移是</a:t>
            </a:r>
            <a:r>
              <a:rPr lang="en-US" altLang="zh-CN" sz="2800" kern="100" dirty="0">
                <a:latin typeface="Times New Roman"/>
                <a:ea typeface="华文细黑"/>
                <a:cs typeface="Courier New"/>
              </a:rPr>
              <a:t>2.5 </a:t>
            </a:r>
            <a:r>
              <a:rPr lang="en-US" altLang="zh-CN" sz="2800" kern="100" dirty="0" smtClean="0">
                <a:latin typeface="Times New Roman"/>
                <a:ea typeface="华文细黑"/>
                <a:cs typeface="Courier New"/>
              </a:rPr>
              <a:t>m	      B</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第</a:t>
            </a:r>
            <a:r>
              <a:rPr lang="en-US" altLang="zh-CN" sz="2800" kern="100" dirty="0">
                <a:latin typeface="Times New Roman"/>
                <a:ea typeface="华文细黑"/>
                <a:cs typeface="Courier New"/>
              </a:rPr>
              <a:t>3 s</a:t>
            </a:r>
            <a:r>
              <a:rPr lang="zh-CN" altLang="zh-CN" sz="2800" kern="100" dirty="0">
                <a:latin typeface="Times New Roman"/>
                <a:ea typeface="华文细黑"/>
                <a:cs typeface="Times New Roman"/>
              </a:rPr>
              <a:t>末的瞬时速度是</a:t>
            </a:r>
            <a:r>
              <a:rPr lang="en-US" altLang="zh-CN" sz="2800" kern="100" dirty="0">
                <a:latin typeface="Times New Roman"/>
                <a:ea typeface="华文细黑"/>
                <a:cs typeface="Courier New"/>
              </a:rPr>
              <a:t>2.25 m/s</a:t>
            </a:r>
            <a:endParaRPr lang="zh-CN" altLang="zh-CN" sz="1050" kern="100" dirty="0">
              <a:latin typeface="宋体"/>
              <a:cs typeface="Courier New"/>
            </a:endParaRPr>
          </a:p>
          <a:p>
            <a:pPr algn="just">
              <a:lnSpc>
                <a:spcPct val="150000"/>
              </a:lnSpc>
              <a:spcAft>
                <a:spcPts val="0"/>
              </a:spcAf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质点的加速度是</a:t>
            </a:r>
            <a:r>
              <a:rPr lang="en-US" altLang="zh-CN" sz="2800" kern="100" dirty="0">
                <a:latin typeface="Times New Roman"/>
                <a:ea typeface="华文细黑"/>
                <a:cs typeface="Courier New"/>
              </a:rPr>
              <a:t>0.125 </a:t>
            </a:r>
            <a:r>
              <a:rPr lang="en-US" altLang="zh-CN" sz="2800" kern="100" dirty="0" smtClean="0">
                <a:latin typeface="Times New Roman"/>
                <a:ea typeface="华文细黑"/>
                <a:cs typeface="Courier New"/>
              </a:rPr>
              <a:t>m/s</a:t>
            </a:r>
            <a:r>
              <a:rPr lang="en-US" altLang="zh-CN" sz="2800" kern="100" baseline="30000" dirty="0" smtClean="0">
                <a:latin typeface="Times New Roman"/>
                <a:ea typeface="华文细黑"/>
                <a:cs typeface="Courier New"/>
              </a:rPr>
              <a:t>2	         </a:t>
            </a:r>
            <a:r>
              <a:rPr lang="en-US" altLang="zh-CN" sz="2800" kern="100" dirty="0" smtClean="0">
                <a:latin typeface="Times New Roman"/>
                <a:ea typeface="华文细黑"/>
                <a:cs typeface="Courier New"/>
              </a:rPr>
              <a:t>D</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质点的加速度是</a:t>
            </a:r>
            <a:r>
              <a:rPr lang="en-US" altLang="zh-CN" sz="2800" kern="100" dirty="0">
                <a:latin typeface="Times New Roman"/>
                <a:ea typeface="华文细黑"/>
                <a:cs typeface="Courier New"/>
              </a:rPr>
              <a:t>0.5 m/s</a:t>
            </a:r>
            <a:r>
              <a:rPr lang="en-US" altLang="zh-CN" sz="2800" kern="100" baseline="30000" dirty="0">
                <a:latin typeface="Times New Roman"/>
                <a:ea typeface="华文细黑"/>
                <a:cs typeface="Courier New"/>
              </a:rPr>
              <a:t>2</a:t>
            </a:r>
            <a:endParaRPr lang="zh-CN" altLang="zh-CN" sz="1050" kern="100" dirty="0">
              <a:effectLst/>
              <a:latin typeface="宋体"/>
              <a:cs typeface="Courier New"/>
            </a:endParaRPr>
          </a:p>
        </p:txBody>
      </p:sp>
      <p:sp>
        <p:nvSpPr>
          <p:cNvPr id="22" name="TextBox 21"/>
          <p:cNvSpPr txBox="1"/>
          <p:nvPr/>
        </p:nvSpPr>
        <p:spPr>
          <a:xfrm>
            <a:off x="5725006" y="1845080"/>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5" name="TextBox 24"/>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6" name="TextBox 25"/>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0" name="TextBox 9"/>
          <p:cNvSpPr txBox="1"/>
          <p:nvPr/>
        </p:nvSpPr>
        <p:spPr>
          <a:xfrm>
            <a:off x="5706716" y="2421682"/>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1" name="矩形 10"/>
          <p:cNvSpPr/>
          <p:nvPr/>
        </p:nvSpPr>
        <p:spPr>
          <a:xfrm>
            <a:off x="443411" y="3271794"/>
            <a:ext cx="11187139" cy="270841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由</a:t>
            </a:r>
            <a:r>
              <a:rPr lang="en-US" altLang="zh-CN" sz="2800" kern="100" dirty="0" err="1">
                <a:solidFill>
                  <a:srgbClr val="002060"/>
                </a:solidFill>
                <a:latin typeface="Times New Roman"/>
                <a:ea typeface="华文细黑"/>
                <a:cs typeface="Courier New"/>
              </a:rPr>
              <a:t>Δ</a:t>
            </a:r>
            <a:r>
              <a:rPr lang="en-US" altLang="zh-CN" sz="2800" i="1" kern="100" dirty="0" err="1">
                <a:solidFill>
                  <a:srgbClr val="002060"/>
                </a:solidFill>
                <a:latin typeface="Times New Roman"/>
                <a:ea typeface="华文细黑"/>
                <a:cs typeface="Courier New"/>
              </a:rPr>
              <a:t>x</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aT</a:t>
            </a:r>
            <a:r>
              <a:rPr lang="en-US" altLang="zh-CN" sz="2800" kern="100" baseline="30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，得</a:t>
            </a:r>
            <a:r>
              <a:rPr lang="en-US" altLang="zh-CN" sz="2800" i="1" kern="100" dirty="0">
                <a:solidFill>
                  <a:srgbClr val="002060"/>
                </a:solidFill>
                <a:latin typeface="Times New Roman"/>
                <a:ea typeface="华文细黑"/>
                <a:cs typeface="Courier New"/>
              </a:rPr>
              <a:t>a</a:t>
            </a:r>
            <a:r>
              <a:rPr lang="zh-CN" altLang="zh-CN" sz="2800" kern="100" dirty="0" smtClean="0">
                <a:solidFill>
                  <a:srgbClr val="002060"/>
                </a:solidFill>
                <a:latin typeface="Times New Roman"/>
                <a:ea typeface="华文细黑"/>
                <a:cs typeface="Times New Roman"/>
              </a:rPr>
              <a:t>＝</a:t>
            </a:r>
            <a:r>
              <a:rPr lang="en-US" altLang="zh-CN" sz="2800" kern="100" dirty="0" smtClean="0">
                <a:solidFill>
                  <a:srgbClr val="002060"/>
                </a:solidFill>
                <a:latin typeface="Times New Roman"/>
                <a:ea typeface="华文细黑"/>
                <a:cs typeface="Times New Roman"/>
              </a:rPr>
              <a:t>                                </a:t>
            </a:r>
            <a:r>
              <a:rPr lang="zh-CN" altLang="zh-CN" sz="2800" kern="100" spc="-100" dirty="0" smtClean="0">
                <a:solidFill>
                  <a:srgbClr val="002060"/>
                </a:solidFill>
                <a:latin typeface="Times New Roman"/>
                <a:ea typeface="华文细黑"/>
                <a:cs typeface="Times New Roman"/>
              </a:rPr>
              <a:t>＝</a:t>
            </a:r>
            <a:r>
              <a:rPr lang="en-US" altLang="zh-CN" sz="2800" kern="100" spc="-100" dirty="0">
                <a:solidFill>
                  <a:srgbClr val="002060"/>
                </a:solidFill>
                <a:latin typeface="Times New Roman"/>
                <a:ea typeface="华文细黑"/>
                <a:cs typeface="Courier New"/>
              </a:rPr>
              <a:t>0.5 m/s</a:t>
            </a:r>
            <a:r>
              <a:rPr lang="en-US" altLang="zh-CN" sz="2800" kern="100" spc="-100" baseline="30000" dirty="0">
                <a:solidFill>
                  <a:srgbClr val="002060"/>
                </a:solidFill>
                <a:latin typeface="Times New Roman"/>
                <a:ea typeface="华文细黑"/>
                <a:cs typeface="Courier New"/>
              </a:rPr>
              <a:t>2</a:t>
            </a:r>
            <a:r>
              <a:rPr lang="zh-CN" altLang="zh-CN" sz="2800" kern="100" spc="-100" dirty="0">
                <a:solidFill>
                  <a:srgbClr val="002060"/>
                </a:solidFill>
                <a:latin typeface="Times New Roman"/>
                <a:ea typeface="华文细黑"/>
                <a:cs typeface="Times New Roman"/>
              </a:rPr>
              <a:t>，</a:t>
            </a:r>
            <a:r>
              <a:rPr lang="en-US" altLang="zh-CN" sz="2800" i="1" kern="100" spc="-100" dirty="0">
                <a:solidFill>
                  <a:srgbClr val="002060"/>
                </a:solidFill>
                <a:latin typeface="Times New Roman"/>
                <a:ea typeface="华文细黑"/>
                <a:cs typeface="Courier New"/>
              </a:rPr>
              <a:t>x</a:t>
            </a:r>
            <a:r>
              <a:rPr lang="en-US" altLang="zh-CN" sz="2800" kern="100" spc="-100" baseline="-25000" dirty="0">
                <a:solidFill>
                  <a:srgbClr val="002060"/>
                </a:solidFill>
                <a:latin typeface="Times New Roman"/>
                <a:ea typeface="华文细黑"/>
                <a:cs typeface="Courier New"/>
              </a:rPr>
              <a:t>3</a:t>
            </a:r>
            <a:r>
              <a:rPr lang="zh-CN" altLang="zh-CN" sz="2800" kern="100" spc="-100" dirty="0">
                <a:solidFill>
                  <a:srgbClr val="002060"/>
                </a:solidFill>
                <a:latin typeface="Times New Roman"/>
                <a:ea typeface="华文细黑"/>
                <a:cs typeface="Times New Roman"/>
              </a:rPr>
              <a:t>－</a:t>
            </a:r>
            <a:r>
              <a:rPr lang="en-US" altLang="zh-CN" sz="2800" i="1" kern="100" spc="-100" dirty="0">
                <a:solidFill>
                  <a:srgbClr val="002060"/>
                </a:solidFill>
                <a:latin typeface="Times New Roman"/>
                <a:ea typeface="华文细黑"/>
                <a:cs typeface="Courier New"/>
              </a:rPr>
              <a:t>x</a:t>
            </a:r>
            <a:r>
              <a:rPr lang="en-US" altLang="zh-CN" sz="2800" kern="100" spc="-100" baseline="-25000" dirty="0">
                <a:solidFill>
                  <a:srgbClr val="002060"/>
                </a:solidFill>
                <a:latin typeface="Times New Roman"/>
                <a:ea typeface="华文细黑"/>
                <a:cs typeface="Courier New"/>
              </a:rPr>
              <a:t>2</a:t>
            </a:r>
            <a:r>
              <a:rPr lang="zh-CN" altLang="zh-CN" sz="2800" kern="100" spc="-100" dirty="0">
                <a:solidFill>
                  <a:srgbClr val="002060"/>
                </a:solidFill>
                <a:latin typeface="Times New Roman"/>
                <a:ea typeface="华文细黑"/>
                <a:cs typeface="Times New Roman"/>
              </a:rPr>
              <a:t>＝</a:t>
            </a:r>
            <a:r>
              <a:rPr lang="en-US" altLang="zh-CN" sz="2800" i="1" kern="100" spc="-100" dirty="0">
                <a:solidFill>
                  <a:srgbClr val="002060"/>
                </a:solidFill>
                <a:latin typeface="Times New Roman"/>
                <a:ea typeface="华文细黑"/>
                <a:cs typeface="Courier New"/>
              </a:rPr>
              <a:t>x</a:t>
            </a:r>
            <a:r>
              <a:rPr lang="en-US" altLang="zh-CN" sz="2800" kern="100" spc="-100" baseline="-25000" dirty="0">
                <a:solidFill>
                  <a:srgbClr val="002060"/>
                </a:solidFill>
                <a:latin typeface="Times New Roman"/>
                <a:ea typeface="华文细黑"/>
                <a:cs typeface="Courier New"/>
              </a:rPr>
              <a:t>4</a:t>
            </a:r>
            <a:r>
              <a:rPr lang="zh-CN" altLang="zh-CN" sz="2800" kern="100" spc="-100" dirty="0">
                <a:solidFill>
                  <a:srgbClr val="002060"/>
                </a:solidFill>
                <a:latin typeface="Times New Roman"/>
                <a:ea typeface="华文细黑"/>
                <a:cs typeface="Times New Roman"/>
              </a:rPr>
              <a:t>－</a:t>
            </a:r>
            <a:r>
              <a:rPr lang="en-US" altLang="zh-CN" sz="2800" i="1" kern="100" spc="-100" dirty="0">
                <a:solidFill>
                  <a:srgbClr val="002060"/>
                </a:solidFill>
                <a:latin typeface="Times New Roman"/>
                <a:ea typeface="华文细黑"/>
                <a:cs typeface="Courier New"/>
              </a:rPr>
              <a:t>x</a:t>
            </a:r>
            <a:r>
              <a:rPr lang="en-US" altLang="zh-CN" sz="2800" kern="100" spc="-100" baseline="-25000" dirty="0">
                <a:solidFill>
                  <a:srgbClr val="002060"/>
                </a:solidFill>
                <a:latin typeface="Times New Roman"/>
                <a:ea typeface="华文细黑"/>
                <a:cs typeface="Courier New"/>
              </a:rPr>
              <a:t>3</a:t>
            </a:r>
            <a:r>
              <a:rPr lang="zh-CN" altLang="zh-CN" sz="2800" kern="100" spc="-100" dirty="0">
                <a:solidFill>
                  <a:srgbClr val="002060"/>
                </a:solidFill>
                <a:latin typeface="Times New Roman"/>
                <a:ea typeface="华文细黑"/>
                <a:cs typeface="Times New Roman"/>
              </a:rPr>
              <a:t>，</a:t>
            </a:r>
            <a:r>
              <a:rPr lang="zh-CN" altLang="zh-CN" sz="2800" kern="100" dirty="0">
                <a:solidFill>
                  <a:srgbClr val="002060"/>
                </a:solidFill>
                <a:latin typeface="Times New Roman"/>
                <a:ea typeface="华文细黑"/>
                <a:cs typeface="Times New Roman"/>
              </a:rPr>
              <a:t>所以第</a:t>
            </a:r>
            <a:r>
              <a:rPr lang="en-US" altLang="zh-CN" sz="2800" kern="100" dirty="0">
                <a:solidFill>
                  <a:srgbClr val="002060"/>
                </a:solidFill>
                <a:latin typeface="Times New Roman"/>
                <a:ea typeface="华文细黑"/>
                <a:cs typeface="Courier New"/>
              </a:rPr>
              <a:t>2 s</a:t>
            </a:r>
            <a:r>
              <a:rPr lang="zh-CN" altLang="zh-CN" sz="2800" kern="100" dirty="0">
                <a:solidFill>
                  <a:srgbClr val="002060"/>
                </a:solidFill>
                <a:latin typeface="Times New Roman"/>
                <a:ea typeface="华文细黑"/>
                <a:cs typeface="Times New Roman"/>
              </a:rPr>
              <a:t>内的位移</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1.5 m</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错误，</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正确；</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第</a:t>
            </a:r>
            <a:r>
              <a:rPr lang="en-US" altLang="zh-CN" sz="2800" kern="100" dirty="0">
                <a:solidFill>
                  <a:srgbClr val="002060"/>
                </a:solidFill>
                <a:latin typeface="Times New Roman"/>
                <a:ea typeface="华文细黑"/>
                <a:cs typeface="Courier New"/>
              </a:rPr>
              <a:t>3 s</a:t>
            </a:r>
            <a:r>
              <a:rPr lang="zh-CN" altLang="zh-CN" sz="2800" kern="100" dirty="0">
                <a:solidFill>
                  <a:srgbClr val="002060"/>
                </a:solidFill>
                <a:latin typeface="Times New Roman"/>
                <a:ea typeface="华文细黑"/>
                <a:cs typeface="Times New Roman"/>
              </a:rPr>
              <a:t>末的瞬时速度等于</a:t>
            </a:r>
            <a:r>
              <a:rPr lang="en-US" altLang="zh-CN" sz="2800" kern="1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4 s</a:t>
            </a:r>
            <a:r>
              <a:rPr lang="zh-CN" altLang="zh-CN" sz="2800" kern="100" dirty="0">
                <a:solidFill>
                  <a:srgbClr val="002060"/>
                </a:solidFill>
                <a:latin typeface="Times New Roman"/>
                <a:ea typeface="华文细黑"/>
                <a:cs typeface="Times New Roman"/>
              </a:rPr>
              <a:t>内的平均速度，所以</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3</a:t>
            </a:r>
            <a:r>
              <a:rPr lang="zh-CN" altLang="zh-CN" sz="2800" kern="100" dirty="0" smtClean="0">
                <a:solidFill>
                  <a:srgbClr val="002060"/>
                </a:solidFill>
                <a:latin typeface="Times New Roman"/>
                <a:ea typeface="华文细黑"/>
                <a:cs typeface="Times New Roman"/>
              </a:rPr>
              <a:t>＝</a:t>
            </a:r>
            <a:r>
              <a:rPr lang="en-US" altLang="zh-CN" sz="2800" kern="100" dirty="0" smtClean="0">
                <a:solidFill>
                  <a:srgbClr val="002060"/>
                </a:solidFill>
                <a:latin typeface="Times New Roman"/>
                <a:ea typeface="华文细黑"/>
                <a:cs typeface="Times New Roman"/>
              </a:rPr>
              <a:t>         </a:t>
            </a:r>
            <a:r>
              <a:rPr lang="zh-CN" altLang="zh-CN" sz="2800" kern="100" dirty="0" smtClean="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2.25 m/s</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正确</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78518003"/>
              </p:ext>
            </p:extLst>
          </p:nvPr>
        </p:nvGraphicFramePr>
        <p:xfrm>
          <a:off x="4467805" y="3141762"/>
          <a:ext cx="3324225" cy="1219200"/>
        </p:xfrm>
        <a:graphic>
          <a:graphicData uri="http://schemas.openxmlformats.org/presentationml/2006/ole">
            <mc:AlternateContent xmlns:mc="http://schemas.openxmlformats.org/markup-compatibility/2006">
              <mc:Choice xmlns:v="urn:schemas-microsoft-com:vml" Requires="v">
                <p:oleObj spid="_x0000_s93383" name="文档" r:id="rId7" imgW="3323891" imgH="1218685" progId="Word.Document.12">
                  <p:embed/>
                </p:oleObj>
              </mc:Choice>
              <mc:Fallback>
                <p:oleObj name="文档" r:id="rId7" imgW="3323891" imgH="1218685" progId="Word.Document.12">
                  <p:embed/>
                  <p:pic>
                    <p:nvPicPr>
                      <p:cNvPr id="0" name=""/>
                      <p:cNvPicPr/>
                      <p:nvPr/>
                    </p:nvPicPr>
                    <p:blipFill>
                      <a:blip r:embed="rId8"/>
                      <a:stretch>
                        <a:fillRect/>
                      </a:stretch>
                    </p:blipFill>
                    <p:spPr>
                      <a:xfrm>
                        <a:off x="4467805" y="3141762"/>
                        <a:ext cx="3324225" cy="1219200"/>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2267138395"/>
              </p:ext>
            </p:extLst>
          </p:nvPr>
        </p:nvGraphicFramePr>
        <p:xfrm>
          <a:off x="8991510" y="4478546"/>
          <a:ext cx="1270000" cy="1219200"/>
        </p:xfrm>
        <a:graphic>
          <a:graphicData uri="http://schemas.openxmlformats.org/presentationml/2006/ole">
            <mc:AlternateContent xmlns:mc="http://schemas.openxmlformats.org/markup-compatibility/2006">
              <mc:Choice xmlns:v="urn:schemas-microsoft-com:vml" Requires="v">
                <p:oleObj spid="_x0000_s93384" name="文档" r:id="rId9" imgW="1275980" imgH="1218685" progId="Word.Document.12">
                  <p:embed/>
                </p:oleObj>
              </mc:Choice>
              <mc:Fallback>
                <p:oleObj name="文档" r:id="rId9" imgW="1275980" imgH="1218685" progId="Word.Document.12">
                  <p:embed/>
                  <p:pic>
                    <p:nvPicPr>
                      <p:cNvPr id="0" name=""/>
                      <p:cNvPicPr/>
                      <p:nvPr/>
                    </p:nvPicPr>
                    <p:blipFill>
                      <a:blip r:embed="rId10"/>
                      <a:stretch>
                        <a:fillRect/>
                      </a:stretch>
                    </p:blipFill>
                    <p:spPr>
                      <a:xfrm>
                        <a:off x="8991510" y="4478546"/>
                        <a:ext cx="1270000" cy="1219200"/>
                      </a:xfrm>
                      <a:prstGeom prst="rect">
                        <a:avLst/>
                      </a:prstGeom>
                    </p:spPr>
                  </p:pic>
                </p:oleObj>
              </mc:Fallback>
            </mc:AlternateContent>
          </a:graphicData>
        </a:graphic>
      </p:graphicFrame>
    </p:spTree>
    <p:extLst>
      <p:ext uri="{BB962C8B-B14F-4D97-AF65-F5344CB8AC3E}">
        <p14:creationId xmlns:p14="http://schemas.microsoft.com/office/powerpoint/2010/main" val="7926916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22"/>
                                        </p:tgtEl>
                                      </p:cBhvr>
                                    </p:animEffect>
                                    <p:set>
                                      <p:cBhvr>
                                        <p:cTn id="15" dur="1" fill="hold">
                                          <p:stCondLst>
                                            <p:cond delay="499"/>
                                          </p:stCondLst>
                                        </p:cTn>
                                        <p:tgtEl>
                                          <p:spTgt spid="22"/>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9" restart="whenNotActive" fill="hold" evtFilter="cancelBubble" nodeType="interactiveSeq">
                <p:stCondLst>
                  <p:cond evt="onClick" delay="0">
                    <p:tgtEl>
                      <p:spTgt spid="26"/>
                    </p:tgtEl>
                  </p:cond>
                </p:stCondLst>
                <p:endSync evt="end" delay="0">
                  <p:rtn val="all"/>
                </p:endSync>
                <p:childTnLst>
                  <p:par>
                    <p:cTn id="20" fill="hold">
                      <p:stCondLst>
                        <p:cond delay="0"/>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blinds(horizontal)">
                                      <p:cBhvr>
                                        <p:cTn id="24" dur="500"/>
                                        <p:tgtEl>
                                          <p:spTgt spid="11">
                                            <p:txEl>
                                              <p:pRg st="0" end="0"/>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Effect transition="in" filter="blinds(horizontal)">
                                      <p:cBhvr>
                                        <p:cTn id="32" dur="500"/>
                                        <p:tgtEl>
                                          <p:spTgt spid="11">
                                            <p:txEl>
                                              <p:pRg st="1" end="1"/>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linds(horizont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11">
                                            <p:txEl>
                                              <p:pRg st="0" end="0"/>
                                            </p:txEl>
                                          </p:spTgt>
                                        </p:tgtEl>
                                      </p:cBhvr>
                                    </p:animEffect>
                                    <p:set>
                                      <p:cBhvr>
                                        <p:cTn id="40" dur="1" fill="hold">
                                          <p:stCondLst>
                                            <p:cond delay="499"/>
                                          </p:stCondLst>
                                        </p:cTn>
                                        <p:tgtEl>
                                          <p:spTgt spid="11">
                                            <p:txEl>
                                              <p:pRg st="0" end="0"/>
                                            </p:txEl>
                                          </p:spTgt>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11">
                                            <p:txEl>
                                              <p:pRg st="1" end="1"/>
                                            </p:txEl>
                                          </p:spTgt>
                                        </p:tgtEl>
                                      </p:cBhvr>
                                    </p:animEffect>
                                    <p:set>
                                      <p:cBhvr>
                                        <p:cTn id="43" dur="1" fill="hold">
                                          <p:stCondLst>
                                            <p:cond delay="499"/>
                                          </p:stCondLst>
                                        </p:cTn>
                                        <p:tgtEl>
                                          <p:spTgt spid="11">
                                            <p:txEl>
                                              <p:pRg st="1" end="1"/>
                                            </p:txEl>
                                          </p:spTgt>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2"/>
                                        </p:tgtEl>
                                      </p:cBhvr>
                                    </p:animEffect>
                                    <p:set>
                                      <p:cBhvr>
                                        <p:cTn id="46" dur="1" fill="hold">
                                          <p:stCondLst>
                                            <p:cond delay="499"/>
                                          </p:stCondLst>
                                        </p:cTn>
                                        <p:tgtEl>
                                          <p:spTgt spid="2"/>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2" grpId="0"/>
      <p:bldP spid="22" grpId="1"/>
      <p:bldP spid="10" grpId="0"/>
      <p:bldP spid="10" grpId="1"/>
      <p:bldP spid="11"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矩形 13"/>
          <p:cNvSpPr/>
          <p:nvPr/>
        </p:nvSpPr>
        <p:spPr>
          <a:xfrm>
            <a:off x="394901" y="3641994"/>
            <a:ext cx="11076375" cy="262659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物体的加速度为</a:t>
            </a:r>
            <a:r>
              <a:rPr lang="en-US" altLang="zh-CN" sz="2800" kern="100" dirty="0">
                <a:latin typeface="Times New Roman"/>
                <a:ea typeface="华文细黑"/>
                <a:cs typeface="Courier New"/>
              </a:rPr>
              <a:t>20 </a:t>
            </a:r>
            <a:r>
              <a:rPr lang="en-US" altLang="zh-CN" sz="2800" kern="100" dirty="0" smtClean="0">
                <a:latin typeface="Times New Roman"/>
                <a:ea typeface="华文细黑"/>
                <a:cs typeface="Courier New"/>
              </a:rPr>
              <a:t>m/s</a:t>
            </a:r>
            <a:r>
              <a:rPr lang="en-US" altLang="zh-CN" sz="2800" kern="100" baseline="30000" dirty="0" smtClean="0">
                <a:latin typeface="Times New Roman"/>
                <a:ea typeface="华文细黑"/>
                <a:cs typeface="Courier New"/>
              </a:rPr>
              <a:t>2</a:t>
            </a:r>
            <a:endParaRPr lang="zh-CN" altLang="zh-CN" sz="1050" kern="100" dirty="0" smtClean="0">
              <a:latin typeface="宋体"/>
              <a:cs typeface="Courier New"/>
            </a:endParaRPr>
          </a:p>
          <a:p>
            <a:pPr algn="just">
              <a:lnSpc>
                <a:spcPct val="150000"/>
              </a:lnSpc>
              <a:spcAft>
                <a:spcPts val="0"/>
              </a:spcAft>
              <a:tabLst>
                <a:tab pos="2700655" algn="l"/>
              </a:tabLst>
            </a:pPr>
            <a:r>
              <a:rPr lang="en-US" altLang="zh-CN" sz="2800" kern="100" dirty="0" smtClean="0">
                <a:latin typeface="Times New Roman"/>
                <a:ea typeface="华文细黑"/>
                <a:cs typeface="Courier New"/>
              </a:rPr>
              <a:t>B.</a:t>
            </a:r>
            <a:r>
              <a:rPr lang="zh-CN" altLang="zh-CN" sz="2800" kern="100" dirty="0" smtClean="0">
                <a:latin typeface="Times New Roman"/>
                <a:ea typeface="华文细黑"/>
                <a:cs typeface="Times New Roman"/>
              </a:rPr>
              <a:t>物体的加速度为</a:t>
            </a:r>
            <a:r>
              <a:rPr lang="en-US" altLang="zh-CN" sz="2800" kern="100" dirty="0" smtClean="0">
                <a:latin typeface="Times New Roman"/>
                <a:ea typeface="华文细黑"/>
                <a:cs typeface="Courier New"/>
              </a:rPr>
              <a:t>25 m/s</a:t>
            </a:r>
            <a:r>
              <a:rPr lang="en-US" altLang="zh-CN" sz="2800" kern="100" baseline="30000" dirty="0" smtClean="0">
                <a:latin typeface="Times New Roman"/>
                <a:ea typeface="华文细黑"/>
                <a:cs typeface="Courier New"/>
              </a:rPr>
              <a:t>2</a:t>
            </a:r>
            <a:endParaRPr lang="zh-CN" altLang="zh-CN" sz="1050" kern="100" dirty="0" smtClean="0">
              <a:latin typeface="宋体"/>
              <a:cs typeface="Courier New"/>
            </a:endParaRPr>
          </a:p>
          <a:p>
            <a:pPr algn="just">
              <a:lnSpc>
                <a:spcPct val="150000"/>
              </a:lnSpc>
              <a:spcAft>
                <a:spcPts val="0"/>
              </a:spcAft>
              <a:tabLst>
                <a:tab pos="2700655" algn="l"/>
              </a:tabLst>
            </a:pPr>
            <a:r>
              <a:rPr lang="en-US" altLang="zh-CN" sz="2800" kern="100" dirty="0" smtClean="0">
                <a:latin typeface="Times New Roman"/>
                <a:ea typeface="华文细黑"/>
                <a:cs typeface="Courier New"/>
              </a:rPr>
              <a:t>C.</a:t>
            </a:r>
            <a:r>
              <a:rPr lang="en-US" altLang="zh-CN" sz="2800" i="1" kern="100" dirty="0" smtClean="0">
                <a:latin typeface="Times New Roman"/>
                <a:ea typeface="华文细黑"/>
                <a:cs typeface="Courier New"/>
              </a:rPr>
              <a:t>CD</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4 </a:t>
            </a:r>
            <a:r>
              <a:rPr lang="en-US" altLang="zh-CN" sz="2800" kern="100" dirty="0" smtClean="0">
                <a:latin typeface="Times New Roman"/>
                <a:ea typeface="华文细黑"/>
                <a:cs typeface="Courier New"/>
              </a:rPr>
              <a:t>m</a:t>
            </a:r>
            <a:endParaRPr lang="zh-CN" altLang="zh-CN" sz="1050" kern="100" dirty="0" smtClean="0">
              <a:latin typeface="宋体"/>
              <a:cs typeface="Courier New"/>
            </a:endParaRPr>
          </a:p>
          <a:p>
            <a:pPr algn="just">
              <a:lnSpc>
                <a:spcPct val="150000"/>
              </a:lnSpc>
              <a:spcAft>
                <a:spcPts val="0"/>
              </a:spcAft>
              <a:tabLst>
                <a:tab pos="2700655" algn="l"/>
              </a:tabLst>
            </a:pPr>
            <a:r>
              <a:rPr lang="en-US" altLang="zh-CN" sz="2800" kern="100" dirty="0" smtClean="0">
                <a:latin typeface="Times New Roman"/>
                <a:ea typeface="华文细黑"/>
                <a:cs typeface="Courier New"/>
              </a:rPr>
              <a:t>D.</a:t>
            </a:r>
            <a:r>
              <a:rPr lang="en-US" altLang="zh-CN" sz="2800" i="1" kern="100" dirty="0" smtClean="0">
                <a:latin typeface="Times New Roman"/>
                <a:ea typeface="华文细黑"/>
                <a:cs typeface="Courier New"/>
              </a:rPr>
              <a:t>CD</a:t>
            </a:r>
            <a:r>
              <a:rPr lang="zh-CN" altLang="zh-CN" sz="2800" kern="100" dirty="0" smtClean="0">
                <a:latin typeface="Times New Roman"/>
                <a:ea typeface="华文细黑"/>
                <a:cs typeface="Times New Roman"/>
              </a:rPr>
              <a:t>＝</a:t>
            </a:r>
            <a:r>
              <a:rPr lang="en-US" altLang="zh-CN" sz="2800" kern="100" dirty="0" smtClean="0">
                <a:latin typeface="Times New Roman"/>
                <a:ea typeface="华文细黑"/>
                <a:cs typeface="Courier New"/>
              </a:rPr>
              <a:t>5 m</a:t>
            </a:r>
            <a:endParaRPr lang="zh-CN" altLang="zh-CN" sz="1050" kern="100" dirty="0">
              <a:effectLst/>
              <a:latin typeface="宋体"/>
              <a:cs typeface="Courier New"/>
            </a:endParaRPr>
          </a:p>
        </p:txBody>
      </p:sp>
      <p:sp>
        <p:nvSpPr>
          <p:cNvPr id="19"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1</a:t>
            </a:r>
          </a:p>
        </p:txBody>
      </p:sp>
      <p:sp>
        <p:nvSpPr>
          <p:cNvPr id="24" name="Rectangle 21">
            <a:hlinkClick r:id="rId3"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5" name="Rectangle 21">
            <a:hlinkClick r:id="rId4"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3</a:t>
            </a:r>
          </a:p>
        </p:txBody>
      </p:sp>
      <p:sp>
        <p:nvSpPr>
          <p:cNvPr id="26" name="Rectangle 21">
            <a:hlinkClick r:id="rId5"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16" name="矩形 15"/>
          <p:cNvSpPr/>
          <p:nvPr/>
        </p:nvSpPr>
        <p:spPr>
          <a:xfrm>
            <a:off x="394901" y="351437"/>
            <a:ext cx="11299010" cy="2062079"/>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3.</a:t>
            </a:r>
            <a:r>
              <a:rPr lang="en-US" altLang="zh-CN" sz="2800" b="1" kern="100" spc="-100" dirty="0">
                <a:latin typeface="Times New Roman"/>
                <a:ea typeface="华文细黑"/>
                <a:cs typeface="Courier New"/>
              </a:rPr>
              <a:t>(</a:t>
            </a:r>
            <a:r>
              <a:rPr lang="zh-CN" altLang="zh-CN" sz="2800" b="1" kern="100" spc="-100" dirty="0">
                <a:latin typeface="Times New Roman"/>
                <a:ea typeface="华文细黑"/>
                <a:cs typeface="Times New Roman"/>
              </a:rPr>
              <a:t>位移差公式</a:t>
            </a:r>
            <a:r>
              <a:rPr lang="en-US" altLang="zh-CN" sz="2800" b="1" kern="100" spc="-100" dirty="0" err="1">
                <a:latin typeface="Times New Roman"/>
                <a:ea typeface="华文细黑"/>
                <a:cs typeface="Courier New"/>
              </a:rPr>
              <a:t>Δ</a:t>
            </a:r>
            <a:r>
              <a:rPr lang="en-US" altLang="zh-CN" sz="2800" b="1" i="1" kern="100" spc="-100" dirty="0" err="1">
                <a:latin typeface="Times New Roman"/>
                <a:ea typeface="华文细黑"/>
                <a:cs typeface="Courier New"/>
              </a:rPr>
              <a:t>x</a:t>
            </a:r>
            <a:r>
              <a:rPr lang="zh-CN" altLang="zh-CN" sz="2800" b="1" kern="100" spc="-100" dirty="0">
                <a:latin typeface="Times New Roman"/>
                <a:ea typeface="华文细黑"/>
                <a:cs typeface="Times New Roman"/>
              </a:rPr>
              <a:t>＝</a:t>
            </a:r>
            <a:r>
              <a:rPr lang="en-US" altLang="zh-CN" sz="2800" b="1" i="1" kern="100" spc="-100" dirty="0">
                <a:latin typeface="Times New Roman"/>
                <a:ea typeface="华文细黑"/>
                <a:cs typeface="Courier New"/>
              </a:rPr>
              <a:t>aT</a:t>
            </a:r>
            <a:r>
              <a:rPr lang="en-US" altLang="zh-CN" sz="2800" b="1" kern="100" spc="-100" baseline="30000" dirty="0">
                <a:latin typeface="Times New Roman"/>
                <a:ea typeface="华文细黑"/>
                <a:cs typeface="Courier New"/>
              </a:rPr>
              <a:t>2</a:t>
            </a:r>
            <a:r>
              <a:rPr lang="zh-CN" altLang="zh-CN" sz="2800" b="1" kern="100" spc="-100" dirty="0">
                <a:latin typeface="Times New Roman"/>
                <a:ea typeface="华文细黑"/>
                <a:cs typeface="Times New Roman"/>
              </a:rPr>
              <a:t>的应用</a:t>
            </a:r>
            <a:r>
              <a:rPr lang="en-US" altLang="zh-CN" sz="2800" b="1" kern="100" spc="-100" dirty="0">
                <a:latin typeface="Times New Roman"/>
                <a:ea typeface="华文细黑"/>
                <a:cs typeface="Courier New"/>
              </a:rPr>
              <a:t>)</a:t>
            </a:r>
            <a:r>
              <a:rPr lang="en-US" altLang="zh-CN" sz="2800" kern="100" spc="-100" dirty="0">
                <a:latin typeface="Times New Roman"/>
                <a:ea typeface="华文细黑"/>
                <a:cs typeface="Courier New"/>
              </a:rPr>
              <a:t>(</a:t>
            </a:r>
            <a:r>
              <a:rPr lang="zh-CN" altLang="zh-CN" sz="2800" kern="100" spc="-100" dirty="0">
                <a:latin typeface="Times New Roman"/>
                <a:ea typeface="华文细黑"/>
                <a:cs typeface="Times New Roman"/>
              </a:rPr>
              <a:t>多选</a:t>
            </a:r>
            <a:r>
              <a:rPr lang="en-US" altLang="zh-CN" sz="2800" kern="100" spc="-100" dirty="0">
                <a:latin typeface="Times New Roman"/>
                <a:ea typeface="华文细黑"/>
                <a:cs typeface="Courier New"/>
              </a:rPr>
              <a:t>)</a:t>
            </a:r>
            <a:r>
              <a:rPr lang="zh-CN" altLang="zh-CN" sz="2800" kern="100" spc="-100" dirty="0">
                <a:latin typeface="Times New Roman"/>
                <a:ea typeface="华文细黑"/>
                <a:cs typeface="Times New Roman"/>
              </a:rPr>
              <a:t>如图</a:t>
            </a:r>
            <a:r>
              <a:rPr lang="en-US" altLang="zh-CN" sz="2800" kern="100" spc="-100" dirty="0">
                <a:latin typeface="Times New Roman"/>
                <a:ea typeface="华文细黑"/>
                <a:cs typeface="Courier New"/>
              </a:rPr>
              <a:t>1</a:t>
            </a:r>
            <a:r>
              <a:rPr lang="zh-CN" altLang="zh-CN" sz="2800" kern="100" spc="-100" dirty="0">
                <a:latin typeface="Times New Roman"/>
                <a:ea typeface="华文细黑"/>
                <a:cs typeface="Times New Roman"/>
              </a:rPr>
              <a:t>所示，物体做匀加速直线运动</a:t>
            </a:r>
            <a:r>
              <a:rPr lang="zh-CN" altLang="zh-CN" sz="2800" kern="100" dirty="0">
                <a:latin typeface="Times New Roman"/>
                <a:ea typeface="华文细黑"/>
                <a:cs typeface="Times New Roman"/>
              </a:rPr>
              <a:t>，</a:t>
            </a:r>
            <a:r>
              <a:rPr lang="en-US" altLang="zh-CN" sz="2800" i="1" kern="100" spc="-50" dirty="0">
                <a:latin typeface="Times New Roman"/>
                <a:ea typeface="华文细黑"/>
                <a:cs typeface="Courier New"/>
              </a:rPr>
              <a:t>A</a:t>
            </a:r>
            <a:r>
              <a:rPr lang="zh-CN" altLang="zh-CN" sz="2800" kern="100" spc="-50" dirty="0">
                <a:latin typeface="Times New Roman"/>
                <a:ea typeface="华文细黑"/>
                <a:cs typeface="Times New Roman"/>
              </a:rPr>
              <a:t>、</a:t>
            </a:r>
            <a:r>
              <a:rPr lang="en-US" altLang="zh-CN" sz="2800" i="1" kern="100" spc="-50" dirty="0">
                <a:latin typeface="Times New Roman"/>
                <a:ea typeface="华文细黑"/>
                <a:cs typeface="Courier New"/>
              </a:rPr>
              <a:t>B</a:t>
            </a:r>
            <a:r>
              <a:rPr lang="zh-CN" altLang="zh-CN" sz="2800" kern="100" spc="-50" dirty="0">
                <a:latin typeface="Times New Roman"/>
                <a:ea typeface="华文细黑"/>
                <a:cs typeface="Times New Roman"/>
              </a:rPr>
              <a:t>、</a:t>
            </a:r>
            <a:r>
              <a:rPr lang="en-US" altLang="zh-CN" sz="2800" i="1" kern="100" spc="-50" dirty="0">
                <a:latin typeface="Times New Roman"/>
                <a:ea typeface="华文细黑"/>
                <a:cs typeface="Courier New"/>
              </a:rPr>
              <a:t>C</a:t>
            </a:r>
            <a:r>
              <a:rPr lang="zh-CN" altLang="zh-CN" sz="2800" kern="100" spc="-50" dirty="0">
                <a:latin typeface="Times New Roman"/>
                <a:ea typeface="华文细黑"/>
                <a:cs typeface="Times New Roman"/>
              </a:rPr>
              <a:t>、</a:t>
            </a:r>
            <a:r>
              <a:rPr lang="en-US" altLang="zh-CN" sz="2800" i="1" kern="100" spc="-50" dirty="0">
                <a:latin typeface="Times New Roman"/>
                <a:ea typeface="华文细黑"/>
                <a:cs typeface="Courier New"/>
              </a:rPr>
              <a:t>D</a:t>
            </a:r>
            <a:r>
              <a:rPr lang="zh-CN" altLang="zh-CN" sz="2800" kern="100" spc="-50" dirty="0">
                <a:latin typeface="Times New Roman"/>
                <a:ea typeface="华文细黑"/>
                <a:cs typeface="Times New Roman"/>
              </a:rPr>
              <a:t>为其运动轨迹上的四点，测得</a:t>
            </a:r>
            <a:r>
              <a:rPr lang="en-US" altLang="zh-CN" sz="2800" i="1" kern="100" spc="-50" dirty="0">
                <a:latin typeface="Times New Roman"/>
                <a:ea typeface="华文细黑"/>
                <a:cs typeface="Courier New"/>
              </a:rPr>
              <a:t>AB</a:t>
            </a:r>
            <a:r>
              <a:rPr lang="zh-CN" altLang="zh-CN" sz="2800" kern="100" spc="-50" dirty="0">
                <a:latin typeface="Times New Roman"/>
                <a:ea typeface="华文细黑"/>
                <a:cs typeface="Times New Roman"/>
              </a:rPr>
              <a:t>＝</a:t>
            </a:r>
            <a:r>
              <a:rPr lang="en-US" altLang="zh-CN" sz="2800" kern="100" spc="-50" dirty="0">
                <a:latin typeface="Times New Roman"/>
                <a:ea typeface="华文细黑"/>
                <a:cs typeface="Courier New"/>
              </a:rPr>
              <a:t>2 m</a:t>
            </a:r>
            <a:r>
              <a:rPr lang="zh-CN" altLang="zh-CN" sz="2800" kern="100" spc="-50" dirty="0">
                <a:latin typeface="Times New Roman"/>
                <a:ea typeface="华文细黑"/>
                <a:cs typeface="Times New Roman"/>
              </a:rPr>
              <a:t>，</a:t>
            </a:r>
            <a:r>
              <a:rPr lang="en-US" altLang="zh-CN" sz="2800" i="1" kern="100" spc="-50" dirty="0">
                <a:latin typeface="Times New Roman"/>
                <a:ea typeface="华文细黑"/>
                <a:cs typeface="Courier New"/>
              </a:rPr>
              <a:t>BC</a:t>
            </a:r>
            <a:r>
              <a:rPr lang="zh-CN" altLang="zh-CN" sz="2800" kern="100" spc="-50" dirty="0">
                <a:latin typeface="Times New Roman"/>
                <a:ea typeface="华文细黑"/>
                <a:cs typeface="Times New Roman"/>
              </a:rPr>
              <a:t>＝</a:t>
            </a:r>
            <a:r>
              <a:rPr lang="en-US" altLang="zh-CN" sz="2800" kern="100" spc="-50" dirty="0">
                <a:latin typeface="Times New Roman"/>
                <a:ea typeface="华文细黑"/>
                <a:cs typeface="Courier New"/>
              </a:rPr>
              <a:t>3 m</a:t>
            </a:r>
            <a:r>
              <a:rPr lang="zh-CN" altLang="zh-CN" sz="2800" kern="100" spc="-50" dirty="0">
                <a:latin typeface="Times New Roman"/>
                <a:ea typeface="华文细黑"/>
                <a:cs typeface="Times New Roman"/>
              </a:rPr>
              <a:t>，且物</a:t>
            </a:r>
            <a:r>
              <a:rPr lang="zh-CN" altLang="zh-CN" sz="2800" kern="100" dirty="0">
                <a:latin typeface="Times New Roman"/>
                <a:ea typeface="华文细黑"/>
                <a:cs typeface="Times New Roman"/>
              </a:rPr>
              <a:t>体通过</a:t>
            </a:r>
            <a:r>
              <a:rPr lang="en-US" altLang="zh-CN" sz="2800" i="1" kern="100" dirty="0">
                <a:latin typeface="Times New Roman"/>
                <a:ea typeface="华文细黑"/>
                <a:cs typeface="Courier New"/>
              </a:rPr>
              <a:t>AB</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BC</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CD</a:t>
            </a:r>
            <a:r>
              <a:rPr lang="zh-CN" altLang="zh-CN" sz="2800" kern="100" dirty="0">
                <a:latin typeface="Times New Roman"/>
                <a:ea typeface="华文细黑"/>
                <a:cs typeface="Times New Roman"/>
              </a:rPr>
              <a:t>所用的时间均为</a:t>
            </a:r>
            <a:r>
              <a:rPr lang="en-US" altLang="zh-CN" sz="2800" kern="100" dirty="0">
                <a:latin typeface="Times New Roman"/>
                <a:ea typeface="华文细黑"/>
                <a:cs typeface="Courier New"/>
              </a:rPr>
              <a:t>0.2 s</a:t>
            </a:r>
            <a:r>
              <a:rPr lang="zh-CN" altLang="zh-CN" sz="2800" kern="100" dirty="0">
                <a:latin typeface="Times New Roman"/>
                <a:ea typeface="华文细黑"/>
                <a:cs typeface="Times New Roman"/>
              </a:rPr>
              <a:t>，则下列说法正确的是</a:t>
            </a:r>
            <a:r>
              <a:rPr lang="zh-CN" altLang="zh-CN" sz="2800" kern="100" dirty="0">
                <a:latin typeface="宋体"/>
                <a:ea typeface="Times New Roman"/>
                <a:cs typeface="Courier New"/>
              </a:rPr>
              <a:t> </a:t>
            </a:r>
            <a:endParaRPr lang="zh-CN" altLang="zh-CN" sz="1050" kern="100" dirty="0">
              <a:effectLst/>
              <a:latin typeface="宋体"/>
              <a:cs typeface="Courier New"/>
            </a:endParaRPr>
          </a:p>
        </p:txBody>
      </p:sp>
      <p:sp>
        <p:nvSpPr>
          <p:cNvPr id="17" name="TextBox 16"/>
          <p:cNvSpPr txBox="1"/>
          <p:nvPr/>
        </p:nvSpPr>
        <p:spPr>
          <a:xfrm>
            <a:off x="298646" y="4324370"/>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8" name="TextBox 17"/>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1" name="TextBox 20">
            <a:hlinkClick r:id="rId6"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5" name="矩形 4"/>
          <p:cNvSpPr/>
          <p:nvPr/>
        </p:nvSpPr>
        <p:spPr>
          <a:xfrm>
            <a:off x="5733569" y="3096410"/>
            <a:ext cx="723275" cy="523220"/>
          </a:xfrm>
          <a:prstGeom prst="rect">
            <a:avLst/>
          </a:prstGeom>
        </p:spPr>
        <p:txBody>
          <a:bodyPr wrap="none">
            <a:spAutoFit/>
          </a:bodyPr>
          <a:lstStyle/>
          <a:p>
            <a:r>
              <a:rPr lang="zh-CN" altLang="zh-CN" sz="2800" kern="100" dirty="0" smtClean="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1</a:t>
            </a:r>
            <a:endParaRPr lang="zh-CN" altLang="en-US" dirty="0"/>
          </a:p>
        </p:txBody>
      </p:sp>
      <p:sp>
        <p:nvSpPr>
          <p:cNvPr id="23" name="TextBox 22"/>
          <p:cNvSpPr txBox="1"/>
          <p:nvPr/>
        </p:nvSpPr>
        <p:spPr>
          <a:xfrm>
            <a:off x="298646" y="4964929"/>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37890" name="Picture 2" descr="\\贾文\贾文\源文件\同步\物理 人教 必修1 新课标\R2-71.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7365" y="2448338"/>
            <a:ext cx="4835682" cy="639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73023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23"/>
                                        </p:tgtEl>
                                      </p:cBhvr>
                                    </p:animEffect>
                                    <p:set>
                                      <p:cBhvr>
                                        <p:cTn id="18"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7" grpId="0"/>
      <p:bldP spid="17" grpId="1"/>
      <p:bldP spid="23" grpId="0"/>
      <p:bldP spid="2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5622" y="1404045"/>
            <a:ext cx="10839169" cy="2913618"/>
          </a:xfrm>
          <a:prstGeom prst="rect">
            <a:avLst/>
          </a:prstGeom>
        </p:spPr>
        <p:txBody>
          <a:bodyPr>
            <a:spAutoFit/>
          </a:bodyPr>
          <a:lstStyle/>
          <a:p>
            <a:pPr algn="just">
              <a:lnSpc>
                <a:spcPts val="5500"/>
              </a:lnSpc>
              <a:spcAft>
                <a:spcPts val="0"/>
              </a:spcAft>
            </a:pPr>
            <a:r>
              <a:rPr lang="en-US" altLang="zh-CN" sz="2800" b="1" kern="100" dirty="0">
                <a:solidFill>
                  <a:srgbClr val="C00000"/>
                </a:solidFill>
                <a:latin typeface="微软雅黑" pitchFamily="34" charset="-122"/>
                <a:ea typeface="微软雅黑" pitchFamily="34" charset="-122"/>
                <a:cs typeface="Times New Roman"/>
              </a:rPr>
              <a:t>[</a:t>
            </a:r>
            <a:r>
              <a:rPr lang="zh-CN" altLang="zh-CN" sz="2800" b="1" kern="100" dirty="0">
                <a:solidFill>
                  <a:srgbClr val="C00000"/>
                </a:solidFill>
                <a:latin typeface="微软雅黑" pitchFamily="34" charset="-122"/>
                <a:ea typeface="微软雅黑" pitchFamily="34" charset="-122"/>
                <a:cs typeface="Times New Roman"/>
              </a:rPr>
              <a:t>学习目标</a:t>
            </a:r>
            <a:r>
              <a:rPr lang="en-US" altLang="zh-CN" sz="2800" b="1" kern="100" dirty="0">
                <a:solidFill>
                  <a:srgbClr val="C00000"/>
                </a:solidFill>
                <a:latin typeface="微软雅黑" pitchFamily="34" charset="-122"/>
                <a:ea typeface="微软雅黑" pitchFamily="34" charset="-122"/>
                <a:cs typeface="Times New Roman"/>
              </a:rPr>
              <a:t>]</a:t>
            </a:r>
            <a:r>
              <a:rPr lang="zh-CN" altLang="zh-CN" sz="2800" kern="100" dirty="0">
                <a:latin typeface="Times New Roman"/>
                <a:ea typeface="华文细黑"/>
                <a:cs typeface="Times New Roman"/>
              </a:rPr>
              <a:t>　</a:t>
            </a:r>
            <a:endParaRPr lang="en-US" altLang="zh-CN" sz="2800" kern="100" dirty="0" smtClean="0">
              <a:latin typeface="Times New Roman"/>
              <a:ea typeface="华文细黑"/>
              <a:cs typeface="Times New Roman"/>
            </a:endParaRPr>
          </a:p>
          <a:p>
            <a:pPr algn="just">
              <a:lnSpc>
                <a:spcPts val="5500"/>
              </a:lnSpc>
              <a:spcAft>
                <a:spcPts val="0"/>
              </a:spcAft>
              <a:tabLst>
                <a:tab pos="2340610" algn="l"/>
              </a:tabLst>
            </a:pPr>
            <a:r>
              <a:rPr lang="en-US" altLang="zh-CN" sz="2800" kern="100" dirty="0">
                <a:latin typeface="Times New Roman"/>
                <a:ea typeface="华文细黑"/>
              </a:rPr>
              <a:t>1.</a:t>
            </a:r>
            <a:r>
              <a:rPr lang="zh-CN" altLang="zh-CN" sz="2800" kern="100" dirty="0">
                <a:latin typeface="Times New Roman"/>
                <a:ea typeface="华文细黑"/>
                <a:cs typeface="Times New Roman"/>
              </a:rPr>
              <a:t>掌握三个平均速度公式及其适用条件，会用平均速度公式求解相关问题</a:t>
            </a:r>
            <a:r>
              <a:rPr lang="en-US" altLang="zh-CN" sz="2800" kern="100" dirty="0" smtClean="0">
                <a:latin typeface="Times New Roman"/>
                <a:ea typeface="华文细黑"/>
              </a:rPr>
              <a:t>.</a:t>
            </a:r>
          </a:p>
          <a:p>
            <a:pPr algn="just">
              <a:lnSpc>
                <a:spcPts val="5500"/>
              </a:lnSpc>
              <a:spcAft>
                <a:spcPts val="0"/>
              </a:spcAft>
              <a:tabLst>
                <a:tab pos="2340610" algn="l"/>
              </a:tabLst>
            </a:pPr>
            <a:r>
              <a:rPr lang="en-US" altLang="zh-CN" sz="2800" kern="100" dirty="0" smtClean="0">
                <a:latin typeface="Times New Roman"/>
                <a:ea typeface="华文细黑"/>
              </a:rPr>
              <a:t>2</a:t>
            </a:r>
            <a:r>
              <a:rPr lang="en-US" altLang="zh-CN" sz="2800" kern="100" dirty="0">
                <a:latin typeface="Times New Roman"/>
                <a:ea typeface="华文细黑"/>
              </a:rPr>
              <a:t>.</a:t>
            </a:r>
            <a:r>
              <a:rPr lang="zh-CN" altLang="zh-CN" sz="2800" kern="100" dirty="0">
                <a:latin typeface="Times New Roman"/>
                <a:ea typeface="华文细黑"/>
                <a:cs typeface="Times New Roman"/>
              </a:rPr>
              <a:t>会推导</a:t>
            </a:r>
            <a:r>
              <a:rPr lang="en-US" altLang="zh-CN" sz="2800" kern="100" dirty="0" err="1">
                <a:latin typeface="Times New Roman"/>
                <a:ea typeface="华文细黑"/>
              </a:rPr>
              <a:t>Δ</a:t>
            </a:r>
            <a:r>
              <a:rPr lang="en-US" altLang="zh-CN" sz="2800" i="1" kern="100" dirty="0" err="1">
                <a:latin typeface="Times New Roman"/>
                <a:ea typeface="华文细黑"/>
              </a:rPr>
              <a:t>x</a:t>
            </a:r>
            <a:r>
              <a:rPr lang="zh-CN" altLang="zh-CN" sz="2800" kern="100" dirty="0">
                <a:latin typeface="Times New Roman"/>
                <a:ea typeface="华文细黑"/>
                <a:cs typeface="Times New Roman"/>
              </a:rPr>
              <a:t>＝</a:t>
            </a:r>
            <a:r>
              <a:rPr lang="en-US" altLang="zh-CN" sz="2800" i="1" kern="100" dirty="0">
                <a:latin typeface="Times New Roman"/>
                <a:ea typeface="华文细黑"/>
              </a:rPr>
              <a:t>aT</a:t>
            </a:r>
            <a:r>
              <a:rPr lang="en-US" altLang="zh-CN" sz="2800" kern="100" baseline="30000" dirty="0">
                <a:latin typeface="Times New Roman"/>
                <a:ea typeface="华文细黑"/>
              </a:rPr>
              <a:t>2</a:t>
            </a:r>
            <a:r>
              <a:rPr lang="zh-CN" altLang="zh-CN" sz="2800" kern="100" dirty="0">
                <a:latin typeface="Times New Roman"/>
                <a:ea typeface="华文细黑"/>
                <a:cs typeface="Times New Roman"/>
              </a:rPr>
              <a:t>并会用它解决相关问题</a:t>
            </a:r>
            <a:r>
              <a:rPr lang="en-US" altLang="zh-CN" sz="2800" kern="100" dirty="0">
                <a:latin typeface="Times New Roman"/>
                <a:ea typeface="华文细黑"/>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3973894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9" name="Rectangle 21">
            <a:hlinkClick r:id="rId3"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1</a:t>
            </a:r>
          </a:p>
        </p:txBody>
      </p:sp>
      <p:sp>
        <p:nvSpPr>
          <p:cNvPr id="24" name="Rectangle 21">
            <a:hlinkClick r:id="rId4"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5" name="Rectangle 21">
            <a:hlinkClick r:id="rId5"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3</a:t>
            </a:r>
          </a:p>
        </p:txBody>
      </p:sp>
      <p:sp>
        <p:nvSpPr>
          <p:cNvPr id="26" name="Rectangle 21">
            <a:hlinkClick r:id="rId6"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4" name="矩形 3"/>
          <p:cNvSpPr/>
          <p:nvPr/>
        </p:nvSpPr>
        <p:spPr>
          <a:xfrm>
            <a:off x="478582" y="1413570"/>
            <a:ext cx="11074344" cy="2304990"/>
          </a:xfrm>
          <a:prstGeom prst="rect">
            <a:avLst/>
          </a:prstGeom>
        </p:spPr>
        <p:txBody>
          <a:bodyPr>
            <a:spAutoFit/>
          </a:bodyPr>
          <a:lstStyle/>
          <a:p>
            <a:pPr algn="just">
              <a:lnSpc>
                <a:spcPct val="18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由匀变速直线运动的规律，连续相等时间内的位移差为常数，即</a:t>
            </a:r>
            <a:r>
              <a:rPr lang="en-US" altLang="zh-CN" sz="2800" kern="100" dirty="0" err="1">
                <a:solidFill>
                  <a:srgbClr val="002060"/>
                </a:solidFill>
                <a:latin typeface="Times New Roman"/>
                <a:ea typeface="华文细黑"/>
                <a:cs typeface="Courier New"/>
              </a:rPr>
              <a:t>Δ</a:t>
            </a:r>
            <a:r>
              <a:rPr lang="en-US" altLang="zh-CN" sz="2800" i="1" kern="100" dirty="0" err="1">
                <a:solidFill>
                  <a:srgbClr val="002060"/>
                </a:solidFill>
                <a:latin typeface="Times New Roman"/>
                <a:ea typeface="华文细黑"/>
                <a:cs typeface="Courier New"/>
              </a:rPr>
              <a:t>x</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aT</a:t>
            </a:r>
            <a:r>
              <a:rPr lang="en-US" altLang="zh-CN" sz="2800" kern="100" baseline="30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可得：</a:t>
            </a:r>
            <a:r>
              <a:rPr lang="en-US" altLang="zh-CN" sz="2800" i="1" kern="100" dirty="0">
                <a:solidFill>
                  <a:srgbClr val="002060"/>
                </a:solidFill>
                <a:latin typeface="Times New Roman"/>
                <a:ea typeface="华文细黑"/>
                <a:cs typeface="Courier New"/>
              </a:rPr>
              <a:t>a</a:t>
            </a:r>
            <a:r>
              <a:rPr lang="zh-CN" altLang="zh-CN" sz="2800" kern="100" dirty="0" smtClean="0">
                <a:solidFill>
                  <a:srgbClr val="002060"/>
                </a:solidFill>
                <a:latin typeface="Times New Roman"/>
                <a:ea typeface="华文细黑"/>
                <a:cs typeface="Times New Roman"/>
              </a:rPr>
              <a:t>＝</a:t>
            </a:r>
            <a:r>
              <a:rPr lang="en-US" altLang="zh-CN" sz="2800" kern="100" dirty="0" smtClean="0">
                <a:solidFill>
                  <a:srgbClr val="002060"/>
                </a:solidFill>
                <a:latin typeface="Times New Roman"/>
                <a:ea typeface="华文细黑"/>
                <a:cs typeface="Times New Roman"/>
              </a:rPr>
              <a:t>                                   </a:t>
            </a:r>
            <a:r>
              <a:rPr lang="zh-CN" altLang="zh-CN" sz="2800" kern="100" spc="-100" dirty="0" smtClean="0">
                <a:solidFill>
                  <a:srgbClr val="002060"/>
                </a:solidFill>
                <a:latin typeface="Times New Roman"/>
                <a:ea typeface="华文细黑"/>
                <a:cs typeface="Times New Roman"/>
              </a:rPr>
              <a:t>＝</a:t>
            </a:r>
            <a:r>
              <a:rPr lang="en-US" altLang="zh-CN" sz="2800" kern="100" spc="-100" dirty="0">
                <a:solidFill>
                  <a:srgbClr val="002060"/>
                </a:solidFill>
                <a:latin typeface="Times New Roman"/>
                <a:ea typeface="华文细黑"/>
                <a:cs typeface="Courier New"/>
              </a:rPr>
              <a:t>25 m/s</a:t>
            </a:r>
            <a:r>
              <a:rPr lang="en-US" altLang="zh-CN" sz="2800" kern="100" spc="-100" baseline="30000" dirty="0">
                <a:solidFill>
                  <a:srgbClr val="002060"/>
                </a:solidFill>
                <a:latin typeface="Times New Roman"/>
                <a:ea typeface="华文细黑"/>
                <a:cs typeface="Courier New"/>
              </a:rPr>
              <a:t>2</a:t>
            </a:r>
            <a:r>
              <a:rPr lang="zh-CN" altLang="zh-CN" sz="2800" kern="100" spc="-100" dirty="0">
                <a:solidFill>
                  <a:srgbClr val="002060"/>
                </a:solidFill>
                <a:latin typeface="Times New Roman"/>
                <a:ea typeface="华文细黑"/>
                <a:cs typeface="Times New Roman"/>
              </a:rPr>
              <a:t>，故</a:t>
            </a:r>
            <a:r>
              <a:rPr lang="en-US" altLang="zh-CN" sz="2800" kern="100" spc="-100" dirty="0">
                <a:solidFill>
                  <a:srgbClr val="002060"/>
                </a:solidFill>
                <a:latin typeface="Times New Roman"/>
                <a:ea typeface="华文细黑"/>
                <a:cs typeface="Courier New"/>
              </a:rPr>
              <a:t>A</a:t>
            </a:r>
            <a:r>
              <a:rPr lang="zh-CN" altLang="zh-CN" sz="2800" kern="100" spc="-100" dirty="0">
                <a:solidFill>
                  <a:srgbClr val="002060"/>
                </a:solidFill>
                <a:latin typeface="Times New Roman"/>
                <a:ea typeface="华文细黑"/>
                <a:cs typeface="Times New Roman"/>
              </a:rPr>
              <a:t>错误，</a:t>
            </a:r>
            <a:r>
              <a:rPr lang="en-US" altLang="zh-CN" sz="2800" kern="100" spc="-100" dirty="0">
                <a:solidFill>
                  <a:srgbClr val="002060"/>
                </a:solidFill>
                <a:latin typeface="Times New Roman"/>
                <a:ea typeface="华文细黑"/>
                <a:cs typeface="Courier New"/>
              </a:rPr>
              <a:t>B</a:t>
            </a:r>
            <a:r>
              <a:rPr lang="zh-CN" altLang="zh-CN" sz="2800" kern="100" spc="-100" dirty="0">
                <a:solidFill>
                  <a:srgbClr val="002060"/>
                </a:solidFill>
                <a:latin typeface="Times New Roman"/>
                <a:ea typeface="华文细黑"/>
                <a:cs typeface="Times New Roman"/>
              </a:rPr>
              <a:t>正确；</a:t>
            </a:r>
            <a:endParaRPr lang="zh-CN" altLang="zh-CN" sz="2800" kern="100" spc="-100" dirty="0">
              <a:latin typeface="宋体"/>
              <a:cs typeface="Courier New"/>
            </a:endParaRPr>
          </a:p>
          <a:p>
            <a:pPr algn="just">
              <a:lnSpc>
                <a:spcPct val="180000"/>
              </a:lnSpc>
              <a:spcAft>
                <a:spcPts val="0"/>
              </a:spcAft>
              <a:tabLst>
                <a:tab pos="2700655" algn="l"/>
              </a:tabLst>
            </a:pPr>
            <a:r>
              <a:rPr lang="zh-CN" altLang="zh-CN" sz="2800" kern="100" dirty="0">
                <a:solidFill>
                  <a:srgbClr val="002060"/>
                </a:solidFill>
                <a:latin typeface="Times New Roman"/>
                <a:ea typeface="华文细黑"/>
                <a:cs typeface="Times New Roman"/>
              </a:rPr>
              <a:t>根据</a:t>
            </a:r>
            <a:r>
              <a:rPr lang="en-US" altLang="zh-CN" sz="2800" i="1" kern="100" dirty="0">
                <a:solidFill>
                  <a:srgbClr val="002060"/>
                </a:solidFill>
                <a:latin typeface="Times New Roman"/>
                <a:ea typeface="华文细黑"/>
                <a:cs typeface="Courier New"/>
              </a:rPr>
              <a:t>CD</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BC</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BC</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AB</a:t>
            </a:r>
            <a:r>
              <a:rPr lang="zh-CN" altLang="zh-CN" sz="2800" kern="100" dirty="0">
                <a:solidFill>
                  <a:srgbClr val="002060"/>
                </a:solidFill>
                <a:latin typeface="Times New Roman"/>
                <a:ea typeface="华文细黑"/>
                <a:cs typeface="Times New Roman"/>
              </a:rPr>
              <a:t>，可知</a:t>
            </a:r>
            <a:r>
              <a:rPr lang="en-US" altLang="zh-CN" sz="2800" i="1" kern="100" dirty="0">
                <a:solidFill>
                  <a:srgbClr val="002060"/>
                </a:solidFill>
                <a:latin typeface="Times New Roman"/>
                <a:ea typeface="华文细黑"/>
                <a:cs typeface="Courier New"/>
              </a:rPr>
              <a:t>CD</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4 m</a:t>
            </a:r>
            <a:r>
              <a:rPr lang="zh-CN" altLang="zh-CN" sz="2800" kern="100" dirty="0">
                <a:solidFill>
                  <a:srgbClr val="002060"/>
                </a:solidFill>
                <a:latin typeface="Times New Roman"/>
                <a:ea typeface="华文细黑"/>
                <a:cs typeface="Times New Roman"/>
              </a:rPr>
              <a:t>，故</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正确，</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错误</a:t>
            </a:r>
            <a:r>
              <a:rPr lang="en-US" altLang="zh-CN" sz="2800" kern="100" dirty="0" smtClean="0">
                <a:solidFill>
                  <a:srgbClr val="002060"/>
                </a:solidFill>
                <a:latin typeface="Times New Roman"/>
                <a:ea typeface="华文细黑"/>
                <a:cs typeface="Courier New"/>
              </a:rPr>
              <a:t>.</a:t>
            </a:r>
            <a:endParaRPr lang="zh-CN" altLang="zh-CN" sz="2800" kern="100" dirty="0">
              <a:effectLst/>
              <a:latin typeface="宋体"/>
              <a:cs typeface="Courier New"/>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1721101772"/>
              </p:ext>
            </p:extLst>
          </p:nvPr>
        </p:nvGraphicFramePr>
        <p:xfrm>
          <a:off x="3782205" y="2109311"/>
          <a:ext cx="3629025" cy="1249363"/>
        </p:xfrm>
        <a:graphic>
          <a:graphicData uri="http://schemas.openxmlformats.org/presentationml/2006/ole">
            <mc:AlternateContent xmlns:mc="http://schemas.openxmlformats.org/markup-compatibility/2006">
              <mc:Choice xmlns:v="urn:schemas-microsoft-com:vml" Requires="v">
                <p:oleObj spid="_x0000_s19253" name="文档" r:id="rId7" imgW="3629162" imgH="1248919" progId="Word.Document.12">
                  <p:embed/>
                </p:oleObj>
              </mc:Choice>
              <mc:Fallback>
                <p:oleObj name="文档" r:id="rId7" imgW="3629162" imgH="1248919" progId="Word.Document.12">
                  <p:embed/>
                  <p:pic>
                    <p:nvPicPr>
                      <p:cNvPr id="0" name=""/>
                      <p:cNvPicPr/>
                      <p:nvPr/>
                    </p:nvPicPr>
                    <p:blipFill>
                      <a:blip r:embed="rId8"/>
                      <a:stretch>
                        <a:fillRect/>
                      </a:stretch>
                    </p:blipFill>
                    <p:spPr>
                      <a:xfrm>
                        <a:off x="3782205" y="2109311"/>
                        <a:ext cx="3629025" cy="1249363"/>
                      </a:xfrm>
                      <a:prstGeom prst="rect">
                        <a:avLst/>
                      </a:prstGeom>
                    </p:spPr>
                  </p:pic>
                </p:oleObj>
              </mc:Fallback>
            </mc:AlternateContent>
          </a:graphicData>
        </a:graphic>
      </p:graphicFrame>
    </p:spTree>
    <p:extLst>
      <p:ext uri="{BB962C8B-B14F-4D97-AF65-F5344CB8AC3E}">
        <p14:creationId xmlns:p14="http://schemas.microsoft.com/office/powerpoint/2010/main" val="23794222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75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750"/>
                                        <p:tgtEl>
                                          <p:spTgt spid="6"/>
                                        </p:tgtEl>
                                      </p:cBhvr>
                                    </p:animEffect>
                                  </p:childTnLst>
                                </p:cTn>
                              </p:par>
                            </p:childTnLst>
                          </p:cTn>
                        </p:par>
                        <p:par>
                          <p:cTn id="11" fill="hold">
                            <p:stCondLst>
                              <p:cond delay="750"/>
                            </p:stCondLst>
                            <p:childTnLst>
                              <p:par>
                                <p:cTn id="12" presetID="3" presetClass="entr" presetSubtype="10" fill="hold"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blinds(horizontal)">
                                      <p:cBhvr>
                                        <p:cTn id="14" dur="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1">
            <a:hlinkClick r:id="rId3"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1</a:t>
            </a:r>
          </a:p>
        </p:txBody>
      </p:sp>
      <p:sp>
        <p:nvSpPr>
          <p:cNvPr id="25" name="Rectangle 21">
            <a:hlinkClick r:id="rId4"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6" name="Rectangle 21">
            <a:hlinkClick r:id="rId5"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8" name="Rectangle 21">
            <a:hlinkClick r:id="rId6"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4</a:t>
            </a:r>
          </a:p>
        </p:txBody>
      </p:sp>
      <p:sp>
        <p:nvSpPr>
          <p:cNvPr id="17" name="矩形 16"/>
          <p:cNvSpPr/>
          <p:nvPr/>
        </p:nvSpPr>
        <p:spPr>
          <a:xfrm>
            <a:off x="380121" y="336546"/>
            <a:ext cx="11299010" cy="198026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4.</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平均速度公式的应用</a:t>
            </a:r>
            <a:r>
              <a:rPr lang="en-US" altLang="zh-CN" sz="2800" b="1" kern="100" dirty="0">
                <a:latin typeface="Times New Roman"/>
                <a:ea typeface="华文细黑"/>
                <a:cs typeface="Courier New"/>
              </a:rPr>
              <a:t>)</a:t>
            </a:r>
            <a:r>
              <a:rPr lang="zh-CN" altLang="zh-CN" sz="2800" kern="100" dirty="0">
                <a:latin typeface="Times New Roman"/>
                <a:ea typeface="华文细黑"/>
                <a:cs typeface="Times New Roman"/>
              </a:rPr>
              <a:t>一质点做匀变速直线运动，初速度</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0</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2 m/s</a:t>
            </a:r>
            <a:r>
              <a:rPr lang="zh-CN" altLang="zh-CN" sz="2800" kern="100" dirty="0">
                <a:latin typeface="Times New Roman"/>
                <a:ea typeface="华文细黑"/>
                <a:cs typeface="Times New Roman"/>
              </a:rPr>
              <a:t>，前</a:t>
            </a:r>
            <a:r>
              <a:rPr lang="en-US" altLang="zh-CN" sz="2800" kern="100" dirty="0">
                <a:latin typeface="Times New Roman"/>
                <a:ea typeface="华文细黑"/>
                <a:cs typeface="Courier New"/>
              </a:rPr>
              <a:t>4 s</a:t>
            </a:r>
            <a:r>
              <a:rPr lang="zh-CN" altLang="zh-CN" sz="2800" kern="100" dirty="0">
                <a:latin typeface="Times New Roman"/>
                <a:ea typeface="华文细黑"/>
                <a:cs typeface="Times New Roman"/>
              </a:rPr>
              <a:t>内位移为</a:t>
            </a:r>
            <a:r>
              <a:rPr lang="en-US" altLang="zh-CN" sz="2800" kern="100" dirty="0">
                <a:latin typeface="Times New Roman"/>
                <a:ea typeface="华文细黑"/>
                <a:cs typeface="Courier New"/>
              </a:rPr>
              <a:t>20 m</a:t>
            </a:r>
            <a:r>
              <a:rPr lang="zh-CN" altLang="zh-CN" sz="2800" kern="100" dirty="0">
                <a:latin typeface="Times New Roman"/>
                <a:ea typeface="华文细黑"/>
                <a:cs typeface="Times New Roman"/>
              </a:rPr>
              <a:t>，求：</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质点前</a:t>
            </a:r>
            <a:r>
              <a:rPr lang="en-US" altLang="zh-CN" sz="2800" kern="100" dirty="0">
                <a:latin typeface="Times New Roman"/>
                <a:ea typeface="华文细黑"/>
                <a:cs typeface="Courier New"/>
              </a:rPr>
              <a:t>4 s</a:t>
            </a:r>
            <a:r>
              <a:rPr lang="zh-CN" altLang="zh-CN" sz="2800" kern="100" dirty="0">
                <a:latin typeface="Times New Roman"/>
                <a:ea typeface="华文细黑"/>
                <a:cs typeface="Times New Roman"/>
              </a:rPr>
              <a:t>内的平均速度大小；</a:t>
            </a:r>
            <a:endParaRPr lang="zh-CN" altLang="zh-CN" sz="1050" kern="100" dirty="0">
              <a:effectLst/>
              <a:latin typeface="宋体"/>
              <a:cs typeface="Courier New"/>
            </a:endParaRPr>
          </a:p>
        </p:txBody>
      </p:sp>
      <p:sp>
        <p:nvSpPr>
          <p:cNvPr id="20" name="TextBox 19"/>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9" name="TextBox 28"/>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3" name="矩形 2"/>
          <p:cNvSpPr/>
          <p:nvPr/>
        </p:nvSpPr>
        <p:spPr>
          <a:xfrm>
            <a:off x="380121" y="2336532"/>
            <a:ext cx="2048959" cy="660758"/>
          </a:xfrm>
          <a:prstGeom prst="rect">
            <a:avLst/>
          </a:prstGeom>
        </p:spPr>
        <p:txBody>
          <a:bodyPr wrap="none">
            <a:spAutoFit/>
          </a:bodyPr>
          <a:lstStyle/>
          <a:p>
            <a:pPr>
              <a:lnSpc>
                <a:spcPct val="150000"/>
              </a:lnSpc>
            </a:pPr>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5 m/s</a:t>
            </a:r>
            <a:endParaRPr lang="zh-CN" altLang="en-US" sz="2800" dirty="0"/>
          </a:p>
        </p:txBody>
      </p:sp>
      <p:sp>
        <p:nvSpPr>
          <p:cNvPr id="14" name="矩形 13"/>
          <p:cNvSpPr/>
          <p:nvPr/>
        </p:nvSpPr>
        <p:spPr>
          <a:xfrm>
            <a:off x="380121" y="3017015"/>
            <a:ext cx="11299010" cy="68760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利用平均速度公式，前</a:t>
            </a:r>
            <a:r>
              <a:rPr lang="en-US" altLang="zh-CN" sz="2800" kern="100" dirty="0">
                <a:solidFill>
                  <a:srgbClr val="002060"/>
                </a:solidFill>
                <a:latin typeface="Times New Roman"/>
                <a:ea typeface="华文细黑"/>
              </a:rPr>
              <a:t>4 s</a:t>
            </a:r>
            <a:r>
              <a:rPr lang="zh-CN" altLang="zh-CN" sz="2800" kern="100" dirty="0">
                <a:solidFill>
                  <a:srgbClr val="002060"/>
                </a:solidFill>
                <a:latin typeface="Times New Roman"/>
                <a:ea typeface="华文细黑"/>
                <a:cs typeface="Times New Roman"/>
              </a:rPr>
              <a:t>内的平均速度</a:t>
            </a:r>
            <a:endParaRPr lang="zh-CN" altLang="zh-CN" sz="1050" kern="100" dirty="0">
              <a:effectLst/>
              <a:latin typeface="宋体"/>
              <a:cs typeface="Courier New"/>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3904149007"/>
              </p:ext>
            </p:extLst>
          </p:nvPr>
        </p:nvGraphicFramePr>
        <p:xfrm>
          <a:off x="7719655" y="2900576"/>
          <a:ext cx="3857625" cy="1187450"/>
        </p:xfrm>
        <a:graphic>
          <a:graphicData uri="http://schemas.openxmlformats.org/presentationml/2006/ole">
            <mc:AlternateContent xmlns:mc="http://schemas.openxmlformats.org/markup-compatibility/2006">
              <mc:Choice xmlns:v="urn:schemas-microsoft-com:vml" Requires="v">
                <p:oleObj spid="_x0000_s99455" name="文档" r:id="rId7" imgW="3856851" imgH="1188092" progId="Word.Document.12">
                  <p:embed/>
                </p:oleObj>
              </mc:Choice>
              <mc:Fallback>
                <p:oleObj name="文档" r:id="rId7" imgW="3856851" imgH="1188092" progId="Word.Document.12">
                  <p:embed/>
                  <p:pic>
                    <p:nvPicPr>
                      <p:cNvPr id="0" name=""/>
                      <p:cNvPicPr/>
                      <p:nvPr/>
                    </p:nvPicPr>
                    <p:blipFill>
                      <a:blip r:embed="rId8"/>
                      <a:stretch>
                        <a:fillRect/>
                      </a:stretch>
                    </p:blipFill>
                    <p:spPr>
                      <a:xfrm>
                        <a:off x="7719655" y="2900576"/>
                        <a:ext cx="3857625" cy="1187450"/>
                      </a:xfrm>
                      <a:prstGeom prst="rect">
                        <a:avLst/>
                      </a:prstGeom>
                    </p:spPr>
                  </p:pic>
                </p:oleObj>
              </mc:Fallback>
            </mc:AlternateContent>
          </a:graphicData>
        </a:graphic>
      </p:graphicFrame>
      <p:sp>
        <p:nvSpPr>
          <p:cNvPr id="16" name="矩形 15"/>
          <p:cNvSpPr/>
          <p:nvPr/>
        </p:nvSpPr>
        <p:spPr>
          <a:xfrm>
            <a:off x="380121" y="3724340"/>
            <a:ext cx="11299010" cy="68760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质点第</a:t>
            </a:r>
            <a:r>
              <a:rPr lang="en-US" altLang="zh-CN" sz="2800" kern="100" dirty="0">
                <a:latin typeface="Times New Roman"/>
                <a:ea typeface="华文细黑"/>
                <a:cs typeface="Courier New"/>
              </a:rPr>
              <a:t>4 s</a:t>
            </a:r>
            <a:r>
              <a:rPr lang="zh-CN" altLang="zh-CN" sz="2800" kern="100" dirty="0">
                <a:latin typeface="Times New Roman"/>
                <a:ea typeface="华文细黑"/>
                <a:cs typeface="Times New Roman"/>
              </a:rPr>
              <a:t>末的速度大小；</a:t>
            </a:r>
            <a:endParaRPr lang="zh-CN" altLang="zh-CN" sz="1050" kern="100" dirty="0">
              <a:effectLst/>
              <a:latin typeface="宋体"/>
              <a:cs typeface="Courier New"/>
            </a:endParaRPr>
          </a:p>
        </p:txBody>
      </p:sp>
      <p:sp>
        <p:nvSpPr>
          <p:cNvPr id="19" name="矩形 18"/>
          <p:cNvSpPr/>
          <p:nvPr/>
        </p:nvSpPr>
        <p:spPr>
          <a:xfrm>
            <a:off x="380121" y="4431665"/>
            <a:ext cx="2048959" cy="656846"/>
          </a:xfrm>
          <a:prstGeom prst="rect">
            <a:avLst/>
          </a:prstGeom>
        </p:spPr>
        <p:txBody>
          <a:bodyPr wrap="non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cs typeface="Courier New"/>
              </a:rPr>
              <a:t>8 m/s</a:t>
            </a:r>
            <a:endParaRPr lang="zh-CN" altLang="zh-CN" sz="1050" kern="100" dirty="0">
              <a:effectLst/>
              <a:latin typeface="宋体"/>
              <a:cs typeface="Courier New"/>
            </a:endParaRPr>
          </a:p>
        </p:txBody>
      </p:sp>
      <p:sp>
        <p:nvSpPr>
          <p:cNvPr id="22" name="矩形 21"/>
          <p:cNvSpPr/>
          <p:nvPr/>
        </p:nvSpPr>
        <p:spPr>
          <a:xfrm>
            <a:off x="380121" y="5108238"/>
            <a:ext cx="11299010" cy="699654"/>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smtClean="0">
                <a:solidFill>
                  <a:srgbClr val="002060"/>
                </a:solidFill>
                <a:latin typeface="Times New Roman"/>
                <a:ea typeface="华文细黑"/>
                <a:cs typeface="Times New Roman"/>
              </a:rPr>
              <a:t>因为</a:t>
            </a:r>
            <a:r>
              <a:rPr lang="en-US" altLang="zh-CN" sz="2800" kern="100" dirty="0" smtClean="0">
                <a:solidFill>
                  <a:srgbClr val="002060"/>
                </a:solidFill>
                <a:latin typeface="Times New Roman"/>
                <a:ea typeface="华文细黑"/>
                <a:cs typeface="Times New Roman"/>
              </a:rPr>
              <a:t>                   </a:t>
            </a:r>
            <a:r>
              <a:rPr lang="zh-CN" altLang="zh-CN" sz="2800" kern="100" dirty="0" smtClean="0">
                <a:solidFill>
                  <a:srgbClr val="002060"/>
                </a:solidFill>
                <a:latin typeface="Times New Roman"/>
                <a:ea typeface="华文细黑"/>
                <a:cs typeface="Times New Roman"/>
              </a:rPr>
              <a:t>，</a:t>
            </a:r>
            <a:r>
              <a:rPr lang="zh-CN" altLang="zh-CN" sz="2800" kern="100" dirty="0">
                <a:solidFill>
                  <a:srgbClr val="002060"/>
                </a:solidFill>
                <a:latin typeface="Times New Roman"/>
                <a:ea typeface="华文细黑"/>
                <a:cs typeface="Times New Roman"/>
              </a:rPr>
              <a:t>代入数据解得，第</a:t>
            </a:r>
            <a:r>
              <a:rPr lang="en-US" altLang="zh-CN" sz="2800" kern="100" dirty="0">
                <a:solidFill>
                  <a:srgbClr val="002060"/>
                </a:solidFill>
                <a:latin typeface="Times New Roman"/>
                <a:ea typeface="华文细黑"/>
              </a:rPr>
              <a:t>4 s</a:t>
            </a:r>
            <a:r>
              <a:rPr lang="zh-CN" altLang="zh-CN" sz="2800" kern="100" dirty="0">
                <a:solidFill>
                  <a:srgbClr val="002060"/>
                </a:solidFill>
                <a:latin typeface="Times New Roman"/>
                <a:ea typeface="华文细黑"/>
                <a:cs typeface="Times New Roman"/>
              </a:rPr>
              <a:t>末的速度</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rPr>
              <a:t>4</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rPr>
              <a:t>8 m/s.</a:t>
            </a:r>
            <a:endParaRPr lang="zh-CN" altLang="zh-CN" sz="1050" kern="100" dirty="0">
              <a:effectLst/>
              <a:latin typeface="宋体"/>
              <a:cs typeface="Courier New"/>
            </a:endParaRPr>
          </a:p>
        </p:txBody>
      </p:sp>
      <p:graphicFrame>
        <p:nvGraphicFramePr>
          <p:cNvPr id="23" name="对象 22"/>
          <p:cNvGraphicFramePr>
            <a:graphicFrameLocks noChangeAspect="1"/>
          </p:cNvGraphicFramePr>
          <p:nvPr>
            <p:extLst>
              <p:ext uri="{D42A27DB-BD31-4B8C-83A1-F6EECF244321}">
                <p14:modId xmlns:p14="http://schemas.microsoft.com/office/powerpoint/2010/main" val="1612564429"/>
              </p:ext>
            </p:extLst>
          </p:nvPr>
        </p:nvGraphicFramePr>
        <p:xfrm>
          <a:off x="2313806" y="4976426"/>
          <a:ext cx="1981200" cy="1179512"/>
        </p:xfrm>
        <a:graphic>
          <a:graphicData uri="http://schemas.openxmlformats.org/presentationml/2006/ole">
            <mc:AlternateContent xmlns:mc="http://schemas.openxmlformats.org/markup-compatibility/2006">
              <mc:Choice xmlns:v="urn:schemas-microsoft-com:vml" Requires="v">
                <p:oleObj spid="_x0000_s99456" name="文档" r:id="rId9" imgW="1980765" imgH="1178015" progId="Word.Document.12">
                  <p:embed/>
                </p:oleObj>
              </mc:Choice>
              <mc:Fallback>
                <p:oleObj name="文档" r:id="rId9" imgW="1980765" imgH="1178015" progId="Word.Document.12">
                  <p:embed/>
                  <p:pic>
                    <p:nvPicPr>
                      <p:cNvPr id="0" name=""/>
                      <p:cNvPicPr/>
                      <p:nvPr/>
                    </p:nvPicPr>
                    <p:blipFill>
                      <a:blip r:embed="rId10"/>
                      <a:stretch>
                        <a:fillRect/>
                      </a:stretch>
                    </p:blipFill>
                    <p:spPr>
                      <a:xfrm>
                        <a:off x="2313806" y="4976426"/>
                        <a:ext cx="1981200" cy="1179512"/>
                      </a:xfrm>
                      <a:prstGeom prst="rect">
                        <a:avLst/>
                      </a:prstGeom>
                    </p:spPr>
                  </p:pic>
                </p:oleObj>
              </mc:Fallback>
            </mc:AlternateContent>
          </a:graphicData>
        </a:graphic>
      </p:graphicFrame>
    </p:spTree>
    <p:extLst>
      <p:ext uri="{BB962C8B-B14F-4D97-AF65-F5344CB8AC3E}">
        <p14:creationId xmlns:p14="http://schemas.microsoft.com/office/powerpoint/2010/main" val="26183639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1" restart="whenNotActive" fill="hold" evtFilter="cancelBubble" nodeType="interactiveSeq">
                <p:stCondLst>
                  <p:cond evt="onClick" delay="0">
                    <p:tgtEl>
                      <p:spTgt spid="29"/>
                    </p:tgtEl>
                  </p:cond>
                </p:stCondLst>
                <p:endSync evt="end" delay="0">
                  <p:rtn val="all"/>
                </p:endSync>
                <p:childTnLst>
                  <p:par>
                    <p:cTn id="22" fill="hold">
                      <p:stCondLst>
                        <p:cond delay="0"/>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linds(horizontal)">
                                      <p:cBhvr>
                                        <p:cTn id="26" dur="500"/>
                                        <p:tgtEl>
                                          <p:spTgt spid="14"/>
                                        </p:tgtEl>
                                      </p:cBhvr>
                                    </p:animEffect>
                                  </p:childTnLst>
                                </p:cTn>
                              </p:par>
                              <p:par>
                                <p:cTn id="27" presetID="3" presetClass="entr" presetSubtype="1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linds(horizontal)">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linds(horizontal)">
                                      <p:cBhvr>
                                        <p:cTn id="34" dur="500"/>
                                        <p:tgtEl>
                                          <p:spTgt spid="22"/>
                                        </p:tgtEl>
                                      </p:cBhvr>
                                    </p:animEffect>
                                  </p:childTnLst>
                                </p:cTn>
                              </p:par>
                              <p:par>
                                <p:cTn id="35" presetID="3" presetClass="entr" presetSubtype="1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linds(horizontal)">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4"/>
                                        </p:tgtEl>
                                      </p:cBhvr>
                                    </p:animEffect>
                                    <p:set>
                                      <p:cBhvr>
                                        <p:cTn id="42" dur="1" fill="hold">
                                          <p:stCondLst>
                                            <p:cond delay="499"/>
                                          </p:stCondLst>
                                        </p:cTn>
                                        <p:tgtEl>
                                          <p:spTgt spid="14"/>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4"/>
                                        </p:tgtEl>
                                      </p:cBhvr>
                                    </p:animEffect>
                                    <p:set>
                                      <p:cBhvr>
                                        <p:cTn id="45" dur="1" fill="hold">
                                          <p:stCondLst>
                                            <p:cond delay="499"/>
                                          </p:stCondLst>
                                        </p:cTn>
                                        <p:tgtEl>
                                          <p:spTgt spid="4"/>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22"/>
                                        </p:tgtEl>
                                      </p:cBhvr>
                                    </p:animEffect>
                                    <p:set>
                                      <p:cBhvr>
                                        <p:cTn id="48" dur="1" fill="hold">
                                          <p:stCondLst>
                                            <p:cond delay="499"/>
                                          </p:stCondLst>
                                        </p:cTn>
                                        <p:tgtEl>
                                          <p:spTgt spid="22"/>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23"/>
                                        </p:tgtEl>
                                      </p:cBhvr>
                                    </p:animEffect>
                                    <p:set>
                                      <p:cBhvr>
                                        <p:cTn id="5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3" grpId="0"/>
      <p:bldP spid="3" grpId="1"/>
      <p:bldP spid="14" grpId="0"/>
      <p:bldP spid="14" grpId="1"/>
      <p:bldP spid="19" grpId="0"/>
      <p:bldP spid="19" grpId="1"/>
      <p:bldP spid="22" grpId="0"/>
      <p:bldP spid="22"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87440" y="5734050"/>
            <a:ext cx="602973" cy="602973"/>
          </a:xfrm>
          <a:prstGeom prst="rect">
            <a:avLst/>
          </a:prstGeom>
        </p:spPr>
      </p:pic>
      <p:sp>
        <p:nvSpPr>
          <p:cNvPr id="24" name="Rectangle 21">
            <a:hlinkClick r:id="rId5"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1</a:t>
            </a:r>
          </a:p>
        </p:txBody>
      </p:sp>
      <p:sp>
        <p:nvSpPr>
          <p:cNvPr id="25" name="Rectangle 21">
            <a:hlinkClick r:id="rId6"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6" name="Rectangle 21">
            <a:hlinkClick r:id="rId7"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8" name="Rectangle 21">
            <a:hlinkClick r:id="rId8"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4</a:t>
            </a:r>
          </a:p>
        </p:txBody>
      </p:sp>
      <p:sp>
        <p:nvSpPr>
          <p:cNvPr id="17" name="矩形 16"/>
          <p:cNvSpPr/>
          <p:nvPr/>
        </p:nvSpPr>
        <p:spPr>
          <a:xfrm>
            <a:off x="412820" y="1399705"/>
            <a:ext cx="11299010" cy="68760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质点第</a:t>
            </a:r>
            <a:r>
              <a:rPr lang="en-US" altLang="zh-CN" sz="2800" kern="100" dirty="0">
                <a:latin typeface="Times New Roman"/>
                <a:ea typeface="华文细黑"/>
                <a:cs typeface="Courier New"/>
              </a:rPr>
              <a:t>2 s</a:t>
            </a:r>
            <a:r>
              <a:rPr lang="zh-CN" altLang="zh-CN" sz="2800" kern="100" dirty="0">
                <a:latin typeface="Times New Roman"/>
                <a:ea typeface="华文细黑"/>
                <a:cs typeface="Times New Roman"/>
              </a:rPr>
              <a:t>末的速度大小</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20" name="TextBox 19"/>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9" name="TextBox 28"/>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3" name="矩形 2"/>
          <p:cNvSpPr/>
          <p:nvPr/>
        </p:nvSpPr>
        <p:spPr>
          <a:xfrm>
            <a:off x="412820" y="2268007"/>
            <a:ext cx="2048959"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5 m/s</a:t>
            </a:r>
            <a:endParaRPr lang="zh-CN" altLang="en-US" sz="2800" dirty="0"/>
          </a:p>
        </p:txBody>
      </p:sp>
      <p:sp>
        <p:nvSpPr>
          <p:cNvPr id="14" name="矩形 13"/>
          <p:cNvSpPr/>
          <p:nvPr/>
        </p:nvSpPr>
        <p:spPr>
          <a:xfrm>
            <a:off x="412820" y="2863503"/>
            <a:ext cx="11299010" cy="769417"/>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第</a:t>
            </a:r>
            <a:r>
              <a:rPr lang="en-US" altLang="zh-CN" sz="2800" kern="100" dirty="0">
                <a:solidFill>
                  <a:srgbClr val="002060"/>
                </a:solidFill>
                <a:latin typeface="Times New Roman"/>
                <a:ea typeface="华文细黑"/>
              </a:rPr>
              <a:t>2 s</a:t>
            </a:r>
            <a:r>
              <a:rPr lang="zh-CN" altLang="zh-CN" sz="2800" kern="100" dirty="0">
                <a:solidFill>
                  <a:srgbClr val="002060"/>
                </a:solidFill>
                <a:latin typeface="Times New Roman"/>
                <a:ea typeface="华文细黑"/>
                <a:cs typeface="Times New Roman"/>
              </a:rPr>
              <a:t>末为这段时间的中间时刻，故</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rPr>
              <a:t>2</a:t>
            </a:r>
            <a:r>
              <a:rPr lang="zh-CN" altLang="zh-CN" sz="2800" kern="100" dirty="0" smtClean="0">
                <a:solidFill>
                  <a:srgbClr val="002060"/>
                </a:solidFill>
                <a:latin typeface="Times New Roman"/>
                <a:ea typeface="华文细黑"/>
                <a:cs typeface="Times New Roman"/>
              </a:rPr>
              <a:t>＝</a:t>
            </a:r>
            <a:r>
              <a:rPr lang="en-US" altLang="zh-CN" sz="2800" kern="100" dirty="0" smtClean="0">
                <a:solidFill>
                  <a:srgbClr val="002060"/>
                </a:solidFill>
                <a:latin typeface="Times New Roman"/>
                <a:ea typeface="华文细黑"/>
                <a:cs typeface="Times New Roman"/>
              </a:rPr>
              <a:t>   </a:t>
            </a:r>
            <a:r>
              <a:rPr lang="zh-CN" altLang="zh-CN" sz="2800" kern="100" dirty="0" smtClean="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rPr>
              <a:t>5 m/s.</a:t>
            </a:r>
            <a:endParaRPr lang="zh-CN" altLang="zh-CN" sz="1050" kern="100" dirty="0">
              <a:effectLst/>
              <a:latin typeface="宋体"/>
              <a:cs typeface="Courier New"/>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619852066"/>
              </p:ext>
            </p:extLst>
          </p:nvPr>
        </p:nvGraphicFramePr>
        <p:xfrm>
          <a:off x="7598545" y="3043957"/>
          <a:ext cx="782638" cy="1177925"/>
        </p:xfrm>
        <a:graphic>
          <a:graphicData uri="http://schemas.openxmlformats.org/presentationml/2006/ole">
            <mc:AlternateContent xmlns:mc="http://schemas.openxmlformats.org/markup-compatibility/2006">
              <mc:Choice xmlns:v="urn:schemas-microsoft-com:vml" Requires="v">
                <p:oleObj spid="_x0000_s40521" name="文档" r:id="rId9" imgW="788624" imgH="1178015" progId="Word.Document.12">
                  <p:embed/>
                </p:oleObj>
              </mc:Choice>
              <mc:Fallback>
                <p:oleObj name="文档" r:id="rId9" imgW="788624" imgH="1178015" progId="Word.Document.12">
                  <p:embed/>
                  <p:pic>
                    <p:nvPicPr>
                      <p:cNvPr id="0" name=""/>
                      <p:cNvPicPr/>
                      <p:nvPr/>
                    </p:nvPicPr>
                    <p:blipFill>
                      <a:blip r:embed="rId10"/>
                      <a:stretch>
                        <a:fillRect/>
                      </a:stretch>
                    </p:blipFill>
                    <p:spPr>
                      <a:xfrm>
                        <a:off x="7598545" y="3043957"/>
                        <a:ext cx="782638" cy="1177925"/>
                      </a:xfrm>
                      <a:prstGeom prst="rect">
                        <a:avLst/>
                      </a:prstGeom>
                    </p:spPr>
                  </p:pic>
                </p:oleObj>
              </mc:Fallback>
            </mc:AlternateContent>
          </a:graphicData>
        </a:graphic>
      </p:graphicFrame>
    </p:spTree>
    <p:extLst>
      <p:ext uri="{BB962C8B-B14F-4D97-AF65-F5344CB8AC3E}">
        <p14:creationId xmlns:p14="http://schemas.microsoft.com/office/powerpoint/2010/main" val="36531218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3" restart="whenNotActive" fill="hold" evtFilter="cancelBubble" nodeType="interactiveSeq">
                <p:stCondLst>
                  <p:cond evt="onClick" delay="0">
                    <p:tgtEl>
                      <p:spTgt spid="29"/>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par>
                                <p:cTn id="19" presetID="3" presetClass="entr" presetSubtype="1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3" grpId="0"/>
      <p:bldP spid="3" grpId="1"/>
      <p:bldP spid="14" grpId="0"/>
      <p:bldP spid="14"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圆角 6"/>
          <p:cNvSpPr/>
          <p:nvPr/>
        </p:nvSpPr>
        <p:spPr>
          <a:xfrm>
            <a:off x="0" y="2709714"/>
            <a:ext cx="8590412" cy="962038"/>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200" b="1" dirty="0">
                <a:solidFill>
                  <a:srgbClr val="0070C0"/>
                </a:solidFill>
                <a:latin typeface="宋体" pitchFamily="2" charset="-122"/>
                <a:ea typeface="宋体" pitchFamily="2" charset="-122"/>
                <a:cs typeface="+mj-cs"/>
              </a:rPr>
              <a:t>“</a:t>
            </a:r>
            <a:r>
              <a:rPr lang="zh-CN" altLang="en-US" sz="5200" b="1" dirty="0">
                <a:solidFill>
                  <a:srgbClr val="0070C0"/>
                </a:solidFill>
                <a:latin typeface="+mj-lt"/>
                <a:ea typeface="+mj-ea"/>
                <a:cs typeface="+mj-cs"/>
              </a:rPr>
              <a:t>纸带法</a:t>
            </a:r>
            <a:r>
              <a:rPr lang="zh-CN" altLang="en-US" sz="5200" b="1" dirty="0">
                <a:solidFill>
                  <a:srgbClr val="0070C0"/>
                </a:solidFill>
                <a:latin typeface="宋体" pitchFamily="2" charset="-122"/>
                <a:ea typeface="宋体" pitchFamily="2" charset="-122"/>
                <a:cs typeface="+mj-cs"/>
              </a:rPr>
              <a:t>”</a:t>
            </a:r>
            <a:r>
              <a:rPr lang="zh-CN" altLang="en-US" sz="5200" b="1" dirty="0">
                <a:solidFill>
                  <a:srgbClr val="0070C0"/>
                </a:solidFill>
                <a:latin typeface="+mj-lt"/>
                <a:ea typeface="+mj-ea"/>
                <a:cs typeface="+mj-cs"/>
              </a:rPr>
              <a:t>测速度和加速度</a:t>
            </a:r>
            <a:endParaRPr lang="en-US" altLang="zh-CN" sz="5200" b="1" dirty="0">
              <a:solidFill>
                <a:srgbClr val="0070C0"/>
              </a:solidFill>
              <a:latin typeface="+mj-lt"/>
              <a:ea typeface="+mj-ea"/>
              <a:cs typeface="+mj-cs"/>
            </a:endParaRPr>
          </a:p>
        </p:txBody>
      </p:sp>
      <p:pic>
        <p:nvPicPr>
          <p:cNvPr id="6" name="Picture 2" descr="C:\Users\Administrator\Desktop\用！！！\风景图片\新图！\3运动会\22041f01553a4346a61c924ff52248b1.jpg"/>
          <p:cNvPicPr>
            <a:picLocks noChangeAspect="1" noChangeArrowheads="1"/>
          </p:cNvPicPr>
          <p:nvPr/>
        </p:nvPicPr>
        <p:blipFill rotWithShape="1">
          <a:blip r:embed="rId2">
            <a:extLst>
              <a:ext uri="{28A0092B-C50C-407E-A947-70E740481C1C}">
                <a14:useLocalDpi xmlns:a14="http://schemas.microsoft.com/office/drawing/2010/main" val="0"/>
              </a:ext>
            </a:extLst>
          </a:blip>
          <a:srcRect l="13435" t="4556" r="11412"/>
          <a:stretch/>
        </p:blipFill>
        <p:spPr bwMode="auto">
          <a:xfrm>
            <a:off x="8590411" y="794"/>
            <a:ext cx="3600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0470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440677" y="1999794"/>
            <a:ext cx="11187139" cy="464740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利用纸带判断物体是否做匀变速直线运动的方法</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smtClean="0">
                <a:latin typeface="Times New Roman"/>
                <a:ea typeface="华文细黑"/>
                <a:cs typeface="Times New Roman"/>
              </a:rPr>
              <a:t>如图</a:t>
            </a:r>
            <a:r>
              <a:rPr lang="en-US" altLang="zh-CN" sz="2800" kern="100" dirty="0" smtClean="0">
                <a:latin typeface="Times New Roman"/>
                <a:ea typeface="华文细黑"/>
                <a:cs typeface="Courier New"/>
              </a:rPr>
              <a:t>2</a:t>
            </a:r>
            <a:r>
              <a:rPr lang="zh-CN" altLang="zh-CN" sz="2800" kern="100" dirty="0" smtClean="0">
                <a:latin typeface="Times New Roman"/>
                <a:ea typeface="华文细黑"/>
                <a:cs typeface="Times New Roman"/>
              </a:rPr>
              <a:t>所</a:t>
            </a:r>
            <a:r>
              <a:rPr lang="zh-CN" altLang="zh-CN" sz="2800" kern="100" dirty="0">
                <a:latin typeface="Times New Roman"/>
                <a:ea typeface="华文细黑"/>
                <a:cs typeface="Times New Roman"/>
              </a:rPr>
              <a:t>示，沿直线运动的物体在连续相等时间间隔</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内的位移分别为</a:t>
            </a:r>
            <a:r>
              <a:rPr lang="en-US" altLang="zh-CN" sz="2800" i="1" kern="100" dirty="0">
                <a:latin typeface="Times New Roman"/>
                <a:ea typeface="华文细黑"/>
                <a:cs typeface="Courier New"/>
              </a:rPr>
              <a:t>x</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x</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x</a:t>
            </a:r>
            <a:r>
              <a:rPr lang="en-US" altLang="zh-CN" sz="2800" kern="100" baseline="-25000" dirty="0">
                <a:latin typeface="Times New Roman"/>
                <a:ea typeface="华文细黑"/>
                <a:cs typeface="Courier New"/>
              </a:rPr>
              <a:t>3</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x</a:t>
            </a:r>
            <a:r>
              <a:rPr lang="en-US" altLang="zh-CN" sz="2800" kern="100" baseline="-25000" dirty="0">
                <a:latin typeface="Times New Roman"/>
                <a:ea typeface="华文细黑"/>
                <a:cs typeface="Courier New"/>
              </a:rPr>
              <a:t>4</a:t>
            </a:r>
            <a:r>
              <a:rPr lang="en-US" altLang="zh-CN" sz="2800" kern="100" dirty="0">
                <a:latin typeface="宋体"/>
                <a:ea typeface="华文细黑"/>
                <a:cs typeface="Times New Roman"/>
              </a:rPr>
              <a:t>…</a:t>
            </a:r>
            <a:r>
              <a:rPr lang="en-US" altLang="zh-CN" sz="2800" i="1" kern="100" dirty="0" err="1">
                <a:latin typeface="Times New Roman"/>
                <a:ea typeface="华文细黑"/>
                <a:cs typeface="Courier New"/>
              </a:rPr>
              <a:t>x</a:t>
            </a:r>
            <a:r>
              <a:rPr lang="en-US" altLang="zh-CN" sz="2800" i="1" kern="100" baseline="-25000" dirty="0" err="1">
                <a:latin typeface="Times New Roman"/>
                <a:ea typeface="华文细黑"/>
                <a:cs typeface="Courier New"/>
              </a:rPr>
              <a:t>n</a:t>
            </a:r>
            <a:r>
              <a:rPr lang="zh-CN" altLang="zh-CN" sz="2800" kern="100" dirty="0">
                <a:latin typeface="Times New Roman"/>
                <a:ea typeface="华文细黑"/>
                <a:cs typeface="Times New Roman"/>
              </a:rPr>
              <a:t>，若</a:t>
            </a:r>
            <a:r>
              <a:rPr lang="en-US" altLang="zh-CN" sz="2800" kern="100" dirty="0" err="1">
                <a:latin typeface="Times New Roman"/>
                <a:ea typeface="华文细黑"/>
                <a:cs typeface="Courier New"/>
              </a:rPr>
              <a:t>Δ</a:t>
            </a:r>
            <a:r>
              <a:rPr lang="en-US" altLang="zh-CN" sz="2800" i="1" kern="100" dirty="0" err="1">
                <a:latin typeface="Times New Roman"/>
                <a:ea typeface="华文细黑"/>
                <a:cs typeface="Courier New"/>
              </a:rPr>
              <a:t>x</a:t>
            </a:r>
            <a:r>
              <a:rPr lang="zh-CN" altLang="zh-CN" sz="2800" kern="100" dirty="0" smtClean="0">
                <a:latin typeface="Times New Roman"/>
                <a:ea typeface="华文细黑"/>
                <a:cs typeface="Times New Roman"/>
              </a:rPr>
              <a:t>＝</a:t>
            </a:r>
            <a:r>
              <a:rPr lang="en-US" altLang="zh-CN" sz="2800" i="1" u="sng" kern="100" dirty="0" smtClean="0">
                <a:latin typeface="Times New Roman"/>
                <a:ea typeface="华文细黑"/>
                <a:cs typeface="Courier New"/>
              </a:rPr>
              <a:t>           </a:t>
            </a:r>
            <a:r>
              <a:rPr lang="zh-CN" altLang="zh-CN" sz="2800" kern="100" dirty="0" smtClean="0">
                <a:latin typeface="Times New Roman"/>
                <a:ea typeface="华文细黑"/>
                <a:cs typeface="Times New Roman"/>
              </a:rPr>
              <a:t>＝</a:t>
            </a:r>
            <a:r>
              <a:rPr lang="en-US" altLang="zh-CN" sz="2800" i="1" u="sng" kern="100" dirty="0" smtClean="0">
                <a:latin typeface="Times New Roman"/>
                <a:ea typeface="华文细黑"/>
                <a:cs typeface="Courier New"/>
              </a:rPr>
              <a:t>          </a:t>
            </a:r>
            <a:r>
              <a:rPr lang="zh-CN" altLang="zh-CN" sz="2800" kern="100" dirty="0" smtClean="0">
                <a:latin typeface="Times New Roman"/>
                <a:ea typeface="华文细黑"/>
                <a:cs typeface="Times New Roman"/>
              </a:rPr>
              <a:t>＝</a:t>
            </a:r>
            <a:r>
              <a:rPr lang="en-US" altLang="zh-CN" sz="2800" i="1" u="sng" kern="100" dirty="0" smtClean="0">
                <a:latin typeface="Times New Roman"/>
                <a:ea typeface="华文细黑"/>
                <a:cs typeface="Courier New"/>
              </a:rPr>
              <a:t>          </a:t>
            </a:r>
            <a:r>
              <a:rPr lang="zh-CN" altLang="zh-CN" sz="2800" kern="100" dirty="0" smtClean="0">
                <a:latin typeface="Times New Roman"/>
                <a:ea typeface="华文细黑"/>
                <a:cs typeface="Times New Roman"/>
              </a:rPr>
              <a:t>＝</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a:t>
            </a:r>
            <a:r>
              <a:rPr lang="en-US" altLang="zh-CN" sz="2800" i="1" kern="100" dirty="0" err="1">
                <a:latin typeface="Times New Roman"/>
                <a:ea typeface="华文细黑"/>
                <a:cs typeface="Courier New"/>
              </a:rPr>
              <a:t>x</a:t>
            </a:r>
            <a:r>
              <a:rPr lang="en-US" altLang="zh-CN" sz="2800" i="1" kern="100" baseline="-25000" dirty="0" err="1">
                <a:latin typeface="Times New Roman"/>
                <a:ea typeface="华文细黑"/>
                <a:cs typeface="Courier New"/>
              </a:rPr>
              <a:t>n</a:t>
            </a:r>
            <a:r>
              <a:rPr lang="zh-CN" altLang="zh-CN" sz="2800" kern="100" dirty="0">
                <a:latin typeface="Times New Roman"/>
                <a:ea typeface="华文细黑"/>
                <a:cs typeface="Times New Roman"/>
              </a:rPr>
              <a:t>－</a:t>
            </a:r>
            <a:r>
              <a:rPr lang="en-US" altLang="zh-CN" sz="2800" i="1" kern="100" dirty="0" err="1">
                <a:latin typeface="Times New Roman"/>
                <a:ea typeface="华文细黑"/>
                <a:cs typeface="Courier New"/>
              </a:rPr>
              <a:t>x</a:t>
            </a:r>
            <a:r>
              <a:rPr lang="en-US" altLang="zh-CN" sz="2800" i="1" kern="100" baseline="-25000" dirty="0" err="1">
                <a:latin typeface="Times New Roman"/>
                <a:ea typeface="华文细黑"/>
                <a:cs typeface="Courier New"/>
              </a:rPr>
              <a:t>n</a:t>
            </a:r>
            <a:r>
              <a:rPr lang="zh-CN" altLang="zh-CN" sz="2800" kern="100" baseline="-25000" dirty="0">
                <a:latin typeface="Times New Roman"/>
                <a:ea typeface="华文细黑"/>
                <a:cs typeface="Times New Roman"/>
              </a:rPr>
              <a:t>－</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，则说明物体在做匀变速直线运动，且</a:t>
            </a:r>
            <a:r>
              <a:rPr lang="en-US" altLang="zh-CN" sz="2800" kern="100" dirty="0" err="1">
                <a:latin typeface="Times New Roman"/>
                <a:ea typeface="华文细黑"/>
                <a:cs typeface="Courier New"/>
              </a:rPr>
              <a:t>Δ</a:t>
            </a:r>
            <a:r>
              <a:rPr lang="en-US" altLang="zh-CN" sz="2800" i="1" kern="100" dirty="0" err="1">
                <a:latin typeface="Times New Roman"/>
                <a:ea typeface="华文细黑"/>
                <a:cs typeface="Courier New"/>
              </a:rPr>
              <a:t>x</a:t>
            </a:r>
            <a:r>
              <a:rPr lang="zh-CN" altLang="zh-CN" sz="2800" kern="100" dirty="0" smtClean="0">
                <a:latin typeface="Times New Roman"/>
                <a:ea typeface="华文细黑"/>
                <a:cs typeface="Times New Roman"/>
              </a:rPr>
              <a:t>＝</a:t>
            </a:r>
            <a:r>
              <a:rPr lang="en-US" altLang="zh-CN" sz="2800" i="1" u="sng" kern="100" dirty="0" smtClean="0">
                <a:latin typeface="Times New Roman"/>
                <a:ea typeface="华文细黑"/>
                <a:cs typeface="Courier New"/>
              </a:rPr>
              <a:t>       </a:t>
            </a:r>
            <a:r>
              <a:rPr lang="en-US" altLang="zh-CN" sz="2800" kern="100" dirty="0" smtClean="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测定匀变速直线运动速度的方法</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latin typeface="Times New Roman"/>
                <a:ea typeface="华文细黑"/>
                <a:cs typeface="Times New Roman"/>
              </a:rPr>
              <a:t>根据匀变速直线运动某段时间内的平均速度等于中间时刻的瞬时速度求解：</a:t>
            </a:r>
            <a:r>
              <a:rPr lang="en-US" altLang="zh-CN" sz="2800" kern="100" dirty="0">
                <a:latin typeface="Times New Roman"/>
                <a:ea typeface="华文细黑"/>
                <a:cs typeface="Courier New"/>
              </a:rPr>
              <a:t> </a:t>
            </a:r>
            <a:r>
              <a:rPr lang="en-US" altLang="zh-CN" sz="2800" kern="100" dirty="0" smtClean="0">
                <a:latin typeface="Times New Roman"/>
                <a:ea typeface="华文细黑"/>
                <a:cs typeface="Courier New"/>
              </a:rPr>
              <a:t>   </a:t>
            </a:r>
            <a:r>
              <a:rPr lang="zh-CN" altLang="zh-CN" sz="2800" kern="100" dirty="0" smtClean="0">
                <a:latin typeface="Times New Roman"/>
                <a:ea typeface="华文细黑"/>
                <a:cs typeface="Times New Roman"/>
              </a:rPr>
              <a:t>＝</a:t>
            </a:r>
            <a:r>
              <a:rPr lang="en-US" altLang="zh-CN" sz="2800" kern="100" dirty="0" smtClean="0">
                <a:latin typeface="Times New Roman"/>
                <a:ea typeface="华文细黑"/>
                <a:cs typeface="Times New Roman"/>
              </a:rPr>
              <a:t>    </a:t>
            </a:r>
            <a:r>
              <a:rPr lang="en-US" altLang="zh-CN" sz="2800" kern="100" dirty="0" smtClean="0">
                <a:latin typeface="Times New Roman"/>
                <a:ea typeface="华文细黑"/>
                <a:cs typeface="Courier New"/>
              </a:rPr>
              <a:t>.</a:t>
            </a:r>
            <a:endParaRPr lang="zh-CN" altLang="zh-CN" sz="1050" kern="100" dirty="0">
              <a:effectLst/>
              <a:latin typeface="宋体"/>
              <a:cs typeface="Courier New"/>
            </a:endParaRP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8" name="矩形 17"/>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一、实验原理</a:t>
            </a:r>
          </a:p>
        </p:txBody>
      </p:sp>
      <p:sp>
        <p:nvSpPr>
          <p:cNvPr id="2" name="Rectangle 2"/>
          <p:cNvSpPr>
            <a:spLocks noChangeArrowheads="1"/>
          </p:cNvSpPr>
          <p:nvPr/>
        </p:nvSpPr>
        <p:spPr bwMode="auto">
          <a:xfrm>
            <a:off x="0" y="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51201" name="Picture 1" descr="E:\贾文2018\同步\物理 人教 必修1 新课标（13省）\R2-89.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619" y="684218"/>
            <a:ext cx="9657174" cy="879394"/>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5733569" y="1559362"/>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2</a:t>
            </a:r>
            <a:endParaRPr lang="zh-CN" altLang="en-US" dirty="0"/>
          </a:p>
        </p:txBody>
      </p:sp>
      <p:sp>
        <p:nvSpPr>
          <p:cNvPr id="5" name="矩形 4"/>
          <p:cNvSpPr/>
          <p:nvPr/>
        </p:nvSpPr>
        <p:spPr>
          <a:xfrm>
            <a:off x="4808966" y="3356655"/>
            <a:ext cx="1101584" cy="523220"/>
          </a:xfrm>
          <a:prstGeom prst="rect">
            <a:avLst/>
          </a:prstGeom>
        </p:spPr>
        <p:txBody>
          <a:bodyPr wrap="none">
            <a:spAutoFit/>
          </a:bodyPr>
          <a:lstStyle/>
          <a:p>
            <a:r>
              <a:rPr lang="en-US" altLang="zh-CN" sz="2800" i="1" kern="100">
                <a:solidFill>
                  <a:srgbClr val="C00000"/>
                </a:solidFill>
                <a:latin typeface="Times New Roman"/>
                <a:ea typeface="华文细黑"/>
                <a:cs typeface="Courier New"/>
              </a:rPr>
              <a:t>x</a:t>
            </a:r>
            <a:r>
              <a:rPr lang="en-US" altLang="zh-CN" sz="2800" kern="100" baseline="-25000">
                <a:solidFill>
                  <a:srgbClr val="C00000"/>
                </a:solidFill>
                <a:latin typeface="Times New Roman"/>
                <a:ea typeface="华文细黑"/>
                <a:cs typeface="Courier New"/>
              </a:rPr>
              <a:t>2</a:t>
            </a:r>
            <a:r>
              <a:rPr lang="zh-CN" altLang="zh-CN" sz="2800" kern="100" dirty="0">
                <a:solidFill>
                  <a:srgbClr val="C00000"/>
                </a:solidFill>
                <a:latin typeface="Times New Roman"/>
                <a:ea typeface="华文细黑"/>
                <a:cs typeface="Times New Roman"/>
              </a:rPr>
              <a:t>－</a:t>
            </a:r>
            <a:r>
              <a:rPr lang="en-US" altLang="zh-CN" sz="2800" i="1" kern="100" dirty="0">
                <a:solidFill>
                  <a:srgbClr val="C00000"/>
                </a:solidFill>
                <a:latin typeface="Times New Roman"/>
                <a:ea typeface="华文细黑"/>
                <a:cs typeface="Courier New"/>
              </a:rPr>
              <a:t>x</a:t>
            </a:r>
            <a:r>
              <a:rPr lang="en-US" altLang="zh-CN" sz="2800" kern="100" baseline="-25000" dirty="0">
                <a:solidFill>
                  <a:srgbClr val="C00000"/>
                </a:solidFill>
                <a:latin typeface="Times New Roman"/>
                <a:ea typeface="华文细黑"/>
                <a:cs typeface="Courier New"/>
              </a:rPr>
              <a:t>1</a:t>
            </a:r>
            <a:endParaRPr lang="zh-CN" altLang="en-US" dirty="0">
              <a:solidFill>
                <a:srgbClr val="C00000"/>
              </a:solidFill>
            </a:endParaRPr>
          </a:p>
        </p:txBody>
      </p:sp>
      <p:sp>
        <p:nvSpPr>
          <p:cNvPr id="19" name="矩形 18"/>
          <p:cNvSpPr/>
          <p:nvPr/>
        </p:nvSpPr>
        <p:spPr>
          <a:xfrm>
            <a:off x="6157686" y="3356655"/>
            <a:ext cx="1101584" cy="523220"/>
          </a:xfrm>
          <a:prstGeom prst="rect">
            <a:avLst/>
          </a:prstGeom>
        </p:spPr>
        <p:txBody>
          <a:bodyPr wrap="none">
            <a:spAutoFit/>
          </a:bodyPr>
          <a:lstStyle/>
          <a:p>
            <a:r>
              <a:rPr lang="en-US" altLang="zh-CN" sz="2800" i="1" kern="100" dirty="0">
                <a:solidFill>
                  <a:srgbClr val="C00000"/>
                </a:solidFill>
                <a:latin typeface="Times New Roman"/>
                <a:ea typeface="华文细黑"/>
                <a:cs typeface="Courier New"/>
              </a:rPr>
              <a:t>x</a:t>
            </a:r>
            <a:r>
              <a:rPr lang="en-US" altLang="zh-CN" sz="2800" kern="100" baseline="-25000" dirty="0">
                <a:solidFill>
                  <a:srgbClr val="C00000"/>
                </a:solidFill>
                <a:latin typeface="Times New Roman"/>
                <a:ea typeface="华文细黑"/>
                <a:cs typeface="Courier New"/>
              </a:rPr>
              <a:t>3</a:t>
            </a:r>
            <a:r>
              <a:rPr lang="zh-CN" altLang="zh-CN" sz="2800" kern="100" dirty="0">
                <a:solidFill>
                  <a:srgbClr val="C00000"/>
                </a:solidFill>
                <a:latin typeface="Times New Roman"/>
                <a:ea typeface="华文细黑"/>
                <a:cs typeface="Times New Roman"/>
              </a:rPr>
              <a:t>－</a:t>
            </a:r>
            <a:r>
              <a:rPr lang="en-US" altLang="zh-CN" sz="2800" i="1" kern="100" dirty="0">
                <a:solidFill>
                  <a:srgbClr val="C00000"/>
                </a:solidFill>
                <a:latin typeface="Times New Roman"/>
                <a:ea typeface="华文细黑"/>
                <a:cs typeface="Courier New"/>
              </a:rPr>
              <a:t>x</a:t>
            </a:r>
            <a:r>
              <a:rPr lang="en-US" altLang="zh-CN" sz="2800" kern="100" baseline="-25000" dirty="0">
                <a:solidFill>
                  <a:srgbClr val="C00000"/>
                </a:solidFill>
                <a:latin typeface="Times New Roman"/>
                <a:ea typeface="华文细黑"/>
                <a:cs typeface="Courier New"/>
              </a:rPr>
              <a:t>2</a:t>
            </a:r>
            <a:endParaRPr lang="zh-CN" altLang="en-US" dirty="0">
              <a:solidFill>
                <a:srgbClr val="C00000"/>
              </a:solidFill>
            </a:endParaRPr>
          </a:p>
        </p:txBody>
      </p:sp>
      <p:sp>
        <p:nvSpPr>
          <p:cNvPr id="20" name="矩形 19"/>
          <p:cNvSpPr/>
          <p:nvPr/>
        </p:nvSpPr>
        <p:spPr>
          <a:xfrm>
            <a:off x="7473518" y="3356655"/>
            <a:ext cx="1101584" cy="523220"/>
          </a:xfrm>
          <a:prstGeom prst="rect">
            <a:avLst/>
          </a:prstGeom>
        </p:spPr>
        <p:txBody>
          <a:bodyPr wrap="none">
            <a:spAutoFit/>
          </a:bodyPr>
          <a:lstStyle/>
          <a:p>
            <a:r>
              <a:rPr lang="en-US" altLang="zh-CN" sz="2800" i="1" kern="100" dirty="0">
                <a:solidFill>
                  <a:srgbClr val="C00000"/>
                </a:solidFill>
                <a:latin typeface="Times New Roman"/>
                <a:ea typeface="华文细黑"/>
                <a:cs typeface="Courier New"/>
              </a:rPr>
              <a:t>x</a:t>
            </a:r>
            <a:r>
              <a:rPr lang="en-US" altLang="zh-CN" sz="2800" kern="100" baseline="-25000" dirty="0">
                <a:solidFill>
                  <a:srgbClr val="C00000"/>
                </a:solidFill>
                <a:latin typeface="Times New Roman"/>
                <a:ea typeface="华文细黑"/>
                <a:cs typeface="Courier New"/>
              </a:rPr>
              <a:t>4</a:t>
            </a:r>
            <a:r>
              <a:rPr lang="zh-CN" altLang="zh-CN" sz="2800" kern="100" dirty="0">
                <a:solidFill>
                  <a:srgbClr val="C00000"/>
                </a:solidFill>
                <a:latin typeface="Times New Roman"/>
                <a:ea typeface="华文细黑"/>
                <a:cs typeface="Times New Roman"/>
              </a:rPr>
              <a:t>－</a:t>
            </a:r>
            <a:r>
              <a:rPr lang="en-US" altLang="zh-CN" sz="2800" i="1" kern="100" dirty="0">
                <a:solidFill>
                  <a:srgbClr val="C00000"/>
                </a:solidFill>
                <a:latin typeface="Times New Roman"/>
                <a:ea typeface="华文细黑"/>
                <a:cs typeface="Courier New"/>
              </a:rPr>
              <a:t>x</a:t>
            </a:r>
            <a:r>
              <a:rPr lang="en-US" altLang="zh-CN" sz="2800" kern="100" baseline="-25000" dirty="0">
                <a:solidFill>
                  <a:srgbClr val="C00000"/>
                </a:solidFill>
                <a:latin typeface="Times New Roman"/>
                <a:ea typeface="华文细黑"/>
                <a:cs typeface="Courier New"/>
              </a:rPr>
              <a:t>3</a:t>
            </a:r>
            <a:endParaRPr lang="zh-CN" altLang="en-US" dirty="0">
              <a:solidFill>
                <a:srgbClr val="C00000"/>
              </a:solidFill>
            </a:endParaRPr>
          </a:p>
        </p:txBody>
      </p:sp>
      <p:sp>
        <p:nvSpPr>
          <p:cNvPr id="21" name="矩形 20"/>
          <p:cNvSpPr/>
          <p:nvPr/>
        </p:nvSpPr>
        <p:spPr>
          <a:xfrm>
            <a:off x="6610310" y="4054371"/>
            <a:ext cx="684803" cy="523220"/>
          </a:xfrm>
          <a:prstGeom prst="rect">
            <a:avLst/>
          </a:prstGeom>
        </p:spPr>
        <p:txBody>
          <a:bodyPr wrap="none">
            <a:spAutoFit/>
          </a:bodyPr>
          <a:lstStyle/>
          <a:p>
            <a:r>
              <a:rPr lang="en-US" altLang="zh-CN" sz="2800" i="1" kern="100" dirty="0">
                <a:solidFill>
                  <a:srgbClr val="C00000"/>
                </a:solidFill>
                <a:latin typeface="Times New Roman"/>
                <a:ea typeface="华文细黑"/>
                <a:cs typeface="Courier New"/>
              </a:rPr>
              <a:t>aT</a:t>
            </a:r>
            <a:r>
              <a:rPr lang="en-US" altLang="zh-CN" sz="2800" kern="100" baseline="30000" dirty="0">
                <a:solidFill>
                  <a:srgbClr val="C00000"/>
                </a:solidFill>
                <a:latin typeface="Times New Roman"/>
                <a:ea typeface="华文细黑"/>
                <a:cs typeface="Courier New"/>
              </a:rPr>
              <a:t>2</a:t>
            </a:r>
            <a:endParaRPr lang="zh-CN" altLang="en-US" dirty="0">
              <a:solidFill>
                <a:srgbClr val="C00000"/>
              </a:solidFill>
            </a:endParaRPr>
          </a:p>
        </p:txBody>
      </p:sp>
      <p:sp>
        <p:nvSpPr>
          <p:cNvPr id="6" name="Rectangle 4"/>
          <p:cNvSpPr>
            <a:spLocks noChangeArrowheads="1"/>
          </p:cNvSpPr>
          <p:nvPr/>
        </p:nvSpPr>
        <p:spPr bwMode="auto">
          <a:xfrm>
            <a:off x="0" y="0"/>
            <a:ext cx="121904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val="1912999533"/>
              </p:ext>
            </p:extLst>
          </p:nvPr>
        </p:nvGraphicFramePr>
        <p:xfrm>
          <a:off x="1538382" y="5991602"/>
          <a:ext cx="449189" cy="808541"/>
        </p:xfrm>
        <a:graphic>
          <a:graphicData uri="http://schemas.openxmlformats.org/presentationml/2006/ole">
            <mc:AlternateContent xmlns:mc="http://schemas.openxmlformats.org/markup-compatibility/2006">
              <mc:Choice xmlns:v="urn:schemas-microsoft-com:vml" Requires="v">
                <p:oleObj spid="_x0000_s107521" name="Equation" r:id="rId4" imgW="190417" imgH="342751" progId="Equation.DSMT4">
                  <p:embed/>
                </p:oleObj>
              </mc:Choice>
              <mc:Fallback>
                <p:oleObj name="Equation" r:id="rId4" imgW="190417" imgH="342751"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8382" y="5991602"/>
                        <a:ext cx="449189" cy="8085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738438333"/>
              </p:ext>
            </p:extLst>
          </p:nvPr>
        </p:nvGraphicFramePr>
        <p:xfrm>
          <a:off x="2382158" y="5991602"/>
          <a:ext cx="650875" cy="914400"/>
        </p:xfrm>
        <a:graphic>
          <a:graphicData uri="http://schemas.openxmlformats.org/presentationml/2006/ole">
            <mc:AlternateContent xmlns:mc="http://schemas.openxmlformats.org/markup-compatibility/2006">
              <mc:Choice xmlns:v="urn:schemas-microsoft-com:vml" Requires="v">
                <p:oleObj spid="_x0000_s107522" name="文档" r:id="rId6" imgW="651488" imgH="914194" progId="Word.Document.12">
                  <p:embed/>
                </p:oleObj>
              </mc:Choice>
              <mc:Fallback>
                <p:oleObj name="文档" r:id="rId6" imgW="651488" imgH="914194" progId="Word.Document.12">
                  <p:embed/>
                  <p:pic>
                    <p:nvPicPr>
                      <p:cNvPr id="0" name=""/>
                      <p:cNvPicPr/>
                      <p:nvPr/>
                    </p:nvPicPr>
                    <p:blipFill>
                      <a:blip r:embed="rId7"/>
                      <a:stretch>
                        <a:fillRect/>
                      </a:stretch>
                    </p:blipFill>
                    <p:spPr>
                      <a:xfrm>
                        <a:off x="2382158" y="5991602"/>
                        <a:ext cx="650875" cy="914400"/>
                      </a:xfrm>
                      <a:prstGeom prst="rect">
                        <a:avLst/>
                      </a:prstGeom>
                    </p:spPr>
                  </p:pic>
                </p:oleObj>
              </mc:Fallback>
            </mc:AlternateContent>
          </a:graphicData>
        </a:graphic>
      </p:graphicFrame>
    </p:spTree>
    <p:extLst>
      <p:ext uri="{BB962C8B-B14F-4D97-AF65-F5344CB8AC3E}">
        <p14:creationId xmlns:p14="http://schemas.microsoft.com/office/powerpoint/2010/main" val="29630677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linds(horizontal)">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9"/>
                                        </p:tgtEl>
                                      </p:cBhvr>
                                    </p:animEffect>
                                    <p:set>
                                      <p:cBhvr>
                                        <p:cTn id="24" dur="1" fill="hold">
                                          <p:stCondLst>
                                            <p:cond delay="499"/>
                                          </p:stCondLst>
                                        </p:cTn>
                                        <p:tgtEl>
                                          <p:spTgt spid="19"/>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20"/>
                                        </p:tgtEl>
                                      </p:cBhvr>
                                    </p:animEffect>
                                    <p:set>
                                      <p:cBhvr>
                                        <p:cTn id="27" dur="1" fill="hold">
                                          <p:stCondLst>
                                            <p:cond delay="499"/>
                                          </p:stCondLst>
                                        </p:cTn>
                                        <p:tgtEl>
                                          <p:spTgt spid="20"/>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5" grpId="0"/>
      <p:bldP spid="5" grpId="1"/>
      <p:bldP spid="19" grpId="0"/>
      <p:bldP spid="19" grpId="1"/>
      <p:bldP spid="20" grpId="0"/>
      <p:bldP spid="20" grpId="1"/>
      <p:bldP spid="21" grpId="0"/>
      <p:bldP spid="21" grpId="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对象 7"/>
          <p:cNvGraphicFramePr>
            <a:graphicFrameLocks noChangeAspect="1"/>
          </p:cNvGraphicFramePr>
          <p:nvPr>
            <p:extLst>
              <p:ext uri="{D42A27DB-BD31-4B8C-83A1-F6EECF244321}">
                <p14:modId xmlns:p14="http://schemas.microsoft.com/office/powerpoint/2010/main" val="3547434442"/>
              </p:ext>
            </p:extLst>
          </p:nvPr>
        </p:nvGraphicFramePr>
        <p:xfrm>
          <a:off x="8058521" y="5486658"/>
          <a:ext cx="4427538" cy="1187450"/>
        </p:xfrm>
        <a:graphic>
          <a:graphicData uri="http://schemas.openxmlformats.org/presentationml/2006/ole">
            <mc:AlternateContent xmlns:mc="http://schemas.openxmlformats.org/markup-compatibility/2006">
              <mc:Choice xmlns:v="urn:schemas-microsoft-com:vml" Requires="v">
                <p:oleObj spid="_x0000_s85503" name="文档" r:id="rId3" imgW="4427733" imgH="1188092" progId="Word.Document.12">
                  <p:embed/>
                </p:oleObj>
              </mc:Choice>
              <mc:Fallback>
                <p:oleObj name="文档" r:id="rId3" imgW="4427733" imgH="1188092" progId="Word.Document.12">
                  <p:embed/>
                  <p:pic>
                    <p:nvPicPr>
                      <p:cNvPr id="0" name=""/>
                      <p:cNvPicPr/>
                      <p:nvPr/>
                    </p:nvPicPr>
                    <p:blipFill>
                      <a:blip r:embed="rId4"/>
                      <a:stretch>
                        <a:fillRect/>
                      </a:stretch>
                    </p:blipFill>
                    <p:spPr>
                      <a:xfrm>
                        <a:off x="8058521" y="5486658"/>
                        <a:ext cx="4427538" cy="1187450"/>
                      </a:xfrm>
                      <a:prstGeom prst="rect">
                        <a:avLst/>
                      </a:prstGeom>
                    </p:spPr>
                  </p:pic>
                </p:oleObj>
              </mc:Fallback>
            </mc:AlternateContent>
          </a:graphicData>
        </a:graphic>
      </p:graphicFrame>
      <p:sp>
        <p:nvSpPr>
          <p:cNvPr id="20" name="矩形 19"/>
          <p:cNvSpPr/>
          <p:nvPr/>
        </p:nvSpPr>
        <p:spPr>
          <a:xfrm>
            <a:off x="293926" y="1084010"/>
            <a:ext cx="11299010" cy="5293733"/>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测定匀变速直线运动加速度的方法</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图象法</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宋体"/>
                <a:ea typeface="华文细黑"/>
                <a:cs typeface="Times New Roman"/>
              </a:rPr>
              <a:t>①</a:t>
            </a:r>
            <a:r>
              <a:rPr lang="zh-CN" altLang="zh-CN" sz="2800" kern="100" dirty="0">
                <a:latin typeface="Times New Roman"/>
                <a:ea typeface="华文细黑"/>
                <a:cs typeface="Times New Roman"/>
              </a:rPr>
              <a:t>先根据</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平均速度</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法求出各计数点的速度</a:t>
            </a:r>
            <a:r>
              <a:rPr lang="en-US" altLang="zh-CN" sz="2800" i="1" kern="100" dirty="0" err="1">
                <a:latin typeface="Book Antiqua"/>
                <a:ea typeface="华文细黑"/>
                <a:cs typeface="Times New Roman"/>
              </a:rPr>
              <a:t>v</a:t>
            </a:r>
            <a:r>
              <a:rPr lang="en-US" altLang="zh-CN" sz="2800" i="1" kern="100" baseline="-25000" dirty="0" err="1">
                <a:latin typeface="Times New Roman"/>
                <a:ea typeface="华文细黑"/>
                <a:cs typeface="Courier New"/>
              </a:rPr>
              <a:t>n</a:t>
            </a:r>
            <a:r>
              <a:rPr lang="zh-CN" altLang="zh-CN" sz="2800" kern="100" dirty="0" smtClean="0">
                <a:latin typeface="Times New Roman"/>
                <a:ea typeface="华文细黑"/>
                <a:cs typeface="Times New Roman"/>
              </a:rPr>
              <a:t>＝</a:t>
            </a:r>
            <a:r>
              <a:rPr lang="en-US" altLang="zh-CN" sz="2800" u="sng" kern="100" dirty="0" smtClean="0">
                <a:latin typeface="Times New Roman"/>
                <a:ea typeface="华文细黑"/>
                <a:cs typeface="Times New Roman"/>
              </a:rPr>
              <a:t>               </a:t>
            </a:r>
            <a:r>
              <a:rPr lang="en-US" altLang="zh-CN" sz="2800" kern="100" dirty="0" smtClean="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宋体"/>
                <a:ea typeface="华文细黑"/>
                <a:cs typeface="Times New Roman"/>
              </a:rPr>
              <a:t>②</a:t>
            </a:r>
            <a:r>
              <a:rPr lang="zh-CN" altLang="zh-CN" sz="2800" kern="100" dirty="0">
                <a:latin typeface="Times New Roman"/>
                <a:ea typeface="华文细黑"/>
                <a:cs typeface="Times New Roman"/>
              </a:rPr>
              <a:t>作</a:t>
            </a:r>
            <a:r>
              <a:rPr lang="en-US" altLang="zh-CN" sz="2800" i="1" kern="100" dirty="0">
                <a:latin typeface="Book Antiqua"/>
                <a:ea typeface="华文细黑"/>
                <a:cs typeface="Times New Roman"/>
              </a:rPr>
              <a:t>v</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图象，求出图象的斜率即物体</a:t>
            </a:r>
            <a:r>
              <a:rPr lang="zh-CN" altLang="zh-CN" sz="2800" kern="100" dirty="0" smtClean="0">
                <a:latin typeface="Times New Roman"/>
                <a:ea typeface="华文细黑"/>
                <a:cs typeface="Times New Roman"/>
              </a:rPr>
              <a:t>的</a:t>
            </a:r>
            <a:r>
              <a:rPr lang="en-US" altLang="zh-CN" sz="2800" u="sng" kern="100" dirty="0" smtClean="0">
                <a:latin typeface="Times New Roman"/>
                <a:ea typeface="华文细黑"/>
                <a:cs typeface="Times New Roman"/>
              </a:rPr>
              <a:t>              </a:t>
            </a:r>
            <a:r>
              <a:rPr lang="en-US" altLang="zh-CN" sz="2800" kern="100" dirty="0" smtClean="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利用位移差公式</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smtClean="0">
                <a:latin typeface="宋体"/>
                <a:ea typeface="华文细黑"/>
                <a:cs typeface="Times New Roman"/>
              </a:rPr>
              <a:t>①</a:t>
            </a:r>
            <a:r>
              <a:rPr lang="en-US" altLang="zh-CN" sz="2800" i="1" kern="100" dirty="0" err="1">
                <a:latin typeface="Times New Roman"/>
                <a:ea typeface="华文细黑"/>
                <a:cs typeface="Courier New"/>
              </a:rPr>
              <a:t>x</a:t>
            </a:r>
            <a:r>
              <a:rPr lang="en-US" altLang="zh-CN" sz="2800" i="1" kern="100" baseline="-25000" dirty="0" err="1">
                <a:latin typeface="Times New Roman"/>
                <a:ea typeface="华文细黑"/>
                <a:cs typeface="Courier New"/>
              </a:rPr>
              <a:t>n</a:t>
            </a:r>
            <a:r>
              <a:rPr lang="zh-CN" altLang="zh-CN" sz="2800" kern="100" baseline="-25000" dirty="0">
                <a:latin typeface="Times New Roman"/>
                <a:ea typeface="华文细黑"/>
                <a:cs typeface="Times New Roman"/>
              </a:rPr>
              <a:t>＋</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i="1" kern="100" dirty="0" err="1">
                <a:latin typeface="Times New Roman"/>
                <a:ea typeface="华文细黑"/>
                <a:cs typeface="Courier New"/>
              </a:rPr>
              <a:t>x</a:t>
            </a:r>
            <a:r>
              <a:rPr lang="en-US" altLang="zh-CN" sz="2800" i="1" kern="100" baseline="-25000" dirty="0" err="1">
                <a:latin typeface="Times New Roman"/>
                <a:ea typeface="华文细黑"/>
                <a:cs typeface="Courier New"/>
              </a:rPr>
              <a:t>n</a:t>
            </a:r>
            <a:r>
              <a:rPr lang="zh-CN" altLang="zh-CN" sz="2800" kern="100" dirty="0" smtClean="0">
                <a:latin typeface="Times New Roman"/>
                <a:ea typeface="华文细黑"/>
                <a:cs typeface="Times New Roman"/>
              </a:rPr>
              <a:t>＝</a:t>
            </a:r>
            <a:r>
              <a:rPr lang="en-US" altLang="zh-CN" sz="2800" i="1" u="sng" kern="100" dirty="0" smtClean="0">
                <a:latin typeface="Times New Roman"/>
                <a:ea typeface="华文细黑"/>
                <a:cs typeface="Courier New"/>
              </a:rPr>
              <a:t>        </a:t>
            </a:r>
            <a:r>
              <a:rPr lang="zh-CN" altLang="zh-CN" sz="2800" kern="100" dirty="0" smtClean="0">
                <a:latin typeface="Times New Roman"/>
                <a:ea typeface="华文细黑"/>
                <a:cs typeface="Times New Roman"/>
              </a:rPr>
              <a:t>，</a:t>
            </a:r>
            <a:r>
              <a:rPr lang="zh-CN" altLang="zh-CN" sz="2800" kern="100" dirty="0">
                <a:latin typeface="Times New Roman"/>
                <a:ea typeface="华文细黑"/>
                <a:cs typeface="Times New Roman"/>
              </a:rPr>
              <a:t>得</a:t>
            </a:r>
            <a:r>
              <a:rPr lang="en-US" altLang="zh-CN" sz="2800" i="1" kern="100" dirty="0">
                <a:latin typeface="Times New Roman"/>
                <a:ea typeface="华文细黑"/>
                <a:cs typeface="Courier New"/>
              </a:rPr>
              <a:t>a</a:t>
            </a:r>
            <a:r>
              <a:rPr lang="zh-CN" altLang="zh-CN" sz="2800" kern="100" dirty="0" smtClean="0">
                <a:latin typeface="Times New Roman"/>
                <a:ea typeface="华文细黑"/>
                <a:cs typeface="Times New Roman"/>
              </a:rPr>
              <a:t>＝</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a:t>
            </a:r>
            <a:r>
              <a:rPr lang="zh-CN" altLang="zh-CN" sz="2800" kern="100" dirty="0">
                <a:latin typeface="Times New Roman"/>
                <a:ea typeface="华文细黑"/>
                <a:cs typeface="Times New Roman"/>
              </a:rPr>
              <a:t>其中</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为两计数点之间的时间间隔</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宋体"/>
                <a:ea typeface="华文细黑"/>
                <a:cs typeface="Times New Roman"/>
              </a:rPr>
              <a:t>②</a:t>
            </a:r>
            <a:r>
              <a:rPr lang="zh-CN" altLang="zh-CN" sz="2800" kern="100" dirty="0">
                <a:latin typeface="Times New Roman"/>
                <a:ea typeface="华文细黑"/>
                <a:cs typeface="Times New Roman"/>
              </a:rPr>
              <a:t>逐差法</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spc="-100" dirty="0">
                <a:latin typeface="Times New Roman"/>
                <a:ea typeface="华文细黑"/>
                <a:cs typeface="Times New Roman"/>
              </a:rPr>
              <a:t>若纸带上选出多个计数点</a:t>
            </a:r>
            <a:r>
              <a:rPr lang="zh-CN" altLang="zh-CN" sz="2800" kern="100" spc="-1000" dirty="0">
                <a:latin typeface="Times New Roman"/>
                <a:ea typeface="华文细黑"/>
                <a:cs typeface="Times New Roman"/>
              </a:rPr>
              <a:t>，</a:t>
            </a:r>
            <a:r>
              <a:rPr lang="zh-CN" altLang="zh-CN" sz="2800" kern="100" spc="-100" dirty="0">
                <a:latin typeface="Times New Roman"/>
                <a:ea typeface="华文细黑"/>
                <a:cs typeface="Times New Roman"/>
              </a:rPr>
              <a:t>可用逐差法求加速度</a:t>
            </a:r>
            <a:r>
              <a:rPr lang="en-US" altLang="zh-CN" sz="2800" i="1" kern="100" spc="-100" dirty="0">
                <a:latin typeface="Times New Roman"/>
                <a:ea typeface="华文细黑"/>
                <a:cs typeface="Courier New"/>
              </a:rPr>
              <a:t>a</a:t>
            </a:r>
            <a:r>
              <a:rPr lang="zh-CN" altLang="zh-CN" sz="2800" kern="100" spc="-100" dirty="0" smtClean="0">
                <a:latin typeface="Times New Roman"/>
                <a:ea typeface="华文细黑"/>
                <a:cs typeface="Times New Roman"/>
              </a:rPr>
              <a:t>＝</a:t>
            </a:r>
            <a:endParaRPr lang="zh-CN" altLang="zh-CN" sz="1050" kern="100" spc="-100" dirty="0">
              <a:latin typeface="宋体"/>
              <a:cs typeface="Courier New"/>
            </a:endParaRPr>
          </a:p>
        </p:txBody>
      </p:sp>
      <p:sp>
        <p:nvSpPr>
          <p:cNvPr id="25" name="TextBox 24"/>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pic>
        <p:nvPicPr>
          <p:cNvPr id="14" name="Picture 1" descr="E:\贾文2018\同步\物理 人教 必修1 新课标（13省）\R2-89.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6619" y="261442"/>
            <a:ext cx="9657174" cy="8793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对象 2"/>
          <p:cNvGraphicFramePr>
            <a:graphicFrameLocks noChangeAspect="1"/>
          </p:cNvGraphicFramePr>
          <p:nvPr>
            <p:extLst>
              <p:ext uri="{D42A27DB-BD31-4B8C-83A1-F6EECF244321}">
                <p14:modId xmlns:p14="http://schemas.microsoft.com/office/powerpoint/2010/main" val="657713205"/>
              </p:ext>
            </p:extLst>
          </p:nvPr>
        </p:nvGraphicFramePr>
        <p:xfrm>
          <a:off x="8223745" y="2020114"/>
          <a:ext cx="1550987" cy="1157288"/>
        </p:xfrm>
        <a:graphic>
          <a:graphicData uri="http://schemas.openxmlformats.org/presentationml/2006/ole">
            <mc:AlternateContent xmlns:mc="http://schemas.openxmlformats.org/markup-compatibility/2006">
              <mc:Choice xmlns:v="urn:schemas-microsoft-com:vml" Requires="v">
                <p:oleObj spid="_x0000_s85504" name="文档" r:id="rId6" imgW="1550937" imgH="1157859" progId="Word.Document.12">
                  <p:embed/>
                </p:oleObj>
              </mc:Choice>
              <mc:Fallback>
                <p:oleObj name="文档" r:id="rId6" imgW="1550937" imgH="1157859" progId="Word.Document.12">
                  <p:embed/>
                  <p:pic>
                    <p:nvPicPr>
                      <p:cNvPr id="0" name=""/>
                      <p:cNvPicPr/>
                      <p:nvPr/>
                    </p:nvPicPr>
                    <p:blipFill>
                      <a:blip r:embed="rId7"/>
                      <a:stretch>
                        <a:fillRect/>
                      </a:stretch>
                    </p:blipFill>
                    <p:spPr>
                      <a:xfrm>
                        <a:off x="8223745" y="2020114"/>
                        <a:ext cx="1550987" cy="1157288"/>
                      </a:xfrm>
                      <a:prstGeom prst="rect">
                        <a:avLst/>
                      </a:prstGeom>
                    </p:spPr>
                  </p:pic>
                </p:oleObj>
              </mc:Fallback>
            </mc:AlternateContent>
          </a:graphicData>
        </a:graphic>
      </p:graphicFrame>
      <p:sp>
        <p:nvSpPr>
          <p:cNvPr id="4" name="矩形 3"/>
          <p:cNvSpPr/>
          <p:nvPr/>
        </p:nvSpPr>
        <p:spPr>
          <a:xfrm>
            <a:off x="6752217" y="3090074"/>
            <a:ext cx="1261884" cy="523220"/>
          </a:xfrm>
          <a:prstGeom prst="rect">
            <a:avLst/>
          </a:prstGeom>
        </p:spPr>
        <p:txBody>
          <a:bodyPr wrap="none">
            <a:spAutoFit/>
          </a:bodyPr>
          <a:lstStyle/>
          <a:p>
            <a:r>
              <a:rPr lang="zh-CN" altLang="zh-CN" sz="2800" kern="100" dirty="0">
                <a:solidFill>
                  <a:srgbClr val="C00000"/>
                </a:solidFill>
                <a:latin typeface="Times New Roman"/>
                <a:ea typeface="华文细黑"/>
              </a:rPr>
              <a:t>加速度</a:t>
            </a:r>
            <a:endParaRPr lang="zh-CN" altLang="en-US" sz="2800" kern="100" dirty="0">
              <a:solidFill>
                <a:srgbClr val="C00000"/>
              </a:solidFill>
              <a:latin typeface="Times New Roman"/>
              <a:ea typeface="华文细黑"/>
            </a:endParaRPr>
          </a:p>
        </p:txBody>
      </p:sp>
      <p:sp>
        <p:nvSpPr>
          <p:cNvPr id="6" name="矩形 5"/>
          <p:cNvSpPr/>
          <p:nvPr/>
        </p:nvSpPr>
        <p:spPr>
          <a:xfrm>
            <a:off x="2391097" y="4398422"/>
            <a:ext cx="684803" cy="523220"/>
          </a:xfrm>
          <a:prstGeom prst="rect">
            <a:avLst/>
          </a:prstGeom>
        </p:spPr>
        <p:txBody>
          <a:bodyPr wrap="none">
            <a:spAutoFit/>
          </a:bodyPr>
          <a:lstStyle/>
          <a:p>
            <a:r>
              <a:rPr lang="en-US" altLang="zh-CN" sz="2800" i="1" kern="100" dirty="0">
                <a:solidFill>
                  <a:srgbClr val="C00000"/>
                </a:solidFill>
                <a:latin typeface="Times New Roman"/>
                <a:ea typeface="华文细黑"/>
                <a:cs typeface="Courier New"/>
              </a:rPr>
              <a:t>aT</a:t>
            </a:r>
            <a:r>
              <a:rPr lang="en-US" altLang="zh-CN" sz="2800" kern="100" baseline="30000" dirty="0">
                <a:solidFill>
                  <a:srgbClr val="C00000"/>
                </a:solidFill>
                <a:latin typeface="Times New Roman"/>
                <a:ea typeface="华文细黑"/>
                <a:cs typeface="Courier New"/>
              </a:rPr>
              <a:t>2</a:t>
            </a:r>
            <a:endParaRPr lang="zh-CN" altLang="en-US" dirty="0">
              <a:solidFill>
                <a:srgbClr val="C00000"/>
              </a:solidFill>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3178427717"/>
              </p:ext>
            </p:extLst>
          </p:nvPr>
        </p:nvGraphicFramePr>
        <p:xfrm>
          <a:off x="4387001" y="3944010"/>
          <a:ext cx="1946275" cy="1147763"/>
        </p:xfrm>
        <a:graphic>
          <a:graphicData uri="http://schemas.openxmlformats.org/presentationml/2006/ole">
            <mc:AlternateContent xmlns:mc="http://schemas.openxmlformats.org/markup-compatibility/2006">
              <mc:Choice xmlns:v="urn:schemas-microsoft-com:vml" Requires="v">
                <p:oleObj spid="_x0000_s85505" name="文档" r:id="rId8" imgW="1946426" imgH="1147421" progId="Word.Document.12">
                  <p:embed/>
                </p:oleObj>
              </mc:Choice>
              <mc:Fallback>
                <p:oleObj name="文档" r:id="rId8" imgW="1946426" imgH="1147421" progId="Word.Document.12">
                  <p:embed/>
                  <p:pic>
                    <p:nvPicPr>
                      <p:cNvPr id="0" name=""/>
                      <p:cNvPicPr/>
                      <p:nvPr/>
                    </p:nvPicPr>
                    <p:blipFill>
                      <a:blip r:embed="rId9"/>
                      <a:stretch>
                        <a:fillRect/>
                      </a:stretch>
                    </p:blipFill>
                    <p:spPr>
                      <a:xfrm>
                        <a:off x="4387001" y="3944010"/>
                        <a:ext cx="1946275" cy="1147763"/>
                      </a:xfrm>
                      <a:prstGeom prst="rect">
                        <a:avLst/>
                      </a:prstGeom>
                    </p:spPr>
                  </p:pic>
                </p:oleObj>
              </mc:Fallback>
            </mc:AlternateContent>
          </a:graphicData>
        </a:graphic>
      </p:graphicFrame>
    </p:spTree>
    <p:extLst>
      <p:ext uri="{BB962C8B-B14F-4D97-AF65-F5344CB8AC3E}">
        <p14:creationId xmlns:p14="http://schemas.microsoft.com/office/powerpoint/2010/main" val="17252991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par>
                                <p:cTn id="18" presetID="3" presetClass="entr" presetSubtype="1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4" grpId="0"/>
      <p:bldP spid="4" grpId="1"/>
      <p:bldP spid="6" grpId="0"/>
      <p:bldP spid="6"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622598" y="1704598"/>
            <a:ext cx="10858127" cy="1533729"/>
          </a:xfrm>
          <a:prstGeom prst="rect">
            <a:avLst/>
          </a:prstGeom>
        </p:spPr>
        <p:txBody>
          <a:bodyPr wrap="square" lIns="121898" tIns="60948" rIns="121898" bIns="60948">
            <a:spAutoFit/>
          </a:bodyPr>
          <a:lstStyle/>
          <a:p>
            <a:pPr algn="just">
              <a:lnSpc>
                <a:spcPts val="5500"/>
              </a:lnSpc>
              <a:spcAft>
                <a:spcPts val="0"/>
              </a:spcAft>
              <a:tabLst>
                <a:tab pos="2700655" algn="l"/>
              </a:tabLst>
            </a:pPr>
            <a:r>
              <a:rPr lang="zh-CN" altLang="zh-CN" sz="2800" kern="100" dirty="0">
                <a:latin typeface="Times New Roman"/>
                <a:ea typeface="华文细黑"/>
                <a:cs typeface="Times New Roman"/>
              </a:rPr>
              <a:t>打点计时器</a:t>
            </a:r>
            <a:r>
              <a:rPr lang="zh-CN" altLang="zh-CN" sz="2800" kern="100" dirty="0" smtClean="0">
                <a:latin typeface="Times New Roman"/>
                <a:ea typeface="华文细黑"/>
                <a:cs typeface="Times New Roman"/>
              </a:rPr>
              <a:t>、</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a:t>
            </a:r>
            <a:r>
              <a:rPr lang="zh-CN" altLang="zh-CN" sz="2800" kern="100" dirty="0">
                <a:latin typeface="Times New Roman"/>
                <a:ea typeface="华文细黑"/>
                <a:cs typeface="Times New Roman"/>
              </a:rPr>
              <a:t>纸带、一端附有定滑轮的长木板、小车、细绳、钩码、复写纸、坐标纸、刻度尺</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8" name="矩形 17"/>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二、实验</a:t>
            </a:r>
            <a:r>
              <a:rPr lang="zh-CN" altLang="zh-CN" sz="2600" b="1" kern="100" dirty="0" smtClean="0">
                <a:solidFill>
                  <a:srgbClr val="FFFF00"/>
                </a:solidFill>
                <a:latin typeface="Times New Roman" pitchFamily="18" charset="0"/>
                <a:ea typeface="微软雅黑" pitchFamily="34" charset="-122"/>
                <a:cs typeface="Times New Roman" pitchFamily="18" charset="0"/>
              </a:rPr>
              <a:t>器材</a:t>
            </a:r>
            <a:r>
              <a:rPr lang="en-US" altLang="zh-CN" sz="2600" b="1" kern="100" dirty="0" smtClean="0">
                <a:solidFill>
                  <a:srgbClr val="FFFF00"/>
                </a:solidFill>
                <a:latin typeface="Times New Roman" pitchFamily="18" charset="0"/>
                <a:ea typeface="微软雅黑" pitchFamily="34" charset="-122"/>
                <a:cs typeface="Times New Roman" pitchFamily="18" charset="0"/>
              </a:rPr>
              <a:t> </a:t>
            </a:r>
            <a:r>
              <a:rPr lang="en-US" altLang="zh-CN" b="1" kern="100" dirty="0" smtClean="0">
                <a:solidFill>
                  <a:srgbClr val="FFFF00"/>
                </a:solidFill>
                <a:latin typeface="Times New Roman" pitchFamily="18" charset="0"/>
                <a:ea typeface="微软雅黑" pitchFamily="34" charset="-122"/>
                <a:cs typeface="Times New Roman" pitchFamily="18" charset="0"/>
              </a:rPr>
              <a:t>(</a:t>
            </a:r>
            <a:r>
              <a:rPr lang="zh-CN" altLang="zh-CN" b="1" kern="100" dirty="0">
                <a:solidFill>
                  <a:srgbClr val="FFFF00"/>
                </a:solidFill>
                <a:latin typeface="Times New Roman" pitchFamily="18" charset="0"/>
                <a:ea typeface="微软雅黑" pitchFamily="34" charset="-122"/>
                <a:cs typeface="Times New Roman" pitchFamily="18" charset="0"/>
              </a:rPr>
              <a:t>以小车的匀变速直线运动为例</a:t>
            </a:r>
            <a:r>
              <a:rPr lang="en-US" altLang="zh-CN" b="1" kern="100" dirty="0">
                <a:solidFill>
                  <a:srgbClr val="FFFF00"/>
                </a:solidFill>
                <a:latin typeface="Times New Roman" pitchFamily="18" charset="0"/>
                <a:ea typeface="微软雅黑" pitchFamily="34" charset="-122"/>
                <a:cs typeface="Times New Roman" pitchFamily="18" charset="0"/>
              </a:rPr>
              <a:t>)</a:t>
            </a:r>
            <a:endParaRPr lang="zh-CN" altLang="zh-CN" b="1" kern="100" dirty="0">
              <a:solidFill>
                <a:srgbClr val="FFFF00"/>
              </a:solidFill>
              <a:latin typeface="Times New Roman" pitchFamily="18" charset="0"/>
              <a:ea typeface="微软雅黑" pitchFamily="34" charset="-122"/>
              <a:cs typeface="Times New Roman" pitchFamily="18" charset="0"/>
            </a:endParaRPr>
          </a:p>
        </p:txBody>
      </p:sp>
      <p:sp>
        <p:nvSpPr>
          <p:cNvPr id="2" name="Rectangle 2"/>
          <p:cNvSpPr>
            <a:spLocks noChangeArrowheads="1"/>
          </p:cNvSpPr>
          <p:nvPr/>
        </p:nvSpPr>
        <p:spPr bwMode="auto">
          <a:xfrm>
            <a:off x="0" y="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4"/>
          <p:cNvSpPr>
            <a:spLocks noChangeArrowheads="1"/>
          </p:cNvSpPr>
          <p:nvPr/>
        </p:nvSpPr>
        <p:spPr bwMode="auto">
          <a:xfrm>
            <a:off x="0" y="0"/>
            <a:ext cx="121904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矩形 3"/>
          <p:cNvSpPr/>
          <p:nvPr/>
        </p:nvSpPr>
        <p:spPr>
          <a:xfrm>
            <a:off x="2941761" y="1835458"/>
            <a:ext cx="1620957"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交流电源</a:t>
            </a:r>
            <a:endParaRPr lang="zh-CN" altLang="en-US" sz="2800" kern="100" dirty="0">
              <a:solidFill>
                <a:srgbClr val="C00000"/>
              </a:solidFill>
              <a:latin typeface="Times New Roman"/>
              <a:ea typeface="华文细黑"/>
              <a:cs typeface="Times New Roman"/>
            </a:endParaRPr>
          </a:p>
        </p:txBody>
      </p:sp>
    </p:spTree>
    <p:extLst>
      <p:ext uri="{BB962C8B-B14F-4D97-AF65-F5344CB8AC3E}">
        <p14:creationId xmlns:p14="http://schemas.microsoft.com/office/powerpoint/2010/main" val="1002785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4" grpId="0"/>
      <p:bldP spid="4"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58092" y="867098"/>
            <a:ext cx="11187139" cy="5560472"/>
          </a:xfrm>
          <a:prstGeom prst="rect">
            <a:avLst/>
          </a:prstGeom>
        </p:spPr>
        <p:txBody>
          <a:bodyPr wrap="square" lIns="121898" tIns="60948" rIns="121898" bIns="60948">
            <a:spAutoFit/>
          </a:bodyPr>
          <a:lstStyle/>
          <a:p>
            <a:pPr algn="just">
              <a:lnSpc>
                <a:spcPts val="53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开始释放小车时，应使</a:t>
            </a:r>
            <a:r>
              <a:rPr lang="zh-CN" altLang="zh-CN" sz="2800" kern="100" dirty="0" smtClean="0">
                <a:latin typeface="Times New Roman"/>
                <a:ea typeface="华文细黑"/>
                <a:cs typeface="Times New Roman"/>
              </a:rPr>
              <a:t>小车</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打点</a:t>
            </a:r>
            <a:r>
              <a:rPr lang="zh-CN" altLang="zh-CN" sz="2800" kern="100" dirty="0">
                <a:latin typeface="Times New Roman"/>
                <a:ea typeface="华文细黑"/>
                <a:cs typeface="Times New Roman"/>
              </a:rPr>
              <a:t>计时器</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300"/>
              </a:lnSpc>
              <a:spcAft>
                <a:spcPts val="0"/>
              </a:spcAft>
              <a:tabLst>
                <a:tab pos="2700655" algn="l"/>
              </a:tabLst>
            </a:pPr>
            <a:r>
              <a:rPr lang="en-US" altLang="zh-CN" sz="2800" kern="100" dirty="0">
                <a:latin typeface="Times New Roman"/>
                <a:ea typeface="华文细黑"/>
                <a:cs typeface="Courier New"/>
              </a:rPr>
              <a:t>2.</a:t>
            </a:r>
            <a:r>
              <a:rPr lang="zh-CN" altLang="zh-CN" sz="2800" kern="100" dirty="0" smtClean="0">
                <a:latin typeface="Times New Roman"/>
                <a:ea typeface="华文细黑"/>
                <a:cs typeface="Times New Roman"/>
              </a:rPr>
              <a:t>先</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a:t>
            </a:r>
            <a:r>
              <a:rPr lang="zh-CN" altLang="zh-CN" sz="2800" kern="100" dirty="0">
                <a:latin typeface="Times New Roman"/>
                <a:ea typeface="华文细黑"/>
                <a:cs typeface="Times New Roman"/>
              </a:rPr>
              <a:t>打点计时器正常工作后，</a:t>
            </a:r>
            <a:r>
              <a:rPr lang="zh-CN" altLang="zh-CN" sz="2800" kern="100" dirty="0" smtClean="0">
                <a:latin typeface="Times New Roman"/>
                <a:ea typeface="华文细黑"/>
                <a:cs typeface="Times New Roman"/>
              </a:rPr>
              <a:t>再</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a:t>
            </a:r>
            <a:r>
              <a:rPr lang="zh-CN" altLang="zh-CN" sz="2800" kern="100" dirty="0">
                <a:latin typeface="Times New Roman"/>
                <a:ea typeface="华文细黑"/>
                <a:cs typeface="Times New Roman"/>
              </a:rPr>
              <a:t>当小车停止运动时要及时断开电源</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3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要区别计时器打出的点与人为选取的计数点，一般在纸带上每隔四个点取一个计数点，即交流电源频率为</a:t>
            </a:r>
            <a:r>
              <a:rPr lang="en-US" altLang="zh-CN" sz="2800" kern="100" dirty="0">
                <a:latin typeface="Times New Roman"/>
                <a:ea typeface="华文细黑"/>
                <a:cs typeface="Courier New"/>
              </a:rPr>
              <a:t>50 Hz</a:t>
            </a:r>
            <a:r>
              <a:rPr lang="zh-CN" altLang="zh-CN" sz="2800" kern="100" dirty="0">
                <a:latin typeface="Times New Roman"/>
                <a:ea typeface="华文细黑"/>
                <a:cs typeface="Times New Roman"/>
              </a:rPr>
              <a:t>时，计数点间的时间间隔为</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0.02</a:t>
            </a:r>
            <a:r>
              <a:rPr lang="en-US" altLang="zh-CN" sz="2800" kern="100" dirty="0" smtClean="0">
                <a:latin typeface="宋体"/>
                <a:ea typeface="华文细黑"/>
                <a:cs typeface="Times New Roman"/>
              </a:rPr>
              <a:t>×</a:t>
            </a:r>
            <a:r>
              <a:rPr lang="en-US" altLang="zh-CN" sz="2800" u="sng" kern="100" dirty="0" smtClean="0">
                <a:latin typeface="Times New Roman"/>
                <a:ea typeface="华文细黑"/>
                <a:cs typeface="Courier New"/>
              </a:rPr>
              <a:t>    </a:t>
            </a:r>
            <a:r>
              <a:rPr lang="en-US" altLang="zh-CN" sz="2800" kern="100" dirty="0" smtClean="0">
                <a:latin typeface="Times New Roman"/>
                <a:ea typeface="华文细黑"/>
                <a:cs typeface="Courier New"/>
              </a:rPr>
              <a:t> </a:t>
            </a:r>
            <a:r>
              <a:rPr lang="en-US" altLang="zh-CN" sz="2800" kern="100" dirty="0">
                <a:latin typeface="Times New Roman"/>
                <a:ea typeface="华文细黑"/>
                <a:cs typeface="Courier New"/>
              </a:rPr>
              <a:t>s</a:t>
            </a:r>
            <a:r>
              <a:rPr lang="zh-CN" altLang="zh-CN" sz="2800" kern="100" dirty="0" smtClean="0">
                <a:latin typeface="Times New Roman"/>
                <a:ea typeface="华文细黑"/>
                <a:cs typeface="Times New Roman"/>
              </a:rPr>
              <a:t>＝</a:t>
            </a:r>
            <a:r>
              <a:rPr lang="en-US" altLang="zh-CN" sz="2800" u="sng" kern="100" dirty="0" smtClean="0">
                <a:latin typeface="Times New Roman"/>
                <a:ea typeface="华文细黑"/>
                <a:cs typeface="Courier New"/>
              </a:rPr>
              <a:t>        </a:t>
            </a:r>
            <a:r>
              <a:rPr lang="en-US" altLang="zh-CN" sz="2800" kern="100" dirty="0" smtClean="0">
                <a:latin typeface="Times New Roman"/>
                <a:ea typeface="华文细黑"/>
                <a:cs typeface="Courier New"/>
              </a:rPr>
              <a:t> </a:t>
            </a:r>
            <a:r>
              <a:rPr lang="en-US" altLang="zh-CN" sz="2800" kern="100" dirty="0">
                <a:latin typeface="Times New Roman"/>
                <a:ea typeface="华文细黑"/>
                <a:cs typeface="Courier New"/>
              </a:rPr>
              <a:t>s.</a:t>
            </a:r>
            <a:endParaRPr lang="zh-CN" altLang="zh-CN" sz="1050" kern="100" dirty="0">
              <a:latin typeface="宋体"/>
              <a:cs typeface="Courier New"/>
            </a:endParaRPr>
          </a:p>
          <a:p>
            <a:pPr algn="just">
              <a:lnSpc>
                <a:spcPts val="5300"/>
              </a:lnSpc>
              <a:spcAft>
                <a:spcPts val="0"/>
              </a:spcAft>
              <a:tabLst>
                <a:tab pos="2700655" algn="l"/>
              </a:tabLst>
            </a:pPr>
            <a:r>
              <a:rPr lang="en-US" altLang="zh-CN" sz="2800" kern="100" dirty="0">
                <a:latin typeface="Times New Roman"/>
                <a:ea typeface="华文细黑"/>
                <a:cs typeface="Courier New"/>
              </a:rPr>
              <a:t>4.</a:t>
            </a:r>
            <a:r>
              <a:rPr lang="zh-CN" altLang="zh-CN" sz="2800" kern="100" dirty="0">
                <a:latin typeface="Times New Roman"/>
                <a:ea typeface="华文细黑"/>
                <a:cs typeface="Times New Roman"/>
              </a:rPr>
              <a:t>描点时最好用坐标纸，在纵、横坐标轴上选取合适的单位，用细铅笔认真描点</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8" name="矩形 17"/>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三、注意事项</a:t>
            </a:r>
          </a:p>
        </p:txBody>
      </p:sp>
      <p:sp>
        <p:nvSpPr>
          <p:cNvPr id="2" name="Rectangle 2"/>
          <p:cNvSpPr>
            <a:spLocks noChangeArrowheads="1"/>
          </p:cNvSpPr>
          <p:nvPr/>
        </p:nvSpPr>
        <p:spPr bwMode="auto">
          <a:xfrm>
            <a:off x="0" y="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4"/>
          <p:cNvSpPr>
            <a:spLocks noChangeArrowheads="1"/>
          </p:cNvSpPr>
          <p:nvPr/>
        </p:nvSpPr>
        <p:spPr bwMode="auto">
          <a:xfrm>
            <a:off x="0" y="0"/>
            <a:ext cx="121904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矩形 3"/>
          <p:cNvSpPr/>
          <p:nvPr/>
        </p:nvSpPr>
        <p:spPr>
          <a:xfrm>
            <a:off x="5056614" y="991950"/>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靠近</a:t>
            </a:r>
            <a:endParaRPr lang="zh-CN" altLang="en-US" sz="2800" kern="100" dirty="0">
              <a:solidFill>
                <a:srgbClr val="C00000"/>
              </a:solidFill>
              <a:latin typeface="Times New Roman"/>
              <a:ea typeface="华文细黑"/>
              <a:cs typeface="Times New Roman"/>
            </a:endParaRPr>
          </a:p>
        </p:txBody>
      </p:sp>
      <p:sp>
        <p:nvSpPr>
          <p:cNvPr id="8" name="矩形 7"/>
          <p:cNvSpPr/>
          <p:nvPr/>
        </p:nvSpPr>
        <p:spPr>
          <a:xfrm>
            <a:off x="1120353" y="1660074"/>
            <a:ext cx="1620957"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接通电源</a:t>
            </a:r>
            <a:endParaRPr lang="zh-CN" altLang="en-US" sz="2800" kern="100" dirty="0">
              <a:solidFill>
                <a:srgbClr val="C00000"/>
              </a:solidFill>
              <a:latin typeface="Times New Roman"/>
              <a:ea typeface="华文细黑"/>
              <a:cs typeface="Times New Roman"/>
            </a:endParaRPr>
          </a:p>
        </p:txBody>
      </p:sp>
      <p:sp>
        <p:nvSpPr>
          <p:cNvPr id="9" name="矩形 8"/>
          <p:cNvSpPr/>
          <p:nvPr/>
        </p:nvSpPr>
        <p:spPr>
          <a:xfrm>
            <a:off x="7215966" y="1660074"/>
            <a:ext cx="1620957" cy="523220"/>
          </a:xfrm>
          <a:prstGeom prst="rect">
            <a:avLst/>
          </a:prstGeom>
        </p:spPr>
        <p:txBody>
          <a:bodyPr wrap="none">
            <a:spAutoFit/>
          </a:bodyPr>
          <a:lstStyle/>
          <a:p>
            <a:r>
              <a:rPr lang="zh-CN" altLang="zh-CN" sz="2800" kern="100">
                <a:solidFill>
                  <a:srgbClr val="C00000"/>
                </a:solidFill>
                <a:latin typeface="Times New Roman"/>
                <a:ea typeface="华文细黑"/>
                <a:cs typeface="Times New Roman"/>
              </a:rPr>
              <a:t>释放小车</a:t>
            </a:r>
            <a:endParaRPr lang="zh-CN" altLang="en-US" sz="2800" kern="100" dirty="0">
              <a:solidFill>
                <a:srgbClr val="C00000"/>
              </a:solidFill>
              <a:latin typeface="Times New Roman"/>
              <a:ea typeface="华文细黑"/>
              <a:cs typeface="Times New Roman"/>
            </a:endParaRPr>
          </a:p>
        </p:txBody>
      </p:sp>
      <p:sp>
        <p:nvSpPr>
          <p:cNvPr id="3" name="矩形 2"/>
          <p:cNvSpPr/>
          <p:nvPr/>
        </p:nvSpPr>
        <p:spPr>
          <a:xfrm>
            <a:off x="2109396" y="4397534"/>
            <a:ext cx="364202" cy="523220"/>
          </a:xfrm>
          <a:prstGeom prst="rect">
            <a:avLst/>
          </a:prstGeom>
        </p:spPr>
        <p:txBody>
          <a:bodyPr wrap="none">
            <a:spAutoFit/>
          </a:bodyPr>
          <a:lstStyle/>
          <a:p>
            <a:r>
              <a:rPr lang="en-US" altLang="zh-CN" sz="2800" kern="100" dirty="0">
                <a:solidFill>
                  <a:srgbClr val="C00000"/>
                </a:solidFill>
                <a:latin typeface="Times New Roman"/>
                <a:ea typeface="华文细黑"/>
                <a:cs typeface="Times New Roman"/>
              </a:rPr>
              <a:t>5</a:t>
            </a:r>
            <a:endParaRPr lang="zh-CN" altLang="en-US" sz="2800" kern="100" dirty="0">
              <a:solidFill>
                <a:srgbClr val="C00000"/>
              </a:solidFill>
              <a:latin typeface="Times New Roman"/>
              <a:ea typeface="华文细黑"/>
              <a:cs typeface="Times New Roman"/>
            </a:endParaRPr>
          </a:p>
        </p:txBody>
      </p:sp>
      <p:sp>
        <p:nvSpPr>
          <p:cNvPr id="11" name="矩形 10"/>
          <p:cNvSpPr/>
          <p:nvPr/>
        </p:nvSpPr>
        <p:spPr>
          <a:xfrm>
            <a:off x="3105755" y="4397534"/>
            <a:ext cx="633507" cy="523220"/>
          </a:xfrm>
          <a:prstGeom prst="rect">
            <a:avLst/>
          </a:prstGeom>
        </p:spPr>
        <p:txBody>
          <a:bodyPr wrap="none">
            <a:spAutoFit/>
          </a:bodyPr>
          <a:lstStyle/>
          <a:p>
            <a:r>
              <a:rPr lang="en-US" altLang="zh-CN" sz="2800" kern="100" dirty="0">
                <a:solidFill>
                  <a:srgbClr val="C00000"/>
                </a:solidFill>
                <a:latin typeface="Times New Roman"/>
                <a:ea typeface="华文细黑"/>
                <a:cs typeface="Times New Roman"/>
              </a:rPr>
              <a:t>0.1</a:t>
            </a:r>
            <a:endParaRPr lang="zh-CN" altLang="en-US" sz="2800" kern="100" dirty="0">
              <a:solidFill>
                <a:srgbClr val="C00000"/>
              </a:solidFill>
              <a:latin typeface="Times New Roman"/>
              <a:ea typeface="华文细黑"/>
              <a:cs typeface="Times New Roman"/>
            </a:endParaRPr>
          </a:p>
        </p:txBody>
      </p:sp>
    </p:spTree>
    <p:extLst>
      <p:ext uri="{BB962C8B-B14F-4D97-AF65-F5344CB8AC3E}">
        <p14:creationId xmlns:p14="http://schemas.microsoft.com/office/powerpoint/2010/main" val="40529118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4" grpId="0"/>
      <p:bldP spid="4" grpId="1"/>
      <p:bldP spid="8" grpId="0"/>
      <p:bldP spid="8" grpId="1"/>
      <p:bldP spid="9" grpId="0"/>
      <p:bldP spid="9" grpId="1"/>
      <p:bldP spid="3" grpId="0"/>
      <p:bldP spid="3" grpId="1"/>
      <p:bldP spid="11" grpId="0"/>
      <p:bldP spid="11"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02156" y="602318"/>
            <a:ext cx="11299010" cy="2062079"/>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典题</a:t>
            </a:r>
            <a:r>
              <a:rPr lang="en-US" altLang="zh-CN" sz="2800" b="1" kern="100" dirty="0">
                <a:solidFill>
                  <a:srgbClr val="0000FF"/>
                </a:solidFill>
                <a:latin typeface="Times New Roman"/>
                <a:ea typeface="华文细黑"/>
                <a:cs typeface="Courier New"/>
              </a:rPr>
              <a:t>1</a:t>
            </a:r>
            <a:r>
              <a:rPr lang="zh-CN" altLang="zh-CN" sz="2800" kern="100" dirty="0">
                <a:latin typeface="Times New Roman"/>
                <a:ea typeface="华文细黑"/>
                <a:cs typeface="Times New Roman"/>
              </a:rPr>
              <a:t>　</a:t>
            </a:r>
            <a:r>
              <a:rPr lang="zh-CN" altLang="zh-CN" sz="2800" kern="100" dirty="0" smtClean="0">
                <a:latin typeface="Times New Roman"/>
                <a:ea typeface="华文细黑"/>
                <a:cs typeface="Times New Roman"/>
              </a:rPr>
              <a:t>如图</a:t>
            </a:r>
            <a:r>
              <a:rPr lang="en-US" altLang="zh-CN" sz="2800" kern="100" dirty="0" smtClean="0">
                <a:latin typeface="Times New Roman"/>
                <a:ea typeface="华文细黑"/>
                <a:cs typeface="Courier New"/>
              </a:rPr>
              <a:t>3</a:t>
            </a:r>
            <a:r>
              <a:rPr lang="zh-CN" altLang="zh-CN" sz="2800" kern="100" dirty="0" smtClean="0">
                <a:latin typeface="Times New Roman"/>
                <a:ea typeface="华文细黑"/>
                <a:cs typeface="Times New Roman"/>
              </a:rPr>
              <a:t>所</a:t>
            </a:r>
            <a:r>
              <a:rPr lang="zh-CN" altLang="zh-CN" sz="2800" kern="100" dirty="0">
                <a:latin typeface="Times New Roman"/>
                <a:ea typeface="华文细黑"/>
                <a:cs typeface="Times New Roman"/>
              </a:rPr>
              <a:t>示是某同学测量匀变速直线运动的加速度时，从若干纸</a:t>
            </a:r>
            <a:r>
              <a:rPr lang="zh-CN" altLang="zh-CN" sz="2800" kern="100" spc="-100" dirty="0">
                <a:latin typeface="Times New Roman"/>
                <a:ea typeface="华文细黑"/>
                <a:cs typeface="Times New Roman"/>
              </a:rPr>
              <a:t>带中选中的一条纸带的一部分，他每隔</a:t>
            </a:r>
            <a:r>
              <a:rPr lang="en-US" altLang="zh-CN" sz="2800" kern="100" spc="-100" dirty="0">
                <a:latin typeface="Times New Roman"/>
                <a:ea typeface="华文细黑"/>
                <a:cs typeface="Courier New"/>
              </a:rPr>
              <a:t>4</a:t>
            </a:r>
            <a:r>
              <a:rPr lang="zh-CN" altLang="zh-CN" sz="2800" kern="100" spc="-100" dirty="0">
                <a:latin typeface="Times New Roman"/>
                <a:ea typeface="华文细黑"/>
                <a:cs typeface="Times New Roman"/>
              </a:rPr>
              <a:t>个点取一个计数点，图中注明</a:t>
            </a:r>
            <a:r>
              <a:rPr lang="zh-CN" altLang="zh-CN" sz="2800" kern="100" dirty="0">
                <a:latin typeface="Times New Roman"/>
                <a:ea typeface="华文细黑"/>
                <a:cs typeface="Times New Roman"/>
              </a:rPr>
              <a:t>了他对各计数点间距离的测量结果</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所接电源是频率为</a:t>
            </a:r>
            <a:r>
              <a:rPr lang="en-US" altLang="zh-CN" sz="2800" kern="100" dirty="0">
                <a:latin typeface="Times New Roman"/>
                <a:ea typeface="华文细黑"/>
                <a:cs typeface="Courier New"/>
              </a:rPr>
              <a:t>50 Hz</a:t>
            </a:r>
            <a:r>
              <a:rPr lang="zh-CN" altLang="zh-CN" sz="2800" kern="100" dirty="0">
                <a:latin typeface="Times New Roman"/>
                <a:ea typeface="华文细黑"/>
                <a:cs typeface="Times New Roman"/>
              </a:rPr>
              <a:t>的交流电</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pic>
        <p:nvPicPr>
          <p:cNvPr id="56322" name="Picture 2" descr="\\贾文\贾文\源文件\同步\物理 人教 必修1 新课标\R2-89A.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8546" y="2701908"/>
            <a:ext cx="6513321" cy="198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5733569" y="4706774"/>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3</a:t>
            </a:r>
            <a:endParaRPr lang="zh-CN" altLang="en-US" dirty="0"/>
          </a:p>
        </p:txBody>
      </p:sp>
    </p:spTree>
    <p:extLst>
      <p:ext uri="{BB962C8B-B14F-4D97-AF65-F5344CB8AC3E}">
        <p14:creationId xmlns:p14="http://schemas.microsoft.com/office/powerpoint/2010/main" val="12776127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68252" y="692602"/>
            <a:ext cx="11187139" cy="133393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rPr>
              <a:t>(1)</a:t>
            </a:r>
            <a:r>
              <a:rPr lang="zh-CN" altLang="zh-CN" sz="2800" kern="100" spc="-100" dirty="0">
                <a:latin typeface="Times New Roman"/>
                <a:ea typeface="华文细黑"/>
                <a:cs typeface="Times New Roman"/>
              </a:rPr>
              <a:t>为了验证小车的运动是匀变速运动，请进行下列计算，并填入下表内</a:t>
            </a:r>
            <a:r>
              <a:rPr lang="en-US" altLang="zh-CN" sz="2800" kern="100" spc="-100" dirty="0" smtClean="0">
                <a:latin typeface="Times New Roman"/>
                <a:ea typeface="华文细黑"/>
              </a:rPr>
              <a:t>.</a:t>
            </a:r>
          </a:p>
          <a:p>
            <a:pPr algn="just">
              <a:lnSpc>
                <a:spcPct val="150000"/>
              </a:lnSpc>
              <a:spcAft>
                <a:spcPts val="0"/>
              </a:spcAft>
              <a:tabLst>
                <a:tab pos="2700655" algn="l"/>
              </a:tabLst>
            </a:pPr>
            <a:r>
              <a:rPr lang="en-US" altLang="zh-CN" sz="2800" kern="100" dirty="0" smtClean="0">
                <a:latin typeface="Times New Roman"/>
                <a:ea typeface="华文细黑"/>
              </a:rPr>
              <a:t>(</a:t>
            </a:r>
            <a:r>
              <a:rPr lang="zh-CN" altLang="zh-CN" sz="2800" kern="100" dirty="0">
                <a:latin typeface="Times New Roman"/>
                <a:ea typeface="华文细黑"/>
                <a:cs typeface="Times New Roman"/>
              </a:rPr>
              <a:t>单位：</a:t>
            </a:r>
            <a:r>
              <a:rPr lang="en-US" altLang="zh-CN" sz="2800" kern="100" dirty="0">
                <a:latin typeface="Times New Roman"/>
                <a:ea typeface="华文细黑"/>
              </a:rPr>
              <a:t>cm)</a:t>
            </a:r>
            <a:endParaRPr lang="zh-CN" altLang="zh-CN" sz="1050" kern="100" dirty="0">
              <a:effectLst/>
              <a:latin typeface="宋体"/>
              <a:cs typeface="Courier New"/>
            </a:endParaRP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graphicFrame>
        <p:nvGraphicFramePr>
          <p:cNvPr id="3" name="表格 2"/>
          <p:cNvGraphicFramePr>
            <a:graphicFrameLocks noGrp="1"/>
          </p:cNvGraphicFramePr>
          <p:nvPr>
            <p:extLst>
              <p:ext uri="{D42A27DB-BD31-4B8C-83A1-F6EECF244321}">
                <p14:modId xmlns:p14="http://schemas.microsoft.com/office/powerpoint/2010/main" val="896069774"/>
              </p:ext>
            </p:extLst>
          </p:nvPr>
        </p:nvGraphicFramePr>
        <p:xfrm>
          <a:off x="2261021" y="2163242"/>
          <a:ext cx="7668370" cy="1280160"/>
        </p:xfrm>
        <a:graphic>
          <a:graphicData uri="http://schemas.openxmlformats.org/drawingml/2006/table">
            <a:tbl>
              <a:tblPr/>
              <a:tblGrid>
                <a:gridCol w="1287955"/>
                <a:gridCol w="1287955"/>
                <a:gridCol w="1287955"/>
                <a:gridCol w="1287955"/>
                <a:gridCol w="1287955"/>
                <a:gridCol w="1228595"/>
              </a:tblGrid>
              <a:tr h="45720">
                <a:tc>
                  <a:txBody>
                    <a:bodyPr/>
                    <a:lstStyle/>
                    <a:p>
                      <a:pPr algn="ctr">
                        <a:lnSpc>
                          <a:spcPct val="150000"/>
                        </a:lnSpc>
                        <a:spcAft>
                          <a:spcPts val="0"/>
                        </a:spcAft>
                        <a:tabLst>
                          <a:tab pos="2700655" algn="l"/>
                        </a:tabLst>
                      </a:pPr>
                      <a:r>
                        <a:rPr lang="en-US" sz="2800" i="1" kern="100" dirty="0">
                          <a:effectLst/>
                          <a:latin typeface="Times New Roman"/>
                          <a:ea typeface="华文细黑"/>
                          <a:cs typeface="Courier New"/>
                        </a:rPr>
                        <a:t>x</a:t>
                      </a:r>
                      <a:r>
                        <a:rPr lang="en-US" sz="2800" kern="100" baseline="-25000" dirty="0">
                          <a:effectLst/>
                          <a:latin typeface="Times New Roman"/>
                          <a:ea typeface="华文细黑"/>
                          <a:cs typeface="Courier New"/>
                        </a:rPr>
                        <a:t>2</a:t>
                      </a:r>
                      <a:r>
                        <a:rPr lang="zh-CN" sz="2800" kern="100" dirty="0">
                          <a:effectLst/>
                          <a:latin typeface="Times New Roman"/>
                          <a:ea typeface="华文细黑"/>
                          <a:cs typeface="Times New Roman"/>
                        </a:rPr>
                        <a:t>－</a:t>
                      </a:r>
                      <a:r>
                        <a:rPr lang="en-US" sz="2800" i="1" kern="100" dirty="0">
                          <a:effectLst/>
                          <a:latin typeface="Times New Roman"/>
                          <a:ea typeface="华文细黑"/>
                          <a:cs typeface="Courier New"/>
                        </a:rPr>
                        <a:t>x</a:t>
                      </a:r>
                      <a:r>
                        <a:rPr lang="en-US" sz="2800" kern="100" baseline="-25000" dirty="0">
                          <a:effectLst/>
                          <a:latin typeface="Times New Roman"/>
                          <a:ea typeface="华文细黑"/>
                          <a:cs typeface="Courier New"/>
                        </a:rPr>
                        <a:t>1</a:t>
                      </a: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i="1" kern="100">
                          <a:effectLst/>
                          <a:latin typeface="Times New Roman"/>
                          <a:ea typeface="华文细黑"/>
                          <a:cs typeface="Courier New"/>
                        </a:rPr>
                        <a:t>x</a:t>
                      </a:r>
                      <a:r>
                        <a:rPr lang="en-US" sz="2800" kern="100" baseline="-25000">
                          <a:effectLst/>
                          <a:latin typeface="Times New Roman"/>
                          <a:ea typeface="华文细黑"/>
                          <a:cs typeface="Courier New"/>
                        </a:rPr>
                        <a:t>3</a:t>
                      </a:r>
                      <a:r>
                        <a:rPr lang="zh-CN" sz="2800" kern="100">
                          <a:effectLst/>
                          <a:latin typeface="Times New Roman"/>
                          <a:ea typeface="华文细黑"/>
                          <a:cs typeface="Times New Roman"/>
                        </a:rPr>
                        <a:t>－</a:t>
                      </a:r>
                      <a:r>
                        <a:rPr lang="en-US" sz="2800" i="1" kern="100">
                          <a:effectLst/>
                          <a:latin typeface="Times New Roman"/>
                          <a:ea typeface="华文细黑"/>
                          <a:cs typeface="Courier New"/>
                        </a:rPr>
                        <a:t>x</a:t>
                      </a:r>
                      <a:r>
                        <a:rPr lang="en-US" sz="2800" kern="100" baseline="-25000">
                          <a:effectLst/>
                          <a:latin typeface="Times New Roman"/>
                          <a:ea typeface="华文细黑"/>
                          <a:cs typeface="Courier New"/>
                        </a:rPr>
                        <a:t>2</a:t>
                      </a:r>
                      <a:endParaRPr lang="zh-CN" sz="28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i="1" kern="100">
                          <a:effectLst/>
                          <a:latin typeface="Times New Roman"/>
                          <a:ea typeface="华文细黑"/>
                          <a:cs typeface="Courier New"/>
                        </a:rPr>
                        <a:t>x</a:t>
                      </a:r>
                      <a:r>
                        <a:rPr lang="en-US" sz="2800" kern="100" baseline="-25000">
                          <a:effectLst/>
                          <a:latin typeface="Times New Roman"/>
                          <a:ea typeface="华文细黑"/>
                          <a:cs typeface="Courier New"/>
                        </a:rPr>
                        <a:t>4</a:t>
                      </a:r>
                      <a:r>
                        <a:rPr lang="zh-CN" sz="2800" kern="100">
                          <a:effectLst/>
                          <a:latin typeface="Times New Roman"/>
                          <a:ea typeface="华文细黑"/>
                          <a:cs typeface="Times New Roman"/>
                        </a:rPr>
                        <a:t>－</a:t>
                      </a:r>
                      <a:r>
                        <a:rPr lang="en-US" sz="2800" i="1" kern="100">
                          <a:effectLst/>
                          <a:latin typeface="Times New Roman"/>
                          <a:ea typeface="华文细黑"/>
                          <a:cs typeface="Courier New"/>
                        </a:rPr>
                        <a:t>x</a:t>
                      </a:r>
                      <a:r>
                        <a:rPr lang="en-US" sz="2800" kern="100" baseline="-25000">
                          <a:effectLst/>
                          <a:latin typeface="Times New Roman"/>
                          <a:ea typeface="华文细黑"/>
                          <a:cs typeface="Courier New"/>
                        </a:rPr>
                        <a:t>3</a:t>
                      </a:r>
                      <a:endParaRPr lang="zh-CN" sz="28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i="1" kern="100">
                          <a:effectLst/>
                          <a:latin typeface="Times New Roman"/>
                          <a:ea typeface="华文细黑"/>
                          <a:cs typeface="Courier New"/>
                        </a:rPr>
                        <a:t>x</a:t>
                      </a:r>
                      <a:r>
                        <a:rPr lang="en-US" sz="2800" kern="100" baseline="-25000">
                          <a:effectLst/>
                          <a:latin typeface="Times New Roman"/>
                          <a:ea typeface="华文细黑"/>
                          <a:cs typeface="Courier New"/>
                        </a:rPr>
                        <a:t>5</a:t>
                      </a:r>
                      <a:r>
                        <a:rPr lang="zh-CN" sz="2800" kern="100">
                          <a:effectLst/>
                          <a:latin typeface="Times New Roman"/>
                          <a:ea typeface="华文细黑"/>
                          <a:cs typeface="Times New Roman"/>
                        </a:rPr>
                        <a:t>－</a:t>
                      </a:r>
                      <a:r>
                        <a:rPr lang="en-US" sz="2800" i="1" kern="100">
                          <a:effectLst/>
                          <a:latin typeface="Times New Roman"/>
                          <a:ea typeface="华文细黑"/>
                          <a:cs typeface="Courier New"/>
                        </a:rPr>
                        <a:t>x</a:t>
                      </a:r>
                      <a:r>
                        <a:rPr lang="en-US" sz="2800" kern="100" baseline="-25000">
                          <a:effectLst/>
                          <a:latin typeface="Times New Roman"/>
                          <a:ea typeface="华文细黑"/>
                          <a:cs typeface="Courier New"/>
                        </a:rPr>
                        <a:t>4</a:t>
                      </a:r>
                      <a:endParaRPr lang="zh-CN" sz="28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i="1" kern="100" dirty="0">
                          <a:effectLst/>
                          <a:latin typeface="Times New Roman"/>
                          <a:ea typeface="华文细黑"/>
                          <a:cs typeface="Courier New"/>
                        </a:rPr>
                        <a:t>x</a:t>
                      </a:r>
                      <a:r>
                        <a:rPr lang="en-US" sz="2800" kern="100" baseline="-25000" dirty="0">
                          <a:effectLst/>
                          <a:latin typeface="Times New Roman"/>
                          <a:ea typeface="华文细黑"/>
                          <a:cs typeface="Courier New"/>
                        </a:rPr>
                        <a:t>6</a:t>
                      </a:r>
                      <a:r>
                        <a:rPr lang="zh-CN" sz="2800" kern="100" dirty="0">
                          <a:effectLst/>
                          <a:latin typeface="Times New Roman"/>
                          <a:ea typeface="华文细黑"/>
                          <a:cs typeface="Times New Roman"/>
                        </a:rPr>
                        <a:t>－</a:t>
                      </a:r>
                      <a:r>
                        <a:rPr lang="en-US" sz="2800" i="1" kern="100" dirty="0">
                          <a:effectLst/>
                          <a:latin typeface="Times New Roman"/>
                          <a:ea typeface="华文细黑"/>
                          <a:cs typeface="Courier New"/>
                        </a:rPr>
                        <a:t>x</a:t>
                      </a:r>
                      <a:r>
                        <a:rPr lang="en-US" sz="2800" kern="100" baseline="-25000" dirty="0">
                          <a:effectLst/>
                          <a:latin typeface="Times New Roman"/>
                          <a:ea typeface="华文细黑"/>
                          <a:cs typeface="Courier New"/>
                        </a:rPr>
                        <a:t>5</a:t>
                      </a: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endParaRPr lang="en-US" sz="2800" kern="100" dirty="0">
                        <a:effectLst/>
                        <a:latin typeface="Times New Roman"/>
                        <a:ea typeface="华文细黑"/>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
                <a:tc>
                  <a:txBody>
                    <a:bodyPr/>
                    <a:lstStyle/>
                    <a:p>
                      <a:pPr algn="ctr">
                        <a:lnSpc>
                          <a:spcPct val="150000"/>
                        </a:lnSpc>
                        <a:spcAft>
                          <a:spcPts val="0"/>
                        </a:spcAft>
                        <a:tabLst>
                          <a:tab pos="2700655" algn="l"/>
                        </a:tabLst>
                      </a:pP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endParaRPr lang="zh-CN" sz="28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endParaRPr lang="zh-CN" sz="28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endParaRPr lang="zh-CN" sz="28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endParaRPr lang="en-US" sz="2800" kern="100" dirty="0">
                        <a:effectLst/>
                        <a:latin typeface="Times New Roman"/>
                        <a:ea typeface="华文细黑"/>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3742814225"/>
              </p:ext>
            </p:extLst>
          </p:nvPr>
        </p:nvGraphicFramePr>
        <p:xfrm>
          <a:off x="9047534" y="2227258"/>
          <a:ext cx="904875" cy="863600"/>
        </p:xfrm>
        <a:graphic>
          <a:graphicData uri="http://schemas.openxmlformats.org/presentationml/2006/ole">
            <mc:AlternateContent xmlns:mc="http://schemas.openxmlformats.org/markup-compatibility/2006">
              <mc:Choice xmlns:v="urn:schemas-microsoft-com:vml" Requires="v">
                <p:oleObj spid="_x0000_s62851" name="文档" r:id="rId3" imgW="905244" imgH="863085" progId="Word.Document.12">
                  <p:embed/>
                </p:oleObj>
              </mc:Choice>
              <mc:Fallback>
                <p:oleObj name="文档" r:id="rId3" imgW="905244" imgH="863085" progId="Word.Document.12">
                  <p:embed/>
                  <p:pic>
                    <p:nvPicPr>
                      <p:cNvPr id="0" name=""/>
                      <p:cNvPicPr/>
                      <p:nvPr/>
                    </p:nvPicPr>
                    <p:blipFill>
                      <a:blip r:embed="rId4"/>
                      <a:stretch>
                        <a:fillRect/>
                      </a:stretch>
                    </p:blipFill>
                    <p:spPr>
                      <a:xfrm>
                        <a:off x="9047534" y="2227258"/>
                        <a:ext cx="904875" cy="863600"/>
                      </a:xfrm>
                      <a:prstGeom prst="rect">
                        <a:avLst/>
                      </a:prstGeom>
                    </p:spPr>
                  </p:pic>
                </p:oleObj>
              </mc:Fallback>
            </mc:AlternateContent>
          </a:graphicData>
        </a:graphic>
      </p:graphicFrame>
      <p:sp>
        <p:nvSpPr>
          <p:cNvPr id="6" name="矩形 5"/>
          <p:cNvSpPr/>
          <p:nvPr/>
        </p:nvSpPr>
        <p:spPr>
          <a:xfrm>
            <a:off x="468252" y="3573810"/>
            <a:ext cx="11187139" cy="133393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kern="100" dirty="0">
                <a:latin typeface="Times New Roman"/>
                <a:ea typeface="华文细黑"/>
                <a:cs typeface="Times New Roman"/>
              </a:rPr>
              <a:t>各位移差与平均值最多相差</a:t>
            </a:r>
            <a:r>
              <a:rPr lang="en-US" altLang="zh-CN" sz="2800" kern="100" dirty="0">
                <a:latin typeface="Times New Roman"/>
                <a:ea typeface="华文细黑"/>
                <a:cs typeface="Courier New"/>
              </a:rPr>
              <a:t>________cm</a:t>
            </a:r>
            <a:r>
              <a:rPr lang="zh-CN" altLang="zh-CN" sz="2800" kern="100" dirty="0">
                <a:latin typeface="Times New Roman"/>
                <a:ea typeface="华文细黑"/>
                <a:cs typeface="Times New Roman"/>
              </a:rPr>
              <a:t>，由此可以得出结论：小车的运动是</a:t>
            </a:r>
            <a:r>
              <a:rPr lang="en-US" altLang="zh-CN" sz="2800" kern="100" dirty="0">
                <a:latin typeface="Times New Roman"/>
                <a:ea typeface="华文细黑"/>
                <a:cs typeface="Courier New"/>
              </a:rPr>
              <a:t>________.</a:t>
            </a:r>
            <a:endParaRPr lang="zh-CN" altLang="zh-CN" sz="1050" kern="100" dirty="0">
              <a:effectLst/>
              <a:latin typeface="宋体"/>
              <a:cs typeface="Courier New"/>
            </a:endParaRPr>
          </a:p>
        </p:txBody>
      </p:sp>
      <p:sp>
        <p:nvSpPr>
          <p:cNvPr id="5" name="矩形 4"/>
          <p:cNvSpPr/>
          <p:nvPr/>
        </p:nvSpPr>
        <p:spPr>
          <a:xfrm>
            <a:off x="468252" y="5032593"/>
            <a:ext cx="2339102"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答案　</a:t>
            </a:r>
            <a:r>
              <a:rPr lang="zh-CN" altLang="zh-CN" sz="2800" kern="100" dirty="0">
                <a:solidFill>
                  <a:srgbClr val="C00000"/>
                </a:solidFill>
                <a:latin typeface="Times New Roman"/>
                <a:ea typeface="华文细黑"/>
                <a:cs typeface="Times New Roman"/>
              </a:rPr>
              <a:t>见解析</a:t>
            </a:r>
            <a:endParaRPr lang="zh-CN" altLang="en-US" sz="2800" dirty="0"/>
          </a:p>
        </p:txBody>
      </p:sp>
      <p:sp>
        <p:nvSpPr>
          <p:cNvPr id="10" name="TextBox 9">
            <a:hlinkClick r:id="rId5"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Tree>
    <p:extLst>
      <p:ext uri="{BB962C8B-B14F-4D97-AF65-F5344CB8AC3E}">
        <p14:creationId xmlns:p14="http://schemas.microsoft.com/office/powerpoint/2010/main" val="23855138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 t="63" r="12" b="3937"/>
          <a:stretch/>
        </p:blipFill>
        <p:spPr bwMode="auto">
          <a:xfrm>
            <a:off x="0" y="0"/>
            <a:ext cx="12190413" cy="685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矩形 21"/>
          <p:cNvSpPr/>
          <p:nvPr/>
        </p:nvSpPr>
        <p:spPr>
          <a:xfrm>
            <a:off x="-15949" y="2672931"/>
            <a:ext cx="12190413" cy="1108800"/>
          </a:xfrm>
          <a:prstGeom prst="rect">
            <a:avLst/>
          </a:prstGeom>
          <a:solidFill>
            <a:srgbClr val="9DC3E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i="1" kern="100" dirty="0">
              <a:solidFill>
                <a:srgbClr val="FF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23" name="表格 22"/>
          <p:cNvGraphicFramePr>
            <a:graphicFrameLocks noGrp="1"/>
          </p:cNvGraphicFramePr>
          <p:nvPr>
            <p:extLst>
              <p:ext uri="{D42A27DB-BD31-4B8C-83A1-F6EECF244321}">
                <p14:modId xmlns:p14="http://schemas.microsoft.com/office/powerpoint/2010/main" val="240784699"/>
              </p:ext>
            </p:extLst>
          </p:nvPr>
        </p:nvGraphicFramePr>
        <p:xfrm>
          <a:off x="-6793" y="2662319"/>
          <a:ext cx="12203999" cy="1116000"/>
        </p:xfrm>
        <a:graphic>
          <a:graphicData uri="http://schemas.openxmlformats.org/drawingml/2006/table">
            <a:tbl>
              <a:tblPr firstRow="1" bandRow="1">
                <a:tableStyleId>{5C22544A-7EE6-4342-B048-85BDC9FD1C3A}</a:tableStyleId>
              </a:tblPr>
              <a:tblGrid>
                <a:gridCol w="2864371">
                  <a:extLst>
                    <a:ext uri="{9D8B030D-6E8A-4147-A177-3AD203B41FA5}">
                      <a16:colId xmlns:a16="http://schemas.microsoft.com/office/drawing/2014/main" xmlns="" val="1008561275"/>
                    </a:ext>
                  </a:extLst>
                </a:gridCol>
                <a:gridCol w="2808312">
                  <a:extLst>
                    <a:ext uri="{9D8B030D-6E8A-4147-A177-3AD203B41FA5}">
                      <a16:colId xmlns:a16="http://schemas.microsoft.com/office/drawing/2014/main" xmlns="" val="271465696"/>
                    </a:ext>
                  </a:extLst>
                </a:gridCol>
                <a:gridCol w="3741684">
                  <a:extLst>
                    <a:ext uri="{9D8B030D-6E8A-4147-A177-3AD203B41FA5}">
                      <a16:colId xmlns:a16="http://schemas.microsoft.com/office/drawing/2014/main" xmlns="" val="3345373049"/>
                    </a:ext>
                  </a:extLst>
                </a:gridCol>
                <a:gridCol w="2789632"/>
              </a:tblGrid>
              <a:tr h="1116000">
                <a:tc>
                  <a:txBody>
                    <a:bodyPr/>
                    <a:lstStyle/>
                    <a:p>
                      <a:endParaRPr lang="zh-CN" altLang="en-US" dirty="0"/>
                    </a:p>
                  </a:txBody>
                  <a:tcPr>
                    <a:noFill/>
                  </a:tcPr>
                </a:tc>
                <a:tc>
                  <a:txBody>
                    <a:bodyPr/>
                    <a:lstStyle/>
                    <a:p>
                      <a:endParaRPr lang="zh-CN" altLang="en-US" dirty="0"/>
                    </a:p>
                  </a:txBody>
                  <a:tcPr>
                    <a:noFill/>
                  </a:tcPr>
                </a:tc>
                <a:tc>
                  <a:txBody>
                    <a:bodyPr/>
                    <a:lstStyle/>
                    <a:p>
                      <a:endParaRPr lang="zh-CN" altLang="en-US" dirty="0"/>
                    </a:p>
                  </a:txBody>
                  <a:tcPr>
                    <a:noFill/>
                  </a:tcPr>
                </a:tc>
                <a:tc>
                  <a:txBody>
                    <a:bodyPr/>
                    <a:lstStyle/>
                    <a:p>
                      <a:endParaRPr lang="zh-CN" altLang="en-US" dirty="0"/>
                    </a:p>
                  </a:txBody>
                  <a:tcPr>
                    <a:noFill/>
                  </a:tcPr>
                </a:tc>
                <a:extLst>
                  <a:ext uri="{0D108BD9-81ED-4DB2-BD59-A6C34878D82A}">
                    <a16:rowId xmlns:a16="http://schemas.microsoft.com/office/drawing/2014/main" xmlns="" val="3936359114"/>
                  </a:ext>
                </a:extLst>
              </a:tr>
            </a:tbl>
          </a:graphicData>
        </a:graphic>
      </p:graphicFrame>
      <p:sp>
        <p:nvSpPr>
          <p:cNvPr id="24" name="TextBox 17">
            <a:hlinkClick r:id="rId3" action="ppaction://hlinksldjump"/>
          </p:cNvPr>
          <p:cNvSpPr txBox="1"/>
          <p:nvPr/>
        </p:nvSpPr>
        <p:spPr>
          <a:xfrm>
            <a:off x="-10081" y="2708843"/>
            <a:ext cx="2823840" cy="1029600"/>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lvl="0" algn="ctr">
              <a:lnSpc>
                <a:spcPct val="137000"/>
              </a:lnSpc>
            </a:pPr>
            <a:r>
              <a:rPr lang="zh-CN" altLang="en-US" sz="2500" b="1" dirty="0">
                <a:solidFill>
                  <a:schemeClr val="tx1">
                    <a:lumMod val="65000"/>
                    <a:lumOff val="35000"/>
                  </a:schemeClr>
                </a:solidFill>
                <a:latin typeface="微软雅黑" pitchFamily="34" charset="-122"/>
                <a:ea typeface="微软雅黑" pitchFamily="34" charset="-122"/>
              </a:rPr>
              <a:t>重点探究</a:t>
            </a:r>
            <a:endParaRPr lang="en-US" altLang="zh-CN" sz="2500" b="1" dirty="0">
              <a:solidFill>
                <a:schemeClr val="tx1">
                  <a:lumMod val="65000"/>
                  <a:lumOff val="35000"/>
                </a:schemeClr>
              </a:solidFill>
              <a:latin typeface="微软雅黑" pitchFamily="34" charset="-122"/>
              <a:ea typeface="微软雅黑" pitchFamily="34" charset="-122"/>
            </a:endParaRPr>
          </a:p>
          <a:p>
            <a:pPr lvl="0" algn="ctr">
              <a:lnSpc>
                <a:spcPct val="137000"/>
              </a:lnSpc>
            </a:pPr>
            <a:r>
              <a:rPr lang="zh-CN" altLang="en-US" sz="1800" dirty="0">
                <a:solidFill>
                  <a:schemeClr val="tx1">
                    <a:lumMod val="65000"/>
                    <a:lumOff val="35000"/>
                  </a:schemeClr>
                </a:solidFill>
                <a:latin typeface="微软雅黑" pitchFamily="34" charset="-122"/>
                <a:ea typeface="微软雅黑" pitchFamily="34" charset="-122"/>
              </a:rPr>
              <a:t>启迪思维  探究重点</a:t>
            </a:r>
          </a:p>
        </p:txBody>
      </p:sp>
      <p:sp>
        <p:nvSpPr>
          <p:cNvPr id="25" name="TextBox 24">
            <a:hlinkClick r:id="rId4" action="ppaction://hlinksldjump"/>
          </p:cNvPr>
          <p:cNvSpPr txBox="1"/>
          <p:nvPr/>
        </p:nvSpPr>
        <p:spPr>
          <a:xfrm>
            <a:off x="2843138" y="2708843"/>
            <a:ext cx="2822400" cy="1029600"/>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algn="ctr">
              <a:lnSpc>
                <a:spcPct val="137000"/>
              </a:lnSpc>
            </a:pPr>
            <a:r>
              <a:rPr lang="zh-CN" altLang="en-US" sz="2500" b="1" dirty="0">
                <a:solidFill>
                  <a:schemeClr val="tx1">
                    <a:lumMod val="65000"/>
                    <a:lumOff val="35000"/>
                  </a:schemeClr>
                </a:solidFill>
                <a:latin typeface="微软雅黑" pitchFamily="34" charset="-122"/>
                <a:ea typeface="微软雅黑" pitchFamily="34" charset="-122"/>
              </a:rPr>
              <a:t>达标检测</a:t>
            </a:r>
            <a:endParaRPr lang="en-US" altLang="zh-CN" sz="2500" b="1" dirty="0">
              <a:solidFill>
                <a:schemeClr val="tx1">
                  <a:lumMod val="65000"/>
                  <a:lumOff val="35000"/>
                </a:schemeClr>
              </a:solidFill>
              <a:latin typeface="微软雅黑" pitchFamily="34" charset="-122"/>
              <a:ea typeface="微软雅黑" pitchFamily="34" charset="-122"/>
            </a:endParaRPr>
          </a:p>
          <a:p>
            <a:pPr algn="ctr">
              <a:lnSpc>
                <a:spcPct val="137000"/>
              </a:lnSpc>
            </a:pPr>
            <a:r>
              <a:rPr lang="zh-CN" altLang="en-US" sz="1800" dirty="0">
                <a:solidFill>
                  <a:prstClr val="black">
                    <a:lumMod val="65000"/>
                    <a:lumOff val="35000"/>
                  </a:prstClr>
                </a:solidFill>
                <a:latin typeface="微软雅黑" pitchFamily="34" charset="-122"/>
                <a:ea typeface="微软雅黑" pitchFamily="34" charset="-122"/>
              </a:rPr>
              <a:t>检测评价  达标过关</a:t>
            </a:r>
          </a:p>
        </p:txBody>
      </p:sp>
      <p:sp>
        <p:nvSpPr>
          <p:cNvPr id="26" name="TextBox 25">
            <a:hlinkClick r:id="rId5" action="ppaction://hlinksldjump"/>
          </p:cNvPr>
          <p:cNvSpPr txBox="1"/>
          <p:nvPr/>
        </p:nvSpPr>
        <p:spPr>
          <a:xfrm>
            <a:off x="5678932" y="2708843"/>
            <a:ext cx="3632385" cy="1029600"/>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algn="ctr">
              <a:lnSpc>
                <a:spcPct val="137000"/>
              </a:lnSpc>
            </a:pPr>
            <a:r>
              <a:rPr lang="zh-CN" altLang="en-US" sz="1800" dirty="0">
                <a:solidFill>
                  <a:prstClr val="black">
                    <a:lumMod val="65000"/>
                    <a:lumOff val="35000"/>
                  </a:prstClr>
                </a:solidFill>
                <a:latin typeface="微软雅黑" pitchFamily="34" charset="-122"/>
                <a:ea typeface="微软雅黑" pitchFamily="34" charset="-122"/>
              </a:rPr>
              <a:t>物理生活与建模</a:t>
            </a:r>
            <a:endParaRPr lang="en-US" altLang="zh-CN" sz="1800" dirty="0">
              <a:solidFill>
                <a:prstClr val="black">
                  <a:lumMod val="65000"/>
                  <a:lumOff val="35000"/>
                </a:prstClr>
              </a:solidFill>
              <a:latin typeface="微软雅黑" pitchFamily="34" charset="-122"/>
              <a:ea typeface="微软雅黑" pitchFamily="34" charset="-122"/>
            </a:endParaRPr>
          </a:p>
          <a:p>
            <a:pPr algn="ctr">
              <a:lnSpc>
                <a:spcPct val="137000"/>
              </a:lnSpc>
            </a:pPr>
            <a:r>
              <a:rPr lang="zh-CN" altLang="en-US" sz="2300" b="1" spc="-100" dirty="0" smtClean="0">
                <a:solidFill>
                  <a:schemeClr val="tx1">
                    <a:lumMod val="65000"/>
                    <a:lumOff val="35000"/>
                  </a:schemeClr>
                </a:solidFill>
                <a:latin typeface="宋体" pitchFamily="2" charset="-122"/>
                <a:ea typeface="宋体" pitchFamily="2" charset="-122"/>
              </a:rPr>
              <a:t>“</a:t>
            </a:r>
            <a:r>
              <a:rPr lang="zh-CN" altLang="en-US" sz="2300" b="1" spc="-100" dirty="0" smtClean="0">
                <a:solidFill>
                  <a:schemeClr val="tx1">
                    <a:lumMod val="65000"/>
                    <a:lumOff val="35000"/>
                  </a:schemeClr>
                </a:solidFill>
                <a:latin typeface="微软雅黑" pitchFamily="34" charset="-122"/>
                <a:ea typeface="微软雅黑" pitchFamily="34" charset="-122"/>
              </a:rPr>
              <a:t>纸带法</a:t>
            </a:r>
            <a:r>
              <a:rPr lang="zh-CN" altLang="en-US" sz="2300" b="1" spc="-100" dirty="0" smtClean="0">
                <a:solidFill>
                  <a:schemeClr val="tx1">
                    <a:lumMod val="65000"/>
                    <a:lumOff val="35000"/>
                  </a:schemeClr>
                </a:solidFill>
                <a:latin typeface="宋体" pitchFamily="2" charset="-122"/>
                <a:ea typeface="宋体" pitchFamily="2" charset="-122"/>
              </a:rPr>
              <a:t>”</a:t>
            </a:r>
            <a:r>
              <a:rPr lang="zh-CN" altLang="en-US" sz="2300" b="1" spc="-100" dirty="0" smtClean="0">
                <a:solidFill>
                  <a:schemeClr val="tx1">
                    <a:lumMod val="65000"/>
                    <a:lumOff val="35000"/>
                  </a:schemeClr>
                </a:solidFill>
                <a:latin typeface="微软雅黑" pitchFamily="34" charset="-122"/>
                <a:ea typeface="微软雅黑" pitchFamily="34" charset="-122"/>
              </a:rPr>
              <a:t>测速度和加速度</a:t>
            </a:r>
            <a:endParaRPr lang="zh-CN" altLang="en-US" sz="2300" b="1" spc="-100" dirty="0">
              <a:solidFill>
                <a:schemeClr val="tx1">
                  <a:lumMod val="65000"/>
                  <a:lumOff val="35000"/>
                </a:schemeClr>
              </a:solidFill>
              <a:latin typeface="微软雅黑" pitchFamily="34" charset="-122"/>
              <a:ea typeface="微软雅黑" pitchFamily="34" charset="-122"/>
            </a:endParaRPr>
          </a:p>
        </p:txBody>
      </p:sp>
      <p:sp>
        <p:nvSpPr>
          <p:cNvPr id="27" name="TextBox 25">
            <a:hlinkClick r:id="rId6" action="ppaction://hlinksldjump"/>
          </p:cNvPr>
          <p:cNvSpPr txBox="1"/>
          <p:nvPr/>
        </p:nvSpPr>
        <p:spPr>
          <a:xfrm>
            <a:off x="9454064" y="2708843"/>
            <a:ext cx="2658828" cy="1029600"/>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algn="ctr">
              <a:lnSpc>
                <a:spcPct val="137000"/>
              </a:lnSpc>
            </a:pPr>
            <a:r>
              <a:rPr lang="zh-CN" altLang="en-US" sz="1800" dirty="0">
                <a:solidFill>
                  <a:prstClr val="black">
                    <a:lumMod val="65000"/>
                    <a:lumOff val="35000"/>
                  </a:prstClr>
                </a:solidFill>
                <a:latin typeface="微软雅黑" pitchFamily="34" charset="-122"/>
                <a:ea typeface="微软雅黑" pitchFamily="34" charset="-122"/>
              </a:rPr>
              <a:t>物理生活与建模</a:t>
            </a:r>
            <a:endParaRPr lang="en-US" altLang="zh-CN" sz="1800" dirty="0">
              <a:solidFill>
                <a:prstClr val="black">
                  <a:lumMod val="65000"/>
                  <a:lumOff val="35000"/>
                </a:prstClr>
              </a:solidFill>
              <a:latin typeface="微软雅黑" pitchFamily="34" charset="-122"/>
              <a:ea typeface="微软雅黑" pitchFamily="34" charset="-122"/>
            </a:endParaRPr>
          </a:p>
          <a:p>
            <a:pPr algn="ctr">
              <a:lnSpc>
                <a:spcPct val="137000"/>
              </a:lnSpc>
            </a:pPr>
            <a:r>
              <a:rPr lang="zh-CN" altLang="en-US" sz="2300" b="1" spc="-100" dirty="0" smtClean="0">
                <a:solidFill>
                  <a:schemeClr val="tx1">
                    <a:lumMod val="65000"/>
                    <a:lumOff val="35000"/>
                  </a:schemeClr>
                </a:solidFill>
                <a:latin typeface="微软雅黑" pitchFamily="34" charset="-122"/>
                <a:ea typeface="微软雅黑" pitchFamily="34" charset="-122"/>
              </a:rPr>
              <a:t>追及与相遇问题</a:t>
            </a:r>
            <a:endParaRPr lang="zh-CN" altLang="en-US" sz="2300" b="1" spc="-100" dirty="0">
              <a:solidFill>
                <a:schemeClr val="tx1">
                  <a:lumMod val="65000"/>
                  <a:lumOff val="35000"/>
                </a:schemeClr>
              </a:solidFill>
              <a:latin typeface="微软雅黑" pitchFamily="34" charset="-122"/>
              <a:ea typeface="微软雅黑" pitchFamily="34" charset="-122"/>
            </a:endParaRPr>
          </a:p>
        </p:txBody>
      </p:sp>
      <p:pic>
        <p:nvPicPr>
          <p:cNvPr id="1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733675" cy="766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0" y="380497"/>
            <a:ext cx="2733675" cy="369332"/>
          </a:xfrm>
          <a:prstGeom prst="rect">
            <a:avLst/>
          </a:prstGeom>
          <a:solidFill>
            <a:srgbClr val="FF0000">
              <a:alpha val="52000"/>
            </a:srgbClr>
          </a:solidFill>
        </p:spPr>
        <p:txBody>
          <a:bodyPr wrap="square" rtlCol="0">
            <a:spAutoFit/>
          </a:bodyPr>
          <a:lstStyle/>
          <a:p>
            <a:pPr algn="ctr"/>
            <a:r>
              <a:rPr lang="zh-CN" altLang="en-US" sz="1800" b="1" dirty="0">
                <a:solidFill>
                  <a:schemeClr val="bg1"/>
                </a:solidFill>
                <a:latin typeface="微软雅黑" pitchFamily="34" charset="-122"/>
                <a:ea typeface="微软雅黑" pitchFamily="34" charset="-122"/>
              </a:rPr>
              <a:t>内容索引</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矩形 8"/>
          <p:cNvSpPr/>
          <p:nvPr/>
        </p:nvSpPr>
        <p:spPr>
          <a:xfrm>
            <a:off x="411155" y="693490"/>
            <a:ext cx="11187139" cy="68760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数据如表所示</a:t>
            </a:r>
            <a:r>
              <a:rPr lang="en-US" altLang="zh-CN" sz="2800" kern="100" dirty="0">
                <a:solidFill>
                  <a:srgbClr val="002060"/>
                </a:solidFill>
                <a:latin typeface="Times New Roman"/>
                <a:ea typeface="华文细黑"/>
              </a:rPr>
              <a:t>.(</a:t>
            </a:r>
            <a:r>
              <a:rPr lang="zh-CN" altLang="zh-CN" sz="2800" kern="100" dirty="0">
                <a:solidFill>
                  <a:srgbClr val="002060"/>
                </a:solidFill>
                <a:latin typeface="Times New Roman"/>
                <a:ea typeface="华文细黑"/>
                <a:cs typeface="Times New Roman"/>
              </a:rPr>
              <a:t>单位：</a:t>
            </a:r>
            <a:r>
              <a:rPr lang="en-US" altLang="zh-CN" sz="2800" kern="100" dirty="0">
                <a:solidFill>
                  <a:srgbClr val="002060"/>
                </a:solidFill>
                <a:latin typeface="Times New Roman"/>
                <a:ea typeface="华文细黑"/>
              </a:rPr>
              <a:t>cm)</a:t>
            </a:r>
            <a:endParaRPr lang="zh-CN" altLang="zh-CN" sz="1050" kern="100" dirty="0">
              <a:effectLst/>
              <a:latin typeface="宋体"/>
              <a:cs typeface="Courier New"/>
            </a:endParaRPr>
          </a:p>
        </p:txBody>
      </p:sp>
      <p:graphicFrame>
        <p:nvGraphicFramePr>
          <p:cNvPr id="3" name="表格 2"/>
          <p:cNvGraphicFramePr>
            <a:graphicFrameLocks noGrp="1"/>
          </p:cNvGraphicFramePr>
          <p:nvPr>
            <p:extLst>
              <p:ext uri="{D42A27DB-BD31-4B8C-83A1-F6EECF244321}">
                <p14:modId xmlns:p14="http://schemas.microsoft.com/office/powerpoint/2010/main" val="3823376207"/>
              </p:ext>
            </p:extLst>
          </p:nvPr>
        </p:nvGraphicFramePr>
        <p:xfrm>
          <a:off x="2461807" y="1588066"/>
          <a:ext cx="7266798" cy="1280160"/>
        </p:xfrm>
        <a:graphic>
          <a:graphicData uri="http://schemas.openxmlformats.org/drawingml/2006/table">
            <a:tbl>
              <a:tblPr/>
              <a:tblGrid>
                <a:gridCol w="1220508"/>
                <a:gridCol w="1220508"/>
                <a:gridCol w="1220508"/>
                <a:gridCol w="1220508"/>
                <a:gridCol w="1220508"/>
                <a:gridCol w="1164258"/>
              </a:tblGrid>
              <a:tr h="27432">
                <a:tc>
                  <a:txBody>
                    <a:bodyPr/>
                    <a:lstStyle/>
                    <a:p>
                      <a:pPr algn="ctr">
                        <a:lnSpc>
                          <a:spcPct val="150000"/>
                        </a:lnSpc>
                        <a:spcAft>
                          <a:spcPts val="0"/>
                        </a:spcAft>
                        <a:tabLst>
                          <a:tab pos="2700655" algn="l"/>
                        </a:tabLst>
                      </a:pPr>
                      <a:r>
                        <a:rPr lang="en-US" sz="2800" i="1" kern="100">
                          <a:solidFill>
                            <a:srgbClr val="002060"/>
                          </a:solidFill>
                          <a:effectLst/>
                          <a:latin typeface="Times New Roman"/>
                          <a:ea typeface="华文细黑"/>
                          <a:cs typeface="Courier New"/>
                        </a:rPr>
                        <a:t>x</a:t>
                      </a:r>
                      <a:r>
                        <a:rPr lang="en-US" sz="2800" kern="100" baseline="-25000">
                          <a:solidFill>
                            <a:srgbClr val="002060"/>
                          </a:solidFill>
                          <a:effectLst/>
                          <a:latin typeface="Times New Roman"/>
                          <a:ea typeface="华文细黑"/>
                          <a:cs typeface="Courier New"/>
                        </a:rPr>
                        <a:t>2</a:t>
                      </a:r>
                      <a:r>
                        <a:rPr lang="zh-CN" sz="2800" kern="100">
                          <a:solidFill>
                            <a:srgbClr val="002060"/>
                          </a:solidFill>
                          <a:effectLst/>
                          <a:latin typeface="Times New Roman"/>
                          <a:ea typeface="华文细黑"/>
                          <a:cs typeface="Times New Roman"/>
                        </a:rPr>
                        <a:t>－</a:t>
                      </a:r>
                      <a:r>
                        <a:rPr lang="en-US" sz="2800" i="1" kern="100">
                          <a:solidFill>
                            <a:srgbClr val="002060"/>
                          </a:solidFill>
                          <a:effectLst/>
                          <a:latin typeface="Times New Roman"/>
                          <a:ea typeface="华文细黑"/>
                          <a:cs typeface="Courier New"/>
                        </a:rPr>
                        <a:t>x</a:t>
                      </a:r>
                      <a:r>
                        <a:rPr lang="en-US" sz="2800" kern="100" baseline="-25000">
                          <a:solidFill>
                            <a:srgbClr val="002060"/>
                          </a:solidFill>
                          <a:effectLst/>
                          <a:latin typeface="Times New Roman"/>
                          <a:ea typeface="华文细黑"/>
                          <a:cs typeface="Courier New"/>
                        </a:rPr>
                        <a:t>1</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i="1" kern="100">
                          <a:solidFill>
                            <a:srgbClr val="002060"/>
                          </a:solidFill>
                          <a:effectLst/>
                          <a:latin typeface="Times New Roman"/>
                          <a:ea typeface="华文细黑"/>
                          <a:cs typeface="Courier New"/>
                        </a:rPr>
                        <a:t>x</a:t>
                      </a:r>
                      <a:r>
                        <a:rPr lang="en-US" sz="2800" kern="100" baseline="-25000">
                          <a:solidFill>
                            <a:srgbClr val="002060"/>
                          </a:solidFill>
                          <a:effectLst/>
                          <a:latin typeface="Times New Roman"/>
                          <a:ea typeface="华文细黑"/>
                          <a:cs typeface="Courier New"/>
                        </a:rPr>
                        <a:t>3</a:t>
                      </a:r>
                      <a:r>
                        <a:rPr lang="zh-CN" sz="2800" kern="100">
                          <a:solidFill>
                            <a:srgbClr val="002060"/>
                          </a:solidFill>
                          <a:effectLst/>
                          <a:latin typeface="Times New Roman"/>
                          <a:ea typeface="华文细黑"/>
                          <a:cs typeface="Times New Roman"/>
                        </a:rPr>
                        <a:t>－</a:t>
                      </a:r>
                      <a:r>
                        <a:rPr lang="en-US" sz="2800" i="1" kern="100">
                          <a:solidFill>
                            <a:srgbClr val="002060"/>
                          </a:solidFill>
                          <a:effectLst/>
                          <a:latin typeface="Times New Roman"/>
                          <a:ea typeface="华文细黑"/>
                          <a:cs typeface="Courier New"/>
                        </a:rPr>
                        <a:t>x</a:t>
                      </a:r>
                      <a:r>
                        <a:rPr lang="en-US" sz="2800" kern="100" baseline="-25000">
                          <a:solidFill>
                            <a:srgbClr val="002060"/>
                          </a:solidFill>
                          <a:effectLst/>
                          <a:latin typeface="Times New Roman"/>
                          <a:ea typeface="华文细黑"/>
                          <a:cs typeface="Courier New"/>
                        </a:rPr>
                        <a:t>2</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i="1" kern="100">
                          <a:solidFill>
                            <a:srgbClr val="002060"/>
                          </a:solidFill>
                          <a:effectLst/>
                          <a:latin typeface="Times New Roman"/>
                          <a:ea typeface="华文细黑"/>
                          <a:cs typeface="Courier New"/>
                        </a:rPr>
                        <a:t>x</a:t>
                      </a:r>
                      <a:r>
                        <a:rPr lang="en-US" sz="2800" kern="100" baseline="-25000">
                          <a:solidFill>
                            <a:srgbClr val="002060"/>
                          </a:solidFill>
                          <a:effectLst/>
                          <a:latin typeface="Times New Roman"/>
                          <a:ea typeface="华文细黑"/>
                          <a:cs typeface="Courier New"/>
                        </a:rPr>
                        <a:t>4</a:t>
                      </a:r>
                      <a:r>
                        <a:rPr lang="zh-CN" sz="2800" kern="100">
                          <a:solidFill>
                            <a:srgbClr val="002060"/>
                          </a:solidFill>
                          <a:effectLst/>
                          <a:latin typeface="Times New Roman"/>
                          <a:ea typeface="华文细黑"/>
                          <a:cs typeface="Times New Roman"/>
                        </a:rPr>
                        <a:t>－</a:t>
                      </a:r>
                      <a:r>
                        <a:rPr lang="en-US" sz="2800" i="1" kern="100">
                          <a:solidFill>
                            <a:srgbClr val="002060"/>
                          </a:solidFill>
                          <a:effectLst/>
                          <a:latin typeface="Times New Roman"/>
                          <a:ea typeface="华文细黑"/>
                          <a:cs typeface="Courier New"/>
                        </a:rPr>
                        <a:t>x</a:t>
                      </a:r>
                      <a:r>
                        <a:rPr lang="en-US" sz="2800" kern="100" baseline="-25000">
                          <a:solidFill>
                            <a:srgbClr val="002060"/>
                          </a:solidFill>
                          <a:effectLst/>
                          <a:latin typeface="Times New Roman"/>
                          <a:ea typeface="华文细黑"/>
                          <a:cs typeface="Courier New"/>
                        </a:rPr>
                        <a:t>3</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i="1" kern="100">
                          <a:solidFill>
                            <a:srgbClr val="002060"/>
                          </a:solidFill>
                          <a:effectLst/>
                          <a:latin typeface="Times New Roman"/>
                          <a:ea typeface="华文细黑"/>
                          <a:cs typeface="Courier New"/>
                        </a:rPr>
                        <a:t>x</a:t>
                      </a:r>
                      <a:r>
                        <a:rPr lang="en-US" sz="2800" kern="100" baseline="-25000">
                          <a:solidFill>
                            <a:srgbClr val="002060"/>
                          </a:solidFill>
                          <a:effectLst/>
                          <a:latin typeface="Times New Roman"/>
                          <a:ea typeface="华文细黑"/>
                          <a:cs typeface="Courier New"/>
                        </a:rPr>
                        <a:t>5</a:t>
                      </a:r>
                      <a:r>
                        <a:rPr lang="zh-CN" sz="2800" kern="100">
                          <a:solidFill>
                            <a:srgbClr val="002060"/>
                          </a:solidFill>
                          <a:effectLst/>
                          <a:latin typeface="Times New Roman"/>
                          <a:ea typeface="华文细黑"/>
                          <a:cs typeface="Times New Roman"/>
                        </a:rPr>
                        <a:t>－</a:t>
                      </a:r>
                      <a:r>
                        <a:rPr lang="en-US" sz="2800" i="1" kern="100">
                          <a:solidFill>
                            <a:srgbClr val="002060"/>
                          </a:solidFill>
                          <a:effectLst/>
                          <a:latin typeface="Times New Roman"/>
                          <a:ea typeface="华文细黑"/>
                          <a:cs typeface="Courier New"/>
                        </a:rPr>
                        <a:t>x</a:t>
                      </a:r>
                      <a:r>
                        <a:rPr lang="en-US" sz="2800" kern="100" baseline="-25000">
                          <a:solidFill>
                            <a:srgbClr val="002060"/>
                          </a:solidFill>
                          <a:effectLst/>
                          <a:latin typeface="Times New Roman"/>
                          <a:ea typeface="华文细黑"/>
                          <a:cs typeface="Courier New"/>
                        </a:rPr>
                        <a:t>4</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i="1" kern="100">
                          <a:solidFill>
                            <a:srgbClr val="002060"/>
                          </a:solidFill>
                          <a:effectLst/>
                          <a:latin typeface="Times New Roman"/>
                          <a:ea typeface="华文细黑"/>
                          <a:cs typeface="Courier New"/>
                        </a:rPr>
                        <a:t>x</a:t>
                      </a:r>
                      <a:r>
                        <a:rPr lang="en-US" sz="2800" kern="100" baseline="-25000">
                          <a:solidFill>
                            <a:srgbClr val="002060"/>
                          </a:solidFill>
                          <a:effectLst/>
                          <a:latin typeface="Times New Roman"/>
                          <a:ea typeface="华文细黑"/>
                          <a:cs typeface="Courier New"/>
                        </a:rPr>
                        <a:t>6</a:t>
                      </a:r>
                      <a:r>
                        <a:rPr lang="zh-CN" sz="2800" kern="100">
                          <a:solidFill>
                            <a:srgbClr val="002060"/>
                          </a:solidFill>
                          <a:effectLst/>
                          <a:latin typeface="Times New Roman"/>
                          <a:ea typeface="华文细黑"/>
                          <a:cs typeface="Times New Roman"/>
                        </a:rPr>
                        <a:t>－</a:t>
                      </a:r>
                      <a:r>
                        <a:rPr lang="en-US" sz="2800" i="1" kern="100">
                          <a:solidFill>
                            <a:srgbClr val="002060"/>
                          </a:solidFill>
                          <a:effectLst/>
                          <a:latin typeface="Times New Roman"/>
                          <a:ea typeface="华文细黑"/>
                          <a:cs typeface="Courier New"/>
                        </a:rPr>
                        <a:t>x</a:t>
                      </a:r>
                      <a:r>
                        <a:rPr lang="en-US" sz="2800" kern="100" baseline="-25000">
                          <a:solidFill>
                            <a:srgbClr val="002060"/>
                          </a:solidFill>
                          <a:effectLst/>
                          <a:latin typeface="Times New Roman"/>
                          <a:ea typeface="华文细黑"/>
                          <a:cs typeface="Courier New"/>
                        </a:rPr>
                        <a:t>5</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endParaRPr lang="en-US" sz="2800" kern="100">
                        <a:solidFill>
                          <a:srgbClr val="002060"/>
                        </a:solidFill>
                        <a:effectLst/>
                        <a:latin typeface="Times New Roman"/>
                        <a:ea typeface="华文细黑"/>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700655" algn="l"/>
                        </a:tabLst>
                      </a:pPr>
                      <a:r>
                        <a:rPr lang="en-US" sz="2800" kern="100">
                          <a:solidFill>
                            <a:srgbClr val="002060"/>
                          </a:solidFill>
                          <a:effectLst/>
                          <a:latin typeface="Times New Roman"/>
                          <a:ea typeface="华文细黑"/>
                          <a:cs typeface="Courier New"/>
                        </a:rPr>
                        <a:t>1.60</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solidFill>
                            <a:srgbClr val="002060"/>
                          </a:solidFill>
                          <a:effectLst/>
                          <a:latin typeface="Times New Roman"/>
                          <a:ea typeface="华文细黑"/>
                          <a:cs typeface="Courier New"/>
                        </a:rPr>
                        <a:t>1.55</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solidFill>
                            <a:srgbClr val="002060"/>
                          </a:solidFill>
                          <a:effectLst/>
                          <a:latin typeface="Times New Roman"/>
                          <a:ea typeface="华文细黑"/>
                          <a:cs typeface="Courier New"/>
                        </a:rPr>
                        <a:t>1.62</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solidFill>
                            <a:srgbClr val="002060"/>
                          </a:solidFill>
                          <a:effectLst/>
                          <a:latin typeface="Times New Roman"/>
                          <a:ea typeface="华文细黑"/>
                          <a:cs typeface="Courier New"/>
                        </a:rPr>
                        <a:t>1.53</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solidFill>
                            <a:srgbClr val="002060"/>
                          </a:solidFill>
                          <a:effectLst/>
                          <a:latin typeface="Times New Roman"/>
                          <a:ea typeface="华文细黑"/>
                          <a:cs typeface="Courier New"/>
                        </a:rPr>
                        <a:t>1.61</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dirty="0">
                          <a:solidFill>
                            <a:srgbClr val="002060"/>
                          </a:solidFill>
                          <a:effectLst/>
                          <a:latin typeface="Times New Roman"/>
                          <a:ea typeface="华文细黑"/>
                          <a:cs typeface="Courier New"/>
                        </a:rPr>
                        <a:t>1.58</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919236063"/>
              </p:ext>
            </p:extLst>
          </p:nvPr>
        </p:nvGraphicFramePr>
        <p:xfrm>
          <a:off x="8883059" y="1680890"/>
          <a:ext cx="904875" cy="863600"/>
        </p:xfrm>
        <a:graphic>
          <a:graphicData uri="http://schemas.openxmlformats.org/presentationml/2006/ole">
            <mc:AlternateContent xmlns:mc="http://schemas.openxmlformats.org/markup-compatibility/2006">
              <mc:Choice xmlns:v="urn:schemas-microsoft-com:vml" Requires="v">
                <p:oleObj spid="_x0000_s66915" name="文档" r:id="rId3" imgW="905244" imgH="863445" progId="Word.Document.12">
                  <p:embed/>
                </p:oleObj>
              </mc:Choice>
              <mc:Fallback>
                <p:oleObj name="文档" r:id="rId3" imgW="905244" imgH="863445"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3059" y="1680890"/>
                        <a:ext cx="9048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矩形 4"/>
          <p:cNvSpPr/>
          <p:nvPr/>
        </p:nvSpPr>
        <p:spPr>
          <a:xfrm>
            <a:off x="411155" y="2992181"/>
            <a:ext cx="11187139" cy="198026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由数据表分析，可知各位移差与平均值最多相差</a:t>
            </a:r>
            <a:r>
              <a:rPr lang="en-US" altLang="zh-CN" sz="2800" kern="100" dirty="0">
                <a:solidFill>
                  <a:srgbClr val="002060"/>
                </a:solidFill>
                <a:latin typeface="Times New Roman"/>
                <a:ea typeface="华文细黑"/>
                <a:cs typeface="Courier New"/>
              </a:rPr>
              <a:t>0.05 cm</a:t>
            </a:r>
            <a:r>
              <a:rPr lang="zh-CN" altLang="zh-CN" sz="2800" kern="100" dirty="0">
                <a:solidFill>
                  <a:srgbClr val="002060"/>
                </a:solidFill>
                <a:latin typeface="Times New Roman"/>
                <a:ea typeface="华文细黑"/>
                <a:cs typeface="Times New Roman"/>
              </a:rPr>
              <a:t>，在误差允许范围内相邻相等时间内的位移差近似相等，因此可以得出结论：小车的运动是匀变速直线运动</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42305016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75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75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750"/>
                                        <p:tgtEl>
                                          <p:spTgt spid="2"/>
                                        </p:tgtEl>
                                      </p:cBhvr>
                                    </p:animEffect>
                                  </p:childTnLst>
                                </p:cTn>
                              </p:par>
                            </p:childTnLst>
                          </p:cTn>
                        </p:par>
                        <p:par>
                          <p:cTn id="14" fill="hold">
                            <p:stCondLst>
                              <p:cond delay="750"/>
                            </p:stCondLst>
                            <p:childTnLst>
                              <p:par>
                                <p:cTn id="15" presetID="3" presetClass="entr" presetSubtype="1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68252" y="477466"/>
            <a:ext cx="11187139" cy="68760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两个相邻计数点间的时间间隔</a:t>
            </a:r>
            <a:r>
              <a:rPr lang="en-US" altLang="zh-CN" sz="2800" kern="100" dirty="0" err="1">
                <a:latin typeface="Times New Roman"/>
                <a:ea typeface="华文细黑"/>
                <a:cs typeface="Courier New"/>
              </a:rPr>
              <a:t>Δ</a:t>
            </a:r>
            <a:r>
              <a:rPr lang="en-US" altLang="zh-CN" sz="2800" i="1" kern="100" dirty="0" err="1">
                <a:latin typeface="Times New Roman"/>
                <a:ea typeface="华文细黑"/>
                <a:cs typeface="Courier New"/>
              </a:rPr>
              <a:t>t</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________ s.</a:t>
            </a:r>
            <a:endParaRPr lang="zh-CN" altLang="zh-CN" sz="1050" kern="100" dirty="0">
              <a:effectLst/>
              <a:latin typeface="宋体"/>
              <a:cs typeface="Courier New"/>
            </a:endParaRP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5" name="矩形 4"/>
          <p:cNvSpPr/>
          <p:nvPr/>
        </p:nvSpPr>
        <p:spPr>
          <a:xfrm>
            <a:off x="468252" y="3429794"/>
            <a:ext cx="2339102"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答案　</a:t>
            </a:r>
            <a:r>
              <a:rPr lang="zh-CN" altLang="zh-CN" sz="2800" kern="100" dirty="0">
                <a:solidFill>
                  <a:srgbClr val="C00000"/>
                </a:solidFill>
                <a:latin typeface="Times New Roman"/>
                <a:ea typeface="华文细黑"/>
                <a:cs typeface="Times New Roman"/>
              </a:rPr>
              <a:t>见解析</a:t>
            </a:r>
            <a:endParaRPr lang="zh-CN" altLang="en-US" sz="2800" dirty="0"/>
          </a:p>
        </p:txBody>
      </p:sp>
      <p:sp>
        <p:nvSpPr>
          <p:cNvPr id="10" name="TextBox 9"/>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pic>
        <p:nvPicPr>
          <p:cNvPr id="9" name="Picture 2" descr="\\贾文\贾文\源文件\同步\物理 人教 必修1 新课标\R2-89A.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8546" y="1299407"/>
            <a:ext cx="6513321" cy="198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468252" y="3933850"/>
            <a:ext cx="11187139" cy="198026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smtClean="0">
                <a:solidFill>
                  <a:srgbClr val="002060"/>
                </a:solidFill>
                <a:latin typeface="Times New Roman"/>
                <a:ea typeface="华文细黑"/>
                <a:cs typeface="Times New Roman"/>
              </a:rPr>
              <a:t>该</a:t>
            </a:r>
            <a:r>
              <a:rPr lang="zh-CN" altLang="zh-CN" sz="2800" kern="100" dirty="0">
                <a:solidFill>
                  <a:srgbClr val="002060"/>
                </a:solidFill>
                <a:latin typeface="Times New Roman"/>
                <a:ea typeface="华文细黑"/>
                <a:cs typeface="Times New Roman"/>
              </a:rPr>
              <a:t>打点计时器所接的电源是频率为</a:t>
            </a:r>
            <a:r>
              <a:rPr lang="en-US" altLang="zh-CN" sz="2800" kern="100" dirty="0">
                <a:solidFill>
                  <a:srgbClr val="002060"/>
                </a:solidFill>
                <a:latin typeface="Times New Roman"/>
                <a:ea typeface="华文细黑"/>
                <a:cs typeface="Courier New"/>
              </a:rPr>
              <a:t>50 Hz</a:t>
            </a:r>
            <a:r>
              <a:rPr lang="zh-CN" altLang="zh-CN" sz="2800" kern="100" dirty="0">
                <a:solidFill>
                  <a:srgbClr val="002060"/>
                </a:solidFill>
                <a:latin typeface="Times New Roman"/>
                <a:ea typeface="华文细黑"/>
                <a:cs typeface="Times New Roman"/>
              </a:rPr>
              <a:t>的交流电，纸带上每隔</a:t>
            </a:r>
            <a:r>
              <a:rPr lang="en-US" altLang="zh-CN" sz="2800" kern="100" dirty="0">
                <a:solidFill>
                  <a:srgbClr val="002060"/>
                </a:solidFill>
                <a:latin typeface="Times New Roman"/>
                <a:ea typeface="华文细黑"/>
                <a:cs typeface="Courier New"/>
              </a:rPr>
              <a:t>4</a:t>
            </a:r>
            <a:r>
              <a:rPr lang="zh-CN" altLang="zh-CN" sz="2800" kern="100" dirty="0">
                <a:solidFill>
                  <a:srgbClr val="002060"/>
                </a:solidFill>
                <a:latin typeface="Times New Roman"/>
                <a:ea typeface="华文细黑"/>
                <a:cs typeface="Times New Roman"/>
              </a:rPr>
              <a:t>个点取一个计数点，即两个相邻计数点间有</a:t>
            </a:r>
            <a:r>
              <a:rPr lang="en-US" altLang="zh-CN" sz="2800" kern="100" dirty="0">
                <a:solidFill>
                  <a:srgbClr val="002060"/>
                </a:solidFill>
                <a:latin typeface="Times New Roman"/>
                <a:ea typeface="华文细黑"/>
                <a:cs typeface="Courier New"/>
              </a:rPr>
              <a:t>5</a:t>
            </a:r>
            <a:r>
              <a:rPr lang="zh-CN" altLang="zh-CN" sz="2800" kern="100" dirty="0">
                <a:solidFill>
                  <a:srgbClr val="002060"/>
                </a:solidFill>
                <a:latin typeface="Times New Roman"/>
                <a:ea typeface="华文细黑"/>
                <a:cs typeface="Times New Roman"/>
              </a:rPr>
              <a:t>段相等时间间隔，所以两个相邻计数点间的时间间隔</a:t>
            </a:r>
            <a:r>
              <a:rPr lang="en-US" altLang="zh-CN" sz="2800" kern="100" dirty="0" err="1">
                <a:solidFill>
                  <a:srgbClr val="002060"/>
                </a:solidFill>
                <a:latin typeface="Times New Roman"/>
                <a:ea typeface="华文细黑"/>
                <a:cs typeface="Courier New"/>
              </a:rPr>
              <a:t>Δ</a:t>
            </a:r>
            <a:r>
              <a:rPr lang="en-US" altLang="zh-CN" sz="2800" i="1" kern="100" dirty="0" err="1">
                <a:solidFill>
                  <a:srgbClr val="002060"/>
                </a:solidFill>
                <a:latin typeface="Times New Roman"/>
                <a:ea typeface="华文细黑"/>
                <a:cs typeface="Courier New"/>
              </a:rPr>
              <a:t>t</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5</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cs typeface="Courier New"/>
              </a:rPr>
              <a:t> </a:t>
            </a:r>
            <a:r>
              <a:rPr lang="en-US" altLang="zh-CN" sz="2800" kern="100" dirty="0" smtClean="0">
                <a:solidFill>
                  <a:srgbClr val="002060"/>
                </a:solidFill>
                <a:latin typeface="Times New Roman"/>
                <a:ea typeface="华文细黑"/>
                <a:cs typeface="Courier New"/>
              </a:rPr>
              <a:t>       </a:t>
            </a:r>
            <a:r>
              <a:rPr lang="zh-CN" altLang="zh-CN" sz="2800" kern="100" dirty="0" smtClean="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0.1 s.</a:t>
            </a:r>
            <a:endParaRPr lang="zh-CN" altLang="zh-CN" sz="1050" kern="100" dirty="0">
              <a:effectLst/>
              <a:latin typeface="宋体"/>
              <a:cs typeface="Courier New"/>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766016963"/>
              </p:ext>
            </p:extLst>
          </p:nvPr>
        </p:nvGraphicFramePr>
        <p:xfrm>
          <a:off x="6476454" y="5107285"/>
          <a:ext cx="1119188" cy="1290638"/>
        </p:xfrm>
        <a:graphic>
          <a:graphicData uri="http://schemas.openxmlformats.org/presentationml/2006/ole">
            <mc:AlternateContent xmlns:mc="http://schemas.openxmlformats.org/markup-compatibility/2006">
              <mc:Choice xmlns:v="urn:schemas-microsoft-com:vml" Requires="v">
                <p:oleObj spid="_x0000_s68943" name="文档" r:id="rId4" imgW="1118687" imgH="1289949" progId="Word.Document.12">
                  <p:embed/>
                </p:oleObj>
              </mc:Choice>
              <mc:Fallback>
                <p:oleObj name="文档" r:id="rId4" imgW="1118687" imgH="1289949" progId="Word.Document.12">
                  <p:embed/>
                  <p:pic>
                    <p:nvPicPr>
                      <p:cNvPr id="0" name=""/>
                      <p:cNvPicPr/>
                      <p:nvPr/>
                    </p:nvPicPr>
                    <p:blipFill>
                      <a:blip r:embed="rId5"/>
                      <a:stretch>
                        <a:fillRect/>
                      </a:stretch>
                    </p:blipFill>
                    <p:spPr>
                      <a:xfrm>
                        <a:off x="6476454" y="5107285"/>
                        <a:ext cx="1119188" cy="1290638"/>
                      </a:xfrm>
                      <a:prstGeom prst="rect">
                        <a:avLst/>
                      </a:prstGeom>
                    </p:spPr>
                  </p:pic>
                </p:oleObj>
              </mc:Fallback>
            </mc:AlternateContent>
          </a:graphicData>
        </a:graphic>
      </p:graphicFrame>
    </p:spTree>
    <p:extLst>
      <p:ext uri="{BB962C8B-B14F-4D97-AF65-F5344CB8AC3E}">
        <p14:creationId xmlns:p14="http://schemas.microsoft.com/office/powerpoint/2010/main" val="27943348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0"/>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par>
                                <p:cTn id="19" presetID="3" presetClass="entr" presetSubtype="1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5" grpId="0"/>
      <p:bldP spid="5" grpId="1"/>
      <p:bldP spid="11" grpId="0"/>
      <p:bldP spid="11"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766660514"/>
              </p:ext>
            </p:extLst>
          </p:nvPr>
        </p:nvGraphicFramePr>
        <p:xfrm>
          <a:off x="519222" y="3389154"/>
          <a:ext cx="11145837" cy="3373438"/>
        </p:xfrm>
        <a:graphic>
          <a:graphicData uri="http://schemas.openxmlformats.org/presentationml/2006/ole">
            <mc:AlternateContent xmlns:mc="http://schemas.openxmlformats.org/markup-compatibility/2006">
              <mc:Choice xmlns:v="urn:schemas-microsoft-com:vml" Requires="v">
                <p:oleObj spid="_x0000_s69958" name="文档" r:id="rId3" imgW="11149207" imgH="3372080" progId="Word.Document.12">
                  <p:embed/>
                </p:oleObj>
              </mc:Choice>
              <mc:Fallback>
                <p:oleObj name="文档" r:id="rId3" imgW="11149207" imgH="3372080" progId="Word.Document.12">
                  <p:embed/>
                  <p:pic>
                    <p:nvPicPr>
                      <p:cNvPr id="0" name=""/>
                      <p:cNvPicPr/>
                      <p:nvPr/>
                    </p:nvPicPr>
                    <p:blipFill>
                      <a:blip r:embed="rId4"/>
                      <a:stretch>
                        <a:fillRect/>
                      </a:stretch>
                    </p:blipFill>
                    <p:spPr>
                      <a:xfrm>
                        <a:off x="519222" y="3389154"/>
                        <a:ext cx="11145837" cy="3373438"/>
                      </a:xfrm>
                      <a:prstGeom prst="rect">
                        <a:avLst/>
                      </a:prstGeom>
                    </p:spPr>
                  </p:pic>
                </p:oleObj>
              </mc:Fallback>
            </mc:AlternateContent>
          </a:graphicData>
        </a:graphic>
      </p:graphicFrame>
      <p:sp>
        <p:nvSpPr>
          <p:cNvPr id="12" name="矩形 11"/>
          <p:cNvSpPr/>
          <p:nvPr/>
        </p:nvSpPr>
        <p:spPr>
          <a:xfrm>
            <a:off x="468252" y="117426"/>
            <a:ext cx="11187139" cy="68760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小车的加速度的计算式</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________</a:t>
            </a:r>
            <a:r>
              <a:rPr lang="zh-CN" altLang="zh-CN" sz="2800" kern="100" dirty="0">
                <a:latin typeface="Times New Roman"/>
                <a:ea typeface="华文细黑"/>
                <a:cs typeface="Times New Roman"/>
              </a:rPr>
              <a:t>，加速度</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________ m/s</a:t>
            </a:r>
            <a:r>
              <a:rPr lang="en-US" altLang="zh-CN" sz="2800" kern="100" baseline="30000" dirty="0">
                <a:latin typeface="Times New Roman"/>
                <a:ea typeface="华文细黑"/>
                <a:cs typeface="Courier New"/>
              </a:rPr>
              <a:t>2</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5" name="矩形 4"/>
          <p:cNvSpPr/>
          <p:nvPr/>
        </p:nvSpPr>
        <p:spPr>
          <a:xfrm>
            <a:off x="468252" y="2843570"/>
            <a:ext cx="2339102"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答案　</a:t>
            </a:r>
            <a:r>
              <a:rPr lang="zh-CN" altLang="zh-CN" sz="2800" kern="100" dirty="0">
                <a:solidFill>
                  <a:srgbClr val="C00000"/>
                </a:solidFill>
                <a:latin typeface="Times New Roman"/>
                <a:ea typeface="华文细黑"/>
                <a:cs typeface="Times New Roman"/>
              </a:rPr>
              <a:t>见解析</a:t>
            </a:r>
            <a:endParaRPr lang="zh-CN" altLang="en-US" sz="2800" dirty="0"/>
          </a:p>
        </p:txBody>
      </p:sp>
      <p:sp>
        <p:nvSpPr>
          <p:cNvPr id="10" name="TextBox 9"/>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pic>
        <p:nvPicPr>
          <p:cNvPr id="9" name="Picture 2" descr="\\贾文\贾文\源文件\同步\物理 人教 必修1 新课标\R2-89A.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38546" y="939367"/>
            <a:ext cx="6513321" cy="198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50643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0"/>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5" grpId="0"/>
      <p:bldP spid="5"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1045786727"/>
              </p:ext>
            </p:extLst>
          </p:nvPr>
        </p:nvGraphicFramePr>
        <p:xfrm>
          <a:off x="517525" y="3575288"/>
          <a:ext cx="10993438" cy="3321050"/>
        </p:xfrm>
        <a:graphic>
          <a:graphicData uri="http://schemas.openxmlformats.org/presentationml/2006/ole">
            <mc:AlternateContent xmlns:mc="http://schemas.openxmlformats.org/markup-compatibility/2006">
              <mc:Choice xmlns:v="urn:schemas-microsoft-com:vml" Requires="v">
                <p:oleObj spid="_x0000_s70977" name="文档" r:id="rId3" imgW="11149207" imgH="3371000" progId="Word.Document.12">
                  <p:embed/>
                </p:oleObj>
              </mc:Choice>
              <mc:Fallback>
                <p:oleObj name="文档" r:id="rId3" imgW="11149207" imgH="3371000" progId="Word.Document.12">
                  <p:embed/>
                  <p:pic>
                    <p:nvPicPr>
                      <p:cNvPr id="0" name=""/>
                      <p:cNvPicPr/>
                      <p:nvPr/>
                    </p:nvPicPr>
                    <p:blipFill>
                      <a:blip r:embed="rId4"/>
                      <a:stretch>
                        <a:fillRect/>
                      </a:stretch>
                    </p:blipFill>
                    <p:spPr>
                      <a:xfrm>
                        <a:off x="517525" y="3575288"/>
                        <a:ext cx="10993438" cy="3321050"/>
                      </a:xfrm>
                      <a:prstGeom prst="rect">
                        <a:avLst/>
                      </a:prstGeom>
                    </p:spPr>
                  </p:pic>
                </p:oleObj>
              </mc:Fallback>
            </mc:AlternateContent>
          </a:graphicData>
        </a:graphic>
      </p:graphicFrame>
      <p:sp>
        <p:nvSpPr>
          <p:cNvPr id="12" name="矩形 11"/>
          <p:cNvSpPr/>
          <p:nvPr/>
        </p:nvSpPr>
        <p:spPr>
          <a:xfrm>
            <a:off x="468252" y="117426"/>
            <a:ext cx="11187139" cy="699654"/>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(4)</a:t>
            </a:r>
            <a:r>
              <a:rPr lang="zh-CN" altLang="zh-CN" sz="2800" kern="100" dirty="0">
                <a:latin typeface="Times New Roman"/>
                <a:ea typeface="华文细黑"/>
                <a:cs typeface="Times New Roman"/>
              </a:rPr>
              <a:t>计算打计数点</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时小车的速度</a:t>
            </a:r>
            <a:r>
              <a:rPr lang="en-US" altLang="zh-CN" sz="2800" i="1" kern="100" dirty="0" err="1">
                <a:latin typeface="Book Antiqua"/>
                <a:ea typeface="华文细黑"/>
                <a:cs typeface="Times New Roman"/>
              </a:rPr>
              <a:t>v</a:t>
            </a:r>
            <a:r>
              <a:rPr lang="en-US" altLang="zh-CN" sz="2800" i="1" kern="100" baseline="-25000" dirty="0" err="1">
                <a:latin typeface="Times New Roman"/>
                <a:ea typeface="华文细黑"/>
                <a:cs typeface="Courier New"/>
              </a:rPr>
              <a:t>B</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________m/s.</a:t>
            </a:r>
            <a:endParaRPr lang="zh-CN" altLang="zh-CN" sz="1050" kern="100" dirty="0">
              <a:effectLst/>
              <a:latin typeface="宋体"/>
              <a:cs typeface="Courier New"/>
            </a:endParaRP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5" name="矩形 4"/>
          <p:cNvSpPr/>
          <p:nvPr/>
        </p:nvSpPr>
        <p:spPr>
          <a:xfrm>
            <a:off x="468252" y="2843570"/>
            <a:ext cx="2339102"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答案　</a:t>
            </a:r>
            <a:r>
              <a:rPr lang="zh-CN" altLang="zh-CN" sz="2800" kern="100" dirty="0">
                <a:solidFill>
                  <a:srgbClr val="C00000"/>
                </a:solidFill>
                <a:latin typeface="Times New Roman"/>
                <a:ea typeface="华文细黑"/>
                <a:cs typeface="Times New Roman"/>
              </a:rPr>
              <a:t>见解析</a:t>
            </a:r>
            <a:endParaRPr lang="zh-CN" altLang="en-US" sz="2800" dirty="0"/>
          </a:p>
        </p:txBody>
      </p:sp>
      <p:sp>
        <p:nvSpPr>
          <p:cNvPr id="10" name="TextBox 9"/>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pic>
        <p:nvPicPr>
          <p:cNvPr id="9" name="Picture 2" descr="\\贾文\贾文\源文件\同步\物理 人教 必修1 新课标\R2-89A.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38546" y="939367"/>
            <a:ext cx="6513321" cy="198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4524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0"/>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5" grpId="0"/>
      <p:bldP spid="5"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348565" y="5285774"/>
            <a:ext cx="11515689" cy="1415748"/>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由表格中的数据知，相邻的相等时间内的位移差为</a:t>
            </a:r>
            <a:r>
              <a:rPr lang="en-US" altLang="zh-CN" sz="2800" kern="100" dirty="0">
                <a:solidFill>
                  <a:srgbClr val="002060"/>
                </a:solidFill>
                <a:latin typeface="Times New Roman"/>
                <a:ea typeface="华文细黑"/>
                <a:cs typeface="Courier New"/>
              </a:rPr>
              <a:t>1.1 cm</a:t>
            </a:r>
            <a:r>
              <a:rPr lang="zh-CN" altLang="zh-CN" sz="2800" kern="100" dirty="0">
                <a:solidFill>
                  <a:srgbClr val="002060"/>
                </a:solidFill>
                <a:latin typeface="Times New Roman"/>
                <a:ea typeface="华文细黑"/>
                <a:cs typeface="Times New Roman"/>
              </a:rPr>
              <a:t>，位移差相等，小球做匀加速直线运动</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
        <p:nvSpPr>
          <p:cNvPr id="14" name="矩形 13"/>
          <p:cNvSpPr/>
          <p:nvPr/>
        </p:nvSpPr>
        <p:spPr>
          <a:xfrm>
            <a:off x="348565" y="3389154"/>
            <a:ext cx="6930136" cy="198026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smtClean="0">
                <a:latin typeface="Times New Roman"/>
                <a:ea typeface="华文细黑"/>
                <a:cs typeface="Courier New"/>
              </a:rPr>
              <a:t>(1)</a:t>
            </a:r>
            <a:r>
              <a:rPr lang="zh-CN" altLang="zh-CN" sz="2800" kern="100" dirty="0" smtClean="0">
                <a:latin typeface="Times New Roman"/>
                <a:ea typeface="华文细黑"/>
                <a:cs typeface="Times New Roman"/>
              </a:rPr>
              <a:t>小球在相邻的相等时间内的位移差</a:t>
            </a:r>
            <a:r>
              <a:rPr lang="en-US" altLang="zh-CN" sz="2800" kern="100" dirty="0" smtClean="0">
                <a:latin typeface="Times New Roman"/>
                <a:ea typeface="华文细黑"/>
                <a:cs typeface="Courier New"/>
              </a:rPr>
              <a:t>_____</a:t>
            </a:r>
          </a:p>
          <a:p>
            <a:pPr algn="just">
              <a:lnSpc>
                <a:spcPct val="150000"/>
              </a:lnSpc>
              <a:spcAft>
                <a:spcPts val="0"/>
              </a:spcAft>
              <a:tabLst>
                <a:tab pos="2700655" algn="l"/>
              </a:tabLst>
            </a:pPr>
            <a:r>
              <a:rPr lang="en-US" altLang="zh-CN" sz="2800" kern="100" dirty="0" smtClean="0">
                <a:latin typeface="Times New Roman"/>
                <a:ea typeface="华文细黑"/>
                <a:cs typeface="Courier New"/>
              </a:rPr>
              <a:t>(</a:t>
            </a:r>
            <a:r>
              <a:rPr lang="zh-CN" altLang="zh-CN" sz="2800" kern="100" dirty="0" smtClean="0">
                <a:latin typeface="Times New Roman"/>
                <a:ea typeface="华文细黑"/>
                <a:cs typeface="Times New Roman"/>
              </a:rPr>
              <a:t>填</a:t>
            </a:r>
            <a:r>
              <a:rPr lang="en-US" altLang="zh-CN" sz="2800" kern="100" dirty="0" smtClean="0">
                <a:latin typeface="宋体"/>
                <a:ea typeface="华文细黑"/>
                <a:cs typeface="Times New Roman"/>
              </a:rPr>
              <a:t>“</a:t>
            </a:r>
            <a:r>
              <a:rPr lang="zh-CN" altLang="zh-CN" sz="2800" kern="100" dirty="0" smtClean="0">
                <a:latin typeface="Times New Roman"/>
                <a:ea typeface="华文细黑"/>
                <a:cs typeface="Times New Roman"/>
              </a:rPr>
              <a:t>相等</a:t>
            </a:r>
            <a:r>
              <a:rPr lang="en-US" altLang="zh-CN" sz="2800" kern="100" dirty="0" smtClean="0">
                <a:latin typeface="宋体"/>
                <a:ea typeface="华文细黑"/>
                <a:cs typeface="Times New Roman"/>
              </a:rPr>
              <a:t>”</a:t>
            </a:r>
            <a:r>
              <a:rPr lang="zh-CN" altLang="zh-CN" sz="2800" kern="100" dirty="0" smtClean="0">
                <a:latin typeface="Times New Roman"/>
                <a:ea typeface="华文细黑"/>
                <a:cs typeface="Times New Roman"/>
              </a:rPr>
              <a:t>或</a:t>
            </a:r>
            <a:r>
              <a:rPr lang="en-US" altLang="zh-CN" sz="2800" kern="100" dirty="0" smtClean="0">
                <a:latin typeface="宋体"/>
                <a:ea typeface="华文细黑"/>
                <a:cs typeface="Times New Roman"/>
              </a:rPr>
              <a:t>“</a:t>
            </a:r>
            <a:r>
              <a:rPr lang="zh-CN" altLang="zh-CN" sz="2800" kern="100" dirty="0" smtClean="0">
                <a:latin typeface="Times New Roman"/>
                <a:ea typeface="华文细黑"/>
                <a:cs typeface="Times New Roman"/>
              </a:rPr>
              <a:t>不相等</a:t>
            </a:r>
            <a:r>
              <a:rPr lang="en-US" altLang="zh-CN" sz="2800" kern="100" dirty="0" smtClean="0">
                <a:latin typeface="宋体"/>
                <a:ea typeface="华文细黑"/>
                <a:cs typeface="Times New Roman"/>
              </a:rPr>
              <a:t>”</a:t>
            </a:r>
            <a:r>
              <a:rPr lang="en-US" altLang="zh-CN" sz="2800" kern="100" dirty="0" smtClean="0">
                <a:latin typeface="Times New Roman"/>
                <a:ea typeface="华文细黑"/>
                <a:cs typeface="Courier New"/>
              </a:rPr>
              <a:t>)</a:t>
            </a:r>
            <a:r>
              <a:rPr lang="zh-CN" altLang="zh-CN" sz="2800" kern="100" dirty="0" smtClean="0">
                <a:latin typeface="Times New Roman"/>
                <a:ea typeface="华文细黑"/>
                <a:cs typeface="Times New Roman"/>
              </a:rPr>
              <a:t>，小球运动的性质属于</a:t>
            </a:r>
            <a:r>
              <a:rPr lang="en-US" altLang="zh-CN" sz="2800" kern="100" dirty="0" smtClean="0">
                <a:latin typeface="Times New Roman"/>
                <a:ea typeface="华文细黑"/>
                <a:cs typeface="Courier New"/>
              </a:rPr>
              <a:t>______</a:t>
            </a:r>
            <a:r>
              <a:rPr lang="zh-CN" altLang="zh-CN" sz="2800" kern="100" dirty="0" smtClean="0">
                <a:latin typeface="Times New Roman"/>
                <a:ea typeface="华文细黑"/>
                <a:cs typeface="Times New Roman"/>
              </a:rPr>
              <a:t>直线运动</a:t>
            </a:r>
            <a:r>
              <a:rPr lang="en-US" altLang="zh-CN" sz="2800" kern="100" dirty="0" smtClean="0">
                <a:latin typeface="Times New Roman"/>
                <a:ea typeface="华文细黑"/>
                <a:cs typeface="Courier New"/>
              </a:rPr>
              <a:t>.</a:t>
            </a:r>
            <a:endParaRPr lang="zh-CN" altLang="zh-CN" sz="1050" kern="100" dirty="0">
              <a:effectLst/>
              <a:latin typeface="宋体"/>
              <a:cs typeface="Courier New"/>
            </a:endParaRPr>
          </a:p>
        </p:txBody>
      </p:sp>
      <p:sp>
        <p:nvSpPr>
          <p:cNvPr id="12" name="矩形 11"/>
          <p:cNvSpPr/>
          <p:nvPr/>
        </p:nvSpPr>
        <p:spPr>
          <a:xfrm>
            <a:off x="348565" y="168226"/>
            <a:ext cx="8082264" cy="335474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典题</a:t>
            </a:r>
            <a:r>
              <a:rPr lang="en-US" altLang="zh-CN" sz="2800" b="1" kern="100" dirty="0">
                <a:solidFill>
                  <a:srgbClr val="0000FF"/>
                </a:solidFill>
                <a:latin typeface="Times New Roman"/>
                <a:ea typeface="华文细黑"/>
                <a:cs typeface="Courier New"/>
              </a:rPr>
              <a:t>2</a:t>
            </a:r>
            <a:r>
              <a:rPr lang="zh-CN" altLang="zh-CN" sz="2800" kern="100" dirty="0">
                <a:latin typeface="Times New Roman"/>
                <a:ea typeface="华文细黑"/>
                <a:cs typeface="Times New Roman"/>
              </a:rPr>
              <a:t>　</a:t>
            </a:r>
            <a:r>
              <a:rPr lang="zh-CN" altLang="zh-CN" sz="2800" kern="100" spc="-100" dirty="0">
                <a:latin typeface="Times New Roman"/>
                <a:ea typeface="华文细黑"/>
                <a:cs typeface="Times New Roman"/>
              </a:rPr>
              <a:t>一个小球沿斜面向下运动，用每</a:t>
            </a:r>
            <a:r>
              <a:rPr lang="zh-CN" altLang="zh-CN" sz="2800" kern="100" spc="-100" dirty="0" smtClean="0">
                <a:latin typeface="Times New Roman"/>
                <a:ea typeface="华文细黑"/>
                <a:cs typeface="Times New Roman"/>
              </a:rPr>
              <a:t>隔</a:t>
            </a:r>
            <a:r>
              <a:rPr lang="en-US" altLang="zh-CN" sz="2800" kern="100" dirty="0" smtClean="0">
                <a:latin typeface="Times New Roman"/>
                <a:ea typeface="华文细黑"/>
                <a:cs typeface="Times New Roman"/>
              </a:rPr>
              <a:t>  </a:t>
            </a:r>
            <a:r>
              <a:rPr lang="en-US" altLang="zh-CN" sz="2800" kern="100" dirty="0" smtClean="0">
                <a:latin typeface="Times New Roman"/>
                <a:ea typeface="华文细黑"/>
                <a:cs typeface="Courier New"/>
              </a:rPr>
              <a:t> </a:t>
            </a:r>
            <a:r>
              <a:rPr lang="en-US" altLang="zh-CN" sz="2800" kern="100" dirty="0">
                <a:latin typeface="Times New Roman"/>
                <a:ea typeface="华文细黑"/>
                <a:cs typeface="Courier New"/>
              </a:rPr>
              <a:t>s</a:t>
            </a:r>
            <a:r>
              <a:rPr lang="zh-CN" altLang="zh-CN" sz="2800" kern="100" dirty="0">
                <a:latin typeface="Times New Roman"/>
                <a:ea typeface="华文细黑"/>
                <a:cs typeface="Times New Roman"/>
              </a:rPr>
              <a:t>曝光一次的频闪相机拍摄不同时刻小球位置的照片，</a:t>
            </a:r>
            <a:r>
              <a:rPr lang="zh-CN" altLang="zh-CN" sz="2800" kern="100" dirty="0" smtClean="0">
                <a:latin typeface="Times New Roman"/>
                <a:ea typeface="华文细黑"/>
                <a:cs typeface="Times New Roman"/>
              </a:rPr>
              <a:t>如图</a:t>
            </a:r>
            <a:r>
              <a:rPr lang="en-US" altLang="zh-CN" sz="2800" kern="100" dirty="0" smtClean="0">
                <a:latin typeface="Times New Roman"/>
                <a:ea typeface="华文细黑"/>
                <a:cs typeface="Courier New"/>
              </a:rPr>
              <a:t>4</a:t>
            </a:r>
            <a:r>
              <a:rPr lang="zh-CN" altLang="zh-CN" sz="2800" kern="100" dirty="0">
                <a:latin typeface="Times New Roman"/>
                <a:ea typeface="华文细黑"/>
                <a:cs typeface="Times New Roman"/>
              </a:rPr>
              <a:t>所示，即照片上出现的相邻两个小球的像之间的时间间隔</a:t>
            </a:r>
            <a:r>
              <a:rPr lang="zh-CN" altLang="zh-CN" sz="2800" kern="100" dirty="0" smtClean="0">
                <a:latin typeface="Times New Roman"/>
                <a:ea typeface="华文细黑"/>
                <a:cs typeface="Times New Roman"/>
              </a:rPr>
              <a:t>为</a:t>
            </a:r>
            <a:r>
              <a:rPr lang="en-US" altLang="zh-CN" sz="2800" kern="100" dirty="0" smtClean="0">
                <a:latin typeface="Times New Roman"/>
                <a:ea typeface="华文细黑"/>
                <a:cs typeface="Times New Roman"/>
              </a:rPr>
              <a:t>  </a:t>
            </a:r>
            <a:r>
              <a:rPr lang="en-US" altLang="zh-CN" sz="2800" kern="100" dirty="0" smtClean="0">
                <a:latin typeface="Times New Roman"/>
                <a:ea typeface="华文细黑"/>
                <a:cs typeface="Courier New"/>
              </a:rPr>
              <a:t> </a:t>
            </a:r>
            <a:r>
              <a:rPr lang="en-US" altLang="zh-CN" sz="2800" kern="100" dirty="0">
                <a:latin typeface="Times New Roman"/>
                <a:ea typeface="华文细黑"/>
                <a:cs typeface="Courier New"/>
              </a:rPr>
              <a:t>s</a:t>
            </a:r>
            <a:r>
              <a:rPr lang="zh-CN" altLang="zh-CN" sz="2800" kern="100" dirty="0">
                <a:latin typeface="Times New Roman"/>
                <a:ea typeface="华文细黑"/>
                <a:cs typeface="Times New Roman"/>
              </a:rPr>
              <a:t>，测得小球在几个连续相等时间间隔内的位移数据</a:t>
            </a:r>
            <a:r>
              <a:rPr lang="zh-CN" altLang="zh-CN" sz="2800" kern="100" dirty="0" smtClean="0">
                <a:latin typeface="Times New Roman"/>
                <a:ea typeface="华文细黑"/>
                <a:cs typeface="Times New Roman"/>
              </a:rPr>
              <a:t>见</a:t>
            </a:r>
            <a:r>
              <a:rPr lang="zh-CN" altLang="en-US" sz="2800" kern="100" dirty="0" smtClean="0">
                <a:latin typeface="Times New Roman"/>
                <a:ea typeface="华文细黑"/>
                <a:cs typeface="Times New Roman"/>
              </a:rPr>
              <a:t>右</a:t>
            </a:r>
            <a:r>
              <a:rPr lang="zh-CN" altLang="zh-CN" sz="2800" kern="100" dirty="0" smtClean="0">
                <a:latin typeface="Times New Roman"/>
                <a:ea typeface="华文细黑"/>
                <a:cs typeface="Times New Roman"/>
              </a:rPr>
              <a:t>表</a:t>
            </a:r>
            <a:r>
              <a:rPr lang="zh-CN" altLang="zh-CN" sz="2800" kern="100" dirty="0">
                <a:latin typeface="Times New Roman"/>
                <a:ea typeface="华文细黑"/>
                <a:cs typeface="Times New Roman"/>
              </a:rPr>
              <a:t>：</a:t>
            </a:r>
            <a:endParaRPr lang="zh-CN" altLang="zh-CN" sz="1050" kern="100" dirty="0">
              <a:effectLst/>
              <a:latin typeface="宋体"/>
              <a:cs typeface="Courier New"/>
            </a:endParaRP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0" name="TextBox 9"/>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graphicFrame>
        <p:nvGraphicFramePr>
          <p:cNvPr id="3" name="对象 2"/>
          <p:cNvGraphicFramePr>
            <a:graphicFrameLocks noChangeAspect="1"/>
          </p:cNvGraphicFramePr>
          <p:nvPr>
            <p:extLst>
              <p:ext uri="{D42A27DB-BD31-4B8C-83A1-F6EECF244321}">
                <p14:modId xmlns:p14="http://schemas.microsoft.com/office/powerpoint/2010/main" val="2033118467"/>
              </p:ext>
            </p:extLst>
          </p:nvPr>
        </p:nvGraphicFramePr>
        <p:xfrm>
          <a:off x="6918662" y="75010"/>
          <a:ext cx="793750" cy="1187450"/>
        </p:xfrm>
        <a:graphic>
          <a:graphicData uri="http://schemas.openxmlformats.org/presentationml/2006/ole">
            <mc:AlternateContent xmlns:mc="http://schemas.openxmlformats.org/markup-compatibility/2006">
              <mc:Choice xmlns:v="urn:schemas-microsoft-com:vml" Requires="v">
                <p:oleObj spid="_x0000_s73270" name="文档" r:id="rId3" imgW="793663" imgH="1188092" progId="Word.Document.12">
                  <p:embed/>
                </p:oleObj>
              </mc:Choice>
              <mc:Fallback>
                <p:oleObj name="文档" r:id="rId3" imgW="793663" imgH="1188092" progId="Word.Document.12">
                  <p:embed/>
                  <p:pic>
                    <p:nvPicPr>
                      <p:cNvPr id="0" name=""/>
                      <p:cNvPicPr/>
                      <p:nvPr/>
                    </p:nvPicPr>
                    <p:blipFill>
                      <a:blip r:embed="rId4"/>
                      <a:stretch>
                        <a:fillRect/>
                      </a:stretch>
                    </p:blipFill>
                    <p:spPr>
                      <a:xfrm>
                        <a:off x="6918662" y="75010"/>
                        <a:ext cx="793750" cy="1187450"/>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028264242"/>
              </p:ext>
            </p:extLst>
          </p:nvPr>
        </p:nvGraphicFramePr>
        <p:xfrm>
          <a:off x="2618502" y="1998366"/>
          <a:ext cx="793750" cy="1187450"/>
        </p:xfrm>
        <a:graphic>
          <a:graphicData uri="http://schemas.openxmlformats.org/presentationml/2006/ole">
            <mc:AlternateContent xmlns:mc="http://schemas.openxmlformats.org/markup-compatibility/2006">
              <mc:Choice xmlns:v="urn:schemas-microsoft-com:vml" Requires="v">
                <p:oleObj spid="_x0000_s73271" name="文档" r:id="rId5" imgW="793663" imgH="1187012" progId="Word.Document.12">
                  <p:embed/>
                </p:oleObj>
              </mc:Choice>
              <mc:Fallback>
                <p:oleObj name="文档" r:id="rId5" imgW="793663" imgH="1187012" progId="Word.Document.12">
                  <p:embed/>
                  <p:pic>
                    <p:nvPicPr>
                      <p:cNvPr id="0" name=""/>
                      <p:cNvPicPr/>
                      <p:nvPr/>
                    </p:nvPicPr>
                    <p:blipFill>
                      <a:blip r:embed="rId6"/>
                      <a:stretch>
                        <a:fillRect/>
                      </a:stretch>
                    </p:blipFill>
                    <p:spPr>
                      <a:xfrm>
                        <a:off x="2618502" y="1998366"/>
                        <a:ext cx="793750" cy="1187450"/>
                      </a:xfrm>
                      <a:prstGeom prst="rect">
                        <a:avLst/>
                      </a:prstGeom>
                    </p:spPr>
                  </p:pic>
                </p:oleObj>
              </mc:Fallback>
            </mc:AlternateContent>
          </a:graphicData>
        </a:graphic>
      </p:graphicFrame>
      <p:pic>
        <p:nvPicPr>
          <p:cNvPr id="71689" name="Picture 9" descr="\\贾文\贾文\源文件\同步\物理 人教 必修1 新课标\R2-90.T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02838" y="423733"/>
            <a:ext cx="3391897" cy="2197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9837149" y="2632116"/>
            <a:ext cx="723275" cy="523220"/>
          </a:xfrm>
          <a:prstGeom prst="rect">
            <a:avLst/>
          </a:prstGeom>
        </p:spPr>
        <p:txBody>
          <a:bodyPr wrap="none">
            <a:spAutoFit/>
          </a:bodyPr>
          <a:lstStyle/>
          <a:p>
            <a:r>
              <a:rPr lang="zh-CN" altLang="zh-CN" sz="2800" kern="100" smtClean="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Times New Roman"/>
              </a:rPr>
              <a:t>4</a:t>
            </a:r>
            <a:endParaRPr lang="zh-CN" altLang="en-US" dirty="0"/>
          </a:p>
        </p:txBody>
      </p:sp>
      <p:graphicFrame>
        <p:nvGraphicFramePr>
          <p:cNvPr id="7" name="表格 6"/>
          <p:cNvGraphicFramePr>
            <a:graphicFrameLocks noGrp="1"/>
          </p:cNvGraphicFramePr>
          <p:nvPr>
            <p:extLst>
              <p:ext uri="{D42A27DB-BD31-4B8C-83A1-F6EECF244321}">
                <p14:modId xmlns:p14="http://schemas.microsoft.com/office/powerpoint/2010/main" val="2590396844"/>
              </p:ext>
            </p:extLst>
          </p:nvPr>
        </p:nvGraphicFramePr>
        <p:xfrm>
          <a:off x="7353694" y="3495968"/>
          <a:ext cx="4491992" cy="1610330"/>
        </p:xfrm>
        <a:graphic>
          <a:graphicData uri="http://schemas.openxmlformats.org/drawingml/2006/table">
            <a:tbl>
              <a:tblPr/>
              <a:tblGrid>
                <a:gridCol w="1122998"/>
                <a:gridCol w="1122998"/>
                <a:gridCol w="1122998"/>
                <a:gridCol w="1122998"/>
              </a:tblGrid>
              <a:tr h="805165">
                <a:tc>
                  <a:txBody>
                    <a:bodyPr/>
                    <a:lstStyle/>
                    <a:p>
                      <a:pPr algn="ctr">
                        <a:lnSpc>
                          <a:spcPct val="150000"/>
                        </a:lnSpc>
                        <a:spcAft>
                          <a:spcPts val="0"/>
                        </a:spcAft>
                        <a:tabLst>
                          <a:tab pos="2700655" algn="l"/>
                        </a:tabLst>
                      </a:pPr>
                      <a:r>
                        <a:rPr lang="en-US" sz="2800" i="1" kern="100" dirty="0">
                          <a:effectLst/>
                          <a:latin typeface="Times New Roman"/>
                          <a:ea typeface="华文细黑"/>
                          <a:cs typeface="Courier New"/>
                        </a:rPr>
                        <a:t>x</a:t>
                      </a:r>
                      <a:r>
                        <a:rPr lang="en-US" sz="2800" kern="100" baseline="-25000" dirty="0">
                          <a:effectLst/>
                          <a:latin typeface="Times New Roman"/>
                          <a:ea typeface="华文细黑"/>
                          <a:cs typeface="Courier New"/>
                        </a:rPr>
                        <a:t>1</a:t>
                      </a:r>
                      <a:r>
                        <a:rPr lang="en-US" sz="2800" kern="100" dirty="0">
                          <a:effectLst/>
                          <a:latin typeface="Times New Roman"/>
                          <a:ea typeface="华文细黑"/>
                          <a:cs typeface="Courier New"/>
                        </a:rPr>
                        <a:t>/cm</a:t>
                      </a: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i="1" kern="100" dirty="0">
                          <a:effectLst/>
                          <a:latin typeface="Times New Roman"/>
                          <a:ea typeface="华文细黑"/>
                          <a:cs typeface="Courier New"/>
                        </a:rPr>
                        <a:t>x</a:t>
                      </a:r>
                      <a:r>
                        <a:rPr lang="en-US" sz="2800" kern="100" baseline="-25000" dirty="0">
                          <a:effectLst/>
                          <a:latin typeface="Times New Roman"/>
                          <a:ea typeface="华文细黑"/>
                          <a:cs typeface="Courier New"/>
                        </a:rPr>
                        <a:t>2</a:t>
                      </a:r>
                      <a:r>
                        <a:rPr lang="en-US" sz="2800" kern="100" dirty="0">
                          <a:effectLst/>
                          <a:latin typeface="Times New Roman"/>
                          <a:ea typeface="华文细黑"/>
                          <a:cs typeface="Courier New"/>
                        </a:rPr>
                        <a:t>/cm</a:t>
                      </a: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i="1" kern="100" dirty="0">
                          <a:effectLst/>
                          <a:latin typeface="Times New Roman"/>
                          <a:ea typeface="华文细黑"/>
                          <a:cs typeface="Courier New"/>
                        </a:rPr>
                        <a:t>x</a:t>
                      </a:r>
                      <a:r>
                        <a:rPr lang="en-US" sz="2800" kern="100" baseline="-25000" dirty="0">
                          <a:effectLst/>
                          <a:latin typeface="Times New Roman"/>
                          <a:ea typeface="华文细黑"/>
                          <a:cs typeface="Courier New"/>
                        </a:rPr>
                        <a:t>3</a:t>
                      </a:r>
                      <a:r>
                        <a:rPr lang="en-US" sz="2800" kern="100" dirty="0">
                          <a:effectLst/>
                          <a:latin typeface="Times New Roman"/>
                          <a:ea typeface="华文细黑"/>
                          <a:cs typeface="Courier New"/>
                        </a:rPr>
                        <a:t>/cm</a:t>
                      </a: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i="1" kern="100">
                          <a:effectLst/>
                          <a:latin typeface="Times New Roman"/>
                          <a:ea typeface="华文细黑"/>
                          <a:cs typeface="Courier New"/>
                        </a:rPr>
                        <a:t>x</a:t>
                      </a:r>
                      <a:r>
                        <a:rPr lang="en-US" sz="2800" kern="100" baseline="-25000">
                          <a:effectLst/>
                          <a:latin typeface="Times New Roman"/>
                          <a:ea typeface="华文细黑"/>
                          <a:cs typeface="Courier New"/>
                        </a:rPr>
                        <a:t>4</a:t>
                      </a:r>
                      <a:r>
                        <a:rPr lang="en-US" sz="2800" kern="100">
                          <a:effectLst/>
                          <a:latin typeface="Times New Roman"/>
                          <a:ea typeface="华文细黑"/>
                          <a:cs typeface="Courier New"/>
                        </a:rPr>
                        <a:t>/cm</a:t>
                      </a:r>
                      <a:endParaRPr lang="zh-CN" sz="28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5165">
                <a:tc>
                  <a:txBody>
                    <a:bodyPr/>
                    <a:lstStyle/>
                    <a:p>
                      <a:pPr algn="ctr">
                        <a:lnSpc>
                          <a:spcPct val="150000"/>
                        </a:lnSpc>
                        <a:spcAft>
                          <a:spcPts val="0"/>
                        </a:spcAft>
                        <a:tabLst>
                          <a:tab pos="2700655" algn="l"/>
                        </a:tabLst>
                      </a:pPr>
                      <a:r>
                        <a:rPr lang="en-US" sz="2800" kern="100" dirty="0">
                          <a:effectLst/>
                          <a:latin typeface="Times New Roman"/>
                          <a:ea typeface="华文细黑"/>
                          <a:cs typeface="Courier New"/>
                        </a:rPr>
                        <a:t>8.20</a:t>
                      </a: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dirty="0">
                          <a:effectLst/>
                          <a:latin typeface="Times New Roman"/>
                          <a:ea typeface="华文细黑"/>
                          <a:cs typeface="Courier New"/>
                        </a:rPr>
                        <a:t>9.30</a:t>
                      </a: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10.40</a:t>
                      </a:r>
                      <a:endParaRPr lang="zh-CN" sz="28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dirty="0">
                          <a:effectLst/>
                          <a:latin typeface="Times New Roman"/>
                          <a:ea typeface="华文细黑"/>
                          <a:cs typeface="Courier New"/>
                        </a:rPr>
                        <a:t>11.50</a:t>
                      </a: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矩形 7"/>
          <p:cNvSpPr/>
          <p:nvPr/>
        </p:nvSpPr>
        <p:spPr>
          <a:xfrm>
            <a:off x="6233596" y="3465364"/>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相等</a:t>
            </a:r>
            <a:endParaRPr lang="zh-CN" altLang="en-US" sz="2800" kern="100" dirty="0">
              <a:solidFill>
                <a:srgbClr val="C00000"/>
              </a:solidFill>
              <a:latin typeface="Times New Roman"/>
              <a:ea typeface="华文细黑"/>
              <a:cs typeface="Times New Roman"/>
            </a:endParaRPr>
          </a:p>
        </p:txBody>
      </p:sp>
      <p:sp>
        <p:nvSpPr>
          <p:cNvPr id="16" name="矩形 15"/>
          <p:cNvSpPr/>
          <p:nvPr/>
        </p:nvSpPr>
        <p:spPr>
          <a:xfrm>
            <a:off x="1408306" y="4778514"/>
            <a:ext cx="1261884"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匀加速</a:t>
            </a:r>
            <a:endParaRPr lang="zh-CN" altLang="en-US" sz="2800" kern="100" dirty="0">
              <a:solidFill>
                <a:srgbClr val="C00000"/>
              </a:solidFill>
              <a:latin typeface="Times New Roman"/>
              <a:ea typeface="华文细黑"/>
              <a:cs typeface="Times New Roman"/>
            </a:endParaRPr>
          </a:p>
        </p:txBody>
      </p:sp>
    </p:spTree>
    <p:extLst>
      <p:ext uri="{BB962C8B-B14F-4D97-AF65-F5344CB8AC3E}">
        <p14:creationId xmlns:p14="http://schemas.microsoft.com/office/powerpoint/2010/main" val="40063922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9" restart="whenNotActive" fill="hold" evtFilter="cancelBubble" nodeType="interactiveSeq">
                <p:stCondLst>
                  <p:cond evt="onClick" delay="0">
                    <p:tgtEl>
                      <p:spTgt spid="10"/>
                    </p:tgtEl>
                  </p:cond>
                </p:stCondLst>
                <p:endSync evt="end" delay="0">
                  <p:rtn val="all"/>
                </p:endSync>
                <p:childTnLst>
                  <p:par>
                    <p:cTn id="20" fill="hold">
                      <p:stCondLst>
                        <p:cond delay="0"/>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linds(horizont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7"/>
                                        </p:tgtEl>
                                      </p:cBhvr>
                                    </p:animEffect>
                                    <p:set>
                                      <p:cBhvr>
                                        <p:cTn id="2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7" grpId="0"/>
      <p:bldP spid="17" grpId="1"/>
      <p:bldP spid="8" grpId="0"/>
      <p:bldP spid="8" grpId="1"/>
      <p:bldP spid="16" grpId="0"/>
      <p:bldP spid="16"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对象 4"/>
          <p:cNvGraphicFramePr>
            <a:graphicFrameLocks noChangeAspect="1"/>
          </p:cNvGraphicFramePr>
          <p:nvPr>
            <p:extLst>
              <p:ext uri="{D42A27DB-BD31-4B8C-83A1-F6EECF244321}">
                <p14:modId xmlns:p14="http://schemas.microsoft.com/office/powerpoint/2010/main" val="2108453900"/>
              </p:ext>
            </p:extLst>
          </p:nvPr>
        </p:nvGraphicFramePr>
        <p:xfrm>
          <a:off x="477838" y="3501802"/>
          <a:ext cx="10993437" cy="3262312"/>
        </p:xfrm>
        <a:graphic>
          <a:graphicData uri="http://schemas.openxmlformats.org/presentationml/2006/ole">
            <mc:AlternateContent xmlns:mc="http://schemas.openxmlformats.org/markup-compatibility/2006">
              <mc:Choice xmlns:v="urn:schemas-microsoft-com:vml" Requires="v">
                <p:oleObj spid="_x0000_s75027" name="文档" r:id="rId3" imgW="10996962" imgH="3270223" progId="Word.Document.12">
                  <p:embed/>
                </p:oleObj>
              </mc:Choice>
              <mc:Fallback>
                <p:oleObj name="文档" r:id="rId3" imgW="10996962" imgH="3270223" progId="Word.Document.12">
                  <p:embed/>
                  <p:pic>
                    <p:nvPicPr>
                      <p:cNvPr id="0" name=""/>
                      <p:cNvPicPr/>
                      <p:nvPr/>
                    </p:nvPicPr>
                    <p:blipFill>
                      <a:blip r:embed="rId4"/>
                      <a:stretch>
                        <a:fillRect/>
                      </a:stretch>
                    </p:blipFill>
                    <p:spPr>
                      <a:xfrm>
                        <a:off x="477838" y="3501802"/>
                        <a:ext cx="10993437" cy="3262312"/>
                      </a:xfrm>
                      <a:prstGeom prst="rect">
                        <a:avLst/>
                      </a:prstGeom>
                    </p:spPr>
                  </p:pic>
                </p:oleObj>
              </mc:Fallback>
            </mc:AlternateContent>
          </a:graphicData>
        </a:graphic>
      </p:graphicFrame>
      <p:sp>
        <p:nvSpPr>
          <p:cNvPr id="12" name="矩形 11"/>
          <p:cNvSpPr/>
          <p:nvPr/>
        </p:nvSpPr>
        <p:spPr>
          <a:xfrm>
            <a:off x="418618" y="35258"/>
            <a:ext cx="11353177" cy="1415748"/>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沿斜面向下小球第三个位置速度为</a:t>
            </a:r>
            <a:r>
              <a:rPr lang="en-US" altLang="zh-CN" sz="2800" kern="100" dirty="0" smtClean="0">
                <a:latin typeface="Times New Roman"/>
                <a:ea typeface="华文细黑"/>
                <a:cs typeface="Courier New"/>
              </a:rPr>
              <a:t>______ </a:t>
            </a:r>
            <a:r>
              <a:rPr lang="en-US" altLang="zh-CN" sz="2800" kern="100" dirty="0">
                <a:latin typeface="Times New Roman"/>
                <a:ea typeface="华文细黑"/>
                <a:cs typeface="Courier New"/>
              </a:rPr>
              <a:t>m/s</a:t>
            </a:r>
            <a:r>
              <a:rPr lang="zh-CN" altLang="zh-CN" sz="2800" kern="100" dirty="0">
                <a:latin typeface="Times New Roman"/>
                <a:ea typeface="华文细黑"/>
                <a:cs typeface="Times New Roman"/>
              </a:rPr>
              <a:t>，小球的加速度为</a:t>
            </a:r>
            <a:r>
              <a:rPr lang="en-US" altLang="zh-CN" sz="2800" kern="100" dirty="0" smtClean="0">
                <a:latin typeface="Times New Roman"/>
                <a:ea typeface="华文细黑"/>
                <a:cs typeface="Courier New"/>
              </a:rPr>
              <a:t>______</a:t>
            </a:r>
            <a:r>
              <a:rPr lang="en-US" altLang="zh-CN" sz="2800" kern="100" dirty="0">
                <a:latin typeface="Times New Roman"/>
                <a:ea typeface="华文细黑"/>
                <a:cs typeface="Courier New"/>
              </a:rPr>
              <a:t>m/s</a:t>
            </a:r>
            <a:r>
              <a:rPr lang="en-US" altLang="zh-CN" sz="2800" kern="100" baseline="30000" dirty="0">
                <a:latin typeface="Times New Roman"/>
                <a:ea typeface="华文细黑"/>
                <a:cs typeface="Courier New"/>
              </a:rPr>
              <a:t>2</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结果保留三位有效数字</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pic>
        <p:nvPicPr>
          <p:cNvPr id="71689" name="Picture 9" descr="\\贾文\贾文\源文件\同步\物理 人教 必修1 新课标\R2-90.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0710" y="1382202"/>
            <a:ext cx="3391897" cy="2197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6902827" y="160998"/>
            <a:ext cx="992579" cy="523220"/>
          </a:xfrm>
          <a:prstGeom prst="rect">
            <a:avLst/>
          </a:prstGeom>
        </p:spPr>
        <p:txBody>
          <a:bodyPr wrap="none">
            <a:spAutoFit/>
          </a:bodyPr>
          <a:lstStyle/>
          <a:p>
            <a:r>
              <a:rPr lang="en-US" altLang="zh-CN" sz="2800" kern="100" dirty="0">
                <a:solidFill>
                  <a:srgbClr val="C00000"/>
                </a:solidFill>
                <a:latin typeface="Times New Roman"/>
                <a:ea typeface="华文细黑"/>
                <a:cs typeface="Times New Roman"/>
              </a:rPr>
              <a:t>0.985</a:t>
            </a:r>
            <a:endParaRPr lang="zh-CN" altLang="en-US" sz="2800" kern="100" dirty="0">
              <a:solidFill>
                <a:srgbClr val="C00000"/>
              </a:solidFill>
              <a:latin typeface="Times New Roman"/>
              <a:ea typeface="华文细黑"/>
              <a:cs typeface="Times New Roman"/>
            </a:endParaRPr>
          </a:p>
        </p:txBody>
      </p:sp>
      <p:sp>
        <p:nvSpPr>
          <p:cNvPr id="16" name="矩形 15"/>
          <p:cNvSpPr/>
          <p:nvPr/>
        </p:nvSpPr>
        <p:spPr>
          <a:xfrm>
            <a:off x="673651" y="777702"/>
            <a:ext cx="813043" cy="523220"/>
          </a:xfrm>
          <a:prstGeom prst="rect">
            <a:avLst/>
          </a:prstGeom>
        </p:spPr>
        <p:txBody>
          <a:bodyPr wrap="none">
            <a:spAutoFit/>
          </a:bodyPr>
          <a:lstStyle/>
          <a:p>
            <a:r>
              <a:rPr lang="en-US" altLang="zh-CN" sz="2800" kern="100" dirty="0">
                <a:solidFill>
                  <a:srgbClr val="C00000"/>
                </a:solidFill>
                <a:latin typeface="Times New Roman"/>
                <a:ea typeface="华文细黑"/>
                <a:cs typeface="Times New Roman"/>
              </a:rPr>
              <a:t>1.10</a:t>
            </a:r>
            <a:endParaRPr lang="zh-CN" altLang="en-US" sz="2800" kern="100" dirty="0">
              <a:solidFill>
                <a:srgbClr val="C00000"/>
              </a:solidFill>
              <a:latin typeface="Times New Roman"/>
              <a:ea typeface="华文细黑"/>
              <a:cs typeface="Times New Roman"/>
            </a:endParaRPr>
          </a:p>
        </p:txBody>
      </p:sp>
      <p:graphicFrame>
        <p:nvGraphicFramePr>
          <p:cNvPr id="15" name="表格 14"/>
          <p:cNvGraphicFramePr>
            <a:graphicFrameLocks noGrp="1"/>
          </p:cNvGraphicFramePr>
          <p:nvPr>
            <p:extLst>
              <p:ext uri="{D42A27DB-BD31-4B8C-83A1-F6EECF244321}">
                <p14:modId xmlns:p14="http://schemas.microsoft.com/office/powerpoint/2010/main" val="2595041874"/>
              </p:ext>
            </p:extLst>
          </p:nvPr>
        </p:nvGraphicFramePr>
        <p:xfrm>
          <a:off x="6311230" y="1890374"/>
          <a:ext cx="4491992" cy="1610330"/>
        </p:xfrm>
        <a:graphic>
          <a:graphicData uri="http://schemas.openxmlformats.org/drawingml/2006/table">
            <a:tbl>
              <a:tblPr/>
              <a:tblGrid>
                <a:gridCol w="1122998"/>
                <a:gridCol w="1122998"/>
                <a:gridCol w="1122998"/>
                <a:gridCol w="1122998"/>
              </a:tblGrid>
              <a:tr h="805165">
                <a:tc>
                  <a:txBody>
                    <a:bodyPr/>
                    <a:lstStyle/>
                    <a:p>
                      <a:pPr algn="ctr">
                        <a:lnSpc>
                          <a:spcPct val="150000"/>
                        </a:lnSpc>
                        <a:spcAft>
                          <a:spcPts val="0"/>
                        </a:spcAft>
                        <a:tabLst>
                          <a:tab pos="2700655" algn="l"/>
                        </a:tabLst>
                      </a:pPr>
                      <a:r>
                        <a:rPr lang="en-US" sz="2800" i="1" kern="100" dirty="0">
                          <a:effectLst/>
                          <a:latin typeface="Times New Roman"/>
                          <a:ea typeface="华文细黑"/>
                          <a:cs typeface="Courier New"/>
                        </a:rPr>
                        <a:t>x</a:t>
                      </a:r>
                      <a:r>
                        <a:rPr lang="en-US" sz="2800" kern="100" baseline="-25000" dirty="0">
                          <a:effectLst/>
                          <a:latin typeface="Times New Roman"/>
                          <a:ea typeface="华文细黑"/>
                          <a:cs typeface="Courier New"/>
                        </a:rPr>
                        <a:t>1</a:t>
                      </a:r>
                      <a:r>
                        <a:rPr lang="en-US" sz="2800" kern="100" dirty="0">
                          <a:effectLst/>
                          <a:latin typeface="Times New Roman"/>
                          <a:ea typeface="华文细黑"/>
                          <a:cs typeface="Courier New"/>
                        </a:rPr>
                        <a:t>/cm</a:t>
                      </a: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i="1" kern="100" dirty="0">
                          <a:effectLst/>
                          <a:latin typeface="Times New Roman"/>
                          <a:ea typeface="华文细黑"/>
                          <a:cs typeface="Courier New"/>
                        </a:rPr>
                        <a:t>x</a:t>
                      </a:r>
                      <a:r>
                        <a:rPr lang="en-US" sz="2800" kern="100" baseline="-25000" dirty="0">
                          <a:effectLst/>
                          <a:latin typeface="Times New Roman"/>
                          <a:ea typeface="华文细黑"/>
                          <a:cs typeface="Courier New"/>
                        </a:rPr>
                        <a:t>2</a:t>
                      </a:r>
                      <a:r>
                        <a:rPr lang="en-US" sz="2800" kern="100" dirty="0">
                          <a:effectLst/>
                          <a:latin typeface="Times New Roman"/>
                          <a:ea typeface="华文细黑"/>
                          <a:cs typeface="Courier New"/>
                        </a:rPr>
                        <a:t>/cm</a:t>
                      </a: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i="1" kern="100" dirty="0">
                          <a:effectLst/>
                          <a:latin typeface="Times New Roman"/>
                          <a:ea typeface="华文细黑"/>
                          <a:cs typeface="Courier New"/>
                        </a:rPr>
                        <a:t>x</a:t>
                      </a:r>
                      <a:r>
                        <a:rPr lang="en-US" sz="2800" kern="100" baseline="-25000" dirty="0">
                          <a:effectLst/>
                          <a:latin typeface="Times New Roman"/>
                          <a:ea typeface="华文细黑"/>
                          <a:cs typeface="Courier New"/>
                        </a:rPr>
                        <a:t>3</a:t>
                      </a:r>
                      <a:r>
                        <a:rPr lang="en-US" sz="2800" kern="100" dirty="0">
                          <a:effectLst/>
                          <a:latin typeface="Times New Roman"/>
                          <a:ea typeface="华文细黑"/>
                          <a:cs typeface="Courier New"/>
                        </a:rPr>
                        <a:t>/cm</a:t>
                      </a: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i="1" kern="100">
                          <a:effectLst/>
                          <a:latin typeface="Times New Roman"/>
                          <a:ea typeface="华文细黑"/>
                          <a:cs typeface="Courier New"/>
                        </a:rPr>
                        <a:t>x</a:t>
                      </a:r>
                      <a:r>
                        <a:rPr lang="en-US" sz="2800" kern="100" baseline="-25000">
                          <a:effectLst/>
                          <a:latin typeface="Times New Roman"/>
                          <a:ea typeface="华文细黑"/>
                          <a:cs typeface="Courier New"/>
                        </a:rPr>
                        <a:t>4</a:t>
                      </a:r>
                      <a:r>
                        <a:rPr lang="en-US" sz="2800" kern="100">
                          <a:effectLst/>
                          <a:latin typeface="Times New Roman"/>
                          <a:ea typeface="华文细黑"/>
                          <a:cs typeface="Courier New"/>
                        </a:rPr>
                        <a:t>/cm</a:t>
                      </a:r>
                      <a:endParaRPr lang="zh-CN" sz="28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5165">
                <a:tc>
                  <a:txBody>
                    <a:bodyPr/>
                    <a:lstStyle/>
                    <a:p>
                      <a:pPr algn="ctr">
                        <a:lnSpc>
                          <a:spcPct val="150000"/>
                        </a:lnSpc>
                        <a:spcAft>
                          <a:spcPts val="0"/>
                        </a:spcAft>
                        <a:tabLst>
                          <a:tab pos="2700655" algn="l"/>
                        </a:tabLst>
                      </a:pPr>
                      <a:r>
                        <a:rPr lang="en-US" sz="2800" kern="100" dirty="0">
                          <a:effectLst/>
                          <a:latin typeface="Times New Roman"/>
                          <a:ea typeface="华文细黑"/>
                          <a:cs typeface="Courier New"/>
                        </a:rPr>
                        <a:t>8.20</a:t>
                      </a: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dirty="0">
                          <a:effectLst/>
                          <a:latin typeface="Times New Roman"/>
                          <a:ea typeface="华文细黑"/>
                          <a:cs typeface="Courier New"/>
                        </a:rPr>
                        <a:t>9.30</a:t>
                      </a: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a:effectLst/>
                          <a:latin typeface="Times New Roman"/>
                          <a:ea typeface="华文细黑"/>
                          <a:cs typeface="Courier New"/>
                        </a:rPr>
                        <a:t>10.40</a:t>
                      </a:r>
                      <a:endParaRPr lang="zh-CN" sz="28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800" kern="100" dirty="0">
                          <a:effectLst/>
                          <a:latin typeface="Times New Roman"/>
                          <a:ea typeface="华文细黑"/>
                          <a:cs typeface="Courier New"/>
                        </a:rPr>
                        <a:t>11.50</a:t>
                      </a: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0" name="TextBox 9"/>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Tree>
    <p:extLst>
      <p:ext uri="{BB962C8B-B14F-4D97-AF65-F5344CB8AC3E}">
        <p14:creationId xmlns:p14="http://schemas.microsoft.com/office/powerpoint/2010/main" val="1948574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9" restart="whenNotActive" fill="hold" evtFilter="cancelBubble" nodeType="interactiveSeq">
                <p:stCondLst>
                  <p:cond evt="onClick" delay="0">
                    <p:tgtEl>
                      <p:spTgt spid="10"/>
                    </p:tgtEl>
                  </p:cond>
                </p:stCondLst>
                <p:endSync evt="end" delay="0">
                  <p:rtn val="all"/>
                </p:endSync>
                <p:childTnLst>
                  <p:par>
                    <p:cTn id="20" fill="hold">
                      <p:stCondLst>
                        <p:cond delay="0"/>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8" grpId="0"/>
      <p:bldP spid="8" grpId="1"/>
      <p:bldP spid="16" grpId="0"/>
      <p:bldP spid="16"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9" name="TextBox 28">
            <a:hlinkClick r:id="rId2"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grpSp>
        <p:nvGrpSpPr>
          <p:cNvPr id="5" name="组合 4"/>
          <p:cNvGrpSpPr/>
          <p:nvPr/>
        </p:nvGrpSpPr>
        <p:grpSpPr>
          <a:xfrm>
            <a:off x="164" y="426128"/>
            <a:ext cx="2333534" cy="668428"/>
            <a:chOff x="164" y="341996"/>
            <a:chExt cx="2333534" cy="668428"/>
          </a:xfrm>
        </p:grpSpPr>
        <p:sp>
          <p:nvSpPr>
            <p:cNvPr id="6" name="五边形 5"/>
            <p:cNvSpPr/>
            <p:nvPr/>
          </p:nvSpPr>
          <p:spPr>
            <a:xfrm>
              <a:off x="164" y="505747"/>
              <a:ext cx="432048" cy="491359"/>
            </a:xfrm>
            <a:prstGeom prst="homePlate">
              <a:avLst>
                <a:gd name="adj" fmla="val 3530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7" name="燕尾形 6"/>
            <p:cNvSpPr/>
            <p:nvPr/>
          </p:nvSpPr>
          <p:spPr>
            <a:xfrm>
              <a:off x="262558" y="501558"/>
              <a:ext cx="2037820" cy="495548"/>
            </a:xfrm>
            <a:prstGeom prst="chevron">
              <a:avLst>
                <a:gd name="adj" fmla="val 36111"/>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8" name="矩形 7"/>
            <p:cNvSpPr/>
            <p:nvPr/>
          </p:nvSpPr>
          <p:spPr>
            <a:xfrm>
              <a:off x="245466" y="341996"/>
              <a:ext cx="2088232" cy="668428"/>
            </a:xfrm>
            <a:prstGeom prst="rect">
              <a:avLst/>
            </a:prstGeom>
          </p:spPr>
          <p:txBody>
            <a:bodyPr wrap="square" lIns="121898" tIns="60948" rIns="121898" bIns="60948">
              <a:spAutoFit/>
            </a:bodyPr>
            <a:lstStyle/>
            <a:p>
              <a:pPr algn="ctr">
                <a:lnSpc>
                  <a:spcPct val="150000"/>
                </a:lnSpc>
                <a:spcAft>
                  <a:spcPts val="0"/>
                </a:spcAft>
                <a:tabLst>
                  <a:tab pos="1890395" algn="l"/>
                </a:tabLst>
              </a:pPr>
              <a:r>
                <a:rPr lang="zh-CN" altLang="en-US" sz="2800" b="1" kern="100" dirty="0" smtClean="0">
                  <a:solidFill>
                    <a:schemeClr val="bg1"/>
                  </a:solidFill>
                  <a:latin typeface="宋体"/>
                  <a:cs typeface="Courier New"/>
                </a:rPr>
                <a:t>跟踪训练</a:t>
              </a:r>
              <a:endParaRPr lang="zh-CN" altLang="en-US" sz="2800" b="1" kern="100" dirty="0">
                <a:solidFill>
                  <a:schemeClr val="bg1"/>
                </a:solidFill>
                <a:latin typeface="宋体"/>
                <a:cs typeface="Courier New"/>
              </a:endParaRPr>
            </a:p>
          </p:txBody>
        </p:sp>
      </p:grpSp>
      <p:sp>
        <p:nvSpPr>
          <p:cNvPr id="3" name="矩形 2"/>
          <p:cNvSpPr/>
          <p:nvPr/>
        </p:nvSpPr>
        <p:spPr>
          <a:xfrm>
            <a:off x="425623" y="1156368"/>
            <a:ext cx="11296938" cy="2031325"/>
          </a:xfrm>
          <a:prstGeom prst="rect">
            <a:avLst/>
          </a:prstGeom>
        </p:spPr>
        <p:txBody>
          <a:bodyPr>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1</a:t>
            </a:r>
            <a:r>
              <a:rPr lang="en-US" altLang="zh-CN" sz="2800" kern="100" dirty="0" smtClean="0">
                <a:latin typeface="Times New Roman"/>
                <a:ea typeface="华文细黑"/>
                <a:cs typeface="Courier New"/>
              </a:rPr>
              <a:t>.</a:t>
            </a:r>
            <a:r>
              <a:rPr lang="zh-CN" altLang="zh-CN" sz="2800" kern="100" dirty="0" smtClean="0">
                <a:latin typeface="Times New Roman"/>
                <a:ea typeface="华文细黑"/>
                <a:cs typeface="Times New Roman"/>
              </a:rPr>
              <a:t>图</a:t>
            </a:r>
            <a:r>
              <a:rPr lang="en-US" altLang="zh-CN" sz="2800" kern="100" dirty="0" smtClean="0">
                <a:latin typeface="Times New Roman"/>
                <a:ea typeface="华文细黑"/>
                <a:cs typeface="Courier New"/>
              </a:rPr>
              <a:t>5</a:t>
            </a:r>
            <a:r>
              <a:rPr lang="zh-CN" altLang="zh-CN" sz="2800" kern="100" dirty="0" smtClean="0">
                <a:latin typeface="Times New Roman"/>
                <a:ea typeface="华文细黑"/>
                <a:cs typeface="Times New Roman"/>
              </a:rPr>
              <a:t>为</a:t>
            </a:r>
            <a:r>
              <a:rPr lang="zh-CN" altLang="zh-CN" sz="2800" kern="100" dirty="0">
                <a:latin typeface="Times New Roman"/>
                <a:ea typeface="华文细黑"/>
                <a:cs typeface="Times New Roman"/>
              </a:rPr>
              <a:t>接在周期为</a:t>
            </a:r>
            <a:r>
              <a:rPr lang="en-US" altLang="zh-CN" sz="2800" kern="100" dirty="0">
                <a:latin typeface="Times New Roman"/>
                <a:ea typeface="华文细黑"/>
                <a:cs typeface="Courier New"/>
              </a:rPr>
              <a:t>0.02 s</a:t>
            </a:r>
            <a:r>
              <a:rPr lang="zh-CN" altLang="zh-CN" sz="2800" kern="100" dirty="0">
                <a:latin typeface="Times New Roman"/>
                <a:ea typeface="华文细黑"/>
                <a:cs typeface="Times New Roman"/>
              </a:rPr>
              <a:t>低压交流电源上的打点计时器，在纸带做匀加速直线运动时打出的一条纸带，图中所示的是每隔</a:t>
            </a:r>
            <a:r>
              <a:rPr lang="en-US" altLang="zh-CN" sz="2800" kern="100" dirty="0">
                <a:latin typeface="Times New Roman"/>
                <a:ea typeface="华文细黑"/>
                <a:cs typeface="Courier New"/>
              </a:rPr>
              <a:t>4</a:t>
            </a:r>
            <a:r>
              <a:rPr lang="zh-CN" altLang="zh-CN" sz="2800" kern="100" dirty="0">
                <a:latin typeface="Times New Roman"/>
                <a:ea typeface="华文细黑"/>
                <a:cs typeface="Times New Roman"/>
              </a:rPr>
              <a:t>个计时点所取的计数点，但第</a:t>
            </a: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个计数点没有画出</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由图中的数据可求得</a:t>
            </a:r>
            <a:r>
              <a:rPr lang="zh-CN" altLang="zh-CN" sz="2800" kern="100" dirty="0" smtClean="0">
                <a:latin typeface="Times New Roman"/>
                <a:ea typeface="华文细黑"/>
                <a:cs typeface="Times New Roman"/>
              </a:rPr>
              <a:t>：</a:t>
            </a:r>
            <a:endParaRPr lang="zh-CN" altLang="zh-CN" sz="2800" kern="100" dirty="0">
              <a:effectLst/>
              <a:latin typeface="宋体"/>
              <a:cs typeface="Courier New"/>
            </a:endParaRPr>
          </a:p>
        </p:txBody>
      </p:sp>
      <p:pic>
        <p:nvPicPr>
          <p:cNvPr id="76802" name="Picture 2" descr="\\贾文\贾文\源文件\同步\物理 人教 必修1 新课标\R2-93.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805" y="3312380"/>
            <a:ext cx="7916803" cy="130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5733569" y="4530584"/>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5</a:t>
            </a:r>
            <a:endParaRPr lang="zh-CN" altLang="en-US" dirty="0"/>
          </a:p>
        </p:txBody>
      </p:sp>
      <p:sp>
        <p:nvSpPr>
          <p:cNvPr id="13" name="矩形 12"/>
          <p:cNvSpPr/>
          <p:nvPr/>
        </p:nvSpPr>
        <p:spPr>
          <a:xfrm>
            <a:off x="425623" y="4995386"/>
            <a:ext cx="11296938" cy="738664"/>
          </a:xfrm>
          <a:prstGeom prst="rect">
            <a:avLst/>
          </a:prstGeom>
        </p:spPr>
        <p:txBody>
          <a:bodyPr>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该物体的加速度为</a:t>
            </a:r>
            <a:r>
              <a:rPr lang="en-US" altLang="zh-CN" sz="2800" kern="100" dirty="0" smtClean="0">
                <a:latin typeface="Times New Roman"/>
                <a:ea typeface="华文细黑"/>
                <a:cs typeface="Courier New"/>
              </a:rPr>
              <a:t>______</a:t>
            </a:r>
            <a:r>
              <a:rPr lang="en-US" altLang="zh-CN" sz="2800" kern="100" dirty="0">
                <a:latin typeface="Times New Roman"/>
                <a:ea typeface="华文细黑"/>
                <a:cs typeface="Courier New"/>
              </a:rPr>
              <a:t>m/s</a:t>
            </a:r>
            <a:r>
              <a:rPr lang="en-US" altLang="zh-CN" sz="2800" kern="100" baseline="30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结果保留两位有效数字</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9" name="矩形 8"/>
          <p:cNvSpPr/>
          <p:nvPr/>
        </p:nvSpPr>
        <p:spPr>
          <a:xfrm>
            <a:off x="3903851" y="5108692"/>
            <a:ext cx="813043" cy="523220"/>
          </a:xfrm>
          <a:prstGeom prst="rect">
            <a:avLst/>
          </a:prstGeom>
        </p:spPr>
        <p:txBody>
          <a:bodyPr wrap="none">
            <a:spAutoFit/>
          </a:bodyPr>
          <a:lstStyle/>
          <a:p>
            <a:r>
              <a:rPr lang="en-US" altLang="zh-CN" sz="2800" kern="100" dirty="0">
                <a:solidFill>
                  <a:srgbClr val="C00000"/>
                </a:solidFill>
                <a:latin typeface="Times New Roman"/>
                <a:ea typeface="华文细黑"/>
                <a:cs typeface="Times New Roman"/>
              </a:rPr>
              <a:t>0.74</a:t>
            </a:r>
            <a:endParaRPr lang="zh-CN" altLang="en-US" sz="2800" kern="100" dirty="0">
              <a:solidFill>
                <a:srgbClr val="C00000"/>
              </a:solidFill>
              <a:latin typeface="Times New Roman"/>
              <a:ea typeface="华文细黑"/>
              <a:cs typeface="Times New Roman"/>
            </a:endParaRPr>
          </a:p>
        </p:txBody>
      </p:sp>
      <p:sp>
        <p:nvSpPr>
          <p:cNvPr id="15" name="Rectangle 21">
            <a:hlinkClick r:id="rId4" action="ppaction://hlinksldjump"/>
          </p:cNvPr>
          <p:cNvSpPr>
            <a:spLocks noChangeArrowheads="1"/>
          </p:cNvSpPr>
          <p:nvPr/>
        </p:nvSpPr>
        <p:spPr bwMode="auto">
          <a:xfrm>
            <a:off x="494307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1</a:t>
            </a:r>
          </a:p>
        </p:txBody>
      </p:sp>
      <p:sp>
        <p:nvSpPr>
          <p:cNvPr id="16" name="Rectangle 21">
            <a:hlinkClick r:id="rId5" action="ppaction://hlinksldjump"/>
          </p:cNvPr>
          <p:cNvSpPr>
            <a:spLocks noChangeArrowheads="1"/>
          </p:cNvSpPr>
          <p:nvPr/>
        </p:nvSpPr>
        <p:spPr bwMode="auto">
          <a:xfrm>
            <a:off x="540944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Tree>
    <p:extLst>
      <p:ext uri="{BB962C8B-B14F-4D97-AF65-F5344CB8AC3E}">
        <p14:creationId xmlns:p14="http://schemas.microsoft.com/office/powerpoint/2010/main" val="9238179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9" grpId="0"/>
      <p:bldP spid="9" grpId="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矩形 2"/>
          <p:cNvSpPr/>
          <p:nvPr/>
        </p:nvSpPr>
        <p:spPr>
          <a:xfrm>
            <a:off x="509062" y="1203563"/>
            <a:ext cx="11074344" cy="3522375"/>
          </a:xfrm>
          <a:prstGeom prst="rect">
            <a:avLst/>
          </a:prstGeom>
        </p:spPr>
        <p:txBody>
          <a:bodyPr>
            <a:spAutoFit/>
          </a:bodyPr>
          <a:lstStyle/>
          <a:p>
            <a:pPr algn="just">
              <a:lnSpc>
                <a:spcPts val="55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设</a:t>
            </a:r>
            <a:r>
              <a:rPr lang="en-US" altLang="zh-CN" sz="2800" kern="1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间的位移为</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3</a:t>
            </a:r>
            <a:r>
              <a:rPr lang="zh-CN" altLang="zh-CN" sz="2800" kern="100" dirty="0">
                <a:solidFill>
                  <a:srgbClr val="002060"/>
                </a:solidFill>
                <a:latin typeface="Times New Roman"/>
                <a:ea typeface="华文细黑"/>
                <a:cs typeface="Times New Roman"/>
              </a:rPr>
              <a:t>间的位移为</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3</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4</a:t>
            </a:r>
            <a:r>
              <a:rPr lang="zh-CN" altLang="zh-CN" sz="2800" kern="100" dirty="0">
                <a:solidFill>
                  <a:srgbClr val="002060"/>
                </a:solidFill>
                <a:latin typeface="Times New Roman"/>
                <a:ea typeface="华文细黑"/>
                <a:cs typeface="Times New Roman"/>
              </a:rPr>
              <a:t>间的位移为</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3</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4</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5</a:t>
            </a:r>
            <a:r>
              <a:rPr lang="zh-CN" altLang="zh-CN" sz="2800" kern="100" dirty="0">
                <a:solidFill>
                  <a:srgbClr val="002060"/>
                </a:solidFill>
                <a:latin typeface="Times New Roman"/>
                <a:ea typeface="华文细黑"/>
                <a:cs typeface="Times New Roman"/>
              </a:rPr>
              <a:t>间的位移为</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4</a:t>
            </a:r>
            <a:r>
              <a:rPr lang="zh-CN" altLang="zh-CN" sz="2800" kern="100" dirty="0">
                <a:solidFill>
                  <a:srgbClr val="002060"/>
                </a:solidFill>
                <a:latin typeface="Times New Roman"/>
                <a:ea typeface="华文细黑"/>
                <a:cs typeface="Times New Roman"/>
              </a:rPr>
              <a:t>；因为周期为</a:t>
            </a:r>
            <a:r>
              <a:rPr lang="en-US" altLang="zh-CN" sz="2800" kern="100" dirty="0">
                <a:solidFill>
                  <a:srgbClr val="002060"/>
                </a:solidFill>
                <a:latin typeface="Times New Roman"/>
                <a:ea typeface="华文细黑"/>
                <a:cs typeface="Courier New"/>
              </a:rPr>
              <a:t>0.02 s</a:t>
            </a:r>
            <a:r>
              <a:rPr lang="zh-CN" altLang="zh-CN" sz="2800" kern="100" dirty="0">
                <a:solidFill>
                  <a:srgbClr val="002060"/>
                </a:solidFill>
                <a:latin typeface="Times New Roman"/>
                <a:ea typeface="华文细黑"/>
                <a:cs typeface="Times New Roman"/>
              </a:rPr>
              <a:t>，且每隔</a:t>
            </a:r>
            <a:r>
              <a:rPr lang="en-US" altLang="zh-CN" sz="2800" kern="100" dirty="0">
                <a:solidFill>
                  <a:srgbClr val="002060"/>
                </a:solidFill>
                <a:latin typeface="Times New Roman"/>
                <a:ea typeface="华文细黑"/>
                <a:cs typeface="Courier New"/>
              </a:rPr>
              <a:t>4</a:t>
            </a:r>
            <a:r>
              <a:rPr lang="zh-CN" altLang="zh-CN" sz="2800" kern="100" dirty="0">
                <a:solidFill>
                  <a:srgbClr val="002060"/>
                </a:solidFill>
                <a:latin typeface="Times New Roman"/>
                <a:ea typeface="华文细黑"/>
                <a:cs typeface="Times New Roman"/>
              </a:rPr>
              <a:t>个计时点取一个计数点，所以每两个计数点之间的时间间隔为</a:t>
            </a:r>
            <a:r>
              <a:rPr lang="en-US" altLang="zh-CN" sz="2800" i="1" kern="100" dirty="0">
                <a:solidFill>
                  <a:srgbClr val="002060"/>
                </a:solidFill>
                <a:latin typeface="Times New Roman"/>
                <a:ea typeface="华文细黑"/>
                <a:cs typeface="Courier New"/>
              </a:rPr>
              <a:t>T</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0.1 s</a:t>
            </a:r>
            <a:r>
              <a:rPr lang="zh-CN" altLang="zh-CN" sz="2800" kern="100" dirty="0">
                <a:solidFill>
                  <a:srgbClr val="002060"/>
                </a:solidFill>
                <a:latin typeface="Times New Roman"/>
                <a:ea typeface="华文细黑"/>
                <a:cs typeface="Times New Roman"/>
              </a:rPr>
              <a:t>；</a:t>
            </a:r>
            <a:endParaRPr lang="zh-CN" altLang="zh-CN" sz="1050" kern="100" dirty="0">
              <a:latin typeface="宋体"/>
              <a:cs typeface="Courier New"/>
            </a:endParaRPr>
          </a:p>
          <a:p>
            <a:pPr algn="just">
              <a:lnSpc>
                <a:spcPts val="5500"/>
              </a:lnSpc>
              <a:spcAft>
                <a:spcPts val="0"/>
              </a:spcAft>
              <a:tabLst>
                <a:tab pos="2700655" algn="l"/>
              </a:tabLst>
            </a:pPr>
            <a:r>
              <a:rPr lang="zh-CN" altLang="zh-CN" sz="2800" kern="100" dirty="0">
                <a:solidFill>
                  <a:srgbClr val="002060"/>
                </a:solidFill>
                <a:latin typeface="Times New Roman"/>
                <a:ea typeface="华文细黑"/>
                <a:cs typeface="Times New Roman"/>
              </a:rPr>
              <a:t>由匀变速直线运动的推论</a:t>
            </a:r>
            <a:r>
              <a:rPr lang="en-US" altLang="zh-CN" sz="2800" i="1" kern="100" dirty="0" err="1">
                <a:solidFill>
                  <a:srgbClr val="002060"/>
                </a:solidFill>
                <a:latin typeface="Times New Roman"/>
                <a:ea typeface="华文细黑"/>
                <a:cs typeface="Courier New"/>
              </a:rPr>
              <a:t>x</a:t>
            </a:r>
            <a:r>
              <a:rPr lang="en-US" altLang="zh-CN" sz="2800" i="1" kern="100" baseline="-25000" dirty="0" err="1">
                <a:solidFill>
                  <a:srgbClr val="002060"/>
                </a:solidFill>
                <a:latin typeface="Times New Roman"/>
                <a:ea typeface="华文细黑"/>
                <a:cs typeface="Courier New"/>
              </a:rPr>
              <a:t>m</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x</a:t>
            </a:r>
            <a:r>
              <a:rPr lang="en-US" altLang="zh-CN" sz="2800" i="1" kern="100" baseline="-25000" dirty="0" err="1">
                <a:solidFill>
                  <a:srgbClr val="002060"/>
                </a:solidFill>
                <a:latin typeface="Times New Roman"/>
                <a:ea typeface="华文细黑"/>
                <a:cs typeface="Courier New"/>
              </a:rPr>
              <a:t>n</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a:t>
            </a:r>
            <a:r>
              <a:rPr lang="en-US" altLang="zh-CN" sz="2800" i="1" kern="100" dirty="0">
                <a:solidFill>
                  <a:srgbClr val="002060"/>
                </a:solidFill>
                <a:latin typeface="Times New Roman"/>
                <a:ea typeface="华文细黑"/>
                <a:cs typeface="Courier New"/>
              </a:rPr>
              <a:t>m</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n</a:t>
            </a:r>
            <a:r>
              <a:rPr lang="en-US" altLang="zh-CN" sz="2800" kern="100" dirty="0">
                <a:solidFill>
                  <a:srgbClr val="002060"/>
                </a:solidFill>
                <a:latin typeface="Times New Roman"/>
                <a:ea typeface="华文细黑"/>
                <a:cs typeface="Courier New"/>
              </a:rPr>
              <a:t>)</a:t>
            </a:r>
            <a:r>
              <a:rPr lang="en-US" altLang="zh-CN" sz="2800" i="1" kern="100" dirty="0">
                <a:solidFill>
                  <a:srgbClr val="002060"/>
                </a:solidFill>
                <a:latin typeface="Times New Roman"/>
                <a:ea typeface="华文细黑"/>
                <a:cs typeface="Courier New"/>
              </a:rPr>
              <a:t>aT</a:t>
            </a:r>
            <a:r>
              <a:rPr lang="en-US" altLang="zh-CN" sz="2800" kern="100" baseline="30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得：</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4</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3</a:t>
            </a:r>
            <a:r>
              <a:rPr lang="en-US" altLang="zh-CN" sz="2800" i="1" kern="100" dirty="0">
                <a:solidFill>
                  <a:srgbClr val="002060"/>
                </a:solidFill>
                <a:latin typeface="Times New Roman"/>
                <a:ea typeface="华文细黑"/>
                <a:cs typeface="Courier New"/>
              </a:rPr>
              <a:t>aT</a:t>
            </a:r>
            <a:r>
              <a:rPr lang="en-US" altLang="zh-CN" sz="2800" kern="100" baseline="30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endParaRPr lang="zh-CN" altLang="zh-CN" sz="1050" kern="100" dirty="0">
              <a:latin typeface="宋体"/>
              <a:cs typeface="Courier New"/>
            </a:endParaRPr>
          </a:p>
          <a:p>
            <a:pPr algn="just">
              <a:lnSpc>
                <a:spcPts val="5500"/>
              </a:lnSpc>
              <a:spcAft>
                <a:spcPts val="0"/>
              </a:spcAft>
              <a:tabLst>
                <a:tab pos="2700655" algn="l"/>
              </a:tabLst>
            </a:pPr>
            <a:r>
              <a:rPr lang="zh-CN" altLang="zh-CN" sz="2800" kern="100" dirty="0">
                <a:solidFill>
                  <a:srgbClr val="002060"/>
                </a:solidFill>
                <a:latin typeface="Times New Roman"/>
                <a:ea typeface="华文细黑"/>
                <a:cs typeface="Times New Roman"/>
              </a:rPr>
              <a:t>代入数据解得</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0.74 m/s</a:t>
            </a:r>
            <a:r>
              <a:rPr lang="en-US" altLang="zh-CN" sz="2800" kern="100" baseline="30000" dirty="0">
                <a:solidFill>
                  <a:srgbClr val="002060"/>
                </a:solidFill>
                <a:latin typeface="Times New Roman"/>
                <a:ea typeface="华文细黑"/>
                <a:cs typeface="Courier New"/>
              </a:rPr>
              <a:t>2</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
        <p:nvSpPr>
          <p:cNvPr id="14" name="Rectangle 21">
            <a:hlinkClick r:id="rId2" action="ppaction://hlinksldjump"/>
          </p:cNvPr>
          <p:cNvSpPr>
            <a:spLocks noChangeArrowheads="1"/>
          </p:cNvSpPr>
          <p:nvPr/>
        </p:nvSpPr>
        <p:spPr bwMode="auto">
          <a:xfrm>
            <a:off x="494307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1</a:t>
            </a:r>
          </a:p>
        </p:txBody>
      </p:sp>
      <p:sp>
        <p:nvSpPr>
          <p:cNvPr id="15" name="Rectangle 21">
            <a:hlinkClick r:id="rId3" action="ppaction://hlinksldjump"/>
          </p:cNvPr>
          <p:cNvSpPr>
            <a:spLocks noChangeArrowheads="1"/>
          </p:cNvSpPr>
          <p:nvPr/>
        </p:nvSpPr>
        <p:spPr bwMode="auto">
          <a:xfrm>
            <a:off x="540944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Tree>
    <p:extLst>
      <p:ext uri="{BB962C8B-B14F-4D97-AF65-F5344CB8AC3E}">
        <p14:creationId xmlns:p14="http://schemas.microsoft.com/office/powerpoint/2010/main" val="10200689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750"/>
                                        <p:tgtEl>
                                          <p:spTgt spid="3">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750"/>
                                        <p:tgtEl>
                                          <p:spTgt spid="3">
                                            <p:txEl>
                                              <p:pRg st="1" end="1"/>
                                            </p:txEl>
                                          </p:spTgt>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9" name="TextBox 28"/>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3" name="矩形 2"/>
          <p:cNvSpPr/>
          <p:nvPr/>
        </p:nvSpPr>
        <p:spPr>
          <a:xfrm>
            <a:off x="425623" y="560522"/>
            <a:ext cx="11296938" cy="738664"/>
          </a:xfrm>
          <a:prstGeom prst="rect">
            <a:avLst/>
          </a:prstGeom>
        </p:spPr>
        <p:txBody>
          <a:bodyPr>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第</a:t>
            </a: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个计数点与第</a:t>
            </a: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个计数点的距离约为</a:t>
            </a:r>
            <a:r>
              <a:rPr lang="en-US" altLang="zh-CN" sz="2800" kern="100" dirty="0" smtClean="0">
                <a:latin typeface="Times New Roman"/>
                <a:ea typeface="华文细黑"/>
                <a:cs typeface="Courier New"/>
              </a:rPr>
              <a:t>______</a:t>
            </a:r>
            <a:r>
              <a:rPr lang="en-US" altLang="zh-CN" sz="2800" kern="100" dirty="0">
                <a:latin typeface="Times New Roman"/>
                <a:ea typeface="华文细黑"/>
                <a:cs typeface="Courier New"/>
              </a:rPr>
              <a:t>cm</a:t>
            </a:r>
            <a:r>
              <a:rPr lang="zh-CN" altLang="zh-CN" sz="2800" kern="100" dirty="0">
                <a:latin typeface="Times New Roman"/>
                <a:ea typeface="华文细黑"/>
                <a:cs typeface="Times New Roman"/>
              </a:rPr>
              <a:t>；</a:t>
            </a:r>
            <a:endParaRPr lang="zh-CN" altLang="zh-CN" sz="1050" kern="100" dirty="0">
              <a:effectLst/>
              <a:latin typeface="宋体"/>
              <a:cs typeface="Courier New"/>
            </a:endParaRPr>
          </a:p>
        </p:txBody>
      </p:sp>
      <p:pic>
        <p:nvPicPr>
          <p:cNvPr id="76802" name="Picture 2" descr="\\贾文\贾文\源文件\同步\物理 人教 必修1 新课标\R2-93.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6805" y="1492398"/>
            <a:ext cx="7916803" cy="130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2"/>
          <p:cNvSpPr/>
          <p:nvPr/>
        </p:nvSpPr>
        <p:spPr>
          <a:xfrm>
            <a:off x="425623" y="2811280"/>
            <a:ext cx="11185087" cy="3242170"/>
          </a:xfrm>
          <a:prstGeom prst="rect">
            <a:avLst/>
          </a:prstGeom>
        </p:spPr>
        <p:txBody>
          <a:bodyPr>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第</a:t>
            </a:r>
            <a:r>
              <a:rPr lang="en-US" altLang="zh-CN" sz="2800" kern="100" dirty="0">
                <a:solidFill>
                  <a:srgbClr val="002060"/>
                </a:solidFill>
                <a:latin typeface="Times New Roman"/>
                <a:ea typeface="华文细黑"/>
                <a:cs typeface="Courier New"/>
              </a:rPr>
              <a:t>3</a:t>
            </a:r>
            <a:r>
              <a:rPr lang="zh-CN" altLang="zh-CN" sz="2800" kern="100" dirty="0">
                <a:solidFill>
                  <a:srgbClr val="002060"/>
                </a:solidFill>
                <a:latin typeface="Times New Roman"/>
                <a:ea typeface="华文细黑"/>
                <a:cs typeface="Times New Roman"/>
              </a:rPr>
              <a:t>个计数点与第</a:t>
            </a:r>
            <a:r>
              <a:rPr lang="en-US" altLang="zh-CN" sz="2800" kern="1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个计数点的距离即为</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，由匀变速直线运动的推论：</a:t>
            </a:r>
            <a:endParaRPr lang="zh-CN" altLang="zh-CN" sz="1050" kern="100" dirty="0">
              <a:latin typeface="宋体"/>
              <a:cs typeface="Courier New"/>
            </a:endParaRPr>
          </a:p>
          <a:p>
            <a:pPr algn="just">
              <a:lnSpc>
                <a:spcPct val="150000"/>
              </a:lnSpc>
              <a:spcAft>
                <a:spcPts val="0"/>
              </a:spcAft>
              <a:tabLst>
                <a:tab pos="2700655" algn="l"/>
              </a:tabLst>
            </a:pP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aT</a:t>
            </a:r>
            <a:r>
              <a:rPr lang="en-US" altLang="zh-CN" sz="2800" kern="100" baseline="30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得：</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aT</a:t>
            </a:r>
            <a:r>
              <a:rPr lang="en-US" altLang="zh-CN" sz="2800" kern="100" baseline="30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，代入数据得：</a:t>
            </a:r>
            <a:endParaRPr lang="zh-CN" altLang="zh-CN" sz="1050" kern="100" dirty="0">
              <a:latin typeface="宋体"/>
              <a:cs typeface="Courier New"/>
            </a:endParaRPr>
          </a:p>
          <a:p>
            <a:pPr algn="just">
              <a:lnSpc>
                <a:spcPct val="150000"/>
              </a:lnSpc>
              <a:spcAft>
                <a:spcPts val="0"/>
              </a:spcAft>
              <a:tabLst>
                <a:tab pos="2700655" algn="l"/>
              </a:tabLst>
            </a:pP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3.62</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cs typeface="Courier New"/>
              </a:rPr>
              <a:t>10</a:t>
            </a:r>
            <a:r>
              <a:rPr lang="zh-CN" altLang="zh-CN" sz="2800" kern="100" baseline="30000" dirty="0">
                <a:solidFill>
                  <a:srgbClr val="002060"/>
                </a:solidFill>
                <a:latin typeface="Times New Roman"/>
                <a:ea typeface="华文细黑"/>
                <a:cs typeface="Times New Roman"/>
              </a:rPr>
              <a:t>－</a:t>
            </a:r>
            <a:r>
              <a:rPr lang="en-US" altLang="zh-CN" sz="2800" kern="100" baseline="30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0.74</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cs typeface="Courier New"/>
              </a:rPr>
              <a:t>0.1</a:t>
            </a:r>
            <a:r>
              <a:rPr lang="en-US" altLang="zh-CN" sz="2800" kern="100" baseline="30000" dirty="0">
                <a:solidFill>
                  <a:srgbClr val="002060"/>
                </a:solidFill>
                <a:latin typeface="Times New Roman"/>
                <a:ea typeface="华文细黑"/>
                <a:cs typeface="Courier New"/>
              </a:rPr>
              <a:t>2</a:t>
            </a:r>
            <a:r>
              <a:rPr lang="en-US" altLang="zh-CN" sz="2800" kern="100" dirty="0">
                <a:solidFill>
                  <a:srgbClr val="002060"/>
                </a:solidFill>
                <a:latin typeface="Times New Roman"/>
                <a:ea typeface="华文细黑"/>
                <a:cs typeface="Courier New"/>
              </a:rPr>
              <a:t> m</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0.043 6 m</a:t>
            </a:r>
            <a:r>
              <a:rPr lang="zh-CN" altLang="zh-CN" sz="2800" kern="100" dirty="0">
                <a:solidFill>
                  <a:srgbClr val="002060"/>
                </a:solidFill>
                <a:latin typeface="Times New Roman"/>
                <a:ea typeface="华文细黑"/>
                <a:cs typeface="Times New Roman"/>
              </a:rPr>
              <a:t>，</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即为：</a:t>
            </a:r>
            <a:r>
              <a:rPr lang="en-US" altLang="zh-CN" sz="2800" kern="100" dirty="0">
                <a:solidFill>
                  <a:srgbClr val="002060"/>
                </a:solidFill>
                <a:latin typeface="Times New Roman"/>
                <a:ea typeface="华文细黑"/>
                <a:cs typeface="Courier New"/>
              </a:rPr>
              <a:t>4.36 cm.</a:t>
            </a:r>
            <a:endParaRPr lang="zh-CN" altLang="zh-CN" sz="1050" kern="100" dirty="0">
              <a:effectLst/>
              <a:latin typeface="宋体"/>
              <a:cs typeface="Courier New"/>
            </a:endParaRPr>
          </a:p>
        </p:txBody>
      </p:sp>
      <p:sp>
        <p:nvSpPr>
          <p:cNvPr id="2" name="矩形 1"/>
          <p:cNvSpPr/>
          <p:nvPr/>
        </p:nvSpPr>
        <p:spPr>
          <a:xfrm>
            <a:off x="7103318" y="675214"/>
            <a:ext cx="813043" cy="523220"/>
          </a:xfrm>
          <a:prstGeom prst="rect">
            <a:avLst/>
          </a:prstGeom>
        </p:spPr>
        <p:txBody>
          <a:bodyPr wrap="none">
            <a:spAutoFit/>
          </a:bodyPr>
          <a:lstStyle/>
          <a:p>
            <a:r>
              <a:rPr lang="en-US" altLang="zh-CN" sz="2800" kern="100" dirty="0">
                <a:solidFill>
                  <a:srgbClr val="C00000"/>
                </a:solidFill>
                <a:latin typeface="Times New Roman"/>
                <a:ea typeface="华文细黑"/>
                <a:cs typeface="Times New Roman"/>
              </a:rPr>
              <a:t>4.36</a:t>
            </a:r>
            <a:endParaRPr lang="zh-CN" altLang="en-US" sz="2800" kern="100" dirty="0">
              <a:solidFill>
                <a:srgbClr val="C00000"/>
              </a:solidFill>
              <a:latin typeface="Times New Roman"/>
              <a:ea typeface="华文细黑"/>
              <a:cs typeface="Times New Roman"/>
            </a:endParaRPr>
          </a:p>
        </p:txBody>
      </p:sp>
      <p:sp>
        <p:nvSpPr>
          <p:cNvPr id="9" name="Rectangle 21">
            <a:hlinkClick r:id="rId3" action="ppaction://hlinksldjump"/>
          </p:cNvPr>
          <p:cNvSpPr>
            <a:spLocks noChangeArrowheads="1"/>
          </p:cNvSpPr>
          <p:nvPr/>
        </p:nvSpPr>
        <p:spPr bwMode="auto">
          <a:xfrm>
            <a:off x="494307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1</a:t>
            </a:r>
          </a:p>
        </p:txBody>
      </p:sp>
      <p:sp>
        <p:nvSpPr>
          <p:cNvPr id="10" name="Rectangle 21">
            <a:hlinkClick r:id="rId4" action="ppaction://hlinksldjump"/>
          </p:cNvPr>
          <p:cNvSpPr>
            <a:spLocks noChangeArrowheads="1"/>
          </p:cNvSpPr>
          <p:nvPr/>
        </p:nvSpPr>
        <p:spPr bwMode="auto">
          <a:xfrm>
            <a:off x="540944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Tree>
    <p:extLst>
      <p:ext uri="{BB962C8B-B14F-4D97-AF65-F5344CB8AC3E}">
        <p14:creationId xmlns:p14="http://schemas.microsoft.com/office/powerpoint/2010/main" val="12069636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linds(horizont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linds(horizontal)">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blinds(horizontal)">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3">
                                            <p:txEl>
                                              <p:pRg st="0" end="0"/>
                                            </p:txEl>
                                          </p:spTgt>
                                        </p:tgtEl>
                                      </p:cBhvr>
                                    </p:animEffect>
                                    <p:set>
                                      <p:cBhvr>
                                        <p:cTn id="27" dur="1" fill="hold">
                                          <p:stCondLst>
                                            <p:cond delay="499"/>
                                          </p:stCondLst>
                                        </p:cTn>
                                        <p:tgtEl>
                                          <p:spTgt spid="13">
                                            <p:txEl>
                                              <p:pRg st="0" end="0"/>
                                            </p:txEl>
                                          </p:spTgt>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13">
                                            <p:txEl>
                                              <p:pRg st="1" end="1"/>
                                            </p:txEl>
                                          </p:spTgt>
                                        </p:tgtEl>
                                      </p:cBhvr>
                                    </p:animEffect>
                                    <p:set>
                                      <p:cBhvr>
                                        <p:cTn id="30" dur="1" fill="hold">
                                          <p:stCondLst>
                                            <p:cond delay="499"/>
                                          </p:stCondLst>
                                        </p:cTn>
                                        <p:tgtEl>
                                          <p:spTgt spid="13">
                                            <p:txEl>
                                              <p:pRg st="1" end="1"/>
                                            </p:txEl>
                                          </p:spTgt>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13">
                                            <p:txEl>
                                              <p:pRg st="2" end="2"/>
                                            </p:txEl>
                                          </p:spTgt>
                                        </p:tgtEl>
                                      </p:cBhvr>
                                    </p:animEffect>
                                    <p:set>
                                      <p:cBhvr>
                                        <p:cTn id="33" dur="1" fill="hold">
                                          <p:stCondLst>
                                            <p:cond delay="499"/>
                                          </p:stCondLst>
                                        </p:cTn>
                                        <p:tgtEl>
                                          <p:spTgt spid="13">
                                            <p:txEl>
                                              <p:pRg st="2" end="2"/>
                                            </p:txEl>
                                          </p:spTgt>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13">
                                            <p:txEl>
                                              <p:pRg st="3" end="3"/>
                                            </p:txEl>
                                          </p:spTgt>
                                        </p:tgtEl>
                                      </p:cBhvr>
                                    </p:animEffect>
                                    <p:set>
                                      <p:cBhvr>
                                        <p:cTn id="36" dur="1" fill="hold">
                                          <p:stCondLst>
                                            <p:cond delay="499"/>
                                          </p:stCondLst>
                                        </p:cTn>
                                        <p:tgtEl>
                                          <p:spTgt spid="13">
                                            <p:txEl>
                                              <p:pRg st="3" end="3"/>
                                            </p:txEl>
                                          </p:spTgt>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7" restart="whenNotActive" fill="hold" evtFilter="cancelBubble" nodeType="interactiveSeq">
                <p:stCondLst>
                  <p:cond evt="onClick" delay="0">
                    <p:tgtEl>
                      <p:spTgt spid="29"/>
                    </p:tgtEl>
                  </p:cond>
                </p:stCondLst>
                <p:endSync evt="end" delay="0">
                  <p:rtn val="all"/>
                </p:endSync>
                <p:childTnLst>
                  <p:par>
                    <p:cTn id="38" fill="hold">
                      <p:stCondLst>
                        <p:cond delay="0"/>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linds(horizontal)">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2"/>
                                        </p:tgtEl>
                                      </p:cBhvr>
                                    </p:animEffect>
                                    <p:set>
                                      <p:cBhvr>
                                        <p:cTn id="47"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13" grpId="0" build="allAtOnce"/>
      <p:bldP spid="2" grpId="0"/>
      <p:bldP spid="2"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5623" y="560522"/>
            <a:ext cx="11296938" cy="656846"/>
          </a:xfrm>
          <a:prstGeom prst="rect">
            <a:avLst/>
          </a:prstGeom>
        </p:spPr>
        <p:txBody>
          <a:bodyPr>
            <a:spAutoFit/>
          </a:bodyPr>
          <a:lstStyle/>
          <a:p>
            <a:pPr algn="just">
              <a:lnSpc>
                <a:spcPct val="150000"/>
              </a:lnSpc>
              <a:spcAft>
                <a:spcPts val="0"/>
              </a:spcAft>
              <a:tabLst>
                <a:tab pos="2700655" algn="l"/>
              </a:tabLst>
            </a:pPr>
            <a:r>
              <a:rPr lang="en-US" altLang="zh-CN" sz="2800" kern="100" dirty="0" smtClean="0">
                <a:latin typeface="Times New Roman"/>
                <a:ea typeface="华文细黑"/>
                <a:cs typeface="Courier New"/>
              </a:rPr>
              <a:t>(3)</a:t>
            </a:r>
            <a:r>
              <a:rPr lang="zh-CN" altLang="zh-CN" sz="2800" kern="100" spc="-100" dirty="0" smtClean="0">
                <a:latin typeface="Times New Roman"/>
                <a:ea typeface="华文细黑"/>
                <a:cs typeface="Times New Roman"/>
              </a:rPr>
              <a:t>打第</a:t>
            </a:r>
            <a:r>
              <a:rPr lang="en-US" altLang="zh-CN" sz="2800" kern="100" spc="-100" dirty="0" smtClean="0">
                <a:latin typeface="Times New Roman"/>
                <a:ea typeface="华文细黑"/>
                <a:cs typeface="Courier New"/>
              </a:rPr>
              <a:t>2</a:t>
            </a:r>
            <a:r>
              <a:rPr lang="zh-CN" altLang="zh-CN" sz="2800" kern="100" spc="-100" dirty="0" smtClean="0">
                <a:latin typeface="Times New Roman"/>
                <a:ea typeface="华文细黑"/>
                <a:cs typeface="Times New Roman"/>
              </a:rPr>
              <a:t>个计数点时该物体的速度约为</a:t>
            </a:r>
            <a:r>
              <a:rPr lang="en-US" altLang="zh-CN" sz="2800" kern="100" dirty="0" smtClean="0">
                <a:latin typeface="Times New Roman"/>
                <a:ea typeface="华文细黑"/>
                <a:cs typeface="Courier New"/>
              </a:rPr>
              <a:t>_____ m/s.(</a:t>
            </a:r>
            <a:r>
              <a:rPr lang="zh-CN" altLang="zh-CN" sz="2800" kern="100" dirty="0" smtClean="0">
                <a:latin typeface="Times New Roman"/>
                <a:ea typeface="华文细黑"/>
                <a:cs typeface="Times New Roman"/>
              </a:rPr>
              <a:t>结果保留两位有效数字</a:t>
            </a:r>
            <a:r>
              <a:rPr lang="en-US" altLang="zh-CN" sz="2800" kern="100" dirty="0" smtClean="0">
                <a:latin typeface="Times New Roman"/>
                <a:ea typeface="华文细黑"/>
                <a:cs typeface="Courier New"/>
              </a:rPr>
              <a:t>)</a:t>
            </a:r>
            <a:endParaRPr lang="zh-CN" altLang="zh-CN" sz="1050" kern="100" dirty="0">
              <a:effectLst/>
              <a:latin typeface="宋体"/>
              <a:cs typeface="Courier New"/>
            </a:endParaRPr>
          </a:p>
        </p:txBody>
      </p:sp>
      <p:sp>
        <p:nvSpPr>
          <p:cNvPr id="20" name="TextBox 19"/>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9" name="TextBox 28"/>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3" name="矩形 12"/>
          <p:cNvSpPr/>
          <p:nvPr/>
        </p:nvSpPr>
        <p:spPr>
          <a:xfrm>
            <a:off x="425623" y="2811280"/>
            <a:ext cx="11185087" cy="1302408"/>
          </a:xfrm>
          <a:prstGeom prst="rect">
            <a:avLst/>
          </a:prstGeom>
        </p:spPr>
        <p:txBody>
          <a:bodyPr>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匀变速直线运动中，某段时间内的平均速度等于中间时刻的瞬时速度，故：</a:t>
            </a:r>
            <a:endParaRPr lang="zh-CN" altLang="zh-CN" sz="1050" kern="100" dirty="0">
              <a:effectLst/>
              <a:latin typeface="宋体"/>
              <a:cs typeface="Courier New"/>
            </a:endParaRPr>
          </a:p>
        </p:txBody>
      </p:sp>
      <p:sp>
        <p:nvSpPr>
          <p:cNvPr id="2" name="矩形 1"/>
          <p:cNvSpPr/>
          <p:nvPr/>
        </p:nvSpPr>
        <p:spPr>
          <a:xfrm>
            <a:off x="6290022" y="675214"/>
            <a:ext cx="813043" cy="523220"/>
          </a:xfrm>
          <a:prstGeom prst="rect">
            <a:avLst/>
          </a:prstGeom>
        </p:spPr>
        <p:txBody>
          <a:bodyPr wrap="none">
            <a:spAutoFit/>
          </a:bodyPr>
          <a:lstStyle/>
          <a:p>
            <a:r>
              <a:rPr lang="en-US" altLang="zh-CN" sz="2800" kern="100" dirty="0">
                <a:solidFill>
                  <a:srgbClr val="C00000"/>
                </a:solidFill>
                <a:latin typeface="Times New Roman"/>
                <a:ea typeface="华文细黑"/>
                <a:cs typeface="Times New Roman"/>
              </a:rPr>
              <a:t>0.40</a:t>
            </a:r>
            <a:endParaRPr lang="zh-CN" altLang="en-US" sz="2800" kern="100" dirty="0">
              <a:solidFill>
                <a:srgbClr val="C00000"/>
              </a:solidFill>
              <a:latin typeface="Times New Roman"/>
              <a:ea typeface="华文细黑"/>
              <a:cs typeface="Times New Roman"/>
            </a:endParaRPr>
          </a:p>
        </p:txBody>
      </p:sp>
      <p:pic>
        <p:nvPicPr>
          <p:cNvPr id="8" name="Picture 2" descr="\\贾文\贾文\源文件\同步\物理 人教 必修1 新课标\R2-93.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805" y="1492398"/>
            <a:ext cx="7916803" cy="130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对象 3"/>
          <p:cNvGraphicFramePr>
            <a:graphicFrameLocks noChangeAspect="1"/>
          </p:cNvGraphicFramePr>
          <p:nvPr>
            <p:extLst>
              <p:ext uri="{D42A27DB-BD31-4B8C-83A1-F6EECF244321}">
                <p14:modId xmlns:p14="http://schemas.microsoft.com/office/powerpoint/2010/main" val="1660593566"/>
              </p:ext>
            </p:extLst>
          </p:nvPr>
        </p:nvGraphicFramePr>
        <p:xfrm>
          <a:off x="509950" y="4293890"/>
          <a:ext cx="8126413" cy="1614488"/>
        </p:xfrm>
        <a:graphic>
          <a:graphicData uri="http://schemas.openxmlformats.org/presentationml/2006/ole">
            <mc:AlternateContent xmlns:mc="http://schemas.openxmlformats.org/markup-compatibility/2006">
              <mc:Choice xmlns:v="urn:schemas-microsoft-com:vml" Requires="v">
                <p:oleObj spid="_x0000_s80097" name="文档" r:id="rId4" imgW="8125906" imgH="1614596" progId="Word.Document.12">
                  <p:embed/>
                </p:oleObj>
              </mc:Choice>
              <mc:Fallback>
                <p:oleObj name="文档" r:id="rId4" imgW="8125906" imgH="1614596" progId="Word.Document.12">
                  <p:embed/>
                  <p:pic>
                    <p:nvPicPr>
                      <p:cNvPr id="0" name=""/>
                      <p:cNvPicPr/>
                      <p:nvPr/>
                    </p:nvPicPr>
                    <p:blipFill>
                      <a:blip r:embed="rId5"/>
                      <a:stretch>
                        <a:fillRect/>
                      </a:stretch>
                    </p:blipFill>
                    <p:spPr>
                      <a:xfrm>
                        <a:off x="509950" y="4293890"/>
                        <a:ext cx="8126413" cy="1614488"/>
                      </a:xfrm>
                      <a:prstGeom prst="rect">
                        <a:avLst/>
                      </a:prstGeom>
                    </p:spPr>
                  </p:pic>
                </p:oleObj>
              </mc:Fallback>
            </mc:AlternateContent>
          </a:graphicData>
        </a:graphic>
      </p:graphicFrame>
      <p:sp>
        <p:nvSpPr>
          <p:cNvPr id="10" name="Rectangle 21">
            <a:hlinkClick r:id="rId6" action="ppaction://hlinksldjump"/>
          </p:cNvPr>
          <p:cNvSpPr>
            <a:spLocks noChangeArrowheads="1"/>
          </p:cNvSpPr>
          <p:nvPr/>
        </p:nvSpPr>
        <p:spPr bwMode="auto">
          <a:xfrm>
            <a:off x="494307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1</a:t>
            </a:r>
          </a:p>
        </p:txBody>
      </p:sp>
      <p:sp>
        <p:nvSpPr>
          <p:cNvPr id="11" name="Rectangle 21">
            <a:hlinkClick r:id="rId7" action="ppaction://hlinksldjump"/>
          </p:cNvPr>
          <p:cNvSpPr>
            <a:spLocks noChangeArrowheads="1"/>
          </p:cNvSpPr>
          <p:nvPr/>
        </p:nvSpPr>
        <p:spPr bwMode="auto">
          <a:xfrm>
            <a:off x="540944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Tree>
    <p:extLst>
      <p:ext uri="{BB962C8B-B14F-4D97-AF65-F5344CB8AC3E}">
        <p14:creationId xmlns:p14="http://schemas.microsoft.com/office/powerpoint/2010/main" val="33843223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3" restart="whenNotActive" fill="hold" evtFilter="cancelBubble" nodeType="interactiveSeq">
                <p:stCondLst>
                  <p:cond evt="onClick" delay="0">
                    <p:tgtEl>
                      <p:spTgt spid="29"/>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13" grpId="0"/>
      <p:bldP spid="13" grpId="1"/>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5474" name="Picture 2" descr="C:\Users\Administrator\Desktop\用！！！\风景图片\新图！\3运动会\22041f01553a4346a61c924ff52248b1.jpg"/>
          <p:cNvPicPr>
            <a:picLocks noChangeAspect="1" noChangeArrowheads="1"/>
          </p:cNvPicPr>
          <p:nvPr/>
        </p:nvPicPr>
        <p:blipFill rotWithShape="1">
          <a:blip r:embed="rId2">
            <a:extLst>
              <a:ext uri="{28A0092B-C50C-407E-A947-70E740481C1C}">
                <a14:useLocalDpi xmlns:a14="http://schemas.microsoft.com/office/drawing/2010/main" val="0"/>
              </a:ext>
            </a:extLst>
          </a:blip>
          <a:srcRect l="13435" t="4556" r="11412"/>
          <a:stretch/>
        </p:blipFill>
        <p:spPr bwMode="auto">
          <a:xfrm>
            <a:off x="8590411" y="794"/>
            <a:ext cx="3600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圆角 6"/>
          <p:cNvSpPr/>
          <p:nvPr/>
        </p:nvSpPr>
        <p:spPr>
          <a:xfrm>
            <a:off x="0" y="2709714"/>
            <a:ext cx="8590412" cy="962038"/>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500" b="1" dirty="0">
                <a:solidFill>
                  <a:srgbClr val="0070C0"/>
                </a:solidFill>
                <a:latin typeface="+mj-lt"/>
                <a:ea typeface="+mj-ea"/>
                <a:cs typeface="+mj-cs"/>
              </a:rPr>
              <a:t>重点探究</a:t>
            </a:r>
            <a:endParaRPr lang="en-US" altLang="zh-CN" sz="5500" b="1" dirty="0">
              <a:solidFill>
                <a:srgbClr val="0070C0"/>
              </a:solidFill>
              <a:latin typeface="+mj-lt"/>
              <a:ea typeface="+mj-ea"/>
              <a:cs typeface="+mj-cs"/>
            </a:endParaRPr>
          </a:p>
        </p:txBody>
      </p:sp>
    </p:spTree>
    <p:extLst>
      <p:ext uri="{BB962C8B-B14F-4D97-AF65-F5344CB8AC3E}">
        <p14:creationId xmlns:p14="http://schemas.microsoft.com/office/powerpoint/2010/main" val="4252282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06574" y="2350844"/>
            <a:ext cx="11296938" cy="3625608"/>
          </a:xfrm>
          <a:prstGeom prst="rect">
            <a:avLst/>
          </a:prstGeom>
        </p:spPr>
        <p:txBody>
          <a:bodyPr>
            <a:spAutoFit/>
          </a:bodyPr>
          <a:lstStyle/>
          <a:p>
            <a:pPr algn="just">
              <a:lnSpc>
                <a:spcPct val="150000"/>
              </a:lnSpc>
              <a:spcAft>
                <a:spcPts val="0"/>
              </a:spcAft>
              <a:tabLst>
                <a:tab pos="2700655" algn="l"/>
              </a:tabLst>
            </a:pPr>
            <a:r>
              <a:rPr lang="en-US" altLang="zh-CN" sz="2800" kern="100" dirty="0">
                <a:latin typeface="宋体"/>
                <a:ea typeface="华文细黑"/>
                <a:cs typeface="Times New Roman"/>
              </a:rPr>
              <a:t>①</a:t>
            </a:r>
            <a:r>
              <a:rPr lang="zh-CN" altLang="zh-CN" sz="2800" kern="100" dirty="0">
                <a:latin typeface="Times New Roman"/>
                <a:ea typeface="华文细黑"/>
                <a:cs typeface="Times New Roman"/>
              </a:rPr>
              <a:t>用游标尺测量挡光片的宽度</a:t>
            </a:r>
            <a:r>
              <a:rPr lang="en-US" altLang="zh-CN" sz="2800" i="1" kern="100" dirty="0">
                <a:latin typeface="Times New Roman"/>
                <a:ea typeface="华文细黑"/>
                <a:cs typeface="Courier New"/>
              </a:rPr>
              <a:t>d</a:t>
            </a:r>
            <a:r>
              <a:rPr lang="zh-CN" altLang="zh-CN" sz="2800" kern="100" dirty="0">
                <a:latin typeface="Times New Roman"/>
                <a:ea typeface="华文细黑"/>
                <a:cs typeface="Times New Roman"/>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宋体"/>
                <a:ea typeface="华文细黑"/>
                <a:cs typeface="Times New Roman"/>
              </a:rPr>
              <a:t>②</a:t>
            </a:r>
            <a:r>
              <a:rPr lang="zh-CN" altLang="zh-CN" sz="2800" kern="100" dirty="0">
                <a:latin typeface="Times New Roman"/>
                <a:ea typeface="华文细黑"/>
                <a:cs typeface="Times New Roman"/>
              </a:rPr>
              <a:t>测量小车释放处挡光片到光电门的距离</a:t>
            </a:r>
            <a:r>
              <a:rPr lang="en-US" altLang="zh-CN" sz="2800" i="1" kern="100" dirty="0">
                <a:latin typeface="Times New Roman"/>
                <a:ea typeface="华文细黑"/>
                <a:cs typeface="Courier New"/>
              </a:rPr>
              <a:t>x</a:t>
            </a:r>
            <a:r>
              <a:rPr lang="zh-CN" altLang="zh-CN" sz="2800" kern="100" dirty="0" smtClean="0">
                <a:latin typeface="Times New Roman"/>
                <a:ea typeface="华文细黑"/>
                <a:cs typeface="Times New Roman"/>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宋体"/>
                <a:ea typeface="华文细黑"/>
                <a:cs typeface="Times New Roman"/>
              </a:rPr>
              <a:t>③</a:t>
            </a:r>
            <a:r>
              <a:rPr lang="zh-CN" altLang="zh-CN" sz="2800" kern="100" dirty="0">
                <a:latin typeface="Times New Roman"/>
                <a:ea typeface="华文细黑"/>
                <a:cs typeface="Times New Roman"/>
              </a:rPr>
              <a:t>由静止释放小车，记录数字计时器显示挡光片的挡光时间</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宋体"/>
                <a:ea typeface="华文细黑"/>
                <a:cs typeface="Times New Roman"/>
              </a:rPr>
              <a:t>④</a:t>
            </a:r>
            <a:r>
              <a:rPr lang="zh-CN" altLang="zh-CN" sz="2800" kern="100" dirty="0">
                <a:latin typeface="Times New Roman"/>
                <a:ea typeface="华文细黑"/>
                <a:cs typeface="Times New Roman"/>
              </a:rPr>
              <a:t>改变</a:t>
            </a:r>
            <a:r>
              <a:rPr lang="en-US" altLang="zh-CN" sz="2800" i="1" kern="100" dirty="0">
                <a:latin typeface="Times New Roman"/>
                <a:ea typeface="华文细黑"/>
                <a:cs typeface="Courier New"/>
              </a:rPr>
              <a:t>x</a:t>
            </a:r>
            <a:r>
              <a:rPr lang="zh-CN" altLang="zh-CN" sz="2800" kern="100" dirty="0">
                <a:latin typeface="Times New Roman"/>
                <a:ea typeface="华文细黑"/>
                <a:cs typeface="Times New Roman"/>
              </a:rPr>
              <a:t>，测出不同</a:t>
            </a:r>
            <a:r>
              <a:rPr lang="en-US" altLang="zh-CN" sz="2800" i="1" kern="100" dirty="0">
                <a:latin typeface="Times New Roman"/>
                <a:ea typeface="华文细黑"/>
                <a:cs typeface="Courier New"/>
              </a:rPr>
              <a:t>x</a:t>
            </a:r>
            <a:r>
              <a:rPr lang="zh-CN" altLang="zh-CN" sz="2800" kern="100" dirty="0">
                <a:latin typeface="Times New Roman"/>
                <a:ea typeface="华文细黑"/>
                <a:cs typeface="Times New Roman"/>
              </a:rPr>
              <a:t>所对应的挡光时间</a:t>
            </a:r>
            <a:r>
              <a:rPr lang="en-US" altLang="zh-CN" sz="2800" i="1" kern="100" dirty="0">
                <a:latin typeface="Times New Roman"/>
                <a:ea typeface="华文细黑"/>
                <a:cs typeface="Courier New"/>
              </a:rPr>
              <a:t>t</a:t>
            </a:r>
            <a:r>
              <a:rPr lang="en-US" altLang="zh-CN" sz="2800" kern="100" dirty="0" smtClean="0">
                <a:latin typeface="Times New Roman"/>
                <a:ea typeface="华文细黑"/>
                <a:cs typeface="Courier New"/>
              </a:rPr>
              <a:t>.</a:t>
            </a:r>
            <a:endParaRPr lang="en-US" altLang="zh-CN" sz="1050" kern="100" dirty="0" smtClean="0">
              <a:latin typeface="宋体"/>
              <a:cs typeface="Courier New"/>
            </a:endParaRPr>
          </a:p>
          <a:p>
            <a:pPr algn="just">
              <a:lnSpc>
                <a:spcPct val="70000"/>
              </a:lnSpc>
              <a:spcAft>
                <a:spcPts val="0"/>
              </a:spcAft>
              <a:tabLst>
                <a:tab pos="2700655" algn="l"/>
              </a:tabLst>
            </a:pPr>
            <a:endParaRPr lang="en-US" altLang="zh-CN" sz="2800" kern="100" dirty="0" smtClean="0">
              <a:latin typeface="Times New Roman"/>
              <a:ea typeface="华文细黑"/>
              <a:cs typeface="Courier New"/>
            </a:endParaRPr>
          </a:p>
          <a:p>
            <a:pPr algn="just">
              <a:lnSpc>
                <a:spcPct val="150000"/>
              </a:lnSpc>
              <a:spcAft>
                <a:spcPts val="0"/>
              </a:spcAft>
              <a:tabLst>
                <a:tab pos="2700655" algn="l"/>
              </a:tabLst>
            </a:pPr>
            <a:r>
              <a:rPr lang="en-US" altLang="zh-CN" sz="2800" kern="100" dirty="0" smtClean="0">
                <a:latin typeface="Times New Roman"/>
                <a:ea typeface="华文细黑"/>
                <a:cs typeface="Courier New"/>
              </a:rPr>
              <a:t>(</a:t>
            </a: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小车加速度大小的表达式为</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kern="100" dirty="0" smtClean="0">
                <a:latin typeface="Times New Roman"/>
                <a:ea typeface="华文细黑"/>
                <a:cs typeface="Courier New"/>
              </a:rPr>
              <a:t>_____(</a:t>
            </a:r>
            <a:r>
              <a:rPr lang="zh-CN" altLang="zh-CN" sz="2800" kern="100" dirty="0">
                <a:latin typeface="Times New Roman"/>
                <a:ea typeface="华文细黑"/>
                <a:cs typeface="Times New Roman"/>
              </a:rPr>
              <a:t>用实验中所测物理量符号表示</a:t>
            </a:r>
            <a:r>
              <a:rPr lang="en-US" altLang="zh-CN" sz="2800" kern="100" dirty="0" smtClean="0">
                <a:latin typeface="Times New Roman"/>
                <a:ea typeface="华文细黑"/>
                <a:cs typeface="Courier New"/>
              </a:rPr>
              <a:t>)</a:t>
            </a:r>
            <a:endParaRPr lang="zh-CN" altLang="zh-CN" sz="1050" kern="100" dirty="0">
              <a:latin typeface="宋体"/>
              <a:cs typeface="Courier New"/>
            </a:endParaRPr>
          </a:p>
        </p:txBody>
      </p:sp>
      <p:sp>
        <p:nvSpPr>
          <p:cNvPr id="3" name="矩形 2"/>
          <p:cNvSpPr/>
          <p:nvPr/>
        </p:nvSpPr>
        <p:spPr>
          <a:xfrm>
            <a:off x="406574" y="416506"/>
            <a:ext cx="6616707" cy="2031325"/>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smtClean="0">
                <a:latin typeface="Times New Roman"/>
                <a:ea typeface="华文细黑"/>
                <a:cs typeface="Times New Roman"/>
              </a:rPr>
              <a:t>如图</a:t>
            </a:r>
            <a:r>
              <a:rPr lang="en-US" altLang="zh-CN" sz="2800" kern="100" dirty="0" smtClean="0">
                <a:latin typeface="Times New Roman"/>
                <a:ea typeface="华文细黑"/>
                <a:cs typeface="Courier New"/>
              </a:rPr>
              <a:t>6</a:t>
            </a:r>
            <a:r>
              <a:rPr lang="zh-CN" altLang="zh-CN" sz="2800" kern="100" dirty="0" smtClean="0">
                <a:latin typeface="Times New Roman"/>
                <a:ea typeface="华文细黑"/>
                <a:cs typeface="Times New Roman"/>
              </a:rPr>
              <a:t>所</a:t>
            </a:r>
            <a:r>
              <a:rPr lang="zh-CN" altLang="zh-CN" sz="2800" kern="100" dirty="0">
                <a:latin typeface="Times New Roman"/>
                <a:ea typeface="华文细黑"/>
                <a:cs typeface="Times New Roman"/>
              </a:rPr>
              <a:t>示，某实验小组用光电数字计时器测量小车在斜面上下滑时的加速度，实验主要操作如下：</a:t>
            </a:r>
            <a:endParaRPr lang="zh-CN" altLang="zh-CN" sz="1050" kern="100" dirty="0">
              <a:effectLst/>
              <a:latin typeface="宋体"/>
              <a:cs typeface="Courier New"/>
            </a:endParaRPr>
          </a:p>
        </p:txBody>
      </p:sp>
      <p:sp>
        <p:nvSpPr>
          <p:cNvPr id="20" name="TextBox 19"/>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9" name="TextBox 28">
            <a:hlinkClick r:id="rId3"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pic>
        <p:nvPicPr>
          <p:cNvPr id="80898" name="Picture 2" descr="\\贾文\贾文\源文件\同步\物理 人教 必修1 新课标\R2-94.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8535" y="641802"/>
            <a:ext cx="4887168" cy="217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9050482" y="2781722"/>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6</a:t>
            </a:r>
            <a:endParaRPr lang="zh-CN" altLang="en-US" dirty="0"/>
          </a:p>
        </p:txBody>
      </p:sp>
      <p:graphicFrame>
        <p:nvGraphicFramePr>
          <p:cNvPr id="6" name="对象 5"/>
          <p:cNvGraphicFramePr>
            <a:graphicFrameLocks noChangeAspect="1"/>
          </p:cNvGraphicFramePr>
          <p:nvPr>
            <p:extLst>
              <p:ext uri="{D42A27DB-BD31-4B8C-83A1-F6EECF244321}">
                <p14:modId xmlns:p14="http://schemas.microsoft.com/office/powerpoint/2010/main" val="102361505"/>
              </p:ext>
            </p:extLst>
          </p:nvPr>
        </p:nvGraphicFramePr>
        <p:xfrm>
          <a:off x="5914253" y="4880114"/>
          <a:ext cx="1119188" cy="1350963"/>
        </p:xfrm>
        <a:graphic>
          <a:graphicData uri="http://schemas.openxmlformats.org/presentationml/2006/ole">
            <mc:AlternateContent xmlns:mc="http://schemas.openxmlformats.org/markup-compatibility/2006">
              <mc:Choice xmlns:v="urn:schemas-microsoft-com:vml" Requires="v">
                <p:oleObj spid="_x0000_s81101" name="文档" r:id="rId5" imgW="1118687" imgH="1350776" progId="Word.Document.12">
                  <p:embed/>
                </p:oleObj>
              </mc:Choice>
              <mc:Fallback>
                <p:oleObj name="文档" r:id="rId5" imgW="1118687" imgH="1350776" progId="Word.Document.12">
                  <p:embed/>
                  <p:pic>
                    <p:nvPicPr>
                      <p:cNvPr id="0" name=""/>
                      <p:cNvPicPr/>
                      <p:nvPr/>
                    </p:nvPicPr>
                    <p:blipFill>
                      <a:blip r:embed="rId6"/>
                      <a:stretch>
                        <a:fillRect/>
                      </a:stretch>
                    </p:blipFill>
                    <p:spPr>
                      <a:xfrm>
                        <a:off x="5914253" y="4880114"/>
                        <a:ext cx="1119188" cy="1350963"/>
                      </a:xfrm>
                      <a:prstGeom prst="rect">
                        <a:avLst/>
                      </a:prstGeom>
                    </p:spPr>
                  </p:pic>
                </p:oleObj>
              </mc:Fallback>
            </mc:AlternateContent>
          </a:graphicData>
        </a:graphic>
      </p:graphicFrame>
      <p:sp>
        <p:nvSpPr>
          <p:cNvPr id="14" name="Rectangle 21">
            <a:hlinkClick r:id="rId7" action="ppaction://hlinksldjump"/>
          </p:cNvPr>
          <p:cNvSpPr>
            <a:spLocks noChangeArrowheads="1"/>
          </p:cNvSpPr>
          <p:nvPr/>
        </p:nvSpPr>
        <p:spPr bwMode="auto">
          <a:xfrm>
            <a:off x="494307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15" name="Rectangle 21">
            <a:hlinkClick r:id="rId8" action="ppaction://hlinksldjump"/>
          </p:cNvPr>
          <p:cNvSpPr>
            <a:spLocks noChangeArrowheads="1"/>
          </p:cNvSpPr>
          <p:nvPr/>
        </p:nvSpPr>
        <p:spPr bwMode="auto">
          <a:xfrm>
            <a:off x="540944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2</a:t>
            </a:r>
          </a:p>
        </p:txBody>
      </p:sp>
    </p:spTree>
    <p:extLst>
      <p:ext uri="{BB962C8B-B14F-4D97-AF65-F5344CB8AC3E}">
        <p14:creationId xmlns:p14="http://schemas.microsoft.com/office/powerpoint/2010/main" val="11464132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矩形 7"/>
          <p:cNvSpPr/>
          <p:nvPr/>
        </p:nvSpPr>
        <p:spPr>
          <a:xfrm>
            <a:off x="365934" y="1634422"/>
            <a:ext cx="11296938" cy="668901"/>
          </a:xfrm>
          <a:prstGeom prst="rect">
            <a:avLst/>
          </a:prstGeom>
        </p:spPr>
        <p:txBody>
          <a:bodyPr>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依据中间时刻瞬时速度等于这段时间内的平均速度，则有：</a:t>
            </a:r>
            <a:r>
              <a:rPr lang="en-US" altLang="zh-CN" sz="2800" i="1" kern="100" dirty="0">
                <a:solidFill>
                  <a:srgbClr val="002060"/>
                </a:solidFill>
                <a:latin typeface="Book Antiqua"/>
                <a:ea typeface="华文细黑"/>
                <a:cs typeface="Times New Roman"/>
              </a:rPr>
              <a:t>v</a:t>
            </a:r>
            <a:r>
              <a:rPr lang="zh-CN" altLang="zh-CN" sz="2800" kern="100" dirty="0">
                <a:solidFill>
                  <a:srgbClr val="002060"/>
                </a:solidFill>
                <a:latin typeface="Times New Roman"/>
                <a:ea typeface="华文细黑"/>
                <a:cs typeface="Times New Roman"/>
              </a:rPr>
              <a:t>＝</a:t>
            </a:r>
            <a:endParaRPr lang="zh-CN" altLang="zh-CN" sz="1050" kern="100" dirty="0">
              <a:effectLst/>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4175333880"/>
              </p:ext>
            </p:extLst>
          </p:nvPr>
        </p:nvGraphicFramePr>
        <p:xfrm>
          <a:off x="11316638" y="1547426"/>
          <a:ext cx="712788" cy="1330325"/>
        </p:xfrm>
        <a:graphic>
          <a:graphicData uri="http://schemas.openxmlformats.org/presentationml/2006/ole">
            <mc:AlternateContent xmlns:mc="http://schemas.openxmlformats.org/markup-compatibility/2006">
              <mc:Choice xmlns:v="urn:schemas-microsoft-com:vml" Requires="v">
                <p:oleObj spid="_x0000_s82309" name="文档" r:id="rId3" imgW="712317" imgH="1330260" progId="Word.Document.12">
                  <p:embed/>
                </p:oleObj>
              </mc:Choice>
              <mc:Fallback>
                <p:oleObj name="文档" r:id="rId3" imgW="712317" imgH="1330260" progId="Word.Document.12">
                  <p:embed/>
                  <p:pic>
                    <p:nvPicPr>
                      <p:cNvPr id="0" name=""/>
                      <p:cNvPicPr/>
                      <p:nvPr/>
                    </p:nvPicPr>
                    <p:blipFill>
                      <a:blip r:embed="rId4"/>
                      <a:stretch>
                        <a:fillRect/>
                      </a:stretch>
                    </p:blipFill>
                    <p:spPr>
                      <a:xfrm>
                        <a:off x="11316638" y="1547426"/>
                        <a:ext cx="712788" cy="1330325"/>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3286871592"/>
              </p:ext>
            </p:extLst>
          </p:nvPr>
        </p:nvGraphicFramePr>
        <p:xfrm>
          <a:off x="458355" y="2580686"/>
          <a:ext cx="6964363" cy="1462088"/>
        </p:xfrm>
        <a:graphic>
          <a:graphicData uri="http://schemas.openxmlformats.org/presentationml/2006/ole">
            <mc:AlternateContent xmlns:mc="http://schemas.openxmlformats.org/markup-compatibility/2006">
              <mc:Choice xmlns:v="urn:schemas-microsoft-com:vml" Requires="v">
                <p:oleObj spid="_x0000_s82310" name="文档" r:id="rId5" imgW="6964009" imgH="1462710" progId="Word.Document.12">
                  <p:embed/>
                </p:oleObj>
              </mc:Choice>
              <mc:Fallback>
                <p:oleObj name="文档" r:id="rId5" imgW="6964009" imgH="1462710" progId="Word.Document.12">
                  <p:embed/>
                  <p:pic>
                    <p:nvPicPr>
                      <p:cNvPr id="0" name=""/>
                      <p:cNvPicPr/>
                      <p:nvPr/>
                    </p:nvPicPr>
                    <p:blipFill>
                      <a:blip r:embed="rId6"/>
                      <a:stretch>
                        <a:fillRect/>
                      </a:stretch>
                    </p:blipFill>
                    <p:spPr>
                      <a:xfrm>
                        <a:off x="458355" y="2580686"/>
                        <a:ext cx="6964363" cy="1462088"/>
                      </a:xfrm>
                      <a:prstGeom prst="rect">
                        <a:avLst/>
                      </a:prstGeom>
                    </p:spPr>
                  </p:pic>
                </p:oleObj>
              </mc:Fallback>
            </mc:AlternateContent>
          </a:graphicData>
        </a:graphic>
      </p:graphicFrame>
      <p:sp>
        <p:nvSpPr>
          <p:cNvPr id="11" name="Rectangle 21">
            <a:hlinkClick r:id="rId7" action="ppaction://hlinksldjump"/>
          </p:cNvPr>
          <p:cNvSpPr>
            <a:spLocks noChangeArrowheads="1"/>
          </p:cNvSpPr>
          <p:nvPr/>
        </p:nvSpPr>
        <p:spPr bwMode="auto">
          <a:xfrm>
            <a:off x="494307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12" name="Rectangle 21">
            <a:hlinkClick r:id="rId8" action="ppaction://hlinksldjump"/>
          </p:cNvPr>
          <p:cNvSpPr>
            <a:spLocks noChangeArrowheads="1"/>
          </p:cNvSpPr>
          <p:nvPr/>
        </p:nvSpPr>
        <p:spPr bwMode="auto">
          <a:xfrm>
            <a:off x="540944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2</a:t>
            </a:r>
          </a:p>
        </p:txBody>
      </p:sp>
    </p:spTree>
    <p:extLst>
      <p:ext uri="{BB962C8B-B14F-4D97-AF65-F5344CB8AC3E}">
        <p14:creationId xmlns:p14="http://schemas.microsoft.com/office/powerpoint/2010/main" val="1760467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75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750"/>
                                        <p:tgtEl>
                                          <p:spTgt spid="2"/>
                                        </p:tgtEl>
                                      </p:cBhvr>
                                    </p:animEffect>
                                  </p:childTnLst>
                                </p:cTn>
                              </p:par>
                            </p:childTnLst>
                          </p:cTn>
                        </p:par>
                        <p:par>
                          <p:cTn id="11" fill="hold">
                            <p:stCondLst>
                              <p:cond delay="750"/>
                            </p:stCondLst>
                            <p:childTnLst>
                              <p:par>
                                <p:cTn id="12" presetID="3" presetClass="entr" presetSubtype="1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linds(horizontal)">
                                      <p:cBhvr>
                                        <p:cTn id="14"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对象 12"/>
          <p:cNvGraphicFramePr>
            <a:graphicFrameLocks noChangeAspect="1"/>
          </p:cNvGraphicFramePr>
          <p:nvPr>
            <p:extLst>
              <p:ext uri="{D42A27DB-BD31-4B8C-83A1-F6EECF244321}">
                <p14:modId xmlns:p14="http://schemas.microsoft.com/office/powerpoint/2010/main" val="2779548530"/>
              </p:ext>
            </p:extLst>
          </p:nvPr>
        </p:nvGraphicFramePr>
        <p:xfrm>
          <a:off x="509950" y="5629235"/>
          <a:ext cx="5984875" cy="1341438"/>
        </p:xfrm>
        <a:graphic>
          <a:graphicData uri="http://schemas.openxmlformats.org/presentationml/2006/ole">
            <mc:AlternateContent xmlns:mc="http://schemas.openxmlformats.org/markup-compatibility/2006">
              <mc:Choice xmlns:v="urn:schemas-microsoft-com:vml" Requires="v">
                <p:oleObj spid="_x0000_s83871" name="文档" r:id="rId3" imgW="5975167" imgH="1341058" progId="Word.Document.12">
                  <p:embed/>
                </p:oleObj>
              </mc:Choice>
              <mc:Fallback>
                <p:oleObj name="文档" r:id="rId3" imgW="5975167" imgH="1341058" progId="Word.Document.12">
                  <p:embed/>
                  <p:pic>
                    <p:nvPicPr>
                      <p:cNvPr id="0" name=""/>
                      <p:cNvPicPr/>
                      <p:nvPr/>
                    </p:nvPicPr>
                    <p:blipFill>
                      <a:blip r:embed="rId4"/>
                      <a:stretch>
                        <a:fillRect/>
                      </a:stretch>
                    </p:blipFill>
                    <p:spPr>
                      <a:xfrm>
                        <a:off x="509950" y="5629235"/>
                        <a:ext cx="5984875" cy="1341438"/>
                      </a:xfrm>
                      <a:prstGeom prst="rect">
                        <a:avLst/>
                      </a:prstGeom>
                    </p:spPr>
                  </p:pic>
                </p:oleObj>
              </mc:Fallback>
            </mc:AlternateContent>
          </a:graphicData>
        </a:graphic>
      </p:graphicFrame>
      <p:sp>
        <p:nvSpPr>
          <p:cNvPr id="3" name="矩形 2"/>
          <p:cNvSpPr/>
          <p:nvPr/>
        </p:nvSpPr>
        <p:spPr>
          <a:xfrm>
            <a:off x="406574" y="199594"/>
            <a:ext cx="6616707" cy="3625608"/>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根据实验测得的多组</a:t>
            </a:r>
            <a:r>
              <a:rPr lang="en-US" altLang="zh-CN" sz="2800" i="1" kern="100" dirty="0">
                <a:latin typeface="Times New Roman"/>
                <a:ea typeface="华文细黑"/>
                <a:cs typeface="Courier New"/>
              </a:rPr>
              <a:t>x</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数据，可绘制</a:t>
            </a:r>
            <a:r>
              <a:rPr lang="zh-CN" altLang="zh-CN" sz="2800" kern="100" spc="-100" dirty="0">
                <a:latin typeface="Times New Roman"/>
                <a:ea typeface="华文细黑"/>
                <a:cs typeface="Times New Roman"/>
              </a:rPr>
              <a:t>图象来得到小车运动的加速度，如果图象</a:t>
            </a:r>
            <a:r>
              <a:rPr lang="zh-CN" altLang="zh-CN" sz="2800" kern="100" dirty="0">
                <a:latin typeface="Times New Roman"/>
                <a:ea typeface="华文细黑"/>
                <a:cs typeface="Times New Roman"/>
              </a:rPr>
              <a:t>的纵坐标为</a:t>
            </a:r>
            <a:r>
              <a:rPr lang="en-US" altLang="zh-CN" sz="2800" i="1" kern="100" dirty="0">
                <a:latin typeface="Times New Roman"/>
                <a:ea typeface="华文细黑"/>
                <a:cs typeface="Courier New"/>
              </a:rPr>
              <a:t>x</a:t>
            </a:r>
            <a:r>
              <a:rPr lang="zh-CN" altLang="zh-CN" sz="2800" kern="100" dirty="0">
                <a:latin typeface="Times New Roman"/>
                <a:ea typeface="华文细黑"/>
                <a:cs typeface="Times New Roman"/>
              </a:rPr>
              <a:t>，</a:t>
            </a:r>
            <a:r>
              <a:rPr lang="zh-CN" altLang="zh-CN" sz="2800" kern="100" dirty="0" smtClean="0">
                <a:latin typeface="Times New Roman"/>
                <a:ea typeface="华文细黑"/>
                <a:cs typeface="Times New Roman"/>
              </a:rPr>
              <a:t>横坐标为</a:t>
            </a:r>
            <a:r>
              <a:rPr lang="en-US" altLang="zh-CN" sz="2800" kern="100" dirty="0" smtClean="0">
                <a:latin typeface="Times New Roman"/>
                <a:ea typeface="华文细黑"/>
                <a:cs typeface="Times New Roman"/>
              </a:rPr>
              <a:t>  </a:t>
            </a:r>
            <a:r>
              <a:rPr lang="zh-CN" altLang="zh-CN" sz="2800" kern="100" dirty="0" smtClean="0">
                <a:latin typeface="Times New Roman"/>
                <a:ea typeface="华文细黑"/>
                <a:cs typeface="Times New Roman"/>
              </a:rPr>
              <a:t>，</a:t>
            </a:r>
            <a:r>
              <a:rPr lang="zh-CN" altLang="zh-CN" sz="2800" kern="100" dirty="0">
                <a:latin typeface="Times New Roman"/>
                <a:ea typeface="华文细黑"/>
                <a:cs typeface="Times New Roman"/>
              </a:rPr>
              <a:t>实验中得到图象的斜率为</a:t>
            </a:r>
            <a:r>
              <a:rPr lang="en-US" altLang="zh-CN" sz="2800" i="1" kern="100" dirty="0">
                <a:latin typeface="Times New Roman"/>
                <a:ea typeface="华文细黑"/>
                <a:cs typeface="Courier New"/>
              </a:rPr>
              <a:t>k</a:t>
            </a:r>
            <a:r>
              <a:rPr lang="zh-CN" altLang="zh-CN" sz="2800" kern="100" dirty="0">
                <a:latin typeface="Times New Roman"/>
                <a:ea typeface="华文细黑"/>
                <a:cs typeface="Times New Roman"/>
              </a:rPr>
              <a:t>，则小车运动的加速度</a:t>
            </a:r>
            <a:r>
              <a:rPr lang="zh-CN" altLang="zh-CN" sz="2800" kern="100" dirty="0" smtClean="0">
                <a:latin typeface="Times New Roman"/>
                <a:ea typeface="华文细黑"/>
                <a:cs typeface="Times New Roman"/>
              </a:rPr>
              <a:t>大小</a:t>
            </a:r>
            <a:endParaRPr lang="en-US" altLang="zh-CN" sz="2800" kern="100" dirty="0" smtClean="0">
              <a:latin typeface="Times New Roman"/>
              <a:ea typeface="华文细黑"/>
              <a:cs typeface="Times New Roman"/>
            </a:endParaRPr>
          </a:p>
          <a:p>
            <a:pPr algn="just">
              <a:lnSpc>
                <a:spcPct val="70000"/>
              </a:lnSpc>
              <a:spcAft>
                <a:spcPts val="0"/>
              </a:spcAft>
              <a:tabLst>
                <a:tab pos="2700655" algn="l"/>
              </a:tabLst>
            </a:pPr>
            <a:endParaRPr lang="en-US" altLang="zh-CN" sz="2800" kern="100" dirty="0">
              <a:latin typeface="Times New Roman"/>
              <a:ea typeface="华文细黑"/>
              <a:cs typeface="Times New Roman"/>
            </a:endParaRPr>
          </a:p>
          <a:p>
            <a:pPr algn="just">
              <a:lnSpc>
                <a:spcPct val="150000"/>
              </a:lnSpc>
              <a:spcAft>
                <a:spcPts val="0"/>
              </a:spcAft>
              <a:tabLst>
                <a:tab pos="2700655" algn="l"/>
              </a:tabLst>
            </a:pPr>
            <a:r>
              <a:rPr lang="zh-CN" altLang="zh-CN" sz="2800" kern="100" dirty="0" smtClean="0">
                <a:latin typeface="Times New Roman"/>
                <a:ea typeface="华文细黑"/>
                <a:cs typeface="Times New Roman"/>
              </a:rPr>
              <a:t>为</a:t>
            </a:r>
            <a:r>
              <a:rPr lang="en-US" altLang="zh-CN" sz="2800" kern="100" dirty="0" smtClean="0">
                <a:latin typeface="Times New Roman"/>
                <a:ea typeface="华文细黑"/>
                <a:cs typeface="Courier New"/>
              </a:rPr>
              <a:t>____(</a:t>
            </a:r>
            <a:r>
              <a:rPr lang="zh-CN" altLang="zh-CN" sz="2800" kern="100" dirty="0">
                <a:latin typeface="Times New Roman"/>
                <a:ea typeface="华文细黑"/>
                <a:cs typeface="Times New Roman"/>
              </a:rPr>
              <a:t>用</a:t>
            </a:r>
            <a:r>
              <a:rPr lang="en-US" altLang="zh-CN" sz="2800" i="1" kern="100" dirty="0">
                <a:latin typeface="Times New Roman"/>
                <a:ea typeface="华文细黑"/>
                <a:cs typeface="Courier New"/>
              </a:rPr>
              <a:t>d</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k</a:t>
            </a:r>
            <a:r>
              <a:rPr lang="zh-CN" altLang="zh-CN" sz="2800" kern="100" dirty="0">
                <a:latin typeface="Times New Roman"/>
                <a:ea typeface="华文细黑"/>
                <a:cs typeface="Times New Roman"/>
              </a:rPr>
              <a:t>表示</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20" name="TextBox 19"/>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9" name="TextBox 28"/>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pic>
        <p:nvPicPr>
          <p:cNvPr id="80898" name="Picture 2" descr="\\贾文\贾文\源文件\同步\物理 人教 必修1 新课标\R2-94.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8535" y="641802"/>
            <a:ext cx="4887168" cy="217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对象 5"/>
          <p:cNvGraphicFramePr>
            <a:graphicFrameLocks noChangeAspect="1"/>
          </p:cNvGraphicFramePr>
          <p:nvPr>
            <p:extLst>
              <p:ext uri="{D42A27DB-BD31-4B8C-83A1-F6EECF244321}">
                <p14:modId xmlns:p14="http://schemas.microsoft.com/office/powerpoint/2010/main" val="1686179388"/>
              </p:ext>
            </p:extLst>
          </p:nvPr>
        </p:nvGraphicFramePr>
        <p:xfrm>
          <a:off x="1032476" y="2739306"/>
          <a:ext cx="690562" cy="1341438"/>
        </p:xfrm>
        <a:graphic>
          <a:graphicData uri="http://schemas.openxmlformats.org/presentationml/2006/ole">
            <mc:AlternateContent xmlns:mc="http://schemas.openxmlformats.org/markup-compatibility/2006">
              <mc:Choice xmlns:v="urn:schemas-microsoft-com:vml" Requires="v">
                <p:oleObj spid="_x0000_s83872" name="文档" r:id="rId6" imgW="697200" imgH="1340698" progId="Word.Document.12">
                  <p:embed/>
                </p:oleObj>
              </mc:Choice>
              <mc:Fallback>
                <p:oleObj name="文档" r:id="rId6" imgW="697200" imgH="1340698" progId="Word.Document.12">
                  <p:embed/>
                  <p:pic>
                    <p:nvPicPr>
                      <p:cNvPr id="0" name=""/>
                      <p:cNvPicPr/>
                      <p:nvPr/>
                    </p:nvPicPr>
                    <p:blipFill>
                      <a:blip r:embed="rId7"/>
                      <a:stretch>
                        <a:fillRect/>
                      </a:stretch>
                    </p:blipFill>
                    <p:spPr>
                      <a:xfrm>
                        <a:off x="1032476" y="2739306"/>
                        <a:ext cx="690562" cy="1341438"/>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302800193"/>
              </p:ext>
            </p:extLst>
          </p:nvPr>
        </p:nvGraphicFramePr>
        <p:xfrm>
          <a:off x="4222998" y="1382202"/>
          <a:ext cx="590550" cy="1208088"/>
        </p:xfrm>
        <a:graphic>
          <a:graphicData uri="http://schemas.openxmlformats.org/presentationml/2006/ole">
            <mc:AlternateContent xmlns:mc="http://schemas.openxmlformats.org/markup-compatibility/2006">
              <mc:Choice xmlns:v="urn:schemas-microsoft-com:vml" Requires="v">
                <p:oleObj spid="_x0000_s83873" name="文档" r:id="rId8" imgW="590298" imgH="1208248" progId="Word.Document.12">
                  <p:embed/>
                </p:oleObj>
              </mc:Choice>
              <mc:Fallback>
                <p:oleObj name="文档" r:id="rId8" imgW="590298" imgH="1208248" progId="Word.Document.12">
                  <p:embed/>
                  <p:pic>
                    <p:nvPicPr>
                      <p:cNvPr id="0" name=""/>
                      <p:cNvPicPr/>
                      <p:nvPr/>
                    </p:nvPicPr>
                    <p:blipFill>
                      <a:blip r:embed="rId9"/>
                      <a:stretch>
                        <a:fillRect/>
                      </a:stretch>
                    </p:blipFill>
                    <p:spPr>
                      <a:xfrm>
                        <a:off x="4222998" y="1382202"/>
                        <a:ext cx="590550" cy="1208088"/>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991879649"/>
              </p:ext>
            </p:extLst>
          </p:nvPr>
        </p:nvGraphicFramePr>
        <p:xfrm>
          <a:off x="509950" y="3788946"/>
          <a:ext cx="6532563" cy="1341438"/>
        </p:xfrm>
        <a:graphic>
          <a:graphicData uri="http://schemas.openxmlformats.org/presentationml/2006/ole">
            <mc:AlternateContent xmlns:mc="http://schemas.openxmlformats.org/markup-compatibility/2006">
              <mc:Choice xmlns:v="urn:schemas-microsoft-com:vml" Requires="v">
                <p:oleObj spid="_x0000_s83874" name="文档" r:id="rId10" imgW="6532610" imgH="1340698" progId="Word.Document.12">
                  <p:embed/>
                </p:oleObj>
              </mc:Choice>
              <mc:Fallback>
                <p:oleObj name="文档" r:id="rId10" imgW="6532610" imgH="1340698" progId="Word.Document.12">
                  <p:embed/>
                  <p:pic>
                    <p:nvPicPr>
                      <p:cNvPr id="0" name=""/>
                      <p:cNvPicPr/>
                      <p:nvPr/>
                    </p:nvPicPr>
                    <p:blipFill>
                      <a:blip r:embed="rId11"/>
                      <a:stretch>
                        <a:fillRect/>
                      </a:stretch>
                    </p:blipFill>
                    <p:spPr>
                      <a:xfrm>
                        <a:off x="509950" y="3788946"/>
                        <a:ext cx="6532563" cy="1341438"/>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468498376"/>
              </p:ext>
            </p:extLst>
          </p:nvPr>
        </p:nvGraphicFramePr>
        <p:xfrm>
          <a:off x="509950" y="4711243"/>
          <a:ext cx="11053763" cy="1331912"/>
        </p:xfrm>
        <a:graphic>
          <a:graphicData uri="http://schemas.openxmlformats.org/presentationml/2006/ole">
            <mc:AlternateContent xmlns:mc="http://schemas.openxmlformats.org/markup-compatibility/2006">
              <mc:Choice xmlns:v="urn:schemas-microsoft-com:vml" Requires="v">
                <p:oleObj spid="_x0000_s83875" name="文档" r:id="rId12" imgW="11055268" imgH="1340698" progId="Word.Document.12">
                  <p:embed/>
                </p:oleObj>
              </mc:Choice>
              <mc:Fallback>
                <p:oleObj name="文档" r:id="rId12" imgW="11055268" imgH="1340698" progId="Word.Document.12">
                  <p:embed/>
                  <p:pic>
                    <p:nvPicPr>
                      <p:cNvPr id="0" name=""/>
                      <p:cNvPicPr/>
                      <p:nvPr/>
                    </p:nvPicPr>
                    <p:blipFill>
                      <a:blip r:embed="rId13"/>
                      <a:stretch>
                        <a:fillRect/>
                      </a:stretch>
                    </p:blipFill>
                    <p:spPr>
                      <a:xfrm>
                        <a:off x="509950" y="4711243"/>
                        <a:ext cx="11053763" cy="1331912"/>
                      </a:xfrm>
                      <a:prstGeom prst="rect">
                        <a:avLst/>
                      </a:prstGeom>
                    </p:spPr>
                  </p:pic>
                </p:oleObj>
              </mc:Fallback>
            </mc:AlternateContent>
          </a:graphicData>
        </a:graphic>
      </p:graphicFrame>
      <p:pic>
        <p:nvPicPr>
          <p:cNvPr id="14" name="图片 13">
            <a:hlinkClick r:id="rId14" action="ppaction://hlinksldjump"/>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87440" y="5734050"/>
            <a:ext cx="602973" cy="602973"/>
          </a:xfrm>
          <a:prstGeom prst="rect">
            <a:avLst/>
          </a:prstGeom>
        </p:spPr>
      </p:pic>
      <p:sp>
        <p:nvSpPr>
          <p:cNvPr id="15" name="Rectangle 21">
            <a:hlinkClick r:id="rId16" action="ppaction://hlinksldjump"/>
          </p:cNvPr>
          <p:cNvSpPr>
            <a:spLocks noChangeArrowheads="1"/>
          </p:cNvSpPr>
          <p:nvPr/>
        </p:nvSpPr>
        <p:spPr bwMode="auto">
          <a:xfrm>
            <a:off x="494307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16" name="Rectangle 21">
            <a:hlinkClick r:id="rId17" action="ppaction://hlinksldjump"/>
          </p:cNvPr>
          <p:cNvSpPr>
            <a:spLocks noChangeArrowheads="1"/>
          </p:cNvSpPr>
          <p:nvPr/>
        </p:nvSpPr>
        <p:spPr bwMode="auto">
          <a:xfrm>
            <a:off x="540944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2</a:t>
            </a:r>
          </a:p>
        </p:txBody>
      </p:sp>
    </p:spTree>
    <p:extLst>
      <p:ext uri="{BB962C8B-B14F-4D97-AF65-F5344CB8AC3E}">
        <p14:creationId xmlns:p14="http://schemas.microsoft.com/office/powerpoint/2010/main" val="9418485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3" restart="whenNotActive" fill="hold" evtFilter="cancelBubble" nodeType="interactiveSeq">
                <p:stCondLst>
                  <p:cond evt="onClick" delay="0">
                    <p:tgtEl>
                      <p:spTgt spid="29"/>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4"/>
                                        </p:tgtEl>
                                      </p:cBhvr>
                                    </p:animEffect>
                                    <p:set>
                                      <p:cBhvr>
                                        <p:cTn id="33" dur="1" fill="hold">
                                          <p:stCondLst>
                                            <p:cond delay="499"/>
                                          </p:stCondLst>
                                        </p:cTn>
                                        <p:tgtEl>
                                          <p:spTgt spid="4"/>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13"/>
                                        </p:tgtEl>
                                      </p:cBhvr>
                                    </p:animEffect>
                                    <p:set>
                                      <p:cBhvr>
                                        <p:cTn id="3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圆角 6"/>
          <p:cNvSpPr/>
          <p:nvPr/>
        </p:nvSpPr>
        <p:spPr>
          <a:xfrm>
            <a:off x="0" y="2709714"/>
            <a:ext cx="8590412" cy="962038"/>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500" b="1" dirty="0">
                <a:solidFill>
                  <a:srgbClr val="0070C0"/>
                </a:solidFill>
                <a:latin typeface="+mj-lt"/>
                <a:ea typeface="+mj-ea"/>
                <a:cs typeface="+mj-cs"/>
              </a:rPr>
              <a:t>追及与相遇问题</a:t>
            </a:r>
            <a:endParaRPr lang="en-US" altLang="zh-CN" sz="5500" b="1" dirty="0">
              <a:solidFill>
                <a:srgbClr val="0070C0"/>
              </a:solidFill>
              <a:latin typeface="+mj-lt"/>
              <a:ea typeface="+mj-ea"/>
              <a:cs typeface="+mj-cs"/>
            </a:endParaRPr>
          </a:p>
        </p:txBody>
      </p:sp>
      <p:pic>
        <p:nvPicPr>
          <p:cNvPr id="5" name="Picture 2" descr="C:\Users\Administrator\Desktop\用！！！\风景图片\新图！\3运动会\22041f01553a4346a61c924ff52248b1.jpg"/>
          <p:cNvPicPr>
            <a:picLocks noChangeAspect="1" noChangeArrowheads="1"/>
          </p:cNvPicPr>
          <p:nvPr/>
        </p:nvPicPr>
        <p:blipFill rotWithShape="1">
          <a:blip r:embed="rId2">
            <a:extLst>
              <a:ext uri="{28A0092B-C50C-407E-A947-70E740481C1C}">
                <a14:useLocalDpi xmlns:a14="http://schemas.microsoft.com/office/drawing/2010/main" val="0"/>
              </a:ext>
            </a:extLst>
          </a:blip>
          <a:srcRect l="13435" t="4556" r="11412"/>
          <a:stretch/>
        </p:blipFill>
        <p:spPr bwMode="auto">
          <a:xfrm>
            <a:off x="8590411" y="794"/>
            <a:ext cx="3600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5438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471157" y="1053530"/>
            <a:ext cx="11187139" cy="4270504"/>
          </a:xfrm>
          <a:prstGeom prst="rect">
            <a:avLst/>
          </a:prstGeom>
        </p:spPr>
        <p:txBody>
          <a:bodyPr wrap="square" lIns="121898" tIns="60948" rIns="121898" bIns="60948">
            <a:spAutoFit/>
          </a:bodyPr>
          <a:lstStyle/>
          <a:p>
            <a:pPr algn="just">
              <a:lnSpc>
                <a:spcPts val="5500"/>
              </a:lnSpc>
              <a:spcAft>
                <a:spcPts val="0"/>
              </a:spcAft>
              <a:tabLst>
                <a:tab pos="2700655" algn="l"/>
              </a:tabLst>
            </a:pPr>
            <a:r>
              <a:rPr lang="en-US" altLang="zh-CN" sz="2800" b="1" kern="100" dirty="0">
                <a:latin typeface="Times New Roman"/>
                <a:ea typeface="华文细黑"/>
                <a:cs typeface="Courier New"/>
              </a:rPr>
              <a:t>1.</a:t>
            </a:r>
            <a:r>
              <a:rPr lang="zh-CN" altLang="zh-CN" sz="2800" b="1" kern="100" dirty="0">
                <a:latin typeface="Times New Roman"/>
                <a:ea typeface="华文细黑"/>
                <a:cs typeface="Times New Roman"/>
              </a:rPr>
              <a:t>相遇问题</a:t>
            </a:r>
            <a:endParaRPr lang="zh-CN" altLang="zh-CN" sz="1050" kern="100" dirty="0">
              <a:latin typeface="宋体"/>
              <a:cs typeface="Courier New"/>
            </a:endParaRPr>
          </a:p>
          <a:p>
            <a:pPr algn="just">
              <a:lnSpc>
                <a:spcPts val="5500"/>
              </a:lnSpc>
              <a:spcAft>
                <a:spcPts val="0"/>
              </a:spcAft>
              <a:tabLst>
                <a:tab pos="2700655" algn="l"/>
              </a:tabLst>
            </a:pPr>
            <a:r>
              <a:rPr lang="zh-CN" altLang="zh-CN" sz="2800" kern="100" dirty="0">
                <a:latin typeface="Times New Roman"/>
                <a:ea typeface="华文细黑"/>
                <a:cs typeface="Times New Roman"/>
              </a:rPr>
              <a:t>相向运动的两物体，当各自发生的位移大小之和等于开始时两物体间的距离时即相遇</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b="1" kern="100" dirty="0">
                <a:latin typeface="Times New Roman"/>
                <a:ea typeface="华文细黑"/>
                <a:cs typeface="Courier New"/>
              </a:rPr>
              <a:t>2.</a:t>
            </a:r>
            <a:r>
              <a:rPr lang="zh-CN" altLang="zh-CN" sz="2800" b="1" kern="100" dirty="0">
                <a:latin typeface="Times New Roman"/>
                <a:ea typeface="华文细黑"/>
                <a:cs typeface="Times New Roman"/>
              </a:rPr>
              <a:t>追及问题</a:t>
            </a:r>
            <a:endParaRPr lang="zh-CN" altLang="zh-CN" sz="1050" kern="100" dirty="0">
              <a:latin typeface="宋体"/>
              <a:cs typeface="Courier New"/>
            </a:endParaRPr>
          </a:p>
          <a:p>
            <a:pPr algn="just">
              <a:lnSpc>
                <a:spcPts val="5500"/>
              </a:lnSpc>
              <a:spcAft>
                <a:spcPts val="0"/>
              </a:spcAft>
              <a:tabLst>
                <a:tab pos="2700655" algn="l"/>
              </a:tabLst>
            </a:pPr>
            <a:r>
              <a:rPr lang="zh-CN" altLang="zh-CN" sz="2800" kern="100" spc="-100" dirty="0">
                <a:latin typeface="Times New Roman"/>
                <a:ea typeface="华文细黑"/>
                <a:cs typeface="Times New Roman"/>
              </a:rPr>
              <a:t>同向运动的两物体，若后者能追上前者，则追上时，两者处于同一位</a:t>
            </a:r>
            <a:r>
              <a:rPr lang="zh-CN" altLang="zh-CN" sz="2800" kern="100" dirty="0">
                <a:latin typeface="Times New Roman"/>
                <a:ea typeface="华文细黑"/>
                <a:cs typeface="Times New Roman"/>
              </a:rPr>
              <a:t>置，且后者速度一定不小于前者速度，即</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1</a:t>
            </a:r>
            <a:r>
              <a:rPr lang="en-US" altLang="zh-CN" sz="2800" kern="100" dirty="0">
                <a:latin typeface="宋体"/>
                <a:ea typeface="华文细黑"/>
                <a:cs typeface="Times New Roman"/>
              </a:rPr>
              <a:t>≥</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2</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18" name="矩形 17"/>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一、对</a:t>
            </a:r>
            <a:r>
              <a:rPr lang="en-US" altLang="zh-CN" sz="2600" b="1" kern="100" dirty="0">
                <a:solidFill>
                  <a:srgbClr val="FFFF00"/>
                </a:solidFill>
                <a:latin typeface="宋体" pitchFamily="2" charset="-122"/>
                <a:ea typeface="宋体" pitchFamily="2" charset="-122"/>
                <a:cs typeface="Times New Roman" pitchFamily="18" charset="0"/>
              </a:rPr>
              <a:t>“</a:t>
            </a:r>
            <a:r>
              <a:rPr lang="zh-CN" altLang="zh-CN" sz="2600" b="1" kern="100" dirty="0">
                <a:solidFill>
                  <a:srgbClr val="FFFF00"/>
                </a:solidFill>
                <a:latin typeface="Times New Roman" pitchFamily="18" charset="0"/>
                <a:ea typeface="微软雅黑" pitchFamily="34" charset="-122"/>
                <a:cs typeface="Times New Roman" pitchFamily="18" charset="0"/>
              </a:rPr>
              <a:t>相遇</a:t>
            </a:r>
            <a:r>
              <a:rPr lang="en-US" altLang="zh-CN" sz="2600" b="1" kern="100" dirty="0">
                <a:solidFill>
                  <a:srgbClr val="FFFF00"/>
                </a:solidFill>
                <a:latin typeface="宋体" pitchFamily="2" charset="-122"/>
                <a:ea typeface="宋体" pitchFamily="2" charset="-122"/>
                <a:cs typeface="Times New Roman" pitchFamily="18" charset="0"/>
              </a:rPr>
              <a:t>”</a:t>
            </a:r>
            <a:r>
              <a:rPr lang="zh-CN" altLang="zh-CN" sz="2600" b="1" kern="100" dirty="0">
                <a:solidFill>
                  <a:srgbClr val="FFFF00"/>
                </a:solidFill>
                <a:latin typeface="Times New Roman" pitchFamily="18" charset="0"/>
                <a:ea typeface="微软雅黑" pitchFamily="34" charset="-122"/>
                <a:cs typeface="Times New Roman" pitchFamily="18" charset="0"/>
              </a:rPr>
              <a:t>与</a:t>
            </a:r>
            <a:r>
              <a:rPr lang="en-US" altLang="zh-CN" sz="2600" b="1" kern="100" dirty="0">
                <a:solidFill>
                  <a:srgbClr val="FFFF00"/>
                </a:solidFill>
                <a:latin typeface="宋体" pitchFamily="2" charset="-122"/>
                <a:ea typeface="宋体" pitchFamily="2" charset="-122"/>
                <a:cs typeface="Times New Roman" pitchFamily="18" charset="0"/>
              </a:rPr>
              <a:t>“</a:t>
            </a:r>
            <a:r>
              <a:rPr lang="zh-CN" altLang="zh-CN" sz="2600" b="1" kern="100" dirty="0">
                <a:solidFill>
                  <a:srgbClr val="FFFF00"/>
                </a:solidFill>
                <a:latin typeface="Times New Roman" pitchFamily="18" charset="0"/>
                <a:ea typeface="微软雅黑" pitchFamily="34" charset="-122"/>
                <a:cs typeface="Times New Roman" pitchFamily="18" charset="0"/>
              </a:rPr>
              <a:t>追及</a:t>
            </a:r>
            <a:r>
              <a:rPr lang="en-US" altLang="zh-CN" sz="2600" b="1" kern="100" dirty="0">
                <a:solidFill>
                  <a:srgbClr val="FFFF00"/>
                </a:solidFill>
                <a:latin typeface="宋体" pitchFamily="2" charset="-122"/>
                <a:ea typeface="宋体" pitchFamily="2" charset="-122"/>
                <a:cs typeface="Times New Roman" pitchFamily="18" charset="0"/>
              </a:rPr>
              <a:t>”</a:t>
            </a:r>
            <a:r>
              <a:rPr lang="zh-CN" altLang="zh-CN" sz="2600" b="1" kern="100" dirty="0">
                <a:solidFill>
                  <a:srgbClr val="FFFF00"/>
                </a:solidFill>
                <a:latin typeface="Times New Roman" pitchFamily="18" charset="0"/>
                <a:ea typeface="微软雅黑" pitchFamily="34" charset="-122"/>
                <a:cs typeface="Times New Roman" pitchFamily="18" charset="0"/>
              </a:rPr>
              <a:t>的认识</a:t>
            </a:r>
          </a:p>
        </p:txBody>
      </p:sp>
    </p:spTree>
    <p:extLst>
      <p:ext uri="{BB962C8B-B14F-4D97-AF65-F5344CB8AC3E}">
        <p14:creationId xmlns:p14="http://schemas.microsoft.com/office/powerpoint/2010/main" val="36305445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415221" y="654006"/>
            <a:ext cx="11299010" cy="2062079"/>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典题</a:t>
            </a:r>
            <a:r>
              <a:rPr lang="en-US" altLang="zh-CN" sz="2800" b="1" kern="100" dirty="0">
                <a:solidFill>
                  <a:srgbClr val="0000FF"/>
                </a:solidFill>
                <a:latin typeface="Times New Roman"/>
                <a:ea typeface="华文细黑"/>
                <a:cs typeface="Courier New"/>
              </a:rPr>
              <a:t>1</a:t>
            </a:r>
            <a:r>
              <a:rPr lang="zh-CN" altLang="zh-CN" sz="2800" kern="100" dirty="0">
                <a:latin typeface="Times New Roman"/>
                <a:ea typeface="华文细黑"/>
                <a:cs typeface="Times New Roman"/>
              </a:rPr>
              <a:t>　</a:t>
            </a:r>
            <a:r>
              <a:rPr lang="zh-CN" altLang="zh-CN" sz="2800" kern="100" dirty="0" smtClean="0">
                <a:latin typeface="Times New Roman"/>
                <a:ea typeface="华文细黑"/>
                <a:cs typeface="Times New Roman"/>
              </a:rPr>
              <a:t>如图</a:t>
            </a:r>
            <a:r>
              <a:rPr lang="en-US" altLang="zh-CN" sz="2800" kern="100" dirty="0" smtClean="0">
                <a:latin typeface="Times New Roman"/>
                <a:ea typeface="华文细黑"/>
                <a:cs typeface="Courier New"/>
              </a:rPr>
              <a:t>7</a:t>
            </a:r>
            <a:r>
              <a:rPr lang="zh-CN" altLang="zh-CN" sz="2800" kern="100" dirty="0" smtClean="0">
                <a:latin typeface="Times New Roman"/>
                <a:ea typeface="华文细黑"/>
                <a:cs typeface="Times New Roman"/>
              </a:rPr>
              <a:t>所</a:t>
            </a:r>
            <a:r>
              <a:rPr lang="zh-CN" altLang="zh-CN" sz="2800" kern="100" dirty="0">
                <a:latin typeface="Times New Roman"/>
                <a:ea typeface="华文细黑"/>
                <a:cs typeface="Times New Roman"/>
              </a:rPr>
              <a:t>示，甲、乙两车沿着同一条平直公路同向行驶，甲车以</a:t>
            </a:r>
            <a:r>
              <a:rPr lang="en-US" altLang="zh-CN" sz="2800" kern="100" dirty="0">
                <a:latin typeface="Times New Roman"/>
                <a:ea typeface="华文细黑"/>
                <a:cs typeface="Courier New"/>
              </a:rPr>
              <a:t>20 </a:t>
            </a:r>
            <a:r>
              <a:rPr lang="en-US" altLang="zh-CN" sz="2800" kern="100" dirty="0" smtClean="0">
                <a:latin typeface="Times New Roman"/>
                <a:ea typeface="华文细黑"/>
                <a:cs typeface="Courier New"/>
              </a:rPr>
              <a:t>m/s</a:t>
            </a:r>
            <a:r>
              <a:rPr lang="zh-CN" altLang="zh-CN" sz="2800" kern="100" dirty="0">
                <a:latin typeface="Times New Roman"/>
                <a:ea typeface="华文细黑"/>
                <a:cs typeface="Times New Roman"/>
              </a:rPr>
              <a:t>的速度匀速运动，乙车原来速度为</a:t>
            </a:r>
            <a:r>
              <a:rPr lang="en-US" altLang="zh-CN" sz="2800" kern="100" dirty="0">
                <a:latin typeface="Times New Roman"/>
                <a:ea typeface="华文细黑"/>
                <a:cs typeface="Courier New"/>
              </a:rPr>
              <a:t>8 m/s</a:t>
            </a:r>
            <a:r>
              <a:rPr lang="zh-CN" altLang="zh-CN" sz="2800" kern="100" dirty="0">
                <a:latin typeface="Times New Roman"/>
                <a:ea typeface="华文细黑"/>
                <a:cs typeface="Times New Roman"/>
              </a:rPr>
              <a:t>，从距甲车</a:t>
            </a:r>
            <a:r>
              <a:rPr lang="en-US" altLang="zh-CN" sz="2800" kern="100" dirty="0">
                <a:latin typeface="Times New Roman"/>
                <a:ea typeface="华文细黑"/>
                <a:cs typeface="Courier New"/>
              </a:rPr>
              <a:t>80 m</a:t>
            </a:r>
            <a:r>
              <a:rPr lang="zh-CN" altLang="zh-CN" sz="2800" kern="100" dirty="0">
                <a:latin typeface="Times New Roman"/>
                <a:ea typeface="华文细黑"/>
                <a:cs typeface="Times New Roman"/>
              </a:rPr>
              <a:t>处以大小为</a:t>
            </a:r>
            <a:r>
              <a:rPr lang="en-US" altLang="zh-CN" sz="2800" kern="100" dirty="0">
                <a:latin typeface="Times New Roman"/>
                <a:ea typeface="华文细黑"/>
                <a:cs typeface="Courier New"/>
              </a:rPr>
              <a:t>4 m/s</a:t>
            </a:r>
            <a:r>
              <a:rPr lang="en-US" altLang="zh-CN" sz="2800" kern="100" baseline="30000" dirty="0">
                <a:latin typeface="Times New Roman"/>
                <a:ea typeface="华文细黑"/>
                <a:cs typeface="Courier New"/>
              </a:rPr>
              <a:t>2</a:t>
            </a:r>
            <a:r>
              <a:rPr lang="zh-CN" altLang="zh-CN" sz="2800" kern="100" dirty="0">
                <a:latin typeface="Times New Roman"/>
                <a:ea typeface="华文细黑"/>
                <a:cs typeface="Times New Roman"/>
              </a:rPr>
              <a:t>的加速度做匀加速运动，问：乙车经多长时间能追上甲车？</a:t>
            </a:r>
            <a:endParaRPr lang="zh-CN" altLang="zh-CN" sz="1050" kern="100" dirty="0">
              <a:effectLst/>
              <a:latin typeface="宋体"/>
              <a:cs typeface="Courier New"/>
            </a:endParaRPr>
          </a:p>
        </p:txBody>
      </p:sp>
      <p:pic>
        <p:nvPicPr>
          <p:cNvPr id="87042" name="Picture 2" descr="\\贾文\贾文\源文件\同步\物理 人教 必修1 新课标\R2-76.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0812" y="2844443"/>
            <a:ext cx="8548788" cy="185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5733569" y="4779278"/>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7</a:t>
            </a:r>
            <a:endParaRPr lang="zh-CN" altLang="en-US" dirty="0"/>
          </a:p>
        </p:txBody>
      </p:sp>
      <p:sp>
        <p:nvSpPr>
          <p:cNvPr id="19" name="TextBox 18"/>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0" name="TextBox 19">
            <a:hlinkClick r:id="rId3"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4" name="矩形 3"/>
          <p:cNvSpPr/>
          <p:nvPr/>
        </p:nvSpPr>
        <p:spPr>
          <a:xfrm>
            <a:off x="415221" y="5292998"/>
            <a:ext cx="1850186" cy="523220"/>
          </a:xfrm>
          <a:prstGeom prst="rect">
            <a:avLst/>
          </a:prstGeom>
        </p:spPr>
        <p:txBody>
          <a:bodyPr wrap="none">
            <a:spAutoFit/>
          </a:bodyPr>
          <a:lstStyle/>
          <a:p>
            <a:pPr algn="just">
              <a:spcAft>
                <a:spcPts val="0"/>
              </a:spcAft>
              <a:tabLst>
                <a:tab pos="2700655" algn="l"/>
              </a:tabLst>
            </a:pPr>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cs typeface="Courier New"/>
              </a:rPr>
              <a:t>10 s</a:t>
            </a:r>
            <a:endParaRPr lang="zh-CN" altLang="zh-CN" sz="2800" kern="100" dirty="0">
              <a:effectLst/>
              <a:latin typeface="宋体"/>
              <a:cs typeface="Courier New"/>
            </a:endParaRPr>
          </a:p>
        </p:txBody>
      </p:sp>
    </p:spTree>
    <p:extLst>
      <p:ext uri="{BB962C8B-B14F-4D97-AF65-F5344CB8AC3E}">
        <p14:creationId xmlns:p14="http://schemas.microsoft.com/office/powerpoint/2010/main" val="1869278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4" grpId="0"/>
      <p:bldP spid="4" grpId="1"/>
    </p:bldLst>
  </p:timing>
</p:sld>
</file>

<file path=ppt/slides/slide4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2" name="矩形 11"/>
          <p:cNvSpPr/>
          <p:nvPr/>
        </p:nvSpPr>
        <p:spPr>
          <a:xfrm>
            <a:off x="471157" y="698271"/>
            <a:ext cx="11187139" cy="5060335"/>
          </a:xfrm>
          <a:prstGeom prst="rect">
            <a:avLst/>
          </a:prstGeom>
        </p:spPr>
        <p:txBody>
          <a:bodyPr wrap="square" lIns="121898" tIns="60948" rIns="121898" bIns="60948">
            <a:spAutoFit/>
          </a:bodyPr>
          <a:lstStyle/>
          <a:p>
            <a:pPr algn="just">
              <a:lnSpc>
                <a:spcPts val="55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设经时间</a:t>
            </a:r>
            <a:r>
              <a:rPr lang="en-US" altLang="zh-CN" sz="2800" i="1" kern="100" dirty="0">
                <a:solidFill>
                  <a:srgbClr val="002060"/>
                </a:solidFill>
                <a:latin typeface="Times New Roman"/>
                <a:ea typeface="华文细黑"/>
                <a:cs typeface="Courier New"/>
              </a:rPr>
              <a:t>t</a:t>
            </a:r>
            <a:r>
              <a:rPr lang="zh-CN" altLang="zh-CN" sz="2800" kern="100" dirty="0">
                <a:solidFill>
                  <a:srgbClr val="002060"/>
                </a:solidFill>
                <a:latin typeface="Times New Roman"/>
                <a:ea typeface="华文细黑"/>
                <a:cs typeface="Times New Roman"/>
              </a:rPr>
              <a:t>乙车追上甲车</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在这段时间内甲、乙两车位移分别为</a:t>
            </a:r>
            <a:endParaRPr lang="zh-CN" altLang="zh-CN" sz="1050" kern="100" dirty="0">
              <a:latin typeface="宋体"/>
              <a:cs typeface="Courier New"/>
            </a:endParaRPr>
          </a:p>
          <a:p>
            <a:pPr algn="just">
              <a:lnSpc>
                <a:spcPts val="5500"/>
              </a:lnSpc>
              <a:spcAft>
                <a:spcPts val="0"/>
              </a:spcAft>
              <a:tabLst>
                <a:tab pos="2700655" algn="l"/>
              </a:tabLst>
            </a:pPr>
            <a:r>
              <a:rPr lang="en-US" altLang="zh-CN" sz="2800" i="1" kern="100" dirty="0">
                <a:solidFill>
                  <a:srgbClr val="002060"/>
                </a:solidFill>
                <a:latin typeface="Times New Roman"/>
                <a:ea typeface="华文细黑"/>
                <a:cs typeface="Courier New"/>
              </a:rPr>
              <a:t>x</a:t>
            </a:r>
            <a:r>
              <a:rPr lang="zh-CN" altLang="zh-CN" sz="2800" kern="100" baseline="-25000" dirty="0">
                <a:solidFill>
                  <a:srgbClr val="002060"/>
                </a:solidFill>
                <a:latin typeface="Times New Roman"/>
                <a:ea typeface="华文细黑"/>
                <a:cs typeface="Times New Roman"/>
              </a:rPr>
              <a:t>甲</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Book Antiqua"/>
                <a:ea typeface="华文细黑"/>
                <a:cs typeface="Times New Roman"/>
              </a:rPr>
              <a:t>v</a:t>
            </a:r>
            <a:r>
              <a:rPr lang="zh-CN" altLang="zh-CN" sz="2800" kern="100" baseline="-25000" dirty="0">
                <a:solidFill>
                  <a:srgbClr val="002060"/>
                </a:solidFill>
                <a:latin typeface="Times New Roman"/>
                <a:ea typeface="华文细黑"/>
                <a:cs typeface="Times New Roman"/>
              </a:rPr>
              <a:t>甲</a:t>
            </a:r>
            <a:r>
              <a:rPr lang="en-US" altLang="zh-CN" sz="2800" i="1" kern="100" dirty="0">
                <a:solidFill>
                  <a:srgbClr val="002060"/>
                </a:solidFill>
                <a:latin typeface="Times New Roman"/>
                <a:ea typeface="华文细黑"/>
                <a:cs typeface="Courier New"/>
              </a:rPr>
              <a:t>t</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x</a:t>
            </a:r>
            <a:r>
              <a:rPr lang="zh-CN" altLang="zh-CN" sz="2800" kern="100" baseline="-25000" dirty="0">
                <a:solidFill>
                  <a:srgbClr val="002060"/>
                </a:solidFill>
                <a:latin typeface="Times New Roman"/>
                <a:ea typeface="华文细黑"/>
                <a:cs typeface="Times New Roman"/>
              </a:rPr>
              <a:t>乙</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Book Antiqua"/>
                <a:ea typeface="华文细黑"/>
                <a:cs typeface="Times New Roman"/>
              </a:rPr>
              <a:t>v</a:t>
            </a:r>
            <a:r>
              <a:rPr lang="zh-CN" altLang="zh-CN" sz="2800" kern="100" baseline="-25000" dirty="0">
                <a:solidFill>
                  <a:srgbClr val="002060"/>
                </a:solidFill>
                <a:latin typeface="Times New Roman"/>
                <a:ea typeface="华文细黑"/>
                <a:cs typeface="Times New Roman"/>
              </a:rPr>
              <a:t>乙</a:t>
            </a:r>
            <a:r>
              <a:rPr lang="en-US" altLang="zh-CN" sz="2800" i="1" kern="100" dirty="0">
                <a:solidFill>
                  <a:srgbClr val="002060"/>
                </a:solidFill>
                <a:latin typeface="Times New Roman"/>
                <a:ea typeface="华文细黑"/>
                <a:cs typeface="Courier New"/>
              </a:rPr>
              <a:t>t</a:t>
            </a:r>
            <a:r>
              <a:rPr lang="zh-CN" altLang="zh-CN" sz="2800" kern="100" dirty="0" smtClean="0">
                <a:solidFill>
                  <a:srgbClr val="002060"/>
                </a:solidFill>
                <a:latin typeface="Times New Roman"/>
                <a:ea typeface="华文细黑"/>
                <a:cs typeface="Times New Roman"/>
              </a:rPr>
              <a:t>＋</a:t>
            </a:r>
            <a:r>
              <a:rPr lang="en-US" altLang="zh-CN" sz="2800" kern="100" dirty="0" smtClean="0">
                <a:solidFill>
                  <a:srgbClr val="002060"/>
                </a:solidFill>
                <a:latin typeface="Times New Roman"/>
                <a:ea typeface="华文细黑"/>
                <a:cs typeface="Times New Roman"/>
              </a:rPr>
              <a:t>   </a:t>
            </a:r>
            <a:r>
              <a:rPr lang="en-US" altLang="zh-CN" sz="2800" i="1" kern="100" dirty="0" smtClean="0">
                <a:solidFill>
                  <a:srgbClr val="002060"/>
                </a:solidFill>
                <a:latin typeface="Times New Roman"/>
                <a:ea typeface="华文细黑"/>
                <a:cs typeface="Courier New"/>
              </a:rPr>
              <a:t>at</a:t>
            </a:r>
            <a:r>
              <a:rPr lang="en-US" altLang="zh-CN" sz="2800" kern="100" baseline="30000" dirty="0" smtClean="0">
                <a:solidFill>
                  <a:srgbClr val="002060"/>
                </a:solidFill>
                <a:latin typeface="Times New Roman"/>
                <a:ea typeface="华文细黑"/>
                <a:cs typeface="Courier New"/>
              </a:rPr>
              <a:t>2</a:t>
            </a:r>
            <a:endParaRPr lang="zh-CN" altLang="zh-CN" sz="1050" kern="100" dirty="0">
              <a:latin typeface="宋体"/>
              <a:cs typeface="Courier New"/>
            </a:endParaRPr>
          </a:p>
          <a:p>
            <a:pPr algn="just">
              <a:lnSpc>
                <a:spcPts val="5500"/>
              </a:lnSpc>
              <a:spcAft>
                <a:spcPts val="0"/>
              </a:spcAft>
              <a:tabLst>
                <a:tab pos="2700655" algn="l"/>
              </a:tabLst>
            </a:pPr>
            <a:r>
              <a:rPr lang="zh-CN" altLang="zh-CN" sz="2800" kern="100" dirty="0">
                <a:solidFill>
                  <a:srgbClr val="002060"/>
                </a:solidFill>
                <a:latin typeface="Times New Roman"/>
                <a:ea typeface="华文细黑"/>
                <a:cs typeface="Times New Roman"/>
              </a:rPr>
              <a:t>追上时的位移条件为</a:t>
            </a:r>
            <a:r>
              <a:rPr lang="en-US" altLang="zh-CN" sz="2800" i="1" kern="100" dirty="0">
                <a:solidFill>
                  <a:srgbClr val="002060"/>
                </a:solidFill>
                <a:latin typeface="Times New Roman"/>
                <a:ea typeface="华文细黑"/>
                <a:cs typeface="Courier New"/>
              </a:rPr>
              <a:t>x</a:t>
            </a:r>
            <a:r>
              <a:rPr lang="zh-CN" altLang="zh-CN" sz="2800" kern="100" baseline="-25000" dirty="0">
                <a:solidFill>
                  <a:srgbClr val="002060"/>
                </a:solidFill>
                <a:latin typeface="Times New Roman"/>
                <a:ea typeface="华文细黑"/>
                <a:cs typeface="Times New Roman"/>
              </a:rPr>
              <a:t>乙</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x</a:t>
            </a:r>
            <a:r>
              <a:rPr lang="zh-CN" altLang="zh-CN" sz="2800" kern="100" baseline="-25000" dirty="0">
                <a:solidFill>
                  <a:srgbClr val="002060"/>
                </a:solidFill>
                <a:latin typeface="Times New Roman"/>
                <a:ea typeface="华文细黑"/>
                <a:cs typeface="Times New Roman"/>
              </a:rPr>
              <a:t>甲</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a:t>
            </a:r>
            <a:endParaRPr lang="zh-CN" altLang="zh-CN" sz="1050" kern="100" dirty="0">
              <a:latin typeface="宋体"/>
              <a:cs typeface="Courier New"/>
            </a:endParaRPr>
          </a:p>
          <a:p>
            <a:pPr algn="just">
              <a:lnSpc>
                <a:spcPts val="5500"/>
              </a:lnSpc>
              <a:spcAft>
                <a:spcPts val="0"/>
              </a:spcAft>
              <a:tabLst>
                <a:tab pos="2700655" algn="l"/>
              </a:tabLst>
            </a:pPr>
            <a:r>
              <a:rPr lang="zh-CN" altLang="zh-CN" sz="2800" kern="100" dirty="0">
                <a:solidFill>
                  <a:srgbClr val="002060"/>
                </a:solidFill>
                <a:latin typeface="Times New Roman"/>
                <a:ea typeface="华文细黑"/>
                <a:cs typeface="Times New Roman"/>
              </a:rPr>
              <a:t>即</a:t>
            </a:r>
            <a:r>
              <a:rPr lang="en-US" altLang="zh-CN" sz="2800" kern="100" dirty="0">
                <a:solidFill>
                  <a:srgbClr val="002060"/>
                </a:solidFill>
                <a:latin typeface="Times New Roman"/>
                <a:ea typeface="华文细黑"/>
                <a:cs typeface="Courier New"/>
              </a:rPr>
              <a:t>8</a:t>
            </a:r>
            <a:r>
              <a:rPr lang="en-US" altLang="zh-CN" sz="2800" i="1" kern="100" dirty="0">
                <a:solidFill>
                  <a:srgbClr val="002060"/>
                </a:solidFill>
                <a:latin typeface="Times New Roman"/>
                <a:ea typeface="华文细黑"/>
                <a:cs typeface="Courier New"/>
              </a:rPr>
              <a:t>t</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2</a:t>
            </a:r>
            <a:r>
              <a:rPr lang="en-US" altLang="zh-CN" sz="2800" i="1" kern="100" dirty="0">
                <a:solidFill>
                  <a:srgbClr val="002060"/>
                </a:solidFill>
                <a:latin typeface="Times New Roman"/>
                <a:ea typeface="华文细黑"/>
                <a:cs typeface="Courier New"/>
              </a:rPr>
              <a:t>t</a:t>
            </a:r>
            <a:r>
              <a:rPr lang="en-US" altLang="zh-CN" sz="2800" kern="100" baseline="30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20</a:t>
            </a:r>
            <a:r>
              <a:rPr lang="en-US" altLang="zh-CN" sz="2800" i="1" kern="100" dirty="0">
                <a:solidFill>
                  <a:srgbClr val="002060"/>
                </a:solidFill>
                <a:latin typeface="Times New Roman"/>
                <a:ea typeface="华文细黑"/>
                <a:cs typeface="Courier New"/>
              </a:rPr>
              <a:t>t</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80</a:t>
            </a:r>
            <a:endParaRPr lang="zh-CN" altLang="zh-CN" sz="1050" kern="100" dirty="0">
              <a:latin typeface="宋体"/>
              <a:cs typeface="Courier New"/>
            </a:endParaRPr>
          </a:p>
          <a:p>
            <a:pPr algn="just">
              <a:lnSpc>
                <a:spcPts val="5500"/>
              </a:lnSpc>
              <a:spcAft>
                <a:spcPts val="0"/>
              </a:spcAft>
              <a:tabLst>
                <a:tab pos="2700655" algn="l"/>
              </a:tabLst>
            </a:pPr>
            <a:r>
              <a:rPr lang="zh-CN" altLang="zh-CN" sz="2800" kern="100" dirty="0">
                <a:solidFill>
                  <a:srgbClr val="002060"/>
                </a:solidFill>
                <a:latin typeface="Times New Roman"/>
                <a:ea typeface="华文细黑"/>
                <a:cs typeface="Times New Roman"/>
              </a:rPr>
              <a:t>整理得：</a:t>
            </a:r>
            <a:r>
              <a:rPr lang="en-US" altLang="zh-CN" sz="2800" i="1" kern="100" dirty="0">
                <a:solidFill>
                  <a:srgbClr val="002060"/>
                </a:solidFill>
                <a:latin typeface="Times New Roman"/>
                <a:ea typeface="华文细黑"/>
                <a:cs typeface="Courier New"/>
              </a:rPr>
              <a:t>t</a:t>
            </a:r>
            <a:r>
              <a:rPr lang="en-US" altLang="zh-CN" sz="2800" kern="100" baseline="30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6</a:t>
            </a:r>
            <a:r>
              <a:rPr lang="en-US" altLang="zh-CN" sz="2800" i="1" kern="100" dirty="0">
                <a:solidFill>
                  <a:srgbClr val="002060"/>
                </a:solidFill>
                <a:latin typeface="Times New Roman"/>
                <a:ea typeface="华文细黑"/>
                <a:cs typeface="Courier New"/>
              </a:rPr>
              <a:t>t</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40</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0</a:t>
            </a:r>
            <a:endParaRPr lang="zh-CN" altLang="zh-CN" sz="1050" kern="100" dirty="0">
              <a:latin typeface="宋体"/>
              <a:cs typeface="Courier New"/>
            </a:endParaRPr>
          </a:p>
          <a:p>
            <a:pPr algn="just">
              <a:lnSpc>
                <a:spcPts val="5500"/>
              </a:lnSpc>
              <a:spcAft>
                <a:spcPts val="0"/>
              </a:spcAft>
              <a:tabLst>
                <a:tab pos="2700655" algn="l"/>
              </a:tabLst>
            </a:pPr>
            <a:r>
              <a:rPr lang="zh-CN" altLang="zh-CN" sz="2800" kern="100" dirty="0">
                <a:solidFill>
                  <a:srgbClr val="002060"/>
                </a:solidFill>
                <a:latin typeface="Times New Roman"/>
                <a:ea typeface="华文细黑"/>
                <a:cs typeface="Times New Roman"/>
              </a:rPr>
              <a:t>解得：</a:t>
            </a:r>
            <a:r>
              <a:rPr lang="en-US" altLang="zh-CN" sz="2800" i="1" kern="100" dirty="0">
                <a:solidFill>
                  <a:srgbClr val="002060"/>
                </a:solidFill>
                <a:latin typeface="Times New Roman"/>
                <a:ea typeface="华文细黑"/>
                <a:cs typeface="Courier New"/>
              </a:rPr>
              <a:t>t</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10 s</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t</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4 s(</a:t>
            </a:r>
            <a:r>
              <a:rPr lang="zh-CN" altLang="zh-CN" sz="2800" kern="100" dirty="0">
                <a:solidFill>
                  <a:srgbClr val="002060"/>
                </a:solidFill>
                <a:latin typeface="Times New Roman"/>
                <a:ea typeface="华文细黑"/>
                <a:cs typeface="Times New Roman"/>
              </a:rPr>
              <a:t>舍去</a:t>
            </a:r>
            <a:r>
              <a:rPr lang="en-US" altLang="zh-CN" sz="2800" kern="100" dirty="0">
                <a:solidFill>
                  <a:srgbClr val="002060"/>
                </a:solidFill>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zh-CN" altLang="zh-CN" sz="2800" kern="100" dirty="0">
                <a:solidFill>
                  <a:srgbClr val="002060"/>
                </a:solidFill>
                <a:latin typeface="Times New Roman"/>
                <a:ea typeface="华文细黑"/>
                <a:cs typeface="Times New Roman"/>
              </a:rPr>
              <a:t>故乙车经</a:t>
            </a:r>
            <a:r>
              <a:rPr lang="en-US" altLang="zh-CN" sz="2800" kern="100" dirty="0">
                <a:solidFill>
                  <a:srgbClr val="002060"/>
                </a:solidFill>
                <a:latin typeface="Times New Roman"/>
                <a:ea typeface="华文细黑"/>
                <a:cs typeface="Courier New"/>
              </a:rPr>
              <a:t>10 s</a:t>
            </a:r>
            <a:r>
              <a:rPr lang="zh-CN" altLang="zh-CN" sz="2800" kern="100" dirty="0">
                <a:solidFill>
                  <a:srgbClr val="002060"/>
                </a:solidFill>
                <a:latin typeface="Times New Roman"/>
                <a:ea typeface="华文细黑"/>
                <a:cs typeface="Times New Roman"/>
              </a:rPr>
              <a:t>能追上甲车</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023920440"/>
              </p:ext>
            </p:extLst>
          </p:nvPr>
        </p:nvGraphicFramePr>
        <p:xfrm>
          <a:off x="3848154" y="1379453"/>
          <a:ext cx="611188" cy="1268413"/>
        </p:xfrm>
        <a:graphic>
          <a:graphicData uri="http://schemas.openxmlformats.org/presentationml/2006/ole">
            <mc:AlternateContent xmlns:mc="http://schemas.openxmlformats.org/markup-compatibility/2006">
              <mc:Choice xmlns:v="urn:schemas-microsoft-com:vml" Requires="v">
                <p:oleObj spid="_x0000_s89214" name="文档" r:id="rId3" imgW="610815" imgH="1269074" progId="Word.Document.12">
                  <p:embed/>
                </p:oleObj>
              </mc:Choice>
              <mc:Fallback>
                <p:oleObj name="文档" r:id="rId3" imgW="610815" imgH="1269074" progId="Word.Document.12">
                  <p:embed/>
                  <p:pic>
                    <p:nvPicPr>
                      <p:cNvPr id="0" name=""/>
                      <p:cNvPicPr/>
                      <p:nvPr/>
                    </p:nvPicPr>
                    <p:blipFill>
                      <a:blip r:embed="rId4"/>
                      <a:stretch>
                        <a:fillRect/>
                      </a:stretch>
                    </p:blipFill>
                    <p:spPr>
                      <a:xfrm>
                        <a:off x="3848154" y="1379453"/>
                        <a:ext cx="611188" cy="1268413"/>
                      </a:xfrm>
                      <a:prstGeom prst="rect">
                        <a:avLst/>
                      </a:prstGeom>
                    </p:spPr>
                  </p:pic>
                </p:oleObj>
              </mc:Fallback>
            </mc:AlternateContent>
          </a:graphicData>
        </a:graphic>
      </p:graphicFrame>
    </p:spTree>
    <p:extLst>
      <p:ext uri="{BB962C8B-B14F-4D97-AF65-F5344CB8AC3E}">
        <p14:creationId xmlns:p14="http://schemas.microsoft.com/office/powerpoint/2010/main" val="1464052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750"/>
                                        <p:tgtEl>
                                          <p:spTgt spid="12">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blinds(horizontal)">
                                      <p:cBhvr>
                                        <p:cTn id="11" dur="750"/>
                                        <p:tgtEl>
                                          <p:spTgt spid="12">
                                            <p:txEl>
                                              <p:pRg st="1" end="1"/>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linds(horizontal)">
                                      <p:cBhvr>
                                        <p:cTn id="14" dur="750"/>
                                        <p:tgtEl>
                                          <p:spTgt spid="3"/>
                                        </p:tgtEl>
                                      </p:cBhvr>
                                    </p:animEffect>
                                  </p:childTnLst>
                                </p:cTn>
                              </p:par>
                            </p:childTnLst>
                          </p:cTn>
                        </p:par>
                        <p:par>
                          <p:cTn id="15" fill="hold">
                            <p:stCondLst>
                              <p:cond delay="1500"/>
                            </p:stCondLst>
                            <p:childTnLst>
                              <p:par>
                                <p:cTn id="16" presetID="3" presetClass="entr" presetSubtype="10" fill="hold" nodeType="after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animEffect transition="in" filter="blinds(horizontal)">
                                      <p:cBhvr>
                                        <p:cTn id="18" dur="750"/>
                                        <p:tgtEl>
                                          <p:spTgt spid="12">
                                            <p:txEl>
                                              <p:pRg st="2" end="2"/>
                                            </p:txEl>
                                          </p:spTgt>
                                        </p:tgtEl>
                                      </p:cBhvr>
                                    </p:animEffect>
                                  </p:childTnLst>
                                </p:cTn>
                              </p:par>
                            </p:childTnLst>
                          </p:cTn>
                        </p:par>
                        <p:par>
                          <p:cTn id="19" fill="hold">
                            <p:stCondLst>
                              <p:cond delay="2250"/>
                            </p:stCondLst>
                            <p:childTnLst>
                              <p:par>
                                <p:cTn id="20" presetID="3" presetClass="entr" presetSubtype="10" fill="hold" nodeType="after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blinds(horizontal)">
                                      <p:cBhvr>
                                        <p:cTn id="22" dur="750"/>
                                        <p:tgtEl>
                                          <p:spTgt spid="12">
                                            <p:txEl>
                                              <p:pRg st="3" end="3"/>
                                            </p:txEl>
                                          </p:spTgt>
                                        </p:tgtEl>
                                      </p:cBhvr>
                                    </p:animEffect>
                                  </p:childTnLst>
                                </p:cTn>
                              </p:par>
                            </p:childTnLst>
                          </p:cTn>
                        </p:par>
                        <p:par>
                          <p:cTn id="23" fill="hold">
                            <p:stCondLst>
                              <p:cond delay="3000"/>
                            </p:stCondLst>
                            <p:childTnLst>
                              <p:par>
                                <p:cTn id="24" presetID="3" presetClass="entr" presetSubtype="10" fill="hold" nodeType="afterEffect">
                                  <p:stCondLst>
                                    <p:cond delay="0"/>
                                  </p:stCondLst>
                                  <p:childTnLst>
                                    <p:set>
                                      <p:cBhvr>
                                        <p:cTn id="25" dur="1" fill="hold">
                                          <p:stCondLst>
                                            <p:cond delay="0"/>
                                          </p:stCondLst>
                                        </p:cTn>
                                        <p:tgtEl>
                                          <p:spTgt spid="12">
                                            <p:txEl>
                                              <p:pRg st="4" end="4"/>
                                            </p:txEl>
                                          </p:spTgt>
                                        </p:tgtEl>
                                        <p:attrNameLst>
                                          <p:attrName>style.visibility</p:attrName>
                                        </p:attrNameLst>
                                      </p:cBhvr>
                                      <p:to>
                                        <p:strVal val="visible"/>
                                      </p:to>
                                    </p:set>
                                    <p:animEffect transition="in" filter="blinds(horizontal)">
                                      <p:cBhvr>
                                        <p:cTn id="26" dur="750"/>
                                        <p:tgtEl>
                                          <p:spTgt spid="12">
                                            <p:txEl>
                                              <p:pRg st="4" end="4"/>
                                            </p:txEl>
                                          </p:spTgt>
                                        </p:tgtEl>
                                      </p:cBhvr>
                                    </p:animEffect>
                                  </p:childTnLst>
                                </p:cTn>
                              </p:par>
                            </p:childTnLst>
                          </p:cTn>
                        </p:par>
                        <p:par>
                          <p:cTn id="27" fill="hold">
                            <p:stCondLst>
                              <p:cond delay="3750"/>
                            </p:stCondLst>
                            <p:childTnLst>
                              <p:par>
                                <p:cTn id="28" presetID="3" presetClass="entr" presetSubtype="10" fill="hold" nodeType="afterEffect">
                                  <p:stCondLst>
                                    <p:cond delay="0"/>
                                  </p:stCondLst>
                                  <p:childTnLst>
                                    <p:set>
                                      <p:cBhvr>
                                        <p:cTn id="29" dur="1" fill="hold">
                                          <p:stCondLst>
                                            <p:cond delay="0"/>
                                          </p:stCondLst>
                                        </p:cTn>
                                        <p:tgtEl>
                                          <p:spTgt spid="12">
                                            <p:txEl>
                                              <p:pRg st="5" end="5"/>
                                            </p:txEl>
                                          </p:spTgt>
                                        </p:tgtEl>
                                        <p:attrNameLst>
                                          <p:attrName>style.visibility</p:attrName>
                                        </p:attrNameLst>
                                      </p:cBhvr>
                                      <p:to>
                                        <p:strVal val="visible"/>
                                      </p:to>
                                    </p:set>
                                    <p:animEffect transition="in" filter="blinds(horizontal)">
                                      <p:cBhvr>
                                        <p:cTn id="30" dur="750"/>
                                        <p:tgtEl>
                                          <p:spTgt spid="12">
                                            <p:txEl>
                                              <p:pRg st="5" end="5"/>
                                            </p:txEl>
                                          </p:spTgt>
                                        </p:tgtEl>
                                      </p:cBhvr>
                                    </p:animEffect>
                                  </p:childTnLst>
                                </p:cTn>
                              </p:par>
                            </p:childTnLst>
                          </p:cTn>
                        </p:par>
                        <p:par>
                          <p:cTn id="31" fill="hold">
                            <p:stCondLst>
                              <p:cond delay="4500"/>
                            </p:stCondLst>
                            <p:childTnLst>
                              <p:par>
                                <p:cTn id="32" presetID="3" presetClass="entr" presetSubtype="10" fill="hold" nodeType="afterEffect">
                                  <p:stCondLst>
                                    <p:cond delay="0"/>
                                  </p:stCondLst>
                                  <p:childTnLst>
                                    <p:set>
                                      <p:cBhvr>
                                        <p:cTn id="33" dur="1" fill="hold">
                                          <p:stCondLst>
                                            <p:cond delay="0"/>
                                          </p:stCondLst>
                                        </p:cTn>
                                        <p:tgtEl>
                                          <p:spTgt spid="12">
                                            <p:txEl>
                                              <p:pRg st="6" end="6"/>
                                            </p:txEl>
                                          </p:spTgt>
                                        </p:tgtEl>
                                        <p:attrNameLst>
                                          <p:attrName>style.visibility</p:attrName>
                                        </p:attrNameLst>
                                      </p:cBhvr>
                                      <p:to>
                                        <p:strVal val="visible"/>
                                      </p:to>
                                    </p:set>
                                    <p:animEffect transition="in" filter="blinds(horizontal)">
                                      <p:cBhvr>
                                        <p:cTn id="34" dur="75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425381" y="981522"/>
            <a:ext cx="11299010" cy="4975825"/>
          </a:xfrm>
          <a:prstGeom prst="rect">
            <a:avLst/>
          </a:prstGeom>
        </p:spPr>
        <p:txBody>
          <a:bodyPr wrap="square" lIns="121898" tIns="60948" rIns="121898" bIns="60948">
            <a:spAutoFit/>
          </a:bodyPr>
          <a:lstStyle/>
          <a:p>
            <a:pPr algn="just">
              <a:lnSpc>
                <a:spcPts val="55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追及问题中的两个关系和一个条件</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两个关系：即时间关系和位移关系，这两个关系可通过画草图得到</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一个条件：即两者速度相等，它往往是物体间能否追上或</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两者</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距离最大、最小的临界条件，也是分析判断的切入点</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能否追上的判断方法</a:t>
            </a:r>
            <a:endParaRPr lang="zh-CN" altLang="zh-CN" sz="1050" kern="100" dirty="0">
              <a:latin typeface="宋体"/>
              <a:cs typeface="Courier New"/>
            </a:endParaRPr>
          </a:p>
          <a:p>
            <a:pPr algn="just">
              <a:lnSpc>
                <a:spcPts val="5500"/>
              </a:lnSpc>
              <a:spcAft>
                <a:spcPts val="0"/>
              </a:spcAft>
              <a:tabLst>
                <a:tab pos="2700655" algn="l"/>
              </a:tabLst>
            </a:pPr>
            <a:r>
              <a:rPr lang="zh-CN" altLang="zh-CN" sz="2800" kern="100" dirty="0">
                <a:latin typeface="Times New Roman"/>
                <a:ea typeface="华文细黑"/>
                <a:cs typeface="Times New Roman"/>
              </a:rPr>
              <a:t>物体</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追赶物体</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：开始时，两个物体相距</a:t>
            </a:r>
            <a:r>
              <a:rPr lang="en-US" altLang="zh-CN" sz="2800" i="1" kern="100" dirty="0">
                <a:latin typeface="Times New Roman"/>
                <a:ea typeface="华文细黑"/>
                <a:cs typeface="Courier New"/>
              </a:rPr>
              <a:t>x</a:t>
            </a:r>
            <a:r>
              <a:rPr lang="en-US" altLang="zh-CN" sz="2800" kern="100" baseline="-25000" dirty="0">
                <a:latin typeface="Times New Roman"/>
                <a:ea typeface="华文细黑"/>
                <a:cs typeface="Courier New"/>
              </a:rPr>
              <a:t>0</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若</a:t>
            </a:r>
            <a:r>
              <a:rPr lang="en-US" altLang="zh-CN" sz="2800" i="1" kern="100" dirty="0" err="1">
                <a:latin typeface="Book Antiqua"/>
                <a:ea typeface="华文细黑"/>
                <a:cs typeface="Times New Roman"/>
              </a:rPr>
              <a:t>v</a:t>
            </a:r>
            <a:r>
              <a:rPr lang="en-US" altLang="zh-CN" sz="2800" i="1" kern="100" baseline="-25000" dirty="0" err="1">
                <a:latin typeface="Times New Roman"/>
                <a:ea typeface="华文细黑"/>
                <a:cs typeface="Courier New"/>
              </a:rPr>
              <a:t>A</a:t>
            </a:r>
            <a:r>
              <a:rPr lang="zh-CN" altLang="zh-CN" sz="2800" kern="100" dirty="0">
                <a:latin typeface="Times New Roman"/>
                <a:ea typeface="华文细黑"/>
                <a:cs typeface="Times New Roman"/>
              </a:rPr>
              <a:t>＝</a:t>
            </a:r>
            <a:r>
              <a:rPr lang="en-US" altLang="zh-CN" sz="2800" i="1" kern="100" dirty="0" err="1">
                <a:latin typeface="Book Antiqua"/>
                <a:ea typeface="华文细黑"/>
                <a:cs typeface="Times New Roman"/>
              </a:rPr>
              <a:t>v</a:t>
            </a:r>
            <a:r>
              <a:rPr lang="en-US" altLang="zh-CN" sz="2800" i="1" kern="100" baseline="-25000" dirty="0" err="1">
                <a:latin typeface="Times New Roman"/>
                <a:ea typeface="华文细黑"/>
                <a:cs typeface="Courier New"/>
              </a:rPr>
              <a:t>B</a:t>
            </a:r>
            <a:r>
              <a:rPr lang="zh-CN" altLang="zh-CN" sz="2800" kern="100" dirty="0">
                <a:latin typeface="Times New Roman"/>
                <a:ea typeface="华文细黑"/>
                <a:cs typeface="Times New Roman"/>
              </a:rPr>
              <a:t>时，</a:t>
            </a:r>
            <a:r>
              <a:rPr lang="en-US" altLang="zh-CN" sz="2800" i="1" kern="100" dirty="0" err="1">
                <a:latin typeface="Times New Roman"/>
                <a:ea typeface="华文细黑"/>
                <a:cs typeface="Courier New"/>
              </a:rPr>
              <a:t>x</a:t>
            </a:r>
            <a:r>
              <a:rPr lang="en-US" altLang="zh-CN" sz="2800" i="1" kern="100" baseline="-25000" dirty="0" err="1">
                <a:latin typeface="Times New Roman"/>
                <a:ea typeface="华文细黑"/>
                <a:cs typeface="Courier New"/>
              </a:rPr>
              <a:t>A</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x</a:t>
            </a:r>
            <a:r>
              <a:rPr lang="en-US" altLang="zh-CN" sz="2800" kern="100" baseline="-25000" dirty="0">
                <a:latin typeface="Times New Roman"/>
                <a:ea typeface="华文细黑"/>
                <a:cs typeface="Courier New"/>
              </a:rPr>
              <a:t>0</a:t>
            </a:r>
            <a:r>
              <a:rPr lang="en-US" altLang="zh-CN" sz="2800" kern="100" dirty="0">
                <a:latin typeface="宋体"/>
                <a:ea typeface="华文细黑"/>
                <a:cs typeface="Times New Roman"/>
              </a:rPr>
              <a:t>≤</a:t>
            </a:r>
            <a:r>
              <a:rPr lang="en-US" altLang="zh-CN" sz="2800" i="1" kern="100" dirty="0">
                <a:latin typeface="Times New Roman"/>
                <a:ea typeface="华文细黑"/>
                <a:cs typeface="Courier New"/>
              </a:rPr>
              <a:t>x</a:t>
            </a:r>
            <a:r>
              <a:rPr lang="en-US" altLang="zh-CN" sz="2800" i="1" kern="100" baseline="-25000" dirty="0">
                <a:latin typeface="Times New Roman"/>
                <a:ea typeface="华文细黑"/>
                <a:cs typeface="Courier New"/>
              </a:rPr>
              <a:t>B</a:t>
            </a:r>
            <a:r>
              <a:rPr lang="zh-CN" altLang="zh-CN" sz="2800" kern="100" dirty="0">
                <a:latin typeface="Times New Roman"/>
                <a:ea typeface="华文细黑"/>
                <a:cs typeface="Times New Roman"/>
              </a:rPr>
              <a:t>，则能追上；若</a:t>
            </a:r>
            <a:r>
              <a:rPr lang="en-US" altLang="zh-CN" sz="2800" i="1" kern="100" dirty="0" err="1">
                <a:latin typeface="Book Antiqua"/>
                <a:ea typeface="华文细黑"/>
                <a:cs typeface="Times New Roman"/>
              </a:rPr>
              <a:t>v</a:t>
            </a:r>
            <a:r>
              <a:rPr lang="en-US" altLang="zh-CN" sz="2800" i="1" kern="100" baseline="-25000" dirty="0" err="1">
                <a:latin typeface="Times New Roman"/>
                <a:ea typeface="华文细黑"/>
                <a:cs typeface="Courier New"/>
              </a:rPr>
              <a:t>A</a:t>
            </a:r>
            <a:r>
              <a:rPr lang="zh-CN" altLang="zh-CN" sz="2800" kern="100" dirty="0">
                <a:latin typeface="Times New Roman"/>
                <a:ea typeface="华文细黑"/>
                <a:cs typeface="Times New Roman"/>
              </a:rPr>
              <a:t>＝</a:t>
            </a:r>
            <a:r>
              <a:rPr lang="en-US" altLang="zh-CN" sz="2800" i="1" kern="100" dirty="0" err="1">
                <a:latin typeface="Book Antiqua"/>
                <a:ea typeface="华文细黑"/>
                <a:cs typeface="Times New Roman"/>
              </a:rPr>
              <a:t>v</a:t>
            </a:r>
            <a:r>
              <a:rPr lang="en-US" altLang="zh-CN" sz="2800" i="1" kern="100" baseline="-25000" dirty="0" err="1">
                <a:latin typeface="Times New Roman"/>
                <a:ea typeface="华文细黑"/>
                <a:cs typeface="Courier New"/>
              </a:rPr>
              <a:t>B</a:t>
            </a:r>
            <a:r>
              <a:rPr lang="zh-CN" altLang="zh-CN" sz="2800" kern="100" dirty="0">
                <a:latin typeface="Times New Roman"/>
                <a:ea typeface="华文细黑"/>
                <a:cs typeface="Times New Roman"/>
              </a:rPr>
              <a:t>时，</a:t>
            </a:r>
            <a:r>
              <a:rPr lang="en-US" altLang="zh-CN" sz="2800" i="1" kern="100" dirty="0" err="1">
                <a:latin typeface="Times New Roman"/>
                <a:ea typeface="华文细黑"/>
                <a:cs typeface="Courier New"/>
              </a:rPr>
              <a:t>x</a:t>
            </a:r>
            <a:r>
              <a:rPr lang="en-US" altLang="zh-CN" sz="2800" i="1" kern="100" baseline="-25000" dirty="0" err="1">
                <a:latin typeface="Times New Roman"/>
                <a:ea typeface="华文细黑"/>
                <a:cs typeface="Courier New"/>
              </a:rPr>
              <a:t>A</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x</a:t>
            </a:r>
            <a:r>
              <a:rPr lang="en-US" altLang="zh-CN" sz="2800" kern="100" baseline="-25000" dirty="0">
                <a:latin typeface="Times New Roman"/>
                <a:ea typeface="华文细黑"/>
                <a:cs typeface="Courier New"/>
              </a:rPr>
              <a:t>0</a:t>
            </a:r>
            <a:r>
              <a:rPr lang="zh-CN" altLang="zh-CN" sz="2800" kern="100" dirty="0">
                <a:latin typeface="Times New Roman"/>
                <a:ea typeface="华文细黑"/>
                <a:cs typeface="Times New Roman"/>
              </a:rPr>
              <a:t>＞</a:t>
            </a:r>
            <a:r>
              <a:rPr lang="en-US" altLang="zh-CN" sz="2800" i="1" kern="100" dirty="0" err="1">
                <a:latin typeface="Times New Roman"/>
                <a:ea typeface="华文细黑"/>
                <a:cs typeface="Courier New"/>
              </a:rPr>
              <a:t>x</a:t>
            </a:r>
            <a:r>
              <a:rPr lang="en-US" altLang="zh-CN" sz="2800" i="1" kern="100" baseline="-25000" dirty="0" err="1">
                <a:latin typeface="Times New Roman"/>
                <a:ea typeface="华文细黑"/>
                <a:cs typeface="Courier New"/>
              </a:rPr>
              <a:t>B</a:t>
            </a:r>
            <a:r>
              <a:rPr lang="zh-CN" altLang="zh-CN" sz="2800" kern="100" dirty="0">
                <a:latin typeface="Times New Roman"/>
                <a:ea typeface="华文细黑"/>
                <a:cs typeface="Times New Roman"/>
              </a:rPr>
              <a:t>，则没有追上</a:t>
            </a:r>
            <a:r>
              <a:rPr lang="en-US" altLang="zh-CN" sz="2800" kern="100" dirty="0" smtClean="0">
                <a:latin typeface="Times New Roman"/>
                <a:ea typeface="华文细黑"/>
                <a:cs typeface="Courier New"/>
              </a:rPr>
              <a:t>.</a:t>
            </a:r>
            <a:endParaRPr lang="zh-CN" altLang="zh-CN" sz="1050" kern="100" dirty="0">
              <a:latin typeface="宋体"/>
              <a:cs typeface="Courier New"/>
            </a:endParaRPr>
          </a:p>
        </p:txBody>
      </p:sp>
      <p:sp>
        <p:nvSpPr>
          <p:cNvPr id="18" name="矩形 17"/>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二、追及问题的分析思路及临界条件</a:t>
            </a:r>
          </a:p>
        </p:txBody>
      </p:sp>
    </p:spTree>
    <p:extLst>
      <p:ext uri="{BB962C8B-B14F-4D97-AF65-F5344CB8AC3E}">
        <p14:creationId xmlns:p14="http://schemas.microsoft.com/office/powerpoint/2010/main" val="4015211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501637" y="981522"/>
            <a:ext cx="11187139" cy="2847807"/>
          </a:xfrm>
          <a:prstGeom prst="rect">
            <a:avLst/>
          </a:prstGeom>
        </p:spPr>
        <p:txBody>
          <a:bodyPr wrap="square" lIns="121898" tIns="60948" rIns="121898" bIns="60948">
            <a:spAutoFit/>
          </a:bodyPr>
          <a:lstStyle/>
          <a:p>
            <a:pPr lvl="0" algn="just">
              <a:lnSpc>
                <a:spcPts val="5500"/>
              </a:lnSpc>
              <a:tabLst>
                <a:tab pos="2700655" algn="l"/>
              </a:tabLst>
            </a:pPr>
            <a:r>
              <a:rPr lang="en-US" altLang="zh-CN" sz="2800" kern="100" dirty="0">
                <a:solidFill>
                  <a:prstClr val="black"/>
                </a:solidFill>
                <a:latin typeface="Times New Roman"/>
                <a:ea typeface="华文细黑"/>
                <a:cs typeface="Courier New"/>
              </a:rPr>
              <a:t>3.</a:t>
            </a:r>
            <a:r>
              <a:rPr lang="zh-CN" altLang="zh-CN" sz="2800" kern="100" dirty="0">
                <a:solidFill>
                  <a:prstClr val="black"/>
                </a:solidFill>
                <a:latin typeface="Times New Roman"/>
                <a:ea typeface="华文细黑"/>
                <a:cs typeface="Times New Roman"/>
              </a:rPr>
              <a:t>若被追赶的物体做匀减速直线运动，一定要注意判断追上前该物体是否已经停止运动</a:t>
            </a:r>
            <a:r>
              <a:rPr lang="en-US" altLang="zh-CN" sz="2800" kern="100" dirty="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a:p>
            <a:pPr lvl="0" algn="just">
              <a:lnSpc>
                <a:spcPts val="5500"/>
              </a:lnSpc>
              <a:tabLst>
                <a:tab pos="2700655" algn="l"/>
              </a:tabLst>
            </a:pPr>
            <a:r>
              <a:rPr lang="en-US" altLang="zh-CN" sz="2800" kern="100" dirty="0">
                <a:solidFill>
                  <a:prstClr val="black"/>
                </a:solidFill>
                <a:latin typeface="Times New Roman"/>
                <a:ea typeface="华文细黑"/>
                <a:cs typeface="Courier New"/>
              </a:rPr>
              <a:t>4.</a:t>
            </a:r>
            <a:r>
              <a:rPr lang="zh-CN" altLang="zh-CN" sz="2800" kern="100" dirty="0">
                <a:solidFill>
                  <a:prstClr val="black"/>
                </a:solidFill>
                <a:latin typeface="Times New Roman"/>
                <a:ea typeface="华文细黑"/>
                <a:cs typeface="Times New Roman"/>
              </a:rPr>
              <a:t>解题思路和方法</a:t>
            </a:r>
            <a:endParaRPr lang="zh-CN" altLang="zh-CN" sz="1050" kern="100" dirty="0">
              <a:solidFill>
                <a:prstClr val="black"/>
              </a:solidFill>
              <a:latin typeface="宋体"/>
              <a:cs typeface="Courier New"/>
            </a:endParaRPr>
          </a:p>
          <a:p>
            <a:pPr lvl="0" algn="just">
              <a:lnSpc>
                <a:spcPts val="5500"/>
              </a:lnSpc>
              <a:tabLst>
                <a:tab pos="2700655" algn="l"/>
              </a:tabLst>
            </a:pPr>
            <a:r>
              <a:rPr lang="zh-CN" altLang="zh-CN" sz="2800" kern="100" dirty="0">
                <a:solidFill>
                  <a:prstClr val="black"/>
                </a:solidFill>
                <a:latin typeface="Times New Roman"/>
                <a:ea typeface="华文细黑"/>
                <a:cs typeface="Times New Roman"/>
              </a:rPr>
              <a:t>分析物体运动过程</a:t>
            </a:r>
            <a:r>
              <a:rPr lang="en-US" altLang="zh-CN" sz="2800" kern="100" dirty="0">
                <a:solidFill>
                  <a:prstClr val="black"/>
                </a:solidFill>
                <a:latin typeface="宋体"/>
                <a:ea typeface="华文细黑"/>
                <a:cs typeface="Times New Roman"/>
              </a:rPr>
              <a:t>→</a:t>
            </a:r>
            <a:r>
              <a:rPr lang="zh-CN" altLang="zh-CN" sz="2800" kern="100" dirty="0">
                <a:solidFill>
                  <a:prstClr val="black"/>
                </a:solidFill>
                <a:latin typeface="Times New Roman"/>
                <a:ea typeface="华文细黑"/>
                <a:cs typeface="Times New Roman"/>
              </a:rPr>
              <a:t>画运动示意图</a:t>
            </a:r>
            <a:r>
              <a:rPr lang="en-US" altLang="zh-CN" sz="2800" kern="100" dirty="0">
                <a:solidFill>
                  <a:prstClr val="black"/>
                </a:solidFill>
                <a:latin typeface="宋体"/>
                <a:ea typeface="华文细黑"/>
                <a:cs typeface="Times New Roman"/>
              </a:rPr>
              <a:t>→</a:t>
            </a:r>
            <a:r>
              <a:rPr lang="zh-CN" altLang="zh-CN" sz="2800" kern="100" dirty="0">
                <a:solidFill>
                  <a:prstClr val="black"/>
                </a:solidFill>
                <a:latin typeface="Times New Roman"/>
                <a:ea typeface="华文细黑"/>
                <a:cs typeface="Times New Roman"/>
              </a:rPr>
              <a:t>找两物体位移关系</a:t>
            </a:r>
            <a:r>
              <a:rPr lang="en-US" altLang="zh-CN" sz="2800" kern="100" dirty="0">
                <a:solidFill>
                  <a:prstClr val="black"/>
                </a:solidFill>
                <a:latin typeface="宋体"/>
                <a:ea typeface="华文细黑"/>
                <a:cs typeface="Times New Roman"/>
              </a:rPr>
              <a:t>→</a:t>
            </a:r>
            <a:r>
              <a:rPr lang="zh-CN" altLang="zh-CN" sz="2800" kern="100" dirty="0">
                <a:solidFill>
                  <a:prstClr val="black"/>
                </a:solidFill>
                <a:latin typeface="Times New Roman"/>
                <a:ea typeface="华文细黑"/>
                <a:cs typeface="Times New Roman"/>
              </a:rPr>
              <a:t>列位移方程</a:t>
            </a:r>
            <a:r>
              <a:rPr lang="en-US" altLang="zh-CN" sz="2800" kern="100" dirty="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p:txBody>
      </p:sp>
    </p:spTree>
    <p:extLst>
      <p:ext uri="{BB962C8B-B14F-4D97-AF65-F5344CB8AC3E}">
        <p14:creationId xmlns:p14="http://schemas.microsoft.com/office/powerpoint/2010/main" val="3597097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415221" y="237298"/>
            <a:ext cx="11299010" cy="262659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典题</a:t>
            </a:r>
            <a:r>
              <a:rPr lang="en-US" altLang="zh-CN" sz="2800" b="1" kern="100" dirty="0">
                <a:solidFill>
                  <a:srgbClr val="0000FF"/>
                </a:solidFill>
                <a:latin typeface="Times New Roman"/>
                <a:ea typeface="华文细黑"/>
                <a:cs typeface="Courier New"/>
              </a:rPr>
              <a:t>2</a:t>
            </a:r>
            <a:r>
              <a:rPr lang="zh-CN" altLang="zh-CN" sz="2800" kern="100" dirty="0">
                <a:latin typeface="Times New Roman"/>
                <a:ea typeface="华文细黑"/>
                <a:cs typeface="Times New Roman"/>
              </a:rPr>
              <a:t>　当交叉路口的绿灯亮时，一辆客车以</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2 m/s</a:t>
            </a:r>
            <a:r>
              <a:rPr lang="en-US" altLang="zh-CN" sz="2800" kern="100" baseline="30000" dirty="0">
                <a:latin typeface="Times New Roman"/>
                <a:ea typeface="华文细黑"/>
                <a:cs typeface="Courier New"/>
              </a:rPr>
              <a:t>2</a:t>
            </a:r>
            <a:r>
              <a:rPr lang="en-US" altLang="zh-CN" sz="2800" kern="100" dirty="0">
                <a:latin typeface="Times New Roman"/>
                <a:ea typeface="华文细黑"/>
                <a:cs typeface="Courier New"/>
              </a:rPr>
              <a:t> </a:t>
            </a:r>
            <a:r>
              <a:rPr lang="zh-CN" altLang="zh-CN" sz="2800" kern="100" dirty="0">
                <a:latin typeface="Times New Roman"/>
                <a:ea typeface="华文细黑"/>
                <a:cs typeface="Times New Roman"/>
              </a:rPr>
              <a:t>的加速度由静止启动，在同一时刻，一辆货车以</a:t>
            </a:r>
            <a:r>
              <a:rPr lang="en-US" altLang="zh-CN" sz="2800" kern="100" dirty="0">
                <a:latin typeface="Times New Roman"/>
                <a:ea typeface="华文细黑"/>
                <a:cs typeface="Courier New"/>
              </a:rPr>
              <a:t>10 m/s</a:t>
            </a:r>
            <a:r>
              <a:rPr lang="zh-CN" altLang="zh-CN" sz="2800" kern="100" dirty="0">
                <a:latin typeface="Times New Roman"/>
                <a:ea typeface="华文细黑"/>
                <a:cs typeface="Times New Roman"/>
              </a:rPr>
              <a:t>的恒定速度从客车旁边同向驶过</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不计车长</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，则：</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客车什么时候追上货车？客车追上货车时离路口多远？</a:t>
            </a:r>
            <a:endParaRPr lang="zh-CN" altLang="zh-CN" sz="1050" kern="100" dirty="0">
              <a:effectLst/>
              <a:latin typeface="宋体"/>
              <a:cs typeface="Courier New"/>
            </a:endParaRPr>
          </a:p>
        </p:txBody>
      </p:sp>
      <p:sp>
        <p:nvSpPr>
          <p:cNvPr id="19" name="TextBox 18"/>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0" name="TextBox 19"/>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4" name="矩形 3"/>
          <p:cNvSpPr/>
          <p:nvPr/>
        </p:nvSpPr>
        <p:spPr>
          <a:xfrm>
            <a:off x="415221" y="2988742"/>
            <a:ext cx="3116559" cy="523220"/>
          </a:xfrm>
          <a:prstGeom prst="rect">
            <a:avLst/>
          </a:prstGeom>
        </p:spPr>
        <p:txBody>
          <a:bodyPr wrap="none">
            <a:spAutoFit/>
          </a:bodyPr>
          <a:lstStyle/>
          <a:p>
            <a:pPr algn="just">
              <a:spcAft>
                <a:spcPts val="0"/>
              </a:spcAft>
              <a:tabLst>
                <a:tab pos="2700655" algn="l"/>
              </a:tabLst>
            </a:pPr>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10 s</a:t>
            </a:r>
            <a:r>
              <a:rPr lang="zh-CN" altLang="zh-CN" sz="2800" kern="100" dirty="0">
                <a:solidFill>
                  <a:srgbClr val="C00000"/>
                </a:solidFill>
                <a:latin typeface="Times New Roman"/>
                <a:ea typeface="华文细黑"/>
                <a:cs typeface="Times New Roman"/>
              </a:rPr>
              <a:t>　</a:t>
            </a:r>
            <a:r>
              <a:rPr lang="en-US" altLang="zh-CN" sz="2800" kern="100" dirty="0">
                <a:solidFill>
                  <a:srgbClr val="C00000"/>
                </a:solidFill>
                <a:latin typeface="Times New Roman"/>
                <a:ea typeface="华文细黑"/>
              </a:rPr>
              <a:t>100 m</a:t>
            </a:r>
            <a:endParaRPr lang="zh-CN" altLang="zh-CN" sz="2800" kern="100" dirty="0">
              <a:effectLst/>
              <a:latin typeface="宋体"/>
              <a:cs typeface="Courier New"/>
            </a:endParaRPr>
          </a:p>
        </p:txBody>
      </p:sp>
      <p:sp>
        <p:nvSpPr>
          <p:cNvPr id="9" name="矩形 8"/>
          <p:cNvSpPr/>
          <p:nvPr/>
        </p:nvSpPr>
        <p:spPr>
          <a:xfrm>
            <a:off x="415221" y="3511962"/>
            <a:ext cx="11299010" cy="68683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客车追上货车的过程中，两车所用时间相等，位移也相等，</a:t>
            </a:r>
            <a:endParaRPr lang="zh-CN" altLang="zh-CN" sz="1050" kern="100" dirty="0">
              <a:effectLst/>
              <a:latin typeface="宋体"/>
              <a:cs typeface="Courier New"/>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1130887382"/>
              </p:ext>
            </p:extLst>
          </p:nvPr>
        </p:nvGraphicFramePr>
        <p:xfrm>
          <a:off x="538163" y="4378325"/>
          <a:ext cx="2844800" cy="1514475"/>
        </p:xfrm>
        <a:graphic>
          <a:graphicData uri="http://schemas.openxmlformats.org/presentationml/2006/ole">
            <mc:AlternateContent xmlns:mc="http://schemas.openxmlformats.org/markup-compatibility/2006">
              <mc:Choice xmlns:v="urn:schemas-microsoft-com:vml" Requires="v">
                <p:oleObj spid="_x0000_s91358" name="文档" r:id="rId3" imgW="2835531" imgH="1523537" progId="Word.Document.12">
                  <p:embed/>
                </p:oleObj>
              </mc:Choice>
              <mc:Fallback>
                <p:oleObj name="文档" r:id="rId3" imgW="2835531" imgH="1523537" progId="Word.Document.12">
                  <p:embed/>
                  <p:pic>
                    <p:nvPicPr>
                      <p:cNvPr id="0" name=""/>
                      <p:cNvPicPr/>
                      <p:nvPr/>
                    </p:nvPicPr>
                    <p:blipFill>
                      <a:blip r:embed="rId4"/>
                      <a:stretch>
                        <a:fillRect/>
                      </a:stretch>
                    </p:blipFill>
                    <p:spPr>
                      <a:xfrm>
                        <a:off x="538163" y="4378325"/>
                        <a:ext cx="2844800" cy="1514475"/>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4106288973"/>
              </p:ext>
            </p:extLst>
          </p:nvPr>
        </p:nvGraphicFramePr>
        <p:xfrm>
          <a:off x="538163" y="5283200"/>
          <a:ext cx="8940800" cy="1311275"/>
        </p:xfrm>
        <a:graphic>
          <a:graphicData uri="http://schemas.openxmlformats.org/presentationml/2006/ole">
            <mc:AlternateContent xmlns:mc="http://schemas.openxmlformats.org/markup-compatibility/2006">
              <mc:Choice xmlns:v="urn:schemas-microsoft-com:vml" Requires="v">
                <p:oleObj spid="_x0000_s91359" name="文档" r:id="rId5" imgW="8942545" imgH="1320542" progId="Word.Document.12">
                  <p:embed/>
                </p:oleObj>
              </mc:Choice>
              <mc:Fallback>
                <p:oleObj name="文档" r:id="rId5" imgW="8942545" imgH="1320542" progId="Word.Document.12">
                  <p:embed/>
                  <p:pic>
                    <p:nvPicPr>
                      <p:cNvPr id="0" name=""/>
                      <p:cNvPicPr/>
                      <p:nvPr/>
                    </p:nvPicPr>
                    <p:blipFill>
                      <a:blip r:embed="rId6"/>
                      <a:stretch>
                        <a:fillRect/>
                      </a:stretch>
                    </p:blipFill>
                    <p:spPr>
                      <a:xfrm>
                        <a:off x="538163" y="5283200"/>
                        <a:ext cx="8940800" cy="1311275"/>
                      </a:xfrm>
                      <a:prstGeom prst="rect">
                        <a:avLst/>
                      </a:prstGeom>
                    </p:spPr>
                  </p:pic>
                </p:oleObj>
              </mc:Fallback>
            </mc:AlternateContent>
          </a:graphicData>
        </a:graphic>
      </p:graphicFrame>
    </p:spTree>
    <p:extLst>
      <p:ext uri="{BB962C8B-B14F-4D97-AF65-F5344CB8AC3E}">
        <p14:creationId xmlns:p14="http://schemas.microsoft.com/office/powerpoint/2010/main" val="15154518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3" restart="whenNotActive" fill="hold" evtFilter="cancelBubble" nodeType="interactiveSeq">
                <p:stCondLst>
                  <p:cond evt="onClick" delay="0">
                    <p:tgtEl>
                      <p:spTgt spid="20"/>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4" grpId="0"/>
      <p:bldP spid="4" grpId="1"/>
      <p:bldP spid="9" grpId="0"/>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一、匀变速直线运动的平均速度公式</a:t>
            </a:r>
          </a:p>
        </p:txBody>
      </p:sp>
      <p:sp>
        <p:nvSpPr>
          <p:cNvPr id="6" name="矩形 5"/>
          <p:cNvSpPr/>
          <p:nvPr/>
        </p:nvSpPr>
        <p:spPr>
          <a:xfrm>
            <a:off x="347988" y="631007"/>
            <a:ext cx="11435850" cy="2031325"/>
          </a:xfrm>
          <a:prstGeom prst="rect">
            <a:avLst/>
          </a:prstGeom>
        </p:spPr>
        <p:txBody>
          <a:bodyPr wrap="square">
            <a:spAutoFit/>
          </a:bodyPr>
          <a:lstStyle/>
          <a:p>
            <a:pPr algn="just">
              <a:lnSpc>
                <a:spcPct val="150000"/>
              </a:lnSpc>
              <a:spcAft>
                <a:spcPts val="0"/>
              </a:spcAft>
              <a:tabLst>
                <a:tab pos="2250440" algn="l"/>
              </a:tabLst>
            </a:pPr>
            <a:r>
              <a:rPr lang="en-US" altLang="zh-CN" sz="2800" b="1" kern="100" dirty="0" smtClean="0">
                <a:solidFill>
                  <a:srgbClr val="0000FF"/>
                </a:solidFill>
                <a:latin typeface="IPAPANNEW"/>
                <a:ea typeface="华文细黑"/>
                <a:cs typeface="Times New Roman"/>
              </a:rPr>
              <a:t>[</a:t>
            </a:r>
            <a:r>
              <a:rPr lang="zh-CN" altLang="zh-CN" sz="2800" b="1" kern="100" dirty="0" smtClean="0">
                <a:solidFill>
                  <a:srgbClr val="0000FF"/>
                </a:solidFill>
                <a:latin typeface="IPAPANNEW"/>
                <a:ea typeface="华文细黑"/>
                <a:cs typeface="Times New Roman"/>
              </a:rPr>
              <a:t>导学探究</a:t>
            </a:r>
            <a:r>
              <a:rPr lang="en-US" altLang="zh-CN" sz="2800" b="1" kern="100" dirty="0" smtClean="0">
                <a:solidFill>
                  <a:srgbClr val="0000FF"/>
                </a:solidFill>
                <a:latin typeface="IPAPANNEW"/>
                <a:ea typeface="华文细黑"/>
                <a:cs typeface="Times New Roman"/>
              </a:rPr>
              <a:t>]</a:t>
            </a:r>
            <a:r>
              <a:rPr lang="zh-CN" altLang="zh-CN" sz="2800" kern="100" dirty="0" smtClean="0">
                <a:latin typeface="Times New Roman"/>
                <a:ea typeface="华文细黑"/>
                <a:cs typeface="Times New Roman"/>
              </a:rPr>
              <a:t>　</a:t>
            </a:r>
            <a:r>
              <a:rPr lang="en-US" altLang="zh-CN" sz="2800" kern="100" dirty="0" smtClean="0">
                <a:latin typeface="Times New Roman"/>
                <a:ea typeface="华文细黑"/>
                <a:cs typeface="Times New Roman"/>
              </a:rPr>
              <a:t> </a:t>
            </a:r>
          </a:p>
          <a:p>
            <a:pPr algn="just">
              <a:lnSpc>
                <a:spcPct val="150000"/>
              </a:lnSpc>
              <a:spcAft>
                <a:spcPts val="0"/>
              </a:spcAft>
              <a:tabLst>
                <a:tab pos="2700655" algn="l"/>
              </a:tabLst>
            </a:pPr>
            <a:r>
              <a:rPr lang="zh-CN" altLang="zh-CN" sz="2800" kern="100" dirty="0">
                <a:latin typeface="Times New Roman"/>
                <a:ea typeface="华文细黑"/>
                <a:cs typeface="Times New Roman"/>
              </a:rPr>
              <a:t>一物体做匀变速直线运动，初速度为</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0</a:t>
            </a:r>
            <a:r>
              <a:rPr lang="zh-CN" altLang="zh-CN" sz="2800" kern="100" dirty="0">
                <a:latin typeface="Times New Roman"/>
                <a:ea typeface="华文细黑"/>
                <a:cs typeface="Times New Roman"/>
              </a:rPr>
              <a:t>，经过一段时间末速度为</a:t>
            </a:r>
            <a:r>
              <a:rPr lang="en-US" altLang="zh-CN" sz="2800" i="1" kern="100" dirty="0">
                <a:latin typeface="Book Antiqua"/>
                <a:ea typeface="华文细黑"/>
                <a:cs typeface="Times New Roman"/>
              </a:rPr>
              <a:t>v</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画出物体的</a:t>
            </a:r>
            <a:r>
              <a:rPr lang="en-US" altLang="zh-CN" sz="2800" i="1" kern="100" dirty="0">
                <a:latin typeface="Book Antiqua"/>
                <a:ea typeface="华文细黑"/>
                <a:cs typeface="Times New Roman"/>
              </a:rPr>
              <a:t>v</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图象，求出物体在这段时间内的平均速度</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4" name="矩形 3"/>
          <p:cNvSpPr/>
          <p:nvPr/>
        </p:nvSpPr>
        <p:spPr>
          <a:xfrm>
            <a:off x="347988" y="2700075"/>
            <a:ext cx="4054315"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答案　</a:t>
            </a:r>
            <a:r>
              <a:rPr lang="en-US" altLang="zh-CN" sz="2800" i="1" kern="100" dirty="0">
                <a:solidFill>
                  <a:srgbClr val="C00000"/>
                </a:solidFill>
                <a:latin typeface="Book Antiqua"/>
                <a:ea typeface="华文细黑"/>
                <a:cs typeface="Times New Roman"/>
              </a:rPr>
              <a:t>v</a:t>
            </a:r>
            <a:r>
              <a:rPr lang="zh-CN" altLang="zh-CN" sz="2800" kern="100" dirty="0">
                <a:solidFill>
                  <a:srgbClr val="C00000"/>
                </a:solidFill>
                <a:latin typeface="Times New Roman"/>
                <a:ea typeface="华文细黑"/>
                <a:cs typeface="Times New Roman"/>
              </a:rPr>
              <a:t>－</a:t>
            </a:r>
            <a:r>
              <a:rPr lang="en-US" altLang="zh-CN" sz="2800" i="1" kern="100" dirty="0">
                <a:solidFill>
                  <a:srgbClr val="C00000"/>
                </a:solidFill>
                <a:latin typeface="Times New Roman"/>
                <a:ea typeface="华文细黑"/>
              </a:rPr>
              <a:t>t</a:t>
            </a:r>
            <a:r>
              <a:rPr lang="zh-CN" altLang="zh-CN" sz="2800" kern="100" dirty="0">
                <a:solidFill>
                  <a:srgbClr val="C00000"/>
                </a:solidFill>
                <a:latin typeface="Times New Roman"/>
                <a:ea typeface="华文细黑"/>
                <a:cs typeface="Times New Roman"/>
              </a:rPr>
              <a:t>图象如图所示</a:t>
            </a:r>
            <a:endParaRPr lang="zh-CN" altLang="en-US" sz="2800" dirty="0"/>
          </a:p>
        </p:txBody>
      </p:sp>
      <p:graphicFrame>
        <p:nvGraphicFramePr>
          <p:cNvPr id="7" name="对象 6"/>
          <p:cNvGraphicFramePr>
            <a:graphicFrameLocks noChangeAspect="1"/>
          </p:cNvGraphicFramePr>
          <p:nvPr>
            <p:extLst>
              <p:ext uri="{D42A27DB-BD31-4B8C-83A1-F6EECF244321}">
                <p14:modId xmlns:p14="http://schemas.microsoft.com/office/powerpoint/2010/main" val="2446572294"/>
              </p:ext>
            </p:extLst>
          </p:nvPr>
        </p:nvGraphicFramePr>
        <p:xfrm>
          <a:off x="476250" y="3376042"/>
          <a:ext cx="7304087" cy="2336800"/>
        </p:xfrm>
        <a:graphic>
          <a:graphicData uri="http://schemas.openxmlformats.org/presentationml/2006/ole">
            <mc:AlternateContent xmlns:mc="http://schemas.openxmlformats.org/markup-compatibility/2006">
              <mc:Choice xmlns:v="urn:schemas-microsoft-com:vml" Requires="v">
                <p:oleObj spid="_x0000_s96541" name="文档" r:id="rId3" imgW="7408126" imgH="2371680" progId="Word.Document.12">
                  <p:embed/>
                </p:oleObj>
              </mc:Choice>
              <mc:Fallback>
                <p:oleObj name="文档" r:id="rId3" imgW="7408126" imgH="2371680" progId="Word.Document.12">
                  <p:embed/>
                  <p:pic>
                    <p:nvPicPr>
                      <p:cNvPr id="0" name=""/>
                      <p:cNvPicPr/>
                      <p:nvPr/>
                    </p:nvPicPr>
                    <p:blipFill>
                      <a:blip r:embed="rId4"/>
                      <a:stretch>
                        <a:fillRect/>
                      </a:stretch>
                    </p:blipFill>
                    <p:spPr>
                      <a:xfrm>
                        <a:off x="476250" y="3376042"/>
                        <a:ext cx="7304087" cy="2336800"/>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420044343"/>
              </p:ext>
            </p:extLst>
          </p:nvPr>
        </p:nvGraphicFramePr>
        <p:xfrm>
          <a:off x="476250" y="4940186"/>
          <a:ext cx="7600950" cy="1181100"/>
        </p:xfrm>
        <a:graphic>
          <a:graphicData uri="http://schemas.openxmlformats.org/presentationml/2006/ole">
            <mc:AlternateContent xmlns:mc="http://schemas.openxmlformats.org/markup-compatibility/2006">
              <mc:Choice xmlns:v="urn:schemas-microsoft-com:vml" Requires="v">
                <p:oleObj spid="_x0000_s96542" name="文档" r:id="rId5" imgW="7607808" imgH="1181088" progId="Word.Document.12">
                  <p:embed/>
                </p:oleObj>
              </mc:Choice>
              <mc:Fallback>
                <p:oleObj name="文档" r:id="rId5" imgW="7607808" imgH="1181088" progId="Word.Document.12">
                  <p:embed/>
                  <p:pic>
                    <p:nvPicPr>
                      <p:cNvPr id="0" name=""/>
                      <p:cNvPicPr/>
                      <p:nvPr/>
                    </p:nvPicPr>
                    <p:blipFill>
                      <a:blip r:embed="rId6"/>
                      <a:stretch>
                        <a:fillRect/>
                      </a:stretch>
                    </p:blipFill>
                    <p:spPr>
                      <a:xfrm>
                        <a:off x="476250" y="4940186"/>
                        <a:ext cx="7600950" cy="1181100"/>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2530085094"/>
              </p:ext>
            </p:extLst>
          </p:nvPr>
        </p:nvGraphicFramePr>
        <p:xfrm>
          <a:off x="476250" y="5726668"/>
          <a:ext cx="7600950" cy="1181100"/>
        </p:xfrm>
        <a:graphic>
          <a:graphicData uri="http://schemas.openxmlformats.org/presentationml/2006/ole">
            <mc:AlternateContent xmlns:mc="http://schemas.openxmlformats.org/markup-compatibility/2006">
              <mc:Choice xmlns:v="urn:schemas-microsoft-com:vml" Requires="v">
                <p:oleObj spid="_x0000_s96543" name="文档" r:id="rId7" imgW="7607808" imgH="1181088" progId="Word.Document.12">
                  <p:embed/>
                </p:oleObj>
              </mc:Choice>
              <mc:Fallback>
                <p:oleObj name="文档" r:id="rId7" imgW="7607808" imgH="1181088" progId="Word.Document.12">
                  <p:embed/>
                  <p:pic>
                    <p:nvPicPr>
                      <p:cNvPr id="0" name=""/>
                      <p:cNvPicPr/>
                      <p:nvPr/>
                    </p:nvPicPr>
                    <p:blipFill>
                      <a:blip r:embed="rId8"/>
                      <a:stretch>
                        <a:fillRect/>
                      </a:stretch>
                    </p:blipFill>
                    <p:spPr>
                      <a:xfrm>
                        <a:off x="476250" y="5726668"/>
                        <a:ext cx="7600950" cy="1181100"/>
                      </a:xfrm>
                      <a:prstGeom prst="rect">
                        <a:avLst/>
                      </a:prstGeom>
                    </p:spPr>
                  </p:pic>
                </p:oleObj>
              </mc:Fallback>
            </mc:AlternateContent>
          </a:graphicData>
        </a:graphic>
      </p:graphicFrame>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pic>
        <p:nvPicPr>
          <p:cNvPr id="1113" name="Picture 89" descr="\\贾文\贾文\源文件\同步\物理 人教 必修1 新课标\R2-68.tif"/>
          <p:cNvPicPr>
            <a:picLocks noChangeAspect="1" noChangeArrowheads="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17660" y="2787922"/>
            <a:ext cx="3278146" cy="265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93649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1113"/>
                                        </p:tgtEl>
                                        <p:attrNameLst>
                                          <p:attrName>style.visibility</p:attrName>
                                        </p:attrNameLst>
                                      </p:cBhvr>
                                      <p:to>
                                        <p:strVal val="visible"/>
                                      </p:to>
                                    </p:set>
                                    <p:animEffect transition="in" filter="blinds(horizontal)">
                                      <p:cBhvr>
                                        <p:cTn id="10" dur="500"/>
                                        <p:tgtEl>
                                          <p:spTgt spid="111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113"/>
                                        </p:tgtEl>
                                      </p:cBhvr>
                                    </p:animEffect>
                                    <p:set>
                                      <p:cBhvr>
                                        <p:cTn id="33" dur="1" fill="hold">
                                          <p:stCondLst>
                                            <p:cond delay="499"/>
                                          </p:stCondLst>
                                        </p:cTn>
                                        <p:tgtEl>
                                          <p:spTgt spid="1113"/>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4" grpId="0"/>
      <p:bldP spid="4" grpId="1"/>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415221" y="1138586"/>
            <a:ext cx="11299010" cy="68760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在客车追上货车前，两车的最大距离是多少？</a:t>
            </a:r>
            <a:endParaRPr lang="zh-CN" altLang="zh-CN" sz="1050" kern="100" dirty="0">
              <a:effectLst/>
              <a:latin typeface="宋体"/>
              <a:cs typeface="Courier New"/>
            </a:endParaRPr>
          </a:p>
        </p:txBody>
      </p:sp>
      <p:sp>
        <p:nvSpPr>
          <p:cNvPr id="19" name="TextBox 18"/>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0" name="TextBox 19"/>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4" name="矩形 3"/>
          <p:cNvSpPr/>
          <p:nvPr/>
        </p:nvSpPr>
        <p:spPr>
          <a:xfrm>
            <a:off x="415221" y="1954818"/>
            <a:ext cx="1989647" cy="523220"/>
          </a:xfrm>
          <a:prstGeom prst="rect">
            <a:avLst/>
          </a:prstGeom>
        </p:spPr>
        <p:txBody>
          <a:bodyPr wrap="none">
            <a:spAutoFit/>
          </a:bodyPr>
          <a:lstStyle/>
          <a:p>
            <a:pPr algn="just">
              <a:spcAft>
                <a:spcPts val="0"/>
              </a:spcAft>
              <a:tabLst>
                <a:tab pos="2700655" algn="l"/>
              </a:tabLst>
            </a:pPr>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25 m</a:t>
            </a:r>
            <a:endParaRPr lang="zh-CN" altLang="zh-CN" sz="2800" kern="100" dirty="0">
              <a:effectLst/>
              <a:latin typeface="宋体"/>
              <a:cs typeface="Courier New"/>
            </a:endParaRPr>
          </a:p>
        </p:txBody>
      </p:sp>
      <p:sp>
        <p:nvSpPr>
          <p:cNvPr id="9" name="矩形 8"/>
          <p:cNvSpPr/>
          <p:nvPr/>
        </p:nvSpPr>
        <p:spPr>
          <a:xfrm>
            <a:off x="415221" y="2541042"/>
            <a:ext cx="11299010" cy="133393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两车距离最远时，两车应具有相等的速度，即</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at</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，代入数据解得</a:t>
            </a:r>
            <a:r>
              <a:rPr lang="en-US" altLang="zh-CN" sz="2800" i="1" kern="100" dirty="0">
                <a:solidFill>
                  <a:srgbClr val="002060"/>
                </a:solidFill>
                <a:latin typeface="Times New Roman"/>
                <a:ea typeface="华文细黑"/>
                <a:cs typeface="Courier New"/>
              </a:rPr>
              <a:t>t</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5 s.</a:t>
            </a:r>
            <a:endParaRPr lang="zh-CN" altLang="zh-CN" sz="1050" kern="100" dirty="0">
              <a:effectLst/>
              <a:latin typeface="宋体"/>
              <a:cs typeface="Courier New"/>
            </a:endParaRPr>
          </a:p>
        </p:txBody>
      </p:sp>
      <p:graphicFrame>
        <p:nvGraphicFramePr>
          <p:cNvPr id="11" name="对象 10"/>
          <p:cNvGraphicFramePr>
            <a:graphicFrameLocks noChangeAspect="1"/>
          </p:cNvGraphicFramePr>
          <p:nvPr>
            <p:extLst>
              <p:ext uri="{D42A27DB-BD31-4B8C-83A1-F6EECF244321}">
                <p14:modId xmlns:p14="http://schemas.microsoft.com/office/powerpoint/2010/main" val="935548003"/>
              </p:ext>
            </p:extLst>
          </p:nvPr>
        </p:nvGraphicFramePr>
        <p:xfrm>
          <a:off x="538163" y="3983038"/>
          <a:ext cx="8940800" cy="1309687"/>
        </p:xfrm>
        <a:graphic>
          <a:graphicData uri="http://schemas.openxmlformats.org/presentationml/2006/ole">
            <mc:AlternateContent xmlns:mc="http://schemas.openxmlformats.org/markup-compatibility/2006">
              <mc:Choice xmlns:v="urn:schemas-microsoft-com:vml" Requires="v">
                <p:oleObj spid="_x0000_s92270" name="文档" r:id="rId3" imgW="8942545" imgH="1320542" progId="Word.Document.12">
                  <p:embed/>
                </p:oleObj>
              </mc:Choice>
              <mc:Fallback>
                <p:oleObj name="文档" r:id="rId3" imgW="8942545" imgH="1320542" progId="Word.Document.12">
                  <p:embed/>
                  <p:pic>
                    <p:nvPicPr>
                      <p:cNvPr id="0" name=""/>
                      <p:cNvPicPr/>
                      <p:nvPr/>
                    </p:nvPicPr>
                    <p:blipFill>
                      <a:blip r:embed="rId4"/>
                      <a:stretch>
                        <a:fillRect/>
                      </a:stretch>
                    </p:blipFill>
                    <p:spPr>
                      <a:xfrm>
                        <a:off x="538163" y="3983038"/>
                        <a:ext cx="8940800" cy="1309687"/>
                      </a:xfrm>
                      <a:prstGeom prst="rect">
                        <a:avLst/>
                      </a:prstGeom>
                    </p:spPr>
                  </p:pic>
                </p:oleObj>
              </mc:Fallback>
            </mc:AlternateContent>
          </a:graphicData>
        </a:graphic>
      </p:graphicFrame>
    </p:spTree>
    <p:extLst>
      <p:ext uri="{BB962C8B-B14F-4D97-AF65-F5344CB8AC3E}">
        <p14:creationId xmlns:p14="http://schemas.microsoft.com/office/powerpoint/2010/main" val="2467097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3" restart="whenNotActive" fill="hold" evtFilter="cancelBubble" nodeType="interactiveSeq">
                <p:stCondLst>
                  <p:cond evt="onClick" delay="0">
                    <p:tgtEl>
                      <p:spTgt spid="20"/>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4" grpId="0"/>
      <p:bldP spid="4" grpId="1"/>
      <p:bldP spid="9" grpId="0"/>
      <p:bldP spid="9" grpId="1"/>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164" y="714160"/>
            <a:ext cx="2333534" cy="668428"/>
            <a:chOff x="164" y="341996"/>
            <a:chExt cx="2333534" cy="668428"/>
          </a:xfrm>
        </p:grpSpPr>
        <p:sp>
          <p:nvSpPr>
            <p:cNvPr id="4" name="五边形 3"/>
            <p:cNvSpPr/>
            <p:nvPr/>
          </p:nvSpPr>
          <p:spPr>
            <a:xfrm>
              <a:off x="164" y="505747"/>
              <a:ext cx="432048" cy="491359"/>
            </a:xfrm>
            <a:prstGeom prst="homePlate">
              <a:avLst>
                <a:gd name="adj" fmla="val 3530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5" name="燕尾形 4"/>
            <p:cNvSpPr/>
            <p:nvPr/>
          </p:nvSpPr>
          <p:spPr>
            <a:xfrm>
              <a:off x="262558" y="501558"/>
              <a:ext cx="2037820" cy="495548"/>
            </a:xfrm>
            <a:prstGeom prst="chevron">
              <a:avLst>
                <a:gd name="adj" fmla="val 36111"/>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6" name="矩形 5"/>
            <p:cNvSpPr/>
            <p:nvPr/>
          </p:nvSpPr>
          <p:spPr>
            <a:xfrm>
              <a:off x="245466" y="341996"/>
              <a:ext cx="2088232" cy="668428"/>
            </a:xfrm>
            <a:prstGeom prst="rect">
              <a:avLst/>
            </a:prstGeom>
          </p:spPr>
          <p:txBody>
            <a:bodyPr wrap="square" lIns="121898" tIns="60948" rIns="121898" bIns="60948">
              <a:spAutoFit/>
            </a:bodyPr>
            <a:lstStyle/>
            <a:p>
              <a:pPr algn="ctr">
                <a:lnSpc>
                  <a:spcPct val="150000"/>
                </a:lnSpc>
                <a:spcAft>
                  <a:spcPts val="0"/>
                </a:spcAft>
                <a:tabLst>
                  <a:tab pos="1890395" algn="l"/>
                </a:tabLst>
              </a:pPr>
              <a:r>
                <a:rPr lang="zh-CN" altLang="en-US" sz="2800" b="1" kern="100" dirty="0" smtClean="0">
                  <a:solidFill>
                    <a:schemeClr val="bg1"/>
                  </a:solidFill>
                  <a:latin typeface="宋体"/>
                  <a:cs typeface="Courier New"/>
                </a:rPr>
                <a:t>总结提升</a:t>
              </a:r>
              <a:endParaRPr lang="zh-CN" altLang="en-US" sz="2800" b="1" kern="100" dirty="0">
                <a:solidFill>
                  <a:schemeClr val="bg1"/>
                </a:solidFill>
                <a:latin typeface="宋体"/>
                <a:cs typeface="Courier New"/>
              </a:endParaRPr>
            </a:p>
          </p:txBody>
        </p:sp>
      </p:grpSp>
      <p:sp>
        <p:nvSpPr>
          <p:cNvPr id="7" name="矩形 6"/>
          <p:cNvSpPr/>
          <p:nvPr/>
        </p:nvSpPr>
        <p:spPr>
          <a:xfrm>
            <a:off x="766614" y="2023383"/>
            <a:ext cx="10432534" cy="1406411"/>
          </a:xfrm>
          <a:prstGeom prst="rect">
            <a:avLst/>
          </a:prstGeom>
        </p:spPr>
        <p:txBody>
          <a:bodyPr>
            <a:spAutoFit/>
          </a:bodyPr>
          <a:lstStyle/>
          <a:p>
            <a:pPr algn="just">
              <a:lnSpc>
                <a:spcPts val="5500"/>
              </a:lnSpc>
              <a:spcAft>
                <a:spcPts val="0"/>
              </a:spcAft>
              <a:tabLst>
                <a:tab pos="2700655" algn="l"/>
              </a:tabLst>
            </a:pPr>
            <a:r>
              <a:rPr lang="zh-CN" altLang="zh-CN" sz="2800" kern="100" dirty="0">
                <a:latin typeface="Times New Roman"/>
                <a:ea typeface="华文细黑"/>
                <a:cs typeface="Times New Roman"/>
              </a:rPr>
              <a:t>做匀加速直线运动的物体追匀速运动的物体和匀速运动的物体追匀减速运动的物体，一定能追上</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当速度相等时，两者距离最大</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2545121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415221" y="858714"/>
            <a:ext cx="11299010" cy="3565183"/>
          </a:xfrm>
          <a:prstGeom prst="rect">
            <a:avLst/>
          </a:prstGeom>
        </p:spPr>
        <p:txBody>
          <a:bodyPr wrap="square" lIns="121898" tIns="60948" rIns="121898" bIns="60948">
            <a:spAutoFit/>
          </a:bodyPr>
          <a:lstStyle/>
          <a:p>
            <a:pPr algn="just">
              <a:lnSpc>
                <a:spcPts val="5500"/>
              </a:lnSpc>
              <a:spcAft>
                <a:spcPts val="0"/>
              </a:spcAft>
              <a:tabLst>
                <a:tab pos="2700655" algn="l"/>
              </a:tabLst>
            </a:pPr>
            <a:r>
              <a:rPr lang="zh-CN" altLang="zh-CN" sz="2800" b="1" kern="100" dirty="0">
                <a:solidFill>
                  <a:srgbClr val="0000FF"/>
                </a:solidFill>
                <a:latin typeface="Times New Roman"/>
                <a:ea typeface="华文细黑"/>
                <a:cs typeface="Times New Roman"/>
              </a:rPr>
              <a:t>典题</a:t>
            </a:r>
            <a:r>
              <a:rPr lang="en-US" altLang="zh-CN" sz="2800" b="1" kern="100" dirty="0">
                <a:solidFill>
                  <a:srgbClr val="0000FF"/>
                </a:solidFill>
                <a:latin typeface="Times New Roman"/>
                <a:ea typeface="华文细黑"/>
                <a:cs typeface="Courier New"/>
              </a:rPr>
              <a:t>3</a:t>
            </a:r>
            <a:r>
              <a:rPr lang="zh-CN" altLang="zh-CN" sz="2800" kern="100" dirty="0">
                <a:latin typeface="Times New Roman"/>
                <a:ea typeface="华文细黑"/>
                <a:cs typeface="Times New Roman"/>
              </a:rPr>
              <a:t>　某人离公共汽车尾部</a:t>
            </a:r>
            <a:r>
              <a:rPr lang="en-US" altLang="zh-CN" sz="2800" kern="100" dirty="0">
                <a:latin typeface="Times New Roman"/>
                <a:ea typeface="华文细黑"/>
                <a:cs typeface="Courier New"/>
              </a:rPr>
              <a:t>20 m</a:t>
            </a:r>
            <a:r>
              <a:rPr lang="zh-CN" altLang="zh-CN" sz="2800" kern="100" dirty="0">
                <a:latin typeface="Times New Roman"/>
                <a:ea typeface="华文细黑"/>
                <a:cs typeface="Times New Roman"/>
              </a:rPr>
              <a:t>，以速度</a:t>
            </a:r>
            <a:r>
              <a:rPr lang="en-US" altLang="zh-CN" sz="2800" i="1" kern="100" dirty="0">
                <a:latin typeface="Book Antiqua"/>
                <a:ea typeface="华文细黑"/>
                <a:cs typeface="Times New Roman"/>
              </a:rPr>
              <a:t>v</a:t>
            </a:r>
            <a:r>
              <a:rPr lang="zh-CN" altLang="zh-CN" sz="2800" kern="100" dirty="0">
                <a:latin typeface="Times New Roman"/>
                <a:ea typeface="华文细黑"/>
                <a:cs typeface="Times New Roman"/>
              </a:rPr>
              <a:t>向汽车匀速跑过去，与此同时，汽车以</a:t>
            </a:r>
            <a:r>
              <a:rPr lang="en-US" altLang="zh-CN" sz="2800" kern="100" dirty="0">
                <a:latin typeface="Times New Roman"/>
                <a:ea typeface="华文细黑"/>
                <a:cs typeface="Courier New"/>
              </a:rPr>
              <a:t>1 m/s</a:t>
            </a:r>
            <a:r>
              <a:rPr lang="en-US" altLang="zh-CN" sz="2800" kern="100" baseline="30000" dirty="0">
                <a:latin typeface="Times New Roman"/>
                <a:ea typeface="华文细黑"/>
                <a:cs typeface="Courier New"/>
              </a:rPr>
              <a:t>2</a:t>
            </a:r>
            <a:r>
              <a:rPr lang="zh-CN" altLang="zh-CN" sz="2800" kern="100" dirty="0">
                <a:latin typeface="Times New Roman"/>
                <a:ea typeface="华文细黑"/>
                <a:cs typeface="Times New Roman"/>
              </a:rPr>
              <a:t>的加速度从静止启动，做匀加速直线运动</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试问，此人的速度</a:t>
            </a:r>
            <a:r>
              <a:rPr lang="en-US" altLang="zh-CN" sz="2800" i="1" kern="100" dirty="0">
                <a:latin typeface="Book Antiqua"/>
                <a:ea typeface="华文细黑"/>
                <a:cs typeface="Times New Roman"/>
              </a:rPr>
              <a:t>v</a:t>
            </a:r>
            <a:r>
              <a:rPr lang="zh-CN" altLang="zh-CN" sz="2800" kern="100" dirty="0">
                <a:latin typeface="Times New Roman"/>
                <a:ea typeface="华文细黑"/>
                <a:cs typeface="Times New Roman"/>
              </a:rPr>
              <a:t>分别为下列数值时，能否追上汽车？如果能，要用多长时间？如果不能，则他与汽车之间的最小距离是多少？</a:t>
            </a:r>
            <a:endParaRPr lang="zh-CN" altLang="zh-CN" sz="1050" kern="100" dirty="0">
              <a:latin typeface="宋体"/>
              <a:cs typeface="Courier New"/>
            </a:endParaRPr>
          </a:p>
          <a:p>
            <a:pPr>
              <a:lnSpc>
                <a:spcPts val="5500"/>
              </a:lnSpc>
            </a:pPr>
            <a:r>
              <a:rPr lang="en-US" altLang="zh-CN" sz="2800" kern="100" dirty="0">
                <a:latin typeface="Times New Roman"/>
                <a:ea typeface="华文细黑"/>
              </a:rPr>
              <a:t>(1)</a:t>
            </a:r>
            <a:r>
              <a:rPr lang="en-US" altLang="zh-CN" sz="2800" i="1" kern="100" dirty="0">
                <a:latin typeface="Book Antiqua"/>
                <a:ea typeface="华文细黑"/>
                <a:cs typeface="Times New Roman"/>
              </a:rPr>
              <a:t>v</a:t>
            </a:r>
            <a:r>
              <a:rPr lang="zh-CN" altLang="zh-CN" sz="2800" kern="100" dirty="0">
                <a:latin typeface="Times New Roman"/>
                <a:ea typeface="华文细黑"/>
                <a:cs typeface="Times New Roman"/>
              </a:rPr>
              <a:t>＝</a:t>
            </a:r>
            <a:r>
              <a:rPr lang="en-US" altLang="zh-CN" sz="2800" kern="100" dirty="0">
                <a:latin typeface="Times New Roman"/>
                <a:ea typeface="华文细黑"/>
              </a:rPr>
              <a:t>6 m/s</a:t>
            </a:r>
            <a:r>
              <a:rPr lang="zh-CN" altLang="zh-CN" sz="2800" kern="100" dirty="0">
                <a:latin typeface="Times New Roman"/>
                <a:ea typeface="华文细黑"/>
                <a:cs typeface="Times New Roman"/>
              </a:rPr>
              <a:t>；</a:t>
            </a:r>
            <a:endParaRPr lang="zh-CN" altLang="zh-CN" sz="1050" kern="100" dirty="0">
              <a:effectLst/>
              <a:latin typeface="宋体"/>
              <a:cs typeface="Courier New"/>
            </a:endParaRPr>
          </a:p>
        </p:txBody>
      </p:sp>
      <p:sp>
        <p:nvSpPr>
          <p:cNvPr id="19" name="TextBox 18"/>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0" name="TextBox 19">
            <a:hlinkClick r:id="rId2"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4" name="矩形 3"/>
          <p:cNvSpPr/>
          <p:nvPr/>
        </p:nvSpPr>
        <p:spPr>
          <a:xfrm>
            <a:off x="415221" y="4490750"/>
            <a:ext cx="2887329" cy="523220"/>
          </a:xfrm>
          <a:prstGeom prst="rect">
            <a:avLst/>
          </a:prstGeom>
        </p:spPr>
        <p:txBody>
          <a:bodyPr wrap="none">
            <a:spAutoFit/>
          </a:bodyPr>
          <a:lstStyle/>
          <a:p>
            <a:pPr algn="just">
              <a:spcAft>
                <a:spcPts val="0"/>
              </a:spcAft>
              <a:tabLst>
                <a:tab pos="2700655" algn="l"/>
              </a:tabLst>
            </a:pPr>
            <a:r>
              <a:rPr lang="zh-CN" altLang="zh-CN" sz="2800" b="1" kern="100" dirty="0">
                <a:solidFill>
                  <a:srgbClr val="0000FF"/>
                </a:solidFill>
                <a:latin typeface="Times New Roman"/>
                <a:ea typeface="华文细黑"/>
                <a:cs typeface="Times New Roman"/>
              </a:rPr>
              <a:t>答案　</a:t>
            </a:r>
            <a:r>
              <a:rPr lang="zh-CN" altLang="zh-CN" sz="2800" kern="100" dirty="0">
                <a:solidFill>
                  <a:srgbClr val="C00000"/>
                </a:solidFill>
                <a:latin typeface="Times New Roman"/>
                <a:ea typeface="华文细黑"/>
                <a:cs typeface="Times New Roman"/>
              </a:rPr>
              <a:t>不能　</a:t>
            </a:r>
            <a:r>
              <a:rPr lang="en-US" altLang="zh-CN" sz="2800" kern="100" dirty="0">
                <a:solidFill>
                  <a:srgbClr val="C00000"/>
                </a:solidFill>
                <a:latin typeface="Times New Roman"/>
                <a:ea typeface="华文细黑"/>
              </a:rPr>
              <a:t>2 m</a:t>
            </a:r>
            <a:endParaRPr lang="zh-CN" altLang="zh-CN" sz="2800" kern="100" dirty="0">
              <a:effectLst/>
              <a:latin typeface="宋体"/>
              <a:cs typeface="Courier New"/>
            </a:endParaRPr>
          </a:p>
        </p:txBody>
      </p:sp>
    </p:spTree>
    <p:extLst>
      <p:ext uri="{BB962C8B-B14F-4D97-AF65-F5344CB8AC3E}">
        <p14:creationId xmlns:p14="http://schemas.microsoft.com/office/powerpoint/2010/main" val="1694619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4" grpId="0"/>
      <p:bldP spid="4" grpId="1"/>
    </p:bldLst>
  </p:timing>
</p:sld>
</file>

<file path=ppt/slides/slide5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 name="矩形 8"/>
          <p:cNvSpPr/>
          <p:nvPr/>
        </p:nvSpPr>
        <p:spPr>
          <a:xfrm>
            <a:off x="484828" y="685027"/>
            <a:ext cx="11299010" cy="68683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a:t>
            </a:r>
            <a:r>
              <a:rPr lang="zh-CN" altLang="zh-CN" sz="2800" b="1" kern="100" dirty="0">
                <a:solidFill>
                  <a:srgbClr val="002060"/>
                </a:solidFill>
                <a:latin typeface="Times New Roman"/>
                <a:ea typeface="华文细黑"/>
                <a:cs typeface="Times New Roman"/>
              </a:rPr>
              <a:t>　</a:t>
            </a:r>
            <a:r>
              <a:rPr lang="zh-CN" altLang="zh-CN" sz="2800" kern="100" dirty="0">
                <a:solidFill>
                  <a:srgbClr val="002060"/>
                </a:solidFill>
                <a:latin typeface="Times New Roman"/>
                <a:ea typeface="华文细黑"/>
                <a:cs typeface="Times New Roman"/>
              </a:rPr>
              <a:t>当汽车速度达到</a:t>
            </a:r>
            <a:r>
              <a:rPr lang="en-US" altLang="zh-CN" sz="2800" kern="100" dirty="0">
                <a:solidFill>
                  <a:srgbClr val="002060"/>
                </a:solidFill>
                <a:latin typeface="Times New Roman"/>
                <a:ea typeface="华文细黑"/>
                <a:cs typeface="Courier New"/>
              </a:rPr>
              <a:t>6 m/s</a:t>
            </a:r>
            <a:r>
              <a:rPr lang="zh-CN" altLang="zh-CN" sz="2800" kern="100" dirty="0">
                <a:solidFill>
                  <a:srgbClr val="002060"/>
                </a:solidFill>
                <a:latin typeface="Times New Roman"/>
                <a:ea typeface="华文细黑"/>
                <a:cs typeface="Times New Roman"/>
              </a:rPr>
              <a:t>时，所需的时间</a:t>
            </a:r>
            <a:endParaRPr lang="zh-CN" altLang="zh-CN" sz="1050" kern="100" dirty="0">
              <a:effectLst/>
              <a:latin typeface="宋体"/>
              <a:cs typeface="Courier New"/>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3990293105"/>
              </p:ext>
            </p:extLst>
          </p:nvPr>
        </p:nvGraphicFramePr>
        <p:xfrm>
          <a:off x="629469" y="1488431"/>
          <a:ext cx="2844800" cy="1514475"/>
        </p:xfrm>
        <a:graphic>
          <a:graphicData uri="http://schemas.openxmlformats.org/presentationml/2006/ole">
            <mc:AlternateContent xmlns:mc="http://schemas.openxmlformats.org/markup-compatibility/2006">
              <mc:Choice xmlns:v="urn:schemas-microsoft-com:vml" Requires="v">
                <p:oleObj spid="_x0000_s97470" name="文档" r:id="rId3" imgW="2835531" imgH="1523537" progId="Word.Document.12">
                  <p:embed/>
                </p:oleObj>
              </mc:Choice>
              <mc:Fallback>
                <p:oleObj name="文档" r:id="rId3" imgW="2835531" imgH="1523537" progId="Word.Document.12">
                  <p:embed/>
                  <p:pic>
                    <p:nvPicPr>
                      <p:cNvPr id="0" name=""/>
                      <p:cNvPicPr/>
                      <p:nvPr/>
                    </p:nvPicPr>
                    <p:blipFill>
                      <a:blip r:embed="rId4"/>
                      <a:stretch>
                        <a:fillRect/>
                      </a:stretch>
                    </p:blipFill>
                    <p:spPr>
                      <a:xfrm>
                        <a:off x="629469" y="1488431"/>
                        <a:ext cx="2844800" cy="1514475"/>
                      </a:xfrm>
                      <a:prstGeom prst="rect">
                        <a:avLst/>
                      </a:prstGeom>
                    </p:spPr>
                  </p:pic>
                </p:oleObj>
              </mc:Fallback>
            </mc:AlternateContent>
          </a:graphicData>
        </a:graphic>
      </p:graphicFrame>
      <p:sp>
        <p:nvSpPr>
          <p:cNvPr id="10" name="矩形 9"/>
          <p:cNvSpPr/>
          <p:nvPr/>
        </p:nvSpPr>
        <p:spPr>
          <a:xfrm>
            <a:off x="484828" y="2476223"/>
            <a:ext cx="11299010" cy="699654"/>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在这段时间内人的位移</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Book Antiqua"/>
                <a:ea typeface="华文细黑"/>
                <a:cs typeface="Times New Roman"/>
              </a:rPr>
              <a:t>v</a:t>
            </a:r>
            <a:r>
              <a:rPr lang="en-US" altLang="zh-CN" sz="2800" i="1" kern="100" dirty="0" err="1">
                <a:solidFill>
                  <a:srgbClr val="002060"/>
                </a:solidFill>
                <a:latin typeface="Times New Roman"/>
                <a:ea typeface="华文细黑"/>
                <a:cs typeface="Courier New"/>
              </a:rPr>
              <a:t>t</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6</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cs typeface="Courier New"/>
              </a:rPr>
              <a:t>6 m</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36 m</a:t>
            </a:r>
            <a:endParaRPr lang="zh-CN" altLang="zh-CN" sz="1050" kern="100" dirty="0">
              <a:effectLst/>
              <a:latin typeface="宋体"/>
              <a:cs typeface="Courier New"/>
            </a:endParaRPr>
          </a:p>
        </p:txBody>
      </p:sp>
      <p:graphicFrame>
        <p:nvGraphicFramePr>
          <p:cNvPr id="13" name="对象 12"/>
          <p:cNvGraphicFramePr>
            <a:graphicFrameLocks noChangeAspect="1"/>
          </p:cNvGraphicFramePr>
          <p:nvPr>
            <p:extLst>
              <p:ext uri="{D42A27DB-BD31-4B8C-83A1-F6EECF244321}">
                <p14:modId xmlns:p14="http://schemas.microsoft.com/office/powerpoint/2010/main" val="1938950001"/>
              </p:ext>
            </p:extLst>
          </p:nvPr>
        </p:nvGraphicFramePr>
        <p:xfrm>
          <a:off x="558349" y="3355350"/>
          <a:ext cx="6848475" cy="1281113"/>
        </p:xfrm>
        <a:graphic>
          <a:graphicData uri="http://schemas.openxmlformats.org/presentationml/2006/ole">
            <mc:AlternateContent xmlns:mc="http://schemas.openxmlformats.org/markup-compatibility/2006">
              <mc:Choice xmlns:v="urn:schemas-microsoft-com:vml" Requires="v">
                <p:oleObj spid="_x0000_s97471" name="文档" r:id="rId5" imgW="6844650" imgH="1279872" progId="Word.Document.12">
                  <p:embed/>
                </p:oleObj>
              </mc:Choice>
              <mc:Fallback>
                <p:oleObj name="文档" r:id="rId5" imgW="6844650" imgH="1279872" progId="Word.Document.12">
                  <p:embed/>
                  <p:pic>
                    <p:nvPicPr>
                      <p:cNvPr id="0" name=""/>
                      <p:cNvPicPr/>
                      <p:nvPr/>
                    </p:nvPicPr>
                    <p:blipFill>
                      <a:blip r:embed="rId6"/>
                      <a:stretch>
                        <a:fillRect/>
                      </a:stretch>
                    </p:blipFill>
                    <p:spPr>
                      <a:xfrm>
                        <a:off x="558349" y="3355350"/>
                        <a:ext cx="6848475" cy="1281113"/>
                      </a:xfrm>
                      <a:prstGeom prst="rect">
                        <a:avLst/>
                      </a:prstGeom>
                    </p:spPr>
                  </p:pic>
                </p:oleObj>
              </mc:Fallback>
            </mc:AlternateContent>
          </a:graphicData>
        </a:graphic>
      </p:graphicFrame>
      <p:sp>
        <p:nvSpPr>
          <p:cNvPr id="14" name="矩形 13"/>
          <p:cNvSpPr/>
          <p:nvPr/>
        </p:nvSpPr>
        <p:spPr>
          <a:xfrm>
            <a:off x="484828" y="4234895"/>
            <a:ext cx="10858127" cy="133393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因为</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1</a:t>
            </a:r>
            <a:r>
              <a:rPr lang="en-US" altLang="zh-CN" sz="2800" kern="100" dirty="0">
                <a:solidFill>
                  <a:srgbClr val="002060"/>
                </a:solidFill>
                <a:latin typeface="Times New Roman"/>
                <a:ea typeface="华文细黑"/>
                <a:cs typeface="Courier New"/>
              </a:rPr>
              <a:t>&lt;</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20 m</a:t>
            </a:r>
            <a:r>
              <a:rPr lang="zh-CN" altLang="zh-CN" sz="2800" kern="100" dirty="0">
                <a:solidFill>
                  <a:srgbClr val="002060"/>
                </a:solidFill>
                <a:latin typeface="Times New Roman"/>
                <a:ea typeface="华文细黑"/>
                <a:cs typeface="Times New Roman"/>
              </a:rPr>
              <a:t>，所以人不能追上汽车，此时人与汽车之间有最小距离，最小距离</a:t>
            </a:r>
            <a:r>
              <a:rPr lang="en-US" altLang="zh-CN" sz="2800" kern="100" dirty="0" err="1">
                <a:solidFill>
                  <a:srgbClr val="002060"/>
                </a:solidFill>
                <a:latin typeface="Times New Roman"/>
                <a:ea typeface="华文细黑"/>
                <a:cs typeface="Courier New"/>
              </a:rPr>
              <a:t>Δ</a:t>
            </a:r>
            <a:r>
              <a:rPr lang="en-US" altLang="zh-CN" sz="2800" i="1" kern="100" dirty="0" err="1">
                <a:solidFill>
                  <a:srgbClr val="002060"/>
                </a:solidFill>
                <a:latin typeface="Times New Roman"/>
                <a:ea typeface="华文细黑"/>
                <a:cs typeface="Courier New"/>
              </a:rPr>
              <a:t>x</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20 m</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2 m.</a:t>
            </a:r>
            <a:endParaRPr lang="zh-CN" altLang="zh-CN" sz="1050" kern="100" dirty="0">
              <a:effectLst/>
              <a:latin typeface="宋体"/>
              <a:cs typeface="Courier New"/>
            </a:endParaRPr>
          </a:p>
        </p:txBody>
      </p:sp>
    </p:spTree>
    <p:extLst>
      <p:ext uri="{BB962C8B-B14F-4D97-AF65-F5344CB8AC3E}">
        <p14:creationId xmlns:p14="http://schemas.microsoft.com/office/powerpoint/2010/main" val="9741298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750"/>
                                        <p:tgtEl>
                                          <p:spTgt spid="9"/>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750"/>
                                        <p:tgtEl>
                                          <p:spTgt spid="5"/>
                                        </p:tgtEl>
                                      </p:cBhvr>
                                    </p:animEffect>
                                  </p:childTnLst>
                                </p:cTn>
                              </p:par>
                            </p:childTnLst>
                          </p:cTn>
                        </p:par>
                        <p:par>
                          <p:cTn id="12" fill="hold">
                            <p:stCondLst>
                              <p:cond delay="1500"/>
                            </p:stCondLst>
                            <p:childTnLst>
                              <p:par>
                                <p:cTn id="13" presetID="3"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750"/>
                                        <p:tgtEl>
                                          <p:spTgt spid="10"/>
                                        </p:tgtEl>
                                      </p:cBhvr>
                                    </p:animEffect>
                                  </p:childTnLst>
                                </p:cTn>
                              </p:par>
                            </p:childTnLst>
                          </p:cTn>
                        </p:par>
                        <p:par>
                          <p:cTn id="16" fill="hold">
                            <p:stCondLst>
                              <p:cond delay="2250"/>
                            </p:stCondLst>
                            <p:childTnLst>
                              <p:par>
                                <p:cTn id="17" presetID="3" presetClass="entr" presetSubtype="1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750"/>
                                        <p:tgtEl>
                                          <p:spTgt spid="13"/>
                                        </p:tgtEl>
                                      </p:cBhvr>
                                    </p:animEffect>
                                  </p:childTnLst>
                                </p:cTn>
                              </p:par>
                            </p:childTnLst>
                          </p:cTn>
                        </p:par>
                        <p:par>
                          <p:cTn id="20" fill="hold">
                            <p:stCondLst>
                              <p:cond delay="3000"/>
                            </p:stCondLst>
                            <p:childTnLst>
                              <p:par>
                                <p:cTn id="21" presetID="3" presetClass="entr" presetSubtype="1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矩形 14"/>
          <p:cNvSpPr/>
          <p:nvPr/>
        </p:nvSpPr>
        <p:spPr>
          <a:xfrm>
            <a:off x="406574" y="5549618"/>
            <a:ext cx="11299010" cy="68760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解得</a:t>
            </a:r>
            <a:r>
              <a:rPr lang="en-US" altLang="zh-CN" sz="2800" i="1" kern="100" dirty="0">
                <a:solidFill>
                  <a:srgbClr val="002060"/>
                </a:solidFill>
                <a:latin typeface="Times New Roman"/>
                <a:ea typeface="华文细黑"/>
                <a:cs typeface="Courier New"/>
              </a:rPr>
              <a:t>t</a:t>
            </a:r>
            <a:r>
              <a:rPr lang="en-US" altLang="zh-CN" sz="2800" kern="100" baseline="-25000" dirty="0">
                <a:solidFill>
                  <a:srgbClr val="002060"/>
                </a:solidFill>
                <a:latin typeface="Times New Roman"/>
                <a:ea typeface="华文细黑"/>
                <a:cs typeface="Courier New"/>
              </a:rPr>
              <a:t>1</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4 s</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t</a:t>
            </a:r>
            <a:r>
              <a:rPr lang="en-US" altLang="zh-CN" sz="2800" kern="100" baseline="-25000" dirty="0">
                <a:solidFill>
                  <a:srgbClr val="002060"/>
                </a:solidFill>
                <a:latin typeface="Times New Roman"/>
                <a:ea typeface="华文细黑"/>
                <a:cs typeface="Courier New"/>
              </a:rPr>
              <a:t>2</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10 s(</a:t>
            </a:r>
            <a:r>
              <a:rPr lang="zh-CN" altLang="zh-CN" sz="2800" kern="100" dirty="0">
                <a:solidFill>
                  <a:srgbClr val="002060"/>
                </a:solidFill>
                <a:latin typeface="Times New Roman"/>
                <a:ea typeface="华文细黑"/>
                <a:cs typeface="Times New Roman"/>
              </a:rPr>
              <a:t>舍去</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
        <p:nvSpPr>
          <p:cNvPr id="12" name="矩形 11"/>
          <p:cNvSpPr/>
          <p:nvPr/>
        </p:nvSpPr>
        <p:spPr>
          <a:xfrm>
            <a:off x="406574" y="365042"/>
            <a:ext cx="11299010" cy="699654"/>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7 m/s.</a:t>
            </a:r>
            <a:endParaRPr lang="zh-CN" altLang="zh-CN" sz="1050" kern="100" dirty="0">
              <a:effectLst/>
              <a:latin typeface="宋体"/>
              <a:cs typeface="Courier New"/>
            </a:endParaRPr>
          </a:p>
        </p:txBody>
      </p:sp>
      <p:sp>
        <p:nvSpPr>
          <p:cNvPr id="19" name="TextBox 18"/>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0" name="TextBox 19"/>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4" name="矩形 3"/>
          <p:cNvSpPr/>
          <p:nvPr/>
        </p:nvSpPr>
        <p:spPr>
          <a:xfrm>
            <a:off x="406574" y="1181274"/>
            <a:ext cx="2388795" cy="523220"/>
          </a:xfrm>
          <a:prstGeom prst="rect">
            <a:avLst/>
          </a:prstGeom>
        </p:spPr>
        <p:txBody>
          <a:bodyPr wrap="none">
            <a:spAutoFit/>
          </a:bodyPr>
          <a:lstStyle/>
          <a:p>
            <a:pPr algn="just">
              <a:spcAft>
                <a:spcPts val="0"/>
              </a:spcAft>
              <a:tabLst>
                <a:tab pos="2700655" algn="l"/>
              </a:tabLst>
            </a:pPr>
            <a:r>
              <a:rPr lang="zh-CN" altLang="zh-CN" sz="2800" b="1" kern="100" dirty="0">
                <a:solidFill>
                  <a:srgbClr val="0000FF"/>
                </a:solidFill>
                <a:latin typeface="Times New Roman"/>
                <a:ea typeface="华文细黑"/>
                <a:cs typeface="Times New Roman"/>
              </a:rPr>
              <a:t>答案　</a:t>
            </a:r>
            <a:r>
              <a:rPr lang="zh-CN" altLang="zh-CN" sz="2800" kern="100" dirty="0">
                <a:solidFill>
                  <a:srgbClr val="C00000"/>
                </a:solidFill>
                <a:latin typeface="Times New Roman"/>
                <a:ea typeface="华文细黑"/>
                <a:cs typeface="Times New Roman"/>
              </a:rPr>
              <a:t>能　</a:t>
            </a:r>
            <a:r>
              <a:rPr lang="en-US" altLang="zh-CN" sz="2800" kern="100" dirty="0">
                <a:solidFill>
                  <a:srgbClr val="C00000"/>
                </a:solidFill>
                <a:latin typeface="Times New Roman"/>
                <a:ea typeface="华文细黑"/>
              </a:rPr>
              <a:t>4 s</a:t>
            </a:r>
            <a:endParaRPr lang="zh-CN" altLang="zh-CN" sz="2800" kern="100" dirty="0">
              <a:effectLst/>
              <a:latin typeface="宋体"/>
              <a:cs typeface="Courier New"/>
            </a:endParaRPr>
          </a:p>
        </p:txBody>
      </p:sp>
      <p:sp>
        <p:nvSpPr>
          <p:cNvPr id="9" name="矩形 8"/>
          <p:cNvSpPr/>
          <p:nvPr/>
        </p:nvSpPr>
        <p:spPr>
          <a:xfrm>
            <a:off x="406574" y="1767498"/>
            <a:ext cx="11299010" cy="68760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a:t>
            </a:r>
            <a:r>
              <a:rPr lang="zh-CN" altLang="zh-CN" sz="2800" b="1" kern="100" dirty="0">
                <a:solidFill>
                  <a:srgbClr val="002060"/>
                </a:solidFill>
                <a:latin typeface="Times New Roman"/>
                <a:ea typeface="华文细黑"/>
                <a:cs typeface="Times New Roman"/>
              </a:rPr>
              <a:t>　</a:t>
            </a:r>
            <a:r>
              <a:rPr lang="zh-CN" altLang="zh-CN" sz="2800" kern="100" dirty="0">
                <a:solidFill>
                  <a:srgbClr val="002060"/>
                </a:solidFill>
                <a:latin typeface="Times New Roman"/>
                <a:ea typeface="华文细黑"/>
                <a:cs typeface="Times New Roman"/>
              </a:rPr>
              <a:t>当汽车速度达到</a:t>
            </a:r>
            <a:r>
              <a:rPr lang="en-US" altLang="zh-CN" sz="2800" kern="100" dirty="0">
                <a:solidFill>
                  <a:srgbClr val="002060"/>
                </a:solidFill>
                <a:latin typeface="Times New Roman"/>
                <a:ea typeface="华文细黑"/>
                <a:cs typeface="Courier New"/>
              </a:rPr>
              <a:t>7 m/s</a:t>
            </a:r>
            <a:r>
              <a:rPr lang="zh-CN" altLang="zh-CN" sz="2800" kern="100" dirty="0">
                <a:solidFill>
                  <a:srgbClr val="002060"/>
                </a:solidFill>
                <a:latin typeface="Times New Roman"/>
                <a:ea typeface="华文细黑"/>
                <a:cs typeface="Times New Roman"/>
              </a:rPr>
              <a:t>时，所需的时间</a:t>
            </a:r>
            <a:endParaRPr lang="zh-CN" altLang="zh-CN" sz="1050" kern="100" dirty="0">
              <a:effectLst/>
              <a:latin typeface="宋体"/>
              <a:cs typeface="Courier New"/>
            </a:endParaRPr>
          </a:p>
        </p:txBody>
      </p:sp>
      <p:graphicFrame>
        <p:nvGraphicFramePr>
          <p:cNvPr id="11" name="对象 10"/>
          <p:cNvGraphicFramePr>
            <a:graphicFrameLocks noChangeAspect="1"/>
          </p:cNvGraphicFramePr>
          <p:nvPr>
            <p:extLst>
              <p:ext uri="{D42A27DB-BD31-4B8C-83A1-F6EECF244321}">
                <p14:modId xmlns:p14="http://schemas.microsoft.com/office/powerpoint/2010/main" val="3449908594"/>
              </p:ext>
            </p:extLst>
          </p:nvPr>
        </p:nvGraphicFramePr>
        <p:xfrm>
          <a:off x="7432878" y="1704494"/>
          <a:ext cx="3475038" cy="1311275"/>
        </p:xfrm>
        <a:graphic>
          <a:graphicData uri="http://schemas.openxmlformats.org/presentationml/2006/ole">
            <mc:AlternateContent xmlns:mc="http://schemas.openxmlformats.org/markup-compatibility/2006">
              <mc:Choice xmlns:v="urn:schemas-microsoft-com:vml" Requires="v">
                <p:oleObj spid="_x0000_s95509" name="文档" r:id="rId3" imgW="3485811" imgH="1310105" progId="Word.Document.12">
                  <p:embed/>
                </p:oleObj>
              </mc:Choice>
              <mc:Fallback>
                <p:oleObj name="文档" r:id="rId3" imgW="3485811" imgH="1310105" progId="Word.Document.12">
                  <p:embed/>
                  <p:pic>
                    <p:nvPicPr>
                      <p:cNvPr id="0" name=""/>
                      <p:cNvPicPr/>
                      <p:nvPr/>
                    </p:nvPicPr>
                    <p:blipFill>
                      <a:blip r:embed="rId4"/>
                      <a:stretch>
                        <a:fillRect/>
                      </a:stretch>
                    </p:blipFill>
                    <p:spPr>
                      <a:xfrm>
                        <a:off x="7432878" y="1704494"/>
                        <a:ext cx="3475038" cy="1311275"/>
                      </a:xfrm>
                      <a:prstGeom prst="rect">
                        <a:avLst/>
                      </a:prstGeom>
                    </p:spPr>
                  </p:pic>
                </p:oleObj>
              </mc:Fallback>
            </mc:AlternateContent>
          </a:graphicData>
        </a:graphic>
      </p:graphicFrame>
      <p:sp>
        <p:nvSpPr>
          <p:cNvPr id="8" name="矩形 7"/>
          <p:cNvSpPr/>
          <p:nvPr/>
        </p:nvSpPr>
        <p:spPr>
          <a:xfrm>
            <a:off x="406574" y="2515122"/>
            <a:ext cx="11299010" cy="699654"/>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在这段时间内人的位移</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1</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1</a:t>
            </a:r>
            <a:r>
              <a:rPr lang="en-US" altLang="zh-CN" sz="2800" i="1" kern="100" dirty="0">
                <a:solidFill>
                  <a:srgbClr val="002060"/>
                </a:solidFill>
                <a:latin typeface="Times New Roman"/>
                <a:ea typeface="华文细黑"/>
                <a:cs typeface="Courier New"/>
              </a:rPr>
              <a:t>t</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7</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cs typeface="Courier New"/>
              </a:rPr>
              <a:t>7 m</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49 m</a:t>
            </a:r>
            <a:endParaRPr lang="zh-CN" altLang="zh-CN" sz="1050" kern="100" dirty="0">
              <a:effectLst/>
              <a:latin typeface="宋体"/>
              <a:cs typeface="Courier New"/>
            </a:endParaRPr>
          </a:p>
        </p:txBody>
      </p:sp>
      <p:graphicFrame>
        <p:nvGraphicFramePr>
          <p:cNvPr id="10" name="对象 9"/>
          <p:cNvGraphicFramePr>
            <a:graphicFrameLocks noChangeAspect="1"/>
          </p:cNvGraphicFramePr>
          <p:nvPr>
            <p:extLst>
              <p:ext uri="{D42A27DB-BD31-4B8C-83A1-F6EECF244321}">
                <p14:modId xmlns:p14="http://schemas.microsoft.com/office/powerpoint/2010/main" val="2654971856"/>
              </p:ext>
            </p:extLst>
          </p:nvPr>
        </p:nvGraphicFramePr>
        <p:xfrm>
          <a:off x="531023" y="3308098"/>
          <a:ext cx="8940800" cy="1309687"/>
        </p:xfrm>
        <a:graphic>
          <a:graphicData uri="http://schemas.openxmlformats.org/presentationml/2006/ole">
            <mc:AlternateContent xmlns:mc="http://schemas.openxmlformats.org/markup-compatibility/2006">
              <mc:Choice xmlns:v="urn:schemas-microsoft-com:vml" Requires="v">
                <p:oleObj spid="_x0000_s95510" name="文档" r:id="rId5" imgW="8942545" imgH="1320542" progId="Word.Document.12">
                  <p:embed/>
                </p:oleObj>
              </mc:Choice>
              <mc:Fallback>
                <p:oleObj name="文档" r:id="rId5" imgW="8942545" imgH="1320542" progId="Word.Document.12">
                  <p:embed/>
                  <p:pic>
                    <p:nvPicPr>
                      <p:cNvPr id="0" name=""/>
                      <p:cNvPicPr/>
                      <p:nvPr/>
                    </p:nvPicPr>
                    <p:blipFill>
                      <a:blip r:embed="rId6"/>
                      <a:stretch>
                        <a:fillRect/>
                      </a:stretch>
                    </p:blipFill>
                    <p:spPr>
                      <a:xfrm>
                        <a:off x="531023" y="3308098"/>
                        <a:ext cx="8940800" cy="1309687"/>
                      </a:xfrm>
                      <a:prstGeom prst="rect">
                        <a:avLst/>
                      </a:prstGeom>
                    </p:spPr>
                  </p:pic>
                </p:oleObj>
              </mc:Fallback>
            </mc:AlternateContent>
          </a:graphicData>
        </a:graphic>
      </p:graphicFrame>
      <p:sp>
        <p:nvSpPr>
          <p:cNvPr id="13" name="矩形 12"/>
          <p:cNvSpPr/>
          <p:nvPr/>
        </p:nvSpPr>
        <p:spPr>
          <a:xfrm>
            <a:off x="406574" y="4171306"/>
            <a:ext cx="11299010" cy="133393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因为</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1</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cs typeface="Courier New"/>
              </a:rPr>
              <a:t>&gt;</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2</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20 m</a:t>
            </a:r>
            <a:r>
              <a:rPr lang="zh-CN" altLang="zh-CN" sz="2800" kern="100" dirty="0">
                <a:solidFill>
                  <a:srgbClr val="002060"/>
                </a:solidFill>
                <a:latin typeface="Times New Roman"/>
                <a:ea typeface="华文细黑"/>
                <a:cs typeface="Times New Roman"/>
              </a:rPr>
              <a:t>，所以人能追上公共汽车</a:t>
            </a:r>
            <a:r>
              <a:rPr lang="en-US" altLang="zh-CN" sz="2800" kern="100" dirty="0">
                <a:solidFill>
                  <a:srgbClr val="002060"/>
                </a:solidFill>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设经过</a:t>
            </a:r>
            <a:r>
              <a:rPr lang="en-US" altLang="zh-CN" sz="2800" i="1" kern="100" dirty="0">
                <a:solidFill>
                  <a:srgbClr val="002060"/>
                </a:solidFill>
                <a:latin typeface="Times New Roman"/>
                <a:ea typeface="华文细黑"/>
                <a:cs typeface="Courier New"/>
              </a:rPr>
              <a:t>t</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时间人追上汽车，有</a:t>
            </a:r>
            <a:endParaRPr lang="zh-CN" altLang="zh-CN" sz="1050" kern="100" dirty="0">
              <a:effectLst/>
              <a:latin typeface="宋体"/>
              <a:cs typeface="Courier New"/>
            </a:endParaRPr>
          </a:p>
        </p:txBody>
      </p:sp>
      <p:graphicFrame>
        <p:nvGraphicFramePr>
          <p:cNvPr id="14" name="对象 13"/>
          <p:cNvGraphicFramePr>
            <a:graphicFrameLocks noChangeAspect="1"/>
          </p:cNvGraphicFramePr>
          <p:nvPr>
            <p:extLst>
              <p:ext uri="{D42A27DB-BD31-4B8C-83A1-F6EECF244321}">
                <p14:modId xmlns:p14="http://schemas.microsoft.com/office/powerpoint/2010/main" val="3208588326"/>
              </p:ext>
            </p:extLst>
          </p:nvPr>
        </p:nvGraphicFramePr>
        <p:xfrm>
          <a:off x="5323438" y="4700712"/>
          <a:ext cx="3475037" cy="1300162"/>
        </p:xfrm>
        <a:graphic>
          <a:graphicData uri="http://schemas.openxmlformats.org/presentationml/2006/ole">
            <mc:AlternateContent xmlns:mc="http://schemas.openxmlformats.org/markup-compatibility/2006">
              <mc:Choice xmlns:v="urn:schemas-microsoft-com:vml" Requires="v">
                <p:oleObj spid="_x0000_s95511" name="文档" r:id="rId7" imgW="3485811" imgH="1309385" progId="Word.Document.12">
                  <p:embed/>
                </p:oleObj>
              </mc:Choice>
              <mc:Fallback>
                <p:oleObj name="文档" r:id="rId7" imgW="3485811" imgH="1309385" progId="Word.Document.12">
                  <p:embed/>
                  <p:pic>
                    <p:nvPicPr>
                      <p:cNvPr id="0" name=""/>
                      <p:cNvPicPr/>
                      <p:nvPr/>
                    </p:nvPicPr>
                    <p:blipFill>
                      <a:blip r:embed="rId8"/>
                      <a:stretch>
                        <a:fillRect/>
                      </a:stretch>
                    </p:blipFill>
                    <p:spPr>
                      <a:xfrm>
                        <a:off x="5323438" y="4700712"/>
                        <a:ext cx="3475037" cy="1300162"/>
                      </a:xfrm>
                      <a:prstGeom prst="rect">
                        <a:avLst/>
                      </a:prstGeom>
                    </p:spPr>
                  </p:pic>
                </p:oleObj>
              </mc:Fallback>
            </mc:AlternateContent>
          </a:graphicData>
        </a:graphic>
      </p:graphicFrame>
    </p:spTree>
    <p:extLst>
      <p:ext uri="{BB962C8B-B14F-4D97-AF65-F5344CB8AC3E}">
        <p14:creationId xmlns:p14="http://schemas.microsoft.com/office/powerpoint/2010/main" val="17790247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3" restart="whenNotActive" fill="hold" evtFilter="cancelBubble" nodeType="interactiveSeq">
                <p:stCondLst>
                  <p:cond evt="onClick" delay="0">
                    <p:tgtEl>
                      <p:spTgt spid="20"/>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3" presetClass="entr" presetSubtype="1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blinds(horizontal)">
                                      <p:cBhvr>
                                        <p:cTn id="26" dur="500"/>
                                        <p:tgtEl>
                                          <p:spTgt spid="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3">
                                            <p:txEl>
                                              <p:pRg st="0" end="0"/>
                                            </p:txEl>
                                          </p:spTgt>
                                        </p:tgtEl>
                                        <p:attrNameLst>
                                          <p:attrName>style.visibility</p:attrName>
                                        </p:attrNameLst>
                                      </p:cBhvr>
                                      <p:to>
                                        <p:strVal val="visible"/>
                                      </p:to>
                                    </p:set>
                                    <p:animEffect transition="in" filter="blinds(horizontal)">
                                      <p:cBhvr>
                                        <p:cTn id="36" dur="500"/>
                                        <p:tgtEl>
                                          <p:spTgt spid="1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3">
                                            <p:txEl>
                                              <p:pRg st="1" end="1"/>
                                            </p:txEl>
                                          </p:spTgt>
                                        </p:tgtEl>
                                        <p:attrNameLst>
                                          <p:attrName>style.visibility</p:attrName>
                                        </p:attrNameLst>
                                      </p:cBhvr>
                                      <p:to>
                                        <p:strVal val="visible"/>
                                      </p:to>
                                    </p:set>
                                    <p:animEffect transition="in" filter="blinds(horizontal)">
                                      <p:cBhvr>
                                        <p:cTn id="41" dur="500"/>
                                        <p:tgtEl>
                                          <p:spTgt spid="13">
                                            <p:txEl>
                                              <p:pRg st="1" end="1"/>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linds(horizontal)">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linds(horizontal)">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9"/>
                                        </p:tgtEl>
                                      </p:cBhvr>
                                    </p:animEffect>
                                    <p:set>
                                      <p:cBhvr>
                                        <p:cTn id="54" dur="1" fill="hold">
                                          <p:stCondLst>
                                            <p:cond delay="499"/>
                                          </p:stCondLst>
                                        </p:cTn>
                                        <p:tgtEl>
                                          <p:spTgt spid="9"/>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11"/>
                                        </p:tgtEl>
                                      </p:cBhvr>
                                    </p:animEffect>
                                    <p:set>
                                      <p:cBhvr>
                                        <p:cTn id="57" dur="1" fill="hold">
                                          <p:stCondLst>
                                            <p:cond delay="499"/>
                                          </p:stCondLst>
                                        </p:cTn>
                                        <p:tgtEl>
                                          <p:spTgt spid="11"/>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8">
                                            <p:txEl>
                                              <p:pRg st="0" end="0"/>
                                            </p:txEl>
                                          </p:spTgt>
                                        </p:tgtEl>
                                      </p:cBhvr>
                                    </p:animEffect>
                                    <p:set>
                                      <p:cBhvr>
                                        <p:cTn id="60" dur="1" fill="hold">
                                          <p:stCondLst>
                                            <p:cond delay="499"/>
                                          </p:stCondLst>
                                        </p:cTn>
                                        <p:tgtEl>
                                          <p:spTgt spid="8">
                                            <p:txEl>
                                              <p:pRg st="0" end="0"/>
                                            </p:txEl>
                                          </p:spTgt>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10"/>
                                        </p:tgtEl>
                                      </p:cBhvr>
                                    </p:animEffect>
                                    <p:set>
                                      <p:cBhvr>
                                        <p:cTn id="63" dur="1" fill="hold">
                                          <p:stCondLst>
                                            <p:cond delay="499"/>
                                          </p:stCondLst>
                                        </p:cTn>
                                        <p:tgtEl>
                                          <p:spTgt spid="10"/>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500"/>
                                        <p:tgtEl>
                                          <p:spTgt spid="13">
                                            <p:txEl>
                                              <p:pRg st="0" end="0"/>
                                            </p:txEl>
                                          </p:spTgt>
                                        </p:tgtEl>
                                      </p:cBhvr>
                                    </p:animEffect>
                                    <p:set>
                                      <p:cBhvr>
                                        <p:cTn id="66" dur="1" fill="hold">
                                          <p:stCondLst>
                                            <p:cond delay="499"/>
                                          </p:stCondLst>
                                        </p:cTn>
                                        <p:tgtEl>
                                          <p:spTgt spid="13">
                                            <p:txEl>
                                              <p:pRg st="0" end="0"/>
                                            </p:txEl>
                                          </p:spTgt>
                                        </p:tgtEl>
                                        <p:attrNameLst>
                                          <p:attrName>style.visibility</p:attrName>
                                        </p:attrNameLst>
                                      </p:cBhvr>
                                      <p:to>
                                        <p:strVal val="hidden"/>
                                      </p:to>
                                    </p:set>
                                  </p:childTnLst>
                                </p:cTn>
                              </p:par>
                              <p:par>
                                <p:cTn id="67" presetID="10" presetClass="exit" presetSubtype="0" fill="hold" grpId="0" nodeType="withEffect">
                                  <p:stCondLst>
                                    <p:cond delay="0"/>
                                  </p:stCondLst>
                                  <p:childTnLst>
                                    <p:animEffect transition="out" filter="fade">
                                      <p:cBhvr>
                                        <p:cTn id="68" dur="500"/>
                                        <p:tgtEl>
                                          <p:spTgt spid="13">
                                            <p:txEl>
                                              <p:pRg st="1" end="1"/>
                                            </p:txEl>
                                          </p:spTgt>
                                        </p:tgtEl>
                                      </p:cBhvr>
                                    </p:animEffect>
                                    <p:set>
                                      <p:cBhvr>
                                        <p:cTn id="69" dur="1" fill="hold">
                                          <p:stCondLst>
                                            <p:cond delay="499"/>
                                          </p:stCondLst>
                                        </p:cTn>
                                        <p:tgtEl>
                                          <p:spTgt spid="13">
                                            <p:txEl>
                                              <p:pRg st="1" end="1"/>
                                            </p:txEl>
                                          </p:spTgt>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14"/>
                                        </p:tgtEl>
                                      </p:cBhvr>
                                    </p:animEffect>
                                    <p:set>
                                      <p:cBhvr>
                                        <p:cTn id="72" dur="1" fill="hold">
                                          <p:stCondLst>
                                            <p:cond delay="499"/>
                                          </p:stCondLst>
                                        </p:cTn>
                                        <p:tgtEl>
                                          <p:spTgt spid="14"/>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15"/>
                                        </p:tgtEl>
                                      </p:cBhvr>
                                    </p:animEffect>
                                    <p:set>
                                      <p:cBhvr>
                                        <p:cTn id="7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5" grpId="0"/>
      <p:bldP spid="15" grpId="1"/>
      <p:bldP spid="4" grpId="0"/>
      <p:bldP spid="4" grpId="1"/>
      <p:bldP spid="9" grpId="0"/>
      <p:bldP spid="9" grpId="1"/>
      <p:bldP spid="8" grpId="0" build="allAtOnce"/>
      <p:bldP spid="13" grpId="0" build="allAtOnce"/>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164" y="714160"/>
            <a:ext cx="2333534" cy="668428"/>
            <a:chOff x="164" y="341996"/>
            <a:chExt cx="2333534" cy="668428"/>
          </a:xfrm>
        </p:grpSpPr>
        <p:sp>
          <p:nvSpPr>
            <p:cNvPr id="4" name="五边形 3"/>
            <p:cNvSpPr/>
            <p:nvPr/>
          </p:nvSpPr>
          <p:spPr>
            <a:xfrm>
              <a:off x="164" y="505747"/>
              <a:ext cx="432048" cy="491359"/>
            </a:xfrm>
            <a:prstGeom prst="homePlate">
              <a:avLst>
                <a:gd name="adj" fmla="val 3530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5" name="燕尾形 4"/>
            <p:cNvSpPr/>
            <p:nvPr/>
          </p:nvSpPr>
          <p:spPr>
            <a:xfrm>
              <a:off x="262558" y="501558"/>
              <a:ext cx="2037820" cy="495548"/>
            </a:xfrm>
            <a:prstGeom prst="chevron">
              <a:avLst>
                <a:gd name="adj" fmla="val 36111"/>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6" name="矩形 5"/>
            <p:cNvSpPr/>
            <p:nvPr/>
          </p:nvSpPr>
          <p:spPr>
            <a:xfrm>
              <a:off x="245466" y="341996"/>
              <a:ext cx="2088232" cy="668428"/>
            </a:xfrm>
            <a:prstGeom prst="rect">
              <a:avLst/>
            </a:prstGeom>
          </p:spPr>
          <p:txBody>
            <a:bodyPr wrap="square" lIns="121898" tIns="60948" rIns="121898" bIns="60948">
              <a:spAutoFit/>
            </a:bodyPr>
            <a:lstStyle/>
            <a:p>
              <a:pPr algn="ctr">
                <a:lnSpc>
                  <a:spcPct val="150000"/>
                </a:lnSpc>
                <a:spcAft>
                  <a:spcPts val="0"/>
                </a:spcAft>
                <a:tabLst>
                  <a:tab pos="1890395" algn="l"/>
                </a:tabLst>
              </a:pPr>
              <a:r>
                <a:rPr lang="zh-CN" altLang="en-US" sz="2800" b="1" kern="100" dirty="0" smtClean="0">
                  <a:solidFill>
                    <a:schemeClr val="bg1"/>
                  </a:solidFill>
                  <a:latin typeface="宋体"/>
                  <a:cs typeface="Courier New"/>
                </a:rPr>
                <a:t>总结提升</a:t>
              </a:r>
              <a:endParaRPr lang="zh-CN" altLang="en-US" sz="2800" b="1" kern="100" dirty="0">
                <a:solidFill>
                  <a:schemeClr val="bg1"/>
                </a:solidFill>
                <a:latin typeface="宋体"/>
                <a:cs typeface="Courier New"/>
              </a:endParaRPr>
            </a:p>
          </p:txBody>
        </p:sp>
      </p:grpSp>
      <p:sp>
        <p:nvSpPr>
          <p:cNvPr id="7" name="矩形 6"/>
          <p:cNvSpPr/>
          <p:nvPr/>
        </p:nvSpPr>
        <p:spPr>
          <a:xfrm>
            <a:off x="540430" y="1773610"/>
            <a:ext cx="11010770" cy="2595839"/>
          </a:xfrm>
          <a:prstGeom prst="rect">
            <a:avLst/>
          </a:prstGeom>
        </p:spPr>
        <p:txBody>
          <a:bodyPr>
            <a:spAutoFit/>
          </a:bodyPr>
          <a:lstStyle/>
          <a:p>
            <a:pPr algn="just">
              <a:lnSpc>
                <a:spcPct val="150000"/>
              </a:lnSpc>
              <a:spcAft>
                <a:spcPts val="0"/>
              </a:spcAft>
              <a:tabLst>
                <a:tab pos="2700655" algn="l"/>
              </a:tabLst>
            </a:pPr>
            <a:r>
              <a:rPr lang="zh-CN" altLang="zh-CN" sz="2800" kern="100" dirty="0">
                <a:latin typeface="Times New Roman"/>
                <a:ea typeface="华文细黑"/>
                <a:cs typeface="Times New Roman"/>
              </a:rPr>
              <a:t>做匀速直线运动的物体追匀加速直线运动的物体和匀减速直线运动的物体追匀速运动的物体，不一定能追上</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若两者速度相等时，</a:t>
            </a:r>
            <a:r>
              <a:rPr lang="en-US" altLang="zh-CN" sz="2800" i="1" kern="100" dirty="0">
                <a:latin typeface="Times New Roman"/>
                <a:ea typeface="华文细黑"/>
                <a:cs typeface="Courier New"/>
              </a:rPr>
              <a:t>x</a:t>
            </a:r>
            <a:r>
              <a:rPr lang="en-US" altLang="zh-CN" sz="2800" kern="100" baseline="-25000" dirty="0">
                <a:latin typeface="Times New Roman"/>
                <a:ea typeface="华文细黑"/>
                <a:cs typeface="Courier New"/>
              </a:rPr>
              <a:t>1</a:t>
            </a:r>
            <a:r>
              <a:rPr lang="en-US" altLang="zh-CN" sz="2800" kern="100" dirty="0">
                <a:latin typeface="宋体"/>
                <a:ea typeface="华文细黑"/>
                <a:cs typeface="Times New Roman"/>
              </a:rPr>
              <a:t>≥</a:t>
            </a:r>
            <a:r>
              <a:rPr lang="en-US" altLang="zh-CN" sz="2800" i="1" kern="100" dirty="0">
                <a:latin typeface="Times New Roman"/>
                <a:ea typeface="华文细黑"/>
                <a:cs typeface="Courier New"/>
              </a:rPr>
              <a:t>x</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i="1" kern="100" dirty="0" smtClean="0">
                <a:latin typeface="Times New Roman"/>
                <a:ea typeface="华文细黑"/>
                <a:cs typeface="Courier New"/>
              </a:rPr>
              <a:t>x</a:t>
            </a:r>
            <a:r>
              <a:rPr lang="en-US" altLang="zh-CN" sz="2800" kern="100" baseline="-25000" dirty="0" smtClean="0">
                <a:latin typeface="Times New Roman"/>
                <a:ea typeface="华文细黑"/>
                <a:cs typeface="Courier New"/>
              </a:rPr>
              <a:t>0</a:t>
            </a:r>
            <a:r>
              <a:rPr lang="en-US" altLang="zh-CN" sz="2800" kern="100" dirty="0" smtClean="0">
                <a:latin typeface="Symbol"/>
                <a:ea typeface="华文细黑"/>
                <a:cs typeface="Times New Roman"/>
              </a:rPr>
              <a:t>(</a:t>
            </a:r>
            <a:r>
              <a:rPr lang="en-US" altLang="zh-CN" sz="2800" i="1" kern="100" dirty="0" smtClean="0">
                <a:latin typeface="Times New Roman"/>
                <a:ea typeface="华文细黑"/>
                <a:cs typeface="Courier New"/>
              </a:rPr>
              <a:t>x</a:t>
            </a:r>
            <a:r>
              <a:rPr lang="en-US" altLang="zh-CN" sz="2800" kern="100" baseline="-25000" dirty="0" smtClean="0">
                <a:latin typeface="Times New Roman"/>
                <a:ea typeface="华文细黑"/>
                <a:cs typeface="Courier New"/>
              </a:rPr>
              <a:t>0</a:t>
            </a:r>
            <a:r>
              <a:rPr lang="zh-CN" altLang="zh-CN" sz="2800" kern="100" dirty="0">
                <a:latin typeface="Times New Roman"/>
                <a:ea typeface="华文细黑"/>
                <a:cs typeface="Times New Roman"/>
              </a:rPr>
              <a:t>为两者初始距离</a:t>
            </a:r>
            <a:r>
              <a:rPr lang="en-US" altLang="zh-CN" sz="2800" kern="100" dirty="0">
                <a:latin typeface="Symbol"/>
                <a:ea typeface="华文细黑"/>
                <a:cs typeface="Times New Roman"/>
              </a:rPr>
              <a:t>)</a:t>
            </a:r>
            <a:r>
              <a:rPr lang="zh-CN" altLang="zh-CN" sz="2800" kern="100" dirty="0">
                <a:latin typeface="Times New Roman"/>
                <a:ea typeface="华文细黑"/>
                <a:cs typeface="Times New Roman"/>
              </a:rPr>
              <a:t>，则能追上，若追不上，两者速度相等时，两者距离最小</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34846586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1</a:t>
            </a:r>
          </a:p>
        </p:txBody>
      </p:sp>
      <p:sp>
        <p:nvSpPr>
          <p:cNvPr id="11" name="Rectangle 21">
            <a:hlinkClick r:id="rId3"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14" name="Rectangle 21">
            <a:hlinkClick r:id="rId4"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15" name="Rectangle 21">
            <a:hlinkClick r:id="rId5"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12" name="矩形 11"/>
          <p:cNvSpPr/>
          <p:nvPr/>
        </p:nvSpPr>
        <p:spPr>
          <a:xfrm>
            <a:off x="471157" y="964693"/>
            <a:ext cx="11187139" cy="5293733"/>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甲、乙两辆汽车在平直的公路上沿同一方向做直线运动，</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a:t>
            </a:r>
            <a:r>
              <a:rPr lang="zh-CN" altLang="zh-CN" sz="2800" kern="100" dirty="0">
                <a:latin typeface="Times New Roman"/>
                <a:ea typeface="华文细黑"/>
                <a:cs typeface="Times New Roman"/>
              </a:rPr>
              <a:t>时刻同时经过公路旁的同一个路标</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在</a:t>
            </a:r>
            <a:r>
              <a:rPr lang="zh-CN" altLang="zh-CN" sz="2800" kern="100" dirty="0" smtClean="0">
                <a:latin typeface="Times New Roman"/>
                <a:ea typeface="华文细黑"/>
                <a:cs typeface="Times New Roman"/>
              </a:rPr>
              <a:t>如图</a:t>
            </a:r>
            <a:r>
              <a:rPr lang="en-US" altLang="zh-CN" sz="2800" kern="100" dirty="0" smtClean="0">
                <a:latin typeface="Times New Roman"/>
                <a:ea typeface="华文细黑"/>
                <a:cs typeface="Courier New"/>
              </a:rPr>
              <a:t>8</a:t>
            </a:r>
            <a:r>
              <a:rPr lang="zh-CN" altLang="zh-CN" sz="2800" kern="100" dirty="0" smtClean="0">
                <a:latin typeface="Times New Roman"/>
                <a:ea typeface="华文细黑"/>
                <a:cs typeface="Times New Roman"/>
              </a:rPr>
              <a:t>描述</a:t>
            </a:r>
            <a:r>
              <a:rPr lang="zh-CN" altLang="zh-CN" sz="2800" kern="100" dirty="0">
                <a:latin typeface="Times New Roman"/>
                <a:ea typeface="华文细黑"/>
                <a:cs typeface="Times New Roman"/>
              </a:rPr>
              <a:t>两车运动的</a:t>
            </a:r>
            <a:r>
              <a:rPr lang="en-US" altLang="zh-CN" sz="2800" i="1" kern="100" dirty="0">
                <a:latin typeface="Book Antiqua"/>
                <a:ea typeface="华文细黑"/>
                <a:cs typeface="Times New Roman"/>
              </a:rPr>
              <a:t>v</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图象中，直线</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分别描述了甲、乙两车在</a:t>
            </a:r>
            <a:r>
              <a:rPr lang="en-US" altLang="zh-CN" sz="2800" kern="100" dirty="0">
                <a:latin typeface="Times New Roman"/>
                <a:ea typeface="华文细黑"/>
                <a:cs typeface="Courier New"/>
              </a:rPr>
              <a:t>0</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20 s</a:t>
            </a:r>
            <a:r>
              <a:rPr lang="zh-CN" altLang="zh-CN" sz="2800" kern="100" dirty="0">
                <a:latin typeface="Times New Roman"/>
                <a:ea typeface="华文细黑"/>
                <a:cs typeface="Times New Roman"/>
              </a:rPr>
              <a:t>的运动情况</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关于两车之间的位置关系，下列说法正确的是</a:t>
            </a:r>
            <a:r>
              <a:rPr lang="zh-CN" altLang="zh-CN" sz="2800" kern="100" dirty="0">
                <a:latin typeface="宋体"/>
                <a:ea typeface="Times New Roman"/>
                <a:cs typeface="Courier New"/>
              </a:rPr>
              <a:t> </a:t>
            </a:r>
            <a:endParaRPr lang="en-US" altLang="zh-CN" sz="2800" kern="100" dirty="0" smtClean="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在</a:t>
            </a:r>
            <a:r>
              <a:rPr lang="en-US" altLang="zh-CN" sz="2800" kern="100" dirty="0">
                <a:latin typeface="Times New Roman"/>
                <a:ea typeface="华文细黑"/>
                <a:cs typeface="Courier New"/>
              </a:rPr>
              <a:t>0</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10 s</a:t>
            </a:r>
            <a:r>
              <a:rPr lang="zh-CN" altLang="zh-CN" sz="2800" kern="100" dirty="0">
                <a:latin typeface="Times New Roman"/>
                <a:ea typeface="华文细黑"/>
                <a:cs typeface="Times New Roman"/>
              </a:rPr>
              <a:t>内两车逐渐靠近</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在</a:t>
            </a:r>
            <a:r>
              <a:rPr lang="en-US" altLang="zh-CN" sz="2800" kern="100" dirty="0">
                <a:latin typeface="Times New Roman"/>
                <a:ea typeface="华文细黑"/>
                <a:cs typeface="Courier New"/>
              </a:rPr>
              <a:t>10</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20 s</a:t>
            </a:r>
            <a:r>
              <a:rPr lang="zh-CN" altLang="zh-CN" sz="2800" kern="100" dirty="0">
                <a:latin typeface="Times New Roman"/>
                <a:ea typeface="华文细黑"/>
                <a:cs typeface="Times New Roman"/>
              </a:rPr>
              <a:t>内两车逐渐远离</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在</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10 s</a:t>
            </a:r>
            <a:r>
              <a:rPr lang="zh-CN" altLang="zh-CN" sz="2800" kern="100" dirty="0">
                <a:latin typeface="Times New Roman"/>
                <a:ea typeface="华文细黑"/>
                <a:cs typeface="Times New Roman"/>
              </a:rPr>
              <a:t>时两车在公路上相遇</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在</a:t>
            </a:r>
            <a:r>
              <a:rPr lang="en-US" altLang="zh-CN" sz="2800" kern="100" dirty="0">
                <a:latin typeface="Times New Roman"/>
                <a:ea typeface="华文细黑"/>
                <a:cs typeface="Courier New"/>
              </a:rPr>
              <a:t>5</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15 s</a:t>
            </a:r>
            <a:r>
              <a:rPr lang="zh-CN" altLang="zh-CN" sz="2800" kern="100" dirty="0">
                <a:latin typeface="Times New Roman"/>
                <a:ea typeface="华文细黑"/>
                <a:cs typeface="Times New Roman"/>
              </a:rPr>
              <a:t>内两车的位移</a:t>
            </a:r>
            <a:r>
              <a:rPr lang="zh-CN" altLang="zh-CN" sz="2800" kern="100" dirty="0" smtClean="0">
                <a:latin typeface="Times New Roman"/>
                <a:ea typeface="华文细黑"/>
                <a:cs typeface="Times New Roman"/>
              </a:rPr>
              <a:t>相等</a:t>
            </a:r>
            <a:endParaRPr lang="zh-CN" altLang="zh-CN" sz="1050" kern="100" dirty="0">
              <a:latin typeface="宋体"/>
              <a:cs typeface="Courier New"/>
            </a:endParaRP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6" name="TextBox 15">
            <a:hlinkClick r:id="rId6"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7" name="TextBox 16"/>
          <p:cNvSpPr txBox="1"/>
          <p:nvPr/>
        </p:nvSpPr>
        <p:spPr>
          <a:xfrm>
            <a:off x="344726" y="5502426"/>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pSp>
        <p:nvGrpSpPr>
          <p:cNvPr id="19" name="组合 18"/>
          <p:cNvGrpSpPr/>
          <p:nvPr/>
        </p:nvGrpSpPr>
        <p:grpSpPr>
          <a:xfrm>
            <a:off x="164" y="244613"/>
            <a:ext cx="2333534" cy="668428"/>
            <a:chOff x="164" y="341996"/>
            <a:chExt cx="2333534" cy="668428"/>
          </a:xfrm>
        </p:grpSpPr>
        <p:sp>
          <p:nvSpPr>
            <p:cNvPr id="20" name="五边形 19"/>
            <p:cNvSpPr/>
            <p:nvPr/>
          </p:nvSpPr>
          <p:spPr>
            <a:xfrm>
              <a:off x="164" y="505747"/>
              <a:ext cx="432048" cy="491359"/>
            </a:xfrm>
            <a:prstGeom prst="homePlate">
              <a:avLst>
                <a:gd name="adj" fmla="val 3530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21" name="燕尾形 20"/>
            <p:cNvSpPr/>
            <p:nvPr/>
          </p:nvSpPr>
          <p:spPr>
            <a:xfrm>
              <a:off x="262558" y="501558"/>
              <a:ext cx="2037820" cy="495548"/>
            </a:xfrm>
            <a:prstGeom prst="chevron">
              <a:avLst>
                <a:gd name="adj" fmla="val 36111"/>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22" name="矩形 21"/>
            <p:cNvSpPr/>
            <p:nvPr/>
          </p:nvSpPr>
          <p:spPr>
            <a:xfrm>
              <a:off x="245466" y="341996"/>
              <a:ext cx="2088232" cy="668428"/>
            </a:xfrm>
            <a:prstGeom prst="rect">
              <a:avLst/>
            </a:prstGeom>
          </p:spPr>
          <p:txBody>
            <a:bodyPr wrap="square" lIns="121898" tIns="60948" rIns="121898" bIns="60948">
              <a:spAutoFit/>
            </a:bodyPr>
            <a:lstStyle/>
            <a:p>
              <a:pPr algn="ctr">
                <a:lnSpc>
                  <a:spcPct val="150000"/>
                </a:lnSpc>
                <a:spcAft>
                  <a:spcPts val="0"/>
                </a:spcAft>
                <a:tabLst>
                  <a:tab pos="1890395" algn="l"/>
                </a:tabLst>
              </a:pPr>
              <a:r>
                <a:rPr lang="zh-CN" altLang="en-US" sz="2800" b="1" kern="100" smtClean="0">
                  <a:solidFill>
                    <a:schemeClr val="bg1"/>
                  </a:solidFill>
                  <a:latin typeface="宋体"/>
                  <a:cs typeface="Courier New"/>
                </a:rPr>
                <a:t>跟踪训练</a:t>
              </a:r>
              <a:endParaRPr lang="zh-CN" altLang="en-US" sz="2800" b="1" kern="100" dirty="0">
                <a:solidFill>
                  <a:schemeClr val="bg1"/>
                </a:solidFill>
                <a:latin typeface="宋体"/>
                <a:cs typeface="Courier New"/>
              </a:endParaRPr>
            </a:p>
          </p:txBody>
        </p:sp>
      </p:grpSp>
      <p:pic>
        <p:nvPicPr>
          <p:cNvPr id="98306" name="Picture 2" descr="\\贾文\贾文\源文件\同步\物理 人教 必修1 新课标\R2-77.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27454" y="3213770"/>
            <a:ext cx="3093529" cy="210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9512581" y="5480450"/>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8</a:t>
            </a:r>
            <a:endParaRPr lang="zh-CN" altLang="en-US" dirty="0"/>
          </a:p>
        </p:txBody>
      </p:sp>
    </p:spTree>
    <p:extLst>
      <p:ext uri="{BB962C8B-B14F-4D97-AF65-F5344CB8AC3E}">
        <p14:creationId xmlns:p14="http://schemas.microsoft.com/office/powerpoint/2010/main" val="4033708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7" grpId="0"/>
      <p:bldP spid="17" grpId="1"/>
    </p:bldLst>
  </p:timing>
</p:sld>
</file>

<file path=ppt/slides/slide5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 name="矩形 2"/>
          <p:cNvSpPr/>
          <p:nvPr/>
        </p:nvSpPr>
        <p:spPr>
          <a:xfrm>
            <a:off x="395937" y="615087"/>
            <a:ext cx="11296938" cy="5262979"/>
          </a:xfrm>
          <a:prstGeom prst="rect">
            <a:avLst/>
          </a:prstGeom>
        </p:spPr>
        <p:txBody>
          <a:bodyPr>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spc="-100" dirty="0">
                <a:solidFill>
                  <a:srgbClr val="002060"/>
                </a:solidFill>
                <a:latin typeface="Times New Roman"/>
                <a:ea typeface="华文细黑"/>
                <a:cs typeface="Times New Roman"/>
              </a:rPr>
              <a:t>在</a:t>
            </a:r>
            <a:r>
              <a:rPr lang="en-US" altLang="zh-CN" sz="2800" kern="100" spc="-100" dirty="0">
                <a:solidFill>
                  <a:srgbClr val="002060"/>
                </a:solidFill>
                <a:latin typeface="Times New Roman"/>
                <a:ea typeface="华文细黑"/>
                <a:cs typeface="Courier New"/>
              </a:rPr>
              <a:t>0</a:t>
            </a:r>
            <a:r>
              <a:rPr lang="zh-CN" altLang="zh-CN" sz="2800" kern="100" spc="-100" dirty="0">
                <a:solidFill>
                  <a:srgbClr val="002060"/>
                </a:solidFill>
                <a:latin typeface="Times New Roman"/>
                <a:ea typeface="华文细黑"/>
                <a:cs typeface="Times New Roman"/>
              </a:rPr>
              <a:t>～</a:t>
            </a:r>
            <a:r>
              <a:rPr lang="en-US" altLang="zh-CN" sz="2800" kern="100" spc="-100" dirty="0">
                <a:solidFill>
                  <a:srgbClr val="002060"/>
                </a:solidFill>
                <a:latin typeface="Times New Roman"/>
                <a:ea typeface="华文细黑"/>
                <a:cs typeface="Courier New"/>
              </a:rPr>
              <a:t>10 s</a:t>
            </a:r>
            <a:r>
              <a:rPr lang="zh-CN" altLang="zh-CN" sz="2800" kern="100" spc="-100" dirty="0">
                <a:solidFill>
                  <a:srgbClr val="002060"/>
                </a:solidFill>
                <a:latin typeface="Times New Roman"/>
                <a:ea typeface="华文细黑"/>
                <a:cs typeface="Times New Roman"/>
              </a:rPr>
              <a:t>内，乙的速度大于甲的速度，则两车逐渐远离，故</a:t>
            </a:r>
            <a:r>
              <a:rPr lang="en-US" altLang="zh-CN" sz="2800" kern="100" spc="-100" dirty="0">
                <a:solidFill>
                  <a:srgbClr val="002060"/>
                </a:solidFill>
                <a:latin typeface="Times New Roman"/>
                <a:ea typeface="华文细黑"/>
                <a:cs typeface="Courier New"/>
              </a:rPr>
              <a:t>A</a:t>
            </a:r>
            <a:r>
              <a:rPr lang="zh-CN" altLang="zh-CN" sz="2800" kern="100" spc="-100" dirty="0">
                <a:solidFill>
                  <a:srgbClr val="002060"/>
                </a:solidFill>
                <a:latin typeface="Times New Roman"/>
                <a:ea typeface="华文细黑"/>
                <a:cs typeface="Times New Roman"/>
              </a:rPr>
              <a:t>错误</a:t>
            </a:r>
            <a:r>
              <a:rPr lang="en-US" altLang="zh-CN" sz="2800" kern="100" spc="-100" dirty="0">
                <a:solidFill>
                  <a:srgbClr val="002060"/>
                </a:solidFill>
                <a:latin typeface="Times New Roman"/>
                <a:ea typeface="华文细黑"/>
                <a:cs typeface="Courier New"/>
              </a:rPr>
              <a:t>.</a:t>
            </a:r>
            <a:endParaRPr lang="zh-CN" altLang="zh-CN" sz="2800" kern="100" spc="-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在</a:t>
            </a:r>
            <a:r>
              <a:rPr lang="en-US" altLang="zh-CN" sz="2800" kern="100" dirty="0">
                <a:solidFill>
                  <a:srgbClr val="002060"/>
                </a:solidFill>
                <a:latin typeface="Times New Roman"/>
                <a:ea typeface="华文细黑"/>
                <a:cs typeface="Courier New"/>
              </a:rPr>
              <a:t>10</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20 s</a:t>
            </a:r>
            <a:r>
              <a:rPr lang="zh-CN" altLang="zh-CN" sz="2800" kern="100" dirty="0">
                <a:solidFill>
                  <a:srgbClr val="002060"/>
                </a:solidFill>
                <a:latin typeface="Times New Roman"/>
                <a:ea typeface="华文细黑"/>
                <a:cs typeface="Times New Roman"/>
              </a:rPr>
              <a:t>内，乙车在甲的前方，乙的速度小于甲的速度，则两车逐渐靠近，故</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错误</a:t>
            </a:r>
            <a:r>
              <a:rPr lang="en-US" altLang="zh-CN" sz="2800" kern="100" dirty="0">
                <a:solidFill>
                  <a:srgbClr val="002060"/>
                </a:solidFill>
                <a:latin typeface="Times New Roman"/>
                <a:ea typeface="华文细黑"/>
                <a:cs typeface="Courier New"/>
              </a:rPr>
              <a:t>.</a:t>
            </a:r>
            <a:endParaRPr lang="zh-CN" altLang="zh-CN" sz="280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根据</a:t>
            </a:r>
            <a:r>
              <a:rPr lang="en-US" altLang="zh-CN" sz="2800" i="1" kern="100" dirty="0">
                <a:solidFill>
                  <a:srgbClr val="002060"/>
                </a:solidFill>
                <a:latin typeface="Book Antiqua"/>
                <a:ea typeface="华文细黑"/>
                <a:cs typeface="Times New Roman"/>
              </a:rPr>
              <a:t>v</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t</a:t>
            </a:r>
            <a:r>
              <a:rPr lang="zh-CN" altLang="zh-CN" sz="2800" kern="100" dirty="0">
                <a:solidFill>
                  <a:srgbClr val="002060"/>
                </a:solidFill>
                <a:latin typeface="Times New Roman"/>
                <a:ea typeface="华文细黑"/>
                <a:cs typeface="Times New Roman"/>
              </a:rPr>
              <a:t>图线和时间轴围成的</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面积</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等于物体的位移大小，可以看出，在</a:t>
            </a:r>
            <a:r>
              <a:rPr lang="en-US" altLang="zh-CN" sz="2800" i="1" kern="100" dirty="0">
                <a:solidFill>
                  <a:srgbClr val="002060"/>
                </a:solidFill>
                <a:latin typeface="Times New Roman"/>
                <a:ea typeface="华文细黑"/>
                <a:cs typeface="Courier New"/>
              </a:rPr>
              <a:t>t</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10 s</a:t>
            </a:r>
            <a:r>
              <a:rPr lang="zh-CN" altLang="zh-CN" sz="2800" kern="100" dirty="0">
                <a:solidFill>
                  <a:srgbClr val="002060"/>
                </a:solidFill>
                <a:latin typeface="Times New Roman"/>
                <a:ea typeface="华文细黑"/>
                <a:cs typeface="Times New Roman"/>
              </a:rPr>
              <a:t>时乙车的位移大于甲车的位移，</a:t>
            </a:r>
            <a:r>
              <a:rPr lang="en-US" altLang="zh-CN" sz="2800" i="1" kern="100" dirty="0">
                <a:solidFill>
                  <a:srgbClr val="002060"/>
                </a:solidFill>
                <a:latin typeface="Times New Roman"/>
                <a:ea typeface="华文细黑"/>
                <a:cs typeface="Courier New"/>
              </a:rPr>
              <a:t>t</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时刻又在同一位置出发，所以在</a:t>
            </a:r>
            <a:r>
              <a:rPr lang="en-US" altLang="zh-CN" sz="2800" i="1" kern="100" dirty="0">
                <a:solidFill>
                  <a:srgbClr val="002060"/>
                </a:solidFill>
                <a:latin typeface="Times New Roman"/>
                <a:ea typeface="华文细黑"/>
                <a:cs typeface="Courier New"/>
              </a:rPr>
              <a:t>t</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10 s</a:t>
            </a:r>
            <a:r>
              <a:rPr lang="zh-CN" altLang="zh-CN" sz="2800" kern="100" dirty="0">
                <a:solidFill>
                  <a:srgbClr val="002060"/>
                </a:solidFill>
                <a:latin typeface="Times New Roman"/>
                <a:ea typeface="华文细黑"/>
                <a:cs typeface="Times New Roman"/>
              </a:rPr>
              <a:t>时两车没有相遇，故</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错误</a:t>
            </a:r>
            <a:r>
              <a:rPr lang="en-US" altLang="zh-CN" sz="2800" kern="100" dirty="0">
                <a:solidFill>
                  <a:srgbClr val="002060"/>
                </a:solidFill>
                <a:latin typeface="Times New Roman"/>
                <a:ea typeface="华文细黑"/>
                <a:cs typeface="Courier New"/>
              </a:rPr>
              <a:t>.</a:t>
            </a:r>
            <a:endParaRPr lang="zh-CN" altLang="zh-CN" sz="280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在</a:t>
            </a:r>
            <a:r>
              <a:rPr lang="en-US" altLang="zh-CN" sz="2800" kern="100" dirty="0">
                <a:solidFill>
                  <a:srgbClr val="002060"/>
                </a:solidFill>
                <a:latin typeface="Times New Roman"/>
                <a:ea typeface="华文细黑"/>
                <a:cs typeface="Courier New"/>
              </a:rPr>
              <a:t>5</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15 s</a:t>
            </a:r>
            <a:r>
              <a:rPr lang="zh-CN" altLang="zh-CN" sz="2800" kern="100" dirty="0">
                <a:solidFill>
                  <a:srgbClr val="002060"/>
                </a:solidFill>
                <a:latin typeface="Times New Roman"/>
                <a:ea typeface="华文细黑"/>
                <a:cs typeface="Times New Roman"/>
              </a:rPr>
              <a:t>内两车图线与时间轴围成的</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面积</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相等，则通过的位移相等，故</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正确</a:t>
            </a:r>
            <a:r>
              <a:rPr lang="en-US" altLang="zh-CN" sz="2800" kern="100" dirty="0">
                <a:solidFill>
                  <a:srgbClr val="002060"/>
                </a:solidFill>
                <a:latin typeface="Times New Roman"/>
                <a:ea typeface="华文细黑"/>
                <a:cs typeface="Courier New"/>
              </a:rPr>
              <a:t>.</a:t>
            </a:r>
            <a:endParaRPr lang="zh-CN" altLang="zh-CN" sz="2800" kern="100" dirty="0">
              <a:effectLst/>
              <a:latin typeface="宋体"/>
              <a:cs typeface="Courier New"/>
            </a:endParaRPr>
          </a:p>
        </p:txBody>
      </p:sp>
      <p:sp>
        <p:nvSpPr>
          <p:cNvPr id="18"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1</a:t>
            </a:r>
          </a:p>
        </p:txBody>
      </p:sp>
      <p:sp>
        <p:nvSpPr>
          <p:cNvPr id="20" name="Rectangle 21">
            <a:hlinkClick r:id="rId3"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1" name="Rectangle 21">
            <a:hlinkClick r:id="rId4"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2" name="Rectangle 21">
            <a:hlinkClick r:id="rId5"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Tree>
    <p:extLst>
      <p:ext uri="{BB962C8B-B14F-4D97-AF65-F5344CB8AC3E}">
        <p14:creationId xmlns:p14="http://schemas.microsoft.com/office/powerpoint/2010/main" val="20176466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750"/>
                                        <p:tgtEl>
                                          <p:spTgt spid="3">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750"/>
                                        <p:tgtEl>
                                          <p:spTgt spid="3">
                                            <p:txEl>
                                              <p:pRg st="1" end="1"/>
                                            </p:txEl>
                                          </p:spTgt>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750"/>
                                        <p:tgtEl>
                                          <p:spTgt spid="3">
                                            <p:txEl>
                                              <p:pRg st="2" end="2"/>
                                            </p:txEl>
                                          </p:spTgt>
                                        </p:tgtEl>
                                      </p:cBhvr>
                                    </p:animEffect>
                                  </p:childTnLst>
                                </p:cTn>
                              </p:par>
                            </p:childTnLst>
                          </p:cTn>
                        </p:par>
                        <p:par>
                          <p:cTn id="16" fill="hold">
                            <p:stCondLst>
                              <p:cond delay="2250"/>
                            </p:stCondLst>
                            <p:childTnLst>
                              <p:par>
                                <p:cTn id="17" presetID="3" presetClass="entr" presetSubtype="1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7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矩形 19"/>
          <p:cNvSpPr/>
          <p:nvPr/>
        </p:nvSpPr>
        <p:spPr>
          <a:xfrm>
            <a:off x="334566" y="503390"/>
            <a:ext cx="11299010" cy="197949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多选</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两辆游戏赛车</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在两条平行的直车道上行驶，</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a:t>
            </a:r>
            <a:r>
              <a:rPr lang="zh-CN" altLang="zh-CN" sz="2800" kern="100" dirty="0">
                <a:latin typeface="Times New Roman"/>
                <a:ea typeface="华文细黑"/>
                <a:cs typeface="Times New Roman"/>
              </a:rPr>
              <a:t>时两车都在同一计时线处，此时比赛开始</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它们在四次比赛中的</a:t>
            </a:r>
            <a:r>
              <a:rPr lang="en-US" altLang="zh-CN" sz="2800" i="1" kern="100" dirty="0">
                <a:latin typeface="Book Antiqua"/>
                <a:ea typeface="华文细黑"/>
                <a:cs typeface="Times New Roman"/>
              </a:rPr>
              <a:t>v</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图象如图所示，则下列图象对应的比赛中，有一辆赛车能够追上另一辆的是</a:t>
            </a:r>
            <a:r>
              <a:rPr lang="zh-CN" altLang="zh-CN" sz="2800" kern="100" dirty="0">
                <a:latin typeface="宋体"/>
                <a:ea typeface="Times New Roman"/>
                <a:cs typeface="Courier New"/>
              </a:rPr>
              <a:t> </a:t>
            </a:r>
            <a:endParaRPr lang="zh-CN" altLang="zh-CN" sz="1050" kern="100" dirty="0">
              <a:effectLst/>
              <a:latin typeface="宋体"/>
              <a:cs typeface="Courier New"/>
            </a:endParaRPr>
          </a:p>
        </p:txBody>
      </p:sp>
      <p:sp>
        <p:nvSpPr>
          <p:cNvPr id="25" name="TextBox 24"/>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6" name="TextBox 25">
            <a:hlinkClick r:id="rId2"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pic>
        <p:nvPicPr>
          <p:cNvPr id="48064" name="Picture 960" descr="\\贾文\贾文\源文件\同步\物理 人教 必修1 新课标\R2-81.T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8" r="55909"/>
          <a:stretch>
            <a:fillRect/>
          </a:stretch>
        </p:blipFill>
        <p:spPr bwMode="auto">
          <a:xfrm>
            <a:off x="394301" y="2688939"/>
            <a:ext cx="2700179" cy="2787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065" name="Picture 961" descr="\\贾文\贾文\源文件\同步\物理 人教 必修1 新课标\R2-82.T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82" r="55205"/>
          <a:stretch>
            <a:fillRect/>
          </a:stretch>
        </p:blipFill>
        <p:spPr bwMode="auto">
          <a:xfrm>
            <a:off x="6245023" y="2643906"/>
            <a:ext cx="2755737" cy="283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60" descr="\\贾文\贾文\源文件\同步\物理 人教 必修1 新课标\R2-81.T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564" r="1603"/>
          <a:stretch>
            <a:fillRect/>
          </a:stretch>
        </p:blipFill>
        <p:spPr bwMode="auto">
          <a:xfrm>
            <a:off x="3302994" y="2688939"/>
            <a:ext cx="2733515" cy="2787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61" descr="\\贾文\贾文\源文件\同步\物理 人教 必修1 新课标\R2-82.T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6162" r="1478"/>
          <a:stretch>
            <a:fillRect/>
          </a:stretch>
        </p:blipFill>
        <p:spPr bwMode="auto">
          <a:xfrm>
            <a:off x="9209275" y="2643906"/>
            <a:ext cx="2798448" cy="283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1378766" y="4972442"/>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7" name="TextBox 26"/>
          <p:cNvSpPr txBox="1"/>
          <p:nvPr/>
        </p:nvSpPr>
        <p:spPr>
          <a:xfrm>
            <a:off x="7195646" y="4972442"/>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8" name="Rectangle 21">
            <a:hlinkClick r:id="rId5"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9" name="Rectangle 21">
            <a:hlinkClick r:id="rId6"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2</a:t>
            </a:r>
          </a:p>
        </p:txBody>
      </p:sp>
      <p:sp>
        <p:nvSpPr>
          <p:cNvPr id="30" name="Rectangle 21">
            <a:hlinkClick r:id="rId7"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31" name="Rectangle 21">
            <a:hlinkClick r:id="rId8"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Tree>
    <p:extLst>
      <p:ext uri="{BB962C8B-B14F-4D97-AF65-F5344CB8AC3E}">
        <p14:creationId xmlns:p14="http://schemas.microsoft.com/office/powerpoint/2010/main" val="28968485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9"/>
                                        </p:tgtEl>
                                      </p:cBhvr>
                                    </p:animEffect>
                                    <p:set>
                                      <p:cBhvr>
                                        <p:cTn id="15" dur="1" fill="hold">
                                          <p:stCondLst>
                                            <p:cond delay="499"/>
                                          </p:stCondLst>
                                        </p:cTn>
                                        <p:tgtEl>
                                          <p:spTgt spid="19"/>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27"/>
                                        </p:tgtEl>
                                      </p:cBhvr>
                                    </p:animEffect>
                                    <p:set>
                                      <p:cBhvr>
                                        <p:cTn id="18"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19" grpId="0"/>
      <p:bldP spid="19" grpId="1"/>
      <p:bldP spid="27" grpId="0"/>
      <p:bldP spid="27" grpId="1"/>
    </p:bldLst>
  </p:timing>
</p:sld>
</file>

<file path=ppt/slides/slide5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0" name="矩形 19"/>
          <p:cNvSpPr/>
          <p:nvPr/>
        </p:nvSpPr>
        <p:spPr>
          <a:xfrm>
            <a:off x="402660" y="610434"/>
            <a:ext cx="11299010" cy="521191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选项</a:t>
            </a:r>
            <a:r>
              <a:rPr lang="en-US" altLang="zh-CN" sz="2800"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图中可以看出，当</a:t>
            </a:r>
            <a:r>
              <a:rPr lang="en-US" altLang="zh-CN" sz="2800" i="1" kern="100" dirty="0">
                <a:solidFill>
                  <a:srgbClr val="002060"/>
                </a:solidFill>
                <a:latin typeface="Times New Roman"/>
                <a:ea typeface="华文细黑"/>
                <a:cs typeface="Courier New"/>
              </a:rPr>
              <a:t>t</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20 s</a:t>
            </a:r>
            <a:r>
              <a:rPr lang="zh-CN" altLang="zh-CN" sz="2800" kern="100" dirty="0">
                <a:solidFill>
                  <a:srgbClr val="002060"/>
                </a:solidFill>
                <a:latin typeface="Times New Roman"/>
                <a:ea typeface="华文细黑"/>
                <a:cs typeface="Times New Roman"/>
              </a:rPr>
              <a:t>时，两图线与时间轴所围的</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面积</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相等，此时一辆赛车追上另一辆，所以选项</a:t>
            </a:r>
            <a:r>
              <a:rPr lang="en-US" altLang="zh-CN" sz="2800"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正确</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ct val="150000"/>
              </a:lnSpc>
              <a:spcAft>
                <a:spcPts val="0"/>
              </a:spcAft>
              <a:tabLst>
                <a:tab pos="2700655" algn="l"/>
              </a:tabLst>
            </a:pPr>
            <a:r>
              <a:rPr lang="zh-CN" altLang="zh-CN" sz="2800" kern="100" dirty="0" smtClean="0">
                <a:solidFill>
                  <a:srgbClr val="002060"/>
                </a:solidFill>
                <a:latin typeface="Times New Roman"/>
                <a:ea typeface="华文细黑"/>
                <a:cs typeface="Times New Roman"/>
              </a:rPr>
              <a:t>选项</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图中</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的</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面积</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始终小于</a:t>
            </a:r>
            <a:r>
              <a:rPr lang="en-US" altLang="zh-CN" sz="2800" i="1"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的</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面积</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，所以不可能追上，选项</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错误</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ct val="150000"/>
              </a:lnSpc>
              <a:spcAft>
                <a:spcPts val="0"/>
              </a:spcAft>
              <a:tabLst>
                <a:tab pos="2700655" algn="l"/>
              </a:tabLst>
            </a:pPr>
            <a:r>
              <a:rPr lang="zh-CN" altLang="zh-CN" sz="2800" kern="100" dirty="0" smtClean="0">
                <a:solidFill>
                  <a:srgbClr val="002060"/>
                </a:solidFill>
                <a:latin typeface="Times New Roman"/>
                <a:ea typeface="华文细黑"/>
                <a:cs typeface="Times New Roman"/>
              </a:rPr>
              <a:t>选项</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图中</a:t>
            </a:r>
            <a:r>
              <a:rPr lang="en-US" altLang="zh-CN" sz="2800" i="1" kern="100" dirty="0">
                <a:solidFill>
                  <a:srgbClr val="002060"/>
                </a:solidFill>
                <a:latin typeface="Times New Roman"/>
                <a:ea typeface="华文细黑"/>
                <a:cs typeface="Courier New"/>
              </a:rPr>
              <a:t>t</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20 s</a:t>
            </a:r>
            <a:r>
              <a:rPr lang="zh-CN" altLang="zh-CN" sz="2800" kern="100" dirty="0">
                <a:solidFill>
                  <a:srgbClr val="002060"/>
                </a:solidFill>
                <a:latin typeface="Times New Roman"/>
                <a:ea typeface="华文细黑"/>
                <a:cs typeface="Times New Roman"/>
              </a:rPr>
              <a:t>时，两图线与时间轴所围的</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面积</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相等，此时一辆赛车追上另一辆，所以选项</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正确</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ct val="150000"/>
              </a:lnSpc>
              <a:spcAft>
                <a:spcPts val="0"/>
              </a:spcAft>
              <a:tabLst>
                <a:tab pos="2700655" algn="l"/>
              </a:tabLst>
            </a:pPr>
            <a:r>
              <a:rPr lang="zh-CN" altLang="zh-CN" sz="2800" kern="100" dirty="0" smtClean="0">
                <a:solidFill>
                  <a:srgbClr val="002060"/>
                </a:solidFill>
                <a:latin typeface="Times New Roman"/>
                <a:ea typeface="华文细黑"/>
                <a:cs typeface="Times New Roman"/>
              </a:rPr>
              <a:t>选项</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图中</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的</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面积</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始终小于</a:t>
            </a:r>
            <a:r>
              <a:rPr lang="en-US" altLang="zh-CN" sz="2800" i="1"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的</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面积</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，所以不可能追上，选项</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错误</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
        <p:nvSpPr>
          <p:cNvPr id="11"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12" name="Rectangle 21">
            <a:hlinkClick r:id="rId3"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2</a:t>
            </a:r>
          </a:p>
        </p:txBody>
      </p:sp>
      <p:sp>
        <p:nvSpPr>
          <p:cNvPr id="13" name="Rectangle 21">
            <a:hlinkClick r:id="rId4"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14" name="Rectangle 21">
            <a:hlinkClick r:id="rId5"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Tree>
    <p:extLst>
      <p:ext uri="{BB962C8B-B14F-4D97-AF65-F5344CB8AC3E}">
        <p14:creationId xmlns:p14="http://schemas.microsoft.com/office/powerpoint/2010/main" val="40251135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linds(horizontal)">
                                      <p:cBhvr>
                                        <p:cTn id="7" dur="750"/>
                                        <p:tgtEl>
                                          <p:spTgt spid="20">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animEffect transition="in" filter="blinds(horizontal)">
                                      <p:cBhvr>
                                        <p:cTn id="11" dur="750"/>
                                        <p:tgtEl>
                                          <p:spTgt spid="20">
                                            <p:txEl>
                                              <p:pRg st="1" end="1"/>
                                            </p:txEl>
                                          </p:spTgt>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blinds(horizontal)">
                                      <p:cBhvr>
                                        <p:cTn id="15" dur="750"/>
                                        <p:tgtEl>
                                          <p:spTgt spid="20">
                                            <p:txEl>
                                              <p:pRg st="2" end="2"/>
                                            </p:txEl>
                                          </p:spTgt>
                                        </p:tgtEl>
                                      </p:cBhvr>
                                    </p:animEffect>
                                  </p:childTnLst>
                                </p:cTn>
                              </p:par>
                            </p:childTnLst>
                          </p:cTn>
                        </p:par>
                        <p:par>
                          <p:cTn id="16" fill="hold">
                            <p:stCondLst>
                              <p:cond delay="2250"/>
                            </p:stCondLst>
                            <p:childTnLst>
                              <p:par>
                                <p:cTn id="17" presetID="3" presetClass="entr" presetSubtype="10" fill="hold" nodeType="after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animEffect transition="in" filter="blinds(horizontal)">
                                      <p:cBhvr>
                                        <p:cTn id="19" dur="75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9" name="对象 18"/>
          <p:cNvGraphicFramePr>
            <a:graphicFrameLocks noChangeAspect="1"/>
          </p:cNvGraphicFramePr>
          <p:nvPr>
            <p:extLst>
              <p:ext uri="{D42A27DB-BD31-4B8C-83A1-F6EECF244321}">
                <p14:modId xmlns:p14="http://schemas.microsoft.com/office/powerpoint/2010/main" val="3533649410"/>
              </p:ext>
            </p:extLst>
          </p:nvPr>
        </p:nvGraphicFramePr>
        <p:xfrm>
          <a:off x="448102" y="3111282"/>
          <a:ext cx="3832225" cy="1279525"/>
        </p:xfrm>
        <a:graphic>
          <a:graphicData uri="http://schemas.openxmlformats.org/presentationml/2006/ole">
            <mc:AlternateContent xmlns:mc="http://schemas.openxmlformats.org/markup-compatibility/2006">
              <mc:Choice xmlns:v="urn:schemas-microsoft-com:vml" Requires="v">
                <p:oleObj spid="_x0000_s102439" name="文档" r:id="rId3" imgW="3827904" imgH="1279152" progId="Word.Document.12">
                  <p:embed/>
                </p:oleObj>
              </mc:Choice>
              <mc:Fallback>
                <p:oleObj name="文档" r:id="rId3" imgW="3827904" imgH="1279152" progId="Word.Document.12">
                  <p:embed/>
                  <p:pic>
                    <p:nvPicPr>
                      <p:cNvPr id="0" name=""/>
                      <p:cNvPicPr/>
                      <p:nvPr/>
                    </p:nvPicPr>
                    <p:blipFill>
                      <a:blip r:embed="rId4"/>
                      <a:stretch>
                        <a:fillRect/>
                      </a:stretch>
                    </p:blipFill>
                    <p:spPr>
                      <a:xfrm>
                        <a:off x="448102" y="3111282"/>
                        <a:ext cx="3832225" cy="1279525"/>
                      </a:xfrm>
                      <a:prstGeom prst="rect">
                        <a:avLst/>
                      </a:prstGeom>
                    </p:spPr>
                  </p:pic>
                </p:oleObj>
              </mc:Fallback>
            </mc:AlternateContent>
          </a:graphicData>
        </a:graphic>
      </p:graphicFrame>
      <p:sp>
        <p:nvSpPr>
          <p:cNvPr id="12" name="矩形 11"/>
          <p:cNvSpPr/>
          <p:nvPr/>
        </p:nvSpPr>
        <p:spPr>
          <a:xfrm>
            <a:off x="281346" y="1197546"/>
            <a:ext cx="11526120" cy="699654"/>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在图象中表示出中间时刻的</a:t>
            </a:r>
            <a:r>
              <a:rPr lang="zh-CN" altLang="zh-CN" sz="2800" kern="100" dirty="0" smtClean="0">
                <a:latin typeface="Times New Roman"/>
                <a:ea typeface="华文细黑"/>
                <a:cs typeface="Times New Roman"/>
              </a:rPr>
              <a:t>瞬时速度</a:t>
            </a:r>
            <a:r>
              <a:rPr lang="en-US" altLang="zh-CN" sz="2800" kern="100" dirty="0" smtClean="0">
                <a:latin typeface="Times New Roman"/>
                <a:ea typeface="华文细黑"/>
                <a:cs typeface="Times New Roman"/>
              </a:rPr>
              <a:t>    </a:t>
            </a:r>
            <a:r>
              <a:rPr lang="en-US" altLang="zh-CN" sz="2800" kern="100" dirty="0" smtClean="0">
                <a:latin typeface="Times New Roman"/>
                <a:ea typeface="华文细黑"/>
                <a:cs typeface="Courier New"/>
              </a:rPr>
              <a:t> </a:t>
            </a:r>
            <a:r>
              <a:rPr lang="zh-CN" altLang="zh-CN" sz="2800" kern="100" dirty="0">
                <a:latin typeface="Times New Roman"/>
                <a:ea typeface="华文细黑"/>
                <a:cs typeface="Times New Roman"/>
              </a:rPr>
              <a:t>，并求</a:t>
            </a:r>
            <a:r>
              <a:rPr lang="zh-CN" altLang="zh-CN" sz="2800" kern="100" dirty="0" smtClean="0">
                <a:latin typeface="Times New Roman"/>
                <a:ea typeface="华文细黑"/>
                <a:cs typeface="Times New Roman"/>
              </a:rPr>
              <a:t>出</a:t>
            </a:r>
            <a:r>
              <a:rPr lang="en-US" altLang="zh-CN" sz="2800" kern="100" dirty="0" smtClean="0">
                <a:latin typeface="Times New Roman"/>
                <a:ea typeface="华文细黑"/>
                <a:cs typeface="Times New Roman"/>
              </a:rPr>
              <a:t>    </a:t>
            </a:r>
            <a:r>
              <a:rPr lang="en-US" altLang="zh-CN" sz="2800" kern="100" dirty="0" smtClean="0">
                <a:latin typeface="Times New Roman"/>
                <a:ea typeface="华文细黑"/>
                <a:cs typeface="Courier New"/>
              </a:rPr>
              <a:t> </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结果用</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0</a:t>
            </a:r>
            <a:r>
              <a:rPr lang="zh-CN" altLang="zh-CN" sz="2800" kern="100" dirty="0">
                <a:latin typeface="Times New Roman"/>
                <a:ea typeface="华文细黑"/>
                <a:cs typeface="Times New Roman"/>
              </a:rPr>
              <a:t>、</a:t>
            </a:r>
            <a:r>
              <a:rPr lang="en-US" altLang="zh-CN" sz="2800" i="1" kern="100" dirty="0">
                <a:latin typeface="Book Antiqua"/>
                <a:ea typeface="华文细黑"/>
                <a:cs typeface="Times New Roman"/>
              </a:rPr>
              <a:t>v</a:t>
            </a:r>
            <a:r>
              <a:rPr lang="zh-CN" altLang="zh-CN" sz="2800" kern="100" dirty="0">
                <a:latin typeface="Times New Roman"/>
                <a:ea typeface="华文细黑"/>
                <a:cs typeface="Times New Roman"/>
              </a:rPr>
              <a:t>表示</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 name="Rectangle 148"/>
          <p:cNvSpPr>
            <a:spLocks noChangeArrowheads="1"/>
          </p:cNvSpPr>
          <p:nvPr/>
        </p:nvSpPr>
        <p:spPr bwMode="auto">
          <a:xfrm>
            <a:off x="0" y="0"/>
            <a:ext cx="121904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1247978674"/>
              </p:ext>
            </p:extLst>
          </p:nvPr>
        </p:nvGraphicFramePr>
        <p:xfrm>
          <a:off x="6527254" y="1351722"/>
          <a:ext cx="449189" cy="808541"/>
        </p:xfrm>
        <a:graphic>
          <a:graphicData uri="http://schemas.openxmlformats.org/presentationml/2006/ole">
            <mc:AlternateContent xmlns:mc="http://schemas.openxmlformats.org/markup-compatibility/2006">
              <mc:Choice xmlns:v="urn:schemas-microsoft-com:vml" Requires="v">
                <p:oleObj spid="_x0000_s102440" name="Equation" r:id="rId5" imgW="190417" imgH="342751" progId="Equation.DSMT4">
                  <p:embed/>
                </p:oleObj>
              </mc:Choice>
              <mc:Fallback>
                <p:oleObj name="Equation" r:id="rId5" imgW="190417" imgH="342751" progId="Equation.DSMT4">
                  <p:embed/>
                  <p:pic>
                    <p:nvPicPr>
                      <p:cNvPr id="0" name="Object 1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7254" y="1351722"/>
                        <a:ext cx="449189" cy="8085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150"/>
          <p:cNvSpPr>
            <a:spLocks noChangeArrowheads="1"/>
          </p:cNvSpPr>
          <p:nvPr/>
        </p:nvSpPr>
        <p:spPr bwMode="auto">
          <a:xfrm>
            <a:off x="0" y="0"/>
            <a:ext cx="121904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val="2470439969"/>
              </p:ext>
            </p:extLst>
          </p:nvPr>
        </p:nvGraphicFramePr>
        <p:xfrm>
          <a:off x="8423849" y="1351722"/>
          <a:ext cx="449189" cy="808541"/>
        </p:xfrm>
        <a:graphic>
          <a:graphicData uri="http://schemas.openxmlformats.org/presentationml/2006/ole">
            <mc:AlternateContent xmlns:mc="http://schemas.openxmlformats.org/markup-compatibility/2006">
              <mc:Choice xmlns:v="urn:schemas-microsoft-com:vml" Requires="v">
                <p:oleObj spid="_x0000_s102441" name="Equation" r:id="rId7" imgW="190417" imgH="342751" progId="Equation.DSMT4">
                  <p:embed/>
                </p:oleObj>
              </mc:Choice>
              <mc:Fallback>
                <p:oleObj name="Equation" r:id="rId7" imgW="190417" imgH="342751" progId="Equation.DSMT4">
                  <p:embed/>
                  <p:pic>
                    <p:nvPicPr>
                      <p:cNvPr id="0" name="Object 1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23849" y="1351722"/>
                        <a:ext cx="449189" cy="8085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矩形 13"/>
          <p:cNvSpPr/>
          <p:nvPr/>
        </p:nvSpPr>
        <p:spPr>
          <a:xfrm>
            <a:off x="281346" y="2267506"/>
            <a:ext cx="11526120" cy="699654"/>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答案　</a:t>
            </a:r>
            <a:r>
              <a:rPr lang="zh-CN" altLang="zh-CN" sz="2800" kern="100" dirty="0">
                <a:solidFill>
                  <a:srgbClr val="C00000"/>
                </a:solidFill>
                <a:latin typeface="Times New Roman"/>
                <a:ea typeface="华文细黑"/>
                <a:cs typeface="Times New Roman"/>
              </a:rPr>
              <a:t>由图可知中间时刻的瞬时速度的大小等于梯形中位线的长度，</a:t>
            </a:r>
            <a:endParaRPr lang="zh-CN" altLang="zh-CN" sz="1050" kern="100" dirty="0">
              <a:effectLst/>
              <a:latin typeface="宋体"/>
              <a:cs typeface="Courier New"/>
            </a:endParaRPr>
          </a:p>
        </p:txBody>
      </p:sp>
      <p:sp>
        <p:nvSpPr>
          <p:cNvPr id="16" name="Rectangle 167"/>
          <p:cNvSpPr>
            <a:spLocks noChangeArrowheads="1"/>
          </p:cNvSpPr>
          <p:nvPr/>
        </p:nvSpPr>
        <p:spPr bwMode="auto">
          <a:xfrm>
            <a:off x="0" y="0"/>
            <a:ext cx="121904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8" name="对象 17"/>
          <p:cNvGraphicFramePr>
            <a:graphicFrameLocks noChangeAspect="1"/>
          </p:cNvGraphicFramePr>
          <p:nvPr>
            <p:extLst>
              <p:ext uri="{D42A27DB-BD31-4B8C-83A1-F6EECF244321}">
                <p14:modId xmlns:p14="http://schemas.microsoft.com/office/powerpoint/2010/main" val="3901172574"/>
              </p:ext>
            </p:extLst>
          </p:nvPr>
        </p:nvGraphicFramePr>
        <p:xfrm>
          <a:off x="1106334" y="3414229"/>
          <a:ext cx="449189" cy="808541"/>
        </p:xfrm>
        <a:graphic>
          <a:graphicData uri="http://schemas.openxmlformats.org/presentationml/2006/ole">
            <mc:AlternateContent xmlns:mc="http://schemas.openxmlformats.org/markup-compatibility/2006">
              <mc:Choice xmlns:v="urn:schemas-microsoft-com:vml" Requires="v">
                <p:oleObj spid="_x0000_s102442" name="Equation" r:id="rId8" imgW="190440" imgH="342720" progId="Equation.DSMT4">
                  <p:embed/>
                </p:oleObj>
              </mc:Choice>
              <mc:Fallback>
                <p:oleObj name="Equation" r:id="rId8" imgW="190440" imgH="342720" progId="Equation.DSMT4">
                  <p:embed/>
                  <p:pic>
                    <p:nvPicPr>
                      <p:cNvPr id="0" name=""/>
                      <p:cNvPicPr>
                        <a:picLocks noChangeAspect="1" noChangeArrowheads="1"/>
                      </p:cNvPicPr>
                      <p:nvPr/>
                    </p:nvPicPr>
                    <p:blipFill>
                      <a:blip r:embed="rId9"/>
                      <a:srcRect/>
                      <a:stretch>
                        <a:fillRect/>
                      </a:stretch>
                    </p:blipFill>
                    <p:spPr bwMode="auto">
                      <a:xfrm>
                        <a:off x="1106334" y="3414229"/>
                        <a:ext cx="449189" cy="8085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765423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par>
                                <p:cTn id="13" presetID="3" presetClass="entr" presetSubtype="1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18"/>
                                        </p:tgtEl>
                                      </p:cBhvr>
                                    </p:animEffect>
                                    <p:set>
                                      <p:cBhvr>
                                        <p:cTn id="23" dur="1" fill="hold">
                                          <p:stCondLst>
                                            <p:cond delay="499"/>
                                          </p:stCondLst>
                                        </p:cTn>
                                        <p:tgtEl>
                                          <p:spTgt spid="18"/>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4" grpId="0"/>
      <p:bldP spid="14" grpId="1"/>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矩形 15"/>
          <p:cNvSpPr/>
          <p:nvPr/>
        </p:nvSpPr>
        <p:spPr>
          <a:xfrm>
            <a:off x="371846" y="601162"/>
            <a:ext cx="11299010" cy="5060335"/>
          </a:xfrm>
          <a:prstGeom prst="rect">
            <a:avLst/>
          </a:prstGeom>
        </p:spPr>
        <p:txBody>
          <a:bodyPr wrap="square" lIns="121898" tIns="60948" rIns="121898" bIns="60948">
            <a:spAutoFit/>
          </a:bodyPr>
          <a:lstStyle/>
          <a:p>
            <a:pPr algn="just">
              <a:lnSpc>
                <a:spcPts val="55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多选</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在平直公路上，自行车与同方向行驶的一辆汽车在</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a:t>
            </a:r>
            <a:r>
              <a:rPr lang="zh-CN" altLang="zh-CN" sz="2800" kern="100" dirty="0">
                <a:latin typeface="Times New Roman"/>
                <a:ea typeface="华文细黑"/>
                <a:cs typeface="Times New Roman"/>
              </a:rPr>
              <a:t>时同时经过某一个路标，它们的位移</a:t>
            </a:r>
            <a:r>
              <a:rPr lang="en-US" altLang="zh-CN" sz="2800" i="1" kern="100" dirty="0">
                <a:latin typeface="Times New Roman"/>
                <a:ea typeface="华文细黑"/>
                <a:cs typeface="Courier New"/>
              </a:rPr>
              <a:t>x</a:t>
            </a:r>
            <a:r>
              <a:rPr lang="en-US" altLang="zh-CN" sz="2800" kern="100" dirty="0">
                <a:latin typeface="Times New Roman"/>
                <a:ea typeface="华文细黑"/>
                <a:cs typeface="Courier New"/>
              </a:rPr>
              <a:t>(m)</a:t>
            </a:r>
            <a:r>
              <a:rPr lang="zh-CN" altLang="zh-CN" sz="2800" kern="100" dirty="0">
                <a:latin typeface="Times New Roman"/>
                <a:ea typeface="华文细黑"/>
                <a:cs typeface="Times New Roman"/>
              </a:rPr>
              <a:t>随时间</a:t>
            </a:r>
            <a:r>
              <a:rPr lang="en-US" altLang="zh-CN" sz="2800" i="1" kern="100" dirty="0">
                <a:latin typeface="Times New Roman"/>
                <a:ea typeface="华文细黑"/>
                <a:cs typeface="Courier New"/>
              </a:rPr>
              <a:t>t</a:t>
            </a:r>
            <a:r>
              <a:rPr lang="en-US" altLang="zh-CN" sz="2800" kern="100" dirty="0">
                <a:latin typeface="Times New Roman"/>
                <a:ea typeface="华文细黑"/>
                <a:cs typeface="Courier New"/>
              </a:rPr>
              <a:t>(s)</a:t>
            </a:r>
            <a:r>
              <a:rPr lang="zh-CN" altLang="zh-CN" sz="2800" kern="100" dirty="0">
                <a:latin typeface="Times New Roman"/>
                <a:ea typeface="华文细黑"/>
                <a:cs typeface="Times New Roman"/>
              </a:rPr>
              <a:t>变化的规律：汽车为</a:t>
            </a:r>
            <a:r>
              <a:rPr lang="en-US" altLang="zh-CN" sz="2800" i="1" kern="100" dirty="0">
                <a:latin typeface="Times New Roman"/>
                <a:ea typeface="华文细黑"/>
                <a:cs typeface="Courier New"/>
              </a:rPr>
              <a:t>x</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10</a:t>
            </a:r>
            <a:r>
              <a:rPr lang="en-US" altLang="zh-CN" sz="2800" i="1" kern="100" dirty="0">
                <a:latin typeface="Times New Roman"/>
                <a:ea typeface="华文细黑"/>
                <a:cs typeface="Courier New"/>
              </a:rPr>
              <a:t>t</a:t>
            </a:r>
            <a:r>
              <a:rPr lang="zh-CN" altLang="zh-CN" sz="2800" kern="100" dirty="0" smtClean="0">
                <a:latin typeface="Times New Roman"/>
                <a:ea typeface="华文细黑"/>
                <a:cs typeface="Times New Roman"/>
              </a:rPr>
              <a:t>－</a:t>
            </a:r>
            <a:r>
              <a:rPr lang="en-US" altLang="zh-CN" sz="2800" i="1" kern="100" dirty="0" smtClean="0">
                <a:latin typeface="Times New Roman"/>
                <a:ea typeface="华文细黑"/>
                <a:cs typeface="Courier New"/>
              </a:rPr>
              <a:t>     </a:t>
            </a:r>
            <a:r>
              <a:rPr lang="zh-CN" altLang="zh-CN" sz="2800" kern="100" dirty="0" smtClean="0">
                <a:latin typeface="Times New Roman"/>
                <a:ea typeface="华文细黑"/>
                <a:cs typeface="Times New Roman"/>
              </a:rPr>
              <a:t>，</a:t>
            </a:r>
            <a:r>
              <a:rPr lang="zh-CN" altLang="zh-CN" sz="2800" kern="100" dirty="0">
                <a:latin typeface="Times New Roman"/>
                <a:ea typeface="华文细黑"/>
                <a:cs typeface="Times New Roman"/>
              </a:rPr>
              <a:t>自行车为</a:t>
            </a:r>
            <a:r>
              <a:rPr lang="en-US" altLang="zh-CN" sz="2800" i="1" kern="100" dirty="0">
                <a:latin typeface="Times New Roman"/>
                <a:ea typeface="华文细黑"/>
                <a:cs typeface="Courier New"/>
              </a:rPr>
              <a:t>x</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6</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，则下列说法正确的是</a:t>
            </a:r>
            <a:r>
              <a:rPr lang="zh-CN" altLang="zh-CN" sz="2800" kern="100" dirty="0">
                <a:latin typeface="宋体"/>
                <a:ea typeface="Times New Roman"/>
                <a:cs typeface="Courier New"/>
              </a:rPr>
              <a:t> </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汽车做匀减速直线运动，自行车做匀速直线运动</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不能确定汽车和自行车各做什么运动</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开始经过路标后较小时间内汽车在前，自行车在后</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当自行车追上汽车时，它们距路标</a:t>
            </a:r>
            <a:r>
              <a:rPr lang="en-US" altLang="zh-CN" sz="2800" kern="100" dirty="0">
                <a:latin typeface="Times New Roman"/>
                <a:ea typeface="华文细黑"/>
                <a:cs typeface="Courier New"/>
              </a:rPr>
              <a:t>96 m</a:t>
            </a:r>
            <a:endParaRPr lang="zh-CN" altLang="zh-CN" sz="1050" kern="100" dirty="0">
              <a:effectLst/>
              <a:latin typeface="宋体"/>
              <a:cs typeface="Courier New"/>
            </a:endParaRPr>
          </a:p>
        </p:txBody>
      </p:sp>
      <p:sp>
        <p:nvSpPr>
          <p:cNvPr id="17" name="TextBox 16"/>
          <p:cNvSpPr txBox="1"/>
          <p:nvPr/>
        </p:nvSpPr>
        <p:spPr>
          <a:xfrm>
            <a:off x="262558" y="2859109"/>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8" name="TextBox 17"/>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1" name="TextBox 20">
            <a:hlinkClick r:id="rId3"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23" name="TextBox 22"/>
          <p:cNvSpPr txBox="1"/>
          <p:nvPr/>
        </p:nvSpPr>
        <p:spPr>
          <a:xfrm>
            <a:off x="262558" y="4929668"/>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745572182"/>
              </p:ext>
            </p:extLst>
          </p:nvPr>
        </p:nvGraphicFramePr>
        <p:xfrm>
          <a:off x="890310" y="1959626"/>
          <a:ext cx="925513" cy="1249363"/>
        </p:xfrm>
        <a:graphic>
          <a:graphicData uri="http://schemas.openxmlformats.org/presentationml/2006/ole">
            <mc:AlternateContent xmlns:mc="http://schemas.openxmlformats.org/markup-compatibility/2006">
              <mc:Choice xmlns:v="urn:schemas-microsoft-com:vml" Requires="v">
                <p:oleObj spid="_x0000_s100399" name="文档" r:id="rId4" imgW="925760" imgH="1248919" progId="Word.Document.12">
                  <p:embed/>
                </p:oleObj>
              </mc:Choice>
              <mc:Fallback>
                <p:oleObj name="文档" r:id="rId4" imgW="925760" imgH="1248919" progId="Word.Document.12">
                  <p:embed/>
                  <p:pic>
                    <p:nvPicPr>
                      <p:cNvPr id="0" name=""/>
                      <p:cNvPicPr/>
                      <p:nvPr/>
                    </p:nvPicPr>
                    <p:blipFill>
                      <a:blip r:embed="rId5"/>
                      <a:stretch>
                        <a:fillRect/>
                      </a:stretch>
                    </p:blipFill>
                    <p:spPr>
                      <a:xfrm>
                        <a:off x="890310" y="1959626"/>
                        <a:ext cx="925513" cy="1249363"/>
                      </a:xfrm>
                      <a:prstGeom prst="rect">
                        <a:avLst/>
                      </a:prstGeom>
                    </p:spPr>
                  </p:pic>
                </p:oleObj>
              </mc:Fallback>
            </mc:AlternateContent>
          </a:graphicData>
        </a:graphic>
      </p:graphicFrame>
      <p:sp>
        <p:nvSpPr>
          <p:cNvPr id="15" name="TextBox 14"/>
          <p:cNvSpPr txBox="1"/>
          <p:nvPr/>
        </p:nvSpPr>
        <p:spPr>
          <a:xfrm>
            <a:off x="262558" y="4186621"/>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0" name="Rectangle 21">
            <a:hlinkClick r:id="rId6"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2" name="Rectangle 21">
            <a:hlinkClick r:id="rId7"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7" name="Rectangle 21">
            <a:hlinkClick r:id="rId8"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3</a:t>
            </a:r>
          </a:p>
        </p:txBody>
      </p:sp>
      <p:sp>
        <p:nvSpPr>
          <p:cNvPr id="28" name="Rectangle 21">
            <a:hlinkClick r:id="rId9"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Tree>
    <p:extLst>
      <p:ext uri="{BB962C8B-B14F-4D97-AF65-F5344CB8AC3E}">
        <p14:creationId xmlns:p14="http://schemas.microsoft.com/office/powerpoint/2010/main" val="16177748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par>
                                <p:cTn id="11" presetID="3" presetClass="entr" presetSubtype="10" fill="hold" grpId="1"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23"/>
                                        </p:tgtEl>
                                      </p:cBhvr>
                                    </p:animEffect>
                                    <p:set>
                                      <p:cBhvr>
                                        <p:cTn id="21" dur="1" fill="hold">
                                          <p:stCondLst>
                                            <p:cond delay="499"/>
                                          </p:stCondLst>
                                        </p:cTn>
                                        <p:tgtEl>
                                          <p:spTgt spid="23"/>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5"/>
                                        </p:tgtEl>
                                      </p:cBhvr>
                                    </p:animEffect>
                                    <p:set>
                                      <p:cBhvr>
                                        <p:cTn id="24"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7" grpId="0"/>
      <p:bldP spid="17" grpId="1"/>
      <p:bldP spid="23" grpId="0"/>
      <p:bldP spid="23" grpId="1"/>
      <p:bldP spid="15" grpId="0"/>
      <p:bldP spid="15" grpId="1"/>
    </p:bldLst>
  </p:timing>
</p:sld>
</file>

<file path=ppt/slides/slide6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矩形 3"/>
          <p:cNvSpPr/>
          <p:nvPr/>
        </p:nvSpPr>
        <p:spPr>
          <a:xfrm>
            <a:off x="424255" y="897001"/>
            <a:ext cx="11185087" cy="4312673"/>
          </a:xfrm>
          <a:prstGeom prst="rect">
            <a:avLst/>
          </a:prstGeom>
        </p:spPr>
        <p:txBody>
          <a:bodyPr>
            <a:spAutoFit/>
          </a:bodyPr>
          <a:lstStyle/>
          <a:p>
            <a:pPr algn="just">
              <a:lnSpc>
                <a:spcPts val="55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汽车的位移时间关系为</a:t>
            </a:r>
            <a:r>
              <a:rPr lang="en-US" altLang="zh-CN" sz="2800" i="1" kern="100" dirty="0">
                <a:solidFill>
                  <a:srgbClr val="002060"/>
                </a:solidFill>
                <a:latin typeface="Times New Roman"/>
                <a:ea typeface="华文细黑"/>
                <a:cs typeface="Courier New"/>
              </a:rPr>
              <a:t>x</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10</a:t>
            </a:r>
            <a:r>
              <a:rPr lang="en-US" altLang="zh-CN" sz="2800" i="1" kern="100" dirty="0">
                <a:solidFill>
                  <a:srgbClr val="002060"/>
                </a:solidFill>
                <a:latin typeface="Times New Roman"/>
                <a:ea typeface="华文细黑"/>
                <a:cs typeface="Courier New"/>
              </a:rPr>
              <a:t>t</a:t>
            </a:r>
            <a:r>
              <a:rPr lang="zh-CN" altLang="zh-CN" sz="2800" kern="100" dirty="0" smtClean="0">
                <a:solidFill>
                  <a:srgbClr val="002060"/>
                </a:solidFill>
                <a:latin typeface="Times New Roman"/>
                <a:ea typeface="华文细黑"/>
                <a:cs typeface="Times New Roman"/>
              </a:rPr>
              <a:t>－</a:t>
            </a:r>
            <a:r>
              <a:rPr lang="en-US" altLang="zh-CN" sz="2800" i="1" kern="100" dirty="0" smtClean="0">
                <a:solidFill>
                  <a:srgbClr val="002060"/>
                </a:solidFill>
                <a:latin typeface="Times New Roman"/>
                <a:ea typeface="华文细黑"/>
                <a:cs typeface="Courier New"/>
              </a:rPr>
              <a:t>    </a:t>
            </a:r>
            <a:r>
              <a:rPr lang="zh-CN" altLang="zh-CN" sz="2800" kern="100" dirty="0" smtClean="0">
                <a:solidFill>
                  <a:srgbClr val="002060"/>
                </a:solidFill>
                <a:latin typeface="Times New Roman"/>
                <a:ea typeface="华文细黑"/>
                <a:cs typeface="Times New Roman"/>
              </a:rPr>
              <a:t>，</a:t>
            </a:r>
            <a:r>
              <a:rPr lang="zh-CN" altLang="zh-CN" sz="2800" kern="100" dirty="0">
                <a:solidFill>
                  <a:srgbClr val="002060"/>
                </a:solidFill>
                <a:latin typeface="Times New Roman"/>
                <a:ea typeface="华文细黑"/>
                <a:cs typeface="Times New Roman"/>
              </a:rPr>
              <a:t>可知汽车做匀减速直线运动，自行车的位移时间关系为</a:t>
            </a:r>
            <a:r>
              <a:rPr lang="en-US" altLang="zh-CN" sz="2800" i="1" kern="100" dirty="0">
                <a:solidFill>
                  <a:srgbClr val="002060"/>
                </a:solidFill>
                <a:latin typeface="Times New Roman"/>
                <a:ea typeface="华文细黑"/>
                <a:cs typeface="Courier New"/>
              </a:rPr>
              <a:t>x</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6</a:t>
            </a:r>
            <a:r>
              <a:rPr lang="en-US" altLang="zh-CN" sz="2800" i="1" kern="100" dirty="0">
                <a:solidFill>
                  <a:srgbClr val="002060"/>
                </a:solidFill>
                <a:latin typeface="Times New Roman"/>
                <a:ea typeface="华文细黑"/>
                <a:cs typeface="Courier New"/>
              </a:rPr>
              <a:t>t</a:t>
            </a:r>
            <a:r>
              <a:rPr lang="zh-CN" altLang="zh-CN" sz="2800" kern="100" dirty="0">
                <a:solidFill>
                  <a:srgbClr val="002060"/>
                </a:solidFill>
                <a:latin typeface="Times New Roman"/>
                <a:ea typeface="华文细黑"/>
                <a:cs typeface="Times New Roman"/>
              </a:rPr>
              <a:t>，可知自行车做匀速直线运动，选项</a:t>
            </a:r>
            <a:r>
              <a:rPr lang="en-US" altLang="zh-CN" sz="2800"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正确，</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错误</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ts val="5500"/>
              </a:lnSpc>
              <a:spcAft>
                <a:spcPts val="0"/>
              </a:spcAft>
              <a:tabLst>
                <a:tab pos="2700655" algn="l"/>
              </a:tabLst>
            </a:pPr>
            <a:r>
              <a:rPr lang="zh-CN" altLang="zh-CN" sz="2800" kern="100" dirty="0" smtClean="0">
                <a:solidFill>
                  <a:srgbClr val="002060"/>
                </a:solidFill>
                <a:latin typeface="Times New Roman"/>
                <a:ea typeface="华文细黑"/>
                <a:cs typeface="Times New Roman"/>
              </a:rPr>
              <a:t>开始</a:t>
            </a:r>
            <a:r>
              <a:rPr lang="zh-CN" altLang="zh-CN" sz="2800" kern="100" dirty="0">
                <a:solidFill>
                  <a:srgbClr val="002060"/>
                </a:solidFill>
                <a:latin typeface="Times New Roman"/>
                <a:ea typeface="华文细黑"/>
                <a:cs typeface="Times New Roman"/>
              </a:rPr>
              <a:t>阶段汽车的初速度大于自行车的速度，所以在较小时间内汽车的位移大于自行车的位移，汽车在前，自行车在后，选项</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正确</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ts val="5500"/>
              </a:lnSpc>
              <a:spcAft>
                <a:spcPts val="0"/>
              </a:spcAft>
              <a:tabLst>
                <a:tab pos="2700655" algn="l"/>
              </a:tabLst>
            </a:pPr>
            <a:r>
              <a:rPr lang="zh-CN" altLang="zh-CN" sz="2800" kern="100" dirty="0" smtClean="0">
                <a:solidFill>
                  <a:srgbClr val="002060"/>
                </a:solidFill>
                <a:latin typeface="Times New Roman"/>
                <a:ea typeface="华文细黑"/>
                <a:cs typeface="Times New Roman"/>
              </a:rPr>
              <a:t>根据</a:t>
            </a:r>
            <a:r>
              <a:rPr lang="en-US" altLang="zh-CN" sz="2800" kern="100" dirty="0">
                <a:solidFill>
                  <a:srgbClr val="002060"/>
                </a:solidFill>
                <a:latin typeface="Times New Roman"/>
                <a:ea typeface="华文细黑"/>
                <a:cs typeface="Courier New"/>
              </a:rPr>
              <a:t>10</a:t>
            </a:r>
            <a:r>
              <a:rPr lang="en-US" altLang="zh-CN" sz="2800" i="1" kern="100" dirty="0">
                <a:solidFill>
                  <a:srgbClr val="002060"/>
                </a:solidFill>
                <a:latin typeface="Times New Roman"/>
                <a:ea typeface="华文细黑"/>
                <a:cs typeface="Courier New"/>
              </a:rPr>
              <a:t>t</a:t>
            </a:r>
            <a:r>
              <a:rPr lang="zh-CN" altLang="zh-CN" sz="2800" kern="100" dirty="0" smtClean="0">
                <a:solidFill>
                  <a:srgbClr val="002060"/>
                </a:solidFill>
                <a:latin typeface="Times New Roman"/>
                <a:ea typeface="华文细黑"/>
                <a:cs typeface="Times New Roman"/>
              </a:rPr>
              <a:t>－</a:t>
            </a:r>
            <a:r>
              <a:rPr lang="en-US" altLang="zh-CN" sz="2800" i="1" kern="100" dirty="0" smtClean="0">
                <a:solidFill>
                  <a:srgbClr val="002060"/>
                </a:solidFill>
                <a:latin typeface="Times New Roman"/>
                <a:ea typeface="华文细黑"/>
                <a:cs typeface="Courier New"/>
              </a:rPr>
              <a:t>     </a:t>
            </a:r>
            <a:r>
              <a:rPr lang="zh-CN" altLang="zh-CN" sz="2800" kern="100" dirty="0" smtClean="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6</a:t>
            </a:r>
            <a:r>
              <a:rPr lang="en-US" altLang="zh-CN" sz="2800" i="1" kern="100" dirty="0">
                <a:solidFill>
                  <a:srgbClr val="002060"/>
                </a:solidFill>
                <a:latin typeface="Times New Roman"/>
                <a:ea typeface="华文细黑"/>
                <a:cs typeface="Courier New"/>
              </a:rPr>
              <a:t>t</a:t>
            </a:r>
            <a:r>
              <a:rPr lang="zh-CN" altLang="zh-CN" sz="2800" kern="100" dirty="0">
                <a:solidFill>
                  <a:srgbClr val="002060"/>
                </a:solidFill>
                <a:latin typeface="Times New Roman"/>
                <a:ea typeface="华文细黑"/>
                <a:cs typeface="Times New Roman"/>
              </a:rPr>
              <a:t>得</a:t>
            </a:r>
            <a:r>
              <a:rPr lang="en-US" altLang="zh-CN" sz="2800" i="1" kern="100" dirty="0">
                <a:solidFill>
                  <a:srgbClr val="002060"/>
                </a:solidFill>
                <a:latin typeface="Times New Roman"/>
                <a:ea typeface="华文细黑"/>
                <a:cs typeface="Courier New"/>
              </a:rPr>
              <a:t>t</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16 s</a:t>
            </a:r>
            <a:r>
              <a:rPr lang="zh-CN" altLang="zh-CN" sz="2800" kern="100" dirty="0">
                <a:solidFill>
                  <a:srgbClr val="002060"/>
                </a:solidFill>
                <a:latin typeface="Times New Roman"/>
                <a:ea typeface="华文细黑"/>
                <a:cs typeface="Times New Roman"/>
              </a:rPr>
              <a:t>，此时距路标的距离</a:t>
            </a:r>
            <a:r>
              <a:rPr lang="en-US" altLang="zh-CN" sz="2800" i="1" kern="100" dirty="0">
                <a:solidFill>
                  <a:srgbClr val="002060"/>
                </a:solidFill>
                <a:latin typeface="Times New Roman"/>
                <a:ea typeface="华文细黑"/>
                <a:cs typeface="Courier New"/>
              </a:rPr>
              <a:t>s</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96 m</a:t>
            </a:r>
            <a:r>
              <a:rPr lang="zh-CN" altLang="zh-CN" sz="2800" kern="100" dirty="0">
                <a:solidFill>
                  <a:srgbClr val="002060"/>
                </a:solidFill>
                <a:latin typeface="Times New Roman"/>
                <a:ea typeface="华文细黑"/>
                <a:cs typeface="Times New Roman"/>
              </a:rPr>
              <a:t>，选项</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正确</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845623614"/>
              </p:ext>
            </p:extLst>
          </p:nvPr>
        </p:nvGraphicFramePr>
        <p:xfrm>
          <a:off x="6496774" y="857826"/>
          <a:ext cx="812800" cy="1239837"/>
        </p:xfrm>
        <a:graphic>
          <a:graphicData uri="http://schemas.openxmlformats.org/presentationml/2006/ole">
            <mc:AlternateContent xmlns:mc="http://schemas.openxmlformats.org/markup-compatibility/2006">
              <mc:Choice xmlns:v="urn:schemas-microsoft-com:vml" Requires="v">
                <p:oleObj spid="_x0000_s48709" name="文档" r:id="rId3" imgW="816339" imgH="1238841" progId="Word.Document.12">
                  <p:embed/>
                </p:oleObj>
              </mc:Choice>
              <mc:Fallback>
                <p:oleObj name="文档" r:id="rId3" imgW="816339" imgH="1238841" progId="Word.Document.12">
                  <p:embed/>
                  <p:pic>
                    <p:nvPicPr>
                      <p:cNvPr id="0" name=""/>
                      <p:cNvPicPr/>
                      <p:nvPr/>
                    </p:nvPicPr>
                    <p:blipFill>
                      <a:blip r:embed="rId4"/>
                      <a:stretch>
                        <a:fillRect/>
                      </a:stretch>
                    </p:blipFill>
                    <p:spPr>
                      <a:xfrm>
                        <a:off x="6496774" y="857826"/>
                        <a:ext cx="812800" cy="1239837"/>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129570652"/>
              </p:ext>
            </p:extLst>
          </p:nvPr>
        </p:nvGraphicFramePr>
        <p:xfrm>
          <a:off x="2093734" y="4334530"/>
          <a:ext cx="812800" cy="1239837"/>
        </p:xfrm>
        <a:graphic>
          <a:graphicData uri="http://schemas.openxmlformats.org/presentationml/2006/ole">
            <mc:AlternateContent xmlns:mc="http://schemas.openxmlformats.org/markup-compatibility/2006">
              <mc:Choice xmlns:v="urn:schemas-microsoft-com:vml" Requires="v">
                <p:oleObj spid="_x0000_s48710" name="文档" r:id="rId5" imgW="816339" imgH="1238121" progId="Word.Document.12">
                  <p:embed/>
                </p:oleObj>
              </mc:Choice>
              <mc:Fallback>
                <p:oleObj name="文档" r:id="rId5" imgW="816339" imgH="1238121" progId="Word.Document.12">
                  <p:embed/>
                  <p:pic>
                    <p:nvPicPr>
                      <p:cNvPr id="0" name=""/>
                      <p:cNvPicPr/>
                      <p:nvPr/>
                    </p:nvPicPr>
                    <p:blipFill>
                      <a:blip r:embed="rId6"/>
                      <a:stretch>
                        <a:fillRect/>
                      </a:stretch>
                    </p:blipFill>
                    <p:spPr>
                      <a:xfrm>
                        <a:off x="2093734" y="4334530"/>
                        <a:ext cx="812800" cy="1239837"/>
                      </a:xfrm>
                      <a:prstGeom prst="rect">
                        <a:avLst/>
                      </a:prstGeom>
                    </p:spPr>
                  </p:pic>
                </p:oleObj>
              </mc:Fallback>
            </mc:AlternateContent>
          </a:graphicData>
        </a:graphic>
      </p:graphicFrame>
      <p:sp>
        <p:nvSpPr>
          <p:cNvPr id="9" name="Rectangle 21">
            <a:hlinkClick r:id="rId7"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10" name="Rectangle 21">
            <a:hlinkClick r:id="rId8"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11" name="Rectangle 21">
            <a:hlinkClick r:id="rId9"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3</a:t>
            </a:r>
          </a:p>
        </p:txBody>
      </p:sp>
      <p:sp>
        <p:nvSpPr>
          <p:cNvPr id="12" name="Rectangle 21">
            <a:hlinkClick r:id="rId10"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Tree>
    <p:extLst>
      <p:ext uri="{BB962C8B-B14F-4D97-AF65-F5344CB8AC3E}">
        <p14:creationId xmlns:p14="http://schemas.microsoft.com/office/powerpoint/2010/main" val="14019075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75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750"/>
                                        <p:tgtEl>
                                          <p:spTgt spid="6"/>
                                        </p:tgtEl>
                                      </p:cBhvr>
                                    </p:animEffect>
                                  </p:childTnLst>
                                </p:cTn>
                              </p:par>
                            </p:childTnLst>
                          </p:cTn>
                        </p:par>
                        <p:par>
                          <p:cTn id="11" fill="hold">
                            <p:stCondLst>
                              <p:cond delay="750"/>
                            </p:stCondLst>
                            <p:childTnLst>
                              <p:par>
                                <p:cTn id="12" presetID="3" presetClass="entr" presetSubtype="10" fill="hold"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blinds(horizontal)">
                                      <p:cBhvr>
                                        <p:cTn id="14" dur="750"/>
                                        <p:tgtEl>
                                          <p:spTgt spid="4">
                                            <p:txEl>
                                              <p:pRg st="1" end="1"/>
                                            </p:txEl>
                                          </p:spTgt>
                                        </p:tgtEl>
                                      </p:cBhvr>
                                    </p:animEffect>
                                  </p:childTnLst>
                                </p:cTn>
                              </p:par>
                            </p:childTnLst>
                          </p:cTn>
                        </p:par>
                        <p:par>
                          <p:cTn id="15" fill="hold">
                            <p:stCondLst>
                              <p:cond delay="1500"/>
                            </p:stCondLst>
                            <p:childTnLst>
                              <p:par>
                                <p:cTn id="16" presetID="3" presetClass="entr" presetSubtype="10" fill="hold" nodeType="after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blinds(horizontal)">
                                      <p:cBhvr>
                                        <p:cTn id="18" dur="750"/>
                                        <p:tgtEl>
                                          <p:spTgt spid="4">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402660" y="667916"/>
            <a:ext cx="11299010" cy="270841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4.</a:t>
            </a:r>
            <a:r>
              <a:rPr lang="zh-CN" altLang="zh-CN" sz="2800" kern="100" dirty="0">
                <a:latin typeface="Times New Roman"/>
                <a:ea typeface="华文细黑"/>
                <a:cs typeface="Times New Roman"/>
              </a:rPr>
              <a:t>已知</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两列火车，在同一轨道上同向行驶，</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车在前，其速度</a:t>
            </a:r>
            <a:r>
              <a:rPr lang="en-US" altLang="zh-CN" sz="2800" i="1" kern="100" dirty="0">
                <a:latin typeface="Book Antiqua"/>
                <a:ea typeface="华文细黑"/>
                <a:cs typeface="Times New Roman"/>
              </a:rPr>
              <a:t>v</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10 m</a:t>
            </a:r>
            <a:r>
              <a:rPr lang="en-US" altLang="zh-CN" sz="2800" kern="100" dirty="0">
                <a:latin typeface="IPAPANNEW"/>
                <a:ea typeface="华文细黑"/>
                <a:cs typeface="Times New Roman"/>
              </a:rPr>
              <a:t>/s</a:t>
            </a:r>
            <a:r>
              <a:rPr lang="zh-CN" altLang="zh-CN" sz="2800" kern="100" dirty="0">
                <a:latin typeface="IPAPANNEW"/>
                <a:ea typeface="华文细黑"/>
                <a:cs typeface="Times New Roman"/>
              </a:rPr>
              <a:t>，</a:t>
            </a:r>
            <a:r>
              <a:rPr lang="en-US" altLang="zh-CN" sz="2800" i="1" kern="100" dirty="0">
                <a:latin typeface="Times New Roman" pitchFamily="18" charset="0"/>
                <a:ea typeface="Times New Roman" pitchFamily="18" charset="0"/>
                <a:cs typeface="Times New Roman" pitchFamily="18" charset="0"/>
              </a:rPr>
              <a:t>B</a:t>
            </a:r>
            <a:r>
              <a:rPr lang="zh-CN" altLang="zh-CN" sz="2800" kern="100" dirty="0">
                <a:latin typeface="IPAPANNEW"/>
                <a:ea typeface="华文细黑"/>
                <a:cs typeface="Times New Roman"/>
              </a:rPr>
              <a:t>车在后，速度</a:t>
            </a:r>
            <a:r>
              <a:rPr lang="en-US" altLang="zh-CN" sz="2800" i="1" kern="100" dirty="0">
                <a:latin typeface="Book Antiqua" pitchFamily="18" charset="0"/>
                <a:ea typeface="Times New Roman" pitchFamily="18" charset="0"/>
                <a:cs typeface="Times New Roman" pitchFamily="18" charset="0"/>
              </a:rPr>
              <a:t>v</a:t>
            </a:r>
            <a:r>
              <a:rPr lang="en-US" altLang="zh-CN" sz="2800" kern="100" baseline="-25000" dirty="0">
                <a:latin typeface="Times New Roman" pitchFamily="18" charset="0"/>
                <a:ea typeface="Times New Roman" pitchFamily="18" charset="0"/>
                <a:cs typeface="Times New Roman" pitchFamily="18" charset="0"/>
              </a:rPr>
              <a:t>2</a:t>
            </a:r>
            <a:r>
              <a:rPr lang="zh-CN" altLang="zh-CN" sz="2800" kern="100" dirty="0">
                <a:latin typeface="IPAPANNEW"/>
                <a:ea typeface="华文细黑"/>
                <a:cs typeface="Times New Roman"/>
              </a:rPr>
              <a:t>＝</a:t>
            </a:r>
            <a:r>
              <a:rPr lang="en-US" altLang="zh-CN" sz="2800" kern="100" dirty="0">
                <a:latin typeface="IPAPANNEW"/>
                <a:ea typeface="华文细黑"/>
                <a:cs typeface="Times New Roman"/>
              </a:rPr>
              <a:t>30 m/</a:t>
            </a:r>
            <a:r>
              <a:rPr lang="en-US" altLang="zh-CN" sz="2800" kern="100" dirty="0">
                <a:latin typeface="Times New Roman"/>
                <a:ea typeface="华文细黑"/>
                <a:cs typeface="Courier New"/>
              </a:rPr>
              <a:t>s</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车在距</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车</a:t>
            </a:r>
            <a:r>
              <a:rPr lang="en-US" altLang="zh-CN" sz="2800" i="1" kern="100" dirty="0">
                <a:latin typeface="Times New Roman"/>
                <a:ea typeface="华文细黑"/>
                <a:cs typeface="Courier New"/>
              </a:rPr>
              <a:t>x</a:t>
            </a:r>
            <a:r>
              <a:rPr lang="en-US" altLang="zh-CN" sz="2800" kern="100" baseline="-25000" dirty="0">
                <a:latin typeface="Times New Roman"/>
                <a:ea typeface="华文细黑"/>
                <a:cs typeface="Courier New"/>
              </a:rPr>
              <a:t>0</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75 m</a:t>
            </a:r>
            <a:r>
              <a:rPr lang="zh-CN" altLang="zh-CN" sz="2800" kern="100" dirty="0">
                <a:latin typeface="Times New Roman"/>
                <a:ea typeface="华文细黑"/>
                <a:cs typeface="Times New Roman"/>
              </a:rPr>
              <a:t>时才发现前方有</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车，这时</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车立即刹车，但</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车要经过</a:t>
            </a:r>
            <a:r>
              <a:rPr lang="en-US" altLang="zh-CN" sz="2800" i="1" kern="100" dirty="0">
                <a:latin typeface="Times New Roman"/>
                <a:ea typeface="华文细黑"/>
                <a:cs typeface="Courier New"/>
              </a:rPr>
              <a:t>x</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180 m</a:t>
            </a:r>
            <a:r>
              <a:rPr lang="zh-CN" altLang="zh-CN" sz="2800" kern="100" dirty="0">
                <a:latin typeface="Times New Roman"/>
                <a:ea typeface="华文细黑"/>
                <a:cs typeface="Times New Roman"/>
              </a:rPr>
              <a:t>才能停下来</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求：</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车刹车过程的加速度大小；</a:t>
            </a:r>
            <a:endParaRPr lang="zh-CN" altLang="zh-CN" sz="1050" kern="100" dirty="0">
              <a:effectLst/>
              <a:latin typeface="宋体"/>
              <a:cs typeface="Courier New"/>
            </a:endParaRPr>
          </a:p>
        </p:txBody>
      </p:sp>
      <p:sp>
        <p:nvSpPr>
          <p:cNvPr id="20" name="TextBox 19"/>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9" name="TextBox 28"/>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3" name="矩形 2"/>
          <p:cNvSpPr/>
          <p:nvPr/>
        </p:nvSpPr>
        <p:spPr>
          <a:xfrm>
            <a:off x="402660" y="3277428"/>
            <a:ext cx="2438488" cy="738664"/>
          </a:xfrm>
          <a:prstGeom prst="rect">
            <a:avLst/>
          </a:prstGeom>
        </p:spPr>
        <p:txBody>
          <a:bodyPr wrap="none">
            <a:spAutoFit/>
          </a:bodyPr>
          <a:lstStyle/>
          <a:p>
            <a:pPr>
              <a:lnSpc>
                <a:spcPct val="150000"/>
              </a:lnSpc>
            </a:pPr>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2.5 m/s</a:t>
            </a:r>
            <a:r>
              <a:rPr lang="en-US" altLang="zh-CN" sz="2800" kern="100" baseline="30000" dirty="0">
                <a:solidFill>
                  <a:srgbClr val="C00000"/>
                </a:solidFill>
                <a:latin typeface="Times New Roman"/>
                <a:ea typeface="华文细黑"/>
              </a:rPr>
              <a:t>2</a:t>
            </a:r>
            <a:endParaRPr lang="zh-CN" altLang="en-US" sz="2800" dirty="0"/>
          </a:p>
        </p:txBody>
      </p:sp>
      <p:sp>
        <p:nvSpPr>
          <p:cNvPr id="14" name="矩形 13"/>
          <p:cNvSpPr/>
          <p:nvPr/>
        </p:nvSpPr>
        <p:spPr>
          <a:xfrm>
            <a:off x="402660" y="3957911"/>
            <a:ext cx="11299010" cy="1415748"/>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设</a:t>
            </a:r>
            <a:r>
              <a:rPr lang="en-US" altLang="zh-CN" sz="2800" i="1"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车加速度大小为</a:t>
            </a:r>
            <a:r>
              <a:rPr lang="en-US" altLang="zh-CN" sz="2800" i="1" kern="100" dirty="0" err="1">
                <a:solidFill>
                  <a:srgbClr val="002060"/>
                </a:solidFill>
                <a:latin typeface="Times New Roman"/>
                <a:ea typeface="华文细黑"/>
                <a:cs typeface="Courier New"/>
              </a:rPr>
              <a:t>a</a:t>
            </a:r>
            <a:r>
              <a:rPr lang="en-US" altLang="zh-CN" sz="2800" i="1" kern="100" baseline="-25000" dirty="0" err="1">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，刹车至停下来的过程中，由</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pitchFamily="18" charset="0"/>
                <a:ea typeface="Times New Roman" pitchFamily="18" charset="0"/>
                <a:cs typeface="Times New Roman" pitchFamily="18" charset="0"/>
              </a:rPr>
              <a:t>2</a:t>
            </a:r>
            <a:r>
              <a:rPr lang="en-US" altLang="zh-CN" sz="2800" kern="100" baseline="30000" dirty="0">
                <a:solidFill>
                  <a:srgbClr val="002060"/>
                </a:solidFill>
                <a:latin typeface="Times New Roman" pitchFamily="18" charset="0"/>
                <a:ea typeface="Times New Roman" pitchFamily="18" charset="0"/>
                <a:cs typeface="Times New Roman" pitchFamily="18" charset="0"/>
              </a:rPr>
              <a:t>2</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2</a:t>
            </a:r>
            <a:r>
              <a:rPr lang="en-US" altLang="zh-CN" sz="2800" i="1" kern="100" dirty="0">
                <a:solidFill>
                  <a:srgbClr val="002060"/>
                </a:solidFill>
                <a:latin typeface="Times New Roman"/>
                <a:ea typeface="华文细黑"/>
                <a:cs typeface="Courier New"/>
              </a:rPr>
              <a:t>a</a:t>
            </a:r>
            <a:r>
              <a:rPr lang="en-US" altLang="zh-CN" sz="2800" i="1" kern="100" baseline="-25000" dirty="0">
                <a:solidFill>
                  <a:srgbClr val="002060"/>
                </a:solidFill>
                <a:latin typeface="Times New Roman"/>
                <a:ea typeface="华文细黑"/>
                <a:cs typeface="Courier New"/>
              </a:rPr>
              <a:t>B</a:t>
            </a:r>
            <a:r>
              <a:rPr lang="en-US" altLang="zh-CN" sz="2800" i="1" kern="100" dirty="0">
                <a:solidFill>
                  <a:srgbClr val="002060"/>
                </a:solidFill>
                <a:latin typeface="Times New Roman"/>
                <a:ea typeface="华文细黑"/>
                <a:cs typeface="Courier New"/>
              </a:rPr>
              <a:t>x</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解得：</a:t>
            </a:r>
            <a:r>
              <a:rPr lang="en-US" altLang="zh-CN" sz="2800" i="1" kern="100" dirty="0" err="1">
                <a:solidFill>
                  <a:srgbClr val="002060"/>
                </a:solidFill>
                <a:latin typeface="Times New Roman"/>
                <a:ea typeface="华文细黑"/>
                <a:cs typeface="Courier New"/>
              </a:rPr>
              <a:t>a</a:t>
            </a:r>
            <a:r>
              <a:rPr lang="en-US" altLang="zh-CN" sz="2800" i="1" kern="100" baseline="-25000" dirty="0" err="1">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2.5 m/s</a:t>
            </a:r>
            <a:r>
              <a:rPr lang="en-US" altLang="zh-CN" sz="2800" kern="100" baseline="30000" dirty="0">
                <a:solidFill>
                  <a:srgbClr val="002060"/>
                </a:solidFill>
                <a:latin typeface="Times New Roman"/>
                <a:ea typeface="华文细黑"/>
                <a:cs typeface="Courier New"/>
              </a:rPr>
              <a:t>2</a:t>
            </a:r>
            <a:endParaRPr lang="zh-CN" altLang="zh-CN" sz="1050" kern="100" dirty="0">
              <a:effectLst/>
              <a:latin typeface="宋体"/>
              <a:cs typeface="Courier New"/>
            </a:endParaRPr>
          </a:p>
        </p:txBody>
      </p:sp>
      <p:sp>
        <p:nvSpPr>
          <p:cNvPr id="18"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1" name="Rectangle 21">
            <a:hlinkClick r:id="rId3"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7" name="Rectangle 21">
            <a:hlinkClick r:id="rId4"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30" name="Rectangle 21">
            <a:hlinkClick r:id="rId5"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4</a:t>
            </a:r>
          </a:p>
        </p:txBody>
      </p:sp>
    </p:spTree>
    <p:extLst>
      <p:ext uri="{BB962C8B-B14F-4D97-AF65-F5344CB8AC3E}">
        <p14:creationId xmlns:p14="http://schemas.microsoft.com/office/powerpoint/2010/main" val="9094681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3" restart="whenNotActive" fill="hold" evtFilter="cancelBubble" nodeType="interactiveSeq">
                <p:stCondLst>
                  <p:cond evt="onClick" delay="0">
                    <p:tgtEl>
                      <p:spTgt spid="29"/>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blinds(horizontal)">
                                      <p:cBhvr>
                                        <p:cTn id="18" dur="500"/>
                                        <p:tgtEl>
                                          <p:spTgt spid="1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Effect transition="in" filter="blinds(horizontal)">
                                      <p:cBhvr>
                                        <p:cTn id="23" dur="500"/>
                                        <p:tgtEl>
                                          <p:spTgt spid="1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14">
                                            <p:txEl>
                                              <p:pRg st="0" end="0"/>
                                            </p:txEl>
                                          </p:spTgt>
                                        </p:tgtEl>
                                      </p:cBhvr>
                                    </p:animEffect>
                                    <p:set>
                                      <p:cBhvr>
                                        <p:cTn id="28" dur="1" fill="hold">
                                          <p:stCondLst>
                                            <p:cond delay="499"/>
                                          </p:stCondLst>
                                        </p:cTn>
                                        <p:tgtEl>
                                          <p:spTgt spid="14">
                                            <p:txEl>
                                              <p:pRg st="0" end="0"/>
                                            </p:txEl>
                                          </p:spTgt>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14">
                                            <p:txEl>
                                              <p:pRg st="1" end="1"/>
                                            </p:txEl>
                                          </p:spTgt>
                                        </p:tgtEl>
                                      </p:cBhvr>
                                    </p:animEffect>
                                    <p:set>
                                      <p:cBhvr>
                                        <p:cTn id="31" dur="1" fill="hold">
                                          <p:stCondLst>
                                            <p:cond delay="499"/>
                                          </p:stCondLst>
                                        </p:cTn>
                                        <p:tgtEl>
                                          <p:spTgt spid="14">
                                            <p:txEl>
                                              <p:pRg st="1" end="1"/>
                                            </p:txEl>
                                          </p:spTgt>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3" grpId="0"/>
      <p:bldP spid="3" grpId="1"/>
      <p:bldP spid="14" grpId="0" uiExpand="1" build="allAtOnce"/>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412820" y="1394138"/>
            <a:ext cx="11299010" cy="5293733"/>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en-US" altLang="zh-CN" sz="2800" i="1"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车在开始刹车后</a:t>
            </a:r>
            <a:r>
              <a:rPr lang="en-US" altLang="zh-CN" sz="2800" i="1" kern="100" dirty="0">
                <a:solidFill>
                  <a:srgbClr val="002060"/>
                </a:solidFill>
                <a:latin typeface="Times New Roman"/>
                <a:ea typeface="华文细黑"/>
                <a:cs typeface="Courier New"/>
              </a:rPr>
              <a:t>t</a:t>
            </a:r>
            <a:r>
              <a:rPr lang="zh-CN" altLang="zh-CN" sz="2800" kern="100" dirty="0">
                <a:solidFill>
                  <a:srgbClr val="002060"/>
                </a:solidFill>
                <a:latin typeface="Times New Roman"/>
                <a:ea typeface="华文细黑"/>
                <a:cs typeface="Times New Roman"/>
              </a:rPr>
              <a:t>时刻的速度为</a:t>
            </a:r>
            <a:r>
              <a:rPr lang="en-US" altLang="zh-CN" sz="2800" i="1" kern="100" dirty="0" err="1">
                <a:solidFill>
                  <a:srgbClr val="002060"/>
                </a:solidFill>
                <a:latin typeface="Book Antiqua"/>
                <a:ea typeface="华文细黑"/>
                <a:cs typeface="Times New Roman"/>
              </a:rPr>
              <a:t>v</a:t>
            </a:r>
            <a:r>
              <a:rPr lang="en-US" altLang="zh-CN" sz="2800" i="1" kern="100" baseline="-25000" dirty="0" err="1">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i="1" kern="100" dirty="0" err="1" smtClean="0">
                <a:solidFill>
                  <a:srgbClr val="002060"/>
                </a:solidFill>
                <a:latin typeface="Times New Roman"/>
                <a:ea typeface="华文细黑"/>
                <a:cs typeface="Courier New"/>
              </a:rPr>
              <a:t>a</a:t>
            </a:r>
            <a:r>
              <a:rPr lang="en-US" altLang="zh-CN" sz="2800" i="1" kern="100" baseline="-25000" dirty="0" err="1" smtClean="0">
                <a:solidFill>
                  <a:srgbClr val="002060"/>
                </a:solidFill>
                <a:latin typeface="Times New Roman"/>
                <a:ea typeface="华文细黑"/>
                <a:cs typeface="Courier New"/>
              </a:rPr>
              <a:t>B</a:t>
            </a:r>
            <a:r>
              <a:rPr lang="en-US" altLang="zh-CN" sz="2800" i="1" kern="100" dirty="0" err="1" smtClean="0">
                <a:solidFill>
                  <a:srgbClr val="002060"/>
                </a:solidFill>
                <a:latin typeface="Times New Roman"/>
                <a:ea typeface="华文细黑"/>
                <a:cs typeface="Courier New"/>
              </a:rPr>
              <a:t>t</a:t>
            </a:r>
            <a:endParaRPr lang="en-US" altLang="zh-CN" sz="1050" kern="100" dirty="0" smtClean="0">
              <a:latin typeface="宋体"/>
              <a:cs typeface="Courier New"/>
            </a:endParaRPr>
          </a:p>
          <a:p>
            <a:pPr algn="just">
              <a:lnSpc>
                <a:spcPct val="150000"/>
              </a:lnSpc>
              <a:spcAft>
                <a:spcPts val="0"/>
              </a:spcAft>
              <a:tabLst>
                <a:tab pos="2700655" algn="l"/>
              </a:tabLst>
            </a:pPr>
            <a:r>
              <a:rPr lang="en-US" altLang="zh-CN" sz="2800" i="1" kern="100" dirty="0">
                <a:solidFill>
                  <a:srgbClr val="002060"/>
                </a:solidFill>
                <a:latin typeface="Times New Roman"/>
                <a:ea typeface="华文细黑"/>
              </a:rPr>
              <a:t>B</a:t>
            </a:r>
            <a:r>
              <a:rPr lang="zh-CN" altLang="zh-CN" sz="2800" kern="100" dirty="0">
                <a:solidFill>
                  <a:srgbClr val="002060"/>
                </a:solidFill>
                <a:latin typeface="Times New Roman"/>
                <a:ea typeface="华文细黑"/>
                <a:cs typeface="Times New Roman"/>
              </a:rPr>
              <a:t>车的位移</a:t>
            </a:r>
            <a:r>
              <a:rPr lang="en-US" altLang="zh-CN" sz="2800" i="1" kern="100" dirty="0" err="1">
                <a:solidFill>
                  <a:srgbClr val="002060"/>
                </a:solidFill>
                <a:latin typeface="Times New Roman"/>
                <a:ea typeface="华文细黑"/>
              </a:rPr>
              <a:t>x</a:t>
            </a:r>
            <a:r>
              <a:rPr lang="en-US" altLang="zh-CN" sz="2800" i="1" kern="100" baseline="-25000" dirty="0" err="1">
                <a:solidFill>
                  <a:srgbClr val="002060"/>
                </a:solidFill>
                <a:latin typeface="Times New Roman"/>
                <a:ea typeface="华文细黑"/>
              </a:rPr>
              <a:t>B</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rPr>
              <a:t>2</a:t>
            </a:r>
            <a:r>
              <a:rPr lang="en-US" altLang="zh-CN" sz="2800" i="1" kern="100" dirty="0">
                <a:solidFill>
                  <a:srgbClr val="002060"/>
                </a:solidFill>
                <a:latin typeface="Times New Roman"/>
                <a:ea typeface="华文细黑"/>
              </a:rPr>
              <a:t>t</a:t>
            </a:r>
            <a:r>
              <a:rPr lang="zh-CN" altLang="zh-CN" sz="2800" kern="100" dirty="0">
                <a:solidFill>
                  <a:srgbClr val="002060"/>
                </a:solidFill>
                <a:latin typeface="Times New Roman"/>
                <a:ea typeface="华文细黑"/>
                <a:cs typeface="Times New Roman"/>
              </a:rPr>
              <a:t>－</a:t>
            </a:r>
            <a:endParaRPr lang="en-US" altLang="zh-CN" sz="1050" kern="100" dirty="0">
              <a:latin typeface="宋体"/>
              <a:cs typeface="Courier New"/>
            </a:endParaRPr>
          </a:p>
          <a:p>
            <a:pPr algn="just">
              <a:lnSpc>
                <a:spcPct val="150000"/>
              </a:lnSpc>
              <a:spcAft>
                <a:spcPts val="0"/>
              </a:spcAft>
              <a:tabLst>
                <a:tab pos="2700655" algn="l"/>
              </a:tabLst>
            </a:pP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车的位移</a:t>
            </a:r>
            <a:r>
              <a:rPr lang="en-US" altLang="zh-CN" sz="2800" i="1" kern="100" dirty="0" err="1">
                <a:solidFill>
                  <a:srgbClr val="002060"/>
                </a:solidFill>
                <a:latin typeface="Times New Roman"/>
                <a:ea typeface="华文细黑"/>
                <a:cs typeface="Courier New"/>
              </a:rPr>
              <a:t>x</a:t>
            </a:r>
            <a:r>
              <a:rPr lang="en-US" altLang="zh-CN" sz="2800" i="1" kern="100" baseline="-25000" dirty="0" err="1">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1</a:t>
            </a:r>
            <a:r>
              <a:rPr lang="en-US" altLang="zh-CN" sz="2800" i="1" kern="100" dirty="0">
                <a:solidFill>
                  <a:srgbClr val="002060"/>
                </a:solidFill>
                <a:latin typeface="Times New Roman"/>
                <a:ea typeface="华文细黑"/>
                <a:cs typeface="Courier New"/>
              </a:rPr>
              <a:t>t</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设</a:t>
            </a:r>
            <a:r>
              <a:rPr lang="en-US" altLang="zh-CN" sz="2800" i="1" kern="100" dirty="0">
                <a:solidFill>
                  <a:srgbClr val="002060"/>
                </a:solidFill>
                <a:latin typeface="Times New Roman"/>
                <a:ea typeface="华文细黑"/>
                <a:cs typeface="Courier New"/>
              </a:rPr>
              <a:t>t</a:t>
            </a:r>
            <a:r>
              <a:rPr lang="zh-CN" altLang="zh-CN" sz="2800" kern="100" dirty="0">
                <a:solidFill>
                  <a:srgbClr val="002060"/>
                </a:solidFill>
                <a:latin typeface="Times New Roman"/>
                <a:ea typeface="华文细黑"/>
                <a:cs typeface="Times New Roman"/>
              </a:rPr>
              <a:t>时刻两车速度相等，</a:t>
            </a:r>
            <a:r>
              <a:rPr lang="en-US" altLang="zh-CN" sz="2800" i="1" kern="100" dirty="0" err="1">
                <a:solidFill>
                  <a:srgbClr val="002060"/>
                </a:solidFill>
                <a:latin typeface="Book Antiqua"/>
                <a:ea typeface="华文细黑"/>
                <a:cs typeface="Times New Roman"/>
              </a:rPr>
              <a:t>v</a:t>
            </a:r>
            <a:r>
              <a:rPr lang="en-US" altLang="zh-CN" sz="2800" i="1" kern="100" baseline="-25000" dirty="0" err="1">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1</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解得：</a:t>
            </a:r>
            <a:r>
              <a:rPr lang="en-US" altLang="zh-CN" sz="2800" i="1" kern="100" dirty="0">
                <a:solidFill>
                  <a:srgbClr val="002060"/>
                </a:solidFill>
                <a:latin typeface="Times New Roman"/>
                <a:ea typeface="华文细黑"/>
                <a:cs typeface="Courier New"/>
              </a:rPr>
              <a:t>t</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8 s</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将</a:t>
            </a:r>
            <a:r>
              <a:rPr lang="en-US" altLang="zh-CN" sz="2800" i="1" kern="100" dirty="0">
                <a:solidFill>
                  <a:srgbClr val="002060"/>
                </a:solidFill>
                <a:latin typeface="Times New Roman"/>
                <a:ea typeface="华文细黑"/>
                <a:cs typeface="Courier New"/>
              </a:rPr>
              <a:t>t</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8 s</a:t>
            </a:r>
            <a:r>
              <a:rPr lang="zh-CN" altLang="zh-CN" sz="2800" kern="100" dirty="0">
                <a:solidFill>
                  <a:srgbClr val="002060"/>
                </a:solidFill>
                <a:latin typeface="Times New Roman"/>
                <a:ea typeface="华文细黑"/>
                <a:cs typeface="Times New Roman"/>
              </a:rPr>
              <a:t>代入得</a:t>
            </a:r>
            <a:r>
              <a:rPr lang="en-US" altLang="zh-CN" sz="2800" i="1" kern="100" dirty="0" err="1">
                <a:solidFill>
                  <a:srgbClr val="002060"/>
                </a:solidFill>
                <a:latin typeface="Times New Roman"/>
                <a:ea typeface="华文细黑"/>
                <a:cs typeface="Courier New"/>
              </a:rPr>
              <a:t>x</a:t>
            </a:r>
            <a:r>
              <a:rPr lang="en-US" altLang="zh-CN" sz="2800" i="1" kern="100" baseline="-25000" dirty="0" err="1">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160 m</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x</a:t>
            </a:r>
            <a:r>
              <a:rPr lang="en-US" altLang="zh-CN" sz="2800" i="1" kern="100" baseline="-25000" dirty="0" err="1">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80 m</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因</a:t>
            </a:r>
            <a:r>
              <a:rPr lang="en-US" altLang="zh-CN" sz="2800" i="1" kern="100" dirty="0" err="1">
                <a:solidFill>
                  <a:srgbClr val="002060"/>
                </a:solidFill>
                <a:latin typeface="Times New Roman"/>
                <a:ea typeface="华文细黑"/>
                <a:cs typeface="Courier New"/>
              </a:rPr>
              <a:t>x</a:t>
            </a:r>
            <a:r>
              <a:rPr lang="en-US" altLang="zh-CN" sz="2800" i="1" kern="100" baseline="-25000" dirty="0" err="1">
                <a:solidFill>
                  <a:srgbClr val="002060"/>
                </a:solidFill>
                <a:latin typeface="Times New Roman"/>
                <a:ea typeface="华文细黑"/>
                <a:cs typeface="Courier New"/>
              </a:rPr>
              <a:t>B</a:t>
            </a:r>
            <a:r>
              <a:rPr lang="zh-CN" altLang="zh-CN" sz="2800" kern="100" dirty="0" smtClean="0">
                <a:solidFill>
                  <a:srgbClr val="002060"/>
                </a:solidFill>
                <a:latin typeface="Times New Roman"/>
                <a:ea typeface="华文细黑"/>
                <a:cs typeface="Times New Roman"/>
              </a:rPr>
              <a:t>＞</a:t>
            </a:r>
            <a:r>
              <a:rPr lang="en-US" altLang="zh-CN" sz="2800" i="1" kern="100" dirty="0" err="1" smtClean="0">
                <a:solidFill>
                  <a:srgbClr val="002060"/>
                </a:solidFill>
                <a:latin typeface="宋体"/>
                <a:ea typeface="Times New Roman"/>
                <a:cs typeface="Courier New"/>
              </a:rPr>
              <a:t>x</a:t>
            </a:r>
            <a:r>
              <a:rPr lang="en-US" altLang="zh-CN" sz="2800" i="1" kern="100" baseline="-25000" dirty="0" err="1" smtClean="0">
                <a:solidFill>
                  <a:srgbClr val="002060"/>
                </a:solidFill>
                <a:latin typeface="宋体"/>
                <a:ea typeface="Times New Roman"/>
                <a:cs typeface="Courier New"/>
              </a:rPr>
              <a:t>A</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155 m</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故两车会相撞</a:t>
            </a:r>
            <a:r>
              <a:rPr lang="en-US" altLang="zh-CN" sz="2800" kern="100" dirty="0" smtClean="0">
                <a:solidFill>
                  <a:srgbClr val="002060"/>
                </a:solidFill>
                <a:latin typeface="Times New Roman"/>
                <a:ea typeface="华文细黑"/>
                <a:cs typeface="Courier New"/>
              </a:rPr>
              <a:t>.</a:t>
            </a:r>
            <a:endParaRPr lang="zh-CN" altLang="zh-CN" sz="1050" kern="100" dirty="0">
              <a:latin typeface="宋体"/>
              <a:cs typeface="Courier New"/>
            </a:endParaRPr>
          </a:p>
        </p:txBody>
      </p:sp>
      <p:sp>
        <p:nvSpPr>
          <p:cNvPr id="17" name="矩形 16"/>
          <p:cNvSpPr/>
          <p:nvPr/>
        </p:nvSpPr>
        <p:spPr>
          <a:xfrm>
            <a:off x="412820" y="119426"/>
            <a:ext cx="11299010" cy="68760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车刹车时</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仍按原速率行驶，两车是否会相撞？</a:t>
            </a:r>
            <a:endParaRPr lang="zh-CN" altLang="zh-CN" sz="1050" kern="100" dirty="0">
              <a:effectLst/>
              <a:latin typeface="宋体"/>
              <a:cs typeface="Courier New"/>
            </a:endParaRPr>
          </a:p>
        </p:txBody>
      </p:sp>
      <p:sp>
        <p:nvSpPr>
          <p:cNvPr id="20" name="TextBox 19"/>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9" name="TextBox 28"/>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3" name="矩形 2"/>
          <p:cNvSpPr/>
          <p:nvPr/>
        </p:nvSpPr>
        <p:spPr>
          <a:xfrm>
            <a:off x="412820" y="884301"/>
            <a:ext cx="3057247"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答案　</a:t>
            </a:r>
            <a:r>
              <a:rPr lang="zh-CN" altLang="zh-CN" sz="2800" kern="100" dirty="0">
                <a:solidFill>
                  <a:srgbClr val="C00000"/>
                </a:solidFill>
                <a:latin typeface="Times New Roman"/>
                <a:ea typeface="华文细黑"/>
                <a:cs typeface="Times New Roman"/>
              </a:rPr>
              <a:t>两车会相撞</a:t>
            </a:r>
            <a:endParaRPr lang="zh-CN" altLang="en-US" sz="2800" dirty="0"/>
          </a:p>
        </p:txBody>
      </p:sp>
      <p:graphicFrame>
        <p:nvGraphicFramePr>
          <p:cNvPr id="4" name="对象 3"/>
          <p:cNvGraphicFramePr>
            <a:graphicFrameLocks noChangeAspect="1"/>
          </p:cNvGraphicFramePr>
          <p:nvPr>
            <p:extLst>
              <p:ext uri="{D42A27DB-BD31-4B8C-83A1-F6EECF244321}">
                <p14:modId xmlns:p14="http://schemas.microsoft.com/office/powerpoint/2010/main" val="253247222"/>
              </p:ext>
            </p:extLst>
          </p:nvPr>
        </p:nvGraphicFramePr>
        <p:xfrm>
          <a:off x="3646934" y="1961474"/>
          <a:ext cx="1238250" cy="1158875"/>
        </p:xfrm>
        <a:graphic>
          <a:graphicData uri="http://schemas.openxmlformats.org/presentationml/2006/ole">
            <mc:AlternateContent xmlns:mc="http://schemas.openxmlformats.org/markup-compatibility/2006">
              <mc:Choice xmlns:v="urn:schemas-microsoft-com:vml" Requires="v">
                <p:oleObj spid="_x0000_s50716" name="文档" r:id="rId3" imgW="1257263" imgH="1173336" progId="Word.Document.12">
                  <p:embed/>
                </p:oleObj>
              </mc:Choice>
              <mc:Fallback>
                <p:oleObj name="文档" r:id="rId3" imgW="1257263" imgH="1173336" progId="Word.Document.12">
                  <p:embed/>
                  <p:pic>
                    <p:nvPicPr>
                      <p:cNvPr id="0" name=""/>
                      <p:cNvPicPr/>
                      <p:nvPr/>
                    </p:nvPicPr>
                    <p:blipFill>
                      <a:blip r:embed="rId4"/>
                      <a:stretch>
                        <a:fillRect/>
                      </a:stretch>
                    </p:blipFill>
                    <p:spPr>
                      <a:xfrm>
                        <a:off x="3646934" y="1961474"/>
                        <a:ext cx="1238250" cy="1158875"/>
                      </a:xfrm>
                      <a:prstGeom prst="rect">
                        <a:avLst/>
                      </a:prstGeom>
                    </p:spPr>
                  </p:pic>
                </p:oleObj>
              </mc:Fallback>
            </mc:AlternateContent>
          </a:graphicData>
        </a:graphic>
      </p:graphicFrame>
      <p:sp>
        <p:nvSpPr>
          <p:cNvPr id="16" name="Rectangle 21">
            <a:hlinkClick r:id="rId5"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18" name="Rectangle 21">
            <a:hlinkClick r:id="rId6"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19" name="Rectangle 21">
            <a:hlinkClick r:id="rId7"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2" name="Rectangle 21">
            <a:hlinkClick r:id="rId8"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4</a:t>
            </a:r>
          </a:p>
        </p:txBody>
      </p:sp>
    </p:spTree>
    <p:extLst>
      <p:ext uri="{BB962C8B-B14F-4D97-AF65-F5344CB8AC3E}">
        <p14:creationId xmlns:p14="http://schemas.microsoft.com/office/powerpoint/2010/main" val="903577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3" restart="whenNotActive" fill="hold" evtFilter="cancelBubble" nodeType="interactiveSeq">
                <p:stCondLst>
                  <p:cond evt="onClick" delay="0">
                    <p:tgtEl>
                      <p:spTgt spid="29"/>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blinds(horizontal)">
                                      <p:cBhvr>
                                        <p:cTn id="18" dur="500"/>
                                        <p:tgtEl>
                                          <p:spTgt spid="1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Effect transition="in" filter="blinds(horizontal)">
                                      <p:cBhvr>
                                        <p:cTn id="23" dur="500"/>
                                        <p:tgtEl>
                                          <p:spTgt spid="14">
                                            <p:txEl>
                                              <p:pRg st="1" end="1"/>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4">
                                            <p:txEl>
                                              <p:pRg st="2" end="2"/>
                                            </p:txEl>
                                          </p:spTgt>
                                        </p:tgtEl>
                                        <p:attrNameLst>
                                          <p:attrName>style.visibility</p:attrName>
                                        </p:attrNameLst>
                                      </p:cBhvr>
                                      <p:to>
                                        <p:strVal val="visible"/>
                                      </p:to>
                                    </p:set>
                                    <p:animEffect transition="in" filter="blinds(horizontal)">
                                      <p:cBhvr>
                                        <p:cTn id="31" dur="500"/>
                                        <p:tgtEl>
                                          <p:spTgt spid="1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4">
                                            <p:txEl>
                                              <p:pRg st="3" end="3"/>
                                            </p:txEl>
                                          </p:spTgt>
                                        </p:tgtEl>
                                        <p:attrNameLst>
                                          <p:attrName>style.visibility</p:attrName>
                                        </p:attrNameLst>
                                      </p:cBhvr>
                                      <p:to>
                                        <p:strVal val="visible"/>
                                      </p:to>
                                    </p:set>
                                    <p:animEffect transition="in" filter="blinds(horizontal)">
                                      <p:cBhvr>
                                        <p:cTn id="36" dur="500"/>
                                        <p:tgtEl>
                                          <p:spTgt spid="14">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4">
                                            <p:txEl>
                                              <p:pRg st="4" end="4"/>
                                            </p:txEl>
                                          </p:spTgt>
                                        </p:tgtEl>
                                        <p:attrNameLst>
                                          <p:attrName>style.visibility</p:attrName>
                                        </p:attrNameLst>
                                      </p:cBhvr>
                                      <p:to>
                                        <p:strVal val="visible"/>
                                      </p:to>
                                    </p:set>
                                    <p:animEffect transition="in" filter="blinds(horizontal)">
                                      <p:cBhvr>
                                        <p:cTn id="41" dur="500"/>
                                        <p:tgtEl>
                                          <p:spTgt spid="14">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4">
                                            <p:txEl>
                                              <p:pRg st="5" end="5"/>
                                            </p:txEl>
                                          </p:spTgt>
                                        </p:tgtEl>
                                        <p:attrNameLst>
                                          <p:attrName>style.visibility</p:attrName>
                                        </p:attrNameLst>
                                      </p:cBhvr>
                                      <p:to>
                                        <p:strVal val="visible"/>
                                      </p:to>
                                    </p:set>
                                    <p:animEffect transition="in" filter="blinds(horizontal)">
                                      <p:cBhvr>
                                        <p:cTn id="46" dur="500"/>
                                        <p:tgtEl>
                                          <p:spTgt spid="14">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14">
                                            <p:txEl>
                                              <p:pRg st="6" end="6"/>
                                            </p:txEl>
                                          </p:spTgt>
                                        </p:tgtEl>
                                        <p:attrNameLst>
                                          <p:attrName>style.visibility</p:attrName>
                                        </p:attrNameLst>
                                      </p:cBhvr>
                                      <p:to>
                                        <p:strVal val="visible"/>
                                      </p:to>
                                    </p:set>
                                    <p:animEffect transition="in" filter="blinds(horizontal)">
                                      <p:cBhvr>
                                        <p:cTn id="51" dur="500"/>
                                        <p:tgtEl>
                                          <p:spTgt spid="1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14">
                                            <p:txEl>
                                              <p:pRg st="7" end="7"/>
                                            </p:txEl>
                                          </p:spTgt>
                                        </p:tgtEl>
                                        <p:attrNameLst>
                                          <p:attrName>style.visibility</p:attrName>
                                        </p:attrNameLst>
                                      </p:cBhvr>
                                      <p:to>
                                        <p:strVal val="visible"/>
                                      </p:to>
                                    </p:set>
                                    <p:animEffect transition="in" filter="blinds(horizontal)">
                                      <p:cBhvr>
                                        <p:cTn id="56" dur="500"/>
                                        <p:tgtEl>
                                          <p:spTgt spid="14">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14">
                                            <p:txEl>
                                              <p:pRg st="0" end="0"/>
                                            </p:txEl>
                                          </p:spTgt>
                                        </p:tgtEl>
                                      </p:cBhvr>
                                    </p:animEffect>
                                    <p:set>
                                      <p:cBhvr>
                                        <p:cTn id="61" dur="1" fill="hold">
                                          <p:stCondLst>
                                            <p:cond delay="499"/>
                                          </p:stCondLst>
                                        </p:cTn>
                                        <p:tgtEl>
                                          <p:spTgt spid="14">
                                            <p:txEl>
                                              <p:pRg st="0" end="0"/>
                                            </p:txEl>
                                          </p:spTgt>
                                        </p:tgtEl>
                                        <p:attrNameLst>
                                          <p:attrName>style.visibility</p:attrName>
                                        </p:attrNameLst>
                                      </p:cBhvr>
                                      <p:to>
                                        <p:strVal val="hidden"/>
                                      </p:to>
                                    </p:set>
                                  </p:childTnLst>
                                </p:cTn>
                              </p:par>
                              <p:par>
                                <p:cTn id="62" presetID="10" presetClass="exit" presetSubtype="0" fill="hold" grpId="0" nodeType="withEffect">
                                  <p:stCondLst>
                                    <p:cond delay="0"/>
                                  </p:stCondLst>
                                  <p:childTnLst>
                                    <p:animEffect transition="out" filter="fade">
                                      <p:cBhvr>
                                        <p:cTn id="63" dur="500"/>
                                        <p:tgtEl>
                                          <p:spTgt spid="14">
                                            <p:txEl>
                                              <p:pRg st="1" end="1"/>
                                            </p:txEl>
                                          </p:spTgt>
                                        </p:tgtEl>
                                      </p:cBhvr>
                                    </p:animEffect>
                                    <p:set>
                                      <p:cBhvr>
                                        <p:cTn id="64" dur="1" fill="hold">
                                          <p:stCondLst>
                                            <p:cond delay="499"/>
                                          </p:stCondLst>
                                        </p:cTn>
                                        <p:tgtEl>
                                          <p:spTgt spid="14">
                                            <p:txEl>
                                              <p:pRg st="1" end="1"/>
                                            </p:txEl>
                                          </p:spTgt>
                                        </p:tgtEl>
                                        <p:attrNameLst>
                                          <p:attrName>style.visibility</p:attrName>
                                        </p:attrNameLst>
                                      </p:cBhvr>
                                      <p:to>
                                        <p:strVal val="hidden"/>
                                      </p:to>
                                    </p:set>
                                  </p:childTnLst>
                                </p:cTn>
                              </p:par>
                              <p:par>
                                <p:cTn id="65" presetID="10" presetClass="exit" presetSubtype="0" fill="hold" grpId="0" nodeType="withEffect">
                                  <p:stCondLst>
                                    <p:cond delay="0"/>
                                  </p:stCondLst>
                                  <p:childTnLst>
                                    <p:animEffect transition="out" filter="fade">
                                      <p:cBhvr>
                                        <p:cTn id="66" dur="500"/>
                                        <p:tgtEl>
                                          <p:spTgt spid="14">
                                            <p:txEl>
                                              <p:pRg st="2" end="2"/>
                                            </p:txEl>
                                          </p:spTgt>
                                        </p:tgtEl>
                                      </p:cBhvr>
                                    </p:animEffect>
                                    <p:set>
                                      <p:cBhvr>
                                        <p:cTn id="67" dur="1" fill="hold">
                                          <p:stCondLst>
                                            <p:cond delay="499"/>
                                          </p:stCondLst>
                                        </p:cTn>
                                        <p:tgtEl>
                                          <p:spTgt spid="14">
                                            <p:txEl>
                                              <p:pRg st="2" end="2"/>
                                            </p:txEl>
                                          </p:spTgt>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500"/>
                                        <p:tgtEl>
                                          <p:spTgt spid="14">
                                            <p:txEl>
                                              <p:pRg st="3" end="3"/>
                                            </p:txEl>
                                          </p:spTgt>
                                        </p:tgtEl>
                                      </p:cBhvr>
                                    </p:animEffect>
                                    <p:set>
                                      <p:cBhvr>
                                        <p:cTn id="70" dur="1" fill="hold">
                                          <p:stCondLst>
                                            <p:cond delay="499"/>
                                          </p:stCondLst>
                                        </p:cTn>
                                        <p:tgtEl>
                                          <p:spTgt spid="14">
                                            <p:txEl>
                                              <p:pRg st="3" end="3"/>
                                            </p:txEl>
                                          </p:spTgt>
                                        </p:tgtEl>
                                        <p:attrNameLst>
                                          <p:attrName>style.visibility</p:attrName>
                                        </p:attrNameLst>
                                      </p:cBhvr>
                                      <p:to>
                                        <p:strVal val="hidden"/>
                                      </p:to>
                                    </p:set>
                                  </p:childTnLst>
                                </p:cTn>
                              </p:par>
                              <p:par>
                                <p:cTn id="71" presetID="10" presetClass="exit" presetSubtype="0" fill="hold" grpId="0" nodeType="withEffect">
                                  <p:stCondLst>
                                    <p:cond delay="0"/>
                                  </p:stCondLst>
                                  <p:childTnLst>
                                    <p:animEffect transition="out" filter="fade">
                                      <p:cBhvr>
                                        <p:cTn id="72" dur="500"/>
                                        <p:tgtEl>
                                          <p:spTgt spid="14">
                                            <p:txEl>
                                              <p:pRg st="4" end="4"/>
                                            </p:txEl>
                                          </p:spTgt>
                                        </p:tgtEl>
                                      </p:cBhvr>
                                    </p:animEffect>
                                    <p:set>
                                      <p:cBhvr>
                                        <p:cTn id="73" dur="1" fill="hold">
                                          <p:stCondLst>
                                            <p:cond delay="499"/>
                                          </p:stCondLst>
                                        </p:cTn>
                                        <p:tgtEl>
                                          <p:spTgt spid="14">
                                            <p:txEl>
                                              <p:pRg st="4" end="4"/>
                                            </p:txEl>
                                          </p:spTgt>
                                        </p:tgtEl>
                                        <p:attrNameLst>
                                          <p:attrName>style.visibility</p:attrName>
                                        </p:attrNameLst>
                                      </p:cBhvr>
                                      <p:to>
                                        <p:strVal val="hidden"/>
                                      </p:to>
                                    </p:set>
                                  </p:childTnLst>
                                </p:cTn>
                              </p:par>
                              <p:par>
                                <p:cTn id="74" presetID="10" presetClass="exit" presetSubtype="0" fill="hold" grpId="0" nodeType="withEffect">
                                  <p:stCondLst>
                                    <p:cond delay="0"/>
                                  </p:stCondLst>
                                  <p:childTnLst>
                                    <p:animEffect transition="out" filter="fade">
                                      <p:cBhvr>
                                        <p:cTn id="75" dur="500"/>
                                        <p:tgtEl>
                                          <p:spTgt spid="14">
                                            <p:txEl>
                                              <p:pRg st="5" end="5"/>
                                            </p:txEl>
                                          </p:spTgt>
                                        </p:tgtEl>
                                      </p:cBhvr>
                                    </p:animEffect>
                                    <p:set>
                                      <p:cBhvr>
                                        <p:cTn id="76" dur="1" fill="hold">
                                          <p:stCondLst>
                                            <p:cond delay="499"/>
                                          </p:stCondLst>
                                        </p:cTn>
                                        <p:tgtEl>
                                          <p:spTgt spid="14">
                                            <p:txEl>
                                              <p:pRg st="5" end="5"/>
                                            </p:txEl>
                                          </p:spTgt>
                                        </p:tgtEl>
                                        <p:attrNameLst>
                                          <p:attrName>style.visibility</p:attrName>
                                        </p:attrNameLst>
                                      </p:cBhvr>
                                      <p:to>
                                        <p:strVal val="hidden"/>
                                      </p:to>
                                    </p:set>
                                  </p:childTnLst>
                                </p:cTn>
                              </p:par>
                              <p:par>
                                <p:cTn id="77" presetID="10" presetClass="exit" presetSubtype="0" fill="hold" grpId="0" nodeType="withEffect">
                                  <p:stCondLst>
                                    <p:cond delay="0"/>
                                  </p:stCondLst>
                                  <p:childTnLst>
                                    <p:animEffect transition="out" filter="fade">
                                      <p:cBhvr>
                                        <p:cTn id="78" dur="500"/>
                                        <p:tgtEl>
                                          <p:spTgt spid="14">
                                            <p:txEl>
                                              <p:pRg st="6" end="6"/>
                                            </p:txEl>
                                          </p:spTgt>
                                        </p:tgtEl>
                                      </p:cBhvr>
                                    </p:animEffect>
                                    <p:set>
                                      <p:cBhvr>
                                        <p:cTn id="79" dur="1" fill="hold">
                                          <p:stCondLst>
                                            <p:cond delay="499"/>
                                          </p:stCondLst>
                                        </p:cTn>
                                        <p:tgtEl>
                                          <p:spTgt spid="14">
                                            <p:txEl>
                                              <p:pRg st="6" end="6"/>
                                            </p:txEl>
                                          </p:spTgt>
                                        </p:tgtEl>
                                        <p:attrNameLst>
                                          <p:attrName>style.visibility</p:attrName>
                                        </p:attrNameLst>
                                      </p:cBhvr>
                                      <p:to>
                                        <p:strVal val="hidden"/>
                                      </p:to>
                                    </p:set>
                                  </p:childTnLst>
                                </p:cTn>
                              </p:par>
                              <p:par>
                                <p:cTn id="80" presetID="10" presetClass="exit" presetSubtype="0" fill="hold" grpId="0" nodeType="withEffect">
                                  <p:stCondLst>
                                    <p:cond delay="0"/>
                                  </p:stCondLst>
                                  <p:childTnLst>
                                    <p:animEffect transition="out" filter="fade">
                                      <p:cBhvr>
                                        <p:cTn id="81" dur="500"/>
                                        <p:tgtEl>
                                          <p:spTgt spid="14">
                                            <p:txEl>
                                              <p:pRg st="7" end="7"/>
                                            </p:txEl>
                                          </p:spTgt>
                                        </p:tgtEl>
                                      </p:cBhvr>
                                    </p:animEffect>
                                    <p:set>
                                      <p:cBhvr>
                                        <p:cTn id="82" dur="1" fill="hold">
                                          <p:stCondLst>
                                            <p:cond delay="499"/>
                                          </p:stCondLst>
                                        </p:cTn>
                                        <p:tgtEl>
                                          <p:spTgt spid="14">
                                            <p:txEl>
                                              <p:pRg st="7" end="7"/>
                                            </p:txEl>
                                          </p:spTgt>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4"/>
                                        </p:tgtEl>
                                      </p:cBhvr>
                                    </p:animEffect>
                                    <p:set>
                                      <p:cBhvr>
                                        <p:cTn id="85"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14" grpId="0" uiExpand="1" build="allAtOnce"/>
      <p:bldP spid="3" grpId="0"/>
      <p:bldP spid="3" grpId="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412820" y="2275324"/>
            <a:ext cx="11299010" cy="400107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设</a:t>
            </a:r>
            <a:r>
              <a:rPr lang="en-US" altLang="zh-CN" sz="2800" i="1"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车从开始刹车到两车相撞所用时间为</a:t>
            </a:r>
            <a:r>
              <a:rPr lang="en-US" altLang="zh-CN" sz="2800" i="1" kern="100" dirty="0">
                <a:solidFill>
                  <a:srgbClr val="002060"/>
                </a:solidFill>
                <a:latin typeface="Times New Roman"/>
                <a:ea typeface="华文细黑"/>
                <a:cs typeface="Courier New"/>
              </a:rPr>
              <a:t>t</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，则满足</a:t>
            </a:r>
            <a:endParaRPr lang="zh-CN" altLang="zh-CN" sz="1050" kern="100" dirty="0">
              <a:latin typeface="宋体"/>
              <a:cs typeface="Courier New"/>
            </a:endParaRPr>
          </a:p>
          <a:p>
            <a:pPr algn="just">
              <a:lnSpc>
                <a:spcPct val="150000"/>
              </a:lnSpc>
              <a:spcAft>
                <a:spcPts val="0"/>
              </a:spcAft>
              <a:tabLst>
                <a:tab pos="2700655" algn="l"/>
              </a:tabLst>
            </a:pPr>
            <a:r>
              <a:rPr lang="en-US" altLang="zh-CN" sz="2800" i="1" kern="100" dirty="0" err="1">
                <a:solidFill>
                  <a:srgbClr val="002060"/>
                </a:solidFill>
                <a:latin typeface="Times New Roman"/>
                <a:ea typeface="华文细黑"/>
                <a:cs typeface="Courier New"/>
              </a:rPr>
              <a:t>x</a:t>
            </a:r>
            <a:r>
              <a:rPr lang="en-US" altLang="zh-CN" sz="2800" i="1" kern="100" baseline="-25000" dirty="0" err="1">
                <a:solidFill>
                  <a:srgbClr val="002060"/>
                </a:solidFill>
                <a:latin typeface="Times New Roman"/>
                <a:ea typeface="华文细黑"/>
                <a:cs typeface="Courier New"/>
              </a:rPr>
              <a:t>B</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x</a:t>
            </a:r>
            <a:r>
              <a:rPr lang="en-US" altLang="zh-CN" sz="2800" i="1" kern="100" baseline="-25000" dirty="0" err="1">
                <a:solidFill>
                  <a:srgbClr val="002060"/>
                </a:solidFill>
                <a:latin typeface="Times New Roman"/>
                <a:ea typeface="华文细黑"/>
                <a:cs typeface="Courier New"/>
              </a:rPr>
              <a:t>A</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x</a:t>
            </a:r>
            <a:r>
              <a:rPr lang="en-US" altLang="zh-CN" sz="2800" kern="100" baseline="-25000" dirty="0">
                <a:solidFill>
                  <a:srgbClr val="002060"/>
                </a:solidFill>
                <a:latin typeface="Times New Roman"/>
                <a:ea typeface="华文细黑"/>
                <a:cs typeface="Courier New"/>
              </a:rPr>
              <a:t>0</a:t>
            </a:r>
            <a:endParaRPr lang="zh-CN" altLang="zh-CN" sz="1050" kern="100" dirty="0">
              <a:latin typeface="宋体"/>
              <a:cs typeface="Courier New"/>
            </a:endParaRPr>
          </a:p>
          <a:p>
            <a:pPr algn="just">
              <a:lnSpc>
                <a:spcPct val="150000"/>
              </a:lnSpc>
              <a:spcAft>
                <a:spcPts val="0"/>
              </a:spcAft>
              <a:tabLst>
                <a:tab pos="2700655" algn="l"/>
              </a:tabLst>
            </a:pPr>
            <a:r>
              <a:rPr lang="en-US" altLang="zh-CN" sz="2800" i="1" kern="100" dirty="0" err="1">
                <a:solidFill>
                  <a:srgbClr val="002060"/>
                </a:solidFill>
                <a:latin typeface="Times New Roman"/>
                <a:ea typeface="华文细黑"/>
                <a:cs typeface="Courier New"/>
              </a:rPr>
              <a:t>x</a:t>
            </a:r>
            <a:r>
              <a:rPr lang="en-US" altLang="zh-CN" sz="2800" i="1" kern="100" baseline="-25000" dirty="0" err="1">
                <a:solidFill>
                  <a:srgbClr val="002060"/>
                </a:solidFill>
                <a:latin typeface="Times New Roman"/>
                <a:ea typeface="华文细黑"/>
                <a:cs typeface="Courier New"/>
              </a:rPr>
              <a:t>B</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2</a:t>
            </a:r>
            <a:r>
              <a:rPr lang="en-US" altLang="zh-CN" sz="2800" i="1" kern="100" dirty="0">
                <a:solidFill>
                  <a:srgbClr val="002060"/>
                </a:solidFill>
                <a:latin typeface="Times New Roman"/>
                <a:ea typeface="华文细黑"/>
                <a:cs typeface="Courier New"/>
              </a:rPr>
              <a:t>t</a:t>
            </a:r>
            <a:r>
              <a:rPr lang="en-US" altLang="zh-CN" sz="2800" kern="100" dirty="0">
                <a:solidFill>
                  <a:srgbClr val="002060"/>
                </a:solidFill>
                <a:latin typeface="宋体"/>
                <a:ea typeface="华文细黑"/>
                <a:cs typeface="Times New Roman"/>
              </a:rPr>
              <a:t>′</a:t>
            </a:r>
            <a:r>
              <a:rPr lang="zh-CN" altLang="zh-CN" sz="2800" kern="100" dirty="0" smtClean="0">
                <a:solidFill>
                  <a:srgbClr val="002060"/>
                </a:solidFill>
                <a:latin typeface="Times New Roman"/>
                <a:ea typeface="华文细黑"/>
                <a:cs typeface="Times New Roman"/>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i="1" kern="100" dirty="0" err="1">
                <a:solidFill>
                  <a:srgbClr val="002060"/>
                </a:solidFill>
                <a:latin typeface="Times New Roman"/>
                <a:ea typeface="华文细黑"/>
                <a:cs typeface="Courier New"/>
              </a:rPr>
              <a:t>x</a:t>
            </a:r>
            <a:r>
              <a:rPr lang="en-US" altLang="zh-CN" sz="2800" i="1" kern="100" baseline="-25000" dirty="0" err="1">
                <a:solidFill>
                  <a:srgbClr val="002060"/>
                </a:solidFill>
                <a:latin typeface="Times New Roman"/>
                <a:ea typeface="华文细黑"/>
                <a:cs typeface="Courier New"/>
              </a:rPr>
              <a:t>A</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1</a:t>
            </a:r>
            <a:r>
              <a:rPr lang="en-US" altLang="zh-CN" sz="2800" i="1" kern="100" dirty="0">
                <a:solidFill>
                  <a:srgbClr val="002060"/>
                </a:solidFill>
                <a:latin typeface="Times New Roman"/>
                <a:ea typeface="华文细黑"/>
                <a:cs typeface="Courier New"/>
              </a:rPr>
              <a:t>t</a:t>
            </a:r>
            <a:r>
              <a:rPr lang="en-US" altLang="zh-CN" sz="2800" kern="100" dirty="0">
                <a:solidFill>
                  <a:srgbClr val="002060"/>
                </a:solidFill>
                <a:latin typeface="宋体"/>
                <a:ea typeface="华文细黑"/>
                <a:cs typeface="Times New Roman"/>
              </a:rPr>
              <a:t>′</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代入数据解得：</a:t>
            </a:r>
            <a:r>
              <a:rPr lang="en-US" altLang="zh-CN" sz="2800" i="1" kern="100" dirty="0">
                <a:solidFill>
                  <a:srgbClr val="002060"/>
                </a:solidFill>
                <a:latin typeface="Times New Roman"/>
                <a:ea typeface="华文细黑"/>
                <a:cs typeface="Courier New"/>
              </a:rPr>
              <a:t>t</a:t>
            </a:r>
            <a:r>
              <a:rPr lang="en-US" altLang="zh-CN" sz="2800" kern="100" baseline="-25000" dirty="0">
                <a:solidFill>
                  <a:srgbClr val="002060"/>
                </a:solidFill>
                <a:latin typeface="Times New Roman"/>
                <a:ea typeface="华文细黑"/>
                <a:cs typeface="Courier New"/>
              </a:rPr>
              <a:t>1</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6 s</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t</a:t>
            </a:r>
            <a:r>
              <a:rPr lang="en-US" altLang="zh-CN" sz="2800" kern="100" baseline="-25000" dirty="0">
                <a:solidFill>
                  <a:srgbClr val="002060"/>
                </a:solidFill>
                <a:latin typeface="Times New Roman"/>
                <a:ea typeface="华文细黑"/>
                <a:cs typeface="Courier New"/>
              </a:rPr>
              <a:t>2</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10 s(</a:t>
            </a:r>
            <a:r>
              <a:rPr lang="zh-CN" altLang="zh-CN" sz="2800" kern="100" dirty="0">
                <a:solidFill>
                  <a:srgbClr val="002060"/>
                </a:solidFill>
                <a:latin typeface="Times New Roman"/>
                <a:ea typeface="华文细黑"/>
                <a:cs typeface="Times New Roman"/>
              </a:rPr>
              <a:t>不符合题意</a:t>
            </a:r>
            <a:r>
              <a:rPr lang="en-US" altLang="zh-CN" sz="2800" kern="100" dirty="0">
                <a:solidFill>
                  <a:srgbClr val="002060"/>
                </a:solidFill>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故</a:t>
            </a:r>
            <a:r>
              <a:rPr lang="en-US" altLang="zh-CN" sz="2800" i="1"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车从开始刹车到两车相撞用时</a:t>
            </a:r>
            <a:r>
              <a:rPr lang="en-US" altLang="zh-CN" sz="2800" kern="100" dirty="0">
                <a:solidFill>
                  <a:srgbClr val="002060"/>
                </a:solidFill>
                <a:latin typeface="Times New Roman"/>
                <a:ea typeface="华文细黑"/>
                <a:cs typeface="Courier New"/>
              </a:rPr>
              <a:t>6 s.</a:t>
            </a:r>
            <a:endParaRPr lang="zh-CN" altLang="zh-CN" sz="1050" kern="100" dirty="0">
              <a:effectLst/>
              <a:latin typeface="宋体"/>
              <a:cs typeface="Courier New"/>
            </a:endParaRPr>
          </a:p>
        </p:txBody>
      </p:sp>
      <p:pic>
        <p:nvPicPr>
          <p:cNvPr id="21" name="图片 20">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87440" y="5734050"/>
            <a:ext cx="602973" cy="602973"/>
          </a:xfrm>
          <a:prstGeom prst="rect">
            <a:avLst/>
          </a:prstGeom>
        </p:spPr>
      </p:pic>
      <p:sp>
        <p:nvSpPr>
          <p:cNvPr id="17" name="矩形 16"/>
          <p:cNvSpPr/>
          <p:nvPr/>
        </p:nvSpPr>
        <p:spPr>
          <a:xfrm>
            <a:off x="412820" y="374090"/>
            <a:ext cx="11299010" cy="133393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若相撞，求</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车从开始刹车到两车相撞用多少时间？若不相撞，求两车的最小距离</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20" name="TextBox 19"/>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9" name="TextBox 28"/>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3" name="矩形 2"/>
          <p:cNvSpPr/>
          <p:nvPr/>
        </p:nvSpPr>
        <p:spPr>
          <a:xfrm>
            <a:off x="412820" y="1765487"/>
            <a:ext cx="1760418"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 6 s</a:t>
            </a:r>
            <a:endParaRPr lang="zh-CN" altLang="en-US" sz="2800" dirty="0"/>
          </a:p>
        </p:txBody>
      </p:sp>
      <p:graphicFrame>
        <p:nvGraphicFramePr>
          <p:cNvPr id="4" name="对象 3"/>
          <p:cNvGraphicFramePr>
            <a:graphicFrameLocks noChangeAspect="1"/>
          </p:cNvGraphicFramePr>
          <p:nvPr>
            <p:extLst>
              <p:ext uri="{D42A27DB-BD31-4B8C-83A1-F6EECF244321}">
                <p14:modId xmlns:p14="http://schemas.microsoft.com/office/powerpoint/2010/main" val="1481688957"/>
              </p:ext>
            </p:extLst>
          </p:nvPr>
        </p:nvGraphicFramePr>
        <p:xfrm>
          <a:off x="2720990" y="3480594"/>
          <a:ext cx="1219200" cy="1138237"/>
        </p:xfrm>
        <a:graphic>
          <a:graphicData uri="http://schemas.openxmlformats.org/presentationml/2006/ole">
            <mc:AlternateContent xmlns:mc="http://schemas.openxmlformats.org/markup-compatibility/2006">
              <mc:Choice xmlns:v="urn:schemas-microsoft-com:vml" Requires="v">
                <p:oleObj spid="_x0000_s101403" name="文档" r:id="rId5" imgW="1257263" imgH="1172976" progId="Word.Document.12">
                  <p:embed/>
                </p:oleObj>
              </mc:Choice>
              <mc:Fallback>
                <p:oleObj name="文档" r:id="rId5" imgW="1257263" imgH="1172976" progId="Word.Document.12">
                  <p:embed/>
                  <p:pic>
                    <p:nvPicPr>
                      <p:cNvPr id="0" name=""/>
                      <p:cNvPicPr/>
                      <p:nvPr/>
                    </p:nvPicPr>
                    <p:blipFill>
                      <a:blip r:embed="rId6"/>
                      <a:stretch>
                        <a:fillRect/>
                      </a:stretch>
                    </p:blipFill>
                    <p:spPr>
                      <a:xfrm>
                        <a:off x="2720990" y="3480594"/>
                        <a:ext cx="1219200" cy="1138237"/>
                      </a:xfrm>
                      <a:prstGeom prst="rect">
                        <a:avLst/>
                      </a:prstGeom>
                    </p:spPr>
                  </p:pic>
                </p:oleObj>
              </mc:Fallback>
            </mc:AlternateContent>
          </a:graphicData>
        </a:graphic>
      </p:graphicFrame>
      <p:sp>
        <p:nvSpPr>
          <p:cNvPr id="13" name="Rectangle 21">
            <a:hlinkClick r:id="rId7"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15" name="Rectangle 21">
            <a:hlinkClick r:id="rId8" action="ppaction://hlinksldjump"/>
          </p:cNvPr>
          <p:cNvSpPr>
            <a:spLocks noChangeArrowheads="1"/>
          </p:cNvSpPr>
          <p:nvPr/>
        </p:nvSpPr>
        <p:spPr bwMode="auto">
          <a:xfrm>
            <a:off x="469446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16" name="Rectangle 21">
            <a:hlinkClick r:id="rId9" action="ppaction://hlinksldjump"/>
          </p:cNvPr>
          <p:cNvSpPr>
            <a:spLocks noChangeArrowheads="1"/>
          </p:cNvSpPr>
          <p:nvPr/>
        </p:nvSpPr>
        <p:spPr bwMode="auto">
          <a:xfrm>
            <a:off x="516083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18" name="Rectangle 21">
            <a:hlinkClick r:id="rId10" action="ppaction://hlinksldjump"/>
          </p:cNvPr>
          <p:cNvSpPr>
            <a:spLocks noChangeArrowheads="1"/>
          </p:cNvSpPr>
          <p:nvPr/>
        </p:nvSpPr>
        <p:spPr bwMode="auto">
          <a:xfrm>
            <a:off x="5627198"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4</a:t>
            </a:r>
          </a:p>
        </p:txBody>
      </p:sp>
    </p:spTree>
    <p:extLst>
      <p:ext uri="{BB962C8B-B14F-4D97-AF65-F5344CB8AC3E}">
        <p14:creationId xmlns:p14="http://schemas.microsoft.com/office/powerpoint/2010/main" val="18381822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3" restart="whenNotActive" fill="hold" evtFilter="cancelBubble" nodeType="interactiveSeq">
                <p:stCondLst>
                  <p:cond evt="onClick" delay="0">
                    <p:tgtEl>
                      <p:spTgt spid="29"/>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blinds(horizontal)">
                                      <p:cBhvr>
                                        <p:cTn id="18" dur="500"/>
                                        <p:tgtEl>
                                          <p:spTgt spid="1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Effect transition="in" filter="blinds(horizontal)">
                                      <p:cBhvr>
                                        <p:cTn id="23" dur="500"/>
                                        <p:tgtEl>
                                          <p:spTgt spid="1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4">
                                            <p:txEl>
                                              <p:pRg st="2" end="2"/>
                                            </p:txEl>
                                          </p:spTgt>
                                        </p:tgtEl>
                                        <p:attrNameLst>
                                          <p:attrName>style.visibility</p:attrName>
                                        </p:attrNameLst>
                                      </p:cBhvr>
                                      <p:to>
                                        <p:strVal val="visible"/>
                                      </p:to>
                                    </p:set>
                                    <p:animEffect transition="in" filter="blinds(horizontal)">
                                      <p:cBhvr>
                                        <p:cTn id="28" dur="500"/>
                                        <p:tgtEl>
                                          <p:spTgt spid="14">
                                            <p:txEl>
                                              <p:pRg st="2" end="2"/>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linds(horizontal)">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4">
                                            <p:txEl>
                                              <p:pRg st="3" end="3"/>
                                            </p:txEl>
                                          </p:spTgt>
                                        </p:tgtEl>
                                        <p:attrNameLst>
                                          <p:attrName>style.visibility</p:attrName>
                                        </p:attrNameLst>
                                      </p:cBhvr>
                                      <p:to>
                                        <p:strVal val="visible"/>
                                      </p:to>
                                    </p:set>
                                    <p:animEffect transition="in" filter="blinds(horizontal)">
                                      <p:cBhvr>
                                        <p:cTn id="36" dur="500"/>
                                        <p:tgtEl>
                                          <p:spTgt spid="14">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4">
                                            <p:txEl>
                                              <p:pRg st="4" end="4"/>
                                            </p:txEl>
                                          </p:spTgt>
                                        </p:tgtEl>
                                        <p:attrNameLst>
                                          <p:attrName>style.visibility</p:attrName>
                                        </p:attrNameLst>
                                      </p:cBhvr>
                                      <p:to>
                                        <p:strVal val="visible"/>
                                      </p:to>
                                    </p:set>
                                    <p:animEffect transition="in" filter="blinds(horizontal)">
                                      <p:cBhvr>
                                        <p:cTn id="41" dur="500"/>
                                        <p:tgtEl>
                                          <p:spTgt spid="14">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4">
                                            <p:txEl>
                                              <p:pRg st="5" end="5"/>
                                            </p:txEl>
                                          </p:spTgt>
                                        </p:tgtEl>
                                        <p:attrNameLst>
                                          <p:attrName>style.visibility</p:attrName>
                                        </p:attrNameLst>
                                      </p:cBhvr>
                                      <p:to>
                                        <p:strVal val="visible"/>
                                      </p:to>
                                    </p:set>
                                    <p:animEffect transition="in" filter="blinds(horizontal)">
                                      <p:cBhvr>
                                        <p:cTn id="46" dur="500"/>
                                        <p:tgtEl>
                                          <p:spTgt spid="14">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0" nodeType="clickEffect">
                                  <p:stCondLst>
                                    <p:cond delay="0"/>
                                  </p:stCondLst>
                                  <p:childTnLst>
                                    <p:animEffect transition="out" filter="fade">
                                      <p:cBhvr>
                                        <p:cTn id="50" dur="500"/>
                                        <p:tgtEl>
                                          <p:spTgt spid="14">
                                            <p:txEl>
                                              <p:pRg st="0" end="0"/>
                                            </p:txEl>
                                          </p:spTgt>
                                        </p:tgtEl>
                                      </p:cBhvr>
                                    </p:animEffect>
                                    <p:set>
                                      <p:cBhvr>
                                        <p:cTn id="51" dur="1" fill="hold">
                                          <p:stCondLst>
                                            <p:cond delay="499"/>
                                          </p:stCondLst>
                                        </p:cTn>
                                        <p:tgtEl>
                                          <p:spTgt spid="14">
                                            <p:txEl>
                                              <p:pRg st="0" end="0"/>
                                            </p:txEl>
                                          </p:spTgt>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14">
                                            <p:txEl>
                                              <p:pRg st="1" end="1"/>
                                            </p:txEl>
                                          </p:spTgt>
                                        </p:tgtEl>
                                      </p:cBhvr>
                                    </p:animEffect>
                                    <p:set>
                                      <p:cBhvr>
                                        <p:cTn id="54" dur="1" fill="hold">
                                          <p:stCondLst>
                                            <p:cond delay="499"/>
                                          </p:stCondLst>
                                        </p:cTn>
                                        <p:tgtEl>
                                          <p:spTgt spid="14">
                                            <p:txEl>
                                              <p:pRg st="1" end="1"/>
                                            </p:txEl>
                                          </p:spTgt>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14">
                                            <p:txEl>
                                              <p:pRg st="2" end="2"/>
                                            </p:txEl>
                                          </p:spTgt>
                                        </p:tgtEl>
                                      </p:cBhvr>
                                    </p:animEffect>
                                    <p:set>
                                      <p:cBhvr>
                                        <p:cTn id="57" dur="1" fill="hold">
                                          <p:stCondLst>
                                            <p:cond delay="499"/>
                                          </p:stCondLst>
                                        </p:cTn>
                                        <p:tgtEl>
                                          <p:spTgt spid="14">
                                            <p:txEl>
                                              <p:pRg st="2" end="2"/>
                                            </p:txEl>
                                          </p:spTgt>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14">
                                            <p:txEl>
                                              <p:pRg st="3" end="3"/>
                                            </p:txEl>
                                          </p:spTgt>
                                        </p:tgtEl>
                                      </p:cBhvr>
                                    </p:animEffect>
                                    <p:set>
                                      <p:cBhvr>
                                        <p:cTn id="60" dur="1" fill="hold">
                                          <p:stCondLst>
                                            <p:cond delay="499"/>
                                          </p:stCondLst>
                                        </p:cTn>
                                        <p:tgtEl>
                                          <p:spTgt spid="14">
                                            <p:txEl>
                                              <p:pRg st="3" end="3"/>
                                            </p:txEl>
                                          </p:spTgt>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500"/>
                                        <p:tgtEl>
                                          <p:spTgt spid="14">
                                            <p:txEl>
                                              <p:pRg st="4" end="4"/>
                                            </p:txEl>
                                          </p:spTgt>
                                        </p:tgtEl>
                                      </p:cBhvr>
                                    </p:animEffect>
                                    <p:set>
                                      <p:cBhvr>
                                        <p:cTn id="63" dur="1" fill="hold">
                                          <p:stCondLst>
                                            <p:cond delay="499"/>
                                          </p:stCondLst>
                                        </p:cTn>
                                        <p:tgtEl>
                                          <p:spTgt spid="14">
                                            <p:txEl>
                                              <p:pRg st="4" end="4"/>
                                            </p:txEl>
                                          </p:spTgt>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500"/>
                                        <p:tgtEl>
                                          <p:spTgt spid="14">
                                            <p:txEl>
                                              <p:pRg st="5" end="5"/>
                                            </p:txEl>
                                          </p:spTgt>
                                        </p:tgtEl>
                                      </p:cBhvr>
                                    </p:animEffect>
                                    <p:set>
                                      <p:cBhvr>
                                        <p:cTn id="66" dur="1" fill="hold">
                                          <p:stCondLst>
                                            <p:cond delay="499"/>
                                          </p:stCondLst>
                                        </p:cTn>
                                        <p:tgtEl>
                                          <p:spTgt spid="14">
                                            <p:txEl>
                                              <p:pRg st="5" end="5"/>
                                            </p:txEl>
                                          </p:spTgt>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4"/>
                                        </p:tgtEl>
                                      </p:cBhvr>
                                    </p:animEffect>
                                    <p:set>
                                      <p:cBhvr>
                                        <p:cTn id="69"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14" grpId="0" uiExpand="1" build="allAtOnce"/>
      <p:bldP spid="3" grpId="0"/>
      <p:bldP spid="3" grpId="1"/>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 descr="C:\Users\Administrator\Desktop\用！！！\风景图片\新图！\3运动会\57b2735b0b5f6.jpg"/>
          <p:cNvPicPr>
            <a:picLocks noChangeAspect="1" noChangeArrowheads="1"/>
          </p:cNvPicPr>
          <p:nvPr/>
        </p:nvPicPr>
        <p:blipFill rotWithShape="1">
          <a:blip r:embed="rId2">
            <a:extLst>
              <a:ext uri="{28A0092B-C50C-407E-A947-70E740481C1C}">
                <a14:useLocalDpi xmlns:a14="http://schemas.microsoft.com/office/drawing/2010/main" val="0"/>
              </a:ext>
            </a:extLst>
          </a:blip>
          <a:srcRect t="9962"/>
          <a:stretch/>
        </p:blipFill>
        <p:spPr bwMode="auto">
          <a:xfrm>
            <a:off x="406" y="0"/>
            <a:ext cx="12189600" cy="685958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15"/>
          <p:cNvGrpSpPr/>
          <p:nvPr/>
        </p:nvGrpSpPr>
        <p:grpSpPr>
          <a:xfrm>
            <a:off x="-986" y="3707638"/>
            <a:ext cx="12192000" cy="1375395"/>
            <a:chOff x="-1524000" y="2705990"/>
            <a:chExt cx="12192000" cy="1375395"/>
          </a:xfrm>
        </p:grpSpPr>
        <p:sp>
          <p:nvSpPr>
            <p:cNvPr id="17" name="矩形 16"/>
            <p:cNvSpPr/>
            <p:nvPr/>
          </p:nvSpPr>
          <p:spPr>
            <a:xfrm>
              <a:off x="-1524000" y="2705990"/>
              <a:ext cx="12192000" cy="129278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985218" y="3998778"/>
              <a:ext cx="6682781" cy="82606"/>
            </a:xfrm>
            <a:prstGeom prst="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524000" y="3998777"/>
              <a:ext cx="5509219" cy="82608"/>
            </a:xfrm>
            <a:prstGeom prst="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 name="Picture 2" descr="C:\Users\Administrator\Desktop\5555555555.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414" y="3677149"/>
            <a:ext cx="1152525" cy="1444625"/>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a:off x="4218742" y="3749194"/>
            <a:ext cx="4648455" cy="769409"/>
          </a:xfrm>
          <a:prstGeom prst="rect">
            <a:avLst/>
          </a:prstGeom>
        </p:spPr>
        <p:txBody>
          <a:bodyPr wrap="square" lIns="91410" tIns="45704" rIns="91410" bIns="45704">
            <a:spAutoFit/>
          </a:bodyPr>
          <a:lstStyle/>
          <a:p>
            <a:pPr algn="ctr">
              <a:defRPr/>
            </a:pPr>
            <a:r>
              <a:rPr lang="zh-CN" altLang="en-US" sz="4400" b="1" dirty="0">
                <a:solidFill>
                  <a:srgbClr val="0000FF"/>
                </a:solidFill>
                <a:latin typeface="微软雅黑" pitchFamily="34" charset="-122"/>
                <a:ea typeface="微软雅黑" pitchFamily="34" charset="-122"/>
                <a:cs typeface="+mj-cs"/>
              </a:rPr>
              <a:t>本课结束</a:t>
            </a:r>
          </a:p>
        </p:txBody>
      </p:sp>
      <p:sp>
        <p:nvSpPr>
          <p:cNvPr id="22" name="标题 1"/>
          <p:cNvSpPr txBox="1">
            <a:spLocks/>
          </p:cNvSpPr>
          <p:nvPr/>
        </p:nvSpPr>
        <p:spPr>
          <a:xfrm>
            <a:off x="3122969" y="4253620"/>
            <a:ext cx="6840000" cy="913055"/>
          </a:xfrm>
          <a:prstGeom prst="rect">
            <a:avLst/>
          </a:prstGeom>
        </p:spPr>
        <p:txBody>
          <a:bodyPr vert="horz" lIns="91412" tIns="45707" rIns="91412" bIns="4570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0000FF"/>
                </a:solidFill>
                <a:latin typeface="微软雅黑" pitchFamily="34" charset="-122"/>
                <a:ea typeface="微软雅黑" pitchFamily="34" charset="-122"/>
              </a:rPr>
              <a:t>更多精彩内容请登录：</a:t>
            </a:r>
            <a:r>
              <a:rPr lang="en-US" altLang="zh-CN" sz="2700" b="1" dirty="0" err="1" smtClean="0">
                <a:solidFill>
                  <a:srgbClr val="0000FF"/>
                </a:solidFill>
                <a:latin typeface="微软雅黑" pitchFamily="34" charset="-122"/>
                <a:ea typeface="微软雅黑" pitchFamily="34" charset="-122"/>
              </a:rPr>
              <a:t>www.91taoke.com</a:t>
            </a:r>
            <a:endParaRPr lang="zh-CN" altLang="en-US" sz="2700" b="1" dirty="0">
              <a:solidFill>
                <a:srgbClr val="0000FF"/>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435">
                                          <p:stCondLst>
                                            <p:cond delay="0"/>
                                          </p:stCondLst>
                                        </p:cTn>
                                        <p:tgtEl>
                                          <p:spTgt spid="22"/>
                                        </p:tgtEl>
                                      </p:cBhvr>
                                    </p:animEffect>
                                    <p:anim calcmode="lin" valueType="num">
                                      <p:cBhvr>
                                        <p:cTn id="8" dur="1367"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22"/>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22"/>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22"/>
                                        </p:tgtEl>
                                        <p:attrNameLst>
                                          <p:attrName>ppt_y</p:attrName>
                                        </p:attrNameLst>
                                      </p:cBhvr>
                                      <p:tavLst>
                                        <p:tav tm="0" fmla="#ppt_y-sin(pi*$)/81">
                                          <p:val>
                                            <p:fltVal val="0"/>
                                          </p:val>
                                        </p:tav>
                                        <p:tav tm="100000">
                                          <p:val>
                                            <p:fltVal val="1"/>
                                          </p:val>
                                        </p:tav>
                                      </p:tavLst>
                                    </p:anim>
                                    <p:animScale>
                                      <p:cBhvr>
                                        <p:cTn id="13" dur="20">
                                          <p:stCondLst>
                                            <p:cond delay="487"/>
                                          </p:stCondLst>
                                        </p:cTn>
                                        <p:tgtEl>
                                          <p:spTgt spid="22"/>
                                        </p:tgtEl>
                                      </p:cBhvr>
                                      <p:to x="100000" y="60000"/>
                                    </p:animScale>
                                    <p:animScale>
                                      <p:cBhvr>
                                        <p:cTn id="14" dur="124" decel="50000">
                                          <p:stCondLst>
                                            <p:cond delay="507"/>
                                          </p:stCondLst>
                                        </p:cTn>
                                        <p:tgtEl>
                                          <p:spTgt spid="22"/>
                                        </p:tgtEl>
                                      </p:cBhvr>
                                      <p:to x="100000" y="100000"/>
                                    </p:animScale>
                                    <p:animScale>
                                      <p:cBhvr>
                                        <p:cTn id="15" dur="20">
                                          <p:stCondLst>
                                            <p:cond delay="984"/>
                                          </p:stCondLst>
                                        </p:cTn>
                                        <p:tgtEl>
                                          <p:spTgt spid="22"/>
                                        </p:tgtEl>
                                      </p:cBhvr>
                                      <p:to x="100000" y="80000"/>
                                    </p:animScale>
                                    <p:animScale>
                                      <p:cBhvr>
                                        <p:cTn id="16" dur="124" decel="50000">
                                          <p:stCondLst>
                                            <p:cond delay="1004"/>
                                          </p:stCondLst>
                                        </p:cTn>
                                        <p:tgtEl>
                                          <p:spTgt spid="22"/>
                                        </p:tgtEl>
                                      </p:cBhvr>
                                      <p:to x="100000" y="100000"/>
                                    </p:animScale>
                                    <p:animScale>
                                      <p:cBhvr>
                                        <p:cTn id="17" dur="20">
                                          <p:stCondLst>
                                            <p:cond delay="1231"/>
                                          </p:stCondLst>
                                        </p:cTn>
                                        <p:tgtEl>
                                          <p:spTgt spid="22"/>
                                        </p:tgtEl>
                                      </p:cBhvr>
                                      <p:to x="100000" y="90000"/>
                                    </p:animScale>
                                    <p:animScale>
                                      <p:cBhvr>
                                        <p:cTn id="18" dur="124" decel="50000">
                                          <p:stCondLst>
                                            <p:cond delay="1251"/>
                                          </p:stCondLst>
                                        </p:cTn>
                                        <p:tgtEl>
                                          <p:spTgt spid="22"/>
                                        </p:tgtEl>
                                      </p:cBhvr>
                                      <p:to x="100000" y="100000"/>
                                    </p:animScale>
                                    <p:animScale>
                                      <p:cBhvr>
                                        <p:cTn id="19" dur="20">
                                          <p:stCondLst>
                                            <p:cond delay="1356"/>
                                          </p:stCondLst>
                                        </p:cTn>
                                        <p:tgtEl>
                                          <p:spTgt spid="22"/>
                                        </p:tgtEl>
                                      </p:cBhvr>
                                      <p:to x="100000" y="95000"/>
                                    </p:animScale>
                                    <p:animScale>
                                      <p:cBhvr>
                                        <p:cTn id="20" dur="124" decel="50000">
                                          <p:stCondLst>
                                            <p:cond delay="1376"/>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3713" y="467941"/>
            <a:ext cx="10989628" cy="687752"/>
          </a:xfrm>
          <a:prstGeom prst="rect">
            <a:avLst/>
          </a:prstGeom>
        </p:spPr>
        <p:txBody>
          <a:bodyPr wrap="square">
            <a:spAutoFit/>
          </a:bodyPr>
          <a:lstStyle/>
          <a:p>
            <a:pPr algn="just">
              <a:lnSpc>
                <a:spcPts val="5300"/>
              </a:lnSpc>
              <a:spcAft>
                <a:spcPts val="0"/>
              </a:spcAft>
              <a:tabLst>
                <a:tab pos="2700655" algn="l"/>
              </a:tabLst>
            </a:pPr>
            <a:r>
              <a:rPr lang="en-US" altLang="zh-CN" sz="2800" b="1" kern="100" dirty="0">
                <a:solidFill>
                  <a:srgbClr val="0000FF"/>
                </a:solidFill>
                <a:latin typeface="IPAPANNEW"/>
                <a:ea typeface="华文细黑"/>
                <a:cs typeface="Times New Roman"/>
              </a:rPr>
              <a:t>[</a:t>
            </a:r>
            <a:r>
              <a:rPr lang="zh-CN" altLang="zh-CN" sz="2800" b="1" kern="100" dirty="0">
                <a:solidFill>
                  <a:srgbClr val="0000FF"/>
                </a:solidFill>
                <a:latin typeface="IPAPANNEW"/>
                <a:ea typeface="华文细黑"/>
                <a:cs typeface="Times New Roman"/>
              </a:rPr>
              <a:t>知识深化</a:t>
            </a:r>
            <a:r>
              <a:rPr lang="en-US" altLang="zh-CN" sz="2800" b="1" kern="100" dirty="0" smtClean="0">
                <a:solidFill>
                  <a:srgbClr val="0000FF"/>
                </a:solidFill>
                <a:latin typeface="IPAPANNEW"/>
                <a:ea typeface="华文细黑"/>
                <a:cs typeface="Times New Roman"/>
              </a:rPr>
              <a:t>] </a:t>
            </a:r>
            <a:endParaRPr lang="en-US" altLang="zh-CN" sz="1050" kern="100" dirty="0">
              <a:latin typeface="宋体"/>
              <a:cs typeface="Courier New"/>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1664061247"/>
              </p:ext>
            </p:extLst>
          </p:nvPr>
        </p:nvGraphicFramePr>
        <p:xfrm>
          <a:off x="619125" y="1392238"/>
          <a:ext cx="10922000" cy="4745037"/>
        </p:xfrm>
        <a:graphic>
          <a:graphicData uri="http://schemas.openxmlformats.org/presentationml/2006/ole">
            <mc:AlternateContent xmlns:mc="http://schemas.openxmlformats.org/markup-compatibility/2006">
              <mc:Choice xmlns:v="urn:schemas-microsoft-com:vml" Requires="v">
                <p:oleObj spid="_x0000_s79292" name="文档" r:id="rId3" imgW="10924618" imgH="4743011" progId="Word.Document.12">
                  <p:embed/>
                </p:oleObj>
              </mc:Choice>
              <mc:Fallback>
                <p:oleObj name="文档" r:id="rId3" imgW="10924618" imgH="4743011" progId="Word.Document.12">
                  <p:embed/>
                  <p:pic>
                    <p:nvPicPr>
                      <p:cNvPr id="0" name=""/>
                      <p:cNvPicPr/>
                      <p:nvPr/>
                    </p:nvPicPr>
                    <p:blipFill>
                      <a:blip r:embed="rId4"/>
                      <a:stretch>
                        <a:fillRect/>
                      </a:stretch>
                    </p:blipFill>
                    <p:spPr>
                      <a:xfrm>
                        <a:off x="619125" y="1392238"/>
                        <a:ext cx="10922000" cy="4745037"/>
                      </a:xfrm>
                      <a:prstGeom prst="rect">
                        <a:avLst/>
                      </a:prstGeom>
                    </p:spPr>
                  </p:pic>
                </p:oleObj>
              </mc:Fallback>
            </mc:AlternateContent>
          </a:graphicData>
        </a:graphic>
      </p:graphicFrame>
      <p:sp>
        <p:nvSpPr>
          <p:cNvPr id="5" name="Rectangle 2"/>
          <p:cNvSpPr>
            <a:spLocks noChangeArrowheads="1"/>
          </p:cNvSpPr>
          <p:nvPr/>
        </p:nvSpPr>
        <p:spPr bwMode="auto">
          <a:xfrm>
            <a:off x="0" y="0"/>
            <a:ext cx="121904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13"/>
          <p:cNvSpPr>
            <a:spLocks noChangeArrowheads="1"/>
          </p:cNvSpPr>
          <p:nvPr/>
        </p:nvSpPr>
        <p:spPr bwMode="auto">
          <a:xfrm>
            <a:off x="0" y="0"/>
            <a:ext cx="121904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 name="对象 7"/>
          <p:cNvGraphicFramePr>
            <a:graphicFrameLocks noChangeAspect="1"/>
          </p:cNvGraphicFramePr>
          <p:nvPr>
            <p:extLst>
              <p:ext uri="{D42A27DB-BD31-4B8C-83A1-F6EECF244321}">
                <p14:modId xmlns:p14="http://schemas.microsoft.com/office/powerpoint/2010/main" val="494255987"/>
              </p:ext>
            </p:extLst>
          </p:nvPr>
        </p:nvGraphicFramePr>
        <p:xfrm>
          <a:off x="1484454" y="4398520"/>
          <a:ext cx="462294" cy="832671"/>
        </p:xfrm>
        <a:graphic>
          <a:graphicData uri="http://schemas.openxmlformats.org/presentationml/2006/ole">
            <mc:AlternateContent xmlns:mc="http://schemas.openxmlformats.org/markup-compatibility/2006">
              <mc:Choice xmlns:v="urn:schemas-microsoft-com:vml" Requires="v">
                <p:oleObj spid="_x0000_s79293" name="Equation" r:id="rId5" imgW="190417" imgH="342751" progId="Equation.DSMT4">
                  <p:embed/>
                </p:oleObj>
              </mc:Choice>
              <mc:Fallback>
                <p:oleObj name="Equation" r:id="rId5" imgW="190417" imgH="342751" progId="Equation.DSMT4">
                  <p:embed/>
                  <p:pic>
                    <p:nvPicPr>
                      <p:cNvPr id="0" name="对象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4454" y="4398520"/>
                        <a:ext cx="462294" cy="832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994527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p:cNvGraphicFramePr>
            <a:graphicFrameLocks noChangeAspect="1"/>
          </p:cNvGraphicFramePr>
          <p:nvPr>
            <p:extLst>
              <p:ext uri="{D42A27DB-BD31-4B8C-83A1-F6EECF244321}">
                <p14:modId xmlns:p14="http://schemas.microsoft.com/office/powerpoint/2010/main" val="2725095221"/>
              </p:ext>
            </p:extLst>
          </p:nvPr>
        </p:nvGraphicFramePr>
        <p:xfrm>
          <a:off x="465092" y="3398381"/>
          <a:ext cx="11144250" cy="3209925"/>
        </p:xfrm>
        <a:graphic>
          <a:graphicData uri="http://schemas.openxmlformats.org/presentationml/2006/ole">
            <mc:AlternateContent xmlns:mc="http://schemas.openxmlformats.org/markup-compatibility/2006">
              <mc:Choice xmlns:v="urn:schemas-microsoft-com:vml" Requires="v">
                <p:oleObj spid="_x0000_s23303" name="文档" r:id="rId3" imgW="11301093" imgH="3261585" progId="Word.Document.12">
                  <p:embed/>
                </p:oleObj>
              </mc:Choice>
              <mc:Fallback>
                <p:oleObj name="文档" r:id="rId3" imgW="11301093" imgH="3261585" progId="Word.Document.12">
                  <p:embed/>
                  <p:pic>
                    <p:nvPicPr>
                      <p:cNvPr id="0" name=""/>
                      <p:cNvPicPr/>
                      <p:nvPr/>
                    </p:nvPicPr>
                    <p:blipFill>
                      <a:blip r:embed="rId4"/>
                      <a:stretch>
                        <a:fillRect/>
                      </a:stretch>
                    </p:blipFill>
                    <p:spPr>
                      <a:xfrm>
                        <a:off x="465092" y="3398381"/>
                        <a:ext cx="11144250" cy="3209925"/>
                      </a:xfrm>
                      <a:prstGeom prst="rect">
                        <a:avLst/>
                      </a:prstGeom>
                    </p:spPr>
                  </p:pic>
                </p:oleObj>
              </mc:Fallback>
            </mc:AlternateContent>
          </a:graphicData>
        </a:graphic>
      </p:graphicFrame>
      <p:sp>
        <p:nvSpPr>
          <p:cNvPr id="6" name="矩形 5"/>
          <p:cNvSpPr/>
          <p:nvPr/>
        </p:nvSpPr>
        <p:spPr>
          <a:xfrm>
            <a:off x="403264" y="251282"/>
            <a:ext cx="11344407" cy="3323987"/>
          </a:xfrm>
          <a:prstGeom prst="rect">
            <a:avLst/>
          </a:prstGeom>
        </p:spPr>
        <p:txBody>
          <a:bodyPr>
            <a:spAutoFit/>
          </a:bodyPr>
          <a:lstStyle/>
          <a:p>
            <a:pPr algn="just">
              <a:lnSpc>
                <a:spcPct val="150000"/>
              </a:lnSpc>
              <a:spcAft>
                <a:spcPts val="0"/>
              </a:spcAf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1</a:t>
            </a:r>
            <a:r>
              <a:rPr lang="zh-CN" altLang="zh-CN" sz="2800" kern="100" dirty="0">
                <a:latin typeface="Times New Roman"/>
                <a:ea typeface="华文细黑"/>
                <a:cs typeface="Times New Roman"/>
              </a:rPr>
              <a:t>　物体先做初速度为零的匀加速直线运动，加速度</a:t>
            </a:r>
            <a:r>
              <a:rPr lang="en-US" altLang="zh-CN" sz="2800" i="1" kern="100" dirty="0">
                <a:latin typeface="Times New Roman"/>
                <a:ea typeface="华文细黑"/>
                <a:cs typeface="Courier New"/>
              </a:rPr>
              <a:t>a</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2 m/s</a:t>
            </a:r>
            <a:r>
              <a:rPr lang="en-US" altLang="zh-CN" sz="2800" kern="100" baseline="30000" dirty="0">
                <a:latin typeface="Times New Roman"/>
                <a:ea typeface="华文细黑"/>
                <a:cs typeface="Courier New"/>
              </a:rPr>
              <a:t>2</a:t>
            </a:r>
            <a:r>
              <a:rPr lang="zh-CN" altLang="zh-CN" sz="2800" kern="100" dirty="0">
                <a:latin typeface="Times New Roman"/>
                <a:ea typeface="华文细黑"/>
                <a:cs typeface="Times New Roman"/>
              </a:rPr>
              <a:t>，加速一段时间</a:t>
            </a:r>
            <a:r>
              <a:rPr lang="en-US" altLang="zh-CN" sz="2800" i="1" kern="100" dirty="0">
                <a:latin typeface="Times New Roman"/>
                <a:ea typeface="华文细黑"/>
                <a:cs typeface="Courier New"/>
              </a:rPr>
              <a:t>t</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，然后</a:t>
            </a:r>
            <a:r>
              <a:rPr lang="zh-CN" altLang="zh-CN" sz="2800" kern="100" spc="-20" dirty="0">
                <a:latin typeface="Times New Roman"/>
                <a:ea typeface="华文细黑"/>
                <a:cs typeface="Times New Roman"/>
              </a:rPr>
              <a:t>接着做匀减速直线运动，直到速度减为零，已知整个运动过程所用</a:t>
            </a:r>
            <a:r>
              <a:rPr lang="zh-CN" altLang="zh-CN" sz="2800" kern="100" dirty="0">
                <a:latin typeface="Times New Roman"/>
                <a:ea typeface="华文细黑"/>
                <a:cs typeface="Times New Roman"/>
              </a:rPr>
              <a:t>时间</a:t>
            </a:r>
            <a:r>
              <a:rPr lang="en-US" altLang="zh-CN" sz="2800" i="1" kern="100" dirty="0">
                <a:latin typeface="Times New Roman"/>
                <a:ea typeface="华文细黑"/>
                <a:cs typeface="Courier New"/>
              </a:rPr>
              <a:t>t</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20 s</a:t>
            </a:r>
            <a:r>
              <a:rPr lang="zh-CN" altLang="zh-CN" sz="2800" kern="100" dirty="0">
                <a:latin typeface="Times New Roman"/>
                <a:ea typeface="华文细黑"/>
                <a:cs typeface="Times New Roman"/>
              </a:rPr>
              <a:t>，总位移为</a:t>
            </a:r>
            <a:r>
              <a:rPr lang="en-US" altLang="zh-CN" sz="2800" kern="100" dirty="0">
                <a:latin typeface="Times New Roman"/>
                <a:ea typeface="华文细黑"/>
                <a:cs typeface="Courier New"/>
              </a:rPr>
              <a:t>300 m</a:t>
            </a:r>
            <a:r>
              <a:rPr lang="zh-CN" altLang="zh-CN" sz="2800" kern="100" dirty="0">
                <a:latin typeface="Times New Roman"/>
                <a:ea typeface="华文细黑"/>
                <a:cs typeface="Times New Roman"/>
              </a:rPr>
              <a:t>，则物体运动的最大速度为</a:t>
            </a:r>
            <a:r>
              <a:rPr lang="zh-CN" altLang="zh-CN" sz="2800" kern="100" dirty="0">
                <a:latin typeface="宋体"/>
                <a:ea typeface="Times New Roman"/>
                <a:cs typeface="Courier New"/>
              </a:rPr>
              <a:t> </a:t>
            </a:r>
            <a:endParaRPr lang="zh-CN" altLang="zh-CN" sz="1050" kern="100" dirty="0">
              <a:latin typeface="宋体"/>
              <a:cs typeface="Courier New"/>
            </a:endParaRPr>
          </a:p>
          <a:p>
            <a:pPr algn="just">
              <a:lnSpc>
                <a:spcPct val="150000"/>
              </a:lnSpc>
              <a:spcAft>
                <a:spcPts val="0"/>
              </a:spcAft>
            </a:pPr>
            <a:r>
              <a:rPr lang="en-US" altLang="zh-CN" sz="2800" kern="100" dirty="0">
                <a:latin typeface="Times New Roman"/>
                <a:ea typeface="华文细黑"/>
                <a:cs typeface="Courier New"/>
              </a:rPr>
              <a:t>A.15 m/s  	</a:t>
            </a:r>
            <a:r>
              <a:rPr lang="en-US" altLang="zh-CN" sz="2800" kern="100" dirty="0" smtClean="0">
                <a:latin typeface="Times New Roman"/>
                <a:ea typeface="华文细黑"/>
                <a:cs typeface="Courier New"/>
              </a:rPr>
              <a:t>		B.30 </a:t>
            </a:r>
            <a:r>
              <a:rPr lang="en-US" altLang="zh-CN" sz="2800" kern="100" dirty="0">
                <a:latin typeface="Times New Roman"/>
                <a:ea typeface="华文细黑"/>
                <a:cs typeface="Courier New"/>
              </a:rPr>
              <a:t>m/s</a:t>
            </a:r>
            <a:endParaRPr lang="zh-CN" altLang="zh-CN" sz="1050" kern="100" dirty="0">
              <a:latin typeface="宋体"/>
              <a:cs typeface="Courier New"/>
            </a:endParaRPr>
          </a:p>
          <a:p>
            <a:pPr algn="just">
              <a:lnSpc>
                <a:spcPct val="150000"/>
              </a:lnSpc>
              <a:spcAft>
                <a:spcPts val="0"/>
              </a:spcAft>
            </a:pPr>
            <a:r>
              <a:rPr lang="en-US" altLang="zh-CN" sz="2800" kern="100" dirty="0">
                <a:latin typeface="Times New Roman"/>
                <a:ea typeface="华文细黑"/>
                <a:cs typeface="Courier New"/>
              </a:rPr>
              <a:t>C.7.5 m/s  	</a:t>
            </a:r>
            <a:r>
              <a:rPr lang="en-US" altLang="zh-CN" sz="2800" kern="100" dirty="0" smtClean="0">
                <a:latin typeface="Times New Roman"/>
                <a:ea typeface="华文细黑"/>
                <a:cs typeface="Courier New"/>
              </a:rPr>
              <a:t>		D</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无法求解</a:t>
            </a:r>
            <a:endParaRPr lang="zh-CN" altLang="zh-CN" sz="1050" kern="100" dirty="0">
              <a:effectLst/>
              <a:latin typeface="宋体"/>
              <a:cs typeface="Courier New"/>
            </a:endParaRPr>
          </a:p>
        </p:txBody>
      </p:sp>
      <p:sp>
        <p:nvSpPr>
          <p:cNvPr id="2" name="TextBox 1"/>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3" name="TextBox 2"/>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4" name="TextBox 3"/>
          <p:cNvSpPr txBox="1"/>
          <p:nvPr/>
        </p:nvSpPr>
        <p:spPr>
          <a:xfrm>
            <a:off x="5128622" y="2205658"/>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38714377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4" grpId="0"/>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3" name="TextBox 2"/>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5" name="矩形 4"/>
          <p:cNvSpPr/>
          <p:nvPr/>
        </p:nvSpPr>
        <p:spPr>
          <a:xfrm>
            <a:off x="426417" y="414159"/>
            <a:ext cx="11296938" cy="3323987"/>
          </a:xfrm>
          <a:prstGeom prst="rect">
            <a:avLst/>
          </a:prstGeom>
        </p:spPr>
        <p:txBody>
          <a:bodyPr>
            <a:spAutoFit/>
          </a:bodyPr>
          <a:lstStyle/>
          <a:p>
            <a:pPr algn="just">
              <a:lnSpc>
                <a:spcPct val="150000"/>
              </a:lnSpc>
              <a:spcAft>
                <a:spcPts val="0"/>
              </a:spcAf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2</a:t>
            </a:r>
            <a:r>
              <a:rPr lang="zh-CN" altLang="zh-CN" sz="2800" kern="100" dirty="0">
                <a:latin typeface="Times New Roman"/>
                <a:ea typeface="华文细黑"/>
                <a:cs typeface="Times New Roman"/>
              </a:rPr>
              <a:t>　沿直线做匀变速运动的质点在第一个</a:t>
            </a:r>
            <a:r>
              <a:rPr lang="en-US" altLang="zh-CN" sz="2800" kern="100" dirty="0">
                <a:latin typeface="Times New Roman"/>
                <a:ea typeface="华文细黑"/>
                <a:cs typeface="Courier New"/>
              </a:rPr>
              <a:t>0.5 s</a:t>
            </a:r>
            <a:r>
              <a:rPr lang="zh-CN" altLang="zh-CN" sz="2800" kern="100" dirty="0">
                <a:latin typeface="Times New Roman"/>
                <a:ea typeface="华文细黑"/>
                <a:cs typeface="Times New Roman"/>
              </a:rPr>
              <a:t>内的平均速度比它在第一个</a:t>
            </a:r>
            <a:r>
              <a:rPr lang="en-US" altLang="zh-CN" sz="2800" kern="100" dirty="0">
                <a:latin typeface="Times New Roman"/>
                <a:ea typeface="华文细黑"/>
                <a:cs typeface="Courier New"/>
              </a:rPr>
              <a:t>1.5 s</a:t>
            </a:r>
            <a:r>
              <a:rPr lang="zh-CN" altLang="zh-CN" sz="2800" kern="100" dirty="0">
                <a:latin typeface="Times New Roman"/>
                <a:ea typeface="华文细黑"/>
                <a:cs typeface="Times New Roman"/>
              </a:rPr>
              <a:t>内的平均速度大</a:t>
            </a:r>
            <a:r>
              <a:rPr lang="en-US" altLang="zh-CN" sz="2800" kern="100" dirty="0">
                <a:latin typeface="Times New Roman"/>
                <a:ea typeface="华文细黑"/>
                <a:cs typeface="Courier New"/>
              </a:rPr>
              <a:t>2.45 m/s</a:t>
            </a:r>
            <a:r>
              <a:rPr lang="zh-CN" altLang="zh-CN" sz="2800" kern="100" dirty="0">
                <a:latin typeface="Times New Roman"/>
                <a:ea typeface="华文细黑"/>
                <a:cs typeface="Times New Roman"/>
              </a:rPr>
              <a:t>，以质点初始时刻的运动方向为正方向，则质点的加速度为</a:t>
            </a:r>
            <a:r>
              <a:rPr lang="zh-CN" altLang="zh-CN" sz="2800" kern="100" dirty="0">
                <a:latin typeface="宋体"/>
                <a:ea typeface="Times New Roman"/>
                <a:cs typeface="Courier New"/>
              </a:rPr>
              <a:t> </a:t>
            </a:r>
            <a:endParaRPr lang="zh-CN" altLang="zh-CN" sz="1050" kern="100" dirty="0">
              <a:latin typeface="宋体"/>
              <a:cs typeface="Courier New"/>
            </a:endParaRPr>
          </a:p>
          <a:p>
            <a:pPr algn="just">
              <a:lnSpc>
                <a:spcPct val="150000"/>
              </a:lnSpc>
              <a:spcAft>
                <a:spcPts val="0"/>
              </a:spcAft>
            </a:pPr>
            <a:r>
              <a:rPr lang="en-US" altLang="zh-CN" sz="2800" kern="100" dirty="0">
                <a:latin typeface="Times New Roman"/>
                <a:ea typeface="华文细黑"/>
                <a:cs typeface="Courier New"/>
              </a:rPr>
              <a:t>A.2.45 m/s</a:t>
            </a:r>
            <a:r>
              <a:rPr lang="en-US" altLang="zh-CN" sz="2800" kern="100" baseline="30000" dirty="0">
                <a:latin typeface="Times New Roman"/>
                <a:ea typeface="华文细黑"/>
                <a:cs typeface="Courier New"/>
              </a:rPr>
              <a:t>2</a:t>
            </a:r>
            <a:r>
              <a:rPr lang="en-US" altLang="zh-CN" sz="2800" kern="100" dirty="0">
                <a:latin typeface="Times New Roman"/>
                <a:ea typeface="华文细黑"/>
                <a:cs typeface="Courier New"/>
              </a:rPr>
              <a:t>  	</a:t>
            </a:r>
            <a:r>
              <a:rPr lang="en-US" altLang="zh-CN" sz="2800" kern="100" dirty="0" smtClean="0">
                <a:latin typeface="Times New Roman"/>
                <a:ea typeface="华文细黑"/>
                <a:cs typeface="Courier New"/>
              </a:rPr>
              <a:t>		B</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2.45 m/s</a:t>
            </a:r>
            <a:r>
              <a:rPr lang="en-US" altLang="zh-CN" sz="2800" kern="100" baseline="30000" dirty="0">
                <a:latin typeface="Times New Roman"/>
                <a:ea typeface="华文细黑"/>
                <a:cs typeface="Courier New"/>
              </a:rPr>
              <a:t>2</a:t>
            </a:r>
            <a:endParaRPr lang="zh-CN" altLang="zh-CN" sz="1050" kern="100" dirty="0">
              <a:latin typeface="宋体"/>
              <a:cs typeface="Courier New"/>
            </a:endParaRPr>
          </a:p>
          <a:p>
            <a:pPr algn="just">
              <a:lnSpc>
                <a:spcPct val="150000"/>
              </a:lnSpc>
              <a:spcAft>
                <a:spcPts val="0"/>
              </a:spcAft>
            </a:pPr>
            <a:r>
              <a:rPr lang="en-US" altLang="zh-CN" sz="2800" kern="100" dirty="0">
                <a:latin typeface="Times New Roman"/>
                <a:ea typeface="华文细黑"/>
                <a:cs typeface="Courier New"/>
              </a:rPr>
              <a:t>C.4.90 m/s</a:t>
            </a:r>
            <a:r>
              <a:rPr lang="en-US" altLang="zh-CN" sz="2800" kern="100" baseline="30000" dirty="0">
                <a:latin typeface="Times New Roman"/>
                <a:ea typeface="华文细黑"/>
                <a:cs typeface="Courier New"/>
              </a:rPr>
              <a:t>2</a:t>
            </a:r>
            <a:r>
              <a:rPr lang="en-US" altLang="zh-CN" sz="2800" kern="100" dirty="0">
                <a:latin typeface="Times New Roman"/>
                <a:ea typeface="华文细黑"/>
                <a:cs typeface="Courier New"/>
              </a:rPr>
              <a:t>  	</a:t>
            </a:r>
            <a:r>
              <a:rPr lang="en-US" altLang="zh-CN" sz="2800" kern="100" dirty="0" smtClean="0">
                <a:latin typeface="Times New Roman"/>
                <a:ea typeface="华文细黑"/>
                <a:cs typeface="Courier New"/>
              </a:rPr>
              <a:t>		D</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4.90 m/s</a:t>
            </a:r>
            <a:r>
              <a:rPr lang="en-US" altLang="zh-CN" sz="2800" kern="100" baseline="30000" dirty="0">
                <a:latin typeface="Times New Roman"/>
                <a:ea typeface="华文细黑"/>
                <a:cs typeface="Courier New"/>
              </a:rPr>
              <a:t>2</a:t>
            </a:r>
            <a:endParaRPr lang="zh-CN" altLang="zh-CN" sz="1050" kern="100" dirty="0">
              <a:effectLst/>
              <a:latin typeface="宋体"/>
              <a:cs typeface="Courier New"/>
            </a:endParaRPr>
          </a:p>
        </p:txBody>
      </p:sp>
      <p:sp>
        <p:nvSpPr>
          <p:cNvPr id="12" name="矩形 11"/>
          <p:cNvSpPr/>
          <p:nvPr/>
        </p:nvSpPr>
        <p:spPr>
          <a:xfrm>
            <a:off x="426417" y="3645818"/>
            <a:ext cx="11296938" cy="2246769"/>
          </a:xfrm>
          <a:prstGeom prst="rect">
            <a:avLst/>
          </a:prstGeom>
        </p:spPr>
        <p:txBody>
          <a:bodyPr>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spc="-100" dirty="0">
                <a:solidFill>
                  <a:srgbClr val="002060"/>
                </a:solidFill>
                <a:latin typeface="Times New Roman"/>
                <a:ea typeface="华文细黑"/>
                <a:cs typeface="Times New Roman"/>
              </a:rPr>
              <a:t>质点在第一个</a:t>
            </a:r>
            <a:r>
              <a:rPr lang="en-US" altLang="zh-CN" sz="2800" kern="100" spc="-100" dirty="0">
                <a:solidFill>
                  <a:srgbClr val="002060"/>
                </a:solidFill>
                <a:latin typeface="Times New Roman"/>
                <a:ea typeface="华文细黑"/>
                <a:cs typeface="Courier New"/>
              </a:rPr>
              <a:t>0.5 s</a:t>
            </a:r>
            <a:r>
              <a:rPr lang="zh-CN" altLang="zh-CN" sz="2800" kern="100" spc="-100" dirty="0">
                <a:solidFill>
                  <a:srgbClr val="002060"/>
                </a:solidFill>
                <a:latin typeface="Times New Roman"/>
                <a:ea typeface="华文细黑"/>
                <a:cs typeface="Times New Roman"/>
              </a:rPr>
              <a:t>内的平均速度为</a:t>
            </a:r>
            <a:r>
              <a:rPr lang="en-US" altLang="zh-CN" sz="2800" i="1" kern="100" spc="-100" dirty="0">
                <a:solidFill>
                  <a:srgbClr val="002060"/>
                </a:solidFill>
                <a:latin typeface="Book Antiqua"/>
                <a:ea typeface="华文细黑"/>
                <a:cs typeface="Times New Roman"/>
              </a:rPr>
              <a:t>v</a:t>
            </a:r>
            <a:r>
              <a:rPr lang="en-US" altLang="zh-CN" sz="2800" kern="100" spc="-100" baseline="-25000" dirty="0">
                <a:solidFill>
                  <a:srgbClr val="002060"/>
                </a:solidFill>
                <a:latin typeface="Times New Roman"/>
                <a:ea typeface="华文细黑"/>
                <a:cs typeface="Courier New"/>
              </a:rPr>
              <a:t>1</a:t>
            </a:r>
            <a:r>
              <a:rPr lang="zh-CN" altLang="zh-CN" sz="2800" kern="100" spc="-100" dirty="0">
                <a:solidFill>
                  <a:srgbClr val="002060"/>
                </a:solidFill>
                <a:latin typeface="Times New Roman"/>
                <a:ea typeface="华文细黑"/>
                <a:cs typeface="Times New Roman"/>
              </a:rPr>
              <a:t>，即在</a:t>
            </a:r>
            <a:r>
              <a:rPr lang="en-US" altLang="zh-CN" sz="2800" i="1" kern="100" spc="-100" dirty="0">
                <a:solidFill>
                  <a:srgbClr val="002060"/>
                </a:solidFill>
                <a:latin typeface="Times New Roman"/>
                <a:ea typeface="华文细黑"/>
                <a:cs typeface="Courier New"/>
              </a:rPr>
              <a:t>t</a:t>
            </a:r>
            <a:r>
              <a:rPr lang="en-US" altLang="zh-CN" sz="2800" kern="100" spc="-100" baseline="-25000" dirty="0">
                <a:solidFill>
                  <a:srgbClr val="002060"/>
                </a:solidFill>
                <a:latin typeface="Times New Roman"/>
                <a:ea typeface="华文细黑"/>
                <a:cs typeface="Courier New"/>
              </a:rPr>
              <a:t>1</a:t>
            </a:r>
            <a:r>
              <a:rPr lang="zh-CN" altLang="zh-CN" sz="2800" kern="100" spc="-100" dirty="0">
                <a:solidFill>
                  <a:srgbClr val="002060"/>
                </a:solidFill>
                <a:latin typeface="Times New Roman"/>
                <a:ea typeface="华文细黑"/>
                <a:cs typeface="Times New Roman"/>
              </a:rPr>
              <a:t>＝</a:t>
            </a:r>
            <a:r>
              <a:rPr lang="en-US" altLang="zh-CN" sz="2800" kern="100" spc="-100" dirty="0">
                <a:solidFill>
                  <a:srgbClr val="002060"/>
                </a:solidFill>
                <a:latin typeface="Times New Roman"/>
                <a:ea typeface="华文细黑"/>
                <a:cs typeface="Courier New"/>
              </a:rPr>
              <a:t>0.25 s</a:t>
            </a:r>
            <a:r>
              <a:rPr lang="zh-CN" altLang="zh-CN" sz="2800" kern="100" spc="-100" dirty="0">
                <a:solidFill>
                  <a:srgbClr val="002060"/>
                </a:solidFill>
                <a:latin typeface="Times New Roman"/>
                <a:ea typeface="华文细黑"/>
                <a:cs typeface="Times New Roman"/>
              </a:rPr>
              <a:t>时的速度为</a:t>
            </a:r>
            <a:r>
              <a:rPr lang="en-US" altLang="zh-CN" sz="2800" i="1" kern="100" spc="-100" dirty="0">
                <a:solidFill>
                  <a:srgbClr val="002060"/>
                </a:solidFill>
                <a:latin typeface="Book Antiqua"/>
                <a:ea typeface="华文细黑"/>
                <a:cs typeface="Times New Roman"/>
              </a:rPr>
              <a:t>v</a:t>
            </a:r>
            <a:r>
              <a:rPr lang="en-US" altLang="zh-CN" sz="2800" kern="100" spc="-100" baseline="-25000" dirty="0">
                <a:solidFill>
                  <a:srgbClr val="002060"/>
                </a:solidFill>
                <a:latin typeface="Times New Roman"/>
                <a:ea typeface="华文细黑"/>
                <a:cs typeface="Courier New"/>
              </a:rPr>
              <a:t>1</a:t>
            </a:r>
            <a:r>
              <a:rPr lang="zh-CN" altLang="zh-CN" sz="2800" kern="100" spc="-100" dirty="0">
                <a:solidFill>
                  <a:srgbClr val="002060"/>
                </a:solidFill>
                <a:latin typeface="Times New Roman"/>
                <a:ea typeface="华文细黑"/>
                <a:cs typeface="Times New Roman"/>
              </a:rPr>
              <a:t>；</a:t>
            </a:r>
            <a:r>
              <a:rPr lang="zh-CN" altLang="zh-CN" sz="2800" kern="100" dirty="0">
                <a:solidFill>
                  <a:srgbClr val="002060"/>
                </a:solidFill>
                <a:latin typeface="Times New Roman"/>
                <a:ea typeface="华文细黑"/>
                <a:cs typeface="Times New Roman"/>
              </a:rPr>
              <a:t>在第一个</a:t>
            </a:r>
            <a:r>
              <a:rPr lang="en-US" altLang="zh-CN" sz="2800" kern="100" dirty="0">
                <a:solidFill>
                  <a:srgbClr val="002060"/>
                </a:solidFill>
                <a:latin typeface="Times New Roman"/>
                <a:ea typeface="华文细黑"/>
                <a:cs typeface="Courier New"/>
              </a:rPr>
              <a:t>1.5 s</a:t>
            </a:r>
            <a:r>
              <a:rPr lang="zh-CN" altLang="zh-CN" sz="2800" kern="100" dirty="0">
                <a:solidFill>
                  <a:srgbClr val="002060"/>
                </a:solidFill>
                <a:latin typeface="Times New Roman"/>
                <a:ea typeface="华文细黑"/>
                <a:cs typeface="Times New Roman"/>
              </a:rPr>
              <a:t>内的平均速度为</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，即在</a:t>
            </a:r>
            <a:r>
              <a:rPr lang="en-US" altLang="zh-CN" sz="2800" i="1" kern="100" dirty="0">
                <a:solidFill>
                  <a:srgbClr val="002060"/>
                </a:solidFill>
                <a:latin typeface="Times New Roman"/>
                <a:ea typeface="华文细黑"/>
                <a:cs typeface="Courier New"/>
              </a:rPr>
              <a:t>t</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0.75 s</a:t>
            </a:r>
            <a:r>
              <a:rPr lang="zh-CN" altLang="zh-CN" sz="2800" kern="100" dirty="0">
                <a:solidFill>
                  <a:srgbClr val="002060"/>
                </a:solidFill>
                <a:latin typeface="Times New Roman"/>
                <a:ea typeface="华文细黑"/>
                <a:cs typeface="Times New Roman"/>
              </a:rPr>
              <a:t>时速度为</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2</a:t>
            </a:r>
            <a:r>
              <a:rPr lang="en-US" altLang="zh-CN" sz="2800" kern="100" dirty="0" smtClean="0">
                <a:solidFill>
                  <a:srgbClr val="002060"/>
                </a:solidFill>
                <a:latin typeface="Times New Roman"/>
                <a:ea typeface="华文细黑"/>
                <a:cs typeface="Courier New"/>
              </a:rPr>
              <a:t>.</a:t>
            </a:r>
            <a:r>
              <a:rPr lang="zh-CN" altLang="zh-CN" sz="2800" kern="100" dirty="0" smtClean="0">
                <a:solidFill>
                  <a:srgbClr val="002060"/>
                </a:solidFill>
                <a:latin typeface="Times New Roman"/>
                <a:ea typeface="华文细黑"/>
                <a:cs typeface="Times New Roman"/>
              </a:rPr>
              <a:t>由</a:t>
            </a:r>
            <a:r>
              <a:rPr lang="zh-CN" altLang="zh-CN" sz="2800" kern="100" dirty="0">
                <a:solidFill>
                  <a:srgbClr val="002060"/>
                </a:solidFill>
                <a:latin typeface="Times New Roman"/>
                <a:ea typeface="华文细黑"/>
                <a:cs typeface="Times New Roman"/>
              </a:rPr>
              <a:t>题意得</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ct val="50000"/>
              </a:lnSpc>
              <a:spcAft>
                <a:spcPts val="0"/>
              </a:spcAft>
              <a:tabLst>
                <a:tab pos="2700655" algn="l"/>
              </a:tabLst>
            </a:pPr>
            <a:endParaRPr lang="en-US" altLang="zh-CN" sz="2800" i="1" kern="100" dirty="0">
              <a:solidFill>
                <a:srgbClr val="002060"/>
              </a:solidFill>
              <a:latin typeface="Times New Roman"/>
              <a:ea typeface="华文细黑"/>
              <a:cs typeface="Times New Roman"/>
            </a:endParaRPr>
          </a:p>
          <a:p>
            <a:pPr algn="just">
              <a:lnSpc>
                <a:spcPct val="150000"/>
              </a:lnSpc>
              <a:spcAft>
                <a:spcPts val="0"/>
              </a:spcAft>
              <a:tabLst>
                <a:tab pos="2700655" algn="l"/>
              </a:tabLst>
            </a:pPr>
            <a:r>
              <a:rPr lang="en-US" altLang="zh-CN" sz="2800" i="1" kern="100" dirty="0" smtClean="0">
                <a:solidFill>
                  <a:srgbClr val="002060"/>
                </a:solidFill>
                <a:latin typeface="Book Antiqua"/>
                <a:ea typeface="华文细黑"/>
                <a:cs typeface="Times New Roman"/>
              </a:rPr>
              <a:t>v</a:t>
            </a:r>
            <a:r>
              <a:rPr lang="en-US" altLang="zh-CN" sz="2800" kern="100" baseline="-25000" dirty="0" smtClean="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Book Antiqua"/>
                <a:ea typeface="华文细黑"/>
                <a:cs typeface="Times New Roman"/>
              </a:rPr>
              <a:t>v</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2.45 m/s</a:t>
            </a:r>
            <a:r>
              <a:rPr lang="zh-CN" altLang="zh-CN" sz="2800" kern="100" dirty="0">
                <a:solidFill>
                  <a:srgbClr val="002060"/>
                </a:solidFill>
                <a:latin typeface="Times New Roman"/>
                <a:ea typeface="华文细黑"/>
                <a:cs typeface="Times New Roman"/>
              </a:rPr>
              <a:t>，故</a:t>
            </a:r>
            <a:r>
              <a:rPr lang="en-US" altLang="zh-CN" sz="2800" i="1" kern="100" dirty="0">
                <a:solidFill>
                  <a:srgbClr val="002060"/>
                </a:solidFill>
                <a:latin typeface="Times New Roman"/>
                <a:ea typeface="华文细黑"/>
                <a:cs typeface="Courier New"/>
              </a:rPr>
              <a:t>a</a:t>
            </a:r>
            <a:r>
              <a:rPr lang="zh-CN" altLang="zh-CN" sz="2800" kern="100" dirty="0" smtClean="0">
                <a:solidFill>
                  <a:srgbClr val="002060"/>
                </a:solidFill>
                <a:latin typeface="Times New Roman"/>
                <a:ea typeface="华文细黑"/>
                <a:cs typeface="Times New Roman"/>
              </a:rPr>
              <a:t>＝</a:t>
            </a:r>
            <a:r>
              <a:rPr lang="en-US" altLang="zh-CN" sz="2800" kern="100" dirty="0" smtClean="0">
                <a:solidFill>
                  <a:srgbClr val="002060"/>
                </a:solidFill>
                <a:latin typeface="Times New Roman"/>
                <a:ea typeface="华文细黑"/>
                <a:cs typeface="Times New Roman"/>
              </a:rPr>
              <a:t>                                          </a:t>
            </a:r>
            <a:r>
              <a:rPr lang="zh-CN" altLang="zh-CN" sz="2800" kern="100" dirty="0" smtClean="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4.90 m/s</a:t>
            </a:r>
            <a:r>
              <a:rPr lang="en-US" altLang="zh-CN" sz="2800" kern="100" baseline="30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正确</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1949671555"/>
              </p:ext>
            </p:extLst>
          </p:nvPr>
        </p:nvGraphicFramePr>
        <p:xfrm>
          <a:off x="4295006" y="4928036"/>
          <a:ext cx="4243388" cy="1341438"/>
        </p:xfrm>
        <a:graphic>
          <a:graphicData uri="http://schemas.openxmlformats.org/presentationml/2006/ole">
            <mc:AlternateContent xmlns:mc="http://schemas.openxmlformats.org/markup-compatibility/2006">
              <mc:Choice xmlns:v="urn:schemas-microsoft-com:vml" Requires="v">
                <p:oleObj spid="_x0000_s24377" name="文档" r:id="rId3" imgW="4242777" imgH="1340698" progId="Word.Document.12">
                  <p:embed/>
                </p:oleObj>
              </mc:Choice>
              <mc:Fallback>
                <p:oleObj name="文档" r:id="rId3" imgW="4242777" imgH="1340698" progId="Word.Document.12">
                  <p:embed/>
                  <p:pic>
                    <p:nvPicPr>
                      <p:cNvPr id="0" name=""/>
                      <p:cNvPicPr/>
                      <p:nvPr/>
                    </p:nvPicPr>
                    <p:blipFill>
                      <a:blip r:embed="rId4"/>
                      <a:stretch>
                        <a:fillRect/>
                      </a:stretch>
                    </p:blipFill>
                    <p:spPr>
                      <a:xfrm>
                        <a:off x="4295006" y="4928036"/>
                        <a:ext cx="4243388" cy="1341438"/>
                      </a:xfrm>
                      <a:prstGeom prst="rect">
                        <a:avLst/>
                      </a:prstGeom>
                    </p:spPr>
                  </p:pic>
                </p:oleObj>
              </mc:Fallback>
            </mc:AlternateContent>
          </a:graphicData>
        </a:graphic>
      </p:graphicFrame>
      <p:sp>
        <p:nvSpPr>
          <p:cNvPr id="14" name="TextBox 13"/>
          <p:cNvSpPr txBox="1"/>
          <p:nvPr/>
        </p:nvSpPr>
        <p:spPr>
          <a:xfrm>
            <a:off x="5159102" y="3013514"/>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5709111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par>
                                <p:cTn id="19" presetID="3" presetClass="entr" presetSubtype="1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12" grpId="0"/>
      <p:bldP spid="12" grpId="1"/>
      <p:bldP spid="14" grpId="0"/>
      <p:bldP spid="14" grpId="1"/>
    </p:bldLst>
  </p:timing>
</p:sld>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6146</TotalTime>
  <Words>2768</Words>
  <Application>Microsoft Office PowerPoint</Application>
  <PresentationFormat>自定义</PresentationFormat>
  <Paragraphs>461</Paragraphs>
  <Slides>65</Slides>
  <Notes>0</Notes>
  <HiddenSlides>12</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65</vt:i4>
      </vt:variant>
    </vt:vector>
  </HeadingPairs>
  <TitlesOfParts>
    <vt:vector size="69" baseType="lpstr">
      <vt:lpstr>7_Office 主题</vt:lpstr>
      <vt:lpstr>文档</vt:lpstr>
      <vt:lpstr>Equation</vt:lpstr>
      <vt:lpstr>Microsoft Word 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cp:lastModifiedBy>
  <cp:revision>6182</cp:revision>
  <dcterms:created xsi:type="dcterms:W3CDTF">2014-11-27T01:03:00Z</dcterms:created>
  <dcterms:modified xsi:type="dcterms:W3CDTF">2018-06-30T07:19:18Z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2052-10.1.0.5458</vt:lpwstr>
  </property>
</Properties>
</file>