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tiff" ContentType="image/tif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672" r:id="rId2"/>
    <p:sldId id="1126" r:id="rId3"/>
    <p:sldId id="1127" r:id="rId4"/>
    <p:sldId id="1349" r:id="rId5"/>
    <p:sldId id="1350" r:id="rId6"/>
    <p:sldId id="441" r:id="rId7"/>
  </p:sldIdLst>
  <p:sldSz cx="12190413" cy="6859588"/>
  <p:notesSz cx="6858000" cy="9144000"/>
  <p:defaultTextStyle>
    <a:defPPr>
      <a:defRPr lang="zh-CN"/>
    </a:defPPr>
    <a:lvl1pPr marL="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6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2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8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4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80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6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2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8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DC3E6"/>
    <a:srgbClr val="FFD966"/>
    <a:srgbClr val="DEEBF7"/>
    <a:srgbClr val="B4C7E7"/>
    <a:srgbClr val="F3EFE5"/>
    <a:srgbClr val="00CCFF"/>
    <a:srgbClr val="FF9900"/>
    <a:srgbClr val="0000CC"/>
    <a:srgbClr val="9BBD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64" autoAdjust="0"/>
    <p:restoredTop sz="94247" autoAdjust="0"/>
  </p:normalViewPr>
  <p:slideViewPr>
    <p:cSldViewPr>
      <p:cViewPr>
        <p:scale>
          <a:sx n="75" d="100"/>
          <a:sy n="75" d="100"/>
        </p:scale>
        <p:origin x="-494" y="-269"/>
      </p:cViewPr>
      <p:guideLst>
        <p:guide orient="horz" pos="2161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96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4.e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D594FB-2808-45A5-BDC8-80C0F481B27E}" type="datetimeFigureOut">
              <a:rPr lang="zh-CN" altLang="en-US" smtClean="0"/>
              <a:t>2018/6/30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5B4082-C5AE-46D0-A000-D929E8B259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81113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9FAA0F-2349-45DA-9EBD-9D94C9A1CFA0}" type="datetimeFigureOut">
              <a:rPr lang="zh-CN" altLang="en-US" smtClean="0"/>
              <a:t>2018/6/30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37086-15D0-443D-AF17-A3F21825C0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5096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6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2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8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4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80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6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2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8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85254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algn="ctr" defTabSz="1218565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218565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defTabSz="1218565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defTabSz="1218565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defTabSz="1218565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800" algn="l" defTabSz="1218565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1218565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8565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8565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8565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Word___3.docx"/><Relationship Id="rId3" Type="http://schemas.openxmlformats.org/officeDocument/2006/relationships/image" Target="../media/image8.png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Word___2.docx"/><Relationship Id="rId11" Type="http://schemas.openxmlformats.org/officeDocument/2006/relationships/image" Target="../media/image7.wmf"/><Relationship Id="rId5" Type="http://schemas.openxmlformats.org/officeDocument/2006/relationships/image" Target="../media/image4.emf"/><Relationship Id="rId10" Type="http://schemas.openxmlformats.org/officeDocument/2006/relationships/oleObject" Target="../embeddings/oleObject1.bin"/><Relationship Id="rId4" Type="http://schemas.openxmlformats.org/officeDocument/2006/relationships/package" Target="../embeddings/Microsoft_Word___1.docx"/><Relationship Id="rId9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emf"/><Relationship Id="rId4" Type="http://schemas.openxmlformats.org/officeDocument/2006/relationships/package" Target="../embeddings/Microsoft_Word___4.doc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1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package" Target="../embeddings/Microsoft_Word___6.docx"/><Relationship Id="rId5" Type="http://schemas.openxmlformats.org/officeDocument/2006/relationships/image" Target="../media/image10.emf"/><Relationship Id="rId4" Type="http://schemas.openxmlformats.org/officeDocument/2006/relationships/package" Target="../embeddings/Microsoft_Word___5.doc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dministrator\Desktop\用！！！\风景图片\新图！\3运动会\962bd40735fae6cd181ceb4b04b30f2442a70f6b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86" b="8502"/>
          <a:stretch/>
        </p:blipFill>
        <p:spPr bwMode="auto">
          <a:xfrm>
            <a:off x="406" y="0"/>
            <a:ext cx="12189600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3" name="组合 32"/>
          <p:cNvGrpSpPr/>
          <p:nvPr/>
        </p:nvGrpSpPr>
        <p:grpSpPr>
          <a:xfrm>
            <a:off x="-986" y="3707638"/>
            <a:ext cx="12192000" cy="1375395"/>
            <a:chOff x="-1524000" y="2705990"/>
            <a:chExt cx="12192000" cy="1375395"/>
          </a:xfrm>
        </p:grpSpPr>
        <p:sp>
          <p:nvSpPr>
            <p:cNvPr id="34" name="矩形 33"/>
            <p:cNvSpPr/>
            <p:nvPr/>
          </p:nvSpPr>
          <p:spPr>
            <a:xfrm>
              <a:off x="-1524000" y="2705990"/>
              <a:ext cx="12192000" cy="1292787"/>
            </a:xfrm>
            <a:prstGeom prst="rect">
              <a:avLst/>
            </a:prstGeom>
            <a:solidFill>
              <a:schemeClr val="bg1">
                <a:alpha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矩形 34"/>
            <p:cNvSpPr/>
            <p:nvPr/>
          </p:nvSpPr>
          <p:spPr>
            <a:xfrm>
              <a:off x="3985218" y="3998778"/>
              <a:ext cx="6682781" cy="82606"/>
            </a:xfrm>
            <a:prstGeom prst="rect">
              <a:avLst/>
            </a:prstGeom>
            <a:solidFill>
              <a:srgbClr val="FFC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矩形 35"/>
            <p:cNvSpPr/>
            <p:nvPr/>
          </p:nvSpPr>
          <p:spPr>
            <a:xfrm>
              <a:off x="-1524000" y="3998777"/>
              <a:ext cx="5509219" cy="82608"/>
            </a:xfrm>
            <a:prstGeom prst="rect">
              <a:avLst/>
            </a:prstGeom>
            <a:solidFill>
              <a:srgbClr val="92D05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37" name="Picture 2" descr="C:\Users\Administrator\Desktop\5555555555.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7414" y="3677149"/>
            <a:ext cx="1152525" cy="144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标题 2"/>
          <p:cNvSpPr txBox="1">
            <a:spLocks/>
          </p:cNvSpPr>
          <p:nvPr/>
        </p:nvSpPr>
        <p:spPr>
          <a:xfrm>
            <a:off x="2926854" y="4295407"/>
            <a:ext cx="8886056" cy="68391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1218565" rtl="0" eaLnBrk="1" latinLnBrk="0" hangingPunct="1">
              <a:spcBef>
                <a:spcPct val="0"/>
              </a:spcBef>
              <a:buNone/>
              <a:defRPr sz="5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800" b="1" kern="1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章末总结</a:t>
            </a:r>
            <a:endParaRPr lang="zh-CN" altLang="zh-CN" sz="3800" b="1" kern="1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</p:txBody>
      </p:sp>
      <p:sp>
        <p:nvSpPr>
          <p:cNvPr id="10" name="副标题 3"/>
          <p:cNvSpPr txBox="1">
            <a:spLocks/>
          </p:cNvSpPr>
          <p:nvPr/>
        </p:nvSpPr>
        <p:spPr>
          <a:xfrm>
            <a:off x="2926854" y="3777134"/>
            <a:ext cx="6120000" cy="504056"/>
          </a:xfrm>
          <a:prstGeom prst="rect">
            <a:avLst/>
          </a:prstGeom>
        </p:spPr>
        <p:txBody>
          <a:bodyPr anchor="ctr">
            <a:norm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微软雅黑"/>
                <a:cs typeface="Times New Roman" pitchFamily="18" charset="0"/>
              </a:rPr>
              <a:t>第二章</a:t>
            </a:r>
            <a:r>
              <a:rPr lang="zh-CN" altLang="zh-CN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微软雅黑"/>
                <a:cs typeface="Times New Roman" pitchFamily="18" charset="0"/>
              </a:rPr>
              <a:t>　</a:t>
            </a:r>
            <a:r>
              <a:rPr lang="zh-CN" altLang="en-US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微软雅黑"/>
                <a:cs typeface="Times New Roman" pitchFamily="18" charset="0"/>
              </a:rPr>
              <a:t>匀变速直线运动的研究</a:t>
            </a:r>
            <a:endParaRPr lang="zh-CN" altLang="en-US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ea typeface="微软雅黑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dministrator\Desktop\用！！！\风景图片\新图！\3运动会\timg (46)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02" r="15404"/>
          <a:stretch/>
        </p:blipFill>
        <p:spPr bwMode="auto">
          <a:xfrm>
            <a:off x="8590413" y="0"/>
            <a:ext cx="3600000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矩形: 圆角 6"/>
          <p:cNvSpPr/>
          <p:nvPr/>
        </p:nvSpPr>
        <p:spPr>
          <a:xfrm>
            <a:off x="0" y="2709714"/>
            <a:ext cx="8590412" cy="962038"/>
          </a:xfrm>
          <a:prstGeom prst="roundRect">
            <a:avLst>
              <a:gd name="adj" fmla="val 13060"/>
            </a:avLst>
          </a:prstGeom>
          <a:solidFill>
            <a:schemeClr val="bg1">
              <a:alpha val="8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55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知识网络</a:t>
            </a:r>
            <a:endParaRPr lang="en-US" altLang="zh-CN" sz="5500" b="1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522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矩形 29"/>
          <p:cNvSpPr/>
          <p:nvPr/>
        </p:nvSpPr>
        <p:spPr>
          <a:xfrm>
            <a:off x="4459342" y="2998634"/>
            <a:ext cx="7049583" cy="32808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速度位移公式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：</a:t>
            </a:r>
            <a:r>
              <a:rPr lang="en-US" altLang="zh-CN" sz="2800" kern="100" dirty="0" smtClean="0">
                <a:solidFill>
                  <a:prstClr val="black"/>
                </a:solidFill>
                <a:latin typeface="宋体" pitchFamily="2" charset="-122"/>
                <a:ea typeface="宋体" pitchFamily="2" charset="-122"/>
                <a:cs typeface="Times New Roman"/>
              </a:rPr>
              <a:t>__</a:t>
            </a:r>
            <a:r>
              <a:rPr lang="en-US" altLang="zh-CN" sz="2800" kern="100" dirty="0">
                <a:solidFill>
                  <a:prstClr val="black"/>
                </a:solidFill>
                <a:latin typeface="宋体" pitchFamily="2" charset="-122"/>
                <a:ea typeface="宋体" pitchFamily="2" charset="-122"/>
                <a:cs typeface="Times New Roman"/>
              </a:rPr>
              <a:t>_</a:t>
            </a:r>
            <a:r>
              <a:rPr lang="en-US" altLang="zh-CN" sz="2800" kern="100" dirty="0" smtClean="0">
                <a:solidFill>
                  <a:prstClr val="black"/>
                </a:solidFill>
                <a:latin typeface="宋体" pitchFamily="2" charset="-122"/>
                <a:ea typeface="宋体" pitchFamily="2" charset="-122"/>
                <a:cs typeface="Times New Roman"/>
              </a:rPr>
              <a:t>_________</a:t>
            </a:r>
            <a:endParaRPr lang="en-US" altLang="zh-CN" sz="2800" kern="100" dirty="0" smtClean="0">
              <a:latin typeface="Times New Roman"/>
              <a:ea typeface="华文细黑"/>
            </a:endParaRPr>
          </a:p>
          <a:p>
            <a:pPr>
              <a:lnSpc>
                <a:spcPct val="70000"/>
              </a:lnSpc>
            </a:pPr>
            <a:endParaRPr lang="en-US" altLang="zh-CN" sz="2800" kern="100" dirty="0" smtClean="0">
              <a:latin typeface="Times New Roman"/>
              <a:ea typeface="华文细黑"/>
              <a:cs typeface="Times New Roman"/>
            </a:endParaRPr>
          </a:p>
          <a:p>
            <a:pPr>
              <a:lnSpc>
                <a:spcPct val="150000"/>
              </a:lnSpc>
            </a:pP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平均速度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公式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：</a:t>
            </a:r>
            <a:r>
              <a:rPr lang="en-US" altLang="zh-CN" sz="2800" kern="100" dirty="0" smtClean="0">
                <a:latin typeface="Times New Roman"/>
                <a:ea typeface="华文细黑"/>
                <a:cs typeface="Times New Roman"/>
              </a:rPr>
              <a:t>   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＝</a:t>
            </a:r>
            <a:r>
              <a:rPr lang="en-US" altLang="zh-CN" sz="2800" kern="100" dirty="0" smtClean="0">
                <a:solidFill>
                  <a:prstClr val="black"/>
                </a:solidFill>
                <a:latin typeface="宋体" pitchFamily="2" charset="-122"/>
                <a:ea typeface="宋体" pitchFamily="2" charset="-122"/>
                <a:cs typeface="Times New Roman"/>
              </a:rPr>
              <a:t>___</a:t>
            </a:r>
            <a:r>
              <a:rPr lang="en-US" altLang="zh-CN" sz="2800" kern="100" dirty="0">
                <a:solidFill>
                  <a:prstClr val="black"/>
                </a:solidFill>
                <a:latin typeface="宋体" pitchFamily="2" charset="-122"/>
                <a:ea typeface="宋体" pitchFamily="2" charset="-122"/>
                <a:cs typeface="Times New Roman"/>
              </a:rPr>
              <a:t>_</a:t>
            </a:r>
            <a:r>
              <a:rPr lang="en-US" altLang="zh-CN" sz="2800" kern="100" dirty="0" smtClean="0">
                <a:solidFill>
                  <a:prstClr val="black"/>
                </a:solidFill>
                <a:latin typeface="宋体" pitchFamily="2" charset="-122"/>
                <a:ea typeface="宋体" pitchFamily="2" charset="-122"/>
                <a:cs typeface="Times New Roman"/>
              </a:rPr>
              <a:t>_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＝</a:t>
            </a:r>
            <a:endParaRPr lang="en-US" altLang="zh-CN" sz="2800" kern="100" dirty="0" smtClean="0">
              <a:latin typeface="Times New Roman"/>
              <a:ea typeface="华文细黑"/>
            </a:endParaRPr>
          </a:p>
          <a:p>
            <a:pPr>
              <a:lnSpc>
                <a:spcPct val="60000"/>
              </a:lnSpc>
            </a:pPr>
            <a:endParaRPr lang="en-US" altLang="zh-CN" sz="2800" kern="100" dirty="0">
              <a:latin typeface="Times New Roman"/>
              <a:ea typeface="华文细黑"/>
              <a:cs typeface="Times New Roman"/>
            </a:endParaRPr>
          </a:p>
          <a:p>
            <a:pPr>
              <a:lnSpc>
                <a:spcPct val="150000"/>
              </a:lnSpc>
            </a:pP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匀变速直线运动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在连续相等时间</a:t>
            </a:r>
            <a:r>
              <a:rPr lang="en-US" altLang="zh-CN" sz="2800" i="1" kern="100" dirty="0">
                <a:latin typeface="Times New Roman"/>
                <a:ea typeface="华文细黑"/>
              </a:rPr>
              <a:t>T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内通过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的</a:t>
            </a:r>
            <a:endParaRPr lang="en-US" altLang="zh-CN" sz="2800" kern="100" dirty="0" smtClean="0">
              <a:latin typeface="Times New Roman"/>
              <a:ea typeface="华文细黑"/>
              <a:cs typeface="Times New Roman"/>
            </a:endParaRPr>
          </a:p>
          <a:p>
            <a:pPr>
              <a:lnSpc>
                <a:spcPct val="150000"/>
              </a:lnSpc>
            </a:pPr>
            <a:r>
              <a:rPr lang="en-US" altLang="zh-CN" sz="2800" kern="100" dirty="0">
                <a:latin typeface="Times New Roman"/>
                <a:ea typeface="华文细黑"/>
                <a:cs typeface="Times New Roman"/>
              </a:rPr>
              <a:t> </a:t>
            </a:r>
            <a:r>
              <a:rPr lang="en-US" altLang="zh-CN" sz="2800" kern="100" dirty="0" smtClean="0">
                <a:latin typeface="Times New Roman"/>
                <a:ea typeface="华文细黑"/>
                <a:cs typeface="Times New Roman"/>
              </a:rPr>
              <a:t>   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位移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之差为一常数：</a:t>
            </a:r>
            <a:r>
              <a:rPr lang="en-US" altLang="zh-CN" sz="2800" kern="100" dirty="0" err="1">
                <a:latin typeface="Times New Roman"/>
                <a:ea typeface="华文细黑"/>
              </a:rPr>
              <a:t>Δ</a:t>
            </a:r>
            <a:r>
              <a:rPr lang="en-US" altLang="zh-CN" sz="2800" i="1" kern="100" dirty="0" err="1">
                <a:latin typeface="Times New Roman"/>
                <a:ea typeface="华文细黑"/>
              </a:rPr>
              <a:t>x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＝</a:t>
            </a:r>
            <a:r>
              <a:rPr lang="en-US" altLang="zh-CN" sz="2800" kern="100" dirty="0">
                <a:solidFill>
                  <a:prstClr val="black"/>
                </a:solidFill>
                <a:latin typeface="宋体" pitchFamily="2" charset="-122"/>
                <a:ea typeface="宋体" pitchFamily="2" charset="-122"/>
                <a:cs typeface="Times New Roman"/>
              </a:rPr>
              <a:t>___</a:t>
            </a:r>
            <a:endParaRPr lang="zh-CN" altLang="en-US" sz="2800" dirty="0"/>
          </a:p>
        </p:txBody>
      </p:sp>
      <p:pic>
        <p:nvPicPr>
          <p:cNvPr id="37" name="图片 3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7574" y="6026030"/>
            <a:ext cx="2674827" cy="829568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347554" y="1547426"/>
            <a:ext cx="923116" cy="32452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匀变速直线运动的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研究</a:t>
            </a:r>
            <a:endParaRPr lang="zh-CN" altLang="en-US" sz="2800" dirty="0"/>
          </a:p>
        </p:txBody>
      </p:sp>
      <p:sp>
        <p:nvSpPr>
          <p:cNvPr id="9" name="左大括号 8"/>
          <p:cNvSpPr/>
          <p:nvPr/>
        </p:nvSpPr>
        <p:spPr>
          <a:xfrm>
            <a:off x="1270670" y="578987"/>
            <a:ext cx="231941" cy="5449189"/>
          </a:xfrm>
          <a:prstGeom prst="leftBrace">
            <a:avLst>
              <a:gd name="adj1" fmla="val 35129"/>
              <a:gd name="adj2" fmla="val 50000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矩形 43"/>
          <p:cNvSpPr/>
          <p:nvPr/>
        </p:nvSpPr>
        <p:spPr>
          <a:xfrm>
            <a:off x="1478537" y="518994"/>
            <a:ext cx="7754541" cy="659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概念：沿着一条直线，且加速度不变的运动</a:t>
            </a:r>
            <a:endParaRPr lang="zh-CN" altLang="en-US" sz="2800" dirty="0"/>
          </a:p>
        </p:txBody>
      </p:sp>
      <p:sp>
        <p:nvSpPr>
          <p:cNvPr id="19" name="矩形 18"/>
          <p:cNvSpPr/>
          <p:nvPr/>
        </p:nvSpPr>
        <p:spPr>
          <a:xfrm>
            <a:off x="4459342" y="1279714"/>
            <a:ext cx="7049583" cy="16866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速度公式：</a:t>
            </a:r>
            <a:r>
              <a:rPr lang="en-US" altLang="zh-CN" sz="2800" i="1" kern="100" dirty="0">
                <a:latin typeface="Book Antiqua"/>
                <a:ea typeface="华文细黑"/>
                <a:cs typeface="Times New Roman"/>
              </a:rPr>
              <a:t>v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＝</a:t>
            </a:r>
            <a:r>
              <a:rPr lang="en-US" altLang="zh-CN" sz="2800" kern="100" dirty="0" smtClean="0">
                <a:latin typeface="宋体" pitchFamily="2" charset="-122"/>
                <a:ea typeface="宋体" pitchFamily="2" charset="-122"/>
                <a:cs typeface="Times New Roman"/>
              </a:rPr>
              <a:t>______</a:t>
            </a:r>
            <a:endParaRPr lang="en-US" altLang="zh-CN" sz="2800" kern="100" dirty="0" smtClean="0">
              <a:latin typeface="宋体" pitchFamily="2" charset="-122"/>
              <a:ea typeface="宋体" pitchFamily="2" charset="-122"/>
            </a:endParaRPr>
          </a:p>
          <a:p>
            <a:pPr>
              <a:lnSpc>
                <a:spcPct val="70000"/>
              </a:lnSpc>
            </a:pPr>
            <a:endParaRPr lang="en-US" altLang="zh-CN" sz="2800" kern="100" dirty="0" smtClean="0">
              <a:latin typeface="Times New Roman"/>
              <a:ea typeface="华文细黑"/>
              <a:cs typeface="Times New Roman"/>
            </a:endParaRPr>
          </a:p>
          <a:p>
            <a:pPr>
              <a:lnSpc>
                <a:spcPct val="150000"/>
              </a:lnSpc>
            </a:pP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位移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公式：</a:t>
            </a:r>
            <a:r>
              <a:rPr lang="en-US" altLang="zh-CN" sz="2800" i="1" kern="100" dirty="0">
                <a:latin typeface="Times New Roman"/>
                <a:ea typeface="华文细黑"/>
              </a:rPr>
              <a:t>x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＝</a:t>
            </a:r>
            <a:r>
              <a:rPr lang="en-US" altLang="zh-CN" sz="2800" kern="100" dirty="0" smtClean="0">
                <a:latin typeface="宋体" pitchFamily="2" charset="-122"/>
                <a:ea typeface="宋体" pitchFamily="2" charset="-122"/>
                <a:cs typeface="Times New Roman"/>
              </a:rPr>
              <a:t>_________</a:t>
            </a:r>
            <a:endParaRPr lang="zh-CN" altLang="en-US" sz="2800" dirty="0"/>
          </a:p>
        </p:txBody>
      </p:sp>
      <p:sp>
        <p:nvSpPr>
          <p:cNvPr id="23" name="左大括号 22"/>
          <p:cNvSpPr/>
          <p:nvPr/>
        </p:nvSpPr>
        <p:spPr>
          <a:xfrm>
            <a:off x="2384161" y="1487813"/>
            <a:ext cx="231941" cy="4540363"/>
          </a:xfrm>
          <a:prstGeom prst="leftBrace">
            <a:avLst>
              <a:gd name="adj1" fmla="val 35129"/>
              <a:gd name="adj2" fmla="val 50000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1478537" y="3441110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规律</a:t>
            </a:r>
            <a:endParaRPr lang="zh-CN" altLang="en-US" sz="2800" dirty="0"/>
          </a:p>
        </p:txBody>
      </p:sp>
      <p:sp>
        <p:nvSpPr>
          <p:cNvPr id="11" name="矩形 10"/>
          <p:cNvSpPr/>
          <p:nvPr/>
        </p:nvSpPr>
        <p:spPr>
          <a:xfrm>
            <a:off x="2616102" y="1918782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基本公式</a:t>
            </a:r>
            <a:endParaRPr lang="zh-CN" altLang="en-US" sz="2800" dirty="0"/>
          </a:p>
        </p:txBody>
      </p:sp>
      <p:sp>
        <p:nvSpPr>
          <p:cNvPr id="25" name="左大括号 24"/>
          <p:cNvSpPr/>
          <p:nvPr/>
        </p:nvSpPr>
        <p:spPr>
          <a:xfrm>
            <a:off x="4237059" y="1506519"/>
            <a:ext cx="231941" cy="1407457"/>
          </a:xfrm>
          <a:prstGeom prst="leftBrace">
            <a:avLst>
              <a:gd name="adj1" fmla="val 35129"/>
              <a:gd name="adj2" fmla="val 50000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矩形 30"/>
          <p:cNvSpPr/>
          <p:nvPr/>
        </p:nvSpPr>
        <p:spPr>
          <a:xfrm>
            <a:off x="2616102" y="3769563"/>
            <a:ext cx="1620957" cy="1306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kern="100">
                <a:latin typeface="Times New Roman"/>
                <a:ea typeface="华文细黑"/>
                <a:cs typeface="Times New Roman"/>
              </a:rPr>
              <a:t>重要</a:t>
            </a:r>
            <a:r>
              <a:rPr lang="zh-CN" altLang="zh-CN" sz="2800" kern="100" smtClean="0">
                <a:latin typeface="Times New Roman"/>
                <a:ea typeface="华文细黑"/>
                <a:cs typeface="Times New Roman"/>
              </a:rPr>
              <a:t>的导出公式</a:t>
            </a:r>
            <a:endParaRPr lang="zh-CN" altLang="en-US" sz="2800" dirty="0"/>
          </a:p>
        </p:txBody>
      </p:sp>
      <p:sp>
        <p:nvSpPr>
          <p:cNvPr id="32" name="左大括号 31"/>
          <p:cNvSpPr/>
          <p:nvPr/>
        </p:nvSpPr>
        <p:spPr>
          <a:xfrm>
            <a:off x="4237059" y="3162082"/>
            <a:ext cx="231941" cy="2866094"/>
          </a:xfrm>
          <a:prstGeom prst="leftBrace">
            <a:avLst>
              <a:gd name="adj1" fmla="val 35129"/>
              <a:gd name="adj2" fmla="val 50000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6856814" y="1312238"/>
            <a:ext cx="11224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i="1" kern="100" dirty="0">
                <a:solidFill>
                  <a:srgbClr val="C00000"/>
                </a:solidFill>
                <a:latin typeface="Book Antiqua"/>
                <a:ea typeface="华文细黑"/>
                <a:cs typeface="Times New Roman"/>
              </a:rPr>
              <a:t>v</a:t>
            </a:r>
            <a:r>
              <a:rPr lang="en-US" altLang="zh-CN" sz="2800" kern="100" baseline="-25000" dirty="0">
                <a:solidFill>
                  <a:srgbClr val="C00000"/>
                </a:solidFill>
                <a:latin typeface="Times New Roman"/>
                <a:ea typeface="华文细黑"/>
              </a:rPr>
              <a:t>0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＋</a:t>
            </a:r>
            <a:r>
              <a:rPr lang="en-US" altLang="zh-CN" sz="2800" i="1" kern="100" dirty="0">
                <a:solidFill>
                  <a:srgbClr val="C00000"/>
                </a:solidFill>
                <a:latin typeface="Times New Roman"/>
                <a:ea typeface="华文细黑"/>
              </a:rPr>
              <a:t>at</a:t>
            </a:r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6856814" y="2133650"/>
            <a:ext cx="16113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i="1" kern="100" dirty="0">
                <a:solidFill>
                  <a:srgbClr val="C00000"/>
                </a:solidFill>
                <a:latin typeface="Book Antiqua"/>
                <a:ea typeface="华文细黑"/>
                <a:cs typeface="Times New Roman"/>
              </a:rPr>
              <a:t>v</a:t>
            </a:r>
            <a:r>
              <a:rPr lang="en-US" altLang="zh-CN" sz="2800" kern="100" baseline="-25000" dirty="0">
                <a:solidFill>
                  <a:srgbClr val="C00000"/>
                </a:solidFill>
                <a:latin typeface="Times New Roman"/>
                <a:ea typeface="华文细黑"/>
              </a:rPr>
              <a:t>0</a:t>
            </a:r>
            <a:r>
              <a:rPr lang="en-US" altLang="zh-CN" sz="2800" i="1" kern="100" dirty="0">
                <a:solidFill>
                  <a:srgbClr val="C00000"/>
                </a:solidFill>
                <a:latin typeface="Times New Roman"/>
                <a:ea typeface="华文细黑"/>
              </a:rPr>
              <a:t>t</a:t>
            </a:r>
            <a:r>
              <a:rPr lang="zh-CN" altLang="zh-CN" sz="2800" kern="100" dirty="0" smtClean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＋</a:t>
            </a:r>
            <a:r>
              <a:rPr lang="en-US" altLang="zh-CN" sz="2800" kern="100" dirty="0" smtClean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   </a:t>
            </a:r>
            <a:r>
              <a:rPr lang="en-US" altLang="zh-CN" sz="2800" i="1" kern="100" dirty="0" smtClean="0">
                <a:solidFill>
                  <a:srgbClr val="C00000"/>
                </a:solidFill>
                <a:latin typeface="Times New Roman"/>
                <a:ea typeface="华文细黑"/>
              </a:rPr>
              <a:t>at</a:t>
            </a:r>
            <a:r>
              <a:rPr lang="en-US" altLang="zh-CN" sz="2800" kern="100" baseline="30000" dirty="0" smtClean="0">
                <a:solidFill>
                  <a:srgbClr val="C00000"/>
                </a:solidFill>
                <a:latin typeface="Times New Roman"/>
                <a:ea typeface="华文细黑"/>
              </a:rPr>
              <a:t>2</a:t>
            </a:r>
            <a:endParaRPr lang="zh-CN" altLang="en-US" dirty="0">
              <a:solidFill>
                <a:srgbClr val="C00000"/>
              </a:solidFill>
            </a:endParaRPr>
          </a:p>
        </p:txBody>
      </p:sp>
      <p:graphicFrame>
        <p:nvGraphicFramePr>
          <p:cNvPr id="13" name="对象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4443294"/>
              </p:ext>
            </p:extLst>
          </p:nvPr>
        </p:nvGraphicFramePr>
        <p:xfrm>
          <a:off x="7699702" y="1910170"/>
          <a:ext cx="488950" cy="128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53" name="文档" r:id="rId4" imgW="489516" imgH="1289949" progId="Word.Document.12">
                  <p:embed/>
                </p:oleObj>
              </mc:Choice>
              <mc:Fallback>
                <p:oleObj name="文档" r:id="rId4" imgW="489516" imgH="1289949" progId="Word.Document.12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9702" y="1910170"/>
                        <a:ext cx="488950" cy="1289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矩形 34"/>
          <p:cNvSpPr/>
          <p:nvPr/>
        </p:nvSpPr>
        <p:spPr>
          <a:xfrm>
            <a:off x="7041060" y="3062526"/>
            <a:ext cx="21403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i="1" kern="100" dirty="0">
                <a:solidFill>
                  <a:srgbClr val="C00000"/>
                </a:solidFill>
                <a:latin typeface="Book Antiqua"/>
                <a:ea typeface="华文细黑"/>
                <a:cs typeface="Times New Roman"/>
              </a:rPr>
              <a:t>v</a:t>
            </a:r>
            <a:r>
              <a:rPr lang="en-US" altLang="zh-CN" sz="2800" kern="100" baseline="30000" dirty="0">
                <a:solidFill>
                  <a:srgbClr val="C00000"/>
                </a:solidFill>
                <a:latin typeface="Times New Roman"/>
                <a:ea typeface="华文细黑"/>
              </a:rPr>
              <a:t>2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－</a:t>
            </a:r>
            <a:r>
              <a:rPr lang="en-US" altLang="zh-CN" sz="2800" i="1" kern="100" dirty="0" smtClean="0">
                <a:solidFill>
                  <a:srgbClr val="C00000"/>
                </a:solidFill>
                <a:latin typeface="Book Antiqua"/>
                <a:ea typeface="华文细黑"/>
                <a:cs typeface="Times New Roman"/>
              </a:rPr>
              <a:t>v</a:t>
            </a:r>
            <a:r>
              <a:rPr lang="en-US" altLang="zh-CN" sz="2800" kern="100" baseline="-25000" dirty="0" smtClean="0">
                <a:solidFill>
                  <a:srgbClr val="C00000"/>
                </a:solidFill>
                <a:latin typeface="Times New Roman"/>
                <a:ea typeface="华文细黑"/>
              </a:rPr>
              <a:t>0</a:t>
            </a:r>
            <a:r>
              <a:rPr lang="en-US" altLang="zh-CN" sz="2800" kern="100" baseline="30000" dirty="0" smtClean="0">
                <a:solidFill>
                  <a:srgbClr val="C00000"/>
                </a:solidFill>
                <a:latin typeface="Times New Roman"/>
                <a:ea typeface="华文细黑"/>
              </a:rPr>
              <a:t>2</a:t>
            </a:r>
            <a:r>
              <a:rPr lang="zh-CN" altLang="zh-CN" sz="2800" kern="100" dirty="0" smtClean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＝</a:t>
            </a:r>
            <a:r>
              <a:rPr lang="en-US" altLang="zh-CN" sz="2800" kern="100" dirty="0">
                <a:solidFill>
                  <a:srgbClr val="C00000"/>
                </a:solidFill>
                <a:latin typeface="Times New Roman"/>
                <a:ea typeface="华文细黑"/>
              </a:rPr>
              <a:t>2</a:t>
            </a:r>
            <a:r>
              <a:rPr lang="en-US" altLang="zh-CN" sz="2800" i="1" kern="100" dirty="0">
                <a:solidFill>
                  <a:srgbClr val="C00000"/>
                </a:solidFill>
                <a:latin typeface="Times New Roman"/>
                <a:ea typeface="华文细黑"/>
              </a:rPr>
              <a:t>ax</a:t>
            </a:r>
            <a:endParaRPr lang="zh-CN" altLang="en-US" dirty="0">
              <a:solidFill>
                <a:srgbClr val="C00000"/>
              </a:solidFill>
            </a:endParaRPr>
          </a:p>
        </p:txBody>
      </p:sp>
      <p:graphicFrame>
        <p:nvGraphicFramePr>
          <p:cNvPr id="14" name="对象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937010"/>
              </p:ext>
            </p:extLst>
          </p:nvPr>
        </p:nvGraphicFramePr>
        <p:xfrm>
          <a:off x="7020740" y="4088914"/>
          <a:ext cx="57785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54" name="文档" r:id="rId6" imgW="580220" imgH="792181" progId="Word.Document.12">
                  <p:embed/>
                </p:oleObj>
              </mc:Choice>
              <mc:Fallback>
                <p:oleObj name="文档" r:id="rId6" imgW="580220" imgH="792181" progId="Word.Document.12">
                  <p:embed/>
                  <p:pic>
                    <p:nvPicPr>
                      <p:cNvPr id="0" name="对象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0740" y="4088914"/>
                        <a:ext cx="577850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对象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265347"/>
              </p:ext>
            </p:extLst>
          </p:nvPr>
        </p:nvGraphicFramePr>
        <p:xfrm>
          <a:off x="7685206" y="3574698"/>
          <a:ext cx="1270000" cy="127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55" name="文档" r:id="rId8" imgW="1274180" imgH="1279872" progId="Word.Document.12">
                  <p:embed/>
                </p:oleObj>
              </mc:Choice>
              <mc:Fallback>
                <p:oleObj name="文档" r:id="rId8" imgW="1274180" imgH="1279872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5206" y="3574698"/>
                        <a:ext cx="1270000" cy="1279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对象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7146556"/>
              </p:ext>
            </p:extLst>
          </p:nvPr>
        </p:nvGraphicFramePr>
        <p:xfrm>
          <a:off x="8965366" y="4124653"/>
          <a:ext cx="447675" cy="808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56" name="Equation" r:id="rId10" imgW="190440" imgH="342720" progId="Equation.DSMT4">
                  <p:embed/>
                </p:oleObj>
              </mc:Choice>
              <mc:Fallback>
                <p:oleObj name="Equation" r:id="rId10" imgW="190440" imgH="342720" progId="Equation.DSMT4">
                  <p:embed/>
                  <p:pic>
                    <p:nvPicPr>
                      <p:cNvPr id="0" name="对象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65366" y="4124653"/>
                        <a:ext cx="447675" cy="808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矩形 38"/>
          <p:cNvSpPr/>
          <p:nvPr/>
        </p:nvSpPr>
        <p:spPr>
          <a:xfrm>
            <a:off x="8810302" y="5581650"/>
            <a:ext cx="6848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i="1" kern="100" dirty="0">
                <a:solidFill>
                  <a:srgbClr val="C00000"/>
                </a:solidFill>
                <a:latin typeface="Times New Roman"/>
                <a:ea typeface="华文细黑"/>
              </a:rPr>
              <a:t>aT</a:t>
            </a:r>
            <a:r>
              <a:rPr lang="en-US" altLang="zh-CN" sz="2800" kern="100" baseline="30000" dirty="0">
                <a:solidFill>
                  <a:srgbClr val="C00000"/>
                </a:solidFill>
                <a:latin typeface="Times New Roman"/>
                <a:ea typeface="华文细黑"/>
              </a:rPr>
              <a:t>2</a:t>
            </a:r>
            <a:endParaRPr lang="zh-CN" alt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364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33" grpId="0"/>
      <p:bldP spid="33" grpId="1"/>
      <p:bldP spid="35" grpId="0"/>
      <p:bldP spid="35" grpId="1"/>
      <p:bldP spid="39" grpId="0"/>
      <p:bldP spid="39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图片 3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7574" y="6026030"/>
            <a:ext cx="2674827" cy="829568"/>
          </a:xfrm>
          <a:prstGeom prst="rect">
            <a:avLst/>
          </a:prstGeom>
        </p:spPr>
      </p:pic>
      <p:sp>
        <p:nvSpPr>
          <p:cNvPr id="9" name="左大括号 8"/>
          <p:cNvSpPr/>
          <p:nvPr/>
        </p:nvSpPr>
        <p:spPr>
          <a:xfrm>
            <a:off x="1270670" y="578987"/>
            <a:ext cx="231941" cy="5449189"/>
          </a:xfrm>
          <a:prstGeom prst="leftBrace">
            <a:avLst>
              <a:gd name="adj1" fmla="val 35129"/>
              <a:gd name="adj2" fmla="val 50000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左大括号 22"/>
          <p:cNvSpPr/>
          <p:nvPr/>
        </p:nvSpPr>
        <p:spPr>
          <a:xfrm>
            <a:off x="2384161" y="578987"/>
            <a:ext cx="231941" cy="5450400"/>
          </a:xfrm>
          <a:prstGeom prst="leftBrace">
            <a:avLst>
              <a:gd name="adj1" fmla="val 35129"/>
              <a:gd name="adj2" fmla="val 50000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2587134" y="580842"/>
            <a:ext cx="8658155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概念：物体只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在</a:t>
            </a:r>
            <a:r>
              <a:rPr lang="en-US" altLang="zh-CN" sz="2800" u="sng" kern="100" dirty="0" smtClean="0">
                <a:latin typeface="Times New Roman"/>
                <a:ea typeface="华文细黑"/>
                <a:cs typeface="Times New Roman"/>
              </a:rPr>
              <a:t>          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作用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下从静止开始下落的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运动</a:t>
            </a:r>
            <a:endParaRPr lang="en-US" altLang="zh-CN" sz="2800" kern="100" dirty="0" smtClean="0">
              <a:latin typeface="Times New Roman"/>
              <a:ea typeface="华文细黑"/>
              <a:cs typeface="Times New Roman"/>
            </a:endParaRPr>
          </a:p>
          <a:p>
            <a:pPr>
              <a:lnSpc>
                <a:spcPct val="150000"/>
              </a:lnSpc>
            </a:pP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重力加速度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：</a:t>
            </a:r>
            <a:r>
              <a:rPr lang="en-US" altLang="zh-CN" sz="2800" i="1" kern="100" dirty="0">
                <a:latin typeface="Times New Roman"/>
                <a:ea typeface="华文细黑"/>
              </a:rPr>
              <a:t>g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＝</a:t>
            </a:r>
            <a:r>
              <a:rPr lang="en-US" altLang="zh-CN" sz="2800" kern="100" dirty="0">
                <a:latin typeface="Times New Roman"/>
                <a:ea typeface="华文细黑"/>
              </a:rPr>
              <a:t>9.8 m/s</a:t>
            </a:r>
            <a:r>
              <a:rPr lang="en-US" altLang="zh-CN" sz="2800" kern="100" baseline="30000" dirty="0">
                <a:latin typeface="Times New Roman"/>
                <a:ea typeface="华文细黑"/>
              </a:rPr>
              <a:t>2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或</a:t>
            </a:r>
            <a:r>
              <a:rPr lang="en-US" altLang="zh-CN" sz="2800" i="1" kern="100" dirty="0">
                <a:latin typeface="Times New Roman"/>
                <a:ea typeface="华文细黑"/>
              </a:rPr>
              <a:t>g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＝</a:t>
            </a:r>
            <a:r>
              <a:rPr lang="en-US" altLang="zh-CN" sz="2800" kern="100" dirty="0">
                <a:latin typeface="Times New Roman"/>
                <a:ea typeface="华文细黑"/>
              </a:rPr>
              <a:t>10 </a:t>
            </a:r>
            <a:r>
              <a:rPr lang="en-US" altLang="zh-CN" sz="2800" kern="100" dirty="0" smtClean="0">
                <a:latin typeface="Times New Roman"/>
                <a:ea typeface="华文细黑"/>
              </a:rPr>
              <a:t>m/s</a:t>
            </a:r>
            <a:r>
              <a:rPr lang="en-US" altLang="zh-CN" sz="2800" kern="100" baseline="30000" dirty="0" smtClean="0">
                <a:latin typeface="Times New Roman"/>
                <a:ea typeface="华文细黑"/>
              </a:rPr>
              <a:t>2</a:t>
            </a:r>
            <a:endParaRPr lang="en-US" altLang="zh-CN" sz="2800" kern="100" dirty="0" smtClean="0">
              <a:latin typeface="Times New Roman"/>
              <a:ea typeface="华文细黑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729102" y="2194039"/>
            <a:ext cx="7715751" cy="362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800" i="1" kern="100" dirty="0" smtClean="0">
                <a:solidFill>
                  <a:prstClr val="black"/>
                </a:solidFill>
                <a:latin typeface="Book Antiqua"/>
                <a:ea typeface="华文细黑"/>
                <a:cs typeface="Times New Roman"/>
              </a:rPr>
              <a:t>v</a:t>
            </a:r>
            <a:r>
              <a:rPr lang="zh-CN" altLang="zh-CN" sz="2800" kern="100" dirty="0" smtClean="0">
                <a:solidFill>
                  <a:prstClr val="black"/>
                </a:solidFill>
                <a:latin typeface="Times New Roman"/>
                <a:ea typeface="华文细黑"/>
                <a:cs typeface="Times New Roman"/>
              </a:rPr>
              <a:t>＝</a:t>
            </a:r>
            <a:r>
              <a:rPr lang="en-US" altLang="zh-CN" sz="2800" kern="100" dirty="0" smtClean="0">
                <a:latin typeface="宋体" pitchFamily="2" charset="-122"/>
                <a:ea typeface="宋体" pitchFamily="2" charset="-122"/>
                <a:cs typeface="Times New Roman"/>
              </a:rPr>
              <a:t>____</a:t>
            </a:r>
            <a:endParaRPr lang="en-US" altLang="zh-CN" sz="2800" i="1" u="sng" kern="100" dirty="0" smtClean="0">
              <a:solidFill>
                <a:prstClr val="black"/>
              </a:solidFill>
              <a:latin typeface="Times New Roman"/>
              <a:ea typeface="华文细黑"/>
            </a:endParaRPr>
          </a:p>
          <a:p>
            <a:pPr lvl="0">
              <a:lnSpc>
                <a:spcPct val="70000"/>
              </a:lnSpc>
            </a:pPr>
            <a:endParaRPr lang="en-US" altLang="zh-CN" sz="2800" i="1" kern="100" dirty="0" smtClean="0">
              <a:solidFill>
                <a:prstClr val="black"/>
              </a:solidFill>
              <a:latin typeface="Times New Roman"/>
              <a:ea typeface="华文细黑"/>
            </a:endParaRPr>
          </a:p>
          <a:p>
            <a:pPr lvl="0">
              <a:lnSpc>
                <a:spcPct val="150000"/>
              </a:lnSpc>
            </a:pPr>
            <a:r>
              <a:rPr lang="en-US" altLang="zh-CN" sz="2800" i="1" kern="100" dirty="0" smtClean="0">
                <a:solidFill>
                  <a:prstClr val="black"/>
                </a:solidFill>
                <a:latin typeface="Times New Roman"/>
                <a:ea typeface="华文细黑"/>
              </a:rPr>
              <a:t>h</a:t>
            </a:r>
            <a:r>
              <a:rPr lang="zh-CN" altLang="zh-CN" sz="2800" kern="100" dirty="0" smtClean="0">
                <a:solidFill>
                  <a:prstClr val="black"/>
                </a:solidFill>
                <a:latin typeface="Times New Roman"/>
                <a:ea typeface="华文细黑"/>
                <a:cs typeface="Times New Roman"/>
              </a:rPr>
              <a:t>＝</a:t>
            </a:r>
            <a:r>
              <a:rPr lang="en-US" altLang="zh-CN" sz="2800" kern="100" dirty="0" smtClean="0">
                <a:latin typeface="宋体" pitchFamily="2" charset="-122"/>
                <a:ea typeface="宋体" pitchFamily="2" charset="-122"/>
                <a:cs typeface="Times New Roman"/>
              </a:rPr>
              <a:t>____</a:t>
            </a:r>
            <a:endParaRPr lang="en-US" altLang="zh-CN" sz="2800" kern="100" baseline="30000" dirty="0" smtClean="0">
              <a:solidFill>
                <a:prstClr val="black"/>
              </a:solidFill>
              <a:latin typeface="Times New Roman"/>
              <a:ea typeface="华文细黑"/>
            </a:endParaRPr>
          </a:p>
          <a:p>
            <a:pPr lvl="0">
              <a:lnSpc>
                <a:spcPct val="150000"/>
              </a:lnSpc>
            </a:pPr>
            <a:r>
              <a:rPr lang="en-US" altLang="zh-CN" sz="2800" i="1" kern="100" dirty="0" smtClean="0">
                <a:solidFill>
                  <a:prstClr val="black"/>
                </a:solidFill>
                <a:latin typeface="Book Antiqua"/>
                <a:ea typeface="华文细黑"/>
                <a:cs typeface="Times New Roman"/>
              </a:rPr>
              <a:t>v</a:t>
            </a:r>
            <a:r>
              <a:rPr lang="en-US" altLang="zh-CN" sz="2800" kern="100" baseline="30000" dirty="0" smtClean="0">
                <a:solidFill>
                  <a:prstClr val="black"/>
                </a:solidFill>
                <a:latin typeface="Times New Roman"/>
                <a:ea typeface="华文细黑"/>
              </a:rPr>
              <a:t>2</a:t>
            </a:r>
            <a:r>
              <a:rPr lang="zh-CN" altLang="zh-CN" sz="2800" kern="100" dirty="0" smtClean="0">
                <a:solidFill>
                  <a:prstClr val="black"/>
                </a:solidFill>
                <a:latin typeface="Times New Roman"/>
                <a:ea typeface="华文细黑"/>
                <a:cs typeface="Times New Roman"/>
              </a:rPr>
              <a:t>＝</a:t>
            </a:r>
            <a:r>
              <a:rPr lang="en-US" altLang="zh-CN" sz="2800" kern="100" dirty="0" smtClean="0">
                <a:solidFill>
                  <a:prstClr val="black"/>
                </a:solidFill>
                <a:latin typeface="宋体" pitchFamily="2" charset="-122"/>
                <a:ea typeface="宋体" pitchFamily="2" charset="-122"/>
                <a:cs typeface="Times New Roman"/>
              </a:rPr>
              <a:t>____</a:t>
            </a:r>
            <a:endParaRPr lang="en-US" altLang="zh-CN" sz="2800" kern="100" dirty="0">
              <a:solidFill>
                <a:prstClr val="black"/>
              </a:solidFill>
              <a:latin typeface="Times New Roman"/>
              <a:ea typeface="华文细黑"/>
            </a:endParaRPr>
          </a:p>
          <a:p>
            <a:pPr lvl="0">
              <a:lnSpc>
                <a:spcPct val="150000"/>
              </a:lnSpc>
            </a:pPr>
            <a:r>
              <a:rPr lang="zh-CN" altLang="zh-CN" sz="2800" kern="100" dirty="0">
                <a:solidFill>
                  <a:prstClr val="black"/>
                </a:solidFill>
                <a:latin typeface="Times New Roman"/>
                <a:ea typeface="华文细黑"/>
                <a:cs typeface="Times New Roman"/>
              </a:rPr>
              <a:t>匀变速直线运动的所有推论及特殊规律都</a:t>
            </a:r>
            <a:r>
              <a:rPr lang="zh-CN" altLang="zh-CN" sz="2800" kern="100" dirty="0" smtClean="0">
                <a:solidFill>
                  <a:prstClr val="black"/>
                </a:solidFill>
                <a:latin typeface="Times New Roman"/>
                <a:ea typeface="华文细黑"/>
                <a:cs typeface="Times New Roman"/>
              </a:rPr>
              <a:t>适用于</a:t>
            </a:r>
            <a:endParaRPr lang="en-US" altLang="zh-CN" sz="2800" kern="100" dirty="0" smtClean="0">
              <a:solidFill>
                <a:prstClr val="black"/>
              </a:solidFill>
              <a:latin typeface="Times New Roman"/>
              <a:ea typeface="华文细黑"/>
              <a:cs typeface="Times New Roman"/>
            </a:endParaRPr>
          </a:p>
          <a:p>
            <a:pPr lvl="0">
              <a:lnSpc>
                <a:spcPct val="150000"/>
              </a:lnSpc>
            </a:pPr>
            <a:r>
              <a:rPr lang="en-US" altLang="zh-CN" sz="2800" kern="100" dirty="0">
                <a:solidFill>
                  <a:prstClr val="black"/>
                </a:solidFill>
                <a:latin typeface="Times New Roman"/>
                <a:ea typeface="华文细黑"/>
                <a:cs typeface="Times New Roman"/>
              </a:rPr>
              <a:t> </a:t>
            </a:r>
            <a:r>
              <a:rPr lang="en-US" altLang="zh-CN" sz="2800" kern="100" dirty="0" smtClean="0">
                <a:solidFill>
                  <a:prstClr val="black"/>
                </a:solidFill>
                <a:latin typeface="Times New Roman"/>
                <a:ea typeface="华文细黑"/>
                <a:cs typeface="Times New Roman"/>
              </a:rPr>
              <a:t>   </a:t>
            </a:r>
            <a:r>
              <a:rPr lang="zh-CN" altLang="zh-CN" sz="2800" kern="100" dirty="0" smtClean="0">
                <a:solidFill>
                  <a:prstClr val="black"/>
                </a:solidFill>
                <a:latin typeface="Times New Roman"/>
                <a:ea typeface="华文细黑"/>
                <a:cs typeface="Times New Roman"/>
              </a:rPr>
              <a:t>自由落体运动</a:t>
            </a:r>
            <a:endParaRPr lang="zh-CN" altLang="en-US" sz="2800" dirty="0">
              <a:solidFill>
                <a:prstClr val="black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587134" y="3873158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prstClr val="black"/>
                </a:solidFill>
                <a:latin typeface="Times New Roman"/>
                <a:ea typeface="华文细黑"/>
                <a:cs typeface="Times New Roman"/>
              </a:rPr>
              <a:t>规律</a:t>
            </a:r>
            <a:endParaRPr lang="zh-CN" altLang="en-US" sz="2800" dirty="0"/>
          </a:p>
        </p:txBody>
      </p:sp>
      <p:sp>
        <p:nvSpPr>
          <p:cNvPr id="28" name="左大括号 27"/>
          <p:cNvSpPr/>
          <p:nvPr/>
        </p:nvSpPr>
        <p:spPr>
          <a:xfrm>
            <a:off x="3482598" y="2277021"/>
            <a:ext cx="231941" cy="3752366"/>
          </a:xfrm>
          <a:prstGeom prst="leftBrace">
            <a:avLst>
              <a:gd name="adj1" fmla="val 35129"/>
              <a:gd name="adj2" fmla="val 50000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矩形 28"/>
          <p:cNvSpPr/>
          <p:nvPr/>
        </p:nvSpPr>
        <p:spPr>
          <a:xfrm>
            <a:off x="347554" y="1547426"/>
            <a:ext cx="923116" cy="32452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匀变速直线运动的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研究</a:t>
            </a:r>
            <a:endParaRPr lang="zh-CN" altLang="en-US" sz="2800" dirty="0"/>
          </a:p>
        </p:txBody>
      </p:sp>
      <p:sp>
        <p:nvSpPr>
          <p:cNvPr id="34" name="矩形 33"/>
          <p:cNvSpPr/>
          <p:nvPr/>
        </p:nvSpPr>
        <p:spPr>
          <a:xfrm>
            <a:off x="1478537" y="2205658"/>
            <a:ext cx="902811" cy="19525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zh-CN" sz="2800" kern="100" dirty="0">
                <a:solidFill>
                  <a:prstClr val="black"/>
                </a:solidFill>
                <a:latin typeface="Times New Roman"/>
                <a:ea typeface="华文细黑"/>
                <a:cs typeface="Times New Roman"/>
              </a:rPr>
              <a:t>自由</a:t>
            </a:r>
            <a:endParaRPr lang="en-US" altLang="zh-CN" sz="2800" kern="100" dirty="0">
              <a:solidFill>
                <a:prstClr val="black"/>
              </a:solidFill>
              <a:latin typeface="Times New Roman"/>
              <a:ea typeface="华文细黑"/>
              <a:cs typeface="Times New Roman"/>
            </a:endParaRPr>
          </a:p>
          <a:p>
            <a:pPr lvl="0">
              <a:lnSpc>
                <a:spcPct val="150000"/>
              </a:lnSpc>
            </a:pPr>
            <a:r>
              <a:rPr lang="zh-CN" altLang="zh-CN" sz="2800" kern="100" dirty="0">
                <a:solidFill>
                  <a:prstClr val="black"/>
                </a:solidFill>
                <a:latin typeface="Times New Roman"/>
                <a:ea typeface="华文细黑"/>
                <a:cs typeface="Times New Roman"/>
              </a:rPr>
              <a:t>落体</a:t>
            </a:r>
            <a:endParaRPr lang="en-US" altLang="zh-CN" sz="2800" kern="100" dirty="0">
              <a:solidFill>
                <a:prstClr val="black"/>
              </a:solidFill>
              <a:latin typeface="Times New Roman"/>
              <a:ea typeface="华文细黑"/>
              <a:cs typeface="Times New Roman"/>
            </a:endParaRPr>
          </a:p>
          <a:p>
            <a:pPr lvl="0">
              <a:lnSpc>
                <a:spcPct val="150000"/>
              </a:lnSpc>
            </a:pPr>
            <a:r>
              <a:rPr lang="zh-CN" altLang="zh-CN" sz="2800" kern="100" dirty="0">
                <a:solidFill>
                  <a:prstClr val="black"/>
                </a:solidFill>
                <a:latin typeface="Times New Roman"/>
                <a:ea typeface="华文细黑"/>
                <a:cs typeface="Times New Roman"/>
              </a:rPr>
              <a:t>运动</a:t>
            </a:r>
            <a:endParaRPr lang="zh-CN" altLang="en-US" sz="2800" dirty="0">
              <a:solidFill>
                <a:prstClr val="black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4449182" y="2225978"/>
            <a:ext cx="4635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i="1" kern="100" dirty="0" err="1">
                <a:solidFill>
                  <a:srgbClr val="C00000"/>
                </a:solidFill>
                <a:latin typeface="Times New Roman"/>
                <a:ea typeface="华文细黑"/>
              </a:rPr>
              <a:t>gt</a:t>
            </a:r>
            <a:endParaRPr lang="zh-CN" altLang="en-US" dirty="0">
              <a:solidFill>
                <a:srgbClr val="C00000"/>
              </a:solidFill>
            </a:endParaRPr>
          </a:p>
        </p:txBody>
      </p:sp>
      <p:graphicFrame>
        <p:nvGraphicFramePr>
          <p:cNvPr id="18" name="对象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8417215"/>
              </p:ext>
            </p:extLst>
          </p:nvPr>
        </p:nvGraphicFramePr>
        <p:xfrm>
          <a:off x="4479925" y="2794635"/>
          <a:ext cx="1128713" cy="127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1" name="文档" r:id="rId4" imgW="1129485" imgH="1279872" progId="Word.Document.12">
                  <p:embed/>
                </p:oleObj>
              </mc:Choice>
              <mc:Fallback>
                <p:oleObj name="文档" r:id="rId4" imgW="1129485" imgH="1279872" progId="Word.Document.12">
                  <p:embed/>
                  <p:pic>
                    <p:nvPicPr>
                      <p:cNvPr id="0" name="对象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9925" y="2794635"/>
                        <a:ext cx="1128713" cy="1279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矩形 40"/>
          <p:cNvSpPr/>
          <p:nvPr/>
        </p:nvSpPr>
        <p:spPr>
          <a:xfrm>
            <a:off x="4449182" y="3789834"/>
            <a:ext cx="7232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kern="100" dirty="0">
                <a:solidFill>
                  <a:srgbClr val="C00000"/>
                </a:solidFill>
                <a:latin typeface="Times New Roman"/>
                <a:ea typeface="华文细黑"/>
              </a:rPr>
              <a:t>2</a:t>
            </a:r>
            <a:r>
              <a:rPr lang="en-US" altLang="zh-CN" sz="2800" i="1" kern="100" dirty="0">
                <a:solidFill>
                  <a:srgbClr val="C00000"/>
                </a:solidFill>
                <a:latin typeface="Times New Roman"/>
                <a:ea typeface="华文细黑"/>
              </a:rPr>
              <a:t>gh</a:t>
            </a:r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5182235" y="652850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重力</a:t>
            </a:r>
            <a:endParaRPr lang="zh-CN" alt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29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17" grpId="0"/>
      <p:bldP spid="17" grpId="1"/>
      <p:bldP spid="41" grpId="0"/>
      <p:bldP spid="41" grpId="1"/>
      <p:bldP spid="22" grpId="0"/>
      <p:bldP spid="2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图片 3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7574" y="6026030"/>
            <a:ext cx="2674827" cy="829568"/>
          </a:xfrm>
          <a:prstGeom prst="rect">
            <a:avLst/>
          </a:prstGeom>
        </p:spPr>
      </p:pic>
      <p:sp>
        <p:nvSpPr>
          <p:cNvPr id="9" name="左大括号 8"/>
          <p:cNvSpPr/>
          <p:nvPr/>
        </p:nvSpPr>
        <p:spPr>
          <a:xfrm>
            <a:off x="1270670" y="1414429"/>
            <a:ext cx="231941" cy="3383517"/>
          </a:xfrm>
          <a:prstGeom prst="leftBrace">
            <a:avLst>
              <a:gd name="adj1" fmla="val 35129"/>
              <a:gd name="adj2" fmla="val 50000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矩形 28"/>
          <p:cNvSpPr/>
          <p:nvPr/>
        </p:nvSpPr>
        <p:spPr>
          <a:xfrm>
            <a:off x="347554" y="1350032"/>
            <a:ext cx="923116" cy="32452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匀变速直线运动的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研究</a:t>
            </a:r>
            <a:endParaRPr lang="zh-CN" altLang="en-US" sz="2800" dirty="0"/>
          </a:p>
        </p:txBody>
      </p:sp>
      <p:sp>
        <p:nvSpPr>
          <p:cNvPr id="34" name="矩形 33"/>
          <p:cNvSpPr/>
          <p:nvPr/>
        </p:nvSpPr>
        <p:spPr>
          <a:xfrm>
            <a:off x="1478537" y="1993163"/>
            <a:ext cx="2698175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实验：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探究小车</a:t>
            </a:r>
            <a:endParaRPr lang="en-US" altLang="zh-CN" sz="2800" kern="100" dirty="0" smtClean="0">
              <a:latin typeface="Times New Roman"/>
              <a:ea typeface="华文细黑"/>
              <a:cs typeface="Times New Roman"/>
            </a:endParaRPr>
          </a:p>
          <a:p>
            <a:pPr lvl="0">
              <a:lnSpc>
                <a:spcPct val="150000"/>
              </a:lnSpc>
            </a:pPr>
            <a:r>
              <a:rPr lang="zh-CN" altLang="zh-CN" sz="2800" kern="100" smtClean="0">
                <a:latin typeface="Times New Roman"/>
                <a:ea typeface="华文细黑"/>
                <a:cs typeface="Times New Roman"/>
              </a:rPr>
              <a:t>速度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随时</a:t>
            </a:r>
            <a:r>
              <a:rPr lang="zh-CN" altLang="zh-CN" sz="2800" kern="100" smtClean="0">
                <a:latin typeface="Times New Roman"/>
                <a:ea typeface="华文细黑"/>
                <a:cs typeface="Times New Roman"/>
              </a:rPr>
              <a:t>间</a:t>
            </a:r>
            <a:r>
              <a:rPr lang="zh-CN" altLang="zh-CN" sz="2800" kern="100" smtClean="0">
                <a:latin typeface="Times New Roman"/>
                <a:ea typeface="华文细黑"/>
                <a:cs typeface="Times New Roman"/>
              </a:rPr>
              <a:t>变化</a:t>
            </a:r>
            <a:endParaRPr lang="en-US" altLang="zh-CN" sz="2800" kern="100" smtClean="0">
              <a:latin typeface="Times New Roman"/>
              <a:ea typeface="华文细黑"/>
              <a:cs typeface="Times New Roman"/>
            </a:endParaRPr>
          </a:p>
          <a:p>
            <a:pPr lvl="0">
              <a:lnSpc>
                <a:spcPct val="150000"/>
              </a:lnSpc>
            </a:pPr>
            <a:r>
              <a:rPr lang="zh-CN" altLang="zh-CN" sz="2800" kern="100" smtClean="0">
                <a:latin typeface="Times New Roman"/>
                <a:ea typeface="华文细黑"/>
                <a:cs typeface="Times New Roman"/>
              </a:rPr>
              <a:t>的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规律</a:t>
            </a:r>
            <a:endParaRPr lang="zh-CN" altLang="en-US" sz="2800" dirty="0">
              <a:solidFill>
                <a:prstClr val="black"/>
              </a:solidFill>
            </a:endParaRPr>
          </a:p>
        </p:txBody>
      </p:sp>
      <p:sp>
        <p:nvSpPr>
          <p:cNvPr id="15" name="左大括号 14"/>
          <p:cNvSpPr/>
          <p:nvPr/>
        </p:nvSpPr>
        <p:spPr>
          <a:xfrm>
            <a:off x="4150990" y="1414429"/>
            <a:ext cx="231941" cy="3383517"/>
          </a:xfrm>
          <a:prstGeom prst="leftBrace">
            <a:avLst>
              <a:gd name="adj1" fmla="val 35129"/>
              <a:gd name="adj2" fmla="val 50000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4393049" y="1428782"/>
            <a:ext cx="7227055" cy="6735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根据纸带求某点瞬时速度</a:t>
            </a:r>
            <a:r>
              <a:rPr lang="en-US" altLang="zh-CN" sz="2800" i="1" kern="100" dirty="0" err="1">
                <a:latin typeface="Book Antiqua"/>
                <a:ea typeface="华文细黑"/>
                <a:cs typeface="Times New Roman"/>
              </a:rPr>
              <a:t>v</a:t>
            </a:r>
            <a:r>
              <a:rPr lang="en-US" altLang="zh-CN" sz="2800" i="1" kern="100" baseline="-25000" dirty="0" err="1">
                <a:latin typeface="Times New Roman"/>
                <a:ea typeface="华文细黑"/>
              </a:rPr>
              <a:t>n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＝</a:t>
            </a:r>
            <a:endParaRPr lang="en-US" altLang="zh-CN" sz="2800" kern="100" dirty="0" smtClean="0">
              <a:latin typeface="Times New Roman"/>
              <a:ea typeface="华文细黑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604946" y="2318324"/>
            <a:ext cx="4674836" cy="2376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800" i="1" kern="100" dirty="0">
                <a:solidFill>
                  <a:prstClr val="black"/>
                </a:solidFill>
                <a:latin typeface="Book Antiqua"/>
                <a:ea typeface="华文细黑"/>
                <a:cs typeface="Times New Roman"/>
              </a:rPr>
              <a:t>v</a:t>
            </a:r>
            <a:r>
              <a:rPr lang="zh-CN" altLang="zh-CN" sz="2800" kern="100" dirty="0">
                <a:solidFill>
                  <a:prstClr val="black"/>
                </a:solidFill>
                <a:latin typeface="Times New Roman"/>
                <a:ea typeface="华文细黑"/>
                <a:cs typeface="Times New Roman"/>
              </a:rPr>
              <a:t>－</a:t>
            </a:r>
            <a:r>
              <a:rPr lang="en-US" altLang="zh-CN" sz="2800" i="1" kern="100" dirty="0">
                <a:solidFill>
                  <a:prstClr val="black"/>
                </a:solidFill>
                <a:latin typeface="Times New Roman"/>
                <a:ea typeface="华文细黑"/>
              </a:rPr>
              <a:t>t</a:t>
            </a:r>
            <a:r>
              <a:rPr lang="zh-CN" altLang="zh-CN" sz="2800" kern="100" dirty="0">
                <a:solidFill>
                  <a:prstClr val="black"/>
                </a:solidFill>
                <a:latin typeface="Times New Roman"/>
                <a:ea typeface="华文细黑"/>
                <a:cs typeface="Times New Roman"/>
              </a:rPr>
              <a:t>图象法：图象斜率</a:t>
            </a:r>
            <a:r>
              <a:rPr lang="zh-CN" altLang="zh-CN" sz="2800" kern="100" dirty="0" smtClean="0">
                <a:solidFill>
                  <a:prstClr val="black"/>
                </a:solidFill>
                <a:latin typeface="Times New Roman"/>
                <a:ea typeface="华文细黑"/>
                <a:cs typeface="Times New Roman"/>
              </a:rPr>
              <a:t>表示</a:t>
            </a:r>
            <a:endParaRPr lang="en-US" altLang="zh-CN" sz="2800" kern="100" dirty="0" smtClean="0">
              <a:solidFill>
                <a:prstClr val="black"/>
              </a:solidFill>
              <a:latin typeface="Times New Roman"/>
              <a:ea typeface="华文细黑"/>
              <a:cs typeface="Times New Roman"/>
            </a:endParaRPr>
          </a:p>
          <a:p>
            <a:pPr lvl="0">
              <a:lnSpc>
                <a:spcPct val="150000"/>
              </a:lnSpc>
            </a:pPr>
            <a:r>
              <a:rPr lang="en-US" altLang="zh-CN" sz="2800" kern="100" dirty="0">
                <a:solidFill>
                  <a:prstClr val="black"/>
                </a:solidFill>
                <a:latin typeface="Times New Roman"/>
                <a:ea typeface="华文细黑"/>
                <a:cs typeface="Times New Roman"/>
              </a:rPr>
              <a:t> </a:t>
            </a:r>
            <a:r>
              <a:rPr lang="en-US" altLang="zh-CN" sz="2800" kern="100" dirty="0" smtClean="0">
                <a:solidFill>
                  <a:prstClr val="black"/>
                </a:solidFill>
                <a:latin typeface="Times New Roman"/>
                <a:ea typeface="华文细黑"/>
                <a:cs typeface="Times New Roman"/>
              </a:rPr>
              <a:t>                      </a:t>
            </a:r>
            <a:r>
              <a:rPr lang="en-US" altLang="zh-CN" sz="2800" kern="100" dirty="0" smtClean="0">
                <a:solidFill>
                  <a:prstClr val="black"/>
                </a:solidFill>
                <a:latin typeface="宋体" pitchFamily="2" charset="-122"/>
                <a:ea typeface="宋体" pitchFamily="2" charset="-122"/>
                <a:cs typeface="Times New Roman"/>
              </a:rPr>
              <a:t>_______</a:t>
            </a:r>
            <a:endParaRPr lang="en-US" altLang="zh-CN" sz="2800" kern="100" dirty="0" smtClean="0">
              <a:solidFill>
                <a:prstClr val="black"/>
              </a:solidFill>
              <a:latin typeface="宋体" pitchFamily="2" charset="-122"/>
              <a:ea typeface="宋体" pitchFamily="2" charset="-122"/>
            </a:endParaRPr>
          </a:p>
          <a:p>
            <a:pPr lvl="0">
              <a:lnSpc>
                <a:spcPct val="80000"/>
              </a:lnSpc>
            </a:pPr>
            <a:endParaRPr lang="en-US" altLang="zh-CN" sz="2800" kern="100" dirty="0" smtClean="0">
              <a:solidFill>
                <a:prstClr val="black"/>
              </a:solidFill>
              <a:latin typeface="Times New Roman"/>
              <a:ea typeface="华文细黑"/>
              <a:cs typeface="Times New Roman"/>
            </a:endParaRPr>
          </a:p>
          <a:p>
            <a:pPr lvl="0">
              <a:lnSpc>
                <a:spcPct val="150000"/>
              </a:lnSpc>
            </a:pPr>
            <a:r>
              <a:rPr lang="zh-CN" altLang="zh-CN" sz="2800" kern="100" dirty="0" smtClean="0">
                <a:solidFill>
                  <a:prstClr val="black"/>
                </a:solidFill>
                <a:latin typeface="Times New Roman"/>
                <a:ea typeface="华文细黑"/>
                <a:cs typeface="Times New Roman"/>
              </a:rPr>
              <a:t>由</a:t>
            </a:r>
            <a:r>
              <a:rPr lang="en-US" altLang="zh-CN" sz="2800" kern="100" dirty="0" err="1">
                <a:solidFill>
                  <a:prstClr val="black"/>
                </a:solidFill>
                <a:latin typeface="Times New Roman"/>
                <a:ea typeface="华文细黑"/>
              </a:rPr>
              <a:t>Δ</a:t>
            </a:r>
            <a:r>
              <a:rPr lang="en-US" altLang="zh-CN" sz="2800" i="1" kern="100" dirty="0" err="1">
                <a:solidFill>
                  <a:prstClr val="black"/>
                </a:solidFill>
                <a:latin typeface="Times New Roman"/>
                <a:ea typeface="华文细黑"/>
              </a:rPr>
              <a:t>x</a:t>
            </a:r>
            <a:r>
              <a:rPr lang="zh-CN" altLang="zh-CN" sz="2800" kern="100" dirty="0">
                <a:solidFill>
                  <a:prstClr val="black"/>
                </a:solidFill>
                <a:latin typeface="Times New Roman"/>
                <a:ea typeface="华文细黑"/>
                <a:cs typeface="Times New Roman"/>
              </a:rPr>
              <a:t>＝</a:t>
            </a:r>
            <a:r>
              <a:rPr lang="en-US" altLang="zh-CN" sz="2800" i="1" kern="100" dirty="0">
                <a:solidFill>
                  <a:prstClr val="black"/>
                </a:solidFill>
                <a:latin typeface="Times New Roman"/>
                <a:ea typeface="华文细黑"/>
              </a:rPr>
              <a:t>aT</a:t>
            </a:r>
            <a:r>
              <a:rPr lang="en-US" altLang="zh-CN" sz="2800" kern="100" baseline="30000" dirty="0">
                <a:solidFill>
                  <a:prstClr val="black"/>
                </a:solidFill>
                <a:latin typeface="Times New Roman"/>
                <a:ea typeface="华文细黑"/>
              </a:rPr>
              <a:t>2</a:t>
            </a:r>
            <a:r>
              <a:rPr lang="zh-CN" altLang="zh-CN" sz="2800" kern="100" dirty="0">
                <a:solidFill>
                  <a:prstClr val="black"/>
                </a:solidFill>
                <a:latin typeface="Times New Roman"/>
                <a:ea typeface="华文细黑"/>
                <a:cs typeface="Times New Roman"/>
              </a:rPr>
              <a:t>得：</a:t>
            </a:r>
            <a:r>
              <a:rPr lang="en-US" altLang="zh-CN" sz="2800" i="1" kern="100" dirty="0">
                <a:solidFill>
                  <a:prstClr val="black"/>
                </a:solidFill>
                <a:latin typeface="Times New Roman"/>
                <a:ea typeface="华文细黑"/>
              </a:rPr>
              <a:t>a</a:t>
            </a:r>
            <a:r>
              <a:rPr lang="zh-CN" altLang="zh-CN" sz="2800" kern="100" dirty="0" smtClean="0">
                <a:solidFill>
                  <a:prstClr val="black"/>
                </a:solidFill>
                <a:latin typeface="Times New Roman"/>
                <a:ea typeface="华文细黑"/>
                <a:cs typeface="Times New Roman"/>
              </a:rPr>
              <a:t>＝</a:t>
            </a:r>
            <a:r>
              <a:rPr lang="en-US" altLang="zh-CN" sz="2800" kern="100" dirty="0" smtClean="0">
                <a:solidFill>
                  <a:prstClr val="black"/>
                </a:solidFill>
                <a:latin typeface="宋体" pitchFamily="2" charset="-122"/>
                <a:ea typeface="宋体" pitchFamily="2" charset="-122"/>
                <a:cs typeface="Times New Roman"/>
              </a:rPr>
              <a:t>____</a:t>
            </a:r>
            <a:endParaRPr lang="zh-CN" altLang="en-US" sz="2800" dirty="0">
              <a:solidFill>
                <a:prstClr val="black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393049" y="2588659"/>
            <a:ext cx="1980029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zh-CN" sz="2800" kern="100" dirty="0">
                <a:solidFill>
                  <a:prstClr val="black"/>
                </a:solidFill>
                <a:latin typeface="Times New Roman"/>
                <a:ea typeface="华文细黑"/>
                <a:cs typeface="Times New Roman"/>
              </a:rPr>
              <a:t>根据</a:t>
            </a:r>
            <a:r>
              <a:rPr lang="zh-CN" altLang="zh-CN" sz="2800" kern="100" dirty="0" smtClean="0">
                <a:solidFill>
                  <a:prstClr val="black"/>
                </a:solidFill>
                <a:latin typeface="Times New Roman"/>
                <a:ea typeface="华文细黑"/>
                <a:cs typeface="Times New Roman"/>
              </a:rPr>
              <a:t>纸带求</a:t>
            </a:r>
            <a:endParaRPr lang="en-US" altLang="zh-CN" sz="2800" kern="100" dirty="0" smtClean="0">
              <a:solidFill>
                <a:prstClr val="black"/>
              </a:solidFill>
              <a:latin typeface="Times New Roman"/>
              <a:ea typeface="华文细黑"/>
              <a:cs typeface="Times New Roman"/>
            </a:endParaRPr>
          </a:p>
          <a:p>
            <a:pPr lvl="0">
              <a:lnSpc>
                <a:spcPct val="150000"/>
              </a:lnSpc>
            </a:pPr>
            <a:r>
              <a:rPr lang="zh-CN" altLang="zh-CN" sz="2800" kern="100" dirty="0" smtClean="0">
                <a:solidFill>
                  <a:prstClr val="black"/>
                </a:solidFill>
                <a:latin typeface="Times New Roman"/>
                <a:ea typeface="华文细黑"/>
                <a:cs typeface="Times New Roman"/>
              </a:rPr>
              <a:t>物体运动的</a:t>
            </a:r>
            <a:endParaRPr lang="en-US" altLang="zh-CN" sz="2800" kern="100" dirty="0" smtClean="0">
              <a:solidFill>
                <a:prstClr val="black"/>
              </a:solidFill>
              <a:latin typeface="Times New Roman"/>
              <a:ea typeface="华文细黑"/>
              <a:cs typeface="Times New Roman"/>
            </a:endParaRPr>
          </a:p>
          <a:p>
            <a:pPr lvl="0">
              <a:lnSpc>
                <a:spcPct val="150000"/>
              </a:lnSpc>
            </a:pPr>
            <a:r>
              <a:rPr lang="zh-CN" altLang="zh-CN" sz="2800" kern="100" dirty="0" smtClean="0">
                <a:solidFill>
                  <a:prstClr val="black"/>
                </a:solidFill>
                <a:latin typeface="Times New Roman"/>
                <a:ea typeface="华文细黑"/>
                <a:cs typeface="Times New Roman"/>
              </a:rPr>
              <a:t>加速度</a:t>
            </a:r>
            <a:endParaRPr lang="en-US" altLang="zh-CN" sz="2800" kern="100" dirty="0">
              <a:solidFill>
                <a:prstClr val="black"/>
              </a:solidFill>
              <a:latin typeface="Times New Roman"/>
              <a:ea typeface="华文细黑"/>
              <a:cs typeface="Times New Roman"/>
            </a:endParaRPr>
          </a:p>
        </p:txBody>
      </p:sp>
      <p:sp>
        <p:nvSpPr>
          <p:cNvPr id="25" name="左大括号 24"/>
          <p:cNvSpPr/>
          <p:nvPr/>
        </p:nvSpPr>
        <p:spPr>
          <a:xfrm>
            <a:off x="6373078" y="2463849"/>
            <a:ext cx="231941" cy="2334097"/>
          </a:xfrm>
          <a:prstGeom prst="leftBrace">
            <a:avLst>
              <a:gd name="adj1" fmla="val 35129"/>
              <a:gd name="adj2" fmla="val 50000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14" name="对象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6286491"/>
              </p:ext>
            </p:extLst>
          </p:nvPr>
        </p:nvGraphicFramePr>
        <p:xfrm>
          <a:off x="9048267" y="1278024"/>
          <a:ext cx="1727200" cy="1096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9" name="文档" r:id="rId4" imgW="1728759" imgH="1097033" progId="Word.Document.12">
                  <p:embed/>
                </p:oleObj>
              </mc:Choice>
              <mc:Fallback>
                <p:oleObj name="文档" r:id="rId4" imgW="1728759" imgH="1097033" progId="Word.Document.12">
                  <p:embed/>
                  <p:pic>
                    <p:nvPicPr>
                      <p:cNvPr id="0" name="对象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48267" y="1278024"/>
                        <a:ext cx="1727200" cy="1096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矩形 15"/>
          <p:cNvSpPr/>
          <p:nvPr/>
        </p:nvSpPr>
        <p:spPr>
          <a:xfrm>
            <a:off x="8701434" y="3006216"/>
            <a:ext cx="12618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加速度</a:t>
            </a:r>
            <a:endParaRPr lang="zh-CN" altLang="en-US" sz="2800" kern="100" dirty="0">
              <a:solidFill>
                <a:srgbClr val="C00000"/>
              </a:solidFill>
              <a:latin typeface="Times New Roman"/>
              <a:ea typeface="华文细黑"/>
              <a:cs typeface="Times New Roman"/>
            </a:endParaRPr>
          </a:p>
        </p:txBody>
      </p:sp>
      <p:graphicFrame>
        <p:nvGraphicFramePr>
          <p:cNvPr id="30" name="对象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353489"/>
              </p:ext>
            </p:extLst>
          </p:nvPr>
        </p:nvGraphicFramePr>
        <p:xfrm>
          <a:off x="9682163" y="3606800"/>
          <a:ext cx="812800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0" name="文档" r:id="rId6" imgW="819579" imgH="1178015" progId="Word.Document.12">
                  <p:embed/>
                </p:oleObj>
              </mc:Choice>
              <mc:Fallback>
                <p:oleObj name="文档" r:id="rId6" imgW="819579" imgH="1178015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82163" y="3606800"/>
                        <a:ext cx="812800" cy="1177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05817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16" grpId="0"/>
      <p:bldP spid="16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Administrator\Desktop\用！！！\风景图片\新图！\3运动会\962bd40735fae6cd181ceb4b04b30f2442a70f6b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86" b="8502"/>
          <a:stretch/>
        </p:blipFill>
        <p:spPr bwMode="auto">
          <a:xfrm>
            <a:off x="406" y="0"/>
            <a:ext cx="12189600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8" name="组合 17"/>
          <p:cNvGrpSpPr/>
          <p:nvPr/>
        </p:nvGrpSpPr>
        <p:grpSpPr>
          <a:xfrm>
            <a:off x="-986" y="3707638"/>
            <a:ext cx="12192000" cy="1375395"/>
            <a:chOff x="-1524000" y="2705990"/>
            <a:chExt cx="12192000" cy="1375395"/>
          </a:xfrm>
        </p:grpSpPr>
        <p:sp>
          <p:nvSpPr>
            <p:cNvPr id="19" name="矩形 18"/>
            <p:cNvSpPr/>
            <p:nvPr/>
          </p:nvSpPr>
          <p:spPr>
            <a:xfrm>
              <a:off x="-1524000" y="2705990"/>
              <a:ext cx="12192000" cy="1292787"/>
            </a:xfrm>
            <a:prstGeom prst="rect">
              <a:avLst/>
            </a:prstGeom>
            <a:solidFill>
              <a:schemeClr val="bg1">
                <a:alpha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3985218" y="3998778"/>
              <a:ext cx="6682781" cy="82606"/>
            </a:xfrm>
            <a:prstGeom prst="rect">
              <a:avLst/>
            </a:prstGeom>
            <a:solidFill>
              <a:srgbClr val="FFC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-1524000" y="3998777"/>
              <a:ext cx="5509219" cy="82608"/>
            </a:xfrm>
            <a:prstGeom prst="rect">
              <a:avLst/>
            </a:prstGeom>
            <a:solidFill>
              <a:srgbClr val="92D05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22" name="Picture 2" descr="C:\Users\Administrator\Desktop\5555555555.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7414" y="3677149"/>
            <a:ext cx="1152525" cy="144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矩形 27"/>
          <p:cNvSpPr/>
          <p:nvPr/>
        </p:nvSpPr>
        <p:spPr>
          <a:xfrm>
            <a:off x="4218742" y="3749194"/>
            <a:ext cx="4648455" cy="769409"/>
          </a:xfrm>
          <a:prstGeom prst="rect">
            <a:avLst/>
          </a:prstGeom>
        </p:spPr>
        <p:txBody>
          <a:bodyPr wrap="square" lIns="91410" tIns="45704" rIns="91410" bIns="45704">
            <a:spAutoFit/>
          </a:bodyPr>
          <a:lstStyle/>
          <a:p>
            <a:pPr algn="ctr">
              <a:defRPr/>
            </a:pPr>
            <a:r>
              <a:rPr lang="zh-CN" altLang="en-US" sz="4400" b="1" dirty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本课结束</a:t>
            </a:r>
          </a:p>
        </p:txBody>
      </p:sp>
      <p:sp>
        <p:nvSpPr>
          <p:cNvPr id="29" name="标题 1"/>
          <p:cNvSpPr txBox="1">
            <a:spLocks/>
          </p:cNvSpPr>
          <p:nvPr/>
        </p:nvSpPr>
        <p:spPr>
          <a:xfrm>
            <a:off x="3122969" y="4253620"/>
            <a:ext cx="6840000" cy="913055"/>
          </a:xfrm>
          <a:prstGeom prst="rect">
            <a:avLst/>
          </a:prstGeom>
        </p:spPr>
        <p:txBody>
          <a:bodyPr vert="horz" lIns="91412" tIns="45707" rIns="91412" bIns="45707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4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更多精彩内容请登录：</a:t>
            </a:r>
            <a:r>
              <a:rPr lang="en-US" altLang="zh-CN" sz="2700" b="1" dirty="0" err="1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www.91taoke.com</a:t>
            </a:r>
            <a:endParaRPr lang="zh-CN" altLang="en-US" sz="2700" b="1" dirty="0">
              <a:solidFill>
                <a:srgbClr val="0000FF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36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0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0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24" decel="50000">
                                          <p:stCondLst>
                                            <p:cond delay="100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0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0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theme/theme1.xml><?xml version="1.0" encoding="utf-8"?>
<a:theme xmlns:a="http://schemas.openxmlformats.org/drawingml/2006/main" name="7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基本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38100">
          <a:solidFill>
            <a:srgbClr val="FF00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5943</TotalTime>
  <Words>197</Words>
  <Application>Microsoft Office PowerPoint</Application>
  <PresentationFormat>自定义</PresentationFormat>
  <Paragraphs>52</Paragraphs>
  <Slides>6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6</vt:i4>
      </vt:variant>
    </vt:vector>
  </HeadingPairs>
  <TitlesOfParts>
    <vt:vector size="10" baseType="lpstr">
      <vt:lpstr>7_Office 主题</vt:lpstr>
      <vt:lpstr>文档</vt:lpstr>
      <vt:lpstr>Equation</vt:lpstr>
      <vt:lpstr>Microsoft Word 文档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</cp:lastModifiedBy>
  <cp:revision>5729</cp:revision>
  <dcterms:created xsi:type="dcterms:W3CDTF">2014-11-27T01:03:00Z</dcterms:created>
  <dcterms:modified xsi:type="dcterms:W3CDTF">2018-06-30T07:57:31Z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2052-10.1.0.5458</vt:lpwstr>
  </property>
</Properties>
</file>