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1393" r:id="rId2"/>
    <p:sldId id="1263" r:id="rId3"/>
    <p:sldId id="699" r:id="rId4"/>
    <p:sldId id="1104" r:id="rId5"/>
    <p:sldId id="1105" r:id="rId6"/>
    <p:sldId id="1311" r:id="rId7"/>
    <p:sldId id="1126" r:id="rId8"/>
    <p:sldId id="1127" r:id="rId9"/>
    <p:sldId id="1396" r:id="rId10"/>
    <p:sldId id="1409" r:id="rId11"/>
    <p:sldId id="1331" r:id="rId12"/>
    <p:sldId id="1369" r:id="rId13"/>
    <p:sldId id="1412" r:id="rId14"/>
    <p:sldId id="1413" r:id="rId15"/>
    <p:sldId id="1414" r:id="rId16"/>
    <p:sldId id="1410" r:id="rId17"/>
    <p:sldId id="1384" r:id="rId18"/>
    <p:sldId id="1415" r:id="rId19"/>
    <p:sldId id="1373" r:id="rId20"/>
    <p:sldId id="1416" r:id="rId21"/>
    <p:sldId id="1417" r:id="rId22"/>
    <p:sldId id="1400" r:id="rId23"/>
    <p:sldId id="1351" r:id="rId24"/>
    <p:sldId id="1115" r:id="rId25"/>
    <p:sldId id="1059" r:id="rId26"/>
    <p:sldId id="1418" r:id="rId27"/>
    <p:sldId id="1060" r:id="rId28"/>
    <p:sldId id="1061" r:id="rId29"/>
    <p:sldId id="1363" r:id="rId30"/>
    <p:sldId id="1419" r:id="rId31"/>
    <p:sldId id="441" r:id="rId32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247" autoAdjust="0"/>
  </p:normalViewPr>
  <p:slideViewPr>
    <p:cSldViewPr>
      <p:cViewPr>
        <p:scale>
          <a:sx n="75" d="100"/>
          <a:sy n="75" d="100"/>
        </p:scale>
        <p:origin x="-432" y="-269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.docx"/><Relationship Id="rId3" Type="http://schemas.openxmlformats.org/officeDocument/2006/relationships/slide" Target="slide2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Relationship Id="rId9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package" Target="../embeddings/Microsoft_Word___5.docx"/><Relationship Id="rId7" Type="http://schemas.openxmlformats.org/officeDocument/2006/relationships/slide" Target="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__6.docx"/><Relationship Id="rId10" Type="http://schemas.openxmlformats.org/officeDocument/2006/relationships/slide" Target="slide29.xml"/><Relationship Id="rId4" Type="http://schemas.openxmlformats.org/officeDocument/2006/relationships/image" Target="../media/image19.emf"/><Relationship Id="rId9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5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10" Type="http://schemas.openxmlformats.org/officeDocument/2006/relationships/image" Target="../media/image21.emf"/><Relationship Id="rId4" Type="http://schemas.openxmlformats.org/officeDocument/2006/relationships/slide" Target="slide27.xml"/><Relationship Id="rId9" Type="http://schemas.openxmlformats.org/officeDocument/2006/relationships/package" Target="../embeddings/Microsoft_Word___7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istrator\Desktop\用！！！\风景图片\新图！\3运动会\35039727_1402144249998_1024x1024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2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标题 2"/>
          <p:cNvSpPr txBox="1">
            <a:spLocks/>
          </p:cNvSpPr>
          <p:nvPr/>
        </p:nvSpPr>
        <p:spPr>
          <a:xfrm>
            <a:off x="2926854" y="4272547"/>
            <a:ext cx="8886056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匀变速直线运动的速度与时间的关系</a:t>
            </a:r>
          </a:p>
        </p:txBody>
      </p:sp>
      <p:sp>
        <p:nvSpPr>
          <p:cNvPr id="14" name="副标题 3"/>
          <p:cNvSpPr txBox="1">
            <a:spLocks/>
          </p:cNvSpPr>
          <p:nvPr/>
        </p:nvSpPr>
        <p:spPr>
          <a:xfrm>
            <a:off x="2926854" y="377713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第二章</a:t>
            </a:r>
            <a:r>
              <a:rPr lang="zh-CN" altLang="zh-CN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匀变速直线运动的研究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8422" y="24210"/>
            <a:ext cx="11099524" cy="304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非匀变速</a:t>
            </a:r>
            <a:r>
              <a:rPr lang="zh-CN" altLang="zh-CN" sz="2800" kern="100" spc="-2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直线运动的</a:t>
            </a:r>
            <a:r>
              <a:rPr lang="en-US" altLang="zh-CN" sz="2800" i="1" kern="100" spc="-2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spc="-2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spc="-2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spc="-2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图象是一条曲线，曲线上某点切线的斜率等于该时刻物体的加速度</a:t>
            </a:r>
            <a:r>
              <a:rPr lang="en-US" altLang="zh-CN" sz="2800" kern="100" spc="-2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甲、乙中，速度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随时间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的增加都增大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甲图中，在相等的时间</a:t>
            </a:r>
            <a:r>
              <a:rPr lang="en-US" altLang="zh-CN" sz="2800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内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&gt;Δ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，加速度增大；乙图中，在相等的时间</a:t>
            </a:r>
            <a:r>
              <a:rPr lang="en-US" altLang="zh-CN" sz="2800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内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&lt;Δ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，加速度减小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17410" name="Picture 2" descr="\\贾文\贾文\源文件\同步\物理 人教 必修1 新课标\R2-1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53" y="3130714"/>
            <a:ext cx="6430706" cy="32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33569" y="631127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</a:rPr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84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11618" y="77674"/>
            <a:ext cx="11367176" cy="66746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7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一物体做直线运动，下图表示该物体做匀变速直线运动的是</a:t>
            </a:r>
            <a:r>
              <a:rPr lang="zh-CN" altLang="zh-CN" sz="27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270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618" y="2791882"/>
            <a:ext cx="11367176" cy="38625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7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27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7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7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7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图象斜率保持不变，说明加速度恒定不变，物体做匀变速直线运动，故</a:t>
            </a:r>
            <a:r>
              <a:rPr lang="en-US" altLang="zh-CN" sz="27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7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项对</a:t>
            </a:r>
            <a:r>
              <a:rPr lang="zh-CN" altLang="zh-CN" sz="27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7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i="1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7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7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7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图象斜率保持不变，说明速度恒定不变，物体做匀速直线运动，故</a:t>
            </a:r>
            <a:r>
              <a:rPr lang="en-US" altLang="zh-CN" sz="27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7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项错</a:t>
            </a:r>
            <a:r>
              <a:rPr lang="zh-CN" altLang="zh-CN" sz="27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700" kern="100" spc="-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7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7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7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图象纵坐标保持不变，说明物体的加速度不变，物体做匀变速直线运动，故</a:t>
            </a:r>
            <a:r>
              <a:rPr lang="en-US" altLang="zh-CN" sz="27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7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项对</a:t>
            </a:r>
            <a:r>
              <a:rPr lang="zh-CN" altLang="zh-CN" sz="27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7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7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图象中斜率不断变化，所以物体做变速直线运动，故</a:t>
            </a:r>
            <a:r>
              <a:rPr lang="en-US" altLang="zh-CN" sz="27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7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项错</a:t>
            </a:r>
            <a:r>
              <a:rPr lang="en-US" altLang="zh-CN" sz="27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700" kern="100" dirty="0">
              <a:effectLst/>
              <a:latin typeface="宋体"/>
              <a:cs typeface="Courier New"/>
            </a:endParaRPr>
          </a:p>
        </p:txBody>
      </p:sp>
      <p:pic>
        <p:nvPicPr>
          <p:cNvPr id="18434" name="Picture 2" descr="\\贾文\贾文\源文件\同步\物理 人教 必修1 新课标\R2-1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48" y="861228"/>
            <a:ext cx="7813117" cy="19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20990" y="22675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6974" y="22675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65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15" grpId="0"/>
      <p:bldP spid="15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94606" y="1485578"/>
            <a:ext cx="10644179" cy="21424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匀变速直线运动的特点是加速度不变，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图象是一条倾斜直线；</a:t>
            </a:r>
            <a:r>
              <a:rPr lang="en-US" altLang="zh-CN" sz="2800" kern="100" dirty="0"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图中虽然</a:t>
            </a:r>
            <a:r>
              <a:rPr lang="en-US" altLang="zh-CN" sz="2800" i="1" kern="100" dirty="0">
                <a:latin typeface="Times New Roman"/>
                <a:ea typeface="华文细黑"/>
              </a:rPr>
              <a:t>t</a:t>
            </a:r>
            <a:r>
              <a:rPr lang="en-US" altLang="zh-CN" sz="2800" kern="100" baseline="-25000" dirty="0">
                <a:latin typeface="Times New Roman"/>
                <a:ea typeface="华文细黑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前后速度方向有变化，但由于图象斜率不变，加速度不变，全过程仍可看成匀变速直线运动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4" y="549474"/>
            <a:ext cx="2333534" cy="668428"/>
            <a:chOff x="164" y="341996"/>
            <a:chExt cx="2333534" cy="668428"/>
          </a:xfrm>
        </p:grpSpPr>
        <p:sp>
          <p:nvSpPr>
            <p:cNvPr id="11" name="五边形 10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技巧点拨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3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16734" y="477466"/>
            <a:ext cx="11279136" cy="50603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甲、乙两物体从同一位置出发沿同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直线运动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，两物体运动的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下列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判断正确的是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0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甲做匀速直线运动，乙做匀变速直线运动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两物体两次速度相同的时刻分别在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末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4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末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乙在前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内做匀加速直线运动，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后做匀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减速直线运动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D.2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后，甲、乙两物体的速度方向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相反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486" y="33781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486" y="405282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9458" name="Picture 2" descr="\\贾文\贾文\源文件\同步\物理 人教 必修1 新课标\R2-1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765498"/>
            <a:ext cx="3392131" cy="250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661882" y="333549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06574" y="812770"/>
            <a:ext cx="11143198" cy="364969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由题图知，甲以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2 m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的速度做匀速直线运动，乙在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2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内做匀加速直线运动，加速度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2 m/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6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内做匀减速直线运动，加速度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＝－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1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 pitchFamily="18" charset="0"/>
                <a:ea typeface="华文细黑"/>
                <a:cs typeface="Times New Roman"/>
              </a:rPr>
              <a:t>正确；</a:t>
            </a:r>
            <a:endParaRPr lang="en-US" altLang="zh-CN" sz="2800" kern="100" dirty="0">
              <a:solidFill>
                <a:srgbClr val="002060"/>
              </a:solidFill>
              <a:latin typeface="Times New Roman" pitchFamily="18" charset="0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时二者速度相同，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内甲、乙的速度方向都沿正方向，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0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730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3341" y="1341562"/>
            <a:ext cx="10966708" cy="35531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ctr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i="1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图象的应用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图线上某点的纵坐标表示瞬时速度的大小和方向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其中正、负号表示方向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图线的斜率表示加速度的大小和方向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其中正、负号表示方向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图线的拐点表示运动性质改变的时刻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4" y="549474"/>
            <a:ext cx="2333534" cy="668428"/>
            <a:chOff x="164" y="341996"/>
            <a:chExt cx="2333534" cy="668428"/>
          </a:xfrm>
        </p:grpSpPr>
        <p:sp>
          <p:nvSpPr>
            <p:cNvPr id="11" name="五边形 10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总结提升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8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二、速度与时间的关系式</a:t>
            </a:r>
          </a:p>
        </p:txBody>
      </p:sp>
      <p:sp>
        <p:nvSpPr>
          <p:cNvPr id="12" name="矩形 11"/>
          <p:cNvSpPr/>
          <p:nvPr/>
        </p:nvSpPr>
        <p:spPr>
          <a:xfrm>
            <a:off x="407375" y="1090995"/>
            <a:ext cx="11375663" cy="211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</a:t>
            </a:r>
            <a:endParaRPr lang="en-US" altLang="zh-CN" sz="2800" kern="100" dirty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设一个物体做匀变速直线运动，运动开始时刻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的速度为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叫做初速度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，加速度为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，请根据加速度定义式求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时刻物体的瞬时速度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280973"/>
              </p:ext>
            </p:extLst>
          </p:nvPr>
        </p:nvGraphicFramePr>
        <p:xfrm>
          <a:off x="490467" y="3282900"/>
          <a:ext cx="8259763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7" name="文档" r:id="rId3" imgW="8261314" imgH="1442232" progId="Word.Document.12">
                  <p:embed/>
                </p:oleObj>
              </mc:Choice>
              <mc:Fallback>
                <p:oleObj name="文档" r:id="rId3" imgW="8261314" imgH="1442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467" y="3282900"/>
                        <a:ext cx="8259763" cy="144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124059" y="3635658"/>
            <a:ext cx="3187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整理得：</a:t>
            </a:r>
            <a:r>
              <a:rPr lang="en-US" altLang="zh-CN" sz="2800" i="1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at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.</a:t>
            </a:r>
            <a:endParaRPr lang="zh-CN" altLang="zh-CN" sz="2800" kern="100" dirty="0">
              <a:effectLst/>
              <a:latin typeface="Calibri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1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9627" y="569794"/>
            <a:ext cx="11210519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速度与时间关系的理解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公式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只适用于匀变速直线运动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公式的矢量性：公式</a:t>
            </a:r>
            <a:r>
              <a:rPr lang="en-US" altLang="zh-CN" sz="2800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spc="-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at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中的</a:t>
            </a:r>
            <a:r>
              <a:rPr lang="en-US" altLang="zh-CN" sz="2800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spc="-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均为矢量，应用公式解题时，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首先应选取正方向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一般以</a:t>
            </a:r>
            <a:r>
              <a:rPr lang="en-US" altLang="zh-CN" sz="2800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spc="-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的方向为正方向，若为匀加速直线运动，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；若为匀减速直线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若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，说明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方向相同，若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，说明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方向相反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136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9627" y="1059547"/>
            <a:ext cx="11210519" cy="352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两种特殊情况：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当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时，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at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即由静止开始的匀加速直线运动的速度大小与其运动时间成正比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当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时，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即加速度为零的运动是匀速直线运动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991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60637" y="837506"/>
            <a:ext cx="11281745" cy="28478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一物体从静止开始以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的加速度做匀加速直线运动，经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后做匀速直线运动，最后以大小为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的加速度做匀减速直线运动直至停止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求：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物体做匀速直线运动时的速度大小；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0637" y="3709821"/>
            <a:ext cx="2339102" cy="656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861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5011" y="1053530"/>
            <a:ext cx="10520390" cy="3618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知道匀变速直线运动的特点及分类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理解匀变速直线运动的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图象特点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掌握匀变速直线运动的速度公式，并会用公式解决简单的匀变速直线运动问题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19997" y="693490"/>
            <a:ext cx="8060997" cy="686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解题关键是画出如下的示意图：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21506" name="Picture 2" descr="\\贾文\贾文\源文件\同步\物理 人教 必修1 新课标\R2-15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51" y="1518708"/>
            <a:ext cx="5743110" cy="76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19997" y="2316686"/>
            <a:ext cx="11281745" cy="32729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设图中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→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为匀加速直线运动，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→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为匀速直线运动，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→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为匀减速直线运动，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段的速度为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段的末速度，也为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段的初速度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由速度与时间的关系式得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err="1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i="1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 m/s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 m/s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即做匀速直线运动时的速度大小为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 m/s.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080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60637" y="1278359"/>
            <a:ext cx="11281745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物体做匀减速直线运动到停止所用时间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0637" y="2093810"/>
            <a:ext cx="2339102" cy="656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364837"/>
              </p:ext>
            </p:extLst>
          </p:nvPr>
        </p:nvGraphicFramePr>
        <p:xfrm>
          <a:off x="573776" y="2934543"/>
          <a:ext cx="8453438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8" name="文档" r:id="rId3" imgW="8454297" imgH="1503360" progId="Word.Document.12">
                  <p:embed/>
                </p:oleObj>
              </mc:Choice>
              <mc:Fallback>
                <p:oleObj name="文档" r:id="rId3" imgW="8454297" imgH="1503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776" y="2934543"/>
                        <a:ext cx="8453438" cy="150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96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三、速度公式在刹车问题中的应用</a:t>
            </a:r>
          </a:p>
        </p:txBody>
      </p:sp>
      <p:sp>
        <p:nvSpPr>
          <p:cNvPr id="12" name="矩形 11"/>
          <p:cNvSpPr/>
          <p:nvPr/>
        </p:nvSpPr>
        <p:spPr>
          <a:xfrm>
            <a:off x="417882" y="755338"/>
            <a:ext cx="113343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一汽车在平直的公路上以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20 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的速度匀速行驶，前面有情况需紧急刹车，刹车的加速度大小是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，刹车后可视为匀减速直线运动，求刹车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后汽车的速度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6" name="矩形 15"/>
          <p:cNvSpPr/>
          <p:nvPr/>
        </p:nvSpPr>
        <p:spPr>
          <a:xfrm>
            <a:off x="417882" y="2780190"/>
            <a:ext cx="1462260" cy="656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0</a:t>
            </a:r>
            <a:endParaRPr lang="zh-CN" altLang="zh-CN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7882" y="3429794"/>
            <a:ext cx="113343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设汽车从开始刹车到速度为零所用的时间为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，取汽车运动的方向为正方向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，得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                   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2.5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，汽车在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2.5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末速度减为零而停下，之后汽车不再运动，所以刹车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后汽车的速度为零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874615"/>
              </p:ext>
            </p:extLst>
          </p:nvPr>
        </p:nvGraphicFramePr>
        <p:xfrm>
          <a:off x="3543558" y="4479434"/>
          <a:ext cx="2897188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name="文档" r:id="rId3" imgW="2896906" imgH="1411992" progId="Word.Document.12">
                  <p:embed/>
                </p:oleObj>
              </mc:Choice>
              <mc:Fallback>
                <p:oleObj name="文档" r:id="rId3" imgW="2896906" imgH="1411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3558" y="4479434"/>
                        <a:ext cx="2897188" cy="141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38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541" y="1278002"/>
            <a:ext cx="11299010" cy="427050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刹车问题：车辆刹车时可看做匀减速直线运动直至速度变为零，所以刹车时车辆只在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刹车时间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内做匀变速运动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刹车时间取决于初速度和加速度的大小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解题时要先求刹车时间，明确刹车时间与给定时间的关系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常见错误：误认为汽车在给定的时间内一直做匀减速直线运动，简单套用速度公式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，得出的速度出现负值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4" y="477466"/>
            <a:ext cx="2333534" cy="668428"/>
            <a:chOff x="164" y="341996"/>
            <a:chExt cx="2333534" cy="668428"/>
          </a:xfrm>
        </p:grpSpPr>
        <p:sp>
          <p:nvSpPr>
            <p:cNvPr id="4" name="五边形 3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总结提升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pic>
        <p:nvPicPr>
          <p:cNvPr id="7" name="图片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9d2632b3-d50e-4c03-ae02-0ec1ed5ce2b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9380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8596" y="956786"/>
            <a:ext cx="11187139" cy="35531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匀变速直线运动的理解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下列关于匀变速直线运动的说法正确的是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匀加速直线运动的速度一定与时间成正比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匀减速直线运动就是加速度为负值的运动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匀变速直线运动的速度随时间均匀变化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速度先减小再增大的运动一定不是匀变速直线运动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014" y="316416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8596" y="614463"/>
            <a:ext cx="11187139" cy="52119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匀变速直线运动的速度是时间的一次函数，但不一定成正比，若初速度为零则成正比，所以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加速度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的正、负仅表示加速度方向与设定的正方向相同还是相反，是否是减速运动还要看速度的方向，速度与加速度反向则为减速运动，所以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匀变速直线运动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的速度随时间均匀变化，所以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加速度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恒定，初速度与加速度方向相反的直线运动中，速度就是先减小再增大的，所以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61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66485" y="3899581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由题图可知，物体的初速度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 m/s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，末速度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，由公式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可得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          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题图知，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末物体的速度大小为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 m/s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由于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内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图象面积不为零，所以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6485" y="84019"/>
            <a:ext cx="8140818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匀变速直线运动的</a:t>
            </a:r>
            <a:r>
              <a:rPr lang="en-US" altLang="zh-CN" sz="2800" b="1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图象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示是一物体做匀变速直线运动的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图象，由图可知物体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初速度为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B.2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末的速度大小为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 m/s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C.5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内的位移为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加速度的大小为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1.5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m/s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686" y="205237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4578" name="Picture 2" descr="\\贾文\贾文\源文件\同步\物理 人教 必修1 新课标\R2-16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17" y="345386"/>
            <a:ext cx="3116175" cy="28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814967" y="319614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324237"/>
              </p:ext>
            </p:extLst>
          </p:nvPr>
        </p:nvGraphicFramePr>
        <p:xfrm>
          <a:off x="2381270" y="4437906"/>
          <a:ext cx="17684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文档" r:id="rId8" imgW="1769047" imgH="1158192" progId="Word.Document.12">
                  <p:embed/>
                </p:oleObj>
              </mc:Choice>
              <mc:Fallback>
                <p:oleObj name="文档" r:id="rId8" imgW="1769047" imgH="11581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81270" y="4437906"/>
                        <a:ext cx="1768475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89579"/>
              </p:ext>
            </p:extLst>
          </p:nvPr>
        </p:nvGraphicFramePr>
        <p:xfrm>
          <a:off x="469587" y="5442252"/>
          <a:ext cx="755967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7" name="文档" r:id="rId3" imgW="7560265" imgH="1401840" progId="Word.Document.12">
                  <p:embed/>
                </p:oleObj>
              </mc:Choice>
              <mc:Fallback>
                <p:oleObj name="文档" r:id="rId3" imgW="7560265" imgH="1401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587" y="5442252"/>
                        <a:ext cx="7559675" cy="139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407954" y="81657"/>
            <a:ext cx="11374504" cy="193281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b="1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b="1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b="1" kern="100" spc="-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b="1" kern="100" spc="-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b="1" i="1" kern="100" spc="-100" dirty="0">
                <a:latin typeface="Times New Roman"/>
                <a:ea typeface="华文细黑"/>
                <a:cs typeface="Courier New"/>
              </a:rPr>
              <a:t>at</a:t>
            </a:r>
            <a:r>
              <a:rPr lang="zh-CN" altLang="zh-CN" sz="2800" b="1" kern="100" spc="-100" dirty="0">
                <a:latin typeface="Times New Roman"/>
                <a:ea typeface="华文细黑"/>
                <a:cs typeface="Times New Roman"/>
              </a:rPr>
              <a:t>的应用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火车沿平直铁轨匀加速前进，通过某一路标时的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速度为</a:t>
            </a:r>
            <a:r>
              <a:rPr lang="en-US" altLang="zh-CN" sz="2800" kern="100">
                <a:latin typeface="Times New Roman"/>
                <a:ea typeface="华文细黑"/>
                <a:cs typeface="Courier New"/>
              </a:rPr>
              <a:t>10.8 </a:t>
            </a:r>
            <a:r>
              <a:rPr lang="en-US" altLang="zh-CN" sz="2800" kern="100" smtClean="0">
                <a:latin typeface="Times New Roman"/>
                <a:ea typeface="华文细黑"/>
                <a:cs typeface="Courier New"/>
              </a:rPr>
              <a:t>km/h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smtClean="0">
                <a:latin typeface="Times New Roman"/>
                <a:ea typeface="华文细黑"/>
                <a:cs typeface="Courier New"/>
              </a:rPr>
              <a:t>1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min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后变成了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54 km/h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，又需经多长时间，火车的速度才能达到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64.8 km/h?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3" name="矩形 2"/>
          <p:cNvSpPr/>
          <p:nvPr/>
        </p:nvSpPr>
        <p:spPr>
          <a:xfrm>
            <a:off x="407954" y="1862172"/>
            <a:ext cx="1850186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15 s</a:t>
            </a:r>
            <a:endParaRPr lang="zh-CN" altLang="zh-CN" sz="2800" kern="100" dirty="0">
              <a:solidFill>
                <a:srgbClr val="C00000"/>
              </a:solidFill>
              <a:effectLst/>
              <a:latin typeface="宋体"/>
              <a:cs typeface="Courier New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7954" y="2519516"/>
            <a:ext cx="11374504" cy="193281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三个不同时刻的速度分别为：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10.8 km/h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 m/s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54 km/h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15 m/s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64.8 km/h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18 m/s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时间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 min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60 s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236800"/>
              </p:ext>
            </p:extLst>
          </p:nvPr>
        </p:nvGraphicFramePr>
        <p:xfrm>
          <a:off x="469587" y="4423092"/>
          <a:ext cx="7559675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8" name="文档" r:id="rId5" imgW="7560265" imgH="1401840" progId="Word.Document.12">
                  <p:embed/>
                </p:oleObj>
              </mc:Choice>
              <mc:Fallback>
                <p:oleObj name="文档" r:id="rId5" imgW="7560265" imgH="1401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587" y="4423092"/>
                        <a:ext cx="7559675" cy="14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1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2660" y="683401"/>
            <a:ext cx="11299010" cy="21424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刹车问题中速度的计算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汽车的加速、减速性能是衡量汽车性能的一项重要指标，一辆汽车以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54 km/h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的速度匀速行驶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若汽车以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1.5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的加速度加速，求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后汽车的速度大小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2660" y="3451215"/>
            <a:ext cx="11299010" cy="144921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初速度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54 km/h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15 m/s.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，得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(15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1.5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8) m/s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27 m/s.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3" name="矩形 2"/>
          <p:cNvSpPr/>
          <p:nvPr/>
        </p:nvSpPr>
        <p:spPr>
          <a:xfrm>
            <a:off x="402660" y="2926894"/>
            <a:ext cx="2228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27 m/s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183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08261"/>
              </p:ext>
            </p:extLst>
          </p:nvPr>
        </p:nvGraphicFramePr>
        <p:xfrm>
          <a:off x="-9525" y="2635729"/>
          <a:ext cx="12204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00">
                  <a:extLst>
                    <a:ext uri="{9D8B030D-6E8A-4147-A177-3AD203B41FA5}">
                      <a16:colId xmlns="" xmlns:a16="http://schemas.microsoft.com/office/drawing/2014/main" val="1008561275"/>
                    </a:ext>
                  </a:extLst>
                </a:gridCol>
                <a:gridCol w="4068000">
                  <a:extLst>
                    <a:ext uri="{9D8B030D-6E8A-4147-A177-3AD203B41FA5}">
                      <a16:colId xmlns="" xmlns:a16="http://schemas.microsoft.com/office/drawing/2014/main" val="271465696"/>
                    </a:ext>
                  </a:extLst>
                </a:gridCol>
                <a:gridCol w="4068000">
                  <a:extLst>
                    <a:ext uri="{9D8B030D-6E8A-4147-A177-3AD203B41FA5}">
                      <a16:colId xmlns="" xmlns:a16="http://schemas.microsoft.com/office/drawing/2014/main" val="3345373049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6359114"/>
                  </a:ext>
                </a:extLst>
              </a:tr>
            </a:tbl>
          </a:graphicData>
        </a:graphic>
      </p:graphicFrame>
      <p:sp>
        <p:nvSpPr>
          <p:cNvPr id="10" name="TextBox 17">
            <a:hlinkClick r:id="rId4" action="ppaction://hlinksldjump"/>
          </p:cNvPr>
          <p:cNvSpPr txBox="1"/>
          <p:nvPr/>
        </p:nvSpPr>
        <p:spPr>
          <a:xfrm>
            <a:off x="22151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自主预习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37000"/>
              </a:lnSpc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预习新知  夯实基础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4">
            <a:hlinkClick r:id="rId5" action="ppaction://hlinksldjump"/>
          </p:cNvPr>
          <p:cNvSpPr txBox="1"/>
          <p:nvPr/>
        </p:nvSpPr>
        <p:spPr>
          <a:xfrm>
            <a:off x="4090412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重点探究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启迪思维  探究重点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5">
            <a:hlinkClick r:id="rId6" action="ppaction://hlinksldjump"/>
          </p:cNvPr>
          <p:cNvSpPr txBox="1"/>
          <p:nvPr/>
        </p:nvSpPr>
        <p:spPr>
          <a:xfrm>
            <a:off x="8169124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2660" y="693490"/>
            <a:ext cx="1129901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若汽车以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1.5 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m/s</a:t>
            </a:r>
            <a:r>
              <a:rPr lang="en-US" altLang="zh-CN" sz="2800" kern="100" spc="-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的加速度刹车，分别求刹车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8 s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时和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12 s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时的速度大小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spc="-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2660" y="2215747"/>
            <a:ext cx="1129901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刹车过程中汽车做匀减速运动，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1.5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1" name="图片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矩形 16"/>
          <p:cNvSpPr/>
          <p:nvPr/>
        </p:nvSpPr>
        <p:spPr>
          <a:xfrm>
            <a:off x="402660" y="1468039"/>
            <a:ext cx="2677336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 3 m/s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0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267867"/>
              </p:ext>
            </p:extLst>
          </p:nvPr>
        </p:nvGraphicFramePr>
        <p:xfrm>
          <a:off x="520110" y="3069754"/>
          <a:ext cx="81597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文档" r:id="rId9" imgW="8159744" imgH="1371168" progId="Word.Document.12">
                  <p:embed/>
                </p:oleObj>
              </mc:Choice>
              <mc:Fallback>
                <p:oleObj name="文档" r:id="rId9" imgW="8159744" imgH="13711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110" y="3069754"/>
                        <a:ext cx="815975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402660" y="4078754"/>
            <a:ext cx="11299010" cy="171095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所以刹车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时的速度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 err="1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(15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1.5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8)m/s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 m/s.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刹车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12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时的速度为零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834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7" grpId="0"/>
      <p:bldP spid="17" grpId="1"/>
      <p:bldP spid="18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用！！！\风景图片\新图！\3运动会\35039727_1402144249998_1024x1024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2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istrator\Desktop\用！！！\风景图片\新图！\3运动会\9d2632b3-d50e-4c03-ae02-0ec1ed5ce2b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9380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自主预习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7281" y="135370"/>
            <a:ext cx="114358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一、匀变速直线运动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定义：沿着一条直线，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且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不变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图象：匀变速直线运动的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图象是一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条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分类：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匀加速直线运动：速度随时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间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匀减速直线运动：速度随时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间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二、速度与时间的关系式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速度公式：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u="sng" kern="100" dirty="0" smtClean="0">
                <a:latin typeface="Book Antiqua"/>
                <a:ea typeface="华文细黑"/>
                <a:cs typeface="Times New Roman"/>
              </a:rPr>
              <a:t>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意义：做匀变速直线运动的物体，在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时刻的速度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等于物体在开始时刻的速度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加上在整个过程中速度的变化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量</a:t>
            </a:r>
            <a:r>
              <a:rPr lang="en-US" altLang="zh-CN" sz="2800" i="1" u="sng" kern="100" dirty="0" smtClean="0">
                <a:latin typeface="Times New Roman"/>
                <a:ea typeface="华文细黑"/>
                <a:cs typeface="Courier New"/>
              </a:rPr>
              <a:t>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54158" y="85782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加速度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06305" y="148673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倾斜的直线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92521" y="278287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均匀增加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92521" y="341963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均匀减小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19182" y="4686454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at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04954" y="6002918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at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3894" y="389370"/>
            <a:ext cx="1132262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  <a:tabLst>
                <a:tab pos="2250440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即学即用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kern="100" dirty="0">
              <a:solidFill>
                <a:prstClr val="black"/>
              </a:solidFill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判断下列说法的正误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匀变速直线运动的加速度不变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速度逐渐增加的直线运动是匀加速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直线运动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公式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适用于任何做直线运动的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匀加速直线运动的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图象的斜率逐渐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增大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一质点做直线运动，速度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0.3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(m/s)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，则质点的初速度为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加速度为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________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末的速度为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0" name="矩形 9"/>
          <p:cNvSpPr/>
          <p:nvPr/>
        </p:nvSpPr>
        <p:spPr>
          <a:xfrm>
            <a:off x="5767491" y="19896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15726" y="267834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59099" y="33903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33558" y="408802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91097" y="4725938"/>
            <a:ext cx="97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5 m/s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77312" y="5426854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0.3 m/s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</a:rPr>
              <a:t>2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25009" y="5426854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5.9 m/s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pic>
        <p:nvPicPr>
          <p:cNvPr id="14" name="图片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8" grpId="0"/>
      <p:bldP spid="8" grpId="1"/>
      <p:bldP spid="2" grpId="0"/>
      <p:bldP spid="2" grpId="1"/>
      <p:bldP spid="9" grpId="0"/>
      <p:bldP spid="9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重点探究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9d2632b3-d50e-4c03-ae02-0ec1ed5ce2b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9380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一、匀变速直线运动的特点</a:t>
            </a:r>
            <a:r>
              <a:rPr lang="zh-CN" altLang="zh-CN" sz="2600" b="1" kern="100" dirty="0" smtClean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及</a:t>
            </a:r>
            <a:r>
              <a:rPr lang="en-US" altLang="zh-CN" sz="2800" b="1" i="1" kern="100" dirty="0">
                <a:solidFill>
                  <a:srgbClr val="FFFF0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dirty="0">
                <a:solidFill>
                  <a:srgbClr val="FFFF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solidFill>
                  <a:srgbClr val="FFFF00"/>
                </a:solidFill>
                <a:latin typeface="Times New Roman"/>
                <a:ea typeface="华文细黑"/>
              </a:rPr>
              <a:t>t</a:t>
            </a:r>
            <a:r>
              <a:rPr lang="zh-CN" altLang="zh-CN" sz="2600" b="1" kern="100" dirty="0" smtClean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图象</a:t>
            </a:r>
            <a:endParaRPr lang="zh-CN" altLang="zh-CN" sz="2600" b="1" kern="100" dirty="0">
              <a:solidFill>
                <a:srgbClr val="FFFF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8292" y="489402"/>
            <a:ext cx="74551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四个物体运动的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图象如图</a:t>
            </a:r>
            <a:r>
              <a:rPr lang="en-US" altLang="zh-CN" sz="2800" kern="100" dirty="0">
                <a:latin typeface="Times New Roman"/>
                <a:ea typeface="华文细黑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  <a:endParaRPr lang="en-US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它们分别做什么运动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？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4" name="矩形 3"/>
          <p:cNvSpPr/>
          <p:nvPr/>
        </p:nvSpPr>
        <p:spPr>
          <a:xfrm>
            <a:off x="9669050" y="521083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</a:rPr>
              <a:t>1</a:t>
            </a:r>
            <a:endParaRPr lang="zh-CN" altLang="en-US" dirty="0"/>
          </a:p>
        </p:txBody>
      </p:sp>
      <p:pic>
        <p:nvPicPr>
          <p:cNvPr id="15362" name="Picture 2" descr="\\贾文\贾文\源文件\同步\物理 人教 必修1 新课标\R2-12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1365643"/>
            <a:ext cx="3360263" cy="17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\\贾文\贾文\源文件\同步\物理 人教 必修1 新课标\R2-1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3406983"/>
            <a:ext cx="3406466" cy="17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68292" y="2389148"/>
            <a:ext cx="7455106" cy="259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甲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做匀速直线运动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乙做匀加速直线运动；</a:t>
            </a:r>
            <a:endParaRPr lang="en-US" altLang="zh-CN" sz="2800" kern="100" dirty="0" smtClean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丙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做匀减速直线运动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丁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做反向匀加速直线运动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8292" y="4883118"/>
            <a:ext cx="7455106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匀加速直线运动的</a:t>
            </a:r>
            <a:r>
              <a:rPr lang="en-US" altLang="zh-CN" sz="2800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图象斜率一定为正值吗？匀减速直线运动的</a:t>
            </a:r>
            <a:r>
              <a:rPr lang="en-US" altLang="zh-CN" sz="2800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图象斜率一定为负值吗？</a:t>
            </a:r>
            <a:endParaRPr lang="zh-CN" altLang="zh-CN" sz="1050" kern="100" spc="-100" dirty="0">
              <a:effectLst/>
              <a:latin typeface="宋体"/>
              <a:cs typeface="Courier New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8292" y="6087092"/>
            <a:ext cx="745510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不一定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不一定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6574" y="256788"/>
            <a:ext cx="77150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匀变速直线运动的特点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恒定不变；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图象是一条倾斜直线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图象与物体的运动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匀速直线运动的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图象是一条平行于时间轴的直线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匀变速直线运动的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图象是一条倾斜直线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乙、丙、丁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，直线的斜率表示加速度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69050" y="593091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</a:rPr>
              <a:t>1</a:t>
            </a:r>
            <a:endParaRPr lang="zh-CN" altLang="en-US" dirty="0"/>
          </a:p>
        </p:txBody>
      </p:sp>
      <p:pic>
        <p:nvPicPr>
          <p:cNvPr id="6" name="Picture 2" descr="\\贾文\贾文\源文件\同步\物理 人教 必修1 新课标\R2-12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556" y="2085723"/>
            <a:ext cx="3360263" cy="17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\\贾文\贾文\源文件\同步\物理 人教 必修1 新课标\R2-1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4127063"/>
            <a:ext cx="3406466" cy="17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6031</TotalTime>
  <Words>1342</Words>
  <Application>Microsoft Office PowerPoint</Application>
  <PresentationFormat>自定义</PresentationFormat>
  <Paragraphs>212</Paragraphs>
  <Slides>31</Slides>
  <Notes>0</Notes>
  <HiddenSlides>3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6181</cp:revision>
  <dcterms:created xsi:type="dcterms:W3CDTF">2014-11-27T01:03:00Z</dcterms:created>
  <dcterms:modified xsi:type="dcterms:W3CDTF">2018-06-30T02:10:55Z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