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1393" r:id="rId2"/>
    <p:sldId id="1263" r:id="rId3"/>
    <p:sldId id="699" r:id="rId4"/>
    <p:sldId id="1104" r:id="rId5"/>
    <p:sldId id="1105" r:id="rId6"/>
    <p:sldId id="1311" r:id="rId7"/>
    <p:sldId id="1420" r:id="rId8"/>
    <p:sldId id="1126" r:id="rId9"/>
    <p:sldId id="1127" r:id="rId10"/>
    <p:sldId id="1396" r:id="rId11"/>
    <p:sldId id="1331" r:id="rId12"/>
    <p:sldId id="1369" r:id="rId13"/>
    <p:sldId id="1412" r:id="rId14"/>
    <p:sldId id="1413" r:id="rId15"/>
    <p:sldId id="1414" r:id="rId16"/>
    <p:sldId id="1410" r:id="rId17"/>
    <p:sldId id="1422" r:id="rId18"/>
    <p:sldId id="1423" r:id="rId19"/>
    <p:sldId id="1424" r:id="rId20"/>
    <p:sldId id="1409" r:id="rId21"/>
    <p:sldId id="1425" r:id="rId22"/>
    <p:sldId id="1373" r:id="rId23"/>
    <p:sldId id="1426" r:id="rId24"/>
    <p:sldId id="1427" r:id="rId25"/>
    <p:sldId id="1421" r:id="rId26"/>
    <p:sldId id="1115" r:id="rId27"/>
    <p:sldId id="1059" r:id="rId28"/>
    <p:sldId id="1060" r:id="rId29"/>
    <p:sldId id="1061" r:id="rId30"/>
    <p:sldId id="1363" r:id="rId31"/>
    <p:sldId id="441" r:id="rId32"/>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varScale="1">
        <p:scale>
          <a:sx n="84" d="100"/>
          <a:sy n="84" d="100"/>
        </p:scale>
        <p:origin x="-82" y="-67"/>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emf"/><Relationship Id="rId1" Type="http://schemas.openxmlformats.org/officeDocument/2006/relationships/image" Target="../media/image37.emf"/><Relationship Id="rId5" Type="http://schemas.openxmlformats.org/officeDocument/2006/relationships/image" Target="../media/image41.wmf"/><Relationship Id="rId4"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Word___5.docx"/><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slide" Target="slide14.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package" Target="../embeddings/Microsoft_Word___9.docx"/><Relationship Id="rId5" Type="http://schemas.openxmlformats.org/officeDocument/2006/relationships/oleObject" Target="../embeddings/oleObject2.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package" Target="../embeddings/Microsoft_Word___11.docx"/><Relationship Id="rId7" Type="http://schemas.openxmlformats.org/officeDocument/2006/relationships/package" Target="../embeddings/Microsoft_Word___13.docx"/><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0.emf"/><Relationship Id="rId5" Type="http://schemas.openxmlformats.org/officeDocument/2006/relationships/package" Target="../embeddings/Microsoft_Word___12.docx"/><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package" Target="../embeddings/Microsoft_Word___14.docx"/><Relationship Id="rId7" Type="http://schemas.openxmlformats.org/officeDocument/2006/relationships/package" Target="../embeddings/Microsoft_Word___16.docx"/><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3.emf"/><Relationship Id="rId5" Type="http://schemas.openxmlformats.org/officeDocument/2006/relationships/package" Target="../embeddings/Microsoft_Word___15.docx"/><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package" Target="../embeddings/Microsoft_Word___17.docx"/><Relationship Id="rId7" Type="http://schemas.openxmlformats.org/officeDocument/2006/relationships/package" Target="../embeddings/Microsoft_Word___19.docx"/><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6.emf"/><Relationship Id="rId5" Type="http://schemas.openxmlformats.org/officeDocument/2006/relationships/package" Target="../embeddings/Microsoft_Word___18.docx"/><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package" Target="../embeddings/Microsoft_Word___20.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__21.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22.docx"/><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23.docx"/><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32.emf"/><Relationship Id="rId5" Type="http://schemas.openxmlformats.org/officeDocument/2006/relationships/package" Target="../embeddings/Microsoft_Word___24.docx"/><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slide" Target="slide27.xml"/><Relationship Id="rId7" Type="http://schemas.openxmlformats.org/officeDocument/2006/relationships/package" Target="../embeddings/Microsoft_Word___25.docx"/><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package" Target="../embeddings/Microsoft_Word___26.docx"/><Relationship Id="rId3" Type="http://schemas.openxmlformats.org/officeDocument/2006/relationships/slide" Target="slide27.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slide" Target="slide30.xml"/><Relationship Id="rId11" Type="http://schemas.openxmlformats.org/officeDocument/2006/relationships/image" Target="../media/image35.emf"/><Relationship Id="rId5" Type="http://schemas.openxmlformats.org/officeDocument/2006/relationships/slide" Target="slide29.xml"/><Relationship Id="rId10" Type="http://schemas.openxmlformats.org/officeDocument/2006/relationships/package" Target="../embeddings/Microsoft_Word___27.docx"/><Relationship Id="rId4" Type="http://schemas.openxmlformats.org/officeDocument/2006/relationships/slide" Target="slide28.xml"/><Relationship Id="rId9" Type="http://schemas.openxmlformats.org/officeDocument/2006/relationships/image" Target="../media/image34.emf"/></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package" Target="../embeddings/Microsoft_Word___30.docx"/><Relationship Id="rId3" Type="http://schemas.openxmlformats.org/officeDocument/2006/relationships/package" Target="../embeddings/Microsoft_Word___28.docx"/><Relationship Id="rId7" Type="http://schemas.openxmlformats.org/officeDocument/2006/relationships/slide" Target="slide29.xml"/><Relationship Id="rId12"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image" Target="../media/image41.wmf"/><Relationship Id="rId1" Type="http://schemas.openxmlformats.org/officeDocument/2006/relationships/vmlDrawing" Target="../drawings/vmlDrawing17.vml"/><Relationship Id="rId6" Type="http://schemas.openxmlformats.org/officeDocument/2006/relationships/slide" Target="slide28.xml"/><Relationship Id="rId11" Type="http://schemas.openxmlformats.org/officeDocument/2006/relationships/oleObject" Target="../embeddings/oleObject3.bin"/><Relationship Id="rId5" Type="http://schemas.openxmlformats.org/officeDocument/2006/relationships/slide" Target="slide27.xml"/><Relationship Id="rId15" Type="http://schemas.openxmlformats.org/officeDocument/2006/relationships/oleObject" Target="../embeddings/oleObject4.bin"/><Relationship Id="rId10"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package" Target="../embeddings/Microsoft_Word___29.docx"/><Relationship Id="rId1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xml"/><Relationship Id="rId3" Type="http://schemas.openxmlformats.org/officeDocument/2006/relationships/package" Target="../embeddings/Microsoft_Word___31.docx"/><Relationship Id="rId7" Type="http://schemas.openxmlformats.org/officeDocument/2006/relationships/slide" Target="slide29.xml"/><Relationship Id="rId12" Type="http://schemas.openxmlformats.org/officeDocument/2006/relationships/image" Target="../media/image44.e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slide" Target="slide28.xml"/><Relationship Id="rId11" Type="http://schemas.openxmlformats.org/officeDocument/2006/relationships/package" Target="../embeddings/Microsoft_Word___33.docx"/><Relationship Id="rId5" Type="http://schemas.openxmlformats.org/officeDocument/2006/relationships/slide" Target="slide27.xml"/><Relationship Id="rId10"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package" Target="../embeddings/Microsoft_Word___32.docx"/><Relationship Id="rId1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__1.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__3.docx"/><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Picture 3" descr="C:\Users\Administrator\Desktop\用！！！\风景图片\新图！\3运动会\u=2876888179,2378185719&amp;fm=214&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b="15959"/>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4</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匀变速直线运动的速度与位移的关系</a:t>
            </a:r>
          </a:p>
        </p:txBody>
      </p:sp>
      <p:sp>
        <p:nvSpPr>
          <p:cNvPr id="10"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smtClean="0">
                <a:solidFill>
                  <a:schemeClr val="bg2">
                    <a:lumMod val="25000"/>
                  </a:schemeClr>
                </a:solidFill>
                <a:latin typeface="Times New Roman" pitchFamily="18" charset="0"/>
                <a:ea typeface="微软雅黑"/>
                <a:cs typeface="Times New Roman" pitchFamily="18" charset="0"/>
              </a:rPr>
              <a:t>第二章</a:t>
            </a:r>
            <a:r>
              <a:rPr lang="zh-CN" altLang="zh-CN" smtClean="0">
                <a:solidFill>
                  <a:schemeClr val="bg2">
                    <a:lumMod val="25000"/>
                  </a:schemeClr>
                </a:solidFill>
                <a:latin typeface="Times New Roman" pitchFamily="18" charset="0"/>
                <a:ea typeface="微软雅黑"/>
                <a:cs typeface="Times New Roman" pitchFamily="18" charset="0"/>
              </a:rPr>
              <a:t>　</a:t>
            </a:r>
            <a:r>
              <a:rPr lang="zh-CN" altLang="en-US" smtClean="0">
                <a:solidFill>
                  <a:schemeClr val="bg2">
                    <a:lumMod val="25000"/>
                  </a:schemeClr>
                </a:solidFill>
                <a:latin typeface="Times New Roman" pitchFamily="18" charset="0"/>
                <a:ea typeface="微软雅黑"/>
                <a:cs typeface="Times New Roman" pitchFamily="18" charset="0"/>
              </a:rPr>
              <a:t>匀变速直线运动的研究</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18050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39528" y="78502"/>
            <a:ext cx="11491037" cy="6694140"/>
          </a:xfrm>
          <a:prstGeom prst="rect">
            <a:avLst/>
          </a:prstGeom>
        </p:spPr>
        <p:txBody>
          <a:bodyPr wrap="square">
            <a:spAutoFit/>
          </a:bodyPr>
          <a:lstStyle/>
          <a:p>
            <a:pPr algn="just">
              <a:lnSpc>
                <a:spcPct val="150000"/>
              </a:lnSpc>
              <a:spcAft>
                <a:spcPts val="0"/>
              </a:spcAft>
              <a:tabLst>
                <a:tab pos="2700655" algn="l"/>
              </a:tabLst>
            </a:pPr>
            <a:r>
              <a:rPr lang="en-US" altLang="zh-CN" sz="2600" b="1" kern="100" dirty="0">
                <a:solidFill>
                  <a:srgbClr val="0000FF"/>
                </a:solidFill>
                <a:latin typeface="IPAPANNEW"/>
                <a:ea typeface="华文细黑"/>
                <a:cs typeface="Times New Roman"/>
              </a:rPr>
              <a:t>[</a:t>
            </a:r>
            <a:r>
              <a:rPr lang="zh-CN" altLang="zh-CN" sz="2600" b="1" kern="100" dirty="0">
                <a:solidFill>
                  <a:srgbClr val="0000FF"/>
                </a:solidFill>
                <a:latin typeface="IPAPANNEW"/>
                <a:ea typeface="华文细黑"/>
                <a:cs typeface="Times New Roman"/>
              </a:rPr>
              <a:t>知识深化</a:t>
            </a:r>
            <a:r>
              <a:rPr lang="en-US" altLang="zh-CN" sz="2600" b="1" kern="100" dirty="0" smtClean="0">
                <a:solidFill>
                  <a:srgbClr val="0000FF"/>
                </a:solidFill>
                <a:latin typeface="IPAPANNEW"/>
                <a:ea typeface="华文细黑"/>
                <a:cs typeface="Times New Roman"/>
              </a:rPr>
              <a:t>]</a:t>
            </a:r>
          </a:p>
          <a:p>
            <a:pPr algn="just">
              <a:lnSpc>
                <a:spcPct val="150000"/>
              </a:lnSpc>
              <a:spcAft>
                <a:spcPts val="0"/>
              </a:spcAft>
              <a:tabLst>
                <a:tab pos="2700655" algn="l"/>
              </a:tabLst>
            </a:pPr>
            <a:r>
              <a:rPr lang="en-US" altLang="zh-CN" sz="2600" b="1" kern="100" dirty="0">
                <a:latin typeface="Times New Roman"/>
                <a:ea typeface="华文细黑"/>
                <a:cs typeface="Courier New"/>
              </a:rPr>
              <a:t>1.</a:t>
            </a:r>
            <a:r>
              <a:rPr lang="zh-CN" altLang="zh-CN" sz="2600" b="1" kern="100" dirty="0">
                <a:latin typeface="Times New Roman"/>
                <a:ea typeface="华文细黑"/>
                <a:cs typeface="Times New Roman"/>
              </a:rPr>
              <a:t>适用范围：</a:t>
            </a:r>
            <a:r>
              <a:rPr lang="zh-CN" altLang="zh-CN" sz="2600" kern="100" dirty="0">
                <a:latin typeface="Times New Roman"/>
                <a:ea typeface="华文细黑"/>
                <a:cs typeface="Times New Roman"/>
              </a:rPr>
              <a:t>速度与位移的关系</a:t>
            </a:r>
            <a:r>
              <a:rPr lang="en-US" altLang="zh-CN" sz="2600" i="1" kern="100" dirty="0">
                <a:latin typeface="Book Antiqua"/>
                <a:ea typeface="华文细黑"/>
                <a:cs typeface="Times New Roman"/>
              </a:rPr>
              <a:t>v</a:t>
            </a:r>
            <a:r>
              <a:rPr lang="en-US" altLang="zh-CN" sz="2600" kern="100" baseline="30000" dirty="0">
                <a:latin typeface="Times New Roman"/>
                <a:ea typeface="华文细黑"/>
                <a:cs typeface="Courier New"/>
              </a:rPr>
              <a:t>2</a:t>
            </a:r>
            <a:r>
              <a:rPr lang="zh-CN" altLang="zh-CN" sz="2600" kern="100" dirty="0">
                <a:latin typeface="Times New Roman"/>
                <a:ea typeface="华文细黑"/>
                <a:cs typeface="Times New Roman"/>
              </a:rPr>
              <a:t>－</a:t>
            </a:r>
            <a:r>
              <a:rPr lang="en-US" altLang="zh-CN" sz="2600" i="1" kern="100" dirty="0">
                <a:latin typeface="Book Antiqua"/>
                <a:ea typeface="华文细黑"/>
                <a:cs typeface="Times New Roman"/>
              </a:rPr>
              <a:t>v</a:t>
            </a:r>
            <a:r>
              <a:rPr lang="en-US" altLang="zh-CN" sz="2600" kern="100" baseline="-25000" dirty="0">
                <a:latin typeface="Times New Roman"/>
                <a:ea typeface="华文细黑"/>
                <a:cs typeface="Courier New"/>
              </a:rPr>
              <a:t>0</a:t>
            </a:r>
            <a:r>
              <a:rPr lang="en-US" altLang="zh-CN" sz="2600" kern="100" baseline="30000" dirty="0">
                <a:latin typeface="Times New Roman"/>
                <a:ea typeface="华文细黑"/>
                <a:cs typeface="Courier New"/>
              </a:rPr>
              <a:t>2</a:t>
            </a:r>
            <a:r>
              <a:rPr lang="zh-CN" altLang="zh-CN" sz="2600" kern="100" dirty="0">
                <a:latin typeface="Times New Roman"/>
                <a:ea typeface="华文细黑"/>
                <a:cs typeface="Times New Roman"/>
              </a:rPr>
              <a:t>＝</a:t>
            </a:r>
            <a:r>
              <a:rPr lang="en-US" altLang="zh-CN" sz="2600" kern="100" dirty="0">
                <a:latin typeface="Times New Roman"/>
                <a:ea typeface="华文细黑"/>
                <a:cs typeface="Courier New"/>
              </a:rPr>
              <a:t>2</a:t>
            </a:r>
            <a:r>
              <a:rPr lang="en-US" altLang="zh-CN" sz="2600" i="1" kern="100" dirty="0">
                <a:latin typeface="Times New Roman"/>
                <a:ea typeface="华文细黑"/>
                <a:cs typeface="Courier New"/>
              </a:rPr>
              <a:t>ax</a:t>
            </a:r>
            <a:r>
              <a:rPr lang="zh-CN" altLang="zh-CN" sz="2600" kern="100" dirty="0">
                <a:latin typeface="Times New Roman"/>
                <a:ea typeface="华文细黑"/>
                <a:cs typeface="Times New Roman"/>
              </a:rPr>
              <a:t>仅适用于匀变速直线运动</a:t>
            </a:r>
            <a:r>
              <a:rPr lang="en-US" altLang="zh-CN" sz="2600" kern="100" dirty="0">
                <a:latin typeface="Times New Roman"/>
                <a:ea typeface="华文细黑"/>
                <a:cs typeface="Courier New"/>
              </a:rPr>
              <a:t>.</a:t>
            </a:r>
            <a:endParaRPr lang="zh-CN" altLang="zh-CN" sz="2600" kern="100" dirty="0">
              <a:latin typeface="宋体"/>
              <a:cs typeface="Courier New"/>
            </a:endParaRPr>
          </a:p>
          <a:p>
            <a:pPr algn="just">
              <a:lnSpc>
                <a:spcPct val="150000"/>
              </a:lnSpc>
              <a:spcAft>
                <a:spcPts val="0"/>
              </a:spcAft>
              <a:tabLst>
                <a:tab pos="2700655" algn="l"/>
              </a:tabLst>
            </a:pPr>
            <a:r>
              <a:rPr lang="en-US" altLang="zh-CN" sz="2600" b="1" kern="100" dirty="0">
                <a:latin typeface="Times New Roman"/>
                <a:ea typeface="华文细黑"/>
                <a:cs typeface="Courier New"/>
              </a:rPr>
              <a:t>2.</a:t>
            </a:r>
            <a:r>
              <a:rPr lang="zh-CN" altLang="zh-CN" sz="2600" b="1" kern="100" dirty="0">
                <a:latin typeface="Times New Roman"/>
                <a:ea typeface="华文细黑"/>
                <a:cs typeface="Times New Roman"/>
              </a:rPr>
              <a:t>公式的矢量性：</a:t>
            </a:r>
            <a:r>
              <a:rPr lang="en-US" altLang="zh-CN" sz="2600" i="1" kern="100" dirty="0">
                <a:latin typeface="Book Antiqua"/>
                <a:ea typeface="华文细黑"/>
                <a:cs typeface="Times New Roman"/>
              </a:rPr>
              <a:t>v</a:t>
            </a:r>
            <a:r>
              <a:rPr lang="en-US" altLang="zh-CN" sz="2600" kern="100" baseline="30000" dirty="0">
                <a:latin typeface="Times New Roman"/>
                <a:ea typeface="华文细黑"/>
                <a:cs typeface="Courier New"/>
              </a:rPr>
              <a:t>2</a:t>
            </a:r>
            <a:r>
              <a:rPr lang="zh-CN" altLang="zh-CN" sz="2600" kern="100" dirty="0">
                <a:latin typeface="Times New Roman"/>
                <a:ea typeface="华文细黑"/>
                <a:cs typeface="Times New Roman"/>
              </a:rPr>
              <a:t>－</a:t>
            </a:r>
            <a:r>
              <a:rPr lang="en-US" altLang="zh-CN" sz="2600" i="1" kern="100" dirty="0">
                <a:latin typeface="Book Antiqua"/>
                <a:ea typeface="华文细黑"/>
                <a:cs typeface="Times New Roman"/>
              </a:rPr>
              <a:t>v</a:t>
            </a:r>
            <a:r>
              <a:rPr lang="en-US" altLang="zh-CN" sz="2600" kern="100" baseline="-25000" dirty="0">
                <a:latin typeface="Times New Roman"/>
                <a:ea typeface="华文细黑"/>
                <a:cs typeface="Courier New"/>
              </a:rPr>
              <a:t>0</a:t>
            </a:r>
            <a:r>
              <a:rPr lang="en-US" altLang="zh-CN" sz="2600" kern="100" baseline="30000" dirty="0">
                <a:latin typeface="Times New Roman"/>
                <a:ea typeface="华文细黑"/>
                <a:cs typeface="Courier New"/>
              </a:rPr>
              <a:t>2</a:t>
            </a:r>
            <a:r>
              <a:rPr lang="zh-CN" altLang="zh-CN" sz="2600" kern="100" dirty="0">
                <a:latin typeface="Times New Roman"/>
                <a:ea typeface="华文细黑"/>
                <a:cs typeface="Times New Roman"/>
              </a:rPr>
              <a:t>＝</a:t>
            </a:r>
            <a:r>
              <a:rPr lang="en-US" altLang="zh-CN" sz="2600" kern="100" dirty="0">
                <a:latin typeface="Times New Roman"/>
                <a:ea typeface="华文细黑"/>
                <a:cs typeface="Courier New"/>
              </a:rPr>
              <a:t>2</a:t>
            </a:r>
            <a:r>
              <a:rPr lang="en-US" altLang="zh-CN" sz="2600" i="1" kern="100" dirty="0">
                <a:latin typeface="Times New Roman"/>
                <a:ea typeface="华文细黑"/>
                <a:cs typeface="Courier New"/>
              </a:rPr>
              <a:t>ax</a:t>
            </a:r>
            <a:r>
              <a:rPr lang="zh-CN" altLang="zh-CN" sz="2600" kern="100" dirty="0">
                <a:latin typeface="Times New Roman"/>
                <a:ea typeface="华文细黑"/>
                <a:cs typeface="Times New Roman"/>
              </a:rPr>
              <a:t>是矢量式，</a:t>
            </a:r>
            <a:r>
              <a:rPr lang="en-US" altLang="zh-CN" sz="2600" i="1" kern="100" dirty="0">
                <a:latin typeface="Book Antiqua"/>
                <a:ea typeface="华文细黑"/>
                <a:cs typeface="Times New Roman"/>
              </a:rPr>
              <a:t>v</a:t>
            </a:r>
            <a:r>
              <a:rPr lang="en-US" altLang="zh-CN" sz="2600" kern="100" baseline="-25000" dirty="0">
                <a:latin typeface="Times New Roman"/>
                <a:ea typeface="华文细黑"/>
                <a:cs typeface="Courier New"/>
              </a:rPr>
              <a:t>0</a:t>
            </a:r>
            <a:r>
              <a:rPr lang="zh-CN" altLang="zh-CN" sz="2600" kern="100" dirty="0">
                <a:latin typeface="Times New Roman"/>
                <a:ea typeface="华文细黑"/>
                <a:cs typeface="Times New Roman"/>
              </a:rPr>
              <a:t>、</a:t>
            </a:r>
            <a:r>
              <a:rPr lang="en-US" altLang="zh-CN" sz="2600" i="1" kern="100" dirty="0">
                <a:latin typeface="Book Antiqua"/>
                <a:ea typeface="华文细黑"/>
                <a:cs typeface="Times New Roman"/>
              </a:rPr>
              <a:t>v</a:t>
            </a:r>
            <a:r>
              <a:rPr lang="zh-CN" altLang="zh-CN" sz="2600" kern="100" dirty="0">
                <a:latin typeface="Times New Roman"/>
                <a:ea typeface="华文细黑"/>
                <a:cs typeface="Times New Roman"/>
              </a:rPr>
              <a:t>、</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a:t>
            </a:r>
            <a:r>
              <a:rPr lang="en-US" altLang="zh-CN" sz="2600" i="1" kern="100" dirty="0">
                <a:latin typeface="Times New Roman"/>
                <a:ea typeface="华文细黑"/>
                <a:cs typeface="Courier New"/>
              </a:rPr>
              <a:t>x</a:t>
            </a:r>
            <a:r>
              <a:rPr lang="zh-CN" altLang="zh-CN" sz="2600" kern="100" dirty="0">
                <a:latin typeface="Times New Roman"/>
                <a:ea typeface="华文细黑"/>
                <a:cs typeface="Times New Roman"/>
              </a:rPr>
              <a:t>都是矢量，应用解题时一定要先设定正方向，取</a:t>
            </a:r>
            <a:r>
              <a:rPr lang="en-US" altLang="zh-CN" sz="2600" i="1" kern="100" dirty="0">
                <a:latin typeface="Book Antiqua"/>
                <a:ea typeface="华文细黑"/>
                <a:cs typeface="Times New Roman"/>
              </a:rPr>
              <a:t>v</a:t>
            </a:r>
            <a:r>
              <a:rPr lang="en-US" altLang="zh-CN" sz="2600" kern="100" baseline="-25000" dirty="0">
                <a:latin typeface="Times New Roman"/>
                <a:ea typeface="华文细黑"/>
                <a:cs typeface="Courier New"/>
              </a:rPr>
              <a:t>0</a:t>
            </a:r>
            <a:r>
              <a:rPr lang="zh-CN" altLang="zh-CN" sz="2600" kern="100" dirty="0">
                <a:latin typeface="Times New Roman"/>
                <a:ea typeface="华文细黑"/>
                <a:cs typeface="Times New Roman"/>
              </a:rPr>
              <a:t>方向为正方向：</a:t>
            </a:r>
            <a:endParaRPr lang="zh-CN" altLang="zh-CN" sz="260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华文细黑"/>
                <a:cs typeface="Courier New"/>
              </a:rPr>
              <a:t>(1)</a:t>
            </a:r>
            <a:r>
              <a:rPr lang="zh-CN" altLang="zh-CN" sz="2600" kern="100" dirty="0">
                <a:latin typeface="Times New Roman"/>
                <a:ea typeface="华文细黑"/>
                <a:cs typeface="Times New Roman"/>
              </a:rPr>
              <a:t>若加速运动，</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取正值，减速运动，</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取负值</a:t>
            </a:r>
            <a:r>
              <a:rPr lang="en-US" altLang="zh-CN" sz="2600" kern="100" dirty="0">
                <a:latin typeface="Times New Roman"/>
                <a:ea typeface="华文细黑"/>
                <a:cs typeface="Courier New"/>
              </a:rPr>
              <a:t>.</a:t>
            </a:r>
            <a:endParaRPr lang="zh-CN" altLang="zh-CN" sz="260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华文细黑"/>
                <a:cs typeface="Courier New"/>
              </a:rPr>
              <a:t>(2)</a:t>
            </a:r>
            <a:r>
              <a:rPr lang="en-US" altLang="zh-CN" sz="2600" i="1" kern="100" dirty="0">
                <a:latin typeface="Times New Roman"/>
                <a:ea typeface="华文细黑"/>
                <a:cs typeface="Courier New"/>
              </a:rPr>
              <a:t>x</a:t>
            </a:r>
            <a:r>
              <a:rPr lang="zh-CN" altLang="zh-CN" sz="2600" kern="100" dirty="0">
                <a:latin typeface="Times New Roman"/>
                <a:ea typeface="华文细黑"/>
                <a:cs typeface="Times New Roman"/>
              </a:rPr>
              <a:t>＞</a:t>
            </a:r>
            <a:r>
              <a:rPr lang="en-US" altLang="zh-CN" sz="2600" kern="100" dirty="0">
                <a:latin typeface="Times New Roman"/>
                <a:ea typeface="华文细黑"/>
                <a:cs typeface="Courier New"/>
              </a:rPr>
              <a:t>0</a:t>
            </a:r>
            <a:r>
              <a:rPr lang="zh-CN" altLang="zh-CN" sz="2600" kern="100" dirty="0">
                <a:latin typeface="Times New Roman"/>
                <a:ea typeface="华文细黑"/>
                <a:cs typeface="Times New Roman"/>
              </a:rPr>
              <a:t>，位移的方向与初速度方向相同，</a:t>
            </a:r>
            <a:r>
              <a:rPr lang="en-US" altLang="zh-CN" sz="2600" i="1" kern="100" dirty="0">
                <a:latin typeface="Times New Roman"/>
                <a:ea typeface="华文细黑"/>
                <a:cs typeface="Courier New"/>
              </a:rPr>
              <a:t>x</a:t>
            </a:r>
            <a:r>
              <a:rPr lang="zh-CN" altLang="zh-CN" sz="2600" kern="100" dirty="0">
                <a:latin typeface="Times New Roman"/>
                <a:ea typeface="华文细黑"/>
                <a:cs typeface="Times New Roman"/>
              </a:rPr>
              <a:t>＜</a:t>
            </a:r>
            <a:r>
              <a:rPr lang="en-US" altLang="zh-CN" sz="2600" kern="100" dirty="0">
                <a:latin typeface="Times New Roman"/>
                <a:ea typeface="华文细黑"/>
                <a:cs typeface="Courier New"/>
              </a:rPr>
              <a:t>0</a:t>
            </a:r>
            <a:r>
              <a:rPr lang="zh-CN" altLang="zh-CN" sz="2600" kern="100" dirty="0">
                <a:latin typeface="Times New Roman"/>
                <a:ea typeface="华文细黑"/>
                <a:cs typeface="Times New Roman"/>
              </a:rPr>
              <a:t>则为减速到</a:t>
            </a:r>
            <a:r>
              <a:rPr lang="en-US" altLang="zh-CN" sz="2600" kern="100" dirty="0">
                <a:latin typeface="Times New Roman"/>
                <a:ea typeface="华文细黑"/>
                <a:cs typeface="Courier New"/>
              </a:rPr>
              <a:t>0</a:t>
            </a:r>
            <a:r>
              <a:rPr lang="zh-CN" altLang="zh-CN" sz="2600" kern="100" dirty="0">
                <a:latin typeface="Times New Roman"/>
                <a:ea typeface="华文细黑"/>
                <a:cs typeface="Times New Roman"/>
              </a:rPr>
              <a:t>，又返回到计时起点另一侧的位移</a:t>
            </a:r>
            <a:r>
              <a:rPr lang="en-US" altLang="zh-CN" sz="2600" kern="100" dirty="0">
                <a:latin typeface="Times New Roman"/>
                <a:ea typeface="华文细黑"/>
                <a:cs typeface="Courier New"/>
              </a:rPr>
              <a:t>.</a:t>
            </a:r>
            <a:endParaRPr lang="zh-CN" altLang="zh-CN" sz="260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华文细黑"/>
                <a:cs typeface="Courier New"/>
              </a:rPr>
              <a:t>(3)</a:t>
            </a:r>
            <a:r>
              <a:rPr lang="en-US" altLang="zh-CN" sz="2600" i="1" kern="100" spc="-100" dirty="0">
                <a:latin typeface="Book Antiqua"/>
                <a:ea typeface="华文细黑"/>
                <a:cs typeface="Times New Roman"/>
              </a:rPr>
              <a:t>v</a:t>
            </a:r>
            <a:r>
              <a:rPr lang="zh-CN" altLang="zh-CN" sz="2600" kern="100" spc="-100" dirty="0">
                <a:latin typeface="Times New Roman"/>
                <a:ea typeface="华文细黑"/>
                <a:cs typeface="Times New Roman"/>
              </a:rPr>
              <a:t>＞</a:t>
            </a:r>
            <a:r>
              <a:rPr lang="en-US" altLang="zh-CN" sz="2600" kern="100" spc="-100" dirty="0">
                <a:latin typeface="Times New Roman"/>
                <a:ea typeface="华文细黑"/>
                <a:cs typeface="Courier New"/>
              </a:rPr>
              <a:t>0</a:t>
            </a:r>
            <a:r>
              <a:rPr lang="zh-CN" altLang="zh-CN" sz="2600" kern="100" spc="-100" dirty="0">
                <a:latin typeface="Times New Roman"/>
                <a:ea typeface="华文细黑"/>
                <a:cs typeface="Times New Roman"/>
              </a:rPr>
              <a:t>，速度的方向与初速度方向相同，</a:t>
            </a:r>
            <a:r>
              <a:rPr lang="en-US" altLang="zh-CN" sz="2600" i="1" kern="100" spc="-100" dirty="0">
                <a:latin typeface="Book Antiqua"/>
                <a:ea typeface="华文细黑"/>
                <a:cs typeface="Times New Roman"/>
              </a:rPr>
              <a:t>v</a:t>
            </a:r>
            <a:r>
              <a:rPr lang="zh-CN" altLang="zh-CN" sz="2600" kern="100" spc="-100" dirty="0">
                <a:latin typeface="Times New Roman"/>
                <a:ea typeface="华文细黑"/>
                <a:cs typeface="Times New Roman"/>
              </a:rPr>
              <a:t>＜</a:t>
            </a:r>
            <a:r>
              <a:rPr lang="en-US" altLang="zh-CN" sz="2600" kern="100" spc="-100" dirty="0">
                <a:latin typeface="Times New Roman"/>
                <a:ea typeface="华文细黑"/>
                <a:cs typeface="Courier New"/>
              </a:rPr>
              <a:t>0</a:t>
            </a:r>
            <a:r>
              <a:rPr lang="zh-CN" altLang="zh-CN" sz="2600" kern="100" spc="-100" dirty="0">
                <a:latin typeface="Times New Roman"/>
                <a:ea typeface="华文细黑"/>
                <a:cs typeface="Times New Roman"/>
              </a:rPr>
              <a:t>则为减速到</a:t>
            </a:r>
            <a:r>
              <a:rPr lang="en-US" altLang="zh-CN" sz="2600" kern="100" spc="-100" dirty="0">
                <a:latin typeface="Times New Roman"/>
                <a:ea typeface="华文细黑"/>
                <a:cs typeface="Courier New"/>
              </a:rPr>
              <a:t>0</a:t>
            </a:r>
            <a:r>
              <a:rPr lang="zh-CN" altLang="zh-CN" sz="2600" kern="100" spc="-100" dirty="0">
                <a:latin typeface="Times New Roman"/>
                <a:ea typeface="华文细黑"/>
                <a:cs typeface="Times New Roman"/>
              </a:rPr>
              <a:t>，又返回过程的速度</a:t>
            </a:r>
            <a:r>
              <a:rPr lang="en-US" altLang="zh-CN" sz="2600" kern="100" spc="-100" dirty="0">
                <a:latin typeface="Times New Roman"/>
                <a:ea typeface="华文细黑"/>
                <a:cs typeface="Courier New"/>
              </a:rPr>
              <a:t>.</a:t>
            </a:r>
            <a:endParaRPr lang="zh-CN" altLang="zh-CN" sz="2600" kern="100" spc="-100" dirty="0">
              <a:latin typeface="宋体"/>
              <a:cs typeface="Courier New"/>
            </a:endParaRPr>
          </a:p>
          <a:p>
            <a:pPr algn="just">
              <a:lnSpc>
                <a:spcPct val="150000"/>
              </a:lnSpc>
              <a:spcAft>
                <a:spcPts val="0"/>
              </a:spcAft>
              <a:tabLst>
                <a:tab pos="2700655" algn="l"/>
              </a:tabLst>
            </a:pPr>
            <a:r>
              <a:rPr lang="zh-CN" altLang="zh-CN" sz="2600" b="1" kern="100" dirty="0">
                <a:latin typeface="Times New Roman"/>
                <a:ea typeface="华文细黑"/>
                <a:cs typeface="Times New Roman"/>
              </a:rPr>
              <a:t>注意：</a:t>
            </a:r>
            <a:r>
              <a:rPr lang="zh-CN" altLang="zh-CN" sz="2600" kern="100" dirty="0">
                <a:latin typeface="Times New Roman"/>
                <a:ea typeface="华文细黑"/>
                <a:cs typeface="Times New Roman"/>
              </a:rPr>
              <a:t>应用此公式时，注意符号关系，必要时对计算结果进行分析，验证其合理性</a:t>
            </a:r>
            <a:r>
              <a:rPr lang="en-US" altLang="zh-CN" sz="2600" kern="100" dirty="0">
                <a:latin typeface="Times New Roman"/>
                <a:ea typeface="华文细黑"/>
                <a:cs typeface="Courier New"/>
              </a:rPr>
              <a:t>.</a:t>
            </a:r>
            <a:endParaRPr lang="zh-CN" altLang="zh-CN" sz="2600" kern="100" dirty="0">
              <a:latin typeface="宋体"/>
              <a:cs typeface="Courier New"/>
            </a:endParaRPr>
          </a:p>
          <a:p>
            <a:pPr algn="just">
              <a:lnSpc>
                <a:spcPct val="150000"/>
              </a:lnSpc>
              <a:spcAft>
                <a:spcPts val="0"/>
              </a:spcAft>
              <a:tabLst>
                <a:tab pos="2700655" algn="l"/>
              </a:tabLst>
            </a:pPr>
            <a:r>
              <a:rPr lang="en-US" altLang="zh-CN" sz="2600" b="1" kern="100" dirty="0">
                <a:latin typeface="Times New Roman"/>
                <a:ea typeface="华文细黑"/>
                <a:cs typeface="Courier New"/>
              </a:rPr>
              <a:t>3.</a:t>
            </a:r>
            <a:r>
              <a:rPr lang="zh-CN" altLang="zh-CN" sz="2600" b="1" kern="100" dirty="0">
                <a:latin typeface="Times New Roman"/>
                <a:ea typeface="华文细黑"/>
                <a:cs typeface="Times New Roman"/>
              </a:rPr>
              <a:t>公式的特点：</a:t>
            </a:r>
            <a:r>
              <a:rPr lang="zh-CN" altLang="zh-CN" sz="2600" kern="100" dirty="0">
                <a:latin typeface="Times New Roman"/>
                <a:ea typeface="华文细黑"/>
                <a:cs typeface="Times New Roman"/>
              </a:rPr>
              <a:t>不涉及时间，</a:t>
            </a:r>
            <a:r>
              <a:rPr lang="en-US" altLang="zh-CN" sz="2600" i="1" kern="100" dirty="0">
                <a:latin typeface="Book Antiqua"/>
                <a:ea typeface="华文细黑"/>
                <a:cs typeface="Times New Roman"/>
              </a:rPr>
              <a:t>v</a:t>
            </a:r>
            <a:r>
              <a:rPr lang="en-US" altLang="zh-CN" sz="2600" kern="100" baseline="-25000" dirty="0">
                <a:latin typeface="Times New Roman"/>
                <a:ea typeface="华文细黑"/>
                <a:cs typeface="Courier New"/>
              </a:rPr>
              <a:t>0</a:t>
            </a:r>
            <a:r>
              <a:rPr lang="zh-CN" altLang="zh-CN" sz="2600" kern="100" dirty="0">
                <a:latin typeface="Times New Roman"/>
                <a:ea typeface="华文细黑"/>
                <a:cs typeface="Times New Roman"/>
              </a:rPr>
              <a:t>、</a:t>
            </a:r>
            <a:r>
              <a:rPr lang="en-US" altLang="zh-CN" sz="2600" i="1" kern="100" dirty="0">
                <a:latin typeface="Book Antiqua"/>
                <a:ea typeface="华文细黑"/>
                <a:cs typeface="Times New Roman"/>
              </a:rPr>
              <a:t>v</a:t>
            </a:r>
            <a:r>
              <a:rPr lang="zh-CN" altLang="zh-CN" sz="2600" kern="100" dirty="0">
                <a:latin typeface="Times New Roman"/>
                <a:ea typeface="华文细黑"/>
                <a:cs typeface="Times New Roman"/>
              </a:rPr>
              <a:t>、</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a:t>
            </a:r>
            <a:r>
              <a:rPr lang="en-US" altLang="zh-CN" sz="2600" i="1" kern="100" dirty="0">
                <a:latin typeface="Times New Roman"/>
                <a:ea typeface="华文细黑"/>
                <a:cs typeface="Courier New"/>
              </a:rPr>
              <a:t>x</a:t>
            </a:r>
            <a:r>
              <a:rPr lang="zh-CN" altLang="zh-CN" sz="2600" kern="100" dirty="0">
                <a:latin typeface="Times New Roman"/>
                <a:ea typeface="华文细黑"/>
                <a:cs typeface="Times New Roman"/>
              </a:rPr>
              <a:t>中已知三个量可求第四个量</a:t>
            </a:r>
            <a:r>
              <a:rPr lang="en-US" altLang="zh-CN" sz="2600" kern="100" dirty="0" smtClean="0">
                <a:latin typeface="Times New Roman"/>
                <a:ea typeface="华文细黑"/>
                <a:cs typeface="Courier New"/>
              </a:rPr>
              <a:t>.</a:t>
            </a:r>
            <a:endParaRPr lang="zh-CN" altLang="zh-CN" sz="2600" kern="100" dirty="0">
              <a:effectLst/>
              <a:latin typeface="宋体"/>
              <a:cs typeface="Courier New"/>
            </a:endParaRPr>
          </a:p>
        </p:txBody>
      </p:sp>
    </p:spTree>
    <p:extLst>
      <p:ext uri="{BB962C8B-B14F-4D97-AF65-F5344CB8AC3E}">
        <p14:creationId xmlns:p14="http://schemas.microsoft.com/office/powerpoint/2010/main" val="349589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91298" y="57354"/>
            <a:ext cx="11367176"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长</a:t>
            </a:r>
            <a:r>
              <a:rPr lang="en-US" altLang="zh-CN" sz="2800" kern="100" dirty="0">
                <a:latin typeface="Times New Roman"/>
                <a:ea typeface="华文细黑"/>
                <a:cs typeface="Courier New"/>
              </a:rPr>
              <a:t>100 m</a:t>
            </a:r>
            <a:r>
              <a:rPr lang="zh-CN" altLang="zh-CN" sz="2800" kern="100" dirty="0">
                <a:latin typeface="Times New Roman"/>
                <a:ea typeface="华文细黑"/>
                <a:cs typeface="Times New Roman"/>
              </a:rPr>
              <a:t>的列车通过长</a:t>
            </a:r>
            <a:r>
              <a:rPr lang="en-US" altLang="zh-CN" sz="2800" kern="100" dirty="0">
                <a:latin typeface="Times New Roman"/>
                <a:ea typeface="华文细黑"/>
                <a:cs typeface="Courier New"/>
              </a:rPr>
              <a:t>1 000 m</a:t>
            </a:r>
            <a:r>
              <a:rPr lang="zh-CN" altLang="zh-CN" sz="2800" kern="100" dirty="0">
                <a:latin typeface="Times New Roman"/>
                <a:ea typeface="华文细黑"/>
                <a:cs typeface="Times New Roman"/>
              </a:rPr>
              <a:t>的隧道时做匀加速直线运动，列车刚进隧道时的速度是</a:t>
            </a:r>
            <a:r>
              <a:rPr lang="en-US" altLang="zh-CN" sz="2800" kern="100" dirty="0">
                <a:latin typeface="Times New Roman"/>
                <a:ea typeface="华文细黑"/>
                <a:cs typeface="Courier New"/>
              </a:rPr>
              <a:t>10 m</a:t>
            </a:r>
            <a:r>
              <a:rPr lang="en-US" altLang="zh-CN" sz="2800" kern="100" dirty="0">
                <a:latin typeface="IPAPANNEW"/>
                <a:ea typeface="华文细黑"/>
                <a:cs typeface="Times New Roman"/>
              </a:rPr>
              <a:t>/s</a:t>
            </a:r>
            <a:r>
              <a:rPr lang="zh-CN" altLang="zh-CN" sz="2800" kern="100" dirty="0">
                <a:latin typeface="IPAPANNEW"/>
                <a:ea typeface="华文细黑"/>
                <a:cs typeface="Times New Roman"/>
              </a:rPr>
              <a:t>，完全出隧道时的速度是</a:t>
            </a:r>
            <a:r>
              <a:rPr lang="en-US" altLang="zh-CN" sz="2800" kern="100" dirty="0">
                <a:latin typeface="IPAPANNEW"/>
                <a:ea typeface="华文细黑"/>
                <a:cs typeface="Times New Roman"/>
              </a:rPr>
              <a:t>12 m/</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列车过隧道时的加速度是多大？</a:t>
            </a:r>
            <a:endParaRPr lang="zh-CN" altLang="zh-CN" sz="1050" kern="100" dirty="0">
              <a:effectLst/>
              <a:latin typeface="宋体"/>
              <a:cs typeface="Courier New"/>
            </a:endParaRPr>
          </a:p>
        </p:txBody>
      </p:sp>
      <p:sp>
        <p:nvSpPr>
          <p:cNvPr id="9" name="矩形 8"/>
          <p:cNvSpPr/>
          <p:nvPr/>
        </p:nvSpPr>
        <p:spPr>
          <a:xfrm>
            <a:off x="391298" y="2578522"/>
            <a:ext cx="11367176"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1 000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100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1 100 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m/s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12 m/s</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ax</a:t>
            </a:r>
            <a:r>
              <a:rPr lang="zh-CN" altLang="zh-CN" sz="2800" kern="100" dirty="0">
                <a:solidFill>
                  <a:srgbClr val="002060"/>
                </a:solidFill>
                <a:latin typeface="Times New Roman"/>
                <a:ea typeface="华文细黑"/>
                <a:cs typeface="Times New Roman"/>
              </a:rPr>
              <a:t>得，加速度</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0.02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91298" y="2115374"/>
            <a:ext cx="2618024"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0.02 m/s</a:t>
            </a:r>
            <a:r>
              <a:rPr lang="en-US" altLang="zh-CN" sz="2800" kern="100" baseline="30000" dirty="0">
                <a:solidFill>
                  <a:srgbClr val="C00000"/>
                </a:solidFill>
                <a:latin typeface="Times New Roman"/>
                <a:ea typeface="华文细黑"/>
              </a:rPr>
              <a:t>2</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590611855"/>
              </p:ext>
            </p:extLst>
          </p:nvPr>
        </p:nvGraphicFramePr>
        <p:xfrm>
          <a:off x="5138782" y="3164746"/>
          <a:ext cx="1646238" cy="1198563"/>
        </p:xfrm>
        <a:graphic>
          <a:graphicData uri="http://schemas.openxmlformats.org/presentationml/2006/ole">
            <mc:AlternateContent xmlns:mc="http://schemas.openxmlformats.org/markup-compatibility/2006">
              <mc:Choice xmlns:v="urn:schemas-microsoft-com:vml" Requires="v">
                <p:oleObj spid="_x0000_s29112" name="文档" r:id="rId3" imgW="1659054" imgH="1198170" progId="Word.Document.12">
                  <p:embed/>
                </p:oleObj>
              </mc:Choice>
              <mc:Fallback>
                <p:oleObj name="文档" r:id="rId3" imgW="1659054" imgH="1198170" progId="Word.Document.12">
                  <p:embed/>
                  <p:pic>
                    <p:nvPicPr>
                      <p:cNvPr id="0" name=""/>
                      <p:cNvPicPr/>
                      <p:nvPr/>
                    </p:nvPicPr>
                    <p:blipFill>
                      <a:blip r:embed="rId4"/>
                      <a:stretch>
                        <a:fillRect/>
                      </a:stretch>
                    </p:blipFill>
                    <p:spPr>
                      <a:xfrm>
                        <a:off x="5138782" y="3164746"/>
                        <a:ext cx="1646238" cy="1198563"/>
                      </a:xfrm>
                      <a:prstGeom prst="rect">
                        <a:avLst/>
                      </a:prstGeom>
                    </p:spPr>
                  </p:pic>
                </p:oleObj>
              </mc:Fallback>
            </mc:AlternateContent>
          </a:graphicData>
        </a:graphic>
      </p:graphicFrame>
      <p:sp>
        <p:nvSpPr>
          <p:cNvPr id="16" name="矩形 15"/>
          <p:cNvSpPr/>
          <p:nvPr/>
        </p:nvSpPr>
        <p:spPr>
          <a:xfrm>
            <a:off x="391298" y="3955058"/>
            <a:ext cx="11367176"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通过隧道所用的时间是多少？</a:t>
            </a:r>
            <a:endParaRPr lang="zh-CN" altLang="zh-CN" sz="1050" kern="100" dirty="0">
              <a:effectLst/>
              <a:latin typeface="宋体"/>
              <a:cs typeface="Courier New"/>
            </a:endParaRPr>
          </a:p>
        </p:txBody>
      </p:sp>
      <p:sp>
        <p:nvSpPr>
          <p:cNvPr id="17" name="矩形 16"/>
          <p:cNvSpPr/>
          <p:nvPr/>
        </p:nvSpPr>
        <p:spPr>
          <a:xfrm>
            <a:off x="391298" y="5190242"/>
            <a:ext cx="11367176"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zh-CN" altLang="zh-CN" sz="2800" kern="100" dirty="0">
                <a:solidFill>
                  <a:srgbClr val="002060"/>
                </a:solidFill>
                <a:latin typeface="Times New Roman"/>
                <a:ea typeface="华文细黑"/>
                <a:cs typeface="Times New Roman"/>
              </a:rPr>
              <a:t>得</a:t>
            </a:r>
            <a:endParaRPr lang="zh-CN" altLang="zh-CN" sz="1050" kern="100" dirty="0">
              <a:effectLst/>
              <a:latin typeface="宋体"/>
              <a:cs typeface="Courier New"/>
            </a:endParaRPr>
          </a:p>
        </p:txBody>
      </p:sp>
      <p:sp>
        <p:nvSpPr>
          <p:cNvPr id="18" name="矩形 17"/>
          <p:cNvSpPr/>
          <p:nvPr/>
        </p:nvSpPr>
        <p:spPr>
          <a:xfrm>
            <a:off x="391298" y="4716532"/>
            <a:ext cx="2029723"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100 s</a:t>
            </a:r>
            <a:endParaRPr lang="zh-CN" altLang="en-US" sz="2800" dirty="0"/>
          </a:p>
        </p:txBody>
      </p:sp>
      <p:graphicFrame>
        <p:nvGraphicFramePr>
          <p:cNvPr id="19" name="对象 18"/>
          <p:cNvGraphicFramePr>
            <a:graphicFrameLocks noChangeAspect="1"/>
          </p:cNvGraphicFramePr>
          <p:nvPr>
            <p:extLst>
              <p:ext uri="{D42A27DB-BD31-4B8C-83A1-F6EECF244321}">
                <p14:modId xmlns:p14="http://schemas.microsoft.com/office/powerpoint/2010/main" val="2906863505"/>
              </p:ext>
            </p:extLst>
          </p:nvPr>
        </p:nvGraphicFramePr>
        <p:xfrm>
          <a:off x="510366" y="5803404"/>
          <a:ext cx="6654800" cy="1189037"/>
        </p:xfrm>
        <a:graphic>
          <a:graphicData uri="http://schemas.openxmlformats.org/presentationml/2006/ole">
            <mc:AlternateContent xmlns:mc="http://schemas.openxmlformats.org/markup-compatibility/2006">
              <mc:Choice xmlns:v="urn:schemas-microsoft-com:vml" Requires="v">
                <p:oleObj spid="_x0000_s29113" name="文档" r:id="rId5" imgW="6740538" imgH="1203929" progId="Word.Document.12">
                  <p:embed/>
                </p:oleObj>
              </mc:Choice>
              <mc:Fallback>
                <p:oleObj name="文档" r:id="rId5" imgW="6740538" imgH="1203929" progId="Word.Document.12">
                  <p:embed/>
                  <p:pic>
                    <p:nvPicPr>
                      <p:cNvPr id="0" name=""/>
                      <p:cNvPicPr/>
                      <p:nvPr/>
                    </p:nvPicPr>
                    <p:blipFill>
                      <a:blip r:embed="rId6"/>
                      <a:stretch>
                        <a:fillRect/>
                      </a:stretch>
                    </p:blipFill>
                    <p:spPr>
                      <a:xfrm>
                        <a:off x="510366" y="5803404"/>
                        <a:ext cx="6654800" cy="1189037"/>
                      </a:xfrm>
                      <a:prstGeom prst="rect">
                        <a:avLst/>
                      </a:prstGeom>
                    </p:spPr>
                  </p:pic>
                </p:oleObj>
              </mc:Fallback>
            </mc:AlternateContent>
          </a:graphicData>
        </a:graphic>
      </p:graphicFrame>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3"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blinds(horizontal)">
                                      <p:cBhvr>
                                        <p:cTn id="31" dur="500"/>
                                        <p:tgtEl>
                                          <p:spTgt spid="9">
                                            <p:txEl>
                                              <p:pRg st="1" end="1"/>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9">
                                            <p:txEl>
                                              <p:pRg st="0" end="0"/>
                                            </p:txEl>
                                          </p:spTgt>
                                        </p:tgtEl>
                                      </p:cBhvr>
                                    </p:animEffect>
                                    <p:set>
                                      <p:cBhvr>
                                        <p:cTn id="49" dur="1" fill="hold">
                                          <p:stCondLst>
                                            <p:cond delay="499"/>
                                          </p:stCondLst>
                                        </p:cTn>
                                        <p:tgtEl>
                                          <p:spTgt spid="9">
                                            <p:txEl>
                                              <p:pRg st="0" end="0"/>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9">
                                            <p:txEl>
                                              <p:pRg st="1" end="1"/>
                                            </p:txEl>
                                          </p:spTgt>
                                        </p:tgtEl>
                                      </p:cBhvr>
                                    </p:animEffect>
                                    <p:set>
                                      <p:cBhvr>
                                        <p:cTn id="52" dur="1" fill="hold">
                                          <p:stCondLst>
                                            <p:cond delay="499"/>
                                          </p:stCondLst>
                                        </p:cTn>
                                        <p:tgtEl>
                                          <p:spTgt spid="9">
                                            <p:txEl>
                                              <p:pRg st="1" end="1"/>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build="allAtOnce"/>
      <p:bldP spid="3" grpId="0"/>
      <p:bldP spid="3" grpId="1"/>
      <p:bldP spid="17" grpId="0"/>
      <p:bldP spid="17" grpId="1"/>
      <p:bldP spid="18" grpId="0"/>
      <p:bldP spid="18" grpId="1"/>
      <p:bldP spid="18" grpId="2"/>
      <p:bldP spid="18"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533341" y="1413570"/>
            <a:ext cx="10966708" cy="3649693"/>
          </a:xfrm>
          <a:prstGeom prst="rect">
            <a:avLst/>
          </a:prstGeom>
        </p:spPr>
        <p:txBody>
          <a:bodyPr wrap="square" lIns="121898" tIns="60948" rIns="121898" bIns="60948">
            <a:spAutoFit/>
          </a:bodyPr>
          <a:lstStyle/>
          <a:p>
            <a:pPr algn="ctr">
              <a:lnSpc>
                <a:spcPts val="5500"/>
              </a:lnSpc>
              <a:spcAft>
                <a:spcPts val="0"/>
              </a:spcAft>
              <a:tabLst>
                <a:tab pos="2700655" algn="l"/>
              </a:tabLst>
            </a:pPr>
            <a:r>
              <a:rPr lang="zh-CN" altLang="zh-CN" sz="2800" b="1" kern="100" dirty="0">
                <a:solidFill>
                  <a:srgbClr val="C00000"/>
                </a:solidFill>
                <a:latin typeface="Times New Roman"/>
                <a:ea typeface="华文细黑"/>
                <a:cs typeface="Times New Roman"/>
              </a:rPr>
              <a:t>解答匀变速直线运动问题时巧选公式的基本方法</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如果题目中无位移</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，也不让求</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，一般选用速度公式</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at</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如果题目中无末速度</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，也不让求</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，一般选用位移公式</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i="1" kern="100" dirty="0" smtClean="0">
                <a:latin typeface="Times New Roman"/>
                <a:ea typeface="华文细黑"/>
                <a:cs typeface="Courier New"/>
              </a:rPr>
              <a:t>at</a:t>
            </a:r>
            <a:r>
              <a:rPr lang="en-US" altLang="zh-CN" sz="2800" kern="100" baseline="30000" dirty="0" smtClean="0">
                <a:latin typeface="Times New Roman"/>
                <a:ea typeface="华文细黑"/>
                <a:cs typeface="Courier New"/>
              </a:rPr>
              <a:t>2</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如果题目中无运动时间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，也不让求</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，一般选用导出公式</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ax</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grpSp>
        <p:nvGrpSpPr>
          <p:cNvPr id="9" name="组合 8"/>
          <p:cNvGrpSpPr/>
          <p:nvPr/>
        </p:nvGrpSpPr>
        <p:grpSpPr>
          <a:xfrm>
            <a:off x="164" y="549474"/>
            <a:ext cx="2333534" cy="668428"/>
            <a:chOff x="164" y="341996"/>
            <a:chExt cx="2333534" cy="668428"/>
          </a:xfrm>
        </p:grpSpPr>
        <p:sp>
          <p:nvSpPr>
            <p:cNvPr id="11" name="五边形 10"/>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3" name="燕尾形 12"/>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5" name="矩形 1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方法总结</a:t>
              </a:r>
              <a:endParaRPr lang="zh-CN" altLang="en-US" sz="2800" b="1" kern="100" dirty="0">
                <a:solidFill>
                  <a:schemeClr val="bg1"/>
                </a:solidFill>
                <a:latin typeface="宋体"/>
                <a:cs typeface="Courier New"/>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857243610"/>
              </p:ext>
            </p:extLst>
          </p:nvPr>
        </p:nvGraphicFramePr>
        <p:xfrm>
          <a:off x="10713878" y="2791882"/>
          <a:ext cx="590550" cy="1360488"/>
        </p:xfrm>
        <a:graphic>
          <a:graphicData uri="http://schemas.openxmlformats.org/presentationml/2006/ole">
            <mc:AlternateContent xmlns:mc="http://schemas.openxmlformats.org/markup-compatibility/2006">
              <mc:Choice xmlns:v="urn:schemas-microsoft-com:vml" Requires="v">
                <p:oleObj spid="_x0000_s29897" name="文档" r:id="rId3" imgW="590298" imgH="1360853" progId="Word.Document.12">
                  <p:embed/>
                </p:oleObj>
              </mc:Choice>
              <mc:Fallback>
                <p:oleObj name="文档" r:id="rId3" imgW="590298" imgH="1360853" progId="Word.Document.12">
                  <p:embed/>
                  <p:pic>
                    <p:nvPicPr>
                      <p:cNvPr id="0" name=""/>
                      <p:cNvPicPr/>
                      <p:nvPr/>
                    </p:nvPicPr>
                    <p:blipFill>
                      <a:blip r:embed="rId4"/>
                      <a:stretch>
                        <a:fillRect/>
                      </a:stretch>
                    </p:blipFill>
                    <p:spPr>
                      <a:xfrm>
                        <a:off x="10713878" y="2791882"/>
                        <a:ext cx="590550" cy="1360488"/>
                      </a:xfrm>
                      <a:prstGeom prst="rect">
                        <a:avLst/>
                      </a:prstGeom>
                    </p:spPr>
                  </p:pic>
                </p:oleObj>
              </mc:Fallback>
            </mc:AlternateContent>
          </a:graphicData>
        </a:graphic>
      </p:graphicFrame>
    </p:spTree>
    <p:extLst>
      <p:ext uri="{BB962C8B-B14F-4D97-AF65-F5344CB8AC3E}">
        <p14:creationId xmlns:p14="http://schemas.microsoft.com/office/powerpoint/2010/main" val="3728370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345773194"/>
              </p:ext>
            </p:extLst>
          </p:nvPr>
        </p:nvGraphicFramePr>
        <p:xfrm>
          <a:off x="582613" y="3799781"/>
          <a:ext cx="9164637" cy="1646237"/>
        </p:xfrm>
        <a:graphic>
          <a:graphicData uri="http://schemas.openxmlformats.org/presentationml/2006/ole">
            <mc:AlternateContent xmlns:mc="http://schemas.openxmlformats.org/markup-compatibility/2006">
              <mc:Choice xmlns:v="urn:schemas-microsoft-com:vml" Requires="v">
                <p:oleObj spid="_x0000_s30917" name="文档" r:id="rId3" imgW="9166054" imgH="1645909" progId="Word.Document.12">
                  <p:embed/>
                </p:oleObj>
              </mc:Choice>
              <mc:Fallback>
                <p:oleObj name="文档" r:id="rId3" imgW="9166054" imgH="1645909" progId="Word.Document.12">
                  <p:embed/>
                  <p:pic>
                    <p:nvPicPr>
                      <p:cNvPr id="0" name=""/>
                      <p:cNvPicPr/>
                      <p:nvPr/>
                    </p:nvPicPr>
                    <p:blipFill>
                      <a:blip r:embed="rId4"/>
                      <a:stretch>
                        <a:fillRect/>
                      </a:stretch>
                    </p:blipFill>
                    <p:spPr>
                      <a:xfrm>
                        <a:off x="582613" y="3799781"/>
                        <a:ext cx="9164637" cy="1646237"/>
                      </a:xfrm>
                      <a:prstGeom prst="rect">
                        <a:avLst/>
                      </a:prstGeom>
                    </p:spPr>
                  </p:pic>
                </p:oleObj>
              </mc:Fallback>
            </mc:AlternateContent>
          </a:graphicData>
        </a:graphic>
      </p:graphicFrame>
      <p:sp>
        <p:nvSpPr>
          <p:cNvPr id="12" name="矩形 11"/>
          <p:cNvSpPr/>
          <p:nvPr/>
        </p:nvSpPr>
        <p:spPr>
          <a:xfrm>
            <a:off x="501316" y="690279"/>
            <a:ext cx="11167461" cy="2859861"/>
          </a:xfrm>
          <a:prstGeom prst="rect">
            <a:avLst/>
          </a:prstGeom>
        </p:spPr>
        <p:txBody>
          <a:bodyPr wrap="square" lIns="121898" tIns="60948" rIns="121898" bIns="60948">
            <a:spAutoFit/>
          </a:bodyPr>
          <a:lstStyle/>
          <a:p>
            <a:pPr algn="just">
              <a:lnSpc>
                <a:spcPts val="5500"/>
              </a:lnSpc>
              <a:spcAft>
                <a:spcPts val="0"/>
              </a:spcAf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a:t>
            </a:r>
            <a:r>
              <a:rPr lang="zh-CN" altLang="zh-CN" sz="2800" kern="100" spc="100" dirty="0">
                <a:latin typeface="Times New Roman"/>
                <a:ea typeface="华文细黑"/>
                <a:cs typeface="Times New Roman"/>
              </a:rPr>
              <a:t>有一长为</a:t>
            </a:r>
            <a:r>
              <a:rPr lang="en-US" altLang="zh-CN" sz="2800" i="1" kern="100" spc="100" dirty="0">
                <a:latin typeface="Times New Roman"/>
                <a:ea typeface="华文细黑"/>
                <a:cs typeface="Courier New"/>
              </a:rPr>
              <a:t>L</a:t>
            </a:r>
            <a:r>
              <a:rPr lang="zh-CN" altLang="zh-CN" sz="2800" kern="100" spc="100" dirty="0">
                <a:latin typeface="Times New Roman"/>
                <a:ea typeface="华文细黑"/>
                <a:cs typeface="Times New Roman"/>
              </a:rPr>
              <a:t>的列车，正以恒定的加速度过铁路桥，桥长为</a:t>
            </a:r>
            <a:r>
              <a:rPr lang="en-US" altLang="zh-CN" sz="2800" kern="100" spc="100" dirty="0">
                <a:latin typeface="Times New Roman"/>
                <a:ea typeface="华文细黑"/>
                <a:cs typeface="Courier New"/>
              </a:rPr>
              <a:t>2</a:t>
            </a:r>
            <a:r>
              <a:rPr lang="en-US" altLang="zh-CN" sz="2800" i="1" kern="100" spc="100" dirty="0">
                <a:latin typeface="Times New Roman"/>
                <a:ea typeface="华文细黑"/>
                <a:cs typeface="Courier New"/>
              </a:rPr>
              <a:t>L</a:t>
            </a:r>
            <a:r>
              <a:rPr lang="zh-CN" altLang="zh-CN" sz="2800" kern="100" spc="100" dirty="0">
                <a:latin typeface="Times New Roman"/>
                <a:ea typeface="华文细黑"/>
                <a:cs typeface="Times New Roman"/>
              </a:rPr>
              <a:t>，现</a:t>
            </a:r>
            <a:r>
              <a:rPr lang="zh-CN" altLang="zh-CN" sz="2800" kern="100" dirty="0">
                <a:latin typeface="Times New Roman"/>
                <a:ea typeface="华文细黑"/>
                <a:cs typeface="Times New Roman"/>
              </a:rPr>
              <a:t>已知列车车头过桥头的速度为</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，车头过桥尾时的速度为</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，那么，车尾过桥尾时的速度为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pPr>
            <a:r>
              <a:rPr lang="en-US" altLang="zh-CN" sz="2800" kern="100" dirty="0">
                <a:latin typeface="Times New Roman"/>
                <a:ea typeface="华文细黑"/>
                <a:cs typeface="Courier New"/>
              </a:rPr>
              <a:t>A.3</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B.3</a:t>
            </a:r>
            <a:r>
              <a:rPr lang="en-US" altLang="zh-CN" sz="2800" i="1" kern="100" dirty="0" smtClean="0">
                <a:latin typeface="Book Antiqua"/>
                <a:ea typeface="华文细黑"/>
                <a:cs typeface="Times New Roman"/>
              </a:rPr>
              <a:t>v</a:t>
            </a:r>
            <a:r>
              <a:rPr lang="en-US" altLang="zh-CN" sz="2800" kern="100" baseline="-25000" dirty="0" smtClean="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endParaRPr lang="zh-CN" altLang="zh-CN" sz="1050" kern="100" dirty="0">
              <a:effectLst/>
              <a:latin typeface="宋体"/>
              <a:cs typeface="Courier New"/>
            </a:endParaRPr>
          </a:p>
        </p:txBody>
      </p:sp>
      <p:sp>
        <p:nvSpPr>
          <p:cNvPr id="15" name="TextBox 14"/>
          <p:cNvSpPr txBox="1"/>
          <p:nvPr/>
        </p:nvSpPr>
        <p:spPr>
          <a:xfrm>
            <a:off x="354886" y="4011729"/>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90595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矩形 11"/>
          <p:cNvSpPr/>
          <p:nvPr/>
        </p:nvSpPr>
        <p:spPr>
          <a:xfrm>
            <a:off x="523607" y="720522"/>
            <a:ext cx="11143198" cy="3552358"/>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列车车头过桥头到车头过桥尾有：</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L</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车头过桥尾到车尾过桥尾有：</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3</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aL</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由以上两式可得，</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70512690"/>
              </p:ext>
            </p:extLst>
          </p:nvPr>
        </p:nvGraphicFramePr>
        <p:xfrm>
          <a:off x="653078" y="4434458"/>
          <a:ext cx="3106738" cy="1371600"/>
        </p:xfrm>
        <a:graphic>
          <a:graphicData uri="http://schemas.openxmlformats.org/presentationml/2006/ole">
            <mc:AlternateContent xmlns:mc="http://schemas.openxmlformats.org/markup-compatibility/2006">
              <mc:Choice xmlns:v="urn:schemas-microsoft-com:vml" Requires="v">
                <p:oleObj spid="_x0000_s31929" name="文档" r:id="rId3" imgW="3107497" imgH="1370931" progId="Word.Document.12">
                  <p:embed/>
                </p:oleObj>
              </mc:Choice>
              <mc:Fallback>
                <p:oleObj name="文档" r:id="rId3" imgW="3107497" imgH="1370931" progId="Word.Document.12">
                  <p:embed/>
                  <p:pic>
                    <p:nvPicPr>
                      <p:cNvPr id="0" name=""/>
                      <p:cNvPicPr/>
                      <p:nvPr/>
                    </p:nvPicPr>
                    <p:blipFill>
                      <a:blip r:embed="rId4"/>
                      <a:stretch>
                        <a:fillRect/>
                      </a:stretch>
                    </p:blipFill>
                    <p:spPr>
                      <a:xfrm>
                        <a:off x="653078" y="4434458"/>
                        <a:ext cx="3106738" cy="1371600"/>
                      </a:xfrm>
                      <a:prstGeom prst="rect">
                        <a:avLst/>
                      </a:prstGeom>
                    </p:spPr>
                  </p:pic>
                </p:oleObj>
              </mc:Fallback>
            </mc:AlternateContent>
          </a:graphicData>
        </a:graphic>
      </p:graphicFrame>
    </p:spTree>
    <p:extLst>
      <p:ext uri="{BB962C8B-B14F-4D97-AF65-F5344CB8AC3E}">
        <p14:creationId xmlns:p14="http://schemas.microsoft.com/office/powerpoint/2010/main" val="177305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750"/>
                                        <p:tgtEl>
                                          <p:spTgt spid="12">
                                            <p:txEl>
                                              <p:pRg st="3" end="3"/>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blinds(horizontal)">
                                      <p:cBhvr>
                                        <p:cTn id="23" dur="750"/>
                                        <p:tgtEl>
                                          <p:spTgt spid="12">
                                            <p:txEl>
                                              <p:pRg st="4" end="4"/>
                                            </p:txEl>
                                          </p:spTgt>
                                        </p:tgtEl>
                                      </p:cBhvr>
                                    </p:animEffect>
                                  </p:childTnLst>
                                </p:cTn>
                              </p:par>
                            </p:childTnLst>
                          </p:cTn>
                        </p:par>
                        <p:par>
                          <p:cTn id="24" fill="hold">
                            <p:stCondLst>
                              <p:cond delay="3750"/>
                            </p:stCondLst>
                            <p:childTnLst>
                              <p:par>
                                <p:cTn id="25" presetID="3"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533341" y="1503333"/>
            <a:ext cx="10966708" cy="2239050"/>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中间位置的速度与初、末速度的关系：</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在匀变速直线运动中，某段位移</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的初、末速度分别是</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和</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，加速度为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，中间位置的速度</a:t>
            </a:r>
            <a:r>
              <a:rPr lang="zh-CN" altLang="zh-CN" sz="2800" kern="100" dirty="0" smtClean="0">
                <a:latin typeface="Times New Roman"/>
                <a:ea typeface="华文细黑"/>
                <a:cs typeface="Times New Roman"/>
              </a:rPr>
              <a:t>为</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则</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en-US" altLang="zh-CN" sz="2800" kern="100" dirty="0" smtClean="0">
                <a:latin typeface="Symbol"/>
                <a:ea typeface="华文细黑"/>
                <a:cs typeface="Times New Roman"/>
              </a:rPr>
              <a:t>(</a:t>
            </a:r>
            <a:r>
              <a:rPr lang="zh-CN" altLang="zh-CN" sz="2800" kern="100" dirty="0">
                <a:latin typeface="Times New Roman"/>
                <a:ea typeface="华文细黑"/>
                <a:cs typeface="Times New Roman"/>
              </a:rPr>
              <a:t>请同学们自己推导</a:t>
            </a:r>
            <a:r>
              <a:rPr lang="en-US" altLang="zh-CN" sz="2800" kern="100" dirty="0">
                <a:latin typeface="Symbol"/>
                <a:ea typeface="华文细黑"/>
                <a:cs typeface="Times New Roman"/>
              </a:rPr>
              <a:t>)</a:t>
            </a:r>
            <a:endParaRPr lang="zh-CN" altLang="zh-CN" sz="1050" kern="100" dirty="0">
              <a:effectLst/>
              <a:latin typeface="宋体"/>
              <a:cs typeface="Courier New"/>
            </a:endParaRPr>
          </a:p>
        </p:txBody>
      </p:sp>
      <p:grpSp>
        <p:nvGrpSpPr>
          <p:cNvPr id="9" name="组合 8"/>
          <p:cNvGrpSpPr/>
          <p:nvPr/>
        </p:nvGrpSpPr>
        <p:grpSpPr>
          <a:xfrm>
            <a:off x="164" y="549474"/>
            <a:ext cx="2333534" cy="668428"/>
            <a:chOff x="164" y="341996"/>
            <a:chExt cx="2333534" cy="668428"/>
          </a:xfrm>
        </p:grpSpPr>
        <p:sp>
          <p:nvSpPr>
            <p:cNvPr id="11" name="五边形 10"/>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3" name="燕尾形 12"/>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5" name="矩形 1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2"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221315536"/>
              </p:ext>
            </p:extLst>
          </p:nvPr>
        </p:nvGraphicFramePr>
        <p:xfrm>
          <a:off x="4397046" y="3120554"/>
          <a:ext cx="458218" cy="824792"/>
        </p:xfrm>
        <a:graphic>
          <a:graphicData uri="http://schemas.openxmlformats.org/presentationml/2006/ole">
            <mc:AlternateContent xmlns:mc="http://schemas.openxmlformats.org/markup-compatibility/2006">
              <mc:Choice xmlns:v="urn:schemas-microsoft-com:vml" Requires="v">
                <p:oleObj spid="_x0000_s33302" name="Equation" r:id="rId3" imgW="190417" imgH="342751" progId="Equation.DSMT4">
                  <p:embed/>
                </p:oleObj>
              </mc:Choice>
              <mc:Fallback>
                <p:oleObj name="Equation" r:id="rId3" imgW="190417" imgH="34275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046" y="3120554"/>
                        <a:ext cx="458218" cy="824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5"/>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1945237770"/>
              </p:ext>
            </p:extLst>
          </p:nvPr>
        </p:nvGraphicFramePr>
        <p:xfrm>
          <a:off x="5538157" y="3120554"/>
          <a:ext cx="458218" cy="824792"/>
        </p:xfrm>
        <a:graphic>
          <a:graphicData uri="http://schemas.openxmlformats.org/presentationml/2006/ole">
            <mc:AlternateContent xmlns:mc="http://schemas.openxmlformats.org/markup-compatibility/2006">
              <mc:Choice xmlns:v="urn:schemas-microsoft-com:vml" Requires="v">
                <p:oleObj spid="_x0000_s33303" name="Equation" r:id="rId5" imgW="190417" imgH="342751" progId="Equation.DSMT4">
                  <p:embed/>
                </p:oleObj>
              </mc:Choice>
              <mc:Fallback>
                <p:oleObj name="Equation" r:id="rId5" imgW="190417" imgH="34275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157" y="3120554"/>
                        <a:ext cx="458218" cy="824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47213252"/>
              </p:ext>
            </p:extLst>
          </p:nvPr>
        </p:nvGraphicFramePr>
        <p:xfrm>
          <a:off x="6351870" y="2957106"/>
          <a:ext cx="2074863" cy="1350963"/>
        </p:xfrm>
        <a:graphic>
          <a:graphicData uri="http://schemas.openxmlformats.org/presentationml/2006/ole">
            <mc:AlternateContent xmlns:mc="http://schemas.openxmlformats.org/markup-compatibility/2006">
              <mc:Choice xmlns:v="urn:schemas-microsoft-com:vml" Requires="v">
                <p:oleObj spid="_x0000_s33304" name="文档" r:id="rId6" imgW="2075505" imgH="1350776" progId="Word.Document.12">
                  <p:embed/>
                </p:oleObj>
              </mc:Choice>
              <mc:Fallback>
                <p:oleObj name="文档" r:id="rId6" imgW="2075505" imgH="1350776" progId="Word.Document.12">
                  <p:embed/>
                  <p:pic>
                    <p:nvPicPr>
                      <p:cNvPr id="0" name=""/>
                      <p:cNvPicPr/>
                      <p:nvPr/>
                    </p:nvPicPr>
                    <p:blipFill>
                      <a:blip r:embed="rId7"/>
                      <a:stretch>
                        <a:fillRect/>
                      </a:stretch>
                    </p:blipFill>
                    <p:spPr>
                      <a:xfrm>
                        <a:off x="6351870" y="2957106"/>
                        <a:ext cx="2074863" cy="1350963"/>
                      </a:xfrm>
                      <a:prstGeom prst="rect">
                        <a:avLst/>
                      </a:prstGeom>
                    </p:spPr>
                  </p:pic>
                </p:oleObj>
              </mc:Fallback>
            </mc:AlternateContent>
          </a:graphicData>
        </a:graphic>
      </p:graphicFrame>
    </p:spTree>
    <p:extLst>
      <p:ext uri="{BB962C8B-B14F-4D97-AF65-F5344CB8AC3E}">
        <p14:creationId xmlns:p14="http://schemas.microsoft.com/office/powerpoint/2010/main" val="4291831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453530" y="5889114"/>
            <a:ext cx="11263033" cy="738664"/>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a:t>
            </a:r>
            <a:r>
              <a:rPr lang="en-US" altLang="zh-CN" sz="2800" i="1" kern="100" dirty="0">
                <a:solidFill>
                  <a:srgbClr val="002060"/>
                </a:solidFill>
                <a:latin typeface="Times New Roman"/>
                <a:ea typeface="华文细黑"/>
              </a:rPr>
              <a:t>x</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rPr>
              <a:t>at</a:t>
            </a:r>
            <a:r>
              <a:rPr lang="en-US" altLang="zh-CN" sz="2800" kern="100" baseline="30000" dirty="0" smtClean="0">
                <a:solidFill>
                  <a:srgbClr val="002060"/>
                </a:solidFill>
                <a:latin typeface="Times New Roman"/>
                <a:ea typeface="华文细黑"/>
              </a:rPr>
              <a:t>2</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rPr>
              <a:t>x</a:t>
            </a:r>
            <a:r>
              <a:rPr lang="en-US" altLang="zh-CN" sz="2800" kern="100" baseline="-250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rPr>
              <a:t>x</a:t>
            </a:r>
            <a:r>
              <a:rPr lang="en-US" altLang="zh-CN" sz="2800" kern="100" baseline="-25000" dirty="0">
                <a:solidFill>
                  <a:srgbClr val="002060"/>
                </a:solidFill>
                <a:latin typeface="Times New Roman"/>
                <a:ea typeface="华文细黑"/>
              </a:rPr>
              <a:t>2</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rPr>
              <a:t>x</a:t>
            </a:r>
            <a:r>
              <a:rPr lang="en-US" altLang="zh-CN" sz="2800" kern="100" baseline="-25000" dirty="0">
                <a:solidFill>
                  <a:srgbClr val="002060"/>
                </a:solidFill>
                <a:latin typeface="Times New Roman"/>
                <a:ea typeface="华文细黑"/>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2</a:t>
            </a:r>
            <a:r>
              <a:rPr lang="en-US" altLang="zh-CN" sz="2800" kern="100" baseline="30000" dirty="0">
                <a:solidFill>
                  <a:srgbClr val="002060"/>
                </a:solidFill>
                <a:latin typeface="Times New Roman"/>
                <a:ea typeface="华文细黑"/>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3</a:t>
            </a:r>
            <a:r>
              <a:rPr lang="en-US" altLang="zh-CN" sz="2800" kern="100" baseline="30000" dirty="0">
                <a:solidFill>
                  <a:srgbClr val="002060"/>
                </a:solidFill>
                <a:latin typeface="Times New Roman"/>
                <a:ea typeface="华文细黑"/>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4</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9</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二、初速度为零的匀加速直线运动的比例式</a:t>
            </a:r>
          </a:p>
        </p:txBody>
      </p:sp>
      <p:sp>
        <p:nvSpPr>
          <p:cNvPr id="12" name="矩形 11"/>
          <p:cNvSpPr/>
          <p:nvPr/>
        </p:nvSpPr>
        <p:spPr>
          <a:xfrm>
            <a:off x="453530" y="632530"/>
            <a:ext cx="11263033" cy="25958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飞机、火车、汽车等交通工具由静止到稳定运动的过程都可以看做初速度为零的匀加速直线运动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若一辆汽车从静止开始做匀加速直线运动，则求汽车：</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(1)1 s</a:t>
            </a:r>
            <a:r>
              <a:rPr lang="zh-CN" altLang="zh-CN" sz="2800" kern="100" dirty="0">
                <a:latin typeface="Times New Roman"/>
                <a:ea typeface="华文细黑"/>
                <a:cs typeface="Times New Roman"/>
              </a:rPr>
              <a:t>末、</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末、</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末瞬时速度之比；</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6" name="矩形 5"/>
          <p:cNvSpPr/>
          <p:nvPr/>
        </p:nvSpPr>
        <p:spPr>
          <a:xfrm>
            <a:off x="453530" y="3308142"/>
            <a:ext cx="2518638"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2</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3</a:t>
            </a:r>
            <a:endParaRPr lang="zh-CN" altLang="en-US" sz="2800" dirty="0"/>
          </a:p>
        </p:txBody>
      </p:sp>
      <p:sp>
        <p:nvSpPr>
          <p:cNvPr id="11" name="矩形 10"/>
          <p:cNvSpPr/>
          <p:nvPr/>
        </p:nvSpPr>
        <p:spPr>
          <a:xfrm>
            <a:off x="453530" y="3841522"/>
            <a:ext cx="11263033" cy="668901"/>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at</a:t>
            </a:r>
            <a:r>
              <a:rPr lang="zh-CN" altLang="zh-CN" sz="2800" kern="100" dirty="0">
                <a:solidFill>
                  <a:srgbClr val="002060"/>
                </a:solidFill>
                <a:latin typeface="Times New Roman"/>
                <a:ea typeface="华文细黑"/>
                <a:cs typeface="Times New Roman"/>
              </a:rPr>
              <a:t>知：</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2</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3</a:t>
            </a:r>
            <a:endParaRPr lang="zh-CN" altLang="zh-CN" sz="1050" kern="100" dirty="0">
              <a:effectLst/>
              <a:latin typeface="宋体"/>
              <a:cs typeface="Courier New"/>
            </a:endParaRPr>
          </a:p>
        </p:txBody>
      </p:sp>
      <p:sp>
        <p:nvSpPr>
          <p:cNvPr id="13" name="矩形 12"/>
          <p:cNvSpPr/>
          <p:nvPr/>
        </p:nvSpPr>
        <p:spPr>
          <a:xfrm>
            <a:off x="453530" y="4581034"/>
            <a:ext cx="11263033"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(2)1 s</a:t>
            </a:r>
            <a:r>
              <a:rPr lang="zh-CN" altLang="zh-CN" sz="2800" kern="100" dirty="0">
                <a:latin typeface="Times New Roman"/>
                <a:ea typeface="华文细黑"/>
                <a:cs typeface="Times New Roman"/>
              </a:rPr>
              <a:t>内、</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内的位移之比；</a:t>
            </a:r>
            <a:endParaRPr lang="zh-CN" altLang="zh-CN" sz="1050" kern="100" dirty="0">
              <a:effectLst/>
              <a:latin typeface="宋体"/>
              <a:cs typeface="Courier New"/>
            </a:endParaRPr>
          </a:p>
        </p:txBody>
      </p:sp>
      <p:sp>
        <p:nvSpPr>
          <p:cNvPr id="14" name="矩形 13"/>
          <p:cNvSpPr/>
          <p:nvPr/>
        </p:nvSpPr>
        <p:spPr>
          <a:xfrm>
            <a:off x="453530" y="5362962"/>
            <a:ext cx="2518638"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4</a:t>
            </a:r>
            <a:r>
              <a:rPr lang="en-US" altLang="zh-CN" sz="2800" kern="100" dirty="0">
                <a:solidFill>
                  <a:srgbClr val="C00000"/>
                </a:solidFill>
                <a:latin typeface="宋体"/>
                <a:ea typeface="华文细黑"/>
                <a:cs typeface="Times New Roman"/>
              </a:rPr>
              <a:t>∶</a:t>
            </a:r>
            <a:r>
              <a:rPr lang="en-US" altLang="zh-CN" sz="2800" kern="100" dirty="0" smtClean="0">
                <a:solidFill>
                  <a:srgbClr val="C00000"/>
                </a:solidFill>
                <a:latin typeface="Times New Roman"/>
                <a:ea typeface="华文细黑"/>
              </a:rPr>
              <a:t>9</a:t>
            </a:r>
            <a:endParaRPr lang="zh-CN" altLang="en-US" sz="2800" dirty="0"/>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8" name="对象 7"/>
          <p:cNvGraphicFramePr>
            <a:graphicFrameLocks noChangeAspect="1"/>
          </p:cNvGraphicFramePr>
          <p:nvPr>
            <p:extLst>
              <p:ext uri="{D42A27DB-BD31-4B8C-83A1-F6EECF244321}">
                <p14:modId xmlns:p14="http://schemas.microsoft.com/office/powerpoint/2010/main" val="604133817"/>
              </p:ext>
            </p:extLst>
          </p:nvPr>
        </p:nvGraphicFramePr>
        <p:xfrm>
          <a:off x="2502416" y="5782925"/>
          <a:ext cx="692150" cy="1381125"/>
        </p:xfrm>
        <a:graphic>
          <a:graphicData uri="http://schemas.openxmlformats.org/presentationml/2006/ole">
            <mc:AlternateContent xmlns:mc="http://schemas.openxmlformats.org/markup-compatibility/2006">
              <mc:Choice xmlns:v="urn:schemas-microsoft-com:vml" Requires="v">
                <p:oleObj spid="_x0000_s20943" name="文档" r:id="rId3" imgW="692161" imgH="1381009" progId="Word.Document.12">
                  <p:embed/>
                </p:oleObj>
              </mc:Choice>
              <mc:Fallback>
                <p:oleObj name="文档" r:id="rId3" imgW="692161" imgH="1381009" progId="Word.Document.12">
                  <p:embed/>
                  <p:pic>
                    <p:nvPicPr>
                      <p:cNvPr id="0" name=""/>
                      <p:cNvPicPr/>
                      <p:nvPr/>
                    </p:nvPicPr>
                    <p:blipFill>
                      <a:blip r:embed="rId4"/>
                      <a:stretch>
                        <a:fillRect/>
                      </a:stretch>
                    </p:blipFill>
                    <p:spPr>
                      <a:xfrm>
                        <a:off x="2502416" y="5782925"/>
                        <a:ext cx="692150" cy="1381125"/>
                      </a:xfrm>
                      <a:prstGeom prst="rect">
                        <a:avLst/>
                      </a:prstGeom>
                    </p:spPr>
                  </p:pic>
                </p:oleObj>
              </mc:Fallback>
            </mc:AlternateContent>
          </a:graphicData>
        </a:graphic>
      </p:graphicFrame>
    </p:spTree>
    <p:extLst>
      <p:ext uri="{BB962C8B-B14F-4D97-AF65-F5344CB8AC3E}">
        <p14:creationId xmlns:p14="http://schemas.microsoft.com/office/powerpoint/2010/main" val="241197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p:bldP spid="15" grpId="1"/>
      <p:bldP spid="6" grpId="0"/>
      <p:bldP spid="6" grpId="1"/>
      <p:bldP spid="11" grpId="0"/>
      <p:bldP spid="11" grpId="1"/>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53530" y="540700"/>
            <a:ext cx="11263033"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内、第</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内的位移之比；</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6" name="矩形 5"/>
          <p:cNvSpPr/>
          <p:nvPr/>
        </p:nvSpPr>
        <p:spPr>
          <a:xfrm>
            <a:off x="453530" y="1342948"/>
            <a:ext cx="2518638"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3</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5</a:t>
            </a:r>
            <a:endParaRPr lang="zh-CN" altLang="en-US" sz="2800" dirty="0"/>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2" name="对象 1"/>
          <p:cNvGraphicFramePr>
            <a:graphicFrameLocks noChangeAspect="1"/>
          </p:cNvGraphicFramePr>
          <p:nvPr>
            <p:extLst>
              <p:ext uri="{D42A27DB-BD31-4B8C-83A1-F6EECF244321}">
                <p14:modId xmlns:p14="http://schemas.microsoft.com/office/powerpoint/2010/main" val="1661578969"/>
              </p:ext>
            </p:extLst>
          </p:nvPr>
        </p:nvGraphicFramePr>
        <p:xfrm>
          <a:off x="557242" y="2052868"/>
          <a:ext cx="5651500" cy="1360488"/>
        </p:xfrm>
        <a:graphic>
          <a:graphicData uri="http://schemas.openxmlformats.org/presentationml/2006/ole">
            <mc:AlternateContent xmlns:mc="http://schemas.openxmlformats.org/markup-compatibility/2006">
              <mc:Choice xmlns:v="urn:schemas-microsoft-com:vml" Requires="v">
                <p:oleObj spid="_x0000_s34220" name="文档" r:id="rId3" imgW="5650909" imgH="1360853" progId="Word.Document.12">
                  <p:embed/>
                </p:oleObj>
              </mc:Choice>
              <mc:Fallback>
                <p:oleObj name="文档" r:id="rId3" imgW="5650909" imgH="1360853" progId="Word.Document.12">
                  <p:embed/>
                  <p:pic>
                    <p:nvPicPr>
                      <p:cNvPr id="0" name=""/>
                      <p:cNvPicPr/>
                      <p:nvPr/>
                    </p:nvPicPr>
                    <p:blipFill>
                      <a:blip r:embed="rId4"/>
                      <a:stretch>
                        <a:fillRect/>
                      </a:stretch>
                    </p:blipFill>
                    <p:spPr>
                      <a:xfrm>
                        <a:off x="557242" y="2052868"/>
                        <a:ext cx="5651500" cy="136048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944649013"/>
              </p:ext>
            </p:extLst>
          </p:nvPr>
        </p:nvGraphicFramePr>
        <p:xfrm>
          <a:off x="557242" y="3149838"/>
          <a:ext cx="10252075" cy="1352550"/>
        </p:xfrm>
        <a:graphic>
          <a:graphicData uri="http://schemas.openxmlformats.org/presentationml/2006/ole">
            <mc:AlternateContent xmlns:mc="http://schemas.openxmlformats.org/markup-compatibility/2006">
              <mc:Choice xmlns:v="urn:schemas-microsoft-com:vml" Requires="v">
                <p:oleObj spid="_x0000_s34221" name="文档" r:id="rId5" imgW="10255529" imgH="1360853" progId="Word.Document.12">
                  <p:embed/>
                </p:oleObj>
              </mc:Choice>
              <mc:Fallback>
                <p:oleObj name="文档" r:id="rId5" imgW="10255529" imgH="1360853" progId="Word.Document.12">
                  <p:embed/>
                  <p:pic>
                    <p:nvPicPr>
                      <p:cNvPr id="0" name=""/>
                      <p:cNvPicPr/>
                      <p:nvPr/>
                    </p:nvPicPr>
                    <p:blipFill>
                      <a:blip r:embed="rId6"/>
                      <a:stretch>
                        <a:fillRect/>
                      </a:stretch>
                    </p:blipFill>
                    <p:spPr>
                      <a:xfrm>
                        <a:off x="557242" y="3149838"/>
                        <a:ext cx="10252075" cy="135255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388155246"/>
              </p:ext>
            </p:extLst>
          </p:nvPr>
        </p:nvGraphicFramePr>
        <p:xfrm>
          <a:off x="557242" y="4238870"/>
          <a:ext cx="10252075" cy="1352550"/>
        </p:xfrm>
        <a:graphic>
          <a:graphicData uri="http://schemas.openxmlformats.org/presentationml/2006/ole">
            <mc:AlternateContent xmlns:mc="http://schemas.openxmlformats.org/markup-compatibility/2006">
              <mc:Choice xmlns:v="urn:schemas-microsoft-com:vml" Requires="v">
                <p:oleObj spid="_x0000_s34222" name="文档" r:id="rId7" imgW="10255529" imgH="1360133" progId="Word.Document.12">
                  <p:embed/>
                </p:oleObj>
              </mc:Choice>
              <mc:Fallback>
                <p:oleObj name="文档" r:id="rId7" imgW="10255529" imgH="1360133" progId="Word.Document.12">
                  <p:embed/>
                  <p:pic>
                    <p:nvPicPr>
                      <p:cNvPr id="0" name=""/>
                      <p:cNvPicPr/>
                      <p:nvPr/>
                    </p:nvPicPr>
                    <p:blipFill>
                      <a:blip r:embed="rId8"/>
                      <a:stretch>
                        <a:fillRect/>
                      </a:stretch>
                    </p:blipFill>
                    <p:spPr>
                      <a:xfrm>
                        <a:off x="557242" y="4238870"/>
                        <a:ext cx="10252075" cy="1352550"/>
                      </a:xfrm>
                      <a:prstGeom prst="rect">
                        <a:avLst/>
                      </a:prstGeom>
                    </p:spPr>
                  </p:pic>
                </p:oleObj>
              </mc:Fallback>
            </mc:AlternateContent>
          </a:graphicData>
        </a:graphic>
      </p:graphicFrame>
      <p:sp>
        <p:nvSpPr>
          <p:cNvPr id="20" name="矩形 19"/>
          <p:cNvSpPr/>
          <p:nvPr/>
        </p:nvSpPr>
        <p:spPr>
          <a:xfrm>
            <a:off x="453530" y="5149212"/>
            <a:ext cx="11263033" cy="656846"/>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故</a:t>
            </a:r>
            <a:r>
              <a:rPr lang="en-US" altLang="zh-CN" sz="2800" i="1" kern="100" dirty="0" err="1">
                <a:solidFill>
                  <a:srgbClr val="002060"/>
                </a:solidFill>
                <a:latin typeface="Times New Roman"/>
                <a:ea typeface="华文细黑"/>
                <a:cs typeface="Courier New"/>
              </a:rPr>
              <a:t>x</a:t>
            </a:r>
            <a:r>
              <a:rPr lang="en-US" altLang="zh-CN" sz="2800" kern="100" baseline="-25000" dirty="0" err="1">
                <a:solidFill>
                  <a:srgbClr val="002060"/>
                </a:solidFill>
                <a:latin typeface="宋体"/>
                <a:ea typeface="华文细黑"/>
                <a:cs typeface="Times New Roman"/>
              </a:rPr>
              <a:t>Ⅰ</a:t>
            </a:r>
            <a:r>
              <a:rPr lang="en-US" altLang="zh-CN" sz="2800" kern="100" dirty="0" err="1">
                <a:solidFill>
                  <a:srgbClr val="002060"/>
                </a:solidFill>
                <a:latin typeface="宋体"/>
                <a:ea typeface="华文细黑"/>
                <a:cs typeface="Times New Roman"/>
              </a:rPr>
              <a:t>∶</a:t>
            </a:r>
            <a:r>
              <a:rPr lang="en-US" altLang="zh-CN" sz="2800" i="1" kern="100" dirty="0" err="1">
                <a:solidFill>
                  <a:srgbClr val="002060"/>
                </a:solidFill>
                <a:latin typeface="Times New Roman"/>
                <a:ea typeface="华文细黑"/>
                <a:cs typeface="Courier New"/>
              </a:rPr>
              <a:t>x</a:t>
            </a:r>
            <a:r>
              <a:rPr lang="en-US" altLang="zh-CN" sz="2800" kern="100" baseline="-25000" dirty="0" err="1">
                <a:solidFill>
                  <a:srgbClr val="002060"/>
                </a:solidFill>
                <a:latin typeface="宋体"/>
                <a:ea typeface="华文细黑"/>
                <a:cs typeface="Times New Roman"/>
              </a:rPr>
              <a:t>Ⅱ</a:t>
            </a:r>
            <a:r>
              <a:rPr lang="en-US" altLang="zh-CN" sz="2800" kern="100" dirty="0" err="1">
                <a:solidFill>
                  <a:srgbClr val="002060"/>
                </a:solidFill>
                <a:latin typeface="宋体"/>
                <a:ea typeface="华文细黑"/>
                <a:cs typeface="Times New Roman"/>
              </a:rPr>
              <a:t>∶</a:t>
            </a:r>
            <a:r>
              <a:rPr lang="en-US" altLang="zh-CN" sz="2800" i="1" kern="100" dirty="0" err="1">
                <a:solidFill>
                  <a:srgbClr val="002060"/>
                </a:solidFill>
                <a:latin typeface="Times New Roman"/>
                <a:ea typeface="华文细黑"/>
                <a:cs typeface="Courier New"/>
              </a:rPr>
              <a:t>x</a:t>
            </a:r>
            <a:r>
              <a:rPr lang="en-US" altLang="zh-CN" sz="2800" kern="100" baseline="-25000" dirty="0" err="1">
                <a:solidFill>
                  <a:srgbClr val="002060"/>
                </a:solidFill>
                <a:latin typeface="宋体"/>
                <a:ea typeface="华文细黑"/>
                <a:cs typeface="Times New Roman"/>
              </a:rPr>
              <a:t>Ⅲ</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5</a:t>
            </a:r>
            <a:endParaRPr lang="zh-CN" altLang="zh-CN" sz="1050" kern="100" dirty="0">
              <a:effectLst/>
              <a:latin typeface="宋体"/>
              <a:cs typeface="Courier New"/>
            </a:endParaRPr>
          </a:p>
        </p:txBody>
      </p:sp>
    </p:spTree>
    <p:extLst>
      <p:ext uri="{BB962C8B-B14F-4D97-AF65-F5344CB8AC3E}">
        <p14:creationId xmlns:p14="http://schemas.microsoft.com/office/powerpoint/2010/main" val="316001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6" grpId="1"/>
      <p:bldP spid="20" grpId="0"/>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53530" y="1047827"/>
            <a:ext cx="11263033"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经过连续位移，</a:t>
            </a:r>
            <a:r>
              <a:rPr lang="en-US" altLang="zh-CN" sz="2800" kern="100" dirty="0">
                <a:latin typeface="Times New Roman"/>
                <a:ea typeface="华文细黑"/>
                <a:cs typeface="Courier New"/>
              </a:rPr>
              <a:t>1 m</a:t>
            </a:r>
            <a:r>
              <a:rPr lang="zh-CN" altLang="zh-CN" sz="2800" kern="100" dirty="0">
                <a:latin typeface="Times New Roman"/>
                <a:ea typeface="华文细黑"/>
                <a:cs typeface="Times New Roman"/>
              </a:rPr>
              <a:t>末、</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末、</a:t>
            </a:r>
            <a:r>
              <a:rPr lang="en-US" altLang="zh-CN" sz="2800" kern="100" dirty="0">
                <a:latin typeface="Times New Roman"/>
                <a:ea typeface="华文细黑"/>
                <a:cs typeface="Courier New"/>
              </a:rPr>
              <a:t>3 m</a:t>
            </a:r>
            <a:r>
              <a:rPr lang="zh-CN" altLang="zh-CN" sz="2800" kern="100" dirty="0">
                <a:latin typeface="Times New Roman"/>
                <a:ea typeface="华文细黑"/>
                <a:cs typeface="Times New Roman"/>
              </a:rPr>
              <a:t>末的瞬时速度之比；</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2" name="对象 1"/>
          <p:cNvGraphicFramePr>
            <a:graphicFrameLocks noChangeAspect="1"/>
          </p:cNvGraphicFramePr>
          <p:nvPr>
            <p:extLst>
              <p:ext uri="{D42A27DB-BD31-4B8C-83A1-F6EECF244321}">
                <p14:modId xmlns:p14="http://schemas.microsoft.com/office/powerpoint/2010/main" val="3435451531"/>
              </p:ext>
            </p:extLst>
          </p:nvPr>
        </p:nvGraphicFramePr>
        <p:xfrm>
          <a:off x="558800" y="2712458"/>
          <a:ext cx="5659438" cy="750887"/>
        </p:xfrm>
        <a:graphic>
          <a:graphicData uri="http://schemas.openxmlformats.org/presentationml/2006/ole">
            <mc:AlternateContent xmlns:mc="http://schemas.openxmlformats.org/markup-compatibility/2006">
              <mc:Choice xmlns:v="urn:schemas-microsoft-com:vml" Requires="v">
                <p:oleObj spid="_x0000_s35229" name="文档" r:id="rId3" imgW="5650909" imgH="751511" progId="Word.Document.12">
                  <p:embed/>
                </p:oleObj>
              </mc:Choice>
              <mc:Fallback>
                <p:oleObj name="文档" r:id="rId3" imgW="5650909" imgH="751511" progId="Word.Document.12">
                  <p:embed/>
                  <p:pic>
                    <p:nvPicPr>
                      <p:cNvPr id="0" name=""/>
                      <p:cNvPicPr/>
                      <p:nvPr/>
                    </p:nvPicPr>
                    <p:blipFill>
                      <a:blip r:embed="rId4"/>
                      <a:stretch>
                        <a:fillRect/>
                      </a:stretch>
                    </p:blipFill>
                    <p:spPr>
                      <a:xfrm>
                        <a:off x="558800" y="2712458"/>
                        <a:ext cx="5659438" cy="750887"/>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008214700"/>
              </p:ext>
            </p:extLst>
          </p:nvPr>
        </p:nvGraphicFramePr>
        <p:xfrm>
          <a:off x="558800" y="3677047"/>
          <a:ext cx="6197600" cy="904875"/>
        </p:xfrm>
        <a:graphic>
          <a:graphicData uri="http://schemas.openxmlformats.org/presentationml/2006/ole">
            <mc:AlternateContent xmlns:mc="http://schemas.openxmlformats.org/markup-compatibility/2006">
              <mc:Choice xmlns:v="urn:schemas-microsoft-com:vml" Requires="v">
                <p:oleObj spid="_x0000_s35230" name="文档" r:id="rId5" imgW="6188874" imgH="903396" progId="Word.Document.12">
                  <p:embed/>
                </p:oleObj>
              </mc:Choice>
              <mc:Fallback>
                <p:oleObj name="文档" r:id="rId5" imgW="6188874" imgH="903396" progId="Word.Document.12">
                  <p:embed/>
                  <p:pic>
                    <p:nvPicPr>
                      <p:cNvPr id="0" name=""/>
                      <p:cNvPicPr/>
                      <p:nvPr/>
                    </p:nvPicPr>
                    <p:blipFill>
                      <a:blip r:embed="rId6"/>
                      <a:stretch>
                        <a:fillRect/>
                      </a:stretch>
                    </p:blipFill>
                    <p:spPr>
                      <a:xfrm>
                        <a:off x="558800" y="3677047"/>
                        <a:ext cx="6197600" cy="9048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762342937"/>
              </p:ext>
            </p:extLst>
          </p:nvPr>
        </p:nvGraphicFramePr>
        <p:xfrm>
          <a:off x="557242" y="1911604"/>
          <a:ext cx="3727450" cy="985837"/>
        </p:xfrm>
        <a:graphic>
          <a:graphicData uri="http://schemas.openxmlformats.org/presentationml/2006/ole">
            <mc:AlternateContent xmlns:mc="http://schemas.openxmlformats.org/markup-compatibility/2006">
              <mc:Choice xmlns:v="urn:schemas-microsoft-com:vml" Requires="v">
                <p:oleObj spid="_x0000_s35231" name="文档" r:id="rId7" imgW="3738362" imgH="985098" progId="Word.Document.12">
                  <p:embed/>
                </p:oleObj>
              </mc:Choice>
              <mc:Fallback>
                <p:oleObj name="文档" r:id="rId7" imgW="3738362" imgH="985098" progId="Word.Document.12">
                  <p:embed/>
                  <p:pic>
                    <p:nvPicPr>
                      <p:cNvPr id="0" name=""/>
                      <p:cNvPicPr/>
                      <p:nvPr/>
                    </p:nvPicPr>
                    <p:blipFill>
                      <a:blip r:embed="rId8"/>
                      <a:stretch>
                        <a:fillRect/>
                      </a:stretch>
                    </p:blipFill>
                    <p:spPr>
                      <a:xfrm>
                        <a:off x="557242" y="1911604"/>
                        <a:ext cx="3727450" cy="985837"/>
                      </a:xfrm>
                      <a:prstGeom prst="rect">
                        <a:avLst/>
                      </a:prstGeom>
                    </p:spPr>
                  </p:pic>
                </p:oleObj>
              </mc:Fallback>
            </mc:AlternateContent>
          </a:graphicData>
        </a:graphic>
      </p:graphicFrame>
    </p:spTree>
    <p:extLst>
      <p:ext uri="{BB962C8B-B14F-4D97-AF65-F5344CB8AC3E}">
        <p14:creationId xmlns:p14="http://schemas.microsoft.com/office/powerpoint/2010/main" val="2270502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53530" y="540700"/>
            <a:ext cx="11263033"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1 m</a:t>
            </a:r>
            <a:r>
              <a:rPr lang="zh-CN" altLang="zh-CN" sz="2800" kern="100" dirty="0">
                <a:latin typeface="Times New Roman"/>
                <a:ea typeface="华文细黑"/>
                <a:cs typeface="Times New Roman"/>
              </a:rPr>
              <a:t>内、第</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内、第</a:t>
            </a:r>
            <a:r>
              <a:rPr lang="en-US" altLang="zh-CN" sz="2800" kern="100" dirty="0">
                <a:latin typeface="Times New Roman"/>
                <a:ea typeface="华文细黑"/>
                <a:cs typeface="Courier New"/>
              </a:rPr>
              <a:t>3 m</a:t>
            </a:r>
            <a:r>
              <a:rPr lang="zh-CN" altLang="zh-CN" sz="2800" kern="100" dirty="0">
                <a:latin typeface="Times New Roman"/>
                <a:ea typeface="华文细黑"/>
                <a:cs typeface="Times New Roman"/>
              </a:rPr>
              <a:t>内所用时间之比</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2" name="对象 1"/>
          <p:cNvGraphicFramePr>
            <a:graphicFrameLocks noChangeAspect="1"/>
          </p:cNvGraphicFramePr>
          <p:nvPr>
            <p:extLst>
              <p:ext uri="{D42A27DB-BD31-4B8C-83A1-F6EECF244321}">
                <p14:modId xmlns:p14="http://schemas.microsoft.com/office/powerpoint/2010/main" val="3960914792"/>
              </p:ext>
            </p:extLst>
          </p:nvPr>
        </p:nvGraphicFramePr>
        <p:xfrm>
          <a:off x="550590" y="2154238"/>
          <a:ext cx="11125200" cy="2205037"/>
        </p:xfrm>
        <a:graphic>
          <a:graphicData uri="http://schemas.openxmlformats.org/presentationml/2006/ole">
            <mc:AlternateContent xmlns:mc="http://schemas.openxmlformats.org/markup-compatibility/2006">
              <mc:Choice xmlns:v="urn:schemas-microsoft-com:vml" Requires="v">
                <p:oleObj spid="_x0000_s36369" name="文档" r:id="rId3" imgW="11129052" imgH="2212781" progId="Word.Document.12">
                  <p:embed/>
                </p:oleObj>
              </mc:Choice>
              <mc:Fallback>
                <p:oleObj name="文档" r:id="rId3" imgW="11129052" imgH="2212781" progId="Word.Document.12">
                  <p:embed/>
                  <p:pic>
                    <p:nvPicPr>
                      <p:cNvPr id="0" name=""/>
                      <p:cNvPicPr/>
                      <p:nvPr/>
                    </p:nvPicPr>
                    <p:blipFill>
                      <a:blip r:embed="rId4"/>
                      <a:stretch>
                        <a:fillRect/>
                      </a:stretch>
                    </p:blipFill>
                    <p:spPr>
                      <a:xfrm>
                        <a:off x="550590" y="2154238"/>
                        <a:ext cx="11125200" cy="220503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56649988"/>
              </p:ext>
            </p:extLst>
          </p:nvPr>
        </p:nvGraphicFramePr>
        <p:xfrm>
          <a:off x="550590" y="1422083"/>
          <a:ext cx="7051675" cy="976312"/>
        </p:xfrm>
        <a:graphic>
          <a:graphicData uri="http://schemas.openxmlformats.org/presentationml/2006/ole">
            <mc:AlternateContent xmlns:mc="http://schemas.openxmlformats.org/markup-compatibility/2006">
              <mc:Choice xmlns:v="urn:schemas-microsoft-com:vml" Requires="v">
                <p:oleObj spid="_x0000_s36370" name="文档" r:id="rId5" imgW="7153615" imgH="998415" progId="Word.Document.12">
                  <p:embed/>
                </p:oleObj>
              </mc:Choice>
              <mc:Fallback>
                <p:oleObj name="文档" r:id="rId5" imgW="7153615" imgH="998415" progId="Word.Document.12">
                  <p:embed/>
                  <p:pic>
                    <p:nvPicPr>
                      <p:cNvPr id="0" name=""/>
                      <p:cNvPicPr/>
                      <p:nvPr/>
                    </p:nvPicPr>
                    <p:blipFill>
                      <a:blip r:embed="rId6"/>
                      <a:stretch>
                        <a:fillRect/>
                      </a:stretch>
                    </p:blipFill>
                    <p:spPr>
                      <a:xfrm>
                        <a:off x="550590" y="1422083"/>
                        <a:ext cx="7051675" cy="97631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361492028"/>
              </p:ext>
            </p:extLst>
          </p:nvPr>
        </p:nvGraphicFramePr>
        <p:xfrm>
          <a:off x="550590" y="4366786"/>
          <a:ext cx="9377363" cy="1392237"/>
        </p:xfrm>
        <a:graphic>
          <a:graphicData uri="http://schemas.openxmlformats.org/presentationml/2006/ole">
            <mc:AlternateContent xmlns:mc="http://schemas.openxmlformats.org/markup-compatibility/2006">
              <mc:Choice xmlns:v="urn:schemas-microsoft-com:vml" Requires="v">
                <p:oleObj spid="_x0000_s36371" name="文档" r:id="rId7" imgW="9382006" imgH="1391086" progId="Word.Document.12">
                  <p:embed/>
                </p:oleObj>
              </mc:Choice>
              <mc:Fallback>
                <p:oleObj name="文档" r:id="rId7" imgW="9382006" imgH="1391086" progId="Word.Document.12">
                  <p:embed/>
                  <p:pic>
                    <p:nvPicPr>
                      <p:cNvPr id="0" name=""/>
                      <p:cNvPicPr/>
                      <p:nvPr/>
                    </p:nvPicPr>
                    <p:blipFill>
                      <a:blip r:embed="rId8"/>
                      <a:stretch>
                        <a:fillRect/>
                      </a:stretch>
                    </p:blipFill>
                    <p:spPr>
                      <a:xfrm>
                        <a:off x="550590" y="4366786"/>
                        <a:ext cx="9377363" cy="139223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26121704"/>
              </p:ext>
            </p:extLst>
          </p:nvPr>
        </p:nvGraphicFramePr>
        <p:xfrm>
          <a:off x="550590" y="5560725"/>
          <a:ext cx="7123112" cy="812800"/>
        </p:xfrm>
        <a:graphic>
          <a:graphicData uri="http://schemas.openxmlformats.org/presentationml/2006/ole">
            <mc:AlternateContent xmlns:mc="http://schemas.openxmlformats.org/markup-compatibility/2006">
              <mc:Choice xmlns:v="urn:schemas-microsoft-com:vml" Requires="v">
                <p:oleObj spid="_x0000_s36372" name="文档" r:id="rId9" imgW="7194110" imgH="823134" progId="Word.Document.12">
                  <p:embed/>
                </p:oleObj>
              </mc:Choice>
              <mc:Fallback>
                <p:oleObj name="文档" r:id="rId9" imgW="7194110" imgH="823134" progId="Word.Document.12">
                  <p:embed/>
                  <p:pic>
                    <p:nvPicPr>
                      <p:cNvPr id="0" name=""/>
                      <p:cNvPicPr/>
                      <p:nvPr/>
                    </p:nvPicPr>
                    <p:blipFill>
                      <a:blip r:embed="rId10"/>
                      <a:stretch>
                        <a:fillRect/>
                      </a:stretch>
                    </p:blipFill>
                    <p:spPr>
                      <a:xfrm>
                        <a:off x="550590" y="5560725"/>
                        <a:ext cx="7123112" cy="812800"/>
                      </a:xfrm>
                      <a:prstGeom prst="rect">
                        <a:avLst/>
                      </a:prstGeom>
                    </p:spPr>
                  </p:pic>
                </p:oleObj>
              </mc:Fallback>
            </mc:AlternateContent>
          </a:graphicData>
        </a:graphic>
      </p:graphicFrame>
    </p:spTree>
    <p:extLst>
      <p:ext uri="{BB962C8B-B14F-4D97-AF65-F5344CB8AC3E}">
        <p14:creationId xmlns:p14="http://schemas.microsoft.com/office/powerpoint/2010/main" val="3530071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4851" y="1053530"/>
            <a:ext cx="10520390" cy="3618939"/>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会推导速度与位移的关系式，并知道关系式中各物理量的含义</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会用公式</a:t>
            </a:r>
            <a:r>
              <a:rPr lang="en-US" altLang="zh-CN" sz="2800" i="1" kern="100" dirty="0">
                <a:latin typeface="Book Antiqua"/>
                <a:ea typeface="华文细黑"/>
                <a:cs typeface="Times New Roman"/>
              </a:rPr>
              <a:t>v</a:t>
            </a:r>
            <a:r>
              <a:rPr lang="en-US" altLang="zh-CN" sz="2800" kern="100" baseline="30000" dirty="0">
                <a:latin typeface="Times New Roman"/>
                <a:ea typeface="华文细黑"/>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rPr>
              <a:t>0</a:t>
            </a:r>
            <a:r>
              <a:rPr lang="en-US" altLang="zh-CN" sz="2800" kern="100" baseline="30000" dirty="0">
                <a:latin typeface="Times New Roman"/>
                <a:ea typeface="华文细黑"/>
              </a:rPr>
              <a:t>2</a:t>
            </a:r>
            <a:r>
              <a:rPr lang="zh-CN" altLang="zh-CN" sz="2800" kern="100" dirty="0">
                <a:latin typeface="Times New Roman"/>
                <a:ea typeface="华文细黑"/>
                <a:cs typeface="Times New Roman"/>
              </a:rPr>
              <a:t>＝</a:t>
            </a:r>
            <a:r>
              <a:rPr lang="en-US" altLang="zh-CN" sz="2800" kern="100" dirty="0">
                <a:latin typeface="Times New Roman"/>
                <a:ea typeface="华文细黑"/>
              </a:rPr>
              <a:t>2</a:t>
            </a:r>
            <a:r>
              <a:rPr lang="en-US" altLang="zh-CN" sz="2800" i="1" kern="100" dirty="0">
                <a:latin typeface="Times New Roman"/>
                <a:ea typeface="华文细黑"/>
              </a:rPr>
              <a:t>ax</a:t>
            </a:r>
            <a:r>
              <a:rPr lang="zh-CN" altLang="zh-CN" sz="2800" kern="100" dirty="0">
                <a:latin typeface="Times New Roman"/>
                <a:ea typeface="华文细黑"/>
                <a:cs typeface="Times New Roman"/>
              </a:rPr>
              <a:t>进行分析和计算</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会推导初速度为零的匀加速直线运动的几个比例式，并应用解决问题</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23126" y="1292512"/>
            <a:ext cx="11187139"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初速度为</a:t>
            </a:r>
            <a:r>
              <a:rPr lang="en-US" altLang="zh-CN" sz="2800" kern="100" spc="-100" dirty="0">
                <a:latin typeface="Times New Roman"/>
                <a:ea typeface="华文细黑"/>
                <a:cs typeface="Courier New"/>
              </a:rPr>
              <a:t>0</a:t>
            </a:r>
            <a:r>
              <a:rPr lang="zh-CN" altLang="zh-CN" sz="2800" kern="100" spc="-100" dirty="0">
                <a:latin typeface="Times New Roman"/>
                <a:ea typeface="华文细黑"/>
                <a:cs typeface="Times New Roman"/>
              </a:rPr>
              <a:t>的匀加速直线运动</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按时间等分</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设相等的时间间隔为</a:t>
            </a:r>
            <a:r>
              <a:rPr lang="en-US" altLang="zh-CN" sz="2800" i="1" kern="100" spc="-100" dirty="0">
                <a:latin typeface="Times New Roman"/>
                <a:ea typeface="华文细黑"/>
                <a:cs typeface="Courier New"/>
              </a:rPr>
              <a:t>T</a:t>
            </a:r>
            <a:r>
              <a:rPr lang="en-US" altLang="zh-CN" sz="2800" kern="100" spc="-100" dirty="0">
                <a:latin typeface="Times New Roman"/>
                <a:ea typeface="华文细黑"/>
                <a:cs typeface="Courier New"/>
              </a:rPr>
              <a:t>)</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则</a:t>
            </a:r>
            <a:r>
              <a:rPr lang="zh-CN" altLang="zh-CN" sz="2800" kern="100" spc="-1000" dirty="0">
                <a:latin typeface="Times New Roman"/>
                <a:ea typeface="华文细黑"/>
                <a:cs typeface="Times New Roman"/>
              </a:rPr>
              <a:t>：</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末、</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末、</a:t>
            </a:r>
            <a:r>
              <a:rPr lang="en-US" altLang="zh-CN" sz="2800" kern="100" dirty="0">
                <a:latin typeface="Times New Roman"/>
                <a:ea typeface="华文细黑"/>
                <a:cs typeface="Courier New"/>
              </a:rPr>
              <a:t>3</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nT</a:t>
            </a:r>
            <a:r>
              <a:rPr lang="zh-CN" altLang="zh-CN" sz="2800" kern="100" dirty="0">
                <a:latin typeface="Times New Roman"/>
                <a:ea typeface="华文细黑"/>
                <a:cs typeface="Times New Roman"/>
              </a:rPr>
              <a:t>末的瞬时速度之比为：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3</a:t>
            </a:r>
            <a:r>
              <a:rPr lang="en-US" altLang="zh-CN" sz="2800" kern="100" dirty="0">
                <a:latin typeface="宋体"/>
                <a:ea typeface="华文细黑"/>
                <a:cs typeface="Times New Roman"/>
              </a:rPr>
              <a:t>∶…∶</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2</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n</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a:t>
            </a:r>
            <a:r>
              <a:rPr lang="en-US" altLang="zh-CN" sz="2800" kern="100" dirty="0">
                <a:latin typeface="Times New Roman"/>
                <a:ea typeface="华文细黑"/>
                <a:cs typeface="Courier New"/>
              </a:rPr>
              <a:t>3</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nT</a:t>
            </a:r>
            <a:r>
              <a:rPr lang="zh-CN" altLang="zh-CN" sz="2800" kern="100" dirty="0">
                <a:latin typeface="Times New Roman"/>
                <a:ea typeface="华文细黑"/>
                <a:cs typeface="Times New Roman"/>
              </a:rPr>
              <a:t>内的位移之比为：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3</a:t>
            </a:r>
            <a:r>
              <a:rPr lang="en-US" altLang="zh-CN" sz="2800" kern="100" dirty="0">
                <a:latin typeface="宋体"/>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baseline="30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2</a:t>
            </a:r>
            <a:r>
              <a:rPr lang="en-US" altLang="zh-CN" sz="2800" kern="100" baseline="30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r>
              <a:rPr lang="en-US" altLang="zh-CN" sz="2800" kern="100" baseline="30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n</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第一个</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内、第二个</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内、第三个</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、第</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个</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内的位移之比为：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3</a:t>
            </a:r>
            <a:r>
              <a:rPr lang="en-US" altLang="zh-CN" sz="2800" kern="100" dirty="0">
                <a:latin typeface="宋体"/>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5</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endParaRPr lang="zh-CN" altLang="zh-CN" sz="1050" kern="100" dirty="0">
              <a:effectLst/>
              <a:latin typeface="宋体"/>
              <a:cs typeface="Courier New"/>
            </a:endParaRPr>
          </a:p>
        </p:txBody>
      </p:sp>
      <p:grpSp>
        <p:nvGrpSpPr>
          <p:cNvPr id="6" name="组合 5"/>
          <p:cNvGrpSpPr/>
          <p:nvPr/>
        </p:nvGrpSpPr>
        <p:grpSpPr>
          <a:xfrm>
            <a:off x="164" y="518994"/>
            <a:ext cx="2333534" cy="668428"/>
            <a:chOff x="164" y="341996"/>
            <a:chExt cx="2333534" cy="668428"/>
          </a:xfrm>
        </p:grpSpPr>
        <p:sp>
          <p:nvSpPr>
            <p:cNvPr id="7" name="五边形 6"/>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8" name="燕尾形 7"/>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9" name="矩形 8"/>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总结归纳</a:t>
              </a:r>
              <a:endParaRPr lang="zh-CN" altLang="en-US" sz="2800" b="1" kern="100" dirty="0">
                <a:solidFill>
                  <a:schemeClr val="bg1"/>
                </a:solidFill>
                <a:latin typeface="宋体"/>
                <a:cs typeface="Courier New"/>
              </a:endParaRPr>
            </a:p>
          </p:txBody>
        </p:sp>
      </p:grpSp>
    </p:spTree>
    <p:extLst>
      <p:ext uri="{BB962C8B-B14F-4D97-AF65-F5344CB8AC3E}">
        <p14:creationId xmlns:p14="http://schemas.microsoft.com/office/powerpoint/2010/main" val="2668410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42311118"/>
              </p:ext>
            </p:extLst>
          </p:nvPr>
        </p:nvGraphicFramePr>
        <p:xfrm>
          <a:off x="395605" y="630609"/>
          <a:ext cx="11460162" cy="5751513"/>
        </p:xfrm>
        <a:graphic>
          <a:graphicData uri="http://schemas.openxmlformats.org/presentationml/2006/ole">
            <mc:AlternateContent xmlns:mc="http://schemas.openxmlformats.org/markup-compatibility/2006">
              <mc:Choice xmlns:v="urn:schemas-microsoft-com:vml" Requires="v">
                <p:oleObj spid="_x0000_s36989" name="文档" r:id="rId3" imgW="11461617" imgH="5748984" progId="Word.Document.12">
                  <p:embed/>
                </p:oleObj>
              </mc:Choice>
              <mc:Fallback>
                <p:oleObj name="文档" r:id="rId3" imgW="11461617" imgH="5748984" progId="Word.Document.12">
                  <p:embed/>
                  <p:pic>
                    <p:nvPicPr>
                      <p:cNvPr id="0" name=""/>
                      <p:cNvPicPr/>
                      <p:nvPr/>
                    </p:nvPicPr>
                    <p:blipFill>
                      <a:blip r:embed="rId4"/>
                      <a:stretch>
                        <a:fillRect/>
                      </a:stretch>
                    </p:blipFill>
                    <p:spPr>
                      <a:xfrm>
                        <a:off x="395605" y="630609"/>
                        <a:ext cx="11460162" cy="5751513"/>
                      </a:xfrm>
                      <a:prstGeom prst="rect">
                        <a:avLst/>
                      </a:prstGeom>
                    </p:spPr>
                  </p:pic>
                </p:oleObj>
              </mc:Fallback>
            </mc:AlternateContent>
          </a:graphicData>
        </a:graphic>
      </p:graphicFrame>
    </p:spTree>
    <p:extLst>
      <p:ext uri="{BB962C8B-B14F-4D97-AF65-F5344CB8AC3E}">
        <p14:creationId xmlns:p14="http://schemas.microsoft.com/office/powerpoint/2010/main" val="1686884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0565" y="671562"/>
            <a:ext cx="11281745"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一小球沿斜面由静止开始匀加速滚下</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斜面足够长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，已知小球在第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末的速度为</a:t>
            </a:r>
            <a:r>
              <a:rPr lang="en-US" altLang="zh-CN" sz="2800" kern="100" dirty="0">
                <a:latin typeface="Times New Roman"/>
                <a:ea typeface="华文细黑"/>
                <a:cs typeface="Courier New"/>
              </a:rPr>
              <a:t>4 m/s.</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6 s</a:t>
            </a:r>
            <a:r>
              <a:rPr lang="zh-CN" altLang="zh-CN" sz="2800" kern="100" dirty="0">
                <a:latin typeface="Times New Roman"/>
                <a:ea typeface="华文细黑"/>
                <a:cs typeface="Times New Roman"/>
              </a:rPr>
              <a:t>末的速度大小；</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p:cNvSpPr/>
          <p:nvPr/>
        </p:nvSpPr>
        <p:spPr>
          <a:xfrm>
            <a:off x="460565" y="2667466"/>
            <a:ext cx="2048959" cy="738664"/>
          </a:xfrm>
          <a:prstGeom prst="rect">
            <a:avLst/>
          </a:prstGeom>
        </p:spPr>
        <p:txBody>
          <a:bodyPr wrap="none">
            <a:spAutoFit/>
          </a:bodyPr>
          <a:lstStyle/>
          <a:p>
            <a:pPr>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6 m/s</a:t>
            </a:r>
            <a:endParaRPr lang="zh-CN" altLang="zh-CN" sz="2800" kern="100" dirty="0">
              <a:effectLst/>
              <a:latin typeface="宋体"/>
              <a:cs typeface="Courier New"/>
            </a:endParaRPr>
          </a:p>
        </p:txBody>
      </p:sp>
      <p:sp>
        <p:nvSpPr>
          <p:cNvPr id="7" name="矩形 6"/>
          <p:cNvSpPr/>
          <p:nvPr/>
        </p:nvSpPr>
        <p:spPr>
          <a:xfrm>
            <a:off x="460565" y="3428292"/>
            <a:ext cx="11281745"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由于第</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末与第</a:t>
            </a:r>
            <a:r>
              <a:rPr lang="en-US" altLang="zh-CN" sz="2800" kern="100" dirty="0">
                <a:solidFill>
                  <a:srgbClr val="002060"/>
                </a:solidFill>
                <a:latin typeface="Times New Roman"/>
                <a:ea typeface="华文细黑"/>
                <a:cs typeface="Courier New"/>
              </a:rPr>
              <a:t>6 s</a:t>
            </a:r>
            <a:r>
              <a:rPr lang="zh-CN" altLang="zh-CN" sz="2800" kern="100" dirty="0">
                <a:solidFill>
                  <a:srgbClr val="002060"/>
                </a:solidFill>
                <a:latin typeface="Times New Roman"/>
                <a:ea typeface="华文细黑"/>
                <a:cs typeface="Times New Roman"/>
              </a:rPr>
              <a:t>末的速度之比</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4</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6</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6</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3</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71985878"/>
              </p:ext>
            </p:extLst>
          </p:nvPr>
        </p:nvGraphicFramePr>
        <p:xfrm>
          <a:off x="560750" y="4302442"/>
          <a:ext cx="5994400" cy="1462088"/>
        </p:xfrm>
        <a:graphic>
          <a:graphicData uri="http://schemas.openxmlformats.org/presentationml/2006/ole">
            <mc:AlternateContent xmlns:mc="http://schemas.openxmlformats.org/markup-compatibility/2006">
              <mc:Choice xmlns:v="urn:schemas-microsoft-com:vml" Requires="v">
                <p:oleObj spid="_x0000_s38007" name="文档" r:id="rId3" imgW="5994819" imgH="1462710" progId="Word.Document.12">
                  <p:embed/>
                </p:oleObj>
              </mc:Choice>
              <mc:Fallback>
                <p:oleObj name="文档" r:id="rId3" imgW="5994819" imgH="1462710" progId="Word.Document.12">
                  <p:embed/>
                  <p:pic>
                    <p:nvPicPr>
                      <p:cNvPr id="0" name=""/>
                      <p:cNvPicPr/>
                      <p:nvPr/>
                    </p:nvPicPr>
                    <p:blipFill>
                      <a:blip r:embed="rId4"/>
                      <a:stretch>
                        <a:fillRect/>
                      </a:stretch>
                    </p:blipFill>
                    <p:spPr>
                      <a:xfrm>
                        <a:off x="560750" y="4302442"/>
                        <a:ext cx="5994400" cy="1462088"/>
                      </a:xfrm>
                      <a:prstGeom prst="rect">
                        <a:avLst/>
                      </a:prstGeom>
                    </p:spPr>
                  </p:pic>
                </p:oleObj>
              </mc:Fallback>
            </mc:AlternateContent>
          </a:graphicData>
        </a:graphic>
      </p:graphicFrame>
    </p:spTree>
    <p:extLst>
      <p:ext uri="{BB962C8B-B14F-4D97-AF65-F5344CB8AC3E}">
        <p14:creationId xmlns:p14="http://schemas.microsoft.com/office/powerpoint/2010/main" val="4186195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0565" y="671562"/>
            <a:ext cx="11281745"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前</a:t>
            </a:r>
            <a:r>
              <a:rPr lang="en-US" altLang="zh-CN" sz="2800" kern="100" dirty="0">
                <a:latin typeface="Times New Roman"/>
                <a:ea typeface="华文细黑"/>
                <a:cs typeface="Courier New"/>
              </a:rPr>
              <a:t>6 s</a:t>
            </a:r>
            <a:r>
              <a:rPr lang="zh-CN" altLang="zh-CN" sz="2800" kern="100" dirty="0">
                <a:latin typeface="Times New Roman"/>
                <a:ea typeface="华文细黑"/>
                <a:cs typeface="Times New Roman"/>
              </a:rPr>
              <a:t>内的位移大小；</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p:cNvSpPr/>
          <p:nvPr/>
        </p:nvSpPr>
        <p:spPr>
          <a:xfrm>
            <a:off x="460565" y="1485578"/>
            <a:ext cx="2048959" cy="738664"/>
          </a:xfrm>
          <a:prstGeom prst="rect">
            <a:avLst/>
          </a:prstGeom>
        </p:spPr>
        <p:txBody>
          <a:bodyPr wrap="none">
            <a:spAutoFit/>
          </a:bodyPr>
          <a:lstStyle/>
          <a:p>
            <a:pPr>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18 m</a:t>
            </a:r>
            <a:endParaRPr lang="zh-CN" altLang="zh-CN" sz="280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40571068"/>
              </p:ext>
            </p:extLst>
          </p:nvPr>
        </p:nvGraphicFramePr>
        <p:xfrm>
          <a:off x="540430" y="2258066"/>
          <a:ext cx="9712325" cy="1230312"/>
        </p:xfrm>
        <a:graphic>
          <a:graphicData uri="http://schemas.openxmlformats.org/presentationml/2006/ole">
            <mc:AlternateContent xmlns:mc="http://schemas.openxmlformats.org/markup-compatibility/2006">
              <mc:Choice xmlns:v="urn:schemas-microsoft-com:vml" Requires="v">
                <p:oleObj spid="_x0000_s39133" name="文档" r:id="rId3" imgW="9717090" imgH="1228763" progId="Word.Document.12">
                  <p:embed/>
                </p:oleObj>
              </mc:Choice>
              <mc:Fallback>
                <p:oleObj name="文档" r:id="rId3" imgW="9717090" imgH="1228763" progId="Word.Document.12">
                  <p:embed/>
                  <p:pic>
                    <p:nvPicPr>
                      <p:cNvPr id="0" name=""/>
                      <p:cNvPicPr/>
                      <p:nvPr/>
                    </p:nvPicPr>
                    <p:blipFill>
                      <a:blip r:embed="rId4"/>
                      <a:stretch>
                        <a:fillRect/>
                      </a:stretch>
                    </p:blipFill>
                    <p:spPr>
                      <a:xfrm>
                        <a:off x="540430" y="2258066"/>
                        <a:ext cx="9712325" cy="123031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49124248"/>
              </p:ext>
            </p:extLst>
          </p:nvPr>
        </p:nvGraphicFramePr>
        <p:xfrm>
          <a:off x="540430" y="3351610"/>
          <a:ext cx="9712325" cy="1230312"/>
        </p:xfrm>
        <a:graphic>
          <a:graphicData uri="http://schemas.openxmlformats.org/presentationml/2006/ole">
            <mc:AlternateContent xmlns:mc="http://schemas.openxmlformats.org/markup-compatibility/2006">
              <mc:Choice xmlns:v="urn:schemas-microsoft-com:vml" Requires="v">
                <p:oleObj spid="_x0000_s39134" name="文档" r:id="rId5" imgW="9717090" imgH="1228403" progId="Word.Document.12">
                  <p:embed/>
                </p:oleObj>
              </mc:Choice>
              <mc:Fallback>
                <p:oleObj name="文档" r:id="rId5" imgW="9717090" imgH="1228403" progId="Word.Document.12">
                  <p:embed/>
                  <p:pic>
                    <p:nvPicPr>
                      <p:cNvPr id="0" name=""/>
                      <p:cNvPicPr/>
                      <p:nvPr/>
                    </p:nvPicPr>
                    <p:blipFill>
                      <a:blip r:embed="rId6"/>
                      <a:stretch>
                        <a:fillRect/>
                      </a:stretch>
                    </p:blipFill>
                    <p:spPr>
                      <a:xfrm>
                        <a:off x="540430" y="3351610"/>
                        <a:ext cx="9712325" cy="1230312"/>
                      </a:xfrm>
                      <a:prstGeom prst="rect">
                        <a:avLst/>
                      </a:prstGeom>
                    </p:spPr>
                  </p:pic>
                </p:oleObj>
              </mc:Fallback>
            </mc:AlternateContent>
          </a:graphicData>
        </a:graphic>
      </p:graphicFrame>
      <p:sp>
        <p:nvSpPr>
          <p:cNvPr id="10" name="矩形 9"/>
          <p:cNvSpPr/>
          <p:nvPr/>
        </p:nvSpPr>
        <p:spPr>
          <a:xfrm>
            <a:off x="460565" y="4293890"/>
            <a:ext cx="11281745"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内与前</a:t>
            </a:r>
            <a:r>
              <a:rPr lang="en-US" altLang="zh-CN" sz="2800" kern="100" dirty="0">
                <a:solidFill>
                  <a:srgbClr val="002060"/>
                </a:solidFill>
                <a:latin typeface="Times New Roman"/>
                <a:ea typeface="华文细黑"/>
                <a:cs typeface="Courier New"/>
              </a:rPr>
              <a:t>6 s</a:t>
            </a:r>
            <a:r>
              <a:rPr lang="zh-CN" altLang="zh-CN" sz="2800" kern="100" dirty="0">
                <a:solidFill>
                  <a:srgbClr val="002060"/>
                </a:solidFill>
                <a:latin typeface="Times New Roman"/>
                <a:ea typeface="华文细黑"/>
                <a:cs typeface="Times New Roman"/>
              </a:rPr>
              <a:t>内的位移之比</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6</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6</a:t>
            </a:r>
            <a:r>
              <a:rPr lang="en-US" altLang="zh-CN" sz="2800" kern="100" baseline="30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故前</a:t>
            </a:r>
            <a:r>
              <a:rPr lang="en-US" altLang="zh-CN" sz="2800" kern="100" dirty="0">
                <a:solidFill>
                  <a:srgbClr val="002060"/>
                </a:solidFill>
                <a:latin typeface="Times New Roman"/>
                <a:ea typeface="华文细黑"/>
                <a:cs typeface="Courier New"/>
              </a:rPr>
              <a:t>6 s</a:t>
            </a:r>
            <a:r>
              <a:rPr lang="zh-CN" altLang="zh-CN" sz="2800" kern="100" dirty="0">
                <a:solidFill>
                  <a:srgbClr val="002060"/>
                </a:solidFill>
                <a:latin typeface="Times New Roman"/>
                <a:ea typeface="华文细黑"/>
                <a:cs typeface="Times New Roman"/>
              </a:rPr>
              <a:t>内小球的位移</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6</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36</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18 m</a:t>
            </a:r>
            <a:endParaRPr lang="zh-CN" altLang="zh-CN" sz="1050" kern="100" dirty="0">
              <a:effectLst/>
              <a:latin typeface="宋体"/>
              <a:cs typeface="Courier New"/>
            </a:endParaRPr>
          </a:p>
        </p:txBody>
      </p:sp>
    </p:spTree>
    <p:extLst>
      <p:ext uri="{BB962C8B-B14F-4D97-AF65-F5344CB8AC3E}">
        <p14:creationId xmlns:p14="http://schemas.microsoft.com/office/powerpoint/2010/main" val="1957714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linds(horizont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linds(horizontal)">
                                      <p:cBhvr>
                                        <p:cTn id="33" dur="500"/>
                                        <p:tgtEl>
                                          <p:spTgt spid="1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0">
                                            <p:txEl>
                                              <p:pRg st="0" end="0"/>
                                            </p:txEl>
                                          </p:spTgt>
                                        </p:tgtEl>
                                      </p:cBhvr>
                                    </p:animEffect>
                                    <p:set>
                                      <p:cBhvr>
                                        <p:cTn id="44" dur="1" fill="hold">
                                          <p:stCondLst>
                                            <p:cond delay="499"/>
                                          </p:stCondLst>
                                        </p:cTn>
                                        <p:tgtEl>
                                          <p:spTgt spid="10">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0">
                                            <p:txEl>
                                              <p:pRg st="1" end="1"/>
                                            </p:txEl>
                                          </p:spTgt>
                                        </p:tgtEl>
                                      </p:cBhvr>
                                    </p:animEffect>
                                    <p:set>
                                      <p:cBhvr>
                                        <p:cTn id="47"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1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0565" y="1269554"/>
            <a:ext cx="11281745"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6 s</a:t>
            </a:r>
            <a:r>
              <a:rPr lang="zh-CN" altLang="zh-CN" sz="2800" kern="100" dirty="0">
                <a:latin typeface="Times New Roman"/>
                <a:ea typeface="华文细黑"/>
                <a:cs typeface="Times New Roman"/>
              </a:rPr>
              <a:t>内的位移大小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p:cNvSpPr/>
          <p:nvPr/>
        </p:nvSpPr>
        <p:spPr>
          <a:xfrm>
            <a:off x="460565" y="2083570"/>
            <a:ext cx="2079415" cy="738664"/>
          </a:xfrm>
          <a:prstGeom prst="rect">
            <a:avLst/>
          </a:prstGeom>
        </p:spPr>
        <p:txBody>
          <a:bodyPr wrap="none">
            <a:spAutoFit/>
          </a:bodyPr>
          <a:lstStyle/>
          <a:p>
            <a:pPr>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5.5 m</a:t>
            </a:r>
            <a:endParaRPr lang="zh-CN" altLang="zh-CN" sz="2800" kern="100" dirty="0">
              <a:effectLst/>
              <a:latin typeface="宋体"/>
              <a:cs typeface="Courier New"/>
            </a:endParaRPr>
          </a:p>
        </p:txBody>
      </p:sp>
      <p:sp>
        <p:nvSpPr>
          <p:cNvPr id="10" name="矩形 9"/>
          <p:cNvSpPr/>
          <p:nvPr/>
        </p:nvSpPr>
        <p:spPr>
          <a:xfrm>
            <a:off x="460565" y="2875658"/>
            <a:ext cx="11281745" cy="1437164"/>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内与第</a:t>
            </a:r>
            <a:r>
              <a:rPr lang="en-US" altLang="zh-CN" sz="2800" kern="100" dirty="0">
                <a:solidFill>
                  <a:srgbClr val="002060"/>
                </a:solidFill>
                <a:latin typeface="Times New Roman"/>
                <a:ea typeface="华文细黑"/>
                <a:cs typeface="Courier New"/>
              </a:rPr>
              <a:t>6 s</a:t>
            </a:r>
            <a:r>
              <a:rPr lang="zh-CN" altLang="zh-CN" sz="2800" kern="100" dirty="0">
                <a:solidFill>
                  <a:srgbClr val="002060"/>
                </a:solidFill>
                <a:latin typeface="Times New Roman"/>
                <a:ea typeface="华文细黑"/>
                <a:cs typeface="Times New Roman"/>
              </a:rPr>
              <a:t>内的位移之比</a:t>
            </a:r>
            <a:r>
              <a:rPr lang="en-US" altLang="zh-CN" sz="2800" i="1" kern="100" dirty="0" err="1">
                <a:solidFill>
                  <a:srgbClr val="002060"/>
                </a:solidFill>
                <a:latin typeface="Times New Roman"/>
                <a:ea typeface="华文细黑"/>
                <a:cs typeface="Courier New"/>
              </a:rPr>
              <a:t>x</a:t>
            </a:r>
            <a:r>
              <a:rPr lang="en-US" altLang="zh-CN" sz="2800" kern="100" baseline="-25000" dirty="0" err="1">
                <a:solidFill>
                  <a:srgbClr val="002060"/>
                </a:solidFill>
                <a:latin typeface="宋体"/>
                <a:ea typeface="华文细黑"/>
                <a:cs typeface="Times New Roman"/>
              </a:rPr>
              <a:t>Ⅰ</a:t>
            </a:r>
            <a:r>
              <a:rPr lang="en-US" altLang="zh-CN" sz="2800" kern="100" dirty="0" err="1">
                <a:solidFill>
                  <a:srgbClr val="002060"/>
                </a:solidFill>
                <a:latin typeface="宋体"/>
                <a:ea typeface="华文细黑"/>
                <a:cs typeface="Times New Roman"/>
              </a:rPr>
              <a:t>∶</a:t>
            </a:r>
            <a:r>
              <a:rPr lang="en-US" altLang="zh-CN" sz="2800" i="1" kern="100" dirty="0" err="1">
                <a:solidFill>
                  <a:srgbClr val="002060"/>
                </a:solidFill>
                <a:latin typeface="Times New Roman"/>
                <a:ea typeface="华文细黑"/>
                <a:cs typeface="Courier New"/>
              </a:rPr>
              <a:t>x</a:t>
            </a:r>
            <a:r>
              <a:rPr lang="en-US" altLang="zh-CN" sz="2800" kern="100" baseline="-25000" dirty="0" err="1">
                <a:solidFill>
                  <a:srgbClr val="002060"/>
                </a:solidFill>
                <a:latin typeface="宋体"/>
                <a:ea typeface="华文细黑"/>
                <a:cs typeface="Times New Roman"/>
              </a:rPr>
              <a:t>Ⅵ</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6</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11</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故第</a:t>
            </a:r>
            <a:r>
              <a:rPr lang="en-US" altLang="zh-CN" sz="2800" kern="100" dirty="0">
                <a:solidFill>
                  <a:srgbClr val="002060"/>
                </a:solidFill>
                <a:latin typeface="Times New Roman"/>
                <a:ea typeface="华文细黑"/>
                <a:cs typeface="Courier New"/>
              </a:rPr>
              <a:t>6 s</a:t>
            </a:r>
            <a:r>
              <a:rPr lang="zh-CN" altLang="zh-CN" sz="2800" kern="100" dirty="0">
                <a:solidFill>
                  <a:srgbClr val="002060"/>
                </a:solidFill>
                <a:latin typeface="Times New Roman"/>
                <a:ea typeface="华文细黑"/>
                <a:cs typeface="Times New Roman"/>
              </a:rPr>
              <a:t>内的位移</a:t>
            </a:r>
            <a:r>
              <a:rPr lang="en-US" altLang="zh-CN" sz="2800" i="1" kern="100" dirty="0" err="1">
                <a:solidFill>
                  <a:srgbClr val="002060"/>
                </a:solidFill>
                <a:latin typeface="Times New Roman"/>
                <a:ea typeface="华文细黑"/>
                <a:cs typeface="Courier New"/>
              </a:rPr>
              <a:t>x</a:t>
            </a:r>
            <a:r>
              <a:rPr lang="en-US" altLang="zh-CN" sz="2800" kern="100" baseline="-25000" dirty="0" err="1">
                <a:solidFill>
                  <a:srgbClr val="002060"/>
                </a:solidFill>
                <a:latin typeface="宋体"/>
                <a:ea typeface="华文细黑"/>
                <a:cs typeface="Times New Roman"/>
              </a:rPr>
              <a:t>Ⅵ</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11</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宋体"/>
                <a:ea typeface="华文细黑"/>
                <a:cs typeface="Times New Roman"/>
              </a:rPr>
              <a:t>Ⅰ</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5.5 m.</a:t>
            </a:r>
            <a:endParaRPr lang="zh-CN" altLang="zh-CN" sz="1050" kern="100" dirty="0">
              <a:effectLst/>
              <a:latin typeface="宋体"/>
              <a:cs typeface="Courier New"/>
            </a:endParaRPr>
          </a:p>
        </p:txBody>
      </p:sp>
    </p:spTree>
    <p:extLst>
      <p:ext uri="{BB962C8B-B14F-4D97-AF65-F5344CB8AC3E}">
        <p14:creationId xmlns:p14="http://schemas.microsoft.com/office/powerpoint/2010/main" val="631589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blinds(horizontal)">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0">
                                            <p:txEl>
                                              <p:pRg st="0" end="0"/>
                                            </p:txEl>
                                          </p:spTgt>
                                        </p:tgtEl>
                                      </p:cBhvr>
                                    </p:animEffect>
                                    <p:set>
                                      <p:cBhvr>
                                        <p:cTn id="28" dur="1" fill="hold">
                                          <p:stCondLst>
                                            <p:cond delay="499"/>
                                          </p:stCondLst>
                                        </p:cTn>
                                        <p:tgtEl>
                                          <p:spTgt spid="10">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0">
                                            <p:txEl>
                                              <p:pRg st="1" end="1"/>
                                            </p:txEl>
                                          </p:spTgt>
                                        </p:tgtEl>
                                      </p:cBhvr>
                                    </p:animEffect>
                                    <p:set>
                                      <p:cBhvr>
                                        <p:cTn id="31"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10"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78508" y="1776606"/>
            <a:ext cx="11076375" cy="1437164"/>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求出第</a:t>
            </a:r>
            <a:r>
              <a:rPr lang="en-US" altLang="zh-CN" sz="2800" kern="100" dirty="0">
                <a:latin typeface="Times New Roman"/>
                <a:ea typeface="华文细黑"/>
              </a:rPr>
              <a:t>1 s</a:t>
            </a:r>
            <a:r>
              <a:rPr lang="zh-CN" altLang="zh-CN" sz="2800" kern="100" dirty="0">
                <a:latin typeface="Times New Roman"/>
                <a:ea typeface="华文细黑"/>
                <a:cs typeface="Times New Roman"/>
              </a:rPr>
              <a:t>末的速度和第</a:t>
            </a:r>
            <a:r>
              <a:rPr lang="en-US" altLang="zh-CN" sz="2800" kern="100" dirty="0">
                <a:latin typeface="Times New Roman"/>
                <a:ea typeface="华文细黑"/>
              </a:rPr>
              <a:t>1 s</a:t>
            </a:r>
            <a:r>
              <a:rPr lang="zh-CN" altLang="zh-CN" sz="2800" kern="100" dirty="0">
                <a:latin typeface="Times New Roman"/>
                <a:ea typeface="华文细黑"/>
                <a:cs typeface="Times New Roman"/>
              </a:rPr>
              <a:t>内的位移，然后灵活应用初速度为零的比例式求解会比较简洁</a:t>
            </a:r>
            <a:r>
              <a:rPr lang="en-US" altLang="zh-CN" sz="2800" kern="100" dirty="0">
                <a:latin typeface="Times New Roman"/>
                <a:ea typeface="华文细黑"/>
              </a:rPr>
              <a:t>.</a:t>
            </a:r>
            <a:endParaRPr lang="zh-CN" altLang="zh-CN" sz="1050" kern="100" dirty="0">
              <a:effectLst/>
              <a:latin typeface="宋体"/>
              <a:cs typeface="Courier New"/>
            </a:endParaRPr>
          </a:p>
        </p:txBody>
      </p:sp>
      <p:grpSp>
        <p:nvGrpSpPr>
          <p:cNvPr id="3" name="组合 2"/>
          <p:cNvGrpSpPr/>
          <p:nvPr/>
        </p:nvGrpSpPr>
        <p:grpSpPr>
          <a:xfrm>
            <a:off x="164" y="631785"/>
            <a:ext cx="2333534" cy="668428"/>
            <a:chOff x="164" y="341996"/>
            <a:chExt cx="2333534" cy="668428"/>
          </a:xfrm>
        </p:grpSpPr>
        <p:sp>
          <p:nvSpPr>
            <p:cNvPr id="4" name="五边形 3"/>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燕尾形 4"/>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6" name="矩形 5"/>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技巧点拨</a:t>
              </a:r>
              <a:endParaRPr lang="zh-CN" altLang="en-US" sz="2800" b="1" kern="100" dirty="0">
                <a:solidFill>
                  <a:schemeClr val="bg1"/>
                </a:solidFill>
                <a:latin typeface="宋体"/>
                <a:cs typeface="Courier New"/>
              </a:endParaRPr>
            </a:p>
          </p:txBody>
        </p:sp>
      </p:grpSp>
      <p:pic>
        <p:nvPicPr>
          <p:cNvPr id="7" name="图片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176544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88).jpg"/>
          <p:cNvPicPr>
            <a:picLocks noChangeAspect="1" noChangeArrowheads="1"/>
          </p:cNvPicPr>
          <p:nvPr/>
        </p:nvPicPr>
        <p:blipFill rotWithShape="1">
          <a:blip r:embed="rId2">
            <a:extLst>
              <a:ext uri="{28A0092B-C50C-407E-A947-70E740481C1C}">
                <a14:useLocalDpi xmlns:a14="http://schemas.microsoft.com/office/drawing/2010/main" val="0"/>
              </a:ext>
            </a:extLst>
          </a:blip>
          <a:srcRect l="9808" r="11587"/>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0997" y="333450"/>
            <a:ext cx="11187139" cy="3919254"/>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速度与位移关系的理解与应用</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汽车紧急刹车后，停止运动的车轮在水平地面上滑动直至停止，在地面上留下的痕迹称为刹车线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由刹车线的长短可知汽车刹车前的速度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已知汽车刹车减速运动的加速度大小为</a:t>
            </a:r>
            <a:r>
              <a:rPr lang="en-US" altLang="zh-CN" sz="2800" kern="100" dirty="0">
                <a:latin typeface="Times New Roman"/>
                <a:ea typeface="华文细黑"/>
                <a:cs typeface="Courier New"/>
              </a:rPr>
              <a:t>8.0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，测得刹车线长</a:t>
            </a:r>
            <a:r>
              <a:rPr lang="en-US" altLang="zh-CN" sz="2800" kern="100" dirty="0">
                <a:latin typeface="Times New Roman"/>
                <a:ea typeface="华文细黑"/>
                <a:cs typeface="Courier New"/>
              </a:rPr>
              <a:t>25 m.</a:t>
            </a:r>
            <a:r>
              <a:rPr lang="zh-CN" altLang="zh-CN" sz="2800" kern="100" dirty="0">
                <a:latin typeface="Times New Roman"/>
                <a:ea typeface="华文细黑"/>
                <a:cs typeface="Times New Roman"/>
              </a:rPr>
              <a:t>汽车在刹车前的瞬间的速度大小为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A.10 m/s  	</a:t>
            </a:r>
            <a:r>
              <a:rPr lang="en-US" altLang="zh-CN" sz="2800" kern="100" dirty="0" smtClean="0">
                <a:latin typeface="Times New Roman"/>
                <a:ea typeface="华文细黑"/>
                <a:cs typeface="Courier New"/>
              </a:rPr>
              <a:t>		B.20 </a:t>
            </a:r>
            <a:r>
              <a:rPr lang="en-US" altLang="zh-CN" sz="2800" kern="100" dirty="0">
                <a:latin typeface="Times New Roman"/>
                <a:ea typeface="华文细黑"/>
                <a:cs typeface="Courier New"/>
              </a:rPr>
              <a:t>m/s</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C.30 m/s  	</a:t>
            </a:r>
            <a:r>
              <a:rPr lang="en-US" altLang="zh-CN" sz="2800" kern="100" dirty="0" smtClean="0">
                <a:latin typeface="Times New Roman"/>
                <a:ea typeface="华文细黑"/>
                <a:cs typeface="Courier New"/>
              </a:rPr>
              <a:t>		D.40 </a:t>
            </a:r>
            <a:r>
              <a:rPr lang="en-US" altLang="zh-CN" sz="2800" kern="100" dirty="0">
                <a:latin typeface="Times New Roman"/>
                <a:ea typeface="华文细黑"/>
                <a:cs typeface="Courier New"/>
              </a:rPr>
              <a:t>m/s</a:t>
            </a:r>
            <a:endParaRPr lang="zh-CN" altLang="zh-CN" sz="1050" kern="100" dirty="0">
              <a:effectLst/>
              <a:latin typeface="宋体"/>
              <a:cs typeface="Courier New"/>
            </a:endParaRPr>
          </a:p>
        </p:txBody>
      </p:sp>
      <p:sp>
        <p:nvSpPr>
          <p:cNvPr id="1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5225670" y="295726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矩形 17"/>
          <p:cNvSpPr/>
          <p:nvPr/>
        </p:nvSpPr>
        <p:spPr>
          <a:xfrm>
            <a:off x="460997" y="4221882"/>
            <a:ext cx="11187139"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由匀变速直线运动规律</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ax</a:t>
            </a:r>
            <a:r>
              <a:rPr lang="zh-CN" altLang="zh-CN" sz="2800" kern="100" dirty="0">
                <a:solidFill>
                  <a:srgbClr val="002060"/>
                </a:solidFill>
                <a:latin typeface="Times New Roman"/>
                <a:ea typeface="华文细黑"/>
                <a:cs typeface="Times New Roman"/>
              </a:rPr>
              <a:t>得到汽车在刹车前的瞬间的速度大小</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spc="-100" dirty="0" smtClean="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20 m/s</a:t>
            </a:r>
            <a:r>
              <a:rPr lang="zh-CN" altLang="zh-CN" sz="2800" kern="100" spc="-100" dirty="0">
                <a:solidFill>
                  <a:srgbClr val="002060"/>
                </a:solidFill>
                <a:latin typeface="Times New Roman"/>
                <a:ea typeface="华文细黑"/>
                <a:cs typeface="Times New Roman"/>
              </a:rPr>
              <a:t>，故</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C</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D</a:t>
            </a:r>
            <a:r>
              <a:rPr lang="zh-CN" altLang="zh-CN" sz="2800" kern="100" spc="-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08407412"/>
              </p:ext>
            </p:extLst>
          </p:nvPr>
        </p:nvGraphicFramePr>
        <p:xfrm>
          <a:off x="2635250" y="4972050"/>
          <a:ext cx="5324475" cy="792163"/>
        </p:xfrm>
        <a:graphic>
          <a:graphicData uri="http://schemas.openxmlformats.org/presentationml/2006/ole">
            <mc:AlternateContent xmlns:mc="http://schemas.openxmlformats.org/markup-compatibility/2006">
              <mc:Choice xmlns:v="urn:schemas-microsoft-com:vml" Requires="v">
                <p:oleObj spid="_x0000_s40023" name="文档" r:id="rId7" imgW="5325077" imgH="792288" progId="Word.Document.12">
                  <p:embed/>
                </p:oleObj>
              </mc:Choice>
              <mc:Fallback>
                <p:oleObj name="文档" r:id="rId7" imgW="5325077" imgH="792288" progId="Word.Document.12">
                  <p:embed/>
                  <p:pic>
                    <p:nvPicPr>
                      <p:cNvPr id="0" name=""/>
                      <p:cNvPicPr/>
                      <p:nvPr/>
                    </p:nvPicPr>
                    <p:blipFill>
                      <a:blip r:embed="rId8"/>
                      <a:stretch>
                        <a:fillRect/>
                      </a:stretch>
                    </p:blipFill>
                    <p:spPr>
                      <a:xfrm>
                        <a:off x="2635250" y="4972050"/>
                        <a:ext cx="5324475" cy="792163"/>
                      </a:xfrm>
                      <a:prstGeom prst="rect">
                        <a:avLst/>
                      </a:prstGeom>
                    </p:spPr>
                  </p:pic>
                </p:oleObj>
              </mc:Fallback>
            </mc:AlternateContent>
          </a:graphicData>
        </a:graphic>
      </p:graphicFrame>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7" grpId="0"/>
      <p:bldP spid="17" grpId="1"/>
      <p:bldP spid="18" grpId="0"/>
      <p:bldP spid="18"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07404" y="3666138"/>
            <a:ext cx="11375605"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设匀加速运动的末速度为</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，对于匀加速直线运动阶段有</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Book Antiqua"/>
                <a:ea typeface="华文细黑"/>
                <a:cs typeface="Times New Roman"/>
              </a:rPr>
              <a:t>v</a:t>
            </a:r>
            <a:r>
              <a:rPr lang="en-US" altLang="zh-CN" sz="2800" kern="100" baseline="30000" dirty="0" smtClean="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对于匀减速运动阶段，采用逆向思维有：</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联立两式解</a:t>
            </a:r>
            <a:r>
              <a:rPr lang="zh-CN" altLang="zh-CN" sz="2800" kern="100" dirty="0" smtClean="0">
                <a:solidFill>
                  <a:srgbClr val="002060"/>
                </a:solidFill>
                <a:latin typeface="Times New Roman"/>
                <a:ea typeface="华文细黑"/>
                <a:cs typeface="Times New Roman"/>
              </a:rPr>
              <a:t>得</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，即</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1" name="矩形 10"/>
          <p:cNvSpPr/>
          <p:nvPr/>
        </p:nvSpPr>
        <p:spPr>
          <a:xfrm>
            <a:off x="407404" y="219070"/>
            <a:ext cx="11375605"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速度与位移关系的理解与应用</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所示，物体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在斜面上由静止匀加速滑下</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后，又匀减速地在水平平面上滑过</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后停下，测得</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，则物体在斜面上的加速度</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与在水平平面上的加速度</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的大小关系为</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i="1" kern="100" dirty="0" smtClean="0">
                <a:latin typeface="Times New Roman"/>
                <a:ea typeface="华文细黑"/>
                <a:cs typeface="Courier New"/>
              </a:rPr>
              <a:t>a</a:t>
            </a:r>
            <a:r>
              <a:rPr lang="en-US" altLang="zh-CN" sz="2800" kern="100" baseline="-25000" dirty="0" smtClean="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i="1" kern="100" dirty="0" smtClean="0">
                <a:latin typeface="Times New Roman"/>
                <a:ea typeface="华文细黑"/>
                <a:cs typeface="Courier New"/>
              </a:rPr>
              <a:t>a</a:t>
            </a:r>
            <a:r>
              <a:rPr lang="en-US" altLang="zh-CN" sz="2800" kern="100" baseline="-25000" dirty="0" smtClean="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4</a:t>
            </a:r>
            <a:r>
              <a:rPr lang="en-US" altLang="zh-CN" sz="2800" i="1" kern="100" dirty="0" smtClean="0">
                <a:latin typeface="Times New Roman"/>
                <a:ea typeface="华文细黑"/>
                <a:cs typeface="Courier New"/>
              </a:rPr>
              <a:t>a</a:t>
            </a:r>
            <a:r>
              <a:rPr lang="en-US" altLang="zh-CN" sz="2800" kern="100" baseline="-25000" dirty="0" smtClean="0">
                <a:latin typeface="Times New Roman"/>
                <a:ea typeface="华文细黑"/>
                <a:cs typeface="Courier New"/>
              </a:rPr>
              <a:t>2</a:t>
            </a:r>
            <a:endParaRPr lang="zh-CN" altLang="zh-CN" sz="1050" kern="100" dirty="0">
              <a:latin typeface="宋体"/>
              <a:cs typeface="Courier New"/>
            </a:endParaRP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TextBox 14"/>
          <p:cNvSpPr txBox="1"/>
          <p:nvPr/>
        </p:nvSpPr>
        <p:spPr>
          <a:xfrm>
            <a:off x="5164710" y="21829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 name="矩形 1"/>
          <p:cNvSpPr/>
          <p:nvPr/>
        </p:nvSpPr>
        <p:spPr>
          <a:xfrm>
            <a:off x="9381271" y="333862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a:t>
            </a:r>
            <a:endParaRPr lang="zh-CN" altLang="en-US" dirty="0"/>
          </a:p>
        </p:txBody>
      </p:sp>
      <p:pic>
        <p:nvPicPr>
          <p:cNvPr id="24883" name="Picture 307" descr="\\贾文\贾文\源文件\同步\物理 人教 必修1 新课标\R2-60.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7414" y="2203298"/>
            <a:ext cx="3550989" cy="11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4057285271"/>
              </p:ext>
            </p:extLst>
          </p:nvPr>
        </p:nvGraphicFramePr>
        <p:xfrm>
          <a:off x="1548542" y="2695788"/>
          <a:ext cx="1119188" cy="1341438"/>
        </p:xfrm>
        <a:graphic>
          <a:graphicData uri="http://schemas.openxmlformats.org/presentationml/2006/ole">
            <mc:AlternateContent xmlns:mc="http://schemas.openxmlformats.org/markup-compatibility/2006">
              <mc:Choice xmlns:v="urn:schemas-microsoft-com:vml" Requires="v">
                <p:oleObj spid="_x0000_s24995" name="文档" r:id="rId8" imgW="1118783" imgH="1340928" progId="Word.Document.12">
                  <p:embed/>
                </p:oleObj>
              </mc:Choice>
              <mc:Fallback>
                <p:oleObj name="文档" r:id="rId8" imgW="1118783" imgH="1340928" progId="Word.Document.12">
                  <p:embed/>
                  <p:pic>
                    <p:nvPicPr>
                      <p:cNvPr id="0" name=""/>
                      <p:cNvPicPr/>
                      <p:nvPr/>
                    </p:nvPicPr>
                    <p:blipFill>
                      <a:blip r:embed="rId9"/>
                      <a:stretch>
                        <a:fillRect/>
                      </a:stretch>
                    </p:blipFill>
                    <p:spPr>
                      <a:xfrm>
                        <a:off x="1548542" y="2695788"/>
                        <a:ext cx="1119188" cy="13414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427102082"/>
              </p:ext>
            </p:extLst>
          </p:nvPr>
        </p:nvGraphicFramePr>
        <p:xfrm>
          <a:off x="2700670" y="5482957"/>
          <a:ext cx="1362075" cy="1279525"/>
        </p:xfrm>
        <a:graphic>
          <a:graphicData uri="http://schemas.openxmlformats.org/presentationml/2006/ole">
            <mc:AlternateContent xmlns:mc="http://schemas.openxmlformats.org/markup-compatibility/2006">
              <mc:Choice xmlns:v="urn:schemas-microsoft-com:vml" Requires="v">
                <p:oleObj spid="_x0000_s24996" name="文档" r:id="rId10" imgW="1362551" imgH="1280232" progId="Word.Document.12">
                  <p:embed/>
                </p:oleObj>
              </mc:Choice>
              <mc:Fallback>
                <p:oleObj name="文档" r:id="rId10" imgW="1362551" imgH="1280232" progId="Word.Document.12">
                  <p:embed/>
                  <p:pic>
                    <p:nvPicPr>
                      <p:cNvPr id="0" name=""/>
                      <p:cNvPicPr/>
                      <p:nvPr/>
                    </p:nvPicPr>
                    <p:blipFill>
                      <a:blip r:embed="rId11"/>
                      <a:stretch>
                        <a:fillRect/>
                      </a:stretch>
                    </p:blipFill>
                    <p:spPr>
                      <a:xfrm>
                        <a:off x="2700670" y="5482957"/>
                        <a:ext cx="1362075" cy="1279525"/>
                      </a:xfrm>
                      <a:prstGeom prst="rect">
                        <a:avLst/>
                      </a:prstGeom>
                    </p:spPr>
                  </p:pic>
                </p:oleObj>
              </mc:Fallback>
            </mc:AlternateContent>
          </a:graphicData>
        </a:graphic>
      </p:graphicFrame>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blinds(horizontal)">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blinds(horizontal)">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linds(horizontal)">
                                      <p:cBhvr>
                                        <p:cTn id="28" dur="500"/>
                                        <p:tgtEl>
                                          <p:spTgt spid="16">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xEl>
                                              <p:pRg st="0" end="0"/>
                                            </p:txEl>
                                          </p:spTgt>
                                        </p:tgtEl>
                                      </p:cBhvr>
                                    </p:animEffect>
                                    <p:set>
                                      <p:cBhvr>
                                        <p:cTn id="36" dur="1" fill="hold">
                                          <p:stCondLst>
                                            <p:cond delay="499"/>
                                          </p:stCondLst>
                                        </p:cTn>
                                        <p:tgtEl>
                                          <p:spTgt spid="16">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6">
                                            <p:txEl>
                                              <p:pRg st="1" end="1"/>
                                            </p:txEl>
                                          </p:spTgt>
                                        </p:tgtEl>
                                      </p:cBhvr>
                                    </p:animEffect>
                                    <p:set>
                                      <p:cBhvr>
                                        <p:cTn id="39" dur="1" fill="hold">
                                          <p:stCondLst>
                                            <p:cond delay="499"/>
                                          </p:stCondLst>
                                        </p:cTn>
                                        <p:tgtEl>
                                          <p:spTgt spid="16">
                                            <p:txEl>
                                              <p:pRg st="1" end="1"/>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6">
                                            <p:txEl>
                                              <p:pRg st="2" end="2"/>
                                            </p:txEl>
                                          </p:spTgt>
                                        </p:tgtEl>
                                      </p:cBhvr>
                                    </p:animEffect>
                                    <p:set>
                                      <p:cBhvr>
                                        <p:cTn id="42" dur="1" fill="hold">
                                          <p:stCondLst>
                                            <p:cond delay="499"/>
                                          </p:stCondLst>
                                        </p:cTn>
                                        <p:tgtEl>
                                          <p:spTgt spid="16">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build="allAtOnce"/>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413823248"/>
              </p:ext>
            </p:extLst>
          </p:nvPr>
        </p:nvGraphicFramePr>
        <p:xfrm>
          <a:off x="581070" y="1820317"/>
          <a:ext cx="8124825" cy="2041525"/>
        </p:xfrm>
        <a:graphic>
          <a:graphicData uri="http://schemas.openxmlformats.org/presentationml/2006/ole">
            <mc:AlternateContent xmlns:mc="http://schemas.openxmlformats.org/markup-compatibility/2006">
              <mc:Choice xmlns:v="urn:schemas-microsoft-com:vml" Requires="v">
                <p:oleObj spid="_x0000_s41221" name="文档" r:id="rId3" imgW="8124086" imgH="2041848" progId="Word.Document.12">
                  <p:embed/>
                </p:oleObj>
              </mc:Choice>
              <mc:Fallback>
                <p:oleObj name="文档" r:id="rId3" imgW="8124086" imgH="2041848" progId="Word.Document.12">
                  <p:embed/>
                  <p:pic>
                    <p:nvPicPr>
                      <p:cNvPr id="0" name=""/>
                      <p:cNvPicPr/>
                      <p:nvPr/>
                    </p:nvPicPr>
                    <p:blipFill>
                      <a:blip r:embed="rId4"/>
                      <a:stretch>
                        <a:fillRect/>
                      </a:stretch>
                    </p:blipFill>
                    <p:spPr>
                      <a:xfrm>
                        <a:off x="581070" y="1820317"/>
                        <a:ext cx="8124825" cy="2041525"/>
                      </a:xfrm>
                      <a:prstGeom prst="rect">
                        <a:avLst/>
                      </a:prstGeom>
                    </p:spPr>
                  </p:pic>
                </p:oleObj>
              </mc:Fallback>
            </mc:AlternateContent>
          </a:graphicData>
        </a:graphic>
      </p:graphicFrame>
      <p:sp>
        <p:nvSpPr>
          <p:cNvPr id="16" name="矩形 15"/>
          <p:cNvSpPr/>
          <p:nvPr/>
        </p:nvSpPr>
        <p:spPr>
          <a:xfrm>
            <a:off x="433784" y="266313"/>
            <a:ext cx="11261885"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速度与位移关系的理解与应用</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物体从斜面顶端由静止开始下滑，到达</a:t>
            </a:r>
            <a:r>
              <a:rPr lang="zh-CN" altLang="zh-CN" sz="2800" kern="100" dirty="0">
                <a:latin typeface="Times New Roman"/>
                <a:ea typeface="华文细黑"/>
                <a:cs typeface="Times New Roman"/>
              </a:rPr>
              <a:t>斜面底端时速度为</a:t>
            </a:r>
            <a:r>
              <a:rPr lang="en-US" altLang="zh-CN" sz="2800" kern="100" dirty="0">
                <a:latin typeface="Times New Roman"/>
                <a:ea typeface="华文细黑"/>
                <a:cs typeface="Courier New"/>
              </a:rPr>
              <a:t>4 m/s</a:t>
            </a:r>
            <a:r>
              <a:rPr lang="zh-CN" altLang="zh-CN" sz="2800" kern="100" dirty="0">
                <a:latin typeface="Times New Roman"/>
                <a:ea typeface="华文细黑"/>
                <a:cs typeface="Times New Roman"/>
              </a:rPr>
              <a:t>，则物体经过斜面中点时的速度为</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19"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4" name="矩形 13"/>
          <p:cNvSpPr/>
          <p:nvPr/>
        </p:nvSpPr>
        <p:spPr>
          <a:xfrm>
            <a:off x="433784" y="3295938"/>
            <a:ext cx="11261885"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从顶端到底端</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ax</a:t>
            </a:r>
            <a:r>
              <a:rPr lang="zh-CN" altLang="zh-CN" sz="2800" kern="100" dirty="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399220574"/>
              </p:ext>
            </p:extLst>
          </p:nvPr>
        </p:nvGraphicFramePr>
        <p:xfrm>
          <a:off x="579438" y="4082802"/>
          <a:ext cx="4389437" cy="1219200"/>
        </p:xfrm>
        <a:graphic>
          <a:graphicData uri="http://schemas.openxmlformats.org/presentationml/2006/ole">
            <mc:AlternateContent xmlns:mc="http://schemas.openxmlformats.org/markup-compatibility/2006">
              <mc:Choice xmlns:v="urn:schemas-microsoft-com:vml" Requires="v">
                <p:oleObj spid="_x0000_s41222" name="文档" r:id="rId9" imgW="4390633" imgH="1218888" progId="Word.Document.12">
                  <p:embed/>
                </p:oleObj>
              </mc:Choice>
              <mc:Fallback>
                <p:oleObj name="文档" r:id="rId9" imgW="4390633" imgH="1218888" progId="Word.Document.12">
                  <p:embed/>
                  <p:pic>
                    <p:nvPicPr>
                      <p:cNvPr id="0" name=""/>
                      <p:cNvPicPr/>
                      <p:nvPr/>
                    </p:nvPicPr>
                    <p:blipFill>
                      <a:blip r:embed="rId10"/>
                      <a:stretch>
                        <a:fillRect/>
                      </a:stretch>
                    </p:blipFill>
                    <p:spPr>
                      <a:xfrm>
                        <a:off x="579438" y="4082802"/>
                        <a:ext cx="4389437" cy="12192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558952611"/>
              </p:ext>
            </p:extLst>
          </p:nvPr>
        </p:nvGraphicFramePr>
        <p:xfrm>
          <a:off x="2742689" y="4239789"/>
          <a:ext cx="576461" cy="845973"/>
        </p:xfrm>
        <a:graphic>
          <a:graphicData uri="http://schemas.openxmlformats.org/presentationml/2006/ole">
            <mc:AlternateContent xmlns:mc="http://schemas.openxmlformats.org/markup-compatibility/2006">
              <mc:Choice xmlns:v="urn:schemas-microsoft-com:vml" Requires="v">
                <p:oleObj spid="_x0000_s41223" name="Equation" r:id="rId11" imgW="241200" imgH="355320" progId="Equation.DSMT4">
                  <p:embed/>
                </p:oleObj>
              </mc:Choice>
              <mc:Fallback>
                <p:oleObj name="Equation" r:id="rId11" imgW="241200" imgH="355320" progId="Equation.DSMT4">
                  <p:embed/>
                  <p:pic>
                    <p:nvPicPr>
                      <p:cNvPr id="0" name="Object 2065"/>
                      <p:cNvPicPr>
                        <a:picLocks noChangeAspect="1" noChangeArrowheads="1"/>
                      </p:cNvPicPr>
                      <p:nvPr/>
                    </p:nvPicPr>
                    <p:blipFill>
                      <a:blip r:embed="rId12"/>
                      <a:srcRect/>
                      <a:stretch>
                        <a:fillRect/>
                      </a:stretch>
                    </p:blipFill>
                    <p:spPr bwMode="auto">
                      <a:xfrm>
                        <a:off x="2742689" y="4239789"/>
                        <a:ext cx="576461" cy="8459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2756513430"/>
              </p:ext>
            </p:extLst>
          </p:nvPr>
        </p:nvGraphicFramePr>
        <p:xfrm>
          <a:off x="579438" y="5112187"/>
          <a:ext cx="7375525" cy="1208087"/>
        </p:xfrm>
        <a:graphic>
          <a:graphicData uri="http://schemas.openxmlformats.org/presentationml/2006/ole">
            <mc:AlternateContent xmlns:mc="http://schemas.openxmlformats.org/markup-compatibility/2006">
              <mc:Choice xmlns:v="urn:schemas-microsoft-com:vml" Requires="v">
                <p:oleObj spid="_x0000_s41224" name="文档" r:id="rId13" imgW="7382625" imgH="1208520" progId="Word.Document.12">
                  <p:embed/>
                </p:oleObj>
              </mc:Choice>
              <mc:Fallback>
                <p:oleObj name="文档" r:id="rId13" imgW="7382625" imgH="1208520" progId="Word.Document.12">
                  <p:embed/>
                  <p:pic>
                    <p:nvPicPr>
                      <p:cNvPr id="0" name="对象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438" y="5112187"/>
                        <a:ext cx="73755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554705130"/>
              </p:ext>
            </p:extLst>
          </p:nvPr>
        </p:nvGraphicFramePr>
        <p:xfrm>
          <a:off x="1912164" y="5399113"/>
          <a:ext cx="448786" cy="808513"/>
        </p:xfrm>
        <a:graphic>
          <a:graphicData uri="http://schemas.openxmlformats.org/presentationml/2006/ole">
            <mc:AlternateContent xmlns:mc="http://schemas.openxmlformats.org/markup-compatibility/2006">
              <mc:Choice xmlns:v="urn:schemas-microsoft-com:vml" Requires="v">
                <p:oleObj spid="_x0000_s41225" name="Equation" r:id="rId15" imgW="190440" imgH="342720" progId="Equation.DSMT4">
                  <p:embed/>
                </p:oleObj>
              </mc:Choice>
              <mc:Fallback>
                <p:oleObj name="Equation" r:id="rId15" imgW="190440" imgH="342720" progId="Equation.DSMT4">
                  <p:embed/>
                  <p:pic>
                    <p:nvPicPr>
                      <p:cNvPr id="0" name="对象 8"/>
                      <p:cNvPicPr>
                        <a:picLocks noChangeAspect="1" noChangeArrowheads="1"/>
                      </p:cNvPicPr>
                      <p:nvPr/>
                    </p:nvPicPr>
                    <p:blipFill>
                      <a:blip r:embed="rId16"/>
                      <a:srcRect/>
                      <a:stretch>
                        <a:fillRect/>
                      </a:stretch>
                    </p:blipFill>
                    <p:spPr bwMode="auto">
                      <a:xfrm>
                        <a:off x="1912164" y="5399113"/>
                        <a:ext cx="448786" cy="8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4866518" y="169144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4" grpId="0"/>
      <p:bldP spid="14" grpId="1"/>
      <p:bldP spid="30" grpId="0"/>
      <p:bldP spid="3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 xmlns:a16="http://schemas.microsoft.com/office/drawing/2014/main" val="1008561275"/>
                    </a:ext>
                  </a:extLst>
                </a:gridCol>
                <a:gridCol w="4068000">
                  <a:extLst>
                    <a:ext uri="{9D8B030D-6E8A-4147-A177-3AD203B41FA5}">
                      <a16:colId xmlns="" xmlns:a16="http://schemas.microsoft.com/office/drawing/2014/main" val="271465696"/>
                    </a:ext>
                  </a:extLst>
                </a:gridCol>
                <a:gridCol w="4068000">
                  <a:extLst>
                    <a:ext uri="{9D8B030D-6E8A-4147-A177-3AD203B41FA5}">
                      <a16:colId xmlns="" xmlns:a16="http://schemas.microsoft.com/office/drawing/2014/main"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 xmlns:a16="http://schemas.microsoft.com/office/drawing/2014/main"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92237702"/>
              </p:ext>
            </p:extLst>
          </p:nvPr>
        </p:nvGraphicFramePr>
        <p:xfrm>
          <a:off x="550590" y="3872780"/>
          <a:ext cx="11068050" cy="3373438"/>
        </p:xfrm>
        <a:graphic>
          <a:graphicData uri="http://schemas.openxmlformats.org/presentationml/2006/ole">
            <mc:AlternateContent xmlns:mc="http://schemas.openxmlformats.org/markup-compatibility/2006">
              <mc:Choice xmlns:v="urn:schemas-microsoft-com:vml" Requires="v">
                <p:oleObj spid="_x0000_s45156" name="文档" r:id="rId3" imgW="11068103" imgH="3373488" progId="Word.Document.12">
                  <p:embed/>
                </p:oleObj>
              </mc:Choice>
              <mc:Fallback>
                <p:oleObj name="文档" r:id="rId3" imgW="11068103" imgH="3373488" progId="Word.Document.12">
                  <p:embed/>
                  <p:pic>
                    <p:nvPicPr>
                      <p:cNvPr id="0" name=""/>
                      <p:cNvPicPr/>
                      <p:nvPr/>
                    </p:nvPicPr>
                    <p:blipFill>
                      <a:blip r:embed="rId4"/>
                      <a:stretch>
                        <a:fillRect/>
                      </a:stretch>
                    </p:blipFill>
                    <p:spPr>
                      <a:xfrm>
                        <a:off x="550590" y="3872780"/>
                        <a:ext cx="11068050" cy="3373438"/>
                      </a:xfrm>
                      <a:prstGeom prst="rect">
                        <a:avLst/>
                      </a:prstGeom>
                    </p:spPr>
                  </p:pic>
                </p:oleObj>
              </mc:Fallback>
            </mc:AlternateContent>
          </a:graphicData>
        </a:graphic>
      </p:graphicFrame>
      <p:sp>
        <p:nvSpPr>
          <p:cNvPr id="11" name="矩形 10"/>
          <p:cNvSpPr/>
          <p:nvPr/>
        </p:nvSpPr>
        <p:spPr>
          <a:xfrm>
            <a:off x="445701" y="117426"/>
            <a:ext cx="11299010" cy="3565183"/>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初速度为零的匀变速直线运动的比例关系</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一个物体从静止开始做匀</a:t>
            </a:r>
            <a:r>
              <a:rPr lang="zh-CN" altLang="zh-CN" sz="2800" kern="100" spc="-100" dirty="0">
                <a:latin typeface="Times New Roman"/>
                <a:ea typeface="华文细黑"/>
                <a:cs typeface="Times New Roman"/>
              </a:rPr>
              <a:t>加速直线运动，它在第</a:t>
            </a:r>
            <a:r>
              <a:rPr lang="en-US" altLang="zh-CN" sz="2800" kern="100" spc="-100" dirty="0">
                <a:latin typeface="Times New Roman"/>
                <a:ea typeface="华文细黑"/>
                <a:cs typeface="Courier New"/>
              </a:rPr>
              <a:t>1 s</a:t>
            </a:r>
            <a:r>
              <a:rPr lang="zh-CN" altLang="zh-CN" sz="2800" kern="100" spc="-100" dirty="0">
                <a:latin typeface="Times New Roman"/>
                <a:ea typeface="华文细黑"/>
                <a:cs typeface="Times New Roman"/>
              </a:rPr>
              <a:t>内与第</a:t>
            </a:r>
            <a:r>
              <a:rPr lang="en-US" altLang="zh-CN" sz="2800" kern="100" spc="-100" dirty="0">
                <a:latin typeface="Times New Roman"/>
                <a:ea typeface="华文细黑"/>
                <a:cs typeface="Courier New"/>
              </a:rPr>
              <a:t>2 s</a:t>
            </a:r>
            <a:r>
              <a:rPr lang="zh-CN" altLang="zh-CN" sz="2800" kern="100" spc="-100" dirty="0">
                <a:latin typeface="Times New Roman"/>
                <a:ea typeface="华文细黑"/>
                <a:cs typeface="Times New Roman"/>
              </a:rPr>
              <a:t>内的位移之比为</a:t>
            </a:r>
            <a:r>
              <a:rPr lang="en-US" altLang="zh-CN" sz="2800" i="1" kern="100" spc="-100" dirty="0">
                <a:latin typeface="Times New Roman"/>
                <a:ea typeface="华文细黑"/>
                <a:cs typeface="Courier New"/>
              </a:rPr>
              <a:t>x</a:t>
            </a:r>
            <a:r>
              <a:rPr lang="en-US" altLang="zh-CN" sz="2800" kern="100" spc="-100" baseline="-25000" dirty="0">
                <a:latin typeface="Times New Roman"/>
                <a:ea typeface="华文细黑"/>
                <a:cs typeface="Courier New"/>
              </a:rPr>
              <a:t>1</a:t>
            </a:r>
            <a:r>
              <a:rPr lang="en-US" altLang="zh-CN" sz="2800" kern="100" spc="-100" dirty="0">
                <a:latin typeface="宋体"/>
                <a:ea typeface="华文细黑"/>
                <a:cs typeface="Times New Roman"/>
              </a:rPr>
              <a:t>∶</a:t>
            </a:r>
            <a:r>
              <a:rPr lang="en-US" altLang="zh-CN" sz="2800" i="1" kern="100" spc="-100" dirty="0">
                <a:latin typeface="Times New Roman"/>
                <a:ea typeface="华文细黑"/>
                <a:cs typeface="Courier New"/>
              </a:rPr>
              <a:t>x</a:t>
            </a:r>
            <a:r>
              <a:rPr lang="en-US" altLang="zh-CN" sz="2800" kern="100" spc="-100" baseline="-25000" dirty="0">
                <a:latin typeface="Times New Roman"/>
                <a:ea typeface="华文细黑"/>
                <a:cs typeface="Courier New"/>
              </a:rPr>
              <a:t>2</a:t>
            </a:r>
            <a:r>
              <a:rPr lang="zh-CN" altLang="zh-CN" sz="2800" kern="100" spc="-100" dirty="0">
                <a:latin typeface="Times New Roman"/>
                <a:ea typeface="华文细黑"/>
                <a:cs typeface="Times New Roman"/>
              </a:rPr>
              <a:t>，在走完第</a:t>
            </a:r>
            <a:r>
              <a:rPr lang="en-US" altLang="zh-CN" sz="2800" kern="100" spc="-100" dirty="0">
                <a:latin typeface="Times New Roman"/>
                <a:ea typeface="华文细黑"/>
                <a:cs typeface="Courier New"/>
              </a:rPr>
              <a:t>1 </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时与走完第</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时的速度之比为</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以下说法正确的是</a:t>
            </a:r>
            <a:r>
              <a:rPr lang="zh-CN" altLang="zh-CN" sz="2800" kern="100" dirty="0">
                <a:latin typeface="宋体"/>
                <a:ea typeface="Times New Roman"/>
                <a:cs typeface="Courier New"/>
              </a:rPr>
              <a:t> </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smtClean="0">
                <a:latin typeface="Times New Roman"/>
                <a:ea typeface="华文细黑"/>
                <a:cs typeface="Courier New"/>
              </a:rPr>
              <a:t>2</a:t>
            </a:r>
            <a:r>
              <a:rPr lang="en-US" altLang="zh-CN" sz="2800" kern="100" dirty="0" smtClean="0">
                <a:latin typeface="宋体"/>
                <a:cs typeface="Courier New"/>
              </a:rPr>
              <a:t>	</a:t>
            </a:r>
            <a:r>
              <a:rPr lang="en-US" altLang="zh-CN" sz="2800" kern="100" dirty="0" smtClean="0">
                <a:latin typeface="Times New Roman"/>
                <a:ea typeface="华文细黑"/>
                <a:cs typeface="Courier New"/>
              </a:rPr>
              <a:t>B.</a:t>
            </a:r>
            <a:r>
              <a:rPr lang="en-US" altLang="zh-CN" sz="2800" i="1" kern="100" dirty="0" smtClean="0">
                <a:latin typeface="Times New Roman"/>
                <a:ea typeface="华文细黑"/>
                <a:cs typeface="Courier New"/>
              </a:rPr>
              <a:t>x</a:t>
            </a:r>
            <a:r>
              <a:rPr lang="en-US" altLang="zh-CN" sz="2800" kern="100" baseline="-25000" dirty="0" smtClean="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smtClean="0">
                <a:latin typeface="Times New Roman"/>
                <a:ea typeface="华文细黑"/>
                <a:cs typeface="Courier New"/>
              </a:rPr>
              <a:t>2	D.</a:t>
            </a:r>
            <a:r>
              <a:rPr lang="en-US" altLang="zh-CN" sz="2800" i="1" kern="100" dirty="0" smtClean="0">
                <a:latin typeface="Times New Roman"/>
                <a:ea typeface="华文细黑"/>
                <a:cs typeface="Courier New"/>
              </a:rPr>
              <a:t>x</a:t>
            </a:r>
            <a:r>
              <a:rPr lang="en-US" altLang="zh-CN" sz="2800" kern="100" baseline="-25000" dirty="0" smtClean="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endParaRPr lang="zh-CN" altLang="zh-CN" sz="2800" kern="100" dirty="0">
              <a:effectLst/>
              <a:latin typeface="宋体"/>
              <a:cs typeface="Courier New"/>
            </a:endParaRPr>
          </a:p>
        </p:txBody>
      </p:sp>
      <p:sp>
        <p:nvSpPr>
          <p:cNvPr id="24"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2" name="对象 1"/>
          <p:cNvGraphicFramePr>
            <a:graphicFrameLocks noChangeAspect="1"/>
          </p:cNvGraphicFramePr>
          <p:nvPr>
            <p:extLst>
              <p:ext uri="{D42A27DB-BD31-4B8C-83A1-F6EECF244321}">
                <p14:modId xmlns:p14="http://schemas.microsoft.com/office/powerpoint/2010/main" val="116283925"/>
              </p:ext>
            </p:extLst>
          </p:nvPr>
        </p:nvGraphicFramePr>
        <p:xfrm>
          <a:off x="10457214" y="2411522"/>
          <a:ext cx="936625" cy="923925"/>
        </p:xfrm>
        <a:graphic>
          <a:graphicData uri="http://schemas.openxmlformats.org/presentationml/2006/ole">
            <mc:AlternateContent xmlns:mc="http://schemas.openxmlformats.org/markup-compatibility/2006">
              <mc:Choice xmlns:v="urn:schemas-microsoft-com:vml" Requires="v">
                <p:oleObj spid="_x0000_s45157" name="文档" r:id="rId9" imgW="935957" imgH="924480" progId="Word.Document.12">
                  <p:embed/>
                </p:oleObj>
              </mc:Choice>
              <mc:Fallback>
                <p:oleObj name="文档" r:id="rId9" imgW="935957" imgH="924480" progId="Word.Document.12">
                  <p:embed/>
                  <p:pic>
                    <p:nvPicPr>
                      <p:cNvPr id="0" name=""/>
                      <p:cNvPicPr/>
                      <p:nvPr/>
                    </p:nvPicPr>
                    <p:blipFill>
                      <a:blip r:embed="rId10"/>
                      <a:stretch>
                        <a:fillRect/>
                      </a:stretch>
                    </p:blipFill>
                    <p:spPr>
                      <a:xfrm>
                        <a:off x="10457214" y="2411522"/>
                        <a:ext cx="936625" cy="9239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796849309"/>
              </p:ext>
            </p:extLst>
          </p:nvPr>
        </p:nvGraphicFramePr>
        <p:xfrm>
          <a:off x="10457214" y="3100234"/>
          <a:ext cx="936625" cy="923925"/>
        </p:xfrm>
        <a:graphic>
          <a:graphicData uri="http://schemas.openxmlformats.org/presentationml/2006/ole">
            <mc:AlternateContent xmlns:mc="http://schemas.openxmlformats.org/markup-compatibility/2006">
              <mc:Choice xmlns:v="urn:schemas-microsoft-com:vml" Requires="v">
                <p:oleObj spid="_x0000_s45158" name="文档" r:id="rId11" imgW="935957" imgH="924480" progId="Word.Document.12">
                  <p:embed/>
                </p:oleObj>
              </mc:Choice>
              <mc:Fallback>
                <p:oleObj name="文档" r:id="rId11" imgW="935957" imgH="924480" progId="Word.Document.12">
                  <p:embed/>
                  <p:pic>
                    <p:nvPicPr>
                      <p:cNvPr id="0" name=""/>
                      <p:cNvPicPr/>
                      <p:nvPr/>
                    </p:nvPicPr>
                    <p:blipFill>
                      <a:blip r:embed="rId12"/>
                      <a:stretch>
                        <a:fillRect/>
                      </a:stretch>
                    </p:blipFill>
                    <p:spPr>
                      <a:xfrm>
                        <a:off x="10457214" y="3100234"/>
                        <a:ext cx="936625" cy="923925"/>
                      </a:xfrm>
                      <a:prstGeom prst="rect">
                        <a:avLst/>
                      </a:prstGeom>
                    </p:spPr>
                  </p:pic>
                </p:oleObj>
              </mc:Fallback>
            </mc:AlternateContent>
          </a:graphicData>
        </a:graphic>
      </p:graphicFrame>
      <p:sp>
        <p:nvSpPr>
          <p:cNvPr id="16" name="TextBox 15"/>
          <p:cNvSpPr txBox="1"/>
          <p:nvPr/>
        </p:nvSpPr>
        <p:spPr>
          <a:xfrm>
            <a:off x="5735166" y="23496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图片 17">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p:bldP spid="1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u=2876888179,2378185719&amp;fm=214&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b="15959"/>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C:\Users\Administrator\Desktop\用！！！\风景图片\新图！\3运动会\timg (88).jpg"/>
          <p:cNvPicPr>
            <a:picLocks noChangeAspect="1" noChangeArrowheads="1"/>
          </p:cNvPicPr>
          <p:nvPr/>
        </p:nvPicPr>
        <p:blipFill rotWithShape="1">
          <a:blip r:embed="rId2">
            <a:extLst>
              <a:ext uri="{28A0092B-C50C-407E-A947-70E740481C1C}">
                <a14:useLocalDpi xmlns:a14="http://schemas.microsoft.com/office/drawing/2010/main" val="0"/>
              </a:ext>
            </a:extLst>
          </a:blip>
          <a:srcRect l="9808" r="11587"/>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89947" y="676120"/>
            <a:ext cx="11210519" cy="4625882"/>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速度与位移的关系式</a:t>
            </a: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公式：</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推导：</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速度公式</a:t>
            </a:r>
            <a:r>
              <a:rPr lang="en-US" altLang="zh-CN" sz="2800" i="1" kern="100" dirty="0">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i="1" u="sng" kern="100" dirty="0" smtClean="0">
                <a:latin typeface="Book Antiqua"/>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70000"/>
              </a:lnSpc>
              <a:spcAft>
                <a:spcPts val="0"/>
              </a:spcAft>
              <a:tabLst>
                <a:tab pos="2700655" algn="l"/>
              </a:tabLst>
            </a:pP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latin typeface="Times New Roman"/>
                <a:ea typeface="华文细黑"/>
                <a:cs typeface="Times New Roman"/>
              </a:rPr>
              <a:t>位移</a:t>
            </a:r>
            <a:r>
              <a:rPr lang="zh-CN" altLang="zh-CN" sz="2800" kern="100" dirty="0">
                <a:latin typeface="Times New Roman"/>
                <a:ea typeface="华文细黑"/>
                <a:cs typeface="Times New Roman"/>
              </a:rPr>
              <a:t>公式</a:t>
            </a:r>
            <a:r>
              <a:rPr lang="en-US" altLang="zh-CN" sz="2800" i="1" kern="100" dirty="0">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i="1" u="sng" kern="100" dirty="0" smtClean="0">
                <a:latin typeface="Book Antiqua"/>
                <a:ea typeface="华文细黑"/>
                <a:cs typeface="Times New Roman"/>
              </a:rPr>
              <a:t>              </a:t>
            </a:r>
            <a:r>
              <a:rPr lang="en-US" altLang="zh-CN" sz="2800" i="1" u="sng" kern="100" dirty="0">
                <a:latin typeface="Book Antiqua"/>
                <a:ea typeface="华文细黑"/>
                <a:cs typeface="Times New Roman"/>
              </a:rPr>
              <a:t> </a:t>
            </a:r>
            <a:r>
              <a:rPr lang="en-US" altLang="zh-CN" sz="2800" i="1" u="sng" kern="100" dirty="0" smtClean="0">
                <a:latin typeface="Book Antiqua"/>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由以上两式可得：</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3346066" y="1520770"/>
            <a:ext cx="702436" cy="523220"/>
          </a:xfrm>
          <a:prstGeom prst="rect">
            <a:avLst/>
          </a:prstGeom>
        </p:spPr>
        <p:txBody>
          <a:bodyPr wrap="none">
            <a:spAutoFit/>
          </a:bodyPr>
          <a:lstStyle/>
          <a:p>
            <a:r>
              <a:rPr lang="en-US" altLang="zh-CN" sz="2800" kern="100" dirty="0">
                <a:solidFill>
                  <a:srgbClr val="C00000"/>
                </a:solidFill>
                <a:latin typeface="Times New Roman"/>
                <a:ea typeface="华文细黑"/>
                <a:cs typeface="Courier New"/>
              </a:rPr>
              <a:t>2</a:t>
            </a:r>
            <a:r>
              <a:rPr lang="en-US" altLang="zh-CN" sz="2800" i="1" kern="100" dirty="0">
                <a:solidFill>
                  <a:srgbClr val="C00000"/>
                </a:solidFill>
                <a:latin typeface="Times New Roman"/>
                <a:ea typeface="华文细黑"/>
                <a:cs typeface="Courier New"/>
              </a:rPr>
              <a:t>ax</a:t>
            </a:r>
            <a:endParaRPr lang="zh-CN" altLang="en-US" dirty="0">
              <a:solidFill>
                <a:srgbClr val="C00000"/>
              </a:solidFill>
            </a:endParaRPr>
          </a:p>
        </p:txBody>
      </p:sp>
      <p:sp>
        <p:nvSpPr>
          <p:cNvPr id="12" name="矩形 11"/>
          <p:cNvSpPr/>
          <p:nvPr/>
        </p:nvSpPr>
        <p:spPr>
          <a:xfrm>
            <a:off x="2586359" y="2888034"/>
            <a:ext cx="1122423" cy="523220"/>
          </a:xfrm>
          <a:prstGeom prst="rect">
            <a:avLst/>
          </a:prstGeom>
        </p:spPr>
        <p:txBody>
          <a:bodyPr wrap="none">
            <a:spAutoFit/>
          </a:bodyPr>
          <a:lstStyle/>
          <a:p>
            <a:r>
              <a:rPr lang="en-US" altLang="zh-CN" sz="2800" i="1" kern="100" dirty="0">
                <a:solidFill>
                  <a:srgbClr val="C00000"/>
                </a:solidFill>
                <a:latin typeface="Book Antiqua"/>
                <a:ea typeface="华文细黑"/>
                <a:cs typeface="Times New Roman"/>
              </a:rPr>
              <a:t>v</a:t>
            </a:r>
            <a:r>
              <a:rPr lang="en-US" altLang="zh-CN" sz="2800" kern="100" baseline="-25000" dirty="0">
                <a:solidFill>
                  <a:srgbClr val="C00000"/>
                </a:solidFill>
                <a:latin typeface="Times New Roman"/>
                <a:ea typeface="华文细黑"/>
                <a:cs typeface="Courier New"/>
              </a:rPr>
              <a:t>0</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at</a:t>
            </a:r>
            <a:endParaRPr lang="zh-CN" altLang="en-US" dirty="0">
              <a:solidFill>
                <a:srgbClr val="C00000"/>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487268807"/>
              </p:ext>
            </p:extLst>
          </p:nvPr>
        </p:nvGraphicFramePr>
        <p:xfrm>
          <a:off x="2597294" y="3491814"/>
          <a:ext cx="1876425" cy="1411288"/>
        </p:xfrm>
        <a:graphic>
          <a:graphicData uri="http://schemas.openxmlformats.org/presentationml/2006/ole">
            <mc:AlternateContent xmlns:mc="http://schemas.openxmlformats.org/markup-compatibility/2006">
              <mc:Choice xmlns:v="urn:schemas-microsoft-com:vml" Requires="v">
                <p:oleObj spid="_x0000_s26914" name="文档" r:id="rId4" imgW="1876356" imgH="1411602" progId="Word.Document.12">
                  <p:embed/>
                </p:oleObj>
              </mc:Choice>
              <mc:Fallback>
                <p:oleObj name="文档" r:id="rId4" imgW="1876356" imgH="1411602" progId="Word.Document.12">
                  <p:embed/>
                  <p:pic>
                    <p:nvPicPr>
                      <p:cNvPr id="0" name=""/>
                      <p:cNvPicPr/>
                      <p:nvPr/>
                    </p:nvPicPr>
                    <p:blipFill>
                      <a:blip r:embed="rId5"/>
                      <a:stretch>
                        <a:fillRect/>
                      </a:stretch>
                    </p:blipFill>
                    <p:spPr>
                      <a:xfrm>
                        <a:off x="2597294" y="3491814"/>
                        <a:ext cx="1876425" cy="1411288"/>
                      </a:xfrm>
                      <a:prstGeom prst="rect">
                        <a:avLst/>
                      </a:prstGeom>
                    </p:spPr>
                  </p:pic>
                </p:oleObj>
              </mc:Fallback>
            </mc:AlternateContent>
          </a:graphicData>
        </a:graphic>
      </p:graphicFrame>
      <p:sp>
        <p:nvSpPr>
          <p:cNvPr id="14" name="矩形 13"/>
          <p:cNvSpPr/>
          <p:nvPr/>
        </p:nvSpPr>
        <p:spPr>
          <a:xfrm>
            <a:off x="4829542" y="4627274"/>
            <a:ext cx="702436" cy="523220"/>
          </a:xfrm>
          <a:prstGeom prst="rect">
            <a:avLst/>
          </a:prstGeom>
        </p:spPr>
        <p:txBody>
          <a:bodyPr wrap="none">
            <a:spAutoFit/>
          </a:bodyPr>
          <a:lstStyle/>
          <a:p>
            <a:r>
              <a:rPr lang="en-US" altLang="zh-CN" sz="2800" kern="100" dirty="0" smtClean="0">
                <a:solidFill>
                  <a:srgbClr val="C00000"/>
                </a:solidFill>
                <a:latin typeface="Times New Roman"/>
                <a:ea typeface="华文细黑"/>
                <a:cs typeface="Courier New"/>
              </a:rPr>
              <a:t>2</a:t>
            </a:r>
            <a:r>
              <a:rPr lang="en-US" altLang="zh-CN" sz="2800" i="1" kern="100" dirty="0" smtClean="0">
                <a:solidFill>
                  <a:srgbClr val="C00000"/>
                </a:solidFill>
                <a:latin typeface="Times New Roman"/>
                <a:ea typeface="华文细黑"/>
                <a:cs typeface="Courier New"/>
              </a:rPr>
              <a:t>ax</a:t>
            </a:r>
            <a:endParaRPr lang="zh-CN" altLang="en-US" dirty="0">
              <a:solidFill>
                <a:srgbClr val="C00000"/>
              </a:solidFill>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12" grpId="0"/>
      <p:bldP spid="12"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33894" y="389370"/>
            <a:ext cx="11322624" cy="5734903"/>
          </a:xfrm>
          <a:prstGeom prst="rect">
            <a:avLst/>
          </a:prstGeom>
        </p:spPr>
        <p:txBody>
          <a:bodyPr wrap="square">
            <a:spAutoFit/>
          </a:bodyPr>
          <a:lstStyle/>
          <a:p>
            <a:pPr lvl="0" algn="just">
              <a:lnSpc>
                <a:spcPts val="5500"/>
              </a:lnSpc>
              <a:tabLst>
                <a:tab pos="2250440"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kern="100" dirty="0">
              <a:solidFill>
                <a:prstClr val="black"/>
              </a:solidFill>
              <a:latin typeface="Times New Roman"/>
              <a:ea typeface="华文细黑"/>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公式</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ax</a:t>
            </a:r>
            <a:r>
              <a:rPr lang="zh-CN" altLang="zh-CN" sz="2800" kern="100" dirty="0">
                <a:latin typeface="Times New Roman"/>
                <a:ea typeface="华文细黑"/>
                <a:cs typeface="Times New Roman"/>
              </a:rPr>
              <a:t>适用于所有的直线运动</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做匀加速直线运动的物体，位移越大，物体的末速度一定越大</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确定公式</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ax</a:t>
            </a:r>
            <a:r>
              <a:rPr lang="zh-CN" altLang="zh-CN" sz="2800" kern="100" dirty="0">
                <a:latin typeface="Times New Roman"/>
                <a:ea typeface="华文细黑"/>
                <a:cs typeface="Times New Roman"/>
              </a:rPr>
              <a:t>中的四个物理量的数值时，选取的参考系应该是统一</a:t>
            </a:r>
            <a:r>
              <a:rPr lang="zh-CN" altLang="zh-CN" sz="2800" kern="100" dirty="0" smtClean="0">
                <a:latin typeface="Times New Roman"/>
                <a:ea typeface="华文细黑"/>
                <a:cs typeface="Times New Roman"/>
              </a:rPr>
              <a:t>的</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因为</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ax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ax</a:t>
            </a:r>
            <a:r>
              <a:rPr lang="zh-CN" altLang="zh-CN" sz="2800" kern="100" dirty="0">
                <a:latin typeface="Times New Roman"/>
                <a:ea typeface="华文细黑"/>
                <a:cs typeface="Times New Roman"/>
              </a:rPr>
              <a:t>，所以物体的末速度</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一定大于初速度</a:t>
            </a:r>
            <a:r>
              <a:rPr lang="en-US" altLang="zh-CN" sz="2800" i="1" kern="100" dirty="0" smtClean="0">
                <a:latin typeface="Book Antiqua"/>
                <a:ea typeface="华文细黑"/>
                <a:cs typeface="Times New Roman"/>
              </a:rPr>
              <a:t>v</a:t>
            </a:r>
            <a:r>
              <a:rPr lang="en-US" altLang="zh-CN" sz="2800" kern="100" baseline="-25000" dirty="0" smtClean="0">
                <a:latin typeface="Times New Roman"/>
                <a:ea typeface="华文细黑"/>
                <a:cs typeface="Courier New"/>
              </a:rPr>
              <a:t>0</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a:t>
            </a:r>
            <a:endParaRPr lang="zh-CN" altLang="zh-CN" sz="1050" kern="100" dirty="0">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7371030" y="1971358"/>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1" name="矩形 10"/>
          <p:cNvSpPr/>
          <p:nvPr/>
        </p:nvSpPr>
        <p:spPr>
          <a:xfrm>
            <a:off x="10745246" y="269055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2136611" y="407786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8" name="矩形 7"/>
          <p:cNvSpPr/>
          <p:nvPr/>
        </p:nvSpPr>
        <p:spPr>
          <a:xfrm>
            <a:off x="1395323" y="548870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p:bldP spid="10" grpId="1"/>
      <p:bldP spid="11" grpId="0"/>
      <p:bldP spid="11" grpId="1"/>
      <p:bldP spid="12" grpId="0"/>
      <p:bldP spid="12"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89947" y="1125538"/>
            <a:ext cx="11210519" cy="1406411"/>
          </a:xfrm>
          <a:prstGeom prst="rect">
            <a:avLst/>
          </a:prstGeom>
        </p:spPr>
        <p:txBody>
          <a:bodyPr wrap="square">
            <a:spAutoFit/>
          </a:bodyPr>
          <a:lstStyle/>
          <a:p>
            <a:pPr algn="just">
              <a:lnSpc>
                <a:spcPts val="5500"/>
              </a:lnSpc>
              <a:spcAft>
                <a:spcPts val="0"/>
              </a:spcAft>
              <a:tabLst>
                <a:tab pos="2700655" algn="l"/>
              </a:tabLst>
            </a:pPr>
            <a:r>
              <a:rPr lang="en-US" altLang="zh-CN" sz="2800" kern="100" dirty="0" smtClean="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汽车以</a:t>
            </a:r>
            <a:r>
              <a:rPr lang="en-US" altLang="zh-CN" sz="2800" kern="100" dirty="0">
                <a:latin typeface="Times New Roman"/>
                <a:ea typeface="华文细黑"/>
                <a:cs typeface="Courier New"/>
              </a:rPr>
              <a:t>10 m/s</a:t>
            </a:r>
            <a:r>
              <a:rPr lang="zh-CN" altLang="zh-CN" sz="2800" kern="100" dirty="0">
                <a:latin typeface="Times New Roman"/>
                <a:ea typeface="华文细黑"/>
                <a:cs typeface="Times New Roman"/>
              </a:rPr>
              <a:t>的速度行驶，刹车的加速度大小为</a:t>
            </a:r>
            <a:r>
              <a:rPr lang="en-US" altLang="zh-CN" sz="2800" kern="100" dirty="0">
                <a:latin typeface="Times New Roman"/>
                <a:ea typeface="华文细黑"/>
                <a:cs typeface="Courier New"/>
              </a:rPr>
              <a:t>3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，则它向前滑行</a:t>
            </a:r>
            <a:r>
              <a:rPr lang="en-US" altLang="zh-CN" sz="2800" kern="100" dirty="0">
                <a:latin typeface="Times New Roman"/>
                <a:ea typeface="华文细黑"/>
                <a:cs typeface="Courier New"/>
              </a:rPr>
              <a:t>12.5 m</a:t>
            </a:r>
            <a:r>
              <a:rPr lang="zh-CN" altLang="zh-CN" sz="2800" kern="100" dirty="0">
                <a:latin typeface="Times New Roman"/>
                <a:ea typeface="华文细黑"/>
                <a:cs typeface="Times New Roman"/>
              </a:rPr>
              <a:t>后的瞬时速度为</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m/s.</a:t>
            </a:r>
            <a:endParaRPr lang="zh-CN" altLang="zh-CN" sz="1050" kern="100" dirty="0">
              <a:effectLst/>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矩形 8"/>
          <p:cNvSpPr/>
          <p:nvPr/>
        </p:nvSpPr>
        <p:spPr>
          <a:xfrm>
            <a:off x="4243318" y="2008729"/>
            <a:ext cx="364202" cy="523220"/>
          </a:xfrm>
          <a:prstGeom prst="rect">
            <a:avLst/>
          </a:prstGeom>
        </p:spPr>
        <p:txBody>
          <a:bodyPr wrap="none">
            <a:spAutoFit/>
          </a:bodyPr>
          <a:lstStyle/>
          <a:p>
            <a:r>
              <a:rPr lang="en-US" altLang="zh-CN" sz="2800" kern="100" dirty="0">
                <a:solidFill>
                  <a:srgbClr val="C00000"/>
                </a:solidFill>
                <a:latin typeface="Times New Roman"/>
                <a:ea typeface="华文细黑"/>
              </a:rPr>
              <a:t>5</a:t>
            </a:r>
            <a:endParaRPr lang="zh-CN" altLang="en-US" sz="2800" kern="100" dirty="0">
              <a:solidFill>
                <a:srgbClr val="C00000"/>
              </a:solidFill>
              <a:latin typeface="Times New Roman"/>
              <a:ea typeface="华文细黑"/>
            </a:endParaRPr>
          </a:p>
        </p:txBody>
      </p:sp>
      <p:pic>
        <p:nvPicPr>
          <p:cNvPr id="14" name="图片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5" name="TextBox 1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6" name="矩形 15"/>
          <p:cNvSpPr/>
          <p:nvPr/>
        </p:nvSpPr>
        <p:spPr>
          <a:xfrm>
            <a:off x="489947" y="2645485"/>
            <a:ext cx="11210519" cy="1418465"/>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Book Antiqua"/>
                <a:ea typeface="华文细黑"/>
                <a:cs typeface="Times New Roman"/>
              </a:rPr>
              <a:t>v</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ax</a:t>
            </a:r>
            <a:r>
              <a:rPr lang="zh-CN" altLang="zh-CN" sz="2800" kern="100" dirty="0">
                <a:solidFill>
                  <a:srgbClr val="002060"/>
                </a:solidFill>
                <a:latin typeface="Times New Roman"/>
                <a:ea typeface="华文细黑"/>
                <a:cs typeface="Times New Roman"/>
              </a:rPr>
              <a:t>，其中</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m/s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12.5 m</a:t>
            </a: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m/s.</a:t>
            </a:r>
            <a:endParaRPr lang="zh-CN" altLang="zh-CN" sz="1050" kern="100" dirty="0">
              <a:effectLst/>
              <a:latin typeface="宋体"/>
              <a:cs typeface="Courier New"/>
            </a:endParaRPr>
          </a:p>
        </p:txBody>
      </p:sp>
    </p:spTree>
    <p:extLst>
      <p:ext uri="{BB962C8B-B14F-4D97-AF65-F5344CB8AC3E}">
        <p14:creationId xmlns:p14="http://schemas.microsoft.com/office/powerpoint/2010/main" val="747498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blinds(horizontal)">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blinds(horizontal)">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6">
                                            <p:txEl>
                                              <p:pRg st="0" end="0"/>
                                            </p:txEl>
                                          </p:spTgt>
                                        </p:tgtEl>
                                      </p:cBhvr>
                                    </p:animEffect>
                                    <p:set>
                                      <p:cBhvr>
                                        <p:cTn id="28" dur="1" fill="hold">
                                          <p:stCondLst>
                                            <p:cond delay="499"/>
                                          </p:stCondLst>
                                        </p:cTn>
                                        <p:tgtEl>
                                          <p:spTgt spid="16">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6">
                                            <p:txEl>
                                              <p:pRg st="1" end="1"/>
                                            </p:txEl>
                                          </p:spTgt>
                                        </p:tgtEl>
                                      </p:cBhvr>
                                    </p:animEffect>
                                    <p:set>
                                      <p:cBhvr>
                                        <p:cTn id="31"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p:bldP spid="9" grpId="1"/>
      <p:bldP spid="16"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88).jpg"/>
          <p:cNvPicPr>
            <a:picLocks noChangeAspect="1" noChangeArrowheads="1"/>
          </p:cNvPicPr>
          <p:nvPr/>
        </p:nvPicPr>
        <p:blipFill rotWithShape="1">
          <a:blip r:embed="rId2">
            <a:extLst>
              <a:ext uri="{28A0092B-C50C-407E-A947-70E740481C1C}">
                <a14:useLocalDpi xmlns:a14="http://schemas.microsoft.com/office/drawing/2010/main" val="0"/>
              </a:ext>
            </a:extLst>
          </a:blip>
          <a:srcRect l="9808" r="11587"/>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一、关系式</a:t>
            </a:r>
            <a:r>
              <a:rPr lang="en-US" altLang="zh-CN" sz="2800" b="1" i="1" kern="100" dirty="0">
                <a:solidFill>
                  <a:srgbClr val="FFFF00"/>
                </a:solidFill>
                <a:latin typeface="Book Antiqua"/>
                <a:ea typeface="华文细黑"/>
                <a:cs typeface="Times New Roman"/>
              </a:rPr>
              <a:t>v</a:t>
            </a:r>
            <a:r>
              <a:rPr lang="en-US" altLang="zh-CN" sz="2800" b="1" kern="100" baseline="30000" dirty="0">
                <a:solidFill>
                  <a:srgbClr val="FFFF00"/>
                </a:solidFill>
                <a:latin typeface="Times New Roman"/>
                <a:ea typeface="华文细黑"/>
              </a:rPr>
              <a:t>2</a:t>
            </a:r>
            <a:r>
              <a:rPr lang="zh-CN" altLang="zh-CN" sz="2800" b="1" kern="100" dirty="0">
                <a:solidFill>
                  <a:srgbClr val="FFFF00"/>
                </a:solidFill>
                <a:latin typeface="Times New Roman"/>
                <a:ea typeface="华文细黑"/>
                <a:cs typeface="Times New Roman"/>
              </a:rPr>
              <a:t>－</a:t>
            </a:r>
            <a:r>
              <a:rPr lang="en-US" altLang="zh-CN" sz="2800" b="1" i="1" kern="100" dirty="0">
                <a:solidFill>
                  <a:srgbClr val="FFFF00"/>
                </a:solidFill>
                <a:latin typeface="Book Antiqua"/>
                <a:ea typeface="华文细黑"/>
                <a:cs typeface="Times New Roman"/>
              </a:rPr>
              <a:t>v</a:t>
            </a:r>
            <a:r>
              <a:rPr lang="en-US" altLang="zh-CN" sz="2800" b="1" kern="100" baseline="-25000" dirty="0">
                <a:solidFill>
                  <a:srgbClr val="FFFF00"/>
                </a:solidFill>
                <a:latin typeface="Times New Roman"/>
                <a:ea typeface="华文细黑"/>
              </a:rPr>
              <a:t>0</a:t>
            </a:r>
            <a:r>
              <a:rPr lang="en-US" altLang="zh-CN" sz="2800" b="1" kern="100" baseline="30000" dirty="0">
                <a:solidFill>
                  <a:srgbClr val="FFFF00"/>
                </a:solidFill>
                <a:latin typeface="Times New Roman"/>
                <a:ea typeface="华文细黑"/>
              </a:rPr>
              <a:t>2</a:t>
            </a:r>
            <a:r>
              <a:rPr lang="zh-CN" altLang="zh-CN" sz="2800" b="1" kern="100" dirty="0">
                <a:solidFill>
                  <a:srgbClr val="FFFF00"/>
                </a:solidFill>
                <a:latin typeface="Times New Roman"/>
                <a:ea typeface="华文细黑"/>
                <a:cs typeface="Times New Roman"/>
              </a:rPr>
              <a:t>＝</a:t>
            </a:r>
            <a:r>
              <a:rPr lang="en-US" altLang="zh-CN" sz="2800" b="1" kern="100" dirty="0">
                <a:solidFill>
                  <a:srgbClr val="FFFF00"/>
                </a:solidFill>
                <a:latin typeface="Times New Roman"/>
                <a:ea typeface="华文细黑"/>
              </a:rPr>
              <a:t>2</a:t>
            </a:r>
            <a:r>
              <a:rPr lang="en-US" altLang="zh-CN" sz="2800" b="1" i="1" kern="100" dirty="0">
                <a:solidFill>
                  <a:srgbClr val="FFFF00"/>
                </a:solidFill>
                <a:latin typeface="Times New Roman"/>
                <a:ea typeface="华文细黑"/>
              </a:rPr>
              <a:t>ax</a:t>
            </a:r>
            <a:r>
              <a:rPr lang="zh-CN" altLang="zh-CN" sz="2600" b="1" kern="100" dirty="0">
                <a:solidFill>
                  <a:srgbClr val="FFFF00"/>
                </a:solidFill>
                <a:latin typeface="Times New Roman" pitchFamily="18" charset="0"/>
                <a:ea typeface="微软雅黑" pitchFamily="34" charset="-122"/>
                <a:cs typeface="Times New Roman" pitchFamily="18" charset="0"/>
              </a:rPr>
              <a:t>的理解和应用</a:t>
            </a:r>
          </a:p>
        </p:txBody>
      </p:sp>
      <p:sp>
        <p:nvSpPr>
          <p:cNvPr id="12" name="矩形 11"/>
          <p:cNvSpPr/>
          <p:nvPr/>
        </p:nvSpPr>
        <p:spPr>
          <a:xfrm>
            <a:off x="428481" y="972563"/>
            <a:ext cx="11333450" cy="2031325"/>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如果你是机场跑道设计师，若已知飞机的加速度为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，起飞速度为</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，则跑道的长度至少为多长？</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graphicFrame>
        <p:nvGraphicFramePr>
          <p:cNvPr id="2" name="对象 1"/>
          <p:cNvGraphicFramePr>
            <a:graphicFrameLocks noChangeAspect="1"/>
          </p:cNvGraphicFramePr>
          <p:nvPr>
            <p:extLst>
              <p:ext uri="{D42A27DB-BD31-4B8C-83A1-F6EECF244321}">
                <p14:modId xmlns:p14="http://schemas.microsoft.com/office/powerpoint/2010/main" val="4017684610"/>
              </p:ext>
            </p:extLst>
          </p:nvPr>
        </p:nvGraphicFramePr>
        <p:xfrm>
          <a:off x="509062" y="3065736"/>
          <a:ext cx="1819275" cy="1309688"/>
        </p:xfrm>
        <a:graphic>
          <a:graphicData uri="http://schemas.openxmlformats.org/presentationml/2006/ole">
            <mc:AlternateContent xmlns:mc="http://schemas.openxmlformats.org/markup-compatibility/2006">
              <mc:Choice xmlns:v="urn:schemas-microsoft-com:vml" Requires="v">
                <p:oleObj spid="_x0000_s28136" name="文档" r:id="rId3" imgW="1819287" imgH="1310105" progId="Word.Document.12">
                  <p:embed/>
                </p:oleObj>
              </mc:Choice>
              <mc:Fallback>
                <p:oleObj name="文档" r:id="rId3" imgW="1819287" imgH="1310105" progId="Word.Document.12">
                  <p:embed/>
                  <p:pic>
                    <p:nvPicPr>
                      <p:cNvPr id="0" name=""/>
                      <p:cNvPicPr/>
                      <p:nvPr/>
                    </p:nvPicPr>
                    <p:blipFill>
                      <a:blip r:embed="rId4"/>
                      <a:stretch>
                        <a:fillRect/>
                      </a:stretch>
                    </p:blipFill>
                    <p:spPr>
                      <a:xfrm>
                        <a:off x="509062" y="3065736"/>
                        <a:ext cx="1819275" cy="1309688"/>
                      </a:xfrm>
                      <a:prstGeom prst="rect">
                        <a:avLst/>
                      </a:prstGeom>
                    </p:spPr>
                  </p:pic>
                </p:oleObj>
              </mc:Fallback>
            </mc:AlternateContent>
          </a:graphicData>
        </a:graphic>
      </p:graphicFrame>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17" name="对象 16"/>
          <p:cNvGraphicFramePr>
            <a:graphicFrameLocks noChangeAspect="1"/>
          </p:cNvGraphicFramePr>
          <p:nvPr>
            <p:extLst>
              <p:ext uri="{D42A27DB-BD31-4B8C-83A1-F6EECF244321}">
                <p14:modId xmlns:p14="http://schemas.microsoft.com/office/powerpoint/2010/main" val="4194994989"/>
              </p:ext>
            </p:extLst>
          </p:nvPr>
        </p:nvGraphicFramePr>
        <p:xfrm>
          <a:off x="509062" y="4073848"/>
          <a:ext cx="11023600" cy="1300162"/>
        </p:xfrm>
        <a:graphic>
          <a:graphicData uri="http://schemas.openxmlformats.org/presentationml/2006/ole">
            <mc:AlternateContent xmlns:mc="http://schemas.openxmlformats.org/markup-compatibility/2006">
              <mc:Choice xmlns:v="urn:schemas-microsoft-com:vml" Requires="v">
                <p:oleObj spid="_x0000_s28137" name="文档" r:id="rId5" imgW="11027555" imgH="1310105" progId="Word.Document.12">
                  <p:embed/>
                </p:oleObj>
              </mc:Choice>
              <mc:Fallback>
                <p:oleObj name="文档" r:id="rId5" imgW="11027555" imgH="1310105" progId="Word.Document.12">
                  <p:embed/>
                  <p:pic>
                    <p:nvPicPr>
                      <p:cNvPr id="0" name=""/>
                      <p:cNvPicPr/>
                      <p:nvPr/>
                    </p:nvPicPr>
                    <p:blipFill>
                      <a:blip r:embed="rId6"/>
                      <a:stretch>
                        <a:fillRect/>
                      </a:stretch>
                    </p:blipFill>
                    <p:spPr>
                      <a:xfrm>
                        <a:off x="509062" y="4073848"/>
                        <a:ext cx="11023600" cy="1300162"/>
                      </a:xfrm>
                      <a:prstGeom prst="rect">
                        <a:avLst/>
                      </a:prstGeom>
                    </p:spPr>
                  </p:pic>
                </p:oleObj>
              </mc:Fallback>
            </mc:AlternateContent>
          </a:graphicData>
        </a:graphic>
      </p:graphicFrame>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6259</TotalTime>
  <Words>1290</Words>
  <Application>Microsoft Office PowerPoint</Application>
  <PresentationFormat>自定义</PresentationFormat>
  <Paragraphs>179</Paragraphs>
  <Slides>31</Slides>
  <Notes>0</Notes>
  <HiddenSlides>1</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31</vt:i4>
      </vt:variant>
    </vt:vector>
  </HeadingPairs>
  <TitlesOfParts>
    <vt:vector size="35" baseType="lpstr">
      <vt:lpstr>7_Office 主题</vt:lpstr>
      <vt:lpstr>文档</vt:lpstr>
      <vt:lpstr>Equation</vt:lpstr>
      <vt:lpstr>MathType 6.0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6421</cp:revision>
  <dcterms:created xsi:type="dcterms:W3CDTF">2014-11-27T01:03:00Z</dcterms:created>
  <dcterms:modified xsi:type="dcterms:W3CDTF">2018-06-30T06:15:55Z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