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672" r:id="rId2"/>
    <p:sldId id="1263" r:id="rId3"/>
    <p:sldId id="699" r:id="rId4"/>
    <p:sldId id="1104" r:id="rId5"/>
    <p:sldId id="1105" r:id="rId6"/>
    <p:sldId id="1365" r:id="rId7"/>
    <p:sldId id="1398" r:id="rId8"/>
    <p:sldId id="1399" r:id="rId9"/>
    <p:sldId id="1311" r:id="rId10"/>
    <p:sldId id="1126" r:id="rId11"/>
    <p:sldId id="1127" r:id="rId12"/>
    <p:sldId id="1400" r:id="rId13"/>
    <p:sldId id="1403" r:id="rId14"/>
    <p:sldId id="1411" r:id="rId15"/>
    <p:sldId id="1415" r:id="rId16"/>
    <p:sldId id="1416" r:id="rId17"/>
    <p:sldId id="1417" r:id="rId18"/>
    <p:sldId id="1418" r:id="rId19"/>
    <p:sldId id="1419" r:id="rId20"/>
    <p:sldId id="1420" r:id="rId21"/>
    <p:sldId id="1426" r:id="rId22"/>
    <p:sldId id="1427" r:id="rId23"/>
    <p:sldId id="1429" r:id="rId24"/>
    <p:sldId id="1430" r:id="rId25"/>
    <p:sldId id="1431" r:id="rId26"/>
    <p:sldId id="1432" r:id="rId27"/>
    <p:sldId id="1115" r:id="rId28"/>
    <p:sldId id="1059" r:id="rId29"/>
    <p:sldId id="1382" r:id="rId30"/>
    <p:sldId id="1060" r:id="rId31"/>
    <p:sldId id="1061" r:id="rId32"/>
    <p:sldId id="1389" r:id="rId33"/>
    <p:sldId id="1433" r:id="rId34"/>
    <p:sldId id="1434" r:id="rId35"/>
    <p:sldId id="1435" r:id="rId36"/>
    <p:sldId id="441" r:id="rId37"/>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varScale="1">
        <p:scale>
          <a:sx n="84" d="100"/>
          <a:sy n="84" d="100"/>
        </p:scale>
        <p:origin x="-82" y="-67"/>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__2.docx"/><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package" Target="../embeddings/Microsoft_Word___4.docx"/><Relationship Id="rId7"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image" Target="../media/image15.emf"/><Relationship Id="rId5" Type="http://schemas.openxmlformats.org/officeDocument/2006/relationships/package" Target="../embeddings/Microsoft_Word___5.docx"/><Relationship Id="rId10" Type="http://schemas.openxmlformats.org/officeDocument/2006/relationships/package" Target="../embeddings/Microsoft_Word___7.docx"/><Relationship Id="rId4" Type="http://schemas.openxmlformats.org/officeDocument/2006/relationships/image" Target="../media/image12.emf"/><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package" Target="../embeddings/Microsoft_Word___9.docx"/></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package" Target="../embeddings/Microsoft_Word___10.docx"/><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Microsoft_Word___11.docx"/><Relationship Id="rId5" Type="http://schemas.openxmlformats.org/officeDocument/2006/relationships/image" Target="../media/image19.png"/><Relationship Id="rId4" Type="http://schemas.openxmlformats.org/officeDocument/2006/relationships/image" Target="../media/image20.emf"/><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13.docx"/><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package" Target="../embeddings/Microsoft_Word___14.docx"/><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9.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1.xml"/><Relationship Id="rId5" Type="http://schemas.openxmlformats.org/officeDocument/2006/relationships/slide" Target="slide3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3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Word___15.docx"/><Relationship Id="rId7" Type="http://schemas.openxmlformats.org/officeDocument/2006/relationships/slide" Target="slide28.xml"/><Relationship Id="rId12"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8.emf"/><Relationship Id="rId11" Type="http://schemas.openxmlformats.org/officeDocument/2006/relationships/package" Target="../embeddings/Microsoft_Word___17.docx"/><Relationship Id="rId5" Type="http://schemas.openxmlformats.org/officeDocument/2006/relationships/package" Target="../embeddings/Microsoft_Word___16.docx"/><Relationship Id="rId10" Type="http://schemas.openxmlformats.org/officeDocument/2006/relationships/slide" Target="slide32.xml"/><Relationship Id="rId4" Type="http://schemas.openxmlformats.org/officeDocument/2006/relationships/image" Target="../media/image27.emf"/><Relationship Id="rId9"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image" Target="../media/image7.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 Target="slide28.xml"/><Relationship Id="rId7" Type="http://schemas.openxmlformats.org/officeDocument/2006/relationships/package" Target="../embeddings/Microsoft_Word___18.docx"/><Relationship Id="rId12" Type="http://schemas.openxmlformats.org/officeDocument/2006/relationships/image" Target="../media/image33.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32.xml"/><Relationship Id="rId11" Type="http://schemas.openxmlformats.org/officeDocument/2006/relationships/package" Target="../embeddings/Microsoft_Word___20.docx"/><Relationship Id="rId5" Type="http://schemas.openxmlformats.org/officeDocument/2006/relationships/slide" Target="slide31.xml"/><Relationship Id="rId10" Type="http://schemas.openxmlformats.org/officeDocument/2006/relationships/image" Target="../media/image32.emf"/><Relationship Id="rId4" Type="http://schemas.openxmlformats.org/officeDocument/2006/relationships/slide" Target="slide30.xml"/><Relationship Id="rId9" Type="http://schemas.openxmlformats.org/officeDocument/2006/relationships/package" Target="../embeddings/Microsoft_Word___19.docx"/></Relationships>
</file>

<file path=ppt/slides/_rels/slide3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 Target="slide28.xml"/><Relationship Id="rId7" Type="http://schemas.openxmlformats.org/officeDocument/2006/relationships/package" Target="../embeddings/Microsoft_Word___21.docx"/><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package" Target="../embeddings/Microsoft_Word___24.docx"/><Relationship Id="rId3" Type="http://schemas.openxmlformats.org/officeDocument/2006/relationships/package" Target="../embeddings/Microsoft_Word___22.docx"/><Relationship Id="rId7" Type="http://schemas.openxmlformats.org/officeDocument/2006/relationships/slide" Target="slide28.xml"/><Relationship Id="rId12" Type="http://schemas.openxmlformats.org/officeDocument/2006/relationships/image" Target="../media/image36.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7.png"/><Relationship Id="rId11" Type="http://schemas.openxmlformats.org/officeDocument/2006/relationships/package" Target="../embeddings/Microsoft_Word___23.docx"/><Relationship Id="rId5" Type="http://schemas.openxmlformats.org/officeDocument/2006/relationships/slide" Target="slide3.xml"/><Relationship Id="rId10" Type="http://schemas.openxmlformats.org/officeDocument/2006/relationships/slide" Target="slide32.xml"/><Relationship Id="rId4" Type="http://schemas.openxmlformats.org/officeDocument/2006/relationships/image" Target="../media/image35.emf"/><Relationship Id="rId9" Type="http://schemas.openxmlformats.org/officeDocument/2006/relationships/slide" Target="slide31.xml"/><Relationship Id="rId14"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9" name="Picture 3" descr="C:\Users\Administrator\Desktop\用！！！\风景图片\新图！\3运动会\W0201710245334056696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26" b="7726"/>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2"/>
          <p:cNvSpPr txBox="1">
            <a:spLocks/>
          </p:cNvSpPr>
          <p:nvPr/>
        </p:nvSpPr>
        <p:spPr>
          <a:xfrm>
            <a:off x="2863188" y="4330060"/>
            <a:ext cx="924686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100" b="1" kern="100" dirty="0">
                <a:solidFill>
                  <a:schemeClr val="bg2">
                    <a:lumMod val="25000"/>
                  </a:schemeClr>
                </a:solidFill>
                <a:latin typeface="Times New Roman" pitchFamily="18" charset="0"/>
                <a:ea typeface="微软雅黑" pitchFamily="34" charset="-122"/>
                <a:cs typeface="Times New Roman" pitchFamily="18" charset="0"/>
              </a:rPr>
              <a:t>5</a:t>
            </a:r>
            <a:r>
              <a:rPr lang="zh-CN" altLang="zh-CN" sz="3100" b="1" kern="100" dirty="0">
                <a:solidFill>
                  <a:schemeClr val="bg2">
                    <a:lumMod val="25000"/>
                  </a:schemeClr>
                </a:solidFill>
                <a:latin typeface="Times New Roman" pitchFamily="18" charset="0"/>
                <a:ea typeface="微软雅黑" pitchFamily="34" charset="-122"/>
                <a:cs typeface="Times New Roman" pitchFamily="18" charset="0"/>
              </a:rPr>
              <a:t>　</a:t>
            </a:r>
            <a:r>
              <a:rPr lang="zh-CN" altLang="zh-CN" sz="3100" b="1" kern="100" dirty="0" smtClean="0">
                <a:solidFill>
                  <a:schemeClr val="bg2">
                    <a:lumMod val="25000"/>
                  </a:schemeClr>
                </a:solidFill>
                <a:latin typeface="Times New Roman" pitchFamily="18" charset="0"/>
                <a:ea typeface="微软雅黑" pitchFamily="34" charset="-122"/>
                <a:cs typeface="Times New Roman" pitchFamily="18" charset="0"/>
              </a:rPr>
              <a:t>自由落体运动</a:t>
            </a:r>
            <a:r>
              <a:rPr lang="en-US" altLang="zh-CN" sz="3100" b="1" kern="100" dirty="0" smtClean="0">
                <a:solidFill>
                  <a:schemeClr val="bg2">
                    <a:lumMod val="25000"/>
                  </a:schemeClr>
                </a:solidFill>
                <a:latin typeface="Times New Roman" pitchFamily="18" charset="0"/>
                <a:ea typeface="微软雅黑" pitchFamily="34" charset="-122"/>
                <a:cs typeface="Times New Roman" pitchFamily="18" charset="0"/>
              </a:rPr>
              <a:t>   6</a:t>
            </a:r>
            <a:r>
              <a:rPr lang="zh-CN" altLang="zh-CN" sz="3100" b="1" kern="100" dirty="0">
                <a:solidFill>
                  <a:schemeClr val="bg2">
                    <a:lumMod val="25000"/>
                  </a:schemeClr>
                </a:solidFill>
                <a:latin typeface="Times New Roman" pitchFamily="18" charset="0"/>
                <a:ea typeface="微软雅黑" pitchFamily="34" charset="-122"/>
                <a:cs typeface="Times New Roman" pitchFamily="18" charset="0"/>
              </a:rPr>
              <a:t>　伽利略对自由落体运动的</a:t>
            </a:r>
            <a:r>
              <a:rPr lang="zh-CN" altLang="zh-CN" sz="3100" b="1" kern="100" dirty="0" smtClean="0">
                <a:solidFill>
                  <a:schemeClr val="bg2">
                    <a:lumMod val="25000"/>
                  </a:schemeClr>
                </a:solidFill>
                <a:latin typeface="Times New Roman" pitchFamily="18" charset="0"/>
                <a:ea typeface="微软雅黑" pitchFamily="34" charset="-122"/>
                <a:cs typeface="Times New Roman" pitchFamily="18" charset="0"/>
              </a:rPr>
              <a:t>研究</a:t>
            </a:r>
            <a:endParaRPr lang="zh-CN" altLang="zh-CN" sz="3100" b="1" kern="100" dirty="0">
              <a:solidFill>
                <a:schemeClr val="bg2">
                  <a:lumMod val="25000"/>
                </a:schemeClr>
              </a:solidFill>
              <a:latin typeface="Times New Roman" pitchFamily="18" charset="0"/>
              <a:ea typeface="微软雅黑" pitchFamily="34" charset="-122"/>
              <a:cs typeface="Times New Roman" pitchFamily="18" charset="0"/>
            </a:endParaRPr>
          </a:p>
        </p:txBody>
      </p:sp>
      <p:sp>
        <p:nvSpPr>
          <p:cNvPr id="14" name="副标题 3"/>
          <p:cNvSpPr txBox="1">
            <a:spLocks/>
          </p:cNvSpPr>
          <p:nvPr/>
        </p:nvSpPr>
        <p:spPr>
          <a:xfrm>
            <a:off x="2863188" y="379745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a:solidFill>
                  <a:schemeClr val="bg2">
                    <a:lumMod val="25000"/>
                  </a:schemeClr>
                </a:solidFill>
                <a:latin typeface="Times New Roman" pitchFamily="18" charset="0"/>
                <a:ea typeface="微软雅黑"/>
                <a:cs typeface="Times New Roman" pitchFamily="18" charset="0"/>
              </a:rPr>
              <a:t>第二章</a:t>
            </a:r>
            <a:r>
              <a:rPr lang="zh-CN" altLang="zh-CN">
                <a:solidFill>
                  <a:schemeClr val="bg2">
                    <a:lumMod val="25000"/>
                  </a:schemeClr>
                </a:solidFill>
                <a:latin typeface="Times New Roman" pitchFamily="18" charset="0"/>
                <a:ea typeface="微软雅黑"/>
                <a:cs typeface="Times New Roman" pitchFamily="18" charset="0"/>
              </a:rPr>
              <a:t>　</a:t>
            </a:r>
            <a:r>
              <a:rPr lang="zh-CN" altLang="en-US">
                <a:solidFill>
                  <a:schemeClr val="bg2">
                    <a:lumMod val="25000"/>
                  </a:schemeClr>
                </a:solidFill>
                <a:latin typeface="Times New Roman" pitchFamily="18" charset="0"/>
                <a:ea typeface="微软雅黑"/>
                <a:cs typeface="Times New Roman" pitchFamily="18" charset="0"/>
              </a:rPr>
              <a:t>匀变速直线运动的研究</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u=3766375983,2611554294&amp;fm=214&amp;gp=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2" r="13022"/>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一、自由落体运动</a:t>
            </a:r>
          </a:p>
        </p:txBody>
      </p:sp>
      <p:sp>
        <p:nvSpPr>
          <p:cNvPr id="12" name="矩形 11"/>
          <p:cNvSpPr/>
          <p:nvPr/>
        </p:nvSpPr>
        <p:spPr>
          <a:xfrm>
            <a:off x="327054" y="549474"/>
            <a:ext cx="11441417" cy="3323987"/>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自由落体运动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自由落体运动实质上是初速度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的匀加速直线运动，是匀变速直线运动的一个特例</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自由落体运动是一种理想化的运动模型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只有当空气阻力比重力小得多，可以忽略时，物体的下落才可以当做自由落体运动来处理</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3" name="矩形 12"/>
          <p:cNvSpPr/>
          <p:nvPr/>
        </p:nvSpPr>
        <p:spPr>
          <a:xfrm>
            <a:off x="5733569" y="623810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pic>
        <p:nvPicPr>
          <p:cNvPr id="14338" name="Picture 2" descr="\\贾文\贾文\源文件\同步\物理 人教 必修1 新课标\R2-84.t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9313" y="4509914"/>
            <a:ext cx="2051786" cy="17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27053" y="3735606"/>
            <a:ext cx="11441417" cy="1384995"/>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运动图象：自由落体运动的</a:t>
            </a:r>
            <a:r>
              <a:rPr lang="en-US" altLang="zh-CN" sz="2800" i="1" kern="100" dirty="0">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图象</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如图</a:t>
            </a: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是一条过原点的倾斜直线，斜率</a:t>
            </a:r>
            <a:r>
              <a:rPr lang="en-US" altLang="zh-CN" sz="2800" i="1" kern="100" dirty="0">
                <a:solidFill>
                  <a:prstClr val="black"/>
                </a:solidFill>
                <a:latin typeface="Times New Roman"/>
                <a:ea typeface="华文细黑"/>
                <a:cs typeface="Courier New"/>
              </a:rPr>
              <a:t>k</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g</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4288" y="905733"/>
            <a:ext cx="11120877" cy="4324261"/>
          </a:xfrm>
          <a:prstGeom prst="rect">
            <a:avLst/>
          </a:prstGeom>
        </p:spPr>
        <p:txBody>
          <a:bodyPr>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自由落体加速度</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重力加速度</a:t>
            </a:r>
            <a:r>
              <a:rPr lang="en-US" altLang="zh-CN" sz="2800" b="1"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方向：总是竖直向下，但不一定垂直地面；</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大小：</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在同一地点，重力加速度都相同</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地球上纬度不同的地点重力加速度不同，其大小随纬度的增加而增大，赤道上最小，两极处</a:t>
            </a:r>
            <a:r>
              <a:rPr lang="zh-CN" altLang="zh-CN" sz="2800" kern="100" spc="-100" dirty="0">
                <a:latin typeface="Times New Roman"/>
                <a:ea typeface="华文细黑"/>
                <a:cs typeface="Times New Roman"/>
              </a:rPr>
              <a:t>最大，但各处的重力加速度都接近于</a:t>
            </a:r>
            <a:r>
              <a:rPr lang="en-US" altLang="zh-CN" sz="2800" kern="100" spc="-100" dirty="0">
                <a:latin typeface="Times New Roman"/>
                <a:ea typeface="华文细黑"/>
                <a:cs typeface="Courier New"/>
              </a:rPr>
              <a:t>9.8 m/s</a:t>
            </a:r>
            <a:r>
              <a:rPr lang="en-US" altLang="zh-CN" sz="2800" kern="100" spc="-100" baseline="30000" dirty="0">
                <a:latin typeface="Times New Roman"/>
                <a:ea typeface="华文细黑"/>
                <a:cs typeface="Courier New"/>
              </a:rPr>
              <a:t>2</a:t>
            </a:r>
            <a:r>
              <a:rPr lang="zh-CN" altLang="zh-CN" sz="2800" kern="100" spc="-100" dirty="0">
                <a:latin typeface="Times New Roman"/>
                <a:ea typeface="华文细黑"/>
                <a:cs typeface="Times New Roman"/>
              </a:rPr>
              <a:t>，因此一般计算中</a:t>
            </a:r>
            <a:r>
              <a:rPr lang="en-US" altLang="zh-CN" sz="2800" i="1" kern="100" spc="-100" dirty="0">
                <a:latin typeface="Times New Roman"/>
                <a:ea typeface="华文细黑"/>
                <a:cs typeface="Courier New"/>
              </a:rPr>
              <a:t>g</a:t>
            </a:r>
            <a:r>
              <a:rPr lang="zh-CN" altLang="zh-CN" sz="2800" kern="100" spc="-100" dirty="0">
                <a:latin typeface="Times New Roman"/>
                <a:ea typeface="华文细黑"/>
                <a:cs typeface="Times New Roman"/>
              </a:rPr>
              <a:t>取</a:t>
            </a:r>
            <a:r>
              <a:rPr lang="en-US" altLang="zh-CN" sz="2800" kern="100" spc="-100" dirty="0">
                <a:latin typeface="Times New Roman"/>
                <a:ea typeface="华文细黑"/>
                <a:cs typeface="Courier New"/>
              </a:rPr>
              <a:t>9.8 m/s</a:t>
            </a:r>
            <a:r>
              <a:rPr lang="en-US" altLang="zh-CN" sz="2800" kern="100" spc="-100" baseline="30000" dirty="0">
                <a:latin typeface="Times New Roman"/>
                <a:ea typeface="华文细黑"/>
                <a:cs typeface="Courier New"/>
              </a:rPr>
              <a:t>2</a:t>
            </a:r>
            <a:r>
              <a:rPr lang="zh-CN" altLang="zh-CN" sz="2800" kern="100" dirty="0">
                <a:latin typeface="Times New Roman"/>
                <a:ea typeface="华文细黑"/>
                <a:cs typeface="Times New Roman"/>
              </a:rPr>
              <a:t>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10163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48683" y="3101422"/>
            <a:ext cx="11232086" cy="3640740"/>
          </a:xfrm>
          <a:prstGeom prst="rect">
            <a:avLst/>
          </a:prstGeom>
        </p:spPr>
        <p:txBody>
          <a:bodyPr>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自由下落的物体的加速度相同，都是重力加速度</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雨滴</a:t>
            </a:r>
            <a:r>
              <a:rPr lang="zh-CN" altLang="zh-CN" sz="2800" kern="100" dirty="0">
                <a:solidFill>
                  <a:srgbClr val="002060"/>
                </a:solidFill>
                <a:latin typeface="Times New Roman"/>
                <a:ea typeface="华文细黑"/>
                <a:cs typeface="Times New Roman"/>
              </a:rPr>
              <a:t>下落过程中的空气阻力不能忽略，</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从</a:t>
            </a:r>
            <a:r>
              <a:rPr lang="zh-CN" altLang="zh-CN" sz="2800" kern="100" dirty="0">
                <a:solidFill>
                  <a:srgbClr val="002060"/>
                </a:solidFill>
                <a:latin typeface="Times New Roman"/>
                <a:ea typeface="华文细黑"/>
                <a:cs typeface="Times New Roman"/>
              </a:rPr>
              <a:t>水平飞行着的飞机上释放的物体不是从静止开始下落即初速度不为零，</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40000"/>
              </a:lnSpc>
              <a:spcAft>
                <a:spcPts val="0"/>
              </a:spcAft>
              <a:tabLst>
                <a:tab pos="2700655" algn="l"/>
              </a:tabLst>
            </a:pPr>
            <a:r>
              <a:rPr lang="zh-CN" altLang="zh-CN" sz="2800" kern="100" dirty="0" smtClean="0">
                <a:solidFill>
                  <a:srgbClr val="002060"/>
                </a:solidFill>
                <a:latin typeface="Times New Roman"/>
                <a:ea typeface="华文细黑"/>
                <a:cs typeface="Times New Roman"/>
              </a:rPr>
              <a:t>从</a:t>
            </a:r>
            <a:r>
              <a:rPr lang="zh-CN" altLang="zh-CN" sz="2800" kern="100" dirty="0">
                <a:solidFill>
                  <a:srgbClr val="002060"/>
                </a:solidFill>
                <a:latin typeface="Times New Roman"/>
                <a:ea typeface="华文细黑"/>
                <a:cs typeface="Times New Roman"/>
              </a:rPr>
              <a:t>二楼阳台由静止释放的石块，重力远大于阻力，可近似看做自由落体运动，</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8" name="矩形 7"/>
          <p:cNvSpPr/>
          <p:nvPr/>
        </p:nvSpPr>
        <p:spPr>
          <a:xfrm>
            <a:off x="448683" y="87246"/>
            <a:ext cx="11232086" cy="3037498"/>
          </a:xfrm>
          <a:prstGeom prst="rect">
            <a:avLst/>
          </a:prstGeom>
        </p:spPr>
        <p:txBody>
          <a:bodyPr>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关于自由落体运动，下列说法正确的是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质量大的物体自由下落时的加速度大</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雨滴下落的过程是自由落体运动</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从水平飞行着的飞机上释放的物体将做自由落体运动</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从二楼阳台由静止释放的石块，可近似看做自由落体运动</a:t>
            </a:r>
            <a:endParaRPr lang="zh-CN" altLang="zh-CN" sz="1050" kern="100" dirty="0">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p:cNvSpPr txBox="1"/>
          <p:nvPr/>
        </p:nvSpPr>
        <p:spPr>
          <a:xfrm>
            <a:off x="298646" y="24835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157014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linds(horizontal)">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blinds(horizontal)">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blinds(horizontal)">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0">
                                            <p:txEl>
                                              <p:pRg st="0" end="0"/>
                                            </p:txEl>
                                          </p:spTgt>
                                        </p:tgtEl>
                                      </p:cBhvr>
                                    </p:animEffect>
                                    <p:set>
                                      <p:cBhvr>
                                        <p:cTn id="38" dur="1" fill="hold">
                                          <p:stCondLst>
                                            <p:cond delay="499"/>
                                          </p:stCondLst>
                                        </p:cTn>
                                        <p:tgtEl>
                                          <p:spTgt spid="10">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0">
                                            <p:txEl>
                                              <p:pRg st="1" end="1"/>
                                            </p:txEl>
                                          </p:spTgt>
                                        </p:tgtEl>
                                      </p:cBhvr>
                                    </p:animEffect>
                                    <p:set>
                                      <p:cBhvr>
                                        <p:cTn id="41" dur="1" fill="hold">
                                          <p:stCondLst>
                                            <p:cond delay="499"/>
                                          </p:stCondLst>
                                        </p:cTn>
                                        <p:tgtEl>
                                          <p:spTgt spid="10">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0">
                                            <p:txEl>
                                              <p:pRg st="2" end="2"/>
                                            </p:txEl>
                                          </p:spTgt>
                                        </p:tgtEl>
                                      </p:cBhvr>
                                    </p:animEffect>
                                    <p:set>
                                      <p:cBhvr>
                                        <p:cTn id="44" dur="1" fill="hold">
                                          <p:stCondLst>
                                            <p:cond delay="499"/>
                                          </p:stCondLst>
                                        </p:cTn>
                                        <p:tgtEl>
                                          <p:spTgt spid="10">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0">
                                            <p:txEl>
                                              <p:pRg st="3" end="3"/>
                                            </p:txEl>
                                          </p:spTgt>
                                        </p:tgtEl>
                                      </p:cBhvr>
                                    </p:animEffect>
                                    <p:set>
                                      <p:cBhvr>
                                        <p:cTn id="47"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uiExpand="1" build="allAtOnce"/>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二、自由落体运动的规律</a:t>
            </a:r>
          </a:p>
        </p:txBody>
      </p:sp>
      <p:sp>
        <p:nvSpPr>
          <p:cNvPr id="12" name="矩形 11"/>
          <p:cNvSpPr/>
          <p:nvPr/>
        </p:nvSpPr>
        <p:spPr>
          <a:xfrm>
            <a:off x="383694" y="768038"/>
            <a:ext cx="11328136" cy="1502976"/>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自由落体运动的基本公式</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匀变速直线运动</a:t>
            </a:r>
            <a:r>
              <a:rPr lang="zh-CN" altLang="zh-CN" sz="2800" kern="100" dirty="0" smtClean="0">
                <a:latin typeface="Times New Roman"/>
                <a:ea typeface="华文细黑"/>
                <a:cs typeface="Times New Roman"/>
              </a:rPr>
              <a:t>规律</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自由落体运动</a:t>
            </a:r>
            <a:r>
              <a:rPr lang="zh-CN" altLang="zh-CN" sz="2800" kern="100" dirty="0">
                <a:latin typeface="Times New Roman"/>
                <a:ea typeface="华文细黑"/>
                <a:cs typeface="Times New Roman"/>
              </a:rPr>
              <a:t>规律</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00380691"/>
              </p:ext>
            </p:extLst>
          </p:nvPr>
        </p:nvGraphicFramePr>
        <p:xfrm>
          <a:off x="3714730" y="1408410"/>
          <a:ext cx="1536700" cy="1157288"/>
        </p:xfrm>
        <a:graphic>
          <a:graphicData uri="http://schemas.openxmlformats.org/presentationml/2006/ole">
            <mc:AlternateContent xmlns:mc="http://schemas.openxmlformats.org/markup-compatibility/2006">
              <mc:Choice xmlns:v="urn:schemas-microsoft-com:vml" Requires="v">
                <p:oleObj spid="_x0000_s15709" name="文档" r:id="rId3" imgW="1536946" imgH="1157859" progId="Word.Document.12">
                  <p:embed/>
                </p:oleObj>
              </mc:Choice>
              <mc:Fallback>
                <p:oleObj name="文档" r:id="rId3" imgW="1536946" imgH="1157859" progId="Word.Document.12">
                  <p:embed/>
                  <p:pic>
                    <p:nvPicPr>
                      <p:cNvPr id="0" name=""/>
                      <p:cNvPicPr/>
                      <p:nvPr/>
                    </p:nvPicPr>
                    <p:blipFill>
                      <a:blip r:embed="rId4"/>
                      <a:stretch>
                        <a:fillRect/>
                      </a:stretch>
                    </p:blipFill>
                    <p:spPr>
                      <a:xfrm>
                        <a:off x="3714730" y="1408410"/>
                        <a:ext cx="1536700" cy="11572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54920567"/>
              </p:ext>
            </p:extLst>
          </p:nvPr>
        </p:nvGraphicFramePr>
        <p:xfrm>
          <a:off x="562828" y="2371864"/>
          <a:ext cx="5810250" cy="2508250"/>
        </p:xfrm>
        <a:graphic>
          <a:graphicData uri="http://schemas.openxmlformats.org/presentationml/2006/ole">
            <mc:AlternateContent xmlns:mc="http://schemas.openxmlformats.org/markup-compatibility/2006">
              <mc:Choice xmlns:v="urn:schemas-microsoft-com:vml" Requires="v">
                <p:oleObj spid="_x0000_s15710" name="文档" r:id="rId5" imgW="5809784" imgH="2508635" progId="Word.Document.12">
                  <p:embed/>
                </p:oleObj>
              </mc:Choice>
              <mc:Fallback>
                <p:oleObj name="文档" r:id="rId5" imgW="5809784" imgH="2508635" progId="Word.Document.12">
                  <p:embed/>
                  <p:pic>
                    <p:nvPicPr>
                      <p:cNvPr id="0" name=""/>
                      <p:cNvPicPr/>
                      <p:nvPr/>
                    </p:nvPicPr>
                    <p:blipFill>
                      <a:blip r:embed="rId6"/>
                      <a:stretch>
                        <a:fillRect/>
                      </a:stretch>
                    </p:blipFill>
                    <p:spPr>
                      <a:xfrm>
                        <a:off x="562828" y="2371864"/>
                        <a:ext cx="5810250" cy="2508250"/>
                      </a:xfrm>
                      <a:prstGeom prst="rect">
                        <a:avLst/>
                      </a:prstGeom>
                    </p:spPr>
                  </p:pic>
                </p:oleObj>
              </mc:Fallback>
            </mc:AlternateContent>
          </a:graphicData>
        </a:graphic>
      </p:graphicFrame>
      <p:sp>
        <p:nvSpPr>
          <p:cNvPr id="9" name="矩形 8"/>
          <p:cNvSpPr/>
          <p:nvPr/>
        </p:nvSpPr>
        <p:spPr>
          <a:xfrm>
            <a:off x="383694" y="4581922"/>
            <a:ext cx="11104927" cy="130317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匀变速直线运动的一切推论公式，如平均速度公式、位移差公式、初速度为零的匀变速直线运动的比例式，都适用于自由落体运动</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37847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9206" y="950154"/>
            <a:ext cx="11412000" cy="1437164"/>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一物体做自由落体运动，落地时速度是</a:t>
            </a:r>
            <a:r>
              <a:rPr lang="en-US" altLang="zh-CN" sz="2800" kern="100" dirty="0">
                <a:latin typeface="Times New Roman"/>
                <a:ea typeface="华文细黑"/>
                <a:cs typeface="Courier New"/>
              </a:rPr>
              <a:t>30 m/s(</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问：</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它下落到地面所需时间？</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89206" y="2582570"/>
            <a:ext cx="1670650"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3 s</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3545259514"/>
              </p:ext>
            </p:extLst>
          </p:nvPr>
        </p:nvGraphicFramePr>
        <p:xfrm>
          <a:off x="488742" y="3189114"/>
          <a:ext cx="6311900" cy="1320800"/>
        </p:xfrm>
        <a:graphic>
          <a:graphicData uri="http://schemas.openxmlformats.org/presentationml/2006/ole">
            <mc:AlternateContent xmlns:mc="http://schemas.openxmlformats.org/markup-compatibility/2006">
              <mc:Choice xmlns:v="urn:schemas-microsoft-com:vml" Requires="v">
                <p:oleObj spid="_x0000_s16553" name="文档" r:id="rId3" imgW="6312261" imgH="1320182" progId="Word.Document.12">
                  <p:embed/>
                </p:oleObj>
              </mc:Choice>
              <mc:Fallback>
                <p:oleObj name="文档" r:id="rId3" imgW="6312261" imgH="1320182" progId="Word.Document.12">
                  <p:embed/>
                  <p:pic>
                    <p:nvPicPr>
                      <p:cNvPr id="0" name=""/>
                      <p:cNvPicPr/>
                      <p:nvPr/>
                    </p:nvPicPr>
                    <p:blipFill>
                      <a:blip r:embed="rId4"/>
                      <a:stretch>
                        <a:fillRect/>
                      </a:stretch>
                    </p:blipFill>
                    <p:spPr>
                      <a:xfrm>
                        <a:off x="488742" y="3189114"/>
                        <a:ext cx="6311900" cy="1320800"/>
                      </a:xfrm>
                      <a:prstGeom prst="rect">
                        <a:avLst/>
                      </a:prstGeom>
                    </p:spPr>
                  </p:pic>
                </p:oleObj>
              </mc:Fallback>
            </mc:AlternateContent>
          </a:graphicData>
        </a:graphic>
      </p:graphicFrame>
    </p:spTree>
    <p:extLst>
      <p:ext uri="{BB962C8B-B14F-4D97-AF65-F5344CB8AC3E}">
        <p14:creationId xmlns:p14="http://schemas.microsoft.com/office/powerpoint/2010/main" val="3290547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9206" y="117426"/>
            <a:ext cx="1141200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它开始下落时的高度？</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89206" y="967105"/>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45 m</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3097575424"/>
              </p:ext>
            </p:extLst>
          </p:nvPr>
        </p:nvGraphicFramePr>
        <p:xfrm>
          <a:off x="487363" y="1575410"/>
          <a:ext cx="10820400" cy="1309688"/>
        </p:xfrm>
        <a:graphic>
          <a:graphicData uri="http://schemas.openxmlformats.org/presentationml/2006/ole">
            <mc:AlternateContent xmlns:mc="http://schemas.openxmlformats.org/markup-compatibility/2006">
              <mc:Choice xmlns:v="urn:schemas-microsoft-com:vml" Requires="v">
                <p:oleObj spid="_x0000_s18063" name="文档" r:id="rId3" imgW="10824201" imgH="1320182" progId="Word.Document.12">
                  <p:embed/>
                </p:oleObj>
              </mc:Choice>
              <mc:Fallback>
                <p:oleObj name="文档" r:id="rId3" imgW="10824201" imgH="1320182" progId="Word.Document.12">
                  <p:embed/>
                  <p:pic>
                    <p:nvPicPr>
                      <p:cNvPr id="0" name=""/>
                      <p:cNvPicPr/>
                      <p:nvPr/>
                    </p:nvPicPr>
                    <p:blipFill>
                      <a:blip r:embed="rId4"/>
                      <a:stretch>
                        <a:fillRect/>
                      </a:stretch>
                    </p:blipFill>
                    <p:spPr>
                      <a:xfrm>
                        <a:off x="487363" y="1575410"/>
                        <a:ext cx="10820400" cy="13096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445341839"/>
              </p:ext>
            </p:extLst>
          </p:nvPr>
        </p:nvGraphicFramePr>
        <p:xfrm>
          <a:off x="487363" y="2637706"/>
          <a:ext cx="10820400" cy="1309688"/>
        </p:xfrm>
        <a:graphic>
          <a:graphicData uri="http://schemas.openxmlformats.org/presentationml/2006/ole">
            <mc:AlternateContent xmlns:mc="http://schemas.openxmlformats.org/markup-compatibility/2006">
              <mc:Choice xmlns:v="urn:schemas-microsoft-com:vml" Requires="v">
                <p:oleObj spid="_x0000_s18064" name="文档" r:id="rId5" imgW="10824201" imgH="1320542" progId="Word.Document.12">
                  <p:embed/>
                </p:oleObj>
              </mc:Choice>
              <mc:Fallback>
                <p:oleObj name="文档" r:id="rId5" imgW="10824201" imgH="1320542" progId="Word.Document.12">
                  <p:embed/>
                  <p:pic>
                    <p:nvPicPr>
                      <p:cNvPr id="0" name=""/>
                      <p:cNvPicPr/>
                      <p:nvPr/>
                    </p:nvPicPr>
                    <p:blipFill>
                      <a:blip r:embed="rId6"/>
                      <a:stretch>
                        <a:fillRect/>
                      </a:stretch>
                    </p:blipFill>
                    <p:spPr>
                      <a:xfrm>
                        <a:off x="487363" y="2637706"/>
                        <a:ext cx="10820400" cy="13096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39946097"/>
              </p:ext>
            </p:extLst>
          </p:nvPr>
        </p:nvGraphicFramePr>
        <p:xfrm>
          <a:off x="487363" y="3700002"/>
          <a:ext cx="10820400" cy="1309688"/>
        </p:xfrm>
        <a:graphic>
          <a:graphicData uri="http://schemas.openxmlformats.org/presentationml/2006/ole">
            <mc:AlternateContent xmlns:mc="http://schemas.openxmlformats.org/markup-compatibility/2006">
              <mc:Choice xmlns:v="urn:schemas-microsoft-com:vml" Requires="v">
                <p:oleObj spid="_x0000_s18065" name="文档" r:id="rId7" imgW="10824201" imgH="1320542" progId="Word.Document.12">
                  <p:embed/>
                </p:oleObj>
              </mc:Choice>
              <mc:Fallback>
                <p:oleObj name="文档" r:id="rId7" imgW="10824201" imgH="1320542" progId="Word.Document.12">
                  <p:embed/>
                  <p:pic>
                    <p:nvPicPr>
                      <p:cNvPr id="0" name=""/>
                      <p:cNvPicPr/>
                      <p:nvPr/>
                    </p:nvPicPr>
                    <p:blipFill>
                      <a:blip r:embed="rId8"/>
                      <a:stretch>
                        <a:fillRect/>
                      </a:stretch>
                    </p:blipFill>
                    <p:spPr>
                      <a:xfrm>
                        <a:off x="487363" y="3700002"/>
                        <a:ext cx="10820400" cy="1309688"/>
                      </a:xfrm>
                      <a:prstGeom prst="rect">
                        <a:avLst/>
                      </a:prstGeom>
                    </p:spPr>
                  </p:pic>
                </p:oleObj>
              </mc:Fallback>
            </mc:AlternateContent>
          </a:graphicData>
        </a:graphic>
      </p:graphicFrame>
      <p:sp>
        <p:nvSpPr>
          <p:cNvPr id="5" name="矩形 4"/>
          <p:cNvSpPr/>
          <p:nvPr/>
        </p:nvSpPr>
        <p:spPr>
          <a:xfrm>
            <a:off x="389206" y="4633101"/>
            <a:ext cx="3066865" cy="668901"/>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2060"/>
                </a:solidFill>
                <a:latin typeface="Times New Roman"/>
                <a:ea typeface="华文细黑"/>
                <a:cs typeface="Times New Roman"/>
              </a:rPr>
              <a:t>方法四</a:t>
            </a:r>
            <a:r>
              <a:rPr lang="zh-CN" altLang="zh-CN" sz="2800" kern="100" dirty="0">
                <a:solidFill>
                  <a:srgbClr val="002060"/>
                </a:solidFill>
                <a:latin typeface="Times New Roman"/>
                <a:ea typeface="华文细黑"/>
                <a:cs typeface="Times New Roman"/>
              </a:rPr>
              <a:t>　</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图象</a:t>
            </a:r>
            <a:r>
              <a:rPr lang="en-US" altLang="zh-CN" sz="2800" kern="100" dirty="0">
                <a:solidFill>
                  <a:srgbClr val="002060"/>
                </a:solidFill>
                <a:latin typeface="Times New Roman"/>
                <a:ea typeface="华文细黑"/>
                <a:cs typeface="Courier New"/>
              </a:rPr>
              <a:t>.</a:t>
            </a:r>
            <a:endParaRPr lang="zh-CN" altLang="zh-CN" sz="2800" kern="100" dirty="0">
              <a:effectLst/>
              <a:latin typeface="宋体"/>
              <a:cs typeface="Courier New"/>
            </a:endParaRPr>
          </a:p>
        </p:txBody>
      </p:sp>
      <p:pic>
        <p:nvPicPr>
          <p:cNvPr id="17422" name="Picture 14" descr="\\贾文\贾文\源文件\同步\物理 人教 必修1 新课标\R2-85.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9466" y="4737054"/>
            <a:ext cx="2391481" cy="17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对象 14"/>
          <p:cNvGraphicFramePr>
            <a:graphicFrameLocks noChangeAspect="1"/>
          </p:cNvGraphicFramePr>
          <p:nvPr>
            <p:extLst>
              <p:ext uri="{D42A27DB-BD31-4B8C-83A1-F6EECF244321}">
                <p14:modId xmlns:p14="http://schemas.microsoft.com/office/powerpoint/2010/main" val="3335793928"/>
              </p:ext>
            </p:extLst>
          </p:nvPr>
        </p:nvGraphicFramePr>
        <p:xfrm>
          <a:off x="487363" y="5446018"/>
          <a:ext cx="4216400" cy="1309688"/>
        </p:xfrm>
        <a:graphic>
          <a:graphicData uri="http://schemas.openxmlformats.org/presentationml/2006/ole">
            <mc:AlternateContent xmlns:mc="http://schemas.openxmlformats.org/markup-compatibility/2006">
              <mc:Choice xmlns:v="urn:schemas-microsoft-com:vml" Requires="v">
                <p:oleObj spid="_x0000_s18066" name="文档" r:id="rId10" imgW="4217186" imgH="1310105" progId="Word.Document.12">
                  <p:embed/>
                </p:oleObj>
              </mc:Choice>
              <mc:Fallback>
                <p:oleObj name="文档" r:id="rId10" imgW="4217186" imgH="1310105" progId="Word.Document.12">
                  <p:embed/>
                  <p:pic>
                    <p:nvPicPr>
                      <p:cNvPr id="0" name=""/>
                      <p:cNvPicPr/>
                      <p:nvPr/>
                    </p:nvPicPr>
                    <p:blipFill>
                      <a:blip r:embed="rId11"/>
                      <a:stretch>
                        <a:fillRect/>
                      </a:stretch>
                    </p:blipFill>
                    <p:spPr>
                      <a:xfrm>
                        <a:off x="487363" y="5446018"/>
                        <a:ext cx="4216400" cy="1309688"/>
                      </a:xfrm>
                      <a:prstGeom prst="rect">
                        <a:avLst/>
                      </a:prstGeom>
                    </p:spPr>
                  </p:pic>
                </p:oleObj>
              </mc:Fallback>
            </mc:AlternateContent>
          </a:graphicData>
        </a:graphic>
      </p:graphicFrame>
    </p:spTree>
    <p:extLst>
      <p:ext uri="{BB962C8B-B14F-4D97-AF65-F5344CB8AC3E}">
        <p14:creationId xmlns:p14="http://schemas.microsoft.com/office/powerpoint/2010/main" val="2027020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par>
                                <p:cTn id="34" presetID="3" presetClass="entr" presetSubtype="10" fill="hold" nodeType="withEffect">
                                  <p:stCondLst>
                                    <p:cond delay="0"/>
                                  </p:stCondLst>
                                  <p:childTnLst>
                                    <p:set>
                                      <p:cBhvr>
                                        <p:cTn id="35" dur="1" fill="hold">
                                          <p:stCondLst>
                                            <p:cond delay="0"/>
                                          </p:stCondLst>
                                        </p:cTn>
                                        <p:tgtEl>
                                          <p:spTgt spid="17422"/>
                                        </p:tgtEl>
                                        <p:attrNameLst>
                                          <p:attrName>style.visibility</p:attrName>
                                        </p:attrNameLst>
                                      </p:cBhvr>
                                      <p:to>
                                        <p:strVal val="visible"/>
                                      </p:to>
                                    </p:set>
                                    <p:animEffect transition="in" filter="blinds(horizontal)">
                                      <p:cBhvr>
                                        <p:cTn id="36" dur="500"/>
                                        <p:tgtEl>
                                          <p:spTgt spid="1742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7422"/>
                                        </p:tgtEl>
                                      </p:cBhvr>
                                    </p:animEffect>
                                    <p:set>
                                      <p:cBhvr>
                                        <p:cTn id="58" dur="1" fill="hold">
                                          <p:stCondLst>
                                            <p:cond delay="499"/>
                                          </p:stCondLst>
                                        </p:cTn>
                                        <p:tgtEl>
                                          <p:spTgt spid="174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9206" y="1116764"/>
            <a:ext cx="1141200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它在最后</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内下落的高度？</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89206" y="1966443"/>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25 m</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35915700"/>
              </p:ext>
            </p:extLst>
          </p:nvPr>
        </p:nvGraphicFramePr>
        <p:xfrm>
          <a:off x="482600" y="2578100"/>
          <a:ext cx="10798175" cy="1316038"/>
        </p:xfrm>
        <a:graphic>
          <a:graphicData uri="http://schemas.openxmlformats.org/presentationml/2006/ole">
            <mc:AlternateContent xmlns:mc="http://schemas.openxmlformats.org/markup-compatibility/2006">
              <mc:Choice xmlns:v="urn:schemas-microsoft-com:vml" Requires="v">
                <p:oleObj spid="_x0000_s18591" name="文档" r:id="rId3" imgW="10824201" imgH="1320542" progId="Word.Document.12">
                  <p:embed/>
                </p:oleObj>
              </mc:Choice>
              <mc:Fallback>
                <p:oleObj name="文档" r:id="rId3" imgW="10824201" imgH="1320542" progId="Word.Document.12">
                  <p:embed/>
                  <p:pic>
                    <p:nvPicPr>
                      <p:cNvPr id="0" name=""/>
                      <p:cNvPicPr/>
                      <p:nvPr/>
                    </p:nvPicPr>
                    <p:blipFill>
                      <a:blip r:embed="rId4"/>
                      <a:stretch>
                        <a:fillRect/>
                      </a:stretch>
                    </p:blipFill>
                    <p:spPr>
                      <a:xfrm>
                        <a:off x="482600" y="2578100"/>
                        <a:ext cx="10798175" cy="1316038"/>
                      </a:xfrm>
                      <a:prstGeom prst="rect">
                        <a:avLst/>
                      </a:prstGeom>
                    </p:spPr>
                  </p:pic>
                </p:oleObj>
              </mc:Fallback>
            </mc:AlternateContent>
          </a:graphicData>
        </a:graphic>
      </p:graphicFrame>
      <p:sp>
        <p:nvSpPr>
          <p:cNvPr id="5" name="矩形 4"/>
          <p:cNvSpPr/>
          <p:nvPr/>
        </p:nvSpPr>
        <p:spPr>
          <a:xfrm>
            <a:off x="389206" y="3493028"/>
            <a:ext cx="8749511" cy="656846"/>
          </a:xfrm>
          <a:prstGeom prst="rect">
            <a:avLst/>
          </a:prstGeom>
        </p:spPr>
        <p:txBody>
          <a:bodyPr wrap="non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所以最后</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内的位移：</a:t>
            </a:r>
            <a:r>
              <a:rPr lang="en-US" altLang="zh-CN" sz="2800" i="1" kern="100" dirty="0">
                <a:solidFill>
                  <a:srgbClr val="002060"/>
                </a:solidFill>
                <a:latin typeface="Times New Roman"/>
                <a:ea typeface="华文细黑"/>
                <a:cs typeface="Courier New"/>
              </a:rPr>
              <a:t>x</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h</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45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25 m.</a:t>
            </a:r>
            <a:endParaRPr lang="zh-CN" altLang="zh-CN" sz="1050" kern="100" dirty="0">
              <a:effectLst/>
              <a:latin typeface="宋体"/>
              <a:cs typeface="Courier New"/>
            </a:endParaRPr>
          </a:p>
        </p:txBody>
      </p:sp>
    </p:spTree>
    <p:extLst>
      <p:ext uri="{BB962C8B-B14F-4D97-AF65-F5344CB8AC3E}">
        <p14:creationId xmlns:p14="http://schemas.microsoft.com/office/powerpoint/2010/main" val="851040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10327" y="432767"/>
            <a:ext cx="8453078"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例</a:t>
            </a:r>
            <a:r>
              <a:rPr lang="en-US" altLang="zh-CN" sz="2800" b="1" kern="100" dirty="0" smtClean="0">
                <a:solidFill>
                  <a:srgbClr val="0000FF"/>
                </a:solidFill>
                <a:latin typeface="Times New Roman"/>
                <a:ea typeface="华文细黑"/>
                <a:cs typeface="Courier New"/>
              </a:rPr>
              <a:t>3</a:t>
            </a:r>
            <a:r>
              <a:rPr lang="zh-CN" altLang="zh-CN" sz="2800" kern="100" dirty="0" smtClean="0">
                <a:latin typeface="Times New Roman"/>
                <a:ea typeface="华文细黑"/>
                <a:cs typeface="Times New Roman"/>
              </a:rPr>
              <a:t>　</a:t>
            </a: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2</a:t>
            </a:r>
            <a:r>
              <a:rPr lang="zh-CN" altLang="zh-CN" sz="2800" kern="100" spc="-100" dirty="0" smtClean="0">
                <a:latin typeface="Times New Roman"/>
                <a:ea typeface="华文细黑"/>
                <a:cs typeface="Times New Roman"/>
              </a:rPr>
              <a:t>所示，一滴雨滴从离地面</a:t>
            </a:r>
            <a:r>
              <a:rPr lang="en-US" altLang="zh-CN" sz="2800" kern="100" spc="-100" dirty="0" smtClean="0">
                <a:latin typeface="Times New Roman"/>
                <a:ea typeface="华文细黑"/>
                <a:cs typeface="Courier New"/>
              </a:rPr>
              <a:t>20 m</a:t>
            </a:r>
            <a:r>
              <a:rPr lang="zh-CN" altLang="zh-CN" sz="2800" kern="100" spc="-100" dirty="0" smtClean="0">
                <a:latin typeface="Times New Roman"/>
                <a:ea typeface="华文细黑"/>
                <a:cs typeface="Times New Roman"/>
              </a:rPr>
              <a:t>高的楼房屋檐自由下落，下落途中用</a:t>
            </a:r>
            <a:r>
              <a:rPr lang="en-US" altLang="zh-CN" sz="2800" kern="100" spc="-100" dirty="0" err="1" smtClean="0">
                <a:latin typeface="Times New Roman"/>
                <a:ea typeface="华文细黑"/>
                <a:cs typeface="Courier New"/>
              </a:rPr>
              <a:t>Δ</a:t>
            </a:r>
            <a:r>
              <a:rPr lang="en-US" altLang="zh-CN" sz="2800" i="1" kern="100" spc="-100" dirty="0" err="1" smtClean="0">
                <a:latin typeface="Times New Roman"/>
                <a:ea typeface="华文细黑"/>
                <a:cs typeface="Courier New"/>
              </a:rPr>
              <a:t>t</a:t>
            </a:r>
            <a:r>
              <a:rPr lang="zh-CN" altLang="zh-CN" sz="2800" kern="100" spc="-100" dirty="0" smtClean="0">
                <a:latin typeface="Times New Roman"/>
                <a:ea typeface="华文细黑"/>
                <a:cs typeface="Times New Roman"/>
              </a:rPr>
              <a:t>＝</a:t>
            </a:r>
            <a:r>
              <a:rPr lang="en-US" altLang="zh-CN" sz="2800" kern="100" spc="-100" dirty="0" smtClean="0">
                <a:latin typeface="Times New Roman"/>
                <a:ea typeface="华文细黑"/>
                <a:cs typeface="Courier New"/>
              </a:rPr>
              <a:t>0.2 s</a:t>
            </a:r>
            <a:r>
              <a:rPr lang="zh-CN" altLang="zh-CN" sz="2800" kern="100" spc="-100" dirty="0" smtClean="0">
                <a:latin typeface="Times New Roman"/>
                <a:ea typeface="华文细黑"/>
                <a:cs typeface="Times New Roman"/>
              </a:rPr>
              <a:t>的时间通过一个窗口，窗口的高度为</a:t>
            </a:r>
            <a:r>
              <a:rPr lang="en-US" altLang="zh-CN" sz="2800" kern="100" spc="-100" dirty="0" smtClean="0">
                <a:latin typeface="Times New Roman"/>
                <a:ea typeface="华文细黑"/>
                <a:cs typeface="Courier New"/>
              </a:rPr>
              <a:t>2 m</a:t>
            </a:r>
            <a:r>
              <a:rPr lang="zh-CN" altLang="zh-CN" sz="2800" kern="100" spc="-100" dirty="0" smtClean="0">
                <a:latin typeface="Times New Roman"/>
                <a:ea typeface="华文细黑"/>
                <a:cs typeface="Times New Roman"/>
              </a:rPr>
              <a:t>，</a:t>
            </a:r>
            <a:r>
              <a:rPr lang="en-US" altLang="zh-CN" sz="2800" i="1" kern="100" spc="-100" dirty="0" smtClean="0">
                <a:latin typeface="Times New Roman"/>
                <a:ea typeface="华文细黑"/>
                <a:cs typeface="Courier New"/>
              </a:rPr>
              <a:t>g</a:t>
            </a:r>
            <a:r>
              <a:rPr lang="zh-CN" altLang="zh-CN" sz="2800" kern="100" spc="-100" dirty="0" smtClean="0">
                <a:latin typeface="Times New Roman"/>
                <a:ea typeface="华文细黑"/>
                <a:cs typeface="Times New Roman"/>
              </a:rPr>
              <a:t>取</a:t>
            </a:r>
            <a:r>
              <a:rPr lang="en-US" altLang="zh-CN" sz="2800" kern="100" spc="-100" dirty="0" smtClean="0">
                <a:latin typeface="Times New Roman"/>
                <a:ea typeface="华文细黑"/>
                <a:cs typeface="Courier New"/>
              </a:rPr>
              <a:t>10 m/s</a:t>
            </a:r>
            <a:r>
              <a:rPr lang="en-US" altLang="zh-CN" sz="2800" kern="100" spc="-100" baseline="30000" dirty="0" smtClean="0">
                <a:latin typeface="Times New Roman"/>
                <a:ea typeface="华文细黑"/>
                <a:cs typeface="Courier New"/>
              </a:rPr>
              <a:t>2</a:t>
            </a:r>
            <a:r>
              <a:rPr lang="zh-CN" altLang="zh-CN" sz="2800" kern="100" spc="-100" dirty="0" smtClean="0">
                <a:latin typeface="Times New Roman"/>
                <a:ea typeface="华文细黑"/>
                <a:cs typeface="Times New Roman"/>
              </a:rPr>
              <a:t>，问：</a:t>
            </a:r>
            <a:endParaRPr lang="en-US" altLang="zh-CN" sz="2800" kern="100" spc="-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rPr>
              <a:t>(1)</a:t>
            </a:r>
            <a:r>
              <a:rPr lang="zh-CN" altLang="zh-CN" sz="2800" kern="100" dirty="0" smtClean="0">
                <a:latin typeface="Times New Roman"/>
                <a:ea typeface="华文细黑"/>
                <a:cs typeface="Times New Roman"/>
              </a:rPr>
              <a:t>雨滴落地时的速度大小；</a:t>
            </a:r>
            <a:endParaRPr lang="en-US" altLang="zh-CN" sz="2800" kern="100" spc="-100" dirty="0" smtClean="0">
              <a:latin typeface="Times New Roman"/>
              <a:ea typeface="华文细黑"/>
              <a:cs typeface="Times New Roman"/>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0327" y="3169071"/>
            <a:ext cx="222849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20 m/s</a:t>
            </a:r>
            <a:endParaRPr lang="zh-CN" altLang="en-US" sz="2800" dirty="0"/>
          </a:p>
        </p:txBody>
      </p:sp>
      <p:pic>
        <p:nvPicPr>
          <p:cNvPr id="19459" name="Picture 3" descr="\\贾文\贾文\源文件\同步\物理 人教 必修1 新课标\R2-8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490" y="549474"/>
            <a:ext cx="1940316" cy="360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176835" y="4193156"/>
            <a:ext cx="697627"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2</a:t>
            </a:r>
            <a:endParaRPr lang="zh-CN" altLang="en-US" dirty="0"/>
          </a:p>
        </p:txBody>
      </p:sp>
      <p:sp>
        <p:nvSpPr>
          <p:cNvPr id="10" name="矩形 9"/>
          <p:cNvSpPr/>
          <p:nvPr/>
        </p:nvSpPr>
        <p:spPr>
          <a:xfrm>
            <a:off x="410327" y="3671971"/>
            <a:ext cx="8453078"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设雨滴自由下落时间为</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，根据自由落体运动公式</a:t>
            </a:r>
            <a:r>
              <a:rPr lang="en-US" altLang="zh-CN" sz="2800" i="1" kern="100" dirty="0">
                <a:solidFill>
                  <a:srgbClr val="002060"/>
                </a:solidFill>
                <a:latin typeface="Times New Roman"/>
                <a:ea typeface="华文细黑"/>
                <a:cs typeface="Courier New"/>
              </a:rPr>
              <a:t>h</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gt</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s.</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则雨滴落地时的速度</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gt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m/s.</a:t>
            </a:r>
            <a:endParaRPr lang="zh-CN" altLang="zh-CN" sz="105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357734856"/>
              </p:ext>
            </p:extLst>
          </p:nvPr>
        </p:nvGraphicFramePr>
        <p:xfrm>
          <a:off x="1784886" y="4226827"/>
          <a:ext cx="681038" cy="1360488"/>
        </p:xfrm>
        <a:graphic>
          <a:graphicData uri="http://schemas.openxmlformats.org/presentationml/2006/ole">
            <mc:AlternateContent xmlns:mc="http://schemas.openxmlformats.org/markup-compatibility/2006">
              <mc:Choice xmlns:v="urn:schemas-microsoft-com:vml" Requires="v">
                <p:oleObj spid="_x0000_s19606" name="文档" r:id="rId4" imgW="681723" imgH="1360853" progId="Word.Document.12">
                  <p:embed/>
                </p:oleObj>
              </mc:Choice>
              <mc:Fallback>
                <p:oleObj name="文档" r:id="rId4" imgW="681723" imgH="1360853" progId="Word.Document.12">
                  <p:embed/>
                  <p:pic>
                    <p:nvPicPr>
                      <p:cNvPr id="0" name=""/>
                      <p:cNvPicPr/>
                      <p:nvPr/>
                    </p:nvPicPr>
                    <p:blipFill>
                      <a:blip r:embed="rId5"/>
                      <a:stretch>
                        <a:fillRect/>
                      </a:stretch>
                    </p:blipFill>
                    <p:spPr>
                      <a:xfrm>
                        <a:off x="1784886" y="4226827"/>
                        <a:ext cx="681038" cy="1360488"/>
                      </a:xfrm>
                      <a:prstGeom prst="rect">
                        <a:avLst/>
                      </a:prstGeom>
                    </p:spPr>
                  </p:pic>
                </p:oleObj>
              </mc:Fallback>
            </mc:AlternateContent>
          </a:graphicData>
        </a:graphic>
      </p:graphicFrame>
    </p:spTree>
    <p:extLst>
      <p:ext uri="{BB962C8B-B14F-4D97-AF65-F5344CB8AC3E}">
        <p14:creationId xmlns:p14="http://schemas.microsoft.com/office/powerpoint/2010/main" val="3482542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blinds(horizont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xEl>
                                              <p:pRg st="0" end="0"/>
                                            </p:txEl>
                                          </p:spTgt>
                                        </p:tgtEl>
                                      </p:cBhvr>
                                    </p:animEffect>
                                    <p:set>
                                      <p:cBhvr>
                                        <p:cTn id="31" dur="1" fill="hold">
                                          <p:stCondLst>
                                            <p:cond delay="499"/>
                                          </p:stCondLst>
                                        </p:cTn>
                                        <p:tgtEl>
                                          <p:spTgt spid="10">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0">
                                            <p:txEl>
                                              <p:pRg st="1" end="1"/>
                                            </p:txEl>
                                          </p:spTgt>
                                        </p:tgtEl>
                                      </p:cBhvr>
                                    </p:animEffect>
                                    <p:set>
                                      <p:cBhvr>
                                        <p:cTn id="34" dur="1" fill="hold">
                                          <p:stCondLst>
                                            <p:cond delay="499"/>
                                          </p:stCondLst>
                                        </p:cTn>
                                        <p:tgtEl>
                                          <p:spTgt spid="10">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1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10326" y="96218"/>
            <a:ext cx="8453078"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雨滴落地前最后</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内的位移大小；</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0326" y="912685"/>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15 m</a:t>
            </a:r>
            <a:endParaRPr lang="zh-CN" altLang="en-US" sz="2800" dirty="0"/>
          </a:p>
        </p:txBody>
      </p:sp>
      <p:sp>
        <p:nvSpPr>
          <p:cNvPr id="10" name="矩形 9"/>
          <p:cNvSpPr/>
          <p:nvPr/>
        </p:nvSpPr>
        <p:spPr>
          <a:xfrm>
            <a:off x="410326" y="1415585"/>
            <a:ext cx="8997247"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雨滴在第</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内的位移为</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1</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gt</a:t>
            </a:r>
            <a:r>
              <a:rPr lang="en-US" altLang="zh-CN" sz="2800" kern="100" baseline="-25000" dirty="0" smtClean="0">
                <a:solidFill>
                  <a:srgbClr val="002060"/>
                </a:solidFill>
                <a:latin typeface="Book Antiqua"/>
                <a:ea typeface="华文细黑"/>
                <a:cs typeface="Times New Roman"/>
              </a:rPr>
              <a:t>1</a:t>
            </a:r>
            <a:r>
              <a:rPr lang="en-US" altLang="zh-CN" sz="2800" kern="100" baseline="30000" dirty="0" smtClean="0">
                <a:solidFill>
                  <a:srgbClr val="002060"/>
                </a:solidFill>
                <a:latin typeface="Book Antiqua"/>
                <a:ea typeface="华文细黑"/>
                <a:cs typeface="Times New Roman"/>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则雨滴落地前后最后</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内的位移大小为</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h</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m.</a:t>
            </a:r>
            <a:endParaRPr lang="zh-CN" altLang="zh-CN" sz="105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160592598"/>
              </p:ext>
            </p:extLst>
          </p:nvPr>
        </p:nvGraphicFramePr>
        <p:xfrm>
          <a:off x="5848702" y="1335523"/>
          <a:ext cx="681038" cy="1360488"/>
        </p:xfrm>
        <a:graphic>
          <a:graphicData uri="http://schemas.openxmlformats.org/presentationml/2006/ole">
            <mc:AlternateContent xmlns:mc="http://schemas.openxmlformats.org/markup-compatibility/2006">
              <mc:Choice xmlns:v="urn:schemas-microsoft-com:vml" Requires="v">
                <p:oleObj spid="_x0000_s20871" name="文档" r:id="rId3" imgW="681723" imgH="1360133" progId="Word.Document.12">
                  <p:embed/>
                </p:oleObj>
              </mc:Choice>
              <mc:Fallback>
                <p:oleObj name="文档" r:id="rId3" imgW="681723" imgH="1360133" progId="Word.Document.12">
                  <p:embed/>
                  <p:pic>
                    <p:nvPicPr>
                      <p:cNvPr id="0" name=""/>
                      <p:cNvPicPr/>
                      <p:nvPr/>
                    </p:nvPicPr>
                    <p:blipFill>
                      <a:blip r:embed="rId4"/>
                      <a:stretch>
                        <a:fillRect/>
                      </a:stretch>
                    </p:blipFill>
                    <p:spPr>
                      <a:xfrm>
                        <a:off x="5848702" y="1335523"/>
                        <a:ext cx="681038" cy="1360488"/>
                      </a:xfrm>
                      <a:prstGeom prst="rect">
                        <a:avLst/>
                      </a:prstGeom>
                    </p:spPr>
                  </p:pic>
                </p:oleObj>
              </mc:Fallback>
            </mc:AlternateContent>
          </a:graphicData>
        </a:graphic>
      </p:graphicFrame>
      <p:sp>
        <p:nvSpPr>
          <p:cNvPr id="11" name="矩形 10"/>
          <p:cNvSpPr/>
          <p:nvPr/>
        </p:nvSpPr>
        <p:spPr>
          <a:xfrm>
            <a:off x="410326" y="2733205"/>
            <a:ext cx="8453078"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屋檐离窗的上边框有多高？</a:t>
            </a:r>
            <a:endParaRPr lang="zh-CN" altLang="zh-CN" sz="1050" kern="100" dirty="0">
              <a:effectLst/>
              <a:latin typeface="宋体"/>
              <a:cs typeface="Courier New"/>
            </a:endParaRPr>
          </a:p>
        </p:txBody>
      </p:sp>
      <p:sp>
        <p:nvSpPr>
          <p:cNvPr id="15" name="矩形 14"/>
          <p:cNvSpPr/>
          <p:nvPr/>
        </p:nvSpPr>
        <p:spPr>
          <a:xfrm>
            <a:off x="410326" y="3549672"/>
            <a:ext cx="225895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4.05 m</a:t>
            </a:r>
            <a:endParaRPr lang="zh-CN" altLang="en-US" sz="2800" dirty="0"/>
          </a:p>
        </p:txBody>
      </p:sp>
      <p:sp>
        <p:nvSpPr>
          <p:cNvPr id="16" name="矩形 15"/>
          <p:cNvSpPr/>
          <p:nvPr/>
        </p:nvSpPr>
        <p:spPr>
          <a:xfrm>
            <a:off x="410326" y="4052572"/>
            <a:ext cx="11332198"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由题意知窗口的高度为</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m</a:t>
            </a:r>
            <a:r>
              <a:rPr lang="zh-CN" altLang="zh-CN" sz="2800" kern="100" dirty="0">
                <a:solidFill>
                  <a:srgbClr val="002060"/>
                </a:solidFill>
                <a:latin typeface="Times New Roman"/>
                <a:ea typeface="华文细黑"/>
                <a:cs typeface="Times New Roman"/>
              </a:rPr>
              <a:t>，设屋檐距窗的上边框</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，雨滴从屋檐运动到窗的上边框时间为</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，则</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0</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gt</a:t>
            </a:r>
            <a:r>
              <a:rPr lang="en-US" altLang="zh-CN" sz="2800" kern="100" baseline="-25000" dirty="0" smtClean="0">
                <a:solidFill>
                  <a:srgbClr val="002060"/>
                </a:solidFill>
                <a:latin typeface="Book Antiqua"/>
                <a:ea typeface="华文细黑"/>
                <a:cs typeface="Times New Roman"/>
              </a:rPr>
              <a:t>0</a:t>
            </a:r>
            <a:r>
              <a:rPr lang="en-US" altLang="zh-CN" sz="2800" kern="100" baseline="30000" dirty="0" smtClean="0">
                <a:solidFill>
                  <a:srgbClr val="002060"/>
                </a:solidFill>
                <a:latin typeface="Book Antiqua"/>
                <a:ea typeface="华文细黑"/>
                <a:cs typeface="Times New Roman"/>
              </a:rPr>
              <a:t>2</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又</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3</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g</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t</a:t>
            </a:r>
            <a:r>
              <a:rPr lang="en-US" altLang="zh-CN" sz="2800" kern="100" baseline="-25000" dirty="0" smtClean="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t</a:t>
            </a:r>
            <a:r>
              <a:rPr lang="en-US" altLang="zh-CN" sz="2800" kern="100" dirty="0">
                <a:solidFill>
                  <a:srgbClr val="002060"/>
                </a:solidFill>
                <a:latin typeface="Times New Roman"/>
                <a:ea typeface="华文细黑"/>
                <a:cs typeface="Courier New"/>
              </a:rPr>
              <a:t>)</a:t>
            </a:r>
            <a:r>
              <a:rPr lang="en-US" altLang="zh-CN" sz="2800" kern="100" baseline="30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联立解得</a:t>
            </a:r>
            <a:r>
              <a:rPr lang="en-US" altLang="zh-CN" sz="2800" i="1" kern="100" dirty="0">
                <a:solidFill>
                  <a:srgbClr val="002060"/>
                </a:solidFill>
                <a:latin typeface="Times New Roman"/>
                <a:ea typeface="华文细黑"/>
                <a:cs typeface="Courier New"/>
              </a:rPr>
              <a:t>h</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4.05 m.</a:t>
            </a:r>
            <a:endParaRPr lang="zh-CN" altLang="zh-CN" sz="1050" kern="100" dirty="0">
              <a:effectLst/>
              <a:latin typeface="宋体"/>
              <a:cs typeface="Courier New"/>
            </a:endParaRPr>
          </a:p>
        </p:txBody>
      </p:sp>
      <p:pic>
        <p:nvPicPr>
          <p:cNvPr id="17" name="Picture 3" descr="\\贾文\贾文\源文件\同步\物理 人教 必修1 新课标\R2-86.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5490" y="549474"/>
            <a:ext cx="1940316" cy="360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1636208432"/>
              </p:ext>
            </p:extLst>
          </p:nvPr>
        </p:nvGraphicFramePr>
        <p:xfrm>
          <a:off x="7082998" y="4623450"/>
          <a:ext cx="681038" cy="1360488"/>
        </p:xfrm>
        <a:graphic>
          <a:graphicData uri="http://schemas.openxmlformats.org/presentationml/2006/ole">
            <mc:AlternateContent xmlns:mc="http://schemas.openxmlformats.org/markup-compatibility/2006">
              <mc:Choice xmlns:v="urn:schemas-microsoft-com:vml" Requires="v">
                <p:oleObj spid="_x0000_s20872" name="文档" r:id="rId6" imgW="681723" imgH="1360133" progId="Word.Document.12">
                  <p:embed/>
                </p:oleObj>
              </mc:Choice>
              <mc:Fallback>
                <p:oleObj name="文档" r:id="rId6" imgW="681723" imgH="1360133" progId="Word.Document.12">
                  <p:embed/>
                  <p:pic>
                    <p:nvPicPr>
                      <p:cNvPr id="0" name=""/>
                      <p:cNvPicPr/>
                      <p:nvPr/>
                    </p:nvPicPr>
                    <p:blipFill>
                      <a:blip r:embed="rId7"/>
                      <a:stretch>
                        <a:fillRect/>
                      </a:stretch>
                    </p:blipFill>
                    <p:spPr>
                      <a:xfrm>
                        <a:off x="7082998" y="4623450"/>
                        <a:ext cx="681038" cy="136048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857079658"/>
              </p:ext>
            </p:extLst>
          </p:nvPr>
        </p:nvGraphicFramePr>
        <p:xfrm>
          <a:off x="2196614" y="5250314"/>
          <a:ext cx="681038" cy="1360488"/>
        </p:xfrm>
        <a:graphic>
          <a:graphicData uri="http://schemas.openxmlformats.org/presentationml/2006/ole">
            <mc:AlternateContent xmlns:mc="http://schemas.openxmlformats.org/markup-compatibility/2006">
              <mc:Choice xmlns:v="urn:schemas-microsoft-com:vml" Requires="v">
                <p:oleObj spid="_x0000_s20873" name="文档" r:id="rId8" imgW="681723" imgH="1360133" progId="Word.Document.12">
                  <p:embed/>
                </p:oleObj>
              </mc:Choice>
              <mc:Fallback>
                <p:oleObj name="文档" r:id="rId8" imgW="681723" imgH="1360133" progId="Word.Document.12">
                  <p:embed/>
                  <p:pic>
                    <p:nvPicPr>
                      <p:cNvPr id="0" name=""/>
                      <p:cNvPicPr/>
                      <p:nvPr/>
                    </p:nvPicPr>
                    <p:blipFill>
                      <a:blip r:embed="rId9"/>
                      <a:stretch>
                        <a:fillRect/>
                      </a:stretch>
                    </p:blipFill>
                    <p:spPr>
                      <a:xfrm>
                        <a:off x="2196614" y="5250314"/>
                        <a:ext cx="681038" cy="1360488"/>
                      </a:xfrm>
                      <a:prstGeom prst="rect">
                        <a:avLst/>
                      </a:prstGeom>
                    </p:spPr>
                  </p:pic>
                </p:oleObj>
              </mc:Fallback>
            </mc:AlternateContent>
          </a:graphicData>
        </a:graphic>
      </p:graphicFrame>
    </p:spTree>
    <p:extLst>
      <p:ext uri="{BB962C8B-B14F-4D97-AF65-F5344CB8AC3E}">
        <p14:creationId xmlns:p14="http://schemas.microsoft.com/office/powerpoint/2010/main" val="839233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linds(horizontal)">
                                      <p:cBhvr>
                                        <p:cTn id="26" dur="500"/>
                                        <p:tgtEl>
                                          <p:spTgt spid="10">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blinds(horizontal)">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blinds(horizontal)">
                                      <p:cBhvr>
                                        <p:cTn id="39" dur="500"/>
                                        <p:tgtEl>
                                          <p:spTgt spid="16">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blinds(horizontal)">
                                      <p:cBhvr>
                                        <p:cTn id="47" dur="500"/>
                                        <p:tgtEl>
                                          <p:spTgt spid="16">
                                            <p:txEl>
                                              <p:pRg st="1" end="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6">
                                            <p:txEl>
                                              <p:pRg st="2" end="2"/>
                                            </p:txEl>
                                          </p:spTgt>
                                        </p:tgtEl>
                                        <p:attrNameLst>
                                          <p:attrName>style.visibility</p:attrName>
                                        </p:attrNameLst>
                                      </p:cBhvr>
                                      <p:to>
                                        <p:strVal val="visible"/>
                                      </p:to>
                                    </p:set>
                                    <p:animEffect transition="in" filter="blinds(horizontal)">
                                      <p:cBhvr>
                                        <p:cTn id="55" dur="500"/>
                                        <p:tgtEl>
                                          <p:spTgt spid="1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0">
                                            <p:txEl>
                                              <p:pRg st="0" end="0"/>
                                            </p:txEl>
                                          </p:spTgt>
                                        </p:tgtEl>
                                      </p:cBhvr>
                                    </p:animEffect>
                                    <p:set>
                                      <p:cBhvr>
                                        <p:cTn id="60" dur="1" fill="hold">
                                          <p:stCondLst>
                                            <p:cond delay="499"/>
                                          </p:stCondLst>
                                        </p:cTn>
                                        <p:tgtEl>
                                          <p:spTgt spid="10">
                                            <p:txEl>
                                              <p:pRg st="0" end="0"/>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0">
                                            <p:txEl>
                                              <p:pRg st="1" end="1"/>
                                            </p:txEl>
                                          </p:spTgt>
                                        </p:tgtEl>
                                      </p:cBhvr>
                                    </p:animEffect>
                                    <p:set>
                                      <p:cBhvr>
                                        <p:cTn id="63" dur="1" fill="hold">
                                          <p:stCondLst>
                                            <p:cond delay="499"/>
                                          </p:stCondLst>
                                        </p:cTn>
                                        <p:tgtEl>
                                          <p:spTgt spid="10">
                                            <p:txEl>
                                              <p:pRg st="1" end="1"/>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6">
                                            <p:txEl>
                                              <p:pRg st="0" end="0"/>
                                            </p:txEl>
                                          </p:spTgt>
                                        </p:tgtEl>
                                      </p:cBhvr>
                                    </p:animEffect>
                                    <p:set>
                                      <p:cBhvr>
                                        <p:cTn id="69" dur="1" fill="hold">
                                          <p:stCondLst>
                                            <p:cond delay="499"/>
                                          </p:stCondLst>
                                        </p:cTn>
                                        <p:tgtEl>
                                          <p:spTgt spid="16">
                                            <p:txEl>
                                              <p:pRg st="0" end="0"/>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6">
                                            <p:txEl>
                                              <p:pRg st="1" end="1"/>
                                            </p:txEl>
                                          </p:spTgt>
                                        </p:tgtEl>
                                      </p:cBhvr>
                                    </p:animEffect>
                                    <p:set>
                                      <p:cBhvr>
                                        <p:cTn id="72" dur="1" fill="hold">
                                          <p:stCondLst>
                                            <p:cond delay="499"/>
                                          </p:stCondLst>
                                        </p:cTn>
                                        <p:tgtEl>
                                          <p:spTgt spid="16">
                                            <p:txEl>
                                              <p:pRg st="1" end="1"/>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6">
                                            <p:txEl>
                                              <p:pRg st="2" end="2"/>
                                            </p:txEl>
                                          </p:spTgt>
                                        </p:tgtEl>
                                      </p:cBhvr>
                                    </p:animEffect>
                                    <p:set>
                                      <p:cBhvr>
                                        <p:cTn id="75" dur="1" fill="hold">
                                          <p:stCondLst>
                                            <p:cond delay="499"/>
                                          </p:stCondLst>
                                        </p:cTn>
                                        <p:tgtEl>
                                          <p:spTgt spid="16">
                                            <p:txEl>
                                              <p:pRg st="2" end="2"/>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10" grpId="0" build="allAtOnce"/>
      <p:bldP spid="15" grpId="0"/>
      <p:bldP spid="15" grpId="1"/>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758" y="1125538"/>
            <a:ext cx="10625594" cy="3522375"/>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知道物体做自由落体运动的条件，知道自由落体运动是初速度为零的匀加速直线运动</a:t>
            </a:r>
            <a:r>
              <a:rPr lang="en-US" altLang="zh-CN" sz="2800" kern="100" dirty="0" smtClean="0">
                <a:latin typeface="Times New Roman"/>
                <a:ea typeface="华文细黑"/>
                <a:cs typeface="Courier New"/>
              </a:rPr>
              <a:t>.</a:t>
            </a:r>
          </a:p>
          <a:p>
            <a:pPr algn="just">
              <a:lnSpc>
                <a:spcPts val="5500"/>
              </a:lnSpc>
              <a:spcAft>
                <a:spcPts val="0"/>
              </a:spcAft>
              <a:tabLst>
                <a:tab pos="2700655" algn="l"/>
              </a:tabLst>
            </a:pPr>
            <a:r>
              <a:rPr lang="en-US" altLang="zh-CN" sz="2800" kern="100" dirty="0" smtClean="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会探究自由落体运动的规律，掌握自由落体加速度</a:t>
            </a:r>
            <a:r>
              <a:rPr lang="en-US" altLang="zh-CN" sz="2800" kern="100" dirty="0" smtClean="0">
                <a:latin typeface="Times New Roman"/>
                <a:ea typeface="华文细黑"/>
                <a:cs typeface="Courier New"/>
              </a:rPr>
              <a:t>.</a:t>
            </a:r>
          </a:p>
          <a:p>
            <a:pPr algn="just">
              <a:lnSpc>
                <a:spcPts val="5500"/>
              </a:lnSpc>
              <a:spcAft>
                <a:spcPts val="0"/>
              </a:spcAft>
              <a:tabLst>
                <a:tab pos="2700655" algn="l"/>
              </a:tabLst>
            </a:pPr>
            <a:r>
              <a:rPr lang="en-US" altLang="zh-CN" sz="2800" kern="100" dirty="0" smtClean="0">
                <a:latin typeface="Times New Roman"/>
                <a:ea typeface="华文细黑"/>
                <a:cs typeface="Courier New"/>
              </a:rPr>
              <a:t>3</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能够运用自由落体运动的规律和特点解决有关问题</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三、自由落体加速度的测量</a:t>
            </a:r>
          </a:p>
        </p:txBody>
      </p:sp>
      <p:sp>
        <p:nvSpPr>
          <p:cNvPr id="12" name="矩形 11"/>
          <p:cNvSpPr/>
          <p:nvPr/>
        </p:nvSpPr>
        <p:spPr>
          <a:xfrm>
            <a:off x="383694" y="613366"/>
            <a:ext cx="11328136"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某同学仿照</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探究小车速度随时间变化的规律</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这一实验，利用</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甲</a:t>
            </a:r>
            <a:r>
              <a:rPr lang="zh-CN" altLang="zh-CN" sz="2800" kern="100" dirty="0">
                <a:latin typeface="Times New Roman"/>
                <a:ea typeface="华文细黑"/>
                <a:cs typeface="Times New Roman"/>
              </a:rPr>
              <a:t>所示的装置测量重物做自由落体运动的加速度</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26626" name="Picture 2" descr="\\贾文\贾文\源文件\同步\物理 人教 必修1 新课标\R2-9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2406" y="2021973"/>
            <a:ext cx="7245601" cy="41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33569" y="617830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Tree>
    <p:extLst>
      <p:ext uri="{BB962C8B-B14F-4D97-AF65-F5344CB8AC3E}">
        <p14:creationId xmlns:p14="http://schemas.microsoft.com/office/powerpoint/2010/main" val="277836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9774" y="613366"/>
            <a:ext cx="11215976" cy="5029582"/>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对该实验装置及操作的要求，下列说法正确的是</a:t>
            </a:r>
            <a:r>
              <a:rPr lang="en-US" altLang="zh-CN" sz="2800" u="sng" kern="100" dirty="0">
                <a:latin typeface="Times New Roman"/>
                <a:ea typeface="华文细黑"/>
                <a:cs typeface="Courier New"/>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填写字母序号</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电磁打点计时器应接</a:t>
            </a:r>
            <a:r>
              <a:rPr lang="en-US" altLang="zh-CN" sz="2800" kern="100" dirty="0">
                <a:latin typeface="Times New Roman"/>
                <a:ea typeface="华文细黑"/>
                <a:cs typeface="Courier New"/>
              </a:rPr>
              <a:t>220 V</a:t>
            </a:r>
            <a:r>
              <a:rPr lang="zh-CN" altLang="zh-CN" sz="2800" kern="100" dirty="0">
                <a:latin typeface="Times New Roman"/>
                <a:ea typeface="华文细黑"/>
                <a:cs typeface="Times New Roman"/>
              </a:rPr>
              <a:t>交流电源</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打点计时器的两个限位孔应在同一条竖直线上</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开始时应使重物靠近打点计时器处并保持静止</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操作时，应先放开纸带后接通电源</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E.</a:t>
            </a:r>
            <a:r>
              <a:rPr lang="zh-CN" altLang="zh-CN" sz="2800" kern="100" spc="-100" dirty="0">
                <a:latin typeface="Times New Roman"/>
                <a:ea typeface="华文细黑"/>
                <a:cs typeface="Times New Roman"/>
              </a:rPr>
              <a:t>为了便于测量，一定要找到打点计时器打下的第一个点，并选取其</a:t>
            </a:r>
            <a:r>
              <a:rPr lang="zh-CN" altLang="zh-CN" sz="2800" kern="100" spc="-100" dirty="0" smtClean="0">
                <a:latin typeface="Times New Roman"/>
                <a:ea typeface="华文细黑"/>
                <a:cs typeface="Times New Roman"/>
              </a:rPr>
              <a:t>以后</a:t>
            </a:r>
            <a:endParaRPr lang="en-US" altLang="zh-CN" sz="2800" kern="100" spc="-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spc="-100" dirty="0">
                <a:latin typeface="Times New Roman"/>
                <a:ea typeface="华文细黑"/>
                <a:cs typeface="Times New Roman"/>
              </a:rPr>
              <a:t> </a:t>
            </a:r>
            <a:r>
              <a:rPr lang="en-US" altLang="zh-CN" sz="2800" kern="100" spc="-100" dirty="0" smtClean="0">
                <a:latin typeface="Times New Roman"/>
                <a:ea typeface="华文细黑"/>
                <a:cs typeface="Times New Roman"/>
              </a:rPr>
              <a:t>   </a:t>
            </a:r>
            <a:r>
              <a:rPr lang="zh-CN" altLang="zh-CN" sz="2800" kern="100" dirty="0" smtClean="0">
                <a:latin typeface="Times New Roman"/>
                <a:ea typeface="华文细黑"/>
                <a:cs typeface="Times New Roman"/>
              </a:rPr>
              <a:t>各</a:t>
            </a:r>
            <a:r>
              <a:rPr lang="zh-CN" altLang="zh-CN" sz="2800" kern="100" dirty="0">
                <a:latin typeface="Times New Roman"/>
                <a:ea typeface="华文细黑"/>
                <a:cs typeface="Times New Roman"/>
              </a:rPr>
              <a:t>连续的点作为计数点</a:t>
            </a:r>
            <a:endParaRPr lang="zh-CN" altLang="zh-CN" sz="1050" kern="100" dirty="0">
              <a:effectLst/>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TextBox 6">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8" name="TextBox 7"/>
          <p:cNvSpPr txBox="1"/>
          <p:nvPr/>
        </p:nvSpPr>
        <p:spPr>
          <a:xfrm>
            <a:off x="293038" y="21133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TextBox 8"/>
          <p:cNvSpPr txBox="1"/>
          <p:nvPr/>
        </p:nvSpPr>
        <p:spPr>
          <a:xfrm>
            <a:off x="293038" y="279749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7379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8" grpId="0"/>
      <p:bldP spid="8" grpId="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矩形 11"/>
          <p:cNvSpPr/>
          <p:nvPr/>
        </p:nvSpPr>
        <p:spPr>
          <a:xfrm>
            <a:off x="475534" y="981522"/>
            <a:ext cx="11215976" cy="4227696"/>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电磁</a:t>
            </a:r>
            <a:r>
              <a:rPr lang="zh-CN" altLang="zh-CN" sz="2800" kern="100" dirty="0">
                <a:solidFill>
                  <a:srgbClr val="002060"/>
                </a:solidFill>
                <a:latin typeface="Times New Roman"/>
                <a:ea typeface="华文细黑"/>
                <a:cs typeface="Times New Roman"/>
              </a:rPr>
              <a:t>打点计时器应接</a:t>
            </a:r>
            <a:r>
              <a:rPr lang="en-US" altLang="zh-CN" sz="2800" kern="1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V</a:t>
            </a:r>
            <a:r>
              <a:rPr lang="zh-CN" altLang="zh-CN" sz="2800" kern="100" dirty="0">
                <a:solidFill>
                  <a:srgbClr val="002060"/>
                </a:solidFill>
                <a:latin typeface="Times New Roman"/>
                <a:ea typeface="华文细黑"/>
                <a:cs typeface="Times New Roman"/>
              </a:rPr>
              <a:t>交流电源，故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打点</a:t>
            </a:r>
            <a:r>
              <a:rPr lang="zh-CN" altLang="zh-CN" sz="2800" kern="100" dirty="0">
                <a:solidFill>
                  <a:srgbClr val="002060"/>
                </a:solidFill>
                <a:latin typeface="Times New Roman"/>
                <a:ea typeface="华文细黑"/>
                <a:cs typeface="Times New Roman"/>
              </a:rPr>
              <a:t>计时器的两个限位孔应在同一条竖直线上，故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开始</a:t>
            </a:r>
            <a:r>
              <a:rPr lang="zh-CN" altLang="zh-CN" sz="2800" kern="100" dirty="0">
                <a:solidFill>
                  <a:srgbClr val="002060"/>
                </a:solidFill>
                <a:latin typeface="Times New Roman"/>
                <a:ea typeface="华文细黑"/>
                <a:cs typeface="Times New Roman"/>
              </a:rPr>
              <a:t>时应使重物靠近打点计时器处并保持静止，故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操作</a:t>
            </a:r>
            <a:r>
              <a:rPr lang="zh-CN" altLang="zh-CN" sz="2800" kern="100" dirty="0">
                <a:solidFill>
                  <a:srgbClr val="002060"/>
                </a:solidFill>
                <a:latin typeface="Times New Roman"/>
                <a:ea typeface="华文细黑"/>
                <a:cs typeface="Times New Roman"/>
              </a:rPr>
              <a:t>时，应先接通电源，再释放纸带，故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为了</a:t>
            </a:r>
            <a:r>
              <a:rPr lang="zh-CN" altLang="zh-CN" sz="2800" kern="100" dirty="0">
                <a:solidFill>
                  <a:srgbClr val="002060"/>
                </a:solidFill>
                <a:latin typeface="Times New Roman"/>
                <a:ea typeface="华文细黑"/>
                <a:cs typeface="Times New Roman"/>
              </a:rPr>
              <a:t>便于测量，不一定找打出的第一个点，可以从比较清晰的点开始，故</a:t>
            </a:r>
            <a:r>
              <a:rPr lang="en-US" altLang="zh-CN" sz="2800" kern="100" dirty="0">
                <a:solidFill>
                  <a:srgbClr val="002060"/>
                </a:solidFill>
                <a:latin typeface="Times New Roman"/>
                <a:ea typeface="华文细黑"/>
                <a:cs typeface="Courier New"/>
              </a:rPr>
              <a:t>E</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35116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blinds(horizontal)">
                                      <p:cBhvr>
                                        <p:cTn id="23" dur="75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贾文\贾文\源文件\同步\物理 人教 必修1 新课标\R2-91.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8582" y="2277666"/>
            <a:ext cx="7032509" cy="403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39774" y="280303"/>
            <a:ext cx="11215976" cy="260000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图乙是某同学在实验中得到的一条较为理想的纸带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把开头几个模糊不清的点去掉，以较清晰的某一个点作为计数点</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，随后连续的几个点依次标记为点</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测量出各点间的距离已标在纸带上，已知打点计时器的打点周期为</a:t>
            </a:r>
            <a:r>
              <a:rPr lang="en-US" altLang="zh-CN" sz="2800" kern="100" dirty="0">
                <a:latin typeface="Times New Roman"/>
                <a:ea typeface="华文细黑"/>
                <a:cs typeface="Courier New"/>
              </a:rPr>
              <a:t>0.02 s</a:t>
            </a:r>
            <a:r>
              <a:rPr lang="en-US" altLang="zh-CN" sz="2800" kern="100" dirty="0" smtClean="0">
                <a:latin typeface="Times New Roman"/>
                <a:ea typeface="华文细黑"/>
                <a:cs typeface="Courier New"/>
              </a:rPr>
              <a:t>.</a:t>
            </a: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TextBox 6">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1" name="矩形 10"/>
          <p:cNvSpPr/>
          <p:nvPr/>
        </p:nvSpPr>
        <p:spPr>
          <a:xfrm>
            <a:off x="439774" y="2821791"/>
            <a:ext cx="4287280" cy="3323987"/>
          </a:xfrm>
          <a:prstGeom prst="rect">
            <a:avLst/>
          </a:prstGeom>
        </p:spPr>
        <p:txBody>
          <a:bodyPr wrap="square">
            <a:spAutoFit/>
          </a:bodyPr>
          <a:lstStyle/>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打点计时器打出点</a:t>
            </a: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时</a:t>
            </a:r>
            <a:r>
              <a:rPr lang="zh-CN" altLang="zh-CN" sz="2800" kern="100" dirty="0" smtClean="0">
                <a:solidFill>
                  <a:prstClr val="black"/>
                </a:solidFill>
                <a:latin typeface="Times New Roman"/>
                <a:ea typeface="华文细黑"/>
                <a:cs typeface="Times New Roman"/>
              </a:rPr>
              <a:t>重物的</a:t>
            </a:r>
            <a:r>
              <a:rPr lang="zh-CN" altLang="zh-CN" sz="2800" kern="100" dirty="0">
                <a:solidFill>
                  <a:prstClr val="black"/>
                </a:solidFill>
                <a:latin typeface="Times New Roman"/>
                <a:ea typeface="华文细黑"/>
                <a:cs typeface="Times New Roman"/>
              </a:rPr>
              <a:t>瞬时速度为</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en-US" altLang="zh-CN" sz="2800" kern="100" dirty="0">
                <a:solidFill>
                  <a:prstClr val="black"/>
                </a:solidFill>
                <a:latin typeface="Times New Roman"/>
                <a:ea typeface="华文细黑"/>
                <a:cs typeface="Courier New"/>
              </a:rPr>
              <a:t>m/s</a:t>
            </a:r>
            <a:r>
              <a:rPr lang="zh-CN" altLang="zh-CN" sz="2800" kern="100" dirty="0" smtClean="0">
                <a:solidFill>
                  <a:prstClr val="black"/>
                </a:solidFill>
                <a:latin typeface="Times New Roman"/>
                <a:ea typeface="华文细黑"/>
                <a:cs typeface="Times New Roman"/>
              </a:rPr>
              <a:t>，重物</a:t>
            </a:r>
            <a:r>
              <a:rPr lang="zh-CN" altLang="zh-CN" sz="2800" kern="100" dirty="0">
                <a:solidFill>
                  <a:prstClr val="black"/>
                </a:solidFill>
                <a:latin typeface="Times New Roman"/>
                <a:ea typeface="华文细黑"/>
                <a:cs typeface="Times New Roman"/>
              </a:rPr>
              <a:t>做自由落体运动的加速度的值约为</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en-US" altLang="zh-CN" sz="2800" kern="100" dirty="0">
                <a:solidFill>
                  <a:prstClr val="black"/>
                </a:solidFill>
                <a:latin typeface="Times New Roman"/>
                <a:ea typeface="华文细黑"/>
                <a:cs typeface="Courier New"/>
              </a:rPr>
              <a:t>m/s</a:t>
            </a:r>
            <a:r>
              <a:rPr lang="en-US" altLang="zh-CN" sz="2800" kern="100" baseline="30000" dirty="0">
                <a:solidFill>
                  <a:prstClr val="black"/>
                </a:solidFill>
                <a:latin typeface="Times New Roman"/>
                <a:ea typeface="华文细黑"/>
                <a:cs typeface="Courier New"/>
              </a:rPr>
              <a:t>2</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结果保留</a:t>
            </a: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位有效数字</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2" name="矩形 1"/>
          <p:cNvSpPr/>
          <p:nvPr/>
        </p:nvSpPr>
        <p:spPr>
          <a:xfrm>
            <a:off x="2685723" y="3573507"/>
            <a:ext cx="992579" cy="523220"/>
          </a:xfrm>
          <a:prstGeom prst="rect">
            <a:avLst/>
          </a:prstGeom>
        </p:spPr>
        <p:txBody>
          <a:bodyPr wrap="none">
            <a:spAutoFit/>
          </a:bodyPr>
          <a:lstStyle/>
          <a:p>
            <a:pPr>
              <a:defRPr/>
            </a:pPr>
            <a:r>
              <a:rPr lang="en-US" altLang="zh-CN" sz="2800" kern="100" dirty="0">
                <a:solidFill>
                  <a:srgbClr val="C00000"/>
                </a:solidFill>
                <a:latin typeface="Times New Roman"/>
                <a:ea typeface="华文细黑"/>
              </a:rPr>
              <a:t>0.385</a:t>
            </a:r>
            <a:endParaRPr lang="zh-CN" altLang="en-US" sz="2800" kern="100" dirty="0">
              <a:solidFill>
                <a:srgbClr val="C00000"/>
              </a:solidFill>
              <a:latin typeface="Times New Roman"/>
              <a:ea typeface="华文细黑"/>
            </a:endParaRPr>
          </a:p>
        </p:txBody>
      </p:sp>
      <p:sp>
        <p:nvSpPr>
          <p:cNvPr id="13" name="矩形 12"/>
          <p:cNvSpPr/>
          <p:nvPr/>
        </p:nvSpPr>
        <p:spPr>
          <a:xfrm>
            <a:off x="2628662" y="4859491"/>
            <a:ext cx="813043" cy="523220"/>
          </a:xfrm>
          <a:prstGeom prst="rect">
            <a:avLst/>
          </a:prstGeom>
        </p:spPr>
        <p:txBody>
          <a:bodyPr wrap="none">
            <a:spAutoFit/>
          </a:bodyPr>
          <a:lstStyle/>
          <a:p>
            <a:pPr>
              <a:defRPr/>
            </a:pPr>
            <a:r>
              <a:rPr lang="en-US" altLang="zh-CN" sz="2800" kern="100" dirty="0">
                <a:solidFill>
                  <a:srgbClr val="C00000"/>
                </a:solidFill>
                <a:latin typeface="Times New Roman"/>
                <a:ea typeface="华文细黑"/>
              </a:rPr>
              <a:t>9.50</a:t>
            </a:r>
            <a:endParaRPr lang="zh-CN" altLang="en-US" sz="2800" kern="100" dirty="0">
              <a:solidFill>
                <a:srgbClr val="C00000"/>
              </a:solidFill>
              <a:latin typeface="Times New Roman"/>
              <a:ea typeface="华文细黑"/>
            </a:endParaRPr>
          </a:p>
        </p:txBody>
      </p:sp>
    </p:spTree>
    <p:extLst>
      <p:ext uri="{BB962C8B-B14F-4D97-AF65-F5344CB8AC3E}">
        <p14:creationId xmlns:p14="http://schemas.microsoft.com/office/powerpoint/2010/main" val="4073851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 grpId="0"/>
      <p:bldP spid="2" grpId="1"/>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矩形 11"/>
          <p:cNvSpPr/>
          <p:nvPr/>
        </p:nvSpPr>
        <p:spPr>
          <a:xfrm>
            <a:off x="475534" y="1260780"/>
            <a:ext cx="11215976" cy="65684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打出点</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时的瞬时速度等于</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间的平均速度，则</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25562145"/>
              </p:ext>
            </p:extLst>
          </p:nvPr>
        </p:nvGraphicFramePr>
        <p:xfrm>
          <a:off x="566559" y="2195666"/>
          <a:ext cx="6948487" cy="1614488"/>
        </p:xfrm>
        <a:graphic>
          <a:graphicData uri="http://schemas.openxmlformats.org/presentationml/2006/ole">
            <mc:AlternateContent xmlns:mc="http://schemas.openxmlformats.org/markup-compatibility/2006">
              <mc:Choice xmlns:v="urn:schemas-microsoft-com:vml" Requires="v">
                <p:oleObj spid="_x0000_s28870" name="文档" r:id="rId3" imgW="6948772" imgH="1614596" progId="Word.Document.12">
                  <p:embed/>
                </p:oleObj>
              </mc:Choice>
              <mc:Fallback>
                <p:oleObj name="文档" r:id="rId3" imgW="6948772" imgH="1614596" progId="Word.Document.12">
                  <p:embed/>
                  <p:pic>
                    <p:nvPicPr>
                      <p:cNvPr id="0" name=""/>
                      <p:cNvPicPr/>
                      <p:nvPr/>
                    </p:nvPicPr>
                    <p:blipFill>
                      <a:blip r:embed="rId4"/>
                      <a:stretch>
                        <a:fillRect/>
                      </a:stretch>
                    </p:blipFill>
                    <p:spPr>
                      <a:xfrm>
                        <a:off x="566559" y="2195666"/>
                        <a:ext cx="6948487" cy="16144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159384838"/>
              </p:ext>
            </p:extLst>
          </p:nvPr>
        </p:nvGraphicFramePr>
        <p:xfrm>
          <a:off x="566559" y="3388266"/>
          <a:ext cx="8534400" cy="1431925"/>
        </p:xfrm>
        <a:graphic>
          <a:graphicData uri="http://schemas.openxmlformats.org/presentationml/2006/ole">
            <mc:AlternateContent xmlns:mc="http://schemas.openxmlformats.org/markup-compatibility/2006">
              <mc:Choice xmlns:v="urn:schemas-microsoft-com:vml" Requires="v">
                <p:oleObj spid="_x0000_s28871" name="文档" r:id="rId5" imgW="8533677" imgH="1431757" progId="Word.Document.12">
                  <p:embed/>
                </p:oleObj>
              </mc:Choice>
              <mc:Fallback>
                <p:oleObj name="文档" r:id="rId5" imgW="8533677" imgH="1431757" progId="Word.Document.12">
                  <p:embed/>
                  <p:pic>
                    <p:nvPicPr>
                      <p:cNvPr id="0" name=""/>
                      <p:cNvPicPr/>
                      <p:nvPr/>
                    </p:nvPicPr>
                    <p:blipFill>
                      <a:blip r:embed="rId6"/>
                      <a:stretch>
                        <a:fillRect/>
                      </a:stretch>
                    </p:blipFill>
                    <p:spPr>
                      <a:xfrm>
                        <a:off x="566559" y="3388266"/>
                        <a:ext cx="8534400" cy="1431925"/>
                      </a:xfrm>
                      <a:prstGeom prst="rect">
                        <a:avLst/>
                      </a:prstGeom>
                    </p:spPr>
                  </p:pic>
                </p:oleObj>
              </mc:Fallback>
            </mc:AlternateContent>
          </a:graphicData>
        </a:graphic>
      </p:graphicFrame>
    </p:spTree>
    <p:extLst>
      <p:ext uri="{BB962C8B-B14F-4D97-AF65-F5344CB8AC3E}">
        <p14:creationId xmlns:p14="http://schemas.microsoft.com/office/powerpoint/2010/main" val="206196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750"/>
                                        <p:tgtEl>
                                          <p:spTgt spid="12"/>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四、伽利略对自由落体运动的研究</a:t>
            </a:r>
          </a:p>
        </p:txBody>
      </p:sp>
      <p:sp>
        <p:nvSpPr>
          <p:cNvPr id="12" name="矩形 11"/>
          <p:cNvSpPr/>
          <p:nvPr/>
        </p:nvSpPr>
        <p:spPr>
          <a:xfrm>
            <a:off x="383694" y="654006"/>
            <a:ext cx="11328136" cy="6053709"/>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5</a:t>
            </a:r>
            <a:r>
              <a:rPr lang="zh-CN" altLang="zh-CN" sz="2800" kern="100" dirty="0">
                <a:latin typeface="Times New Roman"/>
                <a:ea typeface="华文细黑"/>
                <a:cs typeface="Times New Roman"/>
              </a:rPr>
              <a:t>　针对伽利略对自由落体运动的研究内容及过程，有以下叙述：</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伽利略后来借助数学知识发现，如果速度与位移成正比，将会推导出复杂的结论；</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伽</a:t>
            </a:r>
            <a:r>
              <a:rPr lang="zh-CN" altLang="zh-CN" sz="2800" kern="100" spc="-20" dirty="0">
                <a:latin typeface="Times New Roman"/>
                <a:ea typeface="华文细黑"/>
                <a:cs typeface="Times New Roman"/>
              </a:rPr>
              <a:t>利略做了大胆的猜想即落体运动应该是一种简单的运动，落体的速度与时间或位移成正比；</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伽利略通过逻辑推理得出亚里士多德的结论是错误的；</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伽利略通过铜球沿阻力很小的斜面滚下这一严谨求实的实验测定，得出只要斜面的倾角一定，铜球的加速度不变，他进一步设想当倾角为</a:t>
            </a:r>
            <a:r>
              <a:rPr lang="en-US" altLang="zh-CN" sz="2800" kern="100" dirty="0">
                <a:latin typeface="Times New Roman"/>
                <a:ea typeface="华文细黑"/>
                <a:cs typeface="Courier New"/>
              </a:rPr>
              <a:t>90°</a:t>
            </a:r>
            <a:r>
              <a:rPr lang="zh-CN" altLang="zh-CN" sz="2800" kern="100" dirty="0">
                <a:latin typeface="Times New Roman"/>
                <a:ea typeface="华文细黑"/>
                <a:cs typeface="Times New Roman"/>
              </a:rPr>
              <a:t>时，运动变为自由落体运动，其性质不变，且所有物体下落的加速度都一样，至此人类终于认识到自由落体运动是匀变速直线运动了</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195429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26742" y="1783770"/>
            <a:ext cx="11441417" cy="5078313"/>
          </a:xfrm>
          <a:prstGeom prst="rect">
            <a:avLst/>
          </a:prstGeom>
        </p:spPr>
        <p:txBody>
          <a:bodyPr wrap="square">
            <a:spAutoFit/>
          </a:bodyPr>
          <a:lstStyle/>
          <a:p>
            <a:pPr>
              <a:lnSpc>
                <a:spcPct val="150000"/>
              </a:lnSpc>
              <a:spcAft>
                <a:spcPts val="0"/>
              </a:spcAft>
              <a:tabLst>
                <a:tab pos="2700655" algn="l"/>
              </a:tabLst>
            </a:pPr>
            <a:r>
              <a:rPr lang="zh-CN" altLang="zh-CN" sz="2700" b="1" kern="100" dirty="0">
                <a:solidFill>
                  <a:srgbClr val="0000FF"/>
                </a:solidFill>
                <a:latin typeface="Times New Roman"/>
                <a:ea typeface="华文细黑"/>
                <a:cs typeface="Times New Roman"/>
              </a:rPr>
              <a:t>解析　</a:t>
            </a:r>
            <a:r>
              <a:rPr lang="zh-CN" altLang="zh-CN" sz="2700" kern="100" dirty="0">
                <a:solidFill>
                  <a:srgbClr val="002060"/>
                </a:solidFill>
                <a:latin typeface="Times New Roman"/>
                <a:ea typeface="华文细黑"/>
                <a:cs typeface="Times New Roman"/>
              </a:rPr>
              <a:t>伽利略对自由落体运动的研究过程是这样的：伽利略通过逻辑推理</a:t>
            </a:r>
            <a:r>
              <a:rPr lang="zh-CN" altLang="zh-CN" sz="2700" kern="100" spc="-100" dirty="0">
                <a:solidFill>
                  <a:srgbClr val="002060"/>
                </a:solidFill>
                <a:latin typeface="Times New Roman"/>
                <a:ea typeface="华文细黑"/>
                <a:cs typeface="Times New Roman"/>
              </a:rPr>
              <a:t>得出亚里士多德的结论是错误的；伽利略做了大胆的猜想即落体运动应该是</a:t>
            </a:r>
            <a:r>
              <a:rPr lang="zh-CN" altLang="zh-CN" sz="2700" kern="100" dirty="0">
                <a:solidFill>
                  <a:srgbClr val="002060"/>
                </a:solidFill>
                <a:latin typeface="Times New Roman"/>
                <a:ea typeface="华文细黑"/>
                <a:cs typeface="Times New Roman"/>
              </a:rPr>
              <a:t>一</a:t>
            </a:r>
            <a:r>
              <a:rPr lang="zh-CN" altLang="zh-CN" sz="2700" kern="100" spc="-100" dirty="0">
                <a:solidFill>
                  <a:srgbClr val="002060"/>
                </a:solidFill>
                <a:latin typeface="Times New Roman"/>
                <a:ea typeface="华文细黑"/>
                <a:cs typeface="Times New Roman"/>
              </a:rPr>
              <a:t>种简单的运动，落体的速度与时间或位移成正比；伽利略借助数学知识发现，如果速度与位移成正比，将会得到复杂的结论；伽利略通过铜球沿阻力很小</a:t>
            </a:r>
            <a:r>
              <a:rPr lang="zh-CN" altLang="zh-CN" sz="2700" kern="100" dirty="0">
                <a:solidFill>
                  <a:srgbClr val="002060"/>
                </a:solidFill>
                <a:latin typeface="Times New Roman"/>
                <a:ea typeface="华文细黑"/>
                <a:cs typeface="Times New Roman"/>
              </a:rPr>
              <a:t>的</a:t>
            </a:r>
            <a:r>
              <a:rPr lang="zh-CN" altLang="zh-CN" sz="2700" kern="100" spc="-100" dirty="0">
                <a:solidFill>
                  <a:srgbClr val="002060"/>
                </a:solidFill>
                <a:latin typeface="Times New Roman"/>
                <a:ea typeface="华文细黑"/>
                <a:cs typeface="Times New Roman"/>
              </a:rPr>
              <a:t>斜面滚下这一严谨求实的实验测定，得出只要斜面的倾角一定，铜球的加</a:t>
            </a:r>
            <a:r>
              <a:rPr lang="zh-CN" altLang="zh-CN" sz="2700" kern="100" dirty="0">
                <a:solidFill>
                  <a:srgbClr val="002060"/>
                </a:solidFill>
                <a:latin typeface="Times New Roman"/>
                <a:ea typeface="华文细黑"/>
                <a:cs typeface="Times New Roman"/>
              </a:rPr>
              <a:t>速度</a:t>
            </a:r>
            <a:r>
              <a:rPr lang="zh-CN" altLang="zh-CN" sz="2700" kern="100" spc="-100" dirty="0">
                <a:solidFill>
                  <a:srgbClr val="002060"/>
                </a:solidFill>
                <a:latin typeface="Times New Roman"/>
                <a:ea typeface="华文细黑"/>
                <a:cs typeface="Times New Roman"/>
              </a:rPr>
              <a:t>不变，他进一步设想当倾角为</a:t>
            </a:r>
            <a:r>
              <a:rPr lang="en-US" altLang="zh-CN" sz="2700" kern="100" spc="-100" dirty="0">
                <a:solidFill>
                  <a:srgbClr val="002060"/>
                </a:solidFill>
                <a:latin typeface="Times New Roman"/>
                <a:ea typeface="华文细黑"/>
                <a:cs typeface="Courier New"/>
              </a:rPr>
              <a:t>90°</a:t>
            </a:r>
            <a:r>
              <a:rPr lang="zh-CN" altLang="zh-CN" sz="2700" kern="100" spc="-100" dirty="0">
                <a:solidFill>
                  <a:srgbClr val="002060"/>
                </a:solidFill>
                <a:latin typeface="Times New Roman"/>
                <a:ea typeface="华文细黑"/>
                <a:cs typeface="Times New Roman"/>
              </a:rPr>
              <a:t>时，运动变为自由落体运动，其性质不变，</a:t>
            </a:r>
            <a:r>
              <a:rPr lang="zh-CN" altLang="zh-CN" sz="2700" kern="100" dirty="0">
                <a:solidFill>
                  <a:srgbClr val="002060"/>
                </a:solidFill>
                <a:latin typeface="Times New Roman"/>
                <a:ea typeface="华文细黑"/>
                <a:cs typeface="Times New Roman"/>
              </a:rPr>
              <a:t>且所有物体下落的加速度都一样，至此人类终于认识到自由落体运动是匀变速直线运动</a:t>
            </a:r>
            <a:r>
              <a:rPr lang="en-US" altLang="zh-CN" sz="2700" kern="100" dirty="0">
                <a:solidFill>
                  <a:srgbClr val="002060"/>
                </a:solidFill>
                <a:latin typeface="Times New Roman"/>
                <a:ea typeface="华文细黑"/>
                <a:cs typeface="Courier New"/>
              </a:rPr>
              <a:t>.</a:t>
            </a:r>
            <a:r>
              <a:rPr lang="zh-CN" altLang="zh-CN" sz="2700" kern="100" dirty="0">
                <a:solidFill>
                  <a:srgbClr val="002060"/>
                </a:solidFill>
                <a:latin typeface="Times New Roman"/>
                <a:ea typeface="华文细黑"/>
                <a:cs typeface="Times New Roman"/>
              </a:rPr>
              <a:t>故正确的顺序为</a:t>
            </a:r>
            <a:r>
              <a:rPr lang="en-US" altLang="zh-CN" sz="2700" kern="100" dirty="0">
                <a:solidFill>
                  <a:srgbClr val="002060"/>
                </a:solidFill>
                <a:latin typeface="宋体"/>
                <a:ea typeface="华文细黑"/>
                <a:cs typeface="Times New Roman"/>
              </a:rPr>
              <a:t>③②①④</a:t>
            </a:r>
            <a:r>
              <a:rPr lang="zh-CN" altLang="zh-CN" sz="2700" kern="100" dirty="0">
                <a:solidFill>
                  <a:srgbClr val="002060"/>
                </a:solidFill>
                <a:latin typeface="Times New Roman"/>
                <a:ea typeface="华文细黑"/>
                <a:cs typeface="Times New Roman"/>
              </a:rPr>
              <a:t>，故</a:t>
            </a:r>
            <a:r>
              <a:rPr lang="en-US" altLang="zh-CN" sz="2700" kern="100" dirty="0">
                <a:solidFill>
                  <a:srgbClr val="002060"/>
                </a:solidFill>
                <a:latin typeface="Times New Roman"/>
                <a:ea typeface="华文细黑"/>
                <a:cs typeface="Courier New"/>
              </a:rPr>
              <a:t>B</a:t>
            </a:r>
            <a:r>
              <a:rPr lang="zh-CN" altLang="zh-CN" sz="2700" kern="100" dirty="0">
                <a:solidFill>
                  <a:srgbClr val="002060"/>
                </a:solidFill>
                <a:latin typeface="Times New Roman"/>
                <a:ea typeface="华文细黑"/>
                <a:cs typeface="Times New Roman"/>
              </a:rPr>
              <a:t>正确</a:t>
            </a:r>
            <a:r>
              <a:rPr lang="en-US" altLang="zh-CN" sz="2700" kern="100" dirty="0">
                <a:solidFill>
                  <a:srgbClr val="002060"/>
                </a:solidFill>
                <a:latin typeface="Times New Roman"/>
                <a:ea typeface="华文细黑"/>
                <a:cs typeface="Courier New"/>
              </a:rPr>
              <a:t>.</a:t>
            </a:r>
            <a:endParaRPr lang="zh-CN" altLang="zh-CN" sz="2700" kern="100" dirty="0">
              <a:effectLst/>
              <a:latin typeface="宋体"/>
              <a:cs typeface="Courier New"/>
            </a:endParaRPr>
          </a:p>
        </p:txBody>
      </p:sp>
      <p:sp>
        <p:nvSpPr>
          <p:cNvPr id="12" name="矩形 11"/>
          <p:cNvSpPr/>
          <p:nvPr/>
        </p:nvSpPr>
        <p:spPr>
          <a:xfrm>
            <a:off x="326742" y="-27478"/>
            <a:ext cx="11441417" cy="1949508"/>
          </a:xfrm>
          <a:prstGeom prst="rect">
            <a:avLst/>
          </a:prstGeom>
        </p:spPr>
        <p:txBody>
          <a:bodyPr wrap="square">
            <a:spAutoFit/>
          </a:bodyPr>
          <a:lstStyle/>
          <a:p>
            <a:pPr algn="just">
              <a:lnSpc>
                <a:spcPct val="150000"/>
              </a:lnSpc>
              <a:spcAft>
                <a:spcPts val="0"/>
              </a:spcAft>
            </a:pPr>
            <a:r>
              <a:rPr lang="zh-CN" altLang="zh-CN" sz="2700" kern="100" spc="-100" dirty="0">
                <a:latin typeface="Times New Roman"/>
                <a:ea typeface="华文细黑"/>
                <a:cs typeface="Times New Roman"/>
              </a:rPr>
              <a:t>根据伽利略研究的真实过程，请你做出科学合理的排序，你认为正确的是</a:t>
            </a:r>
            <a:r>
              <a:rPr lang="zh-CN" altLang="zh-CN" sz="2700" kern="100" spc="-100" dirty="0">
                <a:latin typeface="宋体"/>
                <a:ea typeface="Times New Roman"/>
                <a:cs typeface="Courier New"/>
              </a:rPr>
              <a:t> </a:t>
            </a:r>
            <a:endParaRPr lang="zh-CN" altLang="zh-CN" sz="2700" kern="100" spc="-100" dirty="0">
              <a:latin typeface="宋体"/>
              <a:cs typeface="Courier New"/>
            </a:endParaRPr>
          </a:p>
          <a:p>
            <a:pPr algn="just">
              <a:lnSpc>
                <a:spcPct val="150000"/>
              </a:lnSpc>
              <a:spcAft>
                <a:spcPts val="0"/>
              </a:spcAft>
            </a:pPr>
            <a:r>
              <a:rPr lang="en-US" altLang="zh-CN" sz="2700" kern="100" dirty="0">
                <a:latin typeface="Times New Roman"/>
                <a:ea typeface="华文细黑"/>
                <a:cs typeface="Courier New"/>
              </a:rPr>
              <a:t>A.</a:t>
            </a:r>
            <a:r>
              <a:rPr lang="en-US" altLang="zh-CN" sz="2700" kern="100" dirty="0">
                <a:latin typeface="宋体"/>
                <a:ea typeface="华文细黑"/>
                <a:cs typeface="Times New Roman"/>
              </a:rPr>
              <a:t>①②③④</a:t>
            </a:r>
            <a:r>
              <a:rPr lang="en-US" altLang="zh-CN" sz="2700" kern="100" dirty="0">
                <a:latin typeface="Times New Roman"/>
                <a:ea typeface="华文细黑"/>
                <a:cs typeface="Courier New"/>
              </a:rPr>
              <a:t>  	</a:t>
            </a:r>
            <a:r>
              <a:rPr lang="en-US" altLang="zh-CN" sz="2700" kern="100" dirty="0" smtClean="0">
                <a:latin typeface="Times New Roman"/>
                <a:ea typeface="华文细黑"/>
                <a:cs typeface="Courier New"/>
              </a:rPr>
              <a:t>		B</a:t>
            </a:r>
            <a:r>
              <a:rPr lang="en-US" altLang="zh-CN" sz="2700" kern="100" dirty="0">
                <a:latin typeface="Times New Roman"/>
                <a:ea typeface="华文细黑"/>
                <a:cs typeface="Courier New"/>
              </a:rPr>
              <a:t>.</a:t>
            </a:r>
            <a:r>
              <a:rPr lang="en-US" altLang="zh-CN" sz="2700" kern="100" dirty="0">
                <a:latin typeface="宋体"/>
                <a:ea typeface="华文细黑"/>
                <a:cs typeface="Times New Roman"/>
              </a:rPr>
              <a:t>③②①④</a:t>
            </a:r>
            <a:endParaRPr lang="zh-CN" altLang="zh-CN" sz="2700" kern="100" dirty="0">
              <a:latin typeface="宋体"/>
              <a:cs typeface="Courier New"/>
            </a:endParaRPr>
          </a:p>
          <a:p>
            <a:pPr algn="just">
              <a:lnSpc>
                <a:spcPct val="150000"/>
              </a:lnSpc>
              <a:spcAft>
                <a:spcPts val="0"/>
              </a:spcAft>
            </a:pPr>
            <a:r>
              <a:rPr lang="en-US" altLang="zh-CN" sz="2700" kern="100" dirty="0">
                <a:latin typeface="Times New Roman"/>
                <a:ea typeface="华文细黑"/>
                <a:cs typeface="Courier New"/>
              </a:rPr>
              <a:t>C.</a:t>
            </a:r>
            <a:r>
              <a:rPr lang="en-US" altLang="zh-CN" sz="2700" kern="100" dirty="0">
                <a:latin typeface="宋体"/>
                <a:ea typeface="华文细黑"/>
                <a:cs typeface="Times New Roman"/>
              </a:rPr>
              <a:t>②①③④</a:t>
            </a:r>
            <a:r>
              <a:rPr lang="en-US" altLang="zh-CN" sz="2700" kern="100" dirty="0">
                <a:latin typeface="Times New Roman"/>
                <a:ea typeface="华文细黑"/>
                <a:cs typeface="Courier New"/>
              </a:rPr>
              <a:t>  	</a:t>
            </a:r>
            <a:r>
              <a:rPr lang="en-US" altLang="zh-CN" sz="2700" kern="100" dirty="0" smtClean="0">
                <a:latin typeface="Times New Roman"/>
                <a:ea typeface="华文细黑"/>
                <a:cs typeface="Courier New"/>
              </a:rPr>
              <a:t>		D</a:t>
            </a:r>
            <a:r>
              <a:rPr lang="en-US" altLang="zh-CN" sz="2700" kern="100" dirty="0">
                <a:latin typeface="Times New Roman"/>
                <a:ea typeface="华文细黑"/>
                <a:cs typeface="Courier New"/>
              </a:rPr>
              <a:t>.</a:t>
            </a:r>
            <a:r>
              <a:rPr lang="en-US" altLang="zh-CN" sz="2700" kern="100" dirty="0">
                <a:latin typeface="宋体"/>
                <a:ea typeface="华文细黑"/>
                <a:cs typeface="Times New Roman"/>
              </a:rPr>
              <a:t>②③①④</a:t>
            </a:r>
            <a:endParaRPr lang="zh-CN" altLang="zh-CN" sz="2700" kern="100" dirty="0">
              <a:effectLst/>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TextBox 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8" name="TextBox 7"/>
          <p:cNvSpPr txBox="1"/>
          <p:nvPr/>
        </p:nvSpPr>
        <p:spPr>
          <a:xfrm>
            <a:off x="5035406" y="6113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1" name="图片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749500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xEl>
                                              <p:pRg st="0" end="0"/>
                                            </p:txEl>
                                          </p:spTgt>
                                        </p:tgtEl>
                                      </p:cBhvr>
                                    </p:animEffect>
                                    <p:set>
                                      <p:cBhvr>
                                        <p:cTn id="23"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build="allAtOnce"/>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u=3766375983,2611554294&amp;fm=214&amp;gp=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2" r="13022"/>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2" name="矩形 11"/>
          <p:cNvSpPr/>
          <p:nvPr/>
        </p:nvSpPr>
        <p:spPr>
          <a:xfrm>
            <a:off x="573606" y="755521"/>
            <a:ext cx="10994208"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自由落体加速度</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关于自由落体运动及重力加速度的说法，正确</a:t>
            </a:r>
            <a:r>
              <a:rPr lang="zh-CN" altLang="zh-CN" sz="2800" kern="100" dirty="0">
                <a:latin typeface="Times New Roman"/>
                <a:ea typeface="华文细黑"/>
                <a:cs typeface="Times New Roman"/>
              </a:rPr>
              <a:t>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竖直向下的运动一定是自由落体运动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熟透的苹果从树枝开始下落的运动可被视为自由落体运动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同一地点，轻重物体的</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值一样大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err="1">
                <a:latin typeface="Times New Roman"/>
                <a:ea typeface="华文细黑"/>
                <a:cs typeface="Courier New"/>
              </a:rPr>
              <a:t>D.</a:t>
            </a:r>
            <a:r>
              <a:rPr lang="en-US" altLang="zh-CN" sz="2800" i="1" kern="100" dirty="0" err="1">
                <a:latin typeface="Times New Roman"/>
                <a:ea typeface="华文细黑"/>
                <a:cs typeface="Courier New"/>
              </a:rPr>
              <a:t>g</a:t>
            </a:r>
            <a:r>
              <a:rPr lang="zh-CN" altLang="zh-CN" sz="2800" kern="100" dirty="0">
                <a:latin typeface="Times New Roman"/>
                <a:ea typeface="华文细黑"/>
                <a:cs typeface="Times New Roman"/>
              </a:rPr>
              <a:t>值在赤道处大于在北极处</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432502" y="296726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8" name="TextBox 17"/>
          <p:cNvSpPr txBox="1"/>
          <p:nvPr/>
        </p:nvSpPr>
        <p:spPr>
          <a:xfrm>
            <a:off x="432502" y="36458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8" grpId="0"/>
      <p:bldP spid="18"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58552" y="981522"/>
            <a:ext cx="11192065" cy="3553128"/>
          </a:xfrm>
          <a:prstGeom prst="rect">
            <a:avLst/>
          </a:prstGeom>
        </p:spPr>
        <p:txBody>
          <a:bodyPr wrap="square" lIns="121898" tIns="60948" rIns="121898" bIns="60948">
            <a:spAutoFit/>
          </a:bodyPr>
          <a:lstStyle/>
          <a:p>
            <a:pPr lvl="0" algn="just">
              <a:lnSpc>
                <a:spcPts val="5500"/>
              </a:lnSpc>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物体做自由落体运动的条件是初速度为零且只受重力作用，</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a:t>
            </a:r>
            <a:endParaRPr lang="en-US" altLang="zh-CN" sz="2800" kern="100" spc="-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熟透的苹果在下落过程中虽受空气阻力作用，但该阻力远小于它的重力，可以忽略该阻力，故可将该过程视为自由落体运动，</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对；</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同一地点，重力加速度都相同，与质量无关，</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对；</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赤道处</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值小于北极处，</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6"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7"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8"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9"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0622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8" name="矩形 17"/>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3094840796"/>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 xmlns:a16="http://schemas.microsoft.com/office/drawing/2014/main" val="1008561275"/>
                    </a:ext>
                  </a:extLst>
                </a:gridCol>
                <a:gridCol w="4068000">
                  <a:extLst>
                    <a:ext uri="{9D8B030D-6E8A-4147-A177-3AD203B41FA5}">
                      <a16:colId xmlns="" xmlns:a16="http://schemas.microsoft.com/office/drawing/2014/main" val="271465696"/>
                    </a:ext>
                  </a:extLst>
                </a:gridCol>
                <a:gridCol w="4068000">
                  <a:extLst>
                    <a:ext uri="{9D8B030D-6E8A-4147-A177-3AD203B41FA5}">
                      <a16:colId xmlns="" xmlns:a16="http://schemas.microsoft.com/office/drawing/2014/main"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 xmlns:a16="http://schemas.microsoft.com/office/drawing/2014/main" val="3936359114"/>
                  </a:ext>
                </a:extLst>
              </a:tr>
            </a:tbl>
          </a:graphicData>
        </a:graphic>
      </p:graphicFrame>
      <p:sp>
        <p:nvSpPr>
          <p:cNvPr id="2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22"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24"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474744" y="86058"/>
            <a:ext cx="11187139" cy="6586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伽利略对自由落体运动的研究</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smtClean="0">
                <a:latin typeface="Times New Roman"/>
                <a:ea typeface="华文细黑"/>
                <a:cs typeface="Courier New"/>
              </a:rPr>
              <a:t>)</a:t>
            </a:r>
            <a:r>
              <a:rPr lang="zh-CN" altLang="zh-CN" sz="2800" kern="100" spc="-100" dirty="0" smtClean="0">
                <a:latin typeface="Times New Roman"/>
                <a:ea typeface="华文细黑"/>
                <a:cs typeface="Times New Roman"/>
              </a:rPr>
              <a:t>图</a:t>
            </a:r>
            <a:r>
              <a:rPr lang="en-US" altLang="zh-CN" sz="2800" kern="100" spc="-100" dirty="0" smtClean="0">
                <a:latin typeface="Times New Roman"/>
                <a:ea typeface="华文细黑"/>
                <a:cs typeface="Courier New"/>
              </a:rPr>
              <a:t>4</a:t>
            </a:r>
            <a:r>
              <a:rPr lang="zh-CN" altLang="zh-CN" sz="2800" kern="100" spc="-100" dirty="0" smtClean="0">
                <a:latin typeface="Times New Roman"/>
                <a:ea typeface="华文细黑"/>
                <a:cs typeface="Times New Roman"/>
              </a:rPr>
              <a:t>大致</a:t>
            </a:r>
            <a:r>
              <a:rPr lang="zh-CN" altLang="zh-CN" sz="2800" kern="100" spc="-100" dirty="0">
                <a:latin typeface="Times New Roman"/>
                <a:ea typeface="华文细黑"/>
                <a:cs typeface="Times New Roman"/>
              </a:rPr>
              <a:t>地表示了伽利略探究自由</a:t>
            </a:r>
            <a:r>
              <a:rPr lang="zh-CN" altLang="zh-CN" sz="2800" kern="100" dirty="0">
                <a:latin typeface="Times New Roman"/>
                <a:ea typeface="华文细黑"/>
                <a:cs typeface="Times New Roman"/>
              </a:rPr>
              <a:t>落体运动的实验和思维过程，对于此过程的分析，以下说法正确的是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其中的甲图是实验现象，丁图是经过合理</a:t>
            </a:r>
            <a:endParaRPr lang="en-US" altLang="zh-CN" sz="2800" kern="100" dirty="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zh-CN" altLang="zh-CN" sz="2800" kern="100" dirty="0">
                <a:solidFill>
                  <a:prstClr val="black"/>
                </a:solidFill>
                <a:latin typeface="Times New Roman"/>
                <a:ea typeface="华文细黑"/>
                <a:cs typeface="Times New Roman"/>
              </a:rPr>
              <a:t>的外推得出的结论</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其中的丁图是实验现象，甲图是经过合理</a:t>
            </a:r>
            <a:endParaRPr lang="en-US" altLang="zh-CN" sz="2800" kern="100" dirty="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zh-CN" altLang="zh-CN" sz="2800" kern="100" dirty="0">
                <a:solidFill>
                  <a:prstClr val="black"/>
                </a:solidFill>
                <a:latin typeface="Times New Roman"/>
                <a:ea typeface="华文细黑"/>
                <a:cs typeface="Times New Roman"/>
              </a:rPr>
              <a:t>的外推得出的结论</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运用甲图的实验，可</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冲淡</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重力的作用，</a:t>
            </a:r>
            <a:endParaRPr lang="en-US" altLang="zh-CN" sz="2800" kern="100" dirty="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zh-CN" altLang="zh-CN" sz="2800" kern="100" dirty="0">
                <a:solidFill>
                  <a:prstClr val="black"/>
                </a:solidFill>
                <a:latin typeface="Times New Roman"/>
                <a:ea typeface="华文细黑"/>
                <a:cs typeface="Times New Roman"/>
              </a:rPr>
              <a:t>使实验现象更明显</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D.</a:t>
            </a:r>
            <a:r>
              <a:rPr lang="zh-CN" altLang="zh-CN" sz="2800" kern="100" dirty="0">
                <a:solidFill>
                  <a:prstClr val="black"/>
                </a:solidFill>
                <a:latin typeface="Times New Roman"/>
                <a:ea typeface="华文细黑"/>
                <a:cs typeface="Times New Roman"/>
              </a:rPr>
              <a:t>运用丁图的实验，可</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放大</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重力的作用，</a:t>
            </a:r>
            <a:endParaRPr lang="en-US" altLang="zh-CN" sz="2800" kern="100" dirty="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zh-CN" altLang="zh-CN" sz="2800" kern="100" dirty="0">
                <a:solidFill>
                  <a:prstClr val="black"/>
                </a:solidFill>
                <a:latin typeface="Times New Roman"/>
                <a:ea typeface="华文细黑"/>
                <a:cs typeface="Times New Roman"/>
              </a:rPr>
              <a:t>使实验现象更</a:t>
            </a:r>
            <a:r>
              <a:rPr lang="zh-CN" altLang="zh-CN" sz="2800" kern="100" dirty="0" smtClean="0">
                <a:solidFill>
                  <a:prstClr val="black"/>
                </a:solidFill>
                <a:latin typeface="Times New Roman"/>
                <a:ea typeface="华文细黑"/>
                <a:cs typeface="Times New Roman"/>
              </a:rPr>
              <a:t>明显</a:t>
            </a:r>
            <a:endParaRPr lang="zh-CN" altLang="zh-CN" sz="1050" kern="100" dirty="0">
              <a:solidFill>
                <a:prstClr val="black"/>
              </a:solidFill>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1"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2"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1535" name="Picture 271" descr="\\贾文\贾文\源文件\同步\物理 人教 必修1 新课标\R2-86A.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785" y="1599114"/>
            <a:ext cx="4064037" cy="30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9258990" y="4782667"/>
            <a:ext cx="697627"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4</a:t>
            </a:r>
            <a:endParaRPr lang="zh-CN" altLang="en-US" dirty="0"/>
          </a:p>
        </p:txBody>
      </p:sp>
      <p:sp>
        <p:nvSpPr>
          <p:cNvPr id="15" name="TextBox 14"/>
          <p:cNvSpPr txBox="1"/>
          <p:nvPr/>
        </p:nvSpPr>
        <p:spPr>
          <a:xfrm>
            <a:off x="344726" y="14542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5"/>
          <p:cNvSpPr txBox="1"/>
          <p:nvPr/>
        </p:nvSpPr>
        <p:spPr>
          <a:xfrm>
            <a:off x="344726" y="39855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5" grpId="0"/>
      <p:bldP spid="15" grpId="1"/>
      <p:bldP spid="16" grpId="0"/>
      <p:bldP spid="1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对象 18"/>
          <p:cNvGraphicFramePr>
            <a:graphicFrameLocks noChangeAspect="1"/>
          </p:cNvGraphicFramePr>
          <p:nvPr>
            <p:extLst>
              <p:ext uri="{D42A27DB-BD31-4B8C-83A1-F6EECF244321}">
                <p14:modId xmlns:p14="http://schemas.microsoft.com/office/powerpoint/2010/main" val="2225520588"/>
              </p:ext>
            </p:extLst>
          </p:nvPr>
        </p:nvGraphicFramePr>
        <p:xfrm>
          <a:off x="667022" y="4777626"/>
          <a:ext cx="10972800" cy="1949450"/>
        </p:xfrm>
        <a:graphic>
          <a:graphicData uri="http://schemas.openxmlformats.org/presentationml/2006/ole">
            <mc:AlternateContent xmlns:mc="http://schemas.openxmlformats.org/markup-compatibility/2006">
              <mc:Choice xmlns:v="urn:schemas-microsoft-com:vml" Requires="v">
                <p:oleObj spid="_x0000_s13013" name="文档" r:id="rId3" imgW="10977166" imgH="1950041" progId="Word.Document.12">
                  <p:embed/>
                </p:oleObj>
              </mc:Choice>
              <mc:Fallback>
                <p:oleObj name="文档" r:id="rId3" imgW="10977166" imgH="1950041" progId="Word.Document.12">
                  <p:embed/>
                  <p:pic>
                    <p:nvPicPr>
                      <p:cNvPr id="0" name=""/>
                      <p:cNvPicPr/>
                      <p:nvPr/>
                    </p:nvPicPr>
                    <p:blipFill>
                      <a:blip r:embed="rId4"/>
                      <a:stretch>
                        <a:fillRect/>
                      </a:stretch>
                    </p:blipFill>
                    <p:spPr>
                      <a:xfrm>
                        <a:off x="667022" y="4777626"/>
                        <a:ext cx="10972800" cy="19494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63122498"/>
              </p:ext>
            </p:extLst>
          </p:nvPr>
        </p:nvGraphicFramePr>
        <p:xfrm>
          <a:off x="667022" y="251282"/>
          <a:ext cx="10972800" cy="3230562"/>
        </p:xfrm>
        <a:graphic>
          <a:graphicData uri="http://schemas.openxmlformats.org/presentationml/2006/ole">
            <mc:AlternateContent xmlns:mc="http://schemas.openxmlformats.org/markup-compatibility/2006">
              <mc:Choice xmlns:v="urn:schemas-microsoft-com:vml" Requires="v">
                <p:oleObj spid="_x0000_s13014" name="文档" r:id="rId5" imgW="10977166" imgH="3229912" progId="Word.Document.12">
                  <p:embed/>
                </p:oleObj>
              </mc:Choice>
              <mc:Fallback>
                <p:oleObj name="文档" r:id="rId5" imgW="10977166" imgH="3229912" progId="Word.Document.12">
                  <p:embed/>
                  <p:pic>
                    <p:nvPicPr>
                      <p:cNvPr id="0" name=""/>
                      <p:cNvPicPr/>
                      <p:nvPr/>
                    </p:nvPicPr>
                    <p:blipFill>
                      <a:blip r:embed="rId6"/>
                      <a:stretch>
                        <a:fillRect/>
                      </a:stretch>
                    </p:blipFill>
                    <p:spPr>
                      <a:xfrm>
                        <a:off x="667022" y="251282"/>
                        <a:ext cx="10972800" cy="3230562"/>
                      </a:xfrm>
                      <a:prstGeom prst="rect">
                        <a:avLst/>
                      </a:prstGeom>
                    </p:spPr>
                  </p:pic>
                </p:oleObj>
              </mc:Fallback>
            </mc:AlternateContent>
          </a:graphicData>
        </a:graphic>
      </p:graphicFrame>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7"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8"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9"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5" name="Rectangle 21">
            <a:hlinkClick r:id="rId10"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7" name="TextBox 16"/>
          <p:cNvSpPr txBox="1"/>
          <p:nvPr/>
        </p:nvSpPr>
        <p:spPr>
          <a:xfrm>
            <a:off x="4688468" y="19905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1112649690"/>
              </p:ext>
            </p:extLst>
          </p:nvPr>
        </p:nvGraphicFramePr>
        <p:xfrm>
          <a:off x="667022" y="2751242"/>
          <a:ext cx="10972800" cy="2438400"/>
        </p:xfrm>
        <a:graphic>
          <a:graphicData uri="http://schemas.openxmlformats.org/presentationml/2006/ole">
            <mc:AlternateContent xmlns:mc="http://schemas.openxmlformats.org/markup-compatibility/2006">
              <mc:Choice xmlns:v="urn:schemas-microsoft-com:vml" Requires="v">
                <p:oleObj spid="_x0000_s13015" name="文档" r:id="rId11" imgW="10977166" imgH="2437731" progId="Word.Document.12">
                  <p:embed/>
                </p:oleObj>
              </mc:Choice>
              <mc:Fallback>
                <p:oleObj name="文档" r:id="rId11" imgW="10977166" imgH="2437731" progId="Word.Document.12">
                  <p:embed/>
                  <p:pic>
                    <p:nvPicPr>
                      <p:cNvPr id="0" name=""/>
                      <p:cNvPicPr/>
                      <p:nvPr/>
                    </p:nvPicPr>
                    <p:blipFill>
                      <a:blip r:embed="rId12"/>
                      <a:stretch>
                        <a:fillRect/>
                      </a:stretch>
                    </p:blipFill>
                    <p:spPr>
                      <a:xfrm>
                        <a:off x="667022" y="2751242"/>
                        <a:ext cx="10972800" cy="2438400"/>
                      </a:xfrm>
                      <a:prstGeom prst="rect">
                        <a:avLst/>
                      </a:prstGeom>
                    </p:spPr>
                  </p:pic>
                </p:oleObj>
              </mc:Fallback>
            </mc:AlternateContent>
          </a:graphicData>
        </a:graphic>
      </p:graphicFrame>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92907" y="621482"/>
            <a:ext cx="8590440"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自由落体运动规律的应用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屋檐每隔相同的时间间隔滴下一滴水，当</a:t>
            </a:r>
            <a:r>
              <a:rPr lang="zh-CN" altLang="zh-CN" sz="2800" kern="100" spc="-100" dirty="0">
                <a:latin typeface="Times New Roman"/>
                <a:ea typeface="华文细黑"/>
                <a:cs typeface="Times New Roman"/>
              </a:rPr>
              <a:t>第</a:t>
            </a:r>
            <a:r>
              <a:rPr lang="en-US" altLang="zh-CN" sz="2800" kern="100" spc="-100" dirty="0">
                <a:latin typeface="Times New Roman"/>
                <a:ea typeface="华文细黑"/>
                <a:cs typeface="Courier New"/>
              </a:rPr>
              <a:t>5</a:t>
            </a:r>
            <a:r>
              <a:rPr lang="zh-CN" altLang="zh-CN" sz="2800" kern="100" spc="-100" dirty="0">
                <a:latin typeface="Times New Roman"/>
                <a:ea typeface="华文细黑"/>
                <a:cs typeface="Times New Roman"/>
              </a:rPr>
              <a:t>滴正欲滴下时，第</a:t>
            </a: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滴刚好到地面，而第</a:t>
            </a:r>
            <a:r>
              <a:rPr lang="en-US" altLang="zh-CN" sz="2800" kern="100" spc="-100" dirty="0">
                <a:latin typeface="Times New Roman"/>
                <a:ea typeface="华文细黑"/>
                <a:cs typeface="Courier New"/>
              </a:rPr>
              <a:t>3</a:t>
            </a:r>
            <a:r>
              <a:rPr lang="zh-CN" altLang="zh-CN" sz="2800" kern="100" spc="-100" dirty="0">
                <a:latin typeface="Times New Roman"/>
                <a:ea typeface="华文细黑"/>
                <a:cs typeface="Times New Roman"/>
              </a:rPr>
              <a:t>滴与第</a:t>
            </a:r>
            <a:r>
              <a:rPr lang="en-US" altLang="zh-CN" sz="2800" kern="100" spc="-100" dirty="0">
                <a:latin typeface="Times New Roman"/>
                <a:ea typeface="华文细黑"/>
                <a:cs typeface="Courier New"/>
              </a:rPr>
              <a:t>2</a:t>
            </a:r>
            <a:r>
              <a:rPr lang="zh-CN" altLang="zh-CN" sz="2800" kern="100" spc="-100" dirty="0">
                <a:latin typeface="Times New Roman"/>
                <a:ea typeface="华文细黑"/>
                <a:cs typeface="Times New Roman"/>
              </a:rPr>
              <a:t>滴分别位于高为</a:t>
            </a:r>
            <a:r>
              <a:rPr lang="en-US" altLang="zh-CN" sz="2800" kern="100" spc="-100" dirty="0">
                <a:latin typeface="Times New Roman"/>
                <a:ea typeface="华文细黑"/>
                <a:cs typeface="Courier New"/>
              </a:rPr>
              <a:t>1 </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的窗子的上、下沿，</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示，不计空气阻力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求此屋檐离地面的高度及滴水的时间间隔</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2" name="Rectangle 21">
            <a:hlinkClick r:id="rId5"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6"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7"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8"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pic>
        <p:nvPicPr>
          <p:cNvPr id="14193" name="Picture 881" descr="\\贾文\贾文\源文件\同步\物理 人教 必修1 新课标\R2-86b.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55646" y="1061344"/>
            <a:ext cx="1049010" cy="29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10218514" y="398669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sp>
        <p:nvSpPr>
          <p:cNvPr id="7" name="矩形 6"/>
          <p:cNvSpPr/>
          <p:nvPr/>
        </p:nvSpPr>
        <p:spPr>
          <a:xfrm>
            <a:off x="492907" y="4418742"/>
            <a:ext cx="3116559"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3.2 m</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0.2 s</a:t>
            </a:r>
            <a:endParaRPr lang="zh-CN" altLang="en-US" sz="2800" dirty="0"/>
          </a:p>
        </p:txBody>
      </p:sp>
    </p:spTree>
    <p:extLst>
      <p:ext uri="{BB962C8B-B14F-4D97-AF65-F5344CB8AC3E}">
        <p14:creationId xmlns:p14="http://schemas.microsoft.com/office/powerpoint/2010/main" val="70558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矩形 15"/>
          <p:cNvSpPr/>
          <p:nvPr/>
        </p:nvSpPr>
        <p:spPr>
          <a:xfrm>
            <a:off x="462690" y="239346"/>
            <a:ext cx="1087894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b="1" kern="100" dirty="0">
                <a:solidFill>
                  <a:srgbClr val="002060"/>
                </a:solidFill>
                <a:latin typeface="Times New Roman"/>
                <a:ea typeface="华文细黑"/>
                <a:cs typeface="Times New Roman"/>
              </a:rPr>
              <a:t>方法一</a:t>
            </a:r>
            <a:r>
              <a:rPr lang="zh-CN" altLang="zh-CN" sz="2800" kern="100" dirty="0">
                <a:solidFill>
                  <a:srgbClr val="002060"/>
                </a:solidFill>
                <a:latin typeface="Times New Roman"/>
                <a:ea typeface="华文细黑"/>
                <a:cs typeface="Times New Roman"/>
              </a:rPr>
              <a:t>　利用基本规律求解</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设屋檐离地面的高度为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，滴水时间间隔为</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，则：</a:t>
            </a:r>
            <a:endParaRPr lang="zh-CN" altLang="zh-CN" sz="1050" kern="100" dirty="0">
              <a:effectLst/>
              <a:latin typeface="宋体"/>
              <a:cs typeface="Courier New"/>
            </a:endParaRPr>
          </a:p>
        </p:txBody>
      </p:sp>
      <p:sp>
        <p:nvSpPr>
          <p:cNvPr id="12" name="Rectangle 21">
            <a:hlinkClick r:id="rId3"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graphicFrame>
        <p:nvGraphicFramePr>
          <p:cNvPr id="2" name="对象 1"/>
          <p:cNvGraphicFramePr>
            <a:graphicFrameLocks noChangeAspect="1"/>
          </p:cNvGraphicFramePr>
          <p:nvPr>
            <p:extLst>
              <p:ext uri="{D42A27DB-BD31-4B8C-83A1-F6EECF244321}">
                <p14:modId xmlns:p14="http://schemas.microsoft.com/office/powerpoint/2010/main" val="3691596806"/>
              </p:ext>
            </p:extLst>
          </p:nvPr>
        </p:nvGraphicFramePr>
        <p:xfrm>
          <a:off x="550590" y="1701602"/>
          <a:ext cx="10352088" cy="1208088"/>
        </p:xfrm>
        <a:graphic>
          <a:graphicData uri="http://schemas.openxmlformats.org/presentationml/2006/ole">
            <mc:AlternateContent xmlns:mc="http://schemas.openxmlformats.org/markup-compatibility/2006">
              <mc:Choice xmlns:v="urn:schemas-microsoft-com:vml" Requires="v">
                <p:oleObj spid="_x0000_s30797" name="文档" r:id="rId7" imgW="10351987" imgH="1208248" progId="Word.Document.12">
                  <p:embed/>
                </p:oleObj>
              </mc:Choice>
              <mc:Fallback>
                <p:oleObj name="文档" r:id="rId7" imgW="10351987" imgH="1208248" progId="Word.Document.12">
                  <p:embed/>
                  <p:pic>
                    <p:nvPicPr>
                      <p:cNvPr id="0" name=""/>
                      <p:cNvPicPr/>
                      <p:nvPr/>
                    </p:nvPicPr>
                    <p:blipFill>
                      <a:blip r:embed="rId8"/>
                      <a:stretch>
                        <a:fillRect/>
                      </a:stretch>
                    </p:blipFill>
                    <p:spPr>
                      <a:xfrm>
                        <a:off x="550590" y="1701602"/>
                        <a:ext cx="10352088" cy="120808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232293596"/>
              </p:ext>
            </p:extLst>
          </p:nvPr>
        </p:nvGraphicFramePr>
        <p:xfrm>
          <a:off x="550590" y="2729146"/>
          <a:ext cx="10352088" cy="1208088"/>
        </p:xfrm>
        <a:graphic>
          <a:graphicData uri="http://schemas.openxmlformats.org/presentationml/2006/ole">
            <mc:AlternateContent xmlns:mc="http://schemas.openxmlformats.org/markup-compatibility/2006">
              <mc:Choice xmlns:v="urn:schemas-microsoft-com:vml" Requires="v">
                <p:oleObj spid="_x0000_s30798" name="文档" r:id="rId9" imgW="10351987" imgH="1207888" progId="Word.Document.12">
                  <p:embed/>
                </p:oleObj>
              </mc:Choice>
              <mc:Fallback>
                <p:oleObj name="文档" r:id="rId9" imgW="10351987" imgH="1207888" progId="Word.Document.12">
                  <p:embed/>
                  <p:pic>
                    <p:nvPicPr>
                      <p:cNvPr id="0" name=""/>
                      <p:cNvPicPr/>
                      <p:nvPr/>
                    </p:nvPicPr>
                    <p:blipFill>
                      <a:blip r:embed="rId10"/>
                      <a:stretch>
                        <a:fillRect/>
                      </a:stretch>
                    </p:blipFill>
                    <p:spPr>
                      <a:xfrm>
                        <a:off x="550590" y="2729146"/>
                        <a:ext cx="10352088" cy="1208088"/>
                      </a:xfrm>
                      <a:prstGeom prst="rect">
                        <a:avLst/>
                      </a:prstGeom>
                    </p:spPr>
                  </p:pic>
                </p:oleObj>
              </mc:Fallback>
            </mc:AlternateContent>
          </a:graphicData>
        </a:graphic>
      </p:graphicFrame>
      <p:sp>
        <p:nvSpPr>
          <p:cNvPr id="20" name="矩形 19"/>
          <p:cNvSpPr/>
          <p:nvPr/>
        </p:nvSpPr>
        <p:spPr>
          <a:xfrm>
            <a:off x="462690" y="3716938"/>
            <a:ext cx="10878940" cy="1415748"/>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2060"/>
                </a:solidFill>
                <a:latin typeface="Times New Roman"/>
                <a:ea typeface="华文细黑"/>
                <a:cs typeface="Times New Roman"/>
              </a:rPr>
              <a:t>又因为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m</a:t>
            </a:r>
            <a:r>
              <a:rPr lang="en-US" altLang="zh-CN" sz="2800" kern="100" dirty="0" smtClean="0">
                <a:solidFill>
                  <a:srgbClr val="002060"/>
                </a:solidFill>
                <a:latin typeface="Times New Roman"/>
                <a:ea typeface="华文细黑"/>
                <a:cs typeface="Courier New"/>
              </a:rPr>
              <a:t>.					           </a:t>
            </a:r>
            <a:r>
              <a:rPr lang="en-US" altLang="zh-CN" sz="2800" kern="100" dirty="0" smtClean="0">
                <a:solidFill>
                  <a:srgbClr val="002060"/>
                </a:solidFill>
                <a:latin typeface="宋体"/>
                <a:ea typeface="华文细黑"/>
                <a:cs typeface="Times New Roman"/>
              </a:rPr>
              <a:t>③</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a:t>
            </a:r>
            <a:r>
              <a:rPr lang="en-US" altLang="zh-CN" sz="2800" kern="100" dirty="0">
                <a:solidFill>
                  <a:srgbClr val="002060"/>
                </a:solidFill>
                <a:latin typeface="宋体"/>
                <a:ea typeface="华文细黑"/>
                <a:cs typeface="Times New Roman"/>
              </a:rPr>
              <a:t>①②③</a:t>
            </a:r>
            <a:r>
              <a:rPr lang="zh-CN" altLang="zh-CN" sz="2800" kern="100" dirty="0">
                <a:solidFill>
                  <a:srgbClr val="002060"/>
                </a:solidFill>
                <a:latin typeface="Times New Roman"/>
                <a:ea typeface="华文细黑"/>
                <a:cs typeface="Times New Roman"/>
              </a:rPr>
              <a:t>式解得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0.2 s.</a:t>
            </a:r>
            <a:endParaRPr lang="zh-CN" altLang="zh-CN" sz="1050" kern="100" dirty="0">
              <a:effectLst/>
              <a:latin typeface="宋体"/>
              <a:cs typeface="Courier New"/>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232970943"/>
              </p:ext>
            </p:extLst>
          </p:nvPr>
        </p:nvGraphicFramePr>
        <p:xfrm>
          <a:off x="550590" y="5112186"/>
          <a:ext cx="10352088" cy="1208088"/>
        </p:xfrm>
        <a:graphic>
          <a:graphicData uri="http://schemas.openxmlformats.org/presentationml/2006/ole">
            <mc:AlternateContent xmlns:mc="http://schemas.openxmlformats.org/markup-compatibility/2006">
              <mc:Choice xmlns:v="urn:schemas-microsoft-com:vml" Requires="v">
                <p:oleObj spid="_x0000_s30799" name="文档" r:id="rId11" imgW="10351987" imgH="1207888" progId="Word.Document.12">
                  <p:embed/>
                </p:oleObj>
              </mc:Choice>
              <mc:Fallback>
                <p:oleObj name="文档" r:id="rId11" imgW="10351987" imgH="1207888" progId="Word.Document.12">
                  <p:embed/>
                  <p:pic>
                    <p:nvPicPr>
                      <p:cNvPr id="0" name=""/>
                      <p:cNvPicPr/>
                      <p:nvPr/>
                    </p:nvPicPr>
                    <p:blipFill>
                      <a:blip r:embed="rId12"/>
                      <a:stretch>
                        <a:fillRect/>
                      </a:stretch>
                    </p:blipFill>
                    <p:spPr>
                      <a:xfrm>
                        <a:off x="550590" y="5112186"/>
                        <a:ext cx="10352088" cy="1208088"/>
                      </a:xfrm>
                      <a:prstGeom prst="rect">
                        <a:avLst/>
                      </a:prstGeom>
                    </p:spPr>
                  </p:pic>
                </p:oleObj>
              </mc:Fallback>
            </mc:AlternateContent>
          </a:graphicData>
        </a:graphic>
      </p:graphicFrame>
    </p:spTree>
    <p:extLst>
      <p:ext uri="{BB962C8B-B14F-4D97-AF65-F5344CB8AC3E}">
        <p14:creationId xmlns:p14="http://schemas.microsoft.com/office/powerpoint/2010/main" val="347865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750"/>
                                        <p:tgtEl>
                                          <p:spTgt spid="16">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750"/>
                                        <p:tgtEl>
                                          <p:spTgt spid="2"/>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750"/>
                                        <p:tgtEl>
                                          <p:spTgt spid="19"/>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blinds(horizontal)">
                                      <p:cBhvr>
                                        <p:cTn id="23" dur="750"/>
                                        <p:tgtEl>
                                          <p:spTgt spid="20">
                                            <p:txEl>
                                              <p:pRg st="0" end="0"/>
                                            </p:txEl>
                                          </p:spTgt>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blinds(horizontal)">
                                      <p:cBhvr>
                                        <p:cTn id="27" dur="750"/>
                                        <p:tgtEl>
                                          <p:spTgt spid="20">
                                            <p:txEl>
                                              <p:pRg st="1" end="1"/>
                                            </p:txEl>
                                          </p:spTgt>
                                        </p:tgtEl>
                                      </p:cBhvr>
                                    </p:animEffect>
                                  </p:childTnLst>
                                </p:cTn>
                              </p:par>
                            </p:childTnLst>
                          </p:cTn>
                        </p:par>
                        <p:par>
                          <p:cTn id="28" fill="hold">
                            <p:stCondLst>
                              <p:cond delay="4500"/>
                            </p:stCondLst>
                            <p:childTnLst>
                              <p:par>
                                <p:cTn id="29" presetID="3" presetClass="entr" presetSubtype="1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矩形 15"/>
          <p:cNvSpPr/>
          <p:nvPr/>
        </p:nvSpPr>
        <p:spPr>
          <a:xfrm>
            <a:off x="462690" y="239346"/>
            <a:ext cx="11249140"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2060"/>
                </a:solidFill>
                <a:latin typeface="Times New Roman"/>
                <a:ea typeface="华文细黑"/>
                <a:cs typeface="Times New Roman"/>
              </a:rPr>
              <a:t>方法二</a:t>
            </a:r>
            <a:r>
              <a:rPr lang="zh-CN" altLang="zh-CN" sz="2800" kern="100" dirty="0">
                <a:solidFill>
                  <a:srgbClr val="002060"/>
                </a:solidFill>
                <a:latin typeface="Times New Roman"/>
                <a:ea typeface="华文细黑"/>
                <a:cs typeface="Times New Roman"/>
              </a:rPr>
              <a:t>　用比例法求解</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由于初速度为零的匀加速直线运动从开始运动起，在连续相等的时间间隔内的位移之比为</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7</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，据此令相邻两水滴之间的间距从上到下依次是</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7</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显然，窗高为</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，即</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m, </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0.2 m</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屋檐离地面的高度为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7</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3.2 m.</a:t>
            </a:r>
            <a:endParaRPr lang="zh-CN" altLang="zh-CN" sz="1050" kern="100" dirty="0">
              <a:effectLst/>
              <a:latin typeface="宋体"/>
              <a:cs typeface="Courier New"/>
            </a:endParaRPr>
          </a:p>
        </p:txBody>
      </p:sp>
      <p:sp>
        <p:nvSpPr>
          <p:cNvPr id="12" name="Rectangle 21">
            <a:hlinkClick r:id="rId3"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graphicFrame>
        <p:nvGraphicFramePr>
          <p:cNvPr id="22" name="对象 21"/>
          <p:cNvGraphicFramePr>
            <a:graphicFrameLocks noChangeAspect="1"/>
          </p:cNvGraphicFramePr>
          <p:nvPr>
            <p:extLst>
              <p:ext uri="{D42A27DB-BD31-4B8C-83A1-F6EECF244321}">
                <p14:modId xmlns:p14="http://schemas.microsoft.com/office/powerpoint/2010/main" val="529166058"/>
              </p:ext>
            </p:extLst>
          </p:nvPr>
        </p:nvGraphicFramePr>
        <p:xfrm>
          <a:off x="550590" y="5013970"/>
          <a:ext cx="10352088" cy="1208088"/>
        </p:xfrm>
        <a:graphic>
          <a:graphicData uri="http://schemas.openxmlformats.org/presentationml/2006/ole">
            <mc:AlternateContent xmlns:mc="http://schemas.openxmlformats.org/markup-compatibility/2006">
              <mc:Choice xmlns:v="urn:schemas-microsoft-com:vml" Requires="v">
                <p:oleObj spid="_x0000_s31766" name="文档" r:id="rId7" imgW="10351987" imgH="1207888" progId="Word.Document.12">
                  <p:embed/>
                </p:oleObj>
              </mc:Choice>
              <mc:Fallback>
                <p:oleObj name="文档" r:id="rId7" imgW="10351987" imgH="1207888" progId="Word.Document.12">
                  <p:embed/>
                  <p:pic>
                    <p:nvPicPr>
                      <p:cNvPr id="0" name=""/>
                      <p:cNvPicPr/>
                      <p:nvPr/>
                    </p:nvPicPr>
                    <p:blipFill>
                      <a:blip r:embed="rId8"/>
                      <a:stretch>
                        <a:fillRect/>
                      </a:stretch>
                    </p:blipFill>
                    <p:spPr>
                      <a:xfrm>
                        <a:off x="550590" y="5013970"/>
                        <a:ext cx="10352088" cy="1208088"/>
                      </a:xfrm>
                      <a:prstGeom prst="rect">
                        <a:avLst/>
                      </a:prstGeom>
                    </p:spPr>
                  </p:pic>
                </p:oleObj>
              </mc:Fallback>
            </mc:AlternateContent>
          </a:graphicData>
        </a:graphic>
      </p:graphicFrame>
    </p:spTree>
    <p:extLst>
      <p:ext uri="{BB962C8B-B14F-4D97-AF65-F5344CB8AC3E}">
        <p14:creationId xmlns:p14="http://schemas.microsoft.com/office/powerpoint/2010/main" val="208384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750"/>
                                        <p:tgtEl>
                                          <p:spTgt spid="16">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blinds(horizontal)">
                                      <p:cBhvr>
                                        <p:cTn id="15" dur="750"/>
                                        <p:tgtEl>
                                          <p:spTgt spid="16">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blinds(horizontal)">
                                      <p:cBhvr>
                                        <p:cTn id="19" dur="750"/>
                                        <p:tgtEl>
                                          <p:spTgt spid="16">
                                            <p:txEl>
                                              <p:pRg st="3" end="3"/>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blinds(horizontal)">
                                      <p:cBhvr>
                                        <p:cTn id="23" dur="750"/>
                                        <p:tgtEl>
                                          <p:spTgt spid="16">
                                            <p:txEl>
                                              <p:pRg st="4" end="4"/>
                                            </p:txEl>
                                          </p:spTgt>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 name="对象 17"/>
          <p:cNvGraphicFramePr>
            <a:graphicFrameLocks noChangeAspect="1"/>
          </p:cNvGraphicFramePr>
          <p:nvPr>
            <p:extLst>
              <p:ext uri="{D42A27DB-BD31-4B8C-83A1-F6EECF244321}">
                <p14:modId xmlns:p14="http://schemas.microsoft.com/office/powerpoint/2010/main" val="1509495182"/>
              </p:ext>
            </p:extLst>
          </p:nvPr>
        </p:nvGraphicFramePr>
        <p:xfrm>
          <a:off x="612438" y="5229994"/>
          <a:ext cx="7670800" cy="1258888"/>
        </p:xfrm>
        <a:graphic>
          <a:graphicData uri="http://schemas.openxmlformats.org/presentationml/2006/ole">
            <mc:AlternateContent xmlns:mc="http://schemas.openxmlformats.org/markup-compatibility/2006">
              <mc:Choice xmlns:v="urn:schemas-microsoft-com:vml" Requires="v">
                <p:oleObj spid="_x0000_s32824" name="文档" r:id="rId3" imgW="7793165" imgH="1285630" progId="Word.Document.12">
                  <p:embed/>
                </p:oleObj>
              </mc:Choice>
              <mc:Fallback>
                <p:oleObj name="文档" r:id="rId3" imgW="7793165" imgH="1285630" progId="Word.Document.12">
                  <p:embed/>
                  <p:pic>
                    <p:nvPicPr>
                      <p:cNvPr id="0" name=""/>
                      <p:cNvPicPr/>
                      <p:nvPr/>
                    </p:nvPicPr>
                    <p:blipFill>
                      <a:blip r:embed="rId4"/>
                      <a:stretch>
                        <a:fillRect/>
                      </a:stretch>
                    </p:blipFill>
                    <p:spPr>
                      <a:xfrm>
                        <a:off x="612438" y="5229994"/>
                        <a:ext cx="7670800" cy="1258888"/>
                      </a:xfrm>
                      <a:prstGeom prst="rect">
                        <a:avLst/>
                      </a:prstGeom>
                    </p:spPr>
                  </p:pic>
                </p:oleObj>
              </mc:Fallback>
            </mc:AlternateContent>
          </a:graphicData>
        </a:graphic>
      </p:graphicFrame>
      <p:sp>
        <p:nvSpPr>
          <p:cNvPr id="16" name="矩形 15"/>
          <p:cNvSpPr/>
          <p:nvPr/>
        </p:nvSpPr>
        <p:spPr>
          <a:xfrm>
            <a:off x="462690" y="239346"/>
            <a:ext cx="1124914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2060"/>
                </a:solidFill>
                <a:latin typeface="Times New Roman"/>
                <a:ea typeface="华文细黑"/>
                <a:cs typeface="Times New Roman"/>
              </a:rPr>
              <a:t>方法三</a:t>
            </a:r>
            <a:r>
              <a:rPr lang="zh-CN" altLang="zh-CN" sz="2800" kern="100" dirty="0">
                <a:solidFill>
                  <a:srgbClr val="002060"/>
                </a:solidFill>
                <a:latin typeface="Times New Roman"/>
                <a:ea typeface="华文细黑"/>
                <a:cs typeface="Times New Roman"/>
              </a:rPr>
              <a:t>　用平均速度</a:t>
            </a:r>
            <a:r>
              <a:rPr lang="zh-CN" altLang="zh-CN" sz="2800" kern="100" dirty="0" smtClean="0">
                <a:solidFill>
                  <a:srgbClr val="002060"/>
                </a:solidFill>
                <a:latin typeface="Times New Roman"/>
                <a:ea typeface="华文细黑"/>
                <a:cs typeface="Times New Roman"/>
              </a:rPr>
              <a:t>求解</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dirty="0">
                <a:solidFill>
                  <a:srgbClr val="002060"/>
                </a:solidFill>
                <a:latin typeface="Times New Roman"/>
                <a:ea typeface="华文细黑"/>
                <a:cs typeface="Times New Roman"/>
              </a:rPr>
              <a:t>设滴水时间间隔为</a:t>
            </a:r>
            <a:r>
              <a:rPr lang="en-US" altLang="zh-CN" sz="2800" i="1" dirty="0">
                <a:solidFill>
                  <a:srgbClr val="002060"/>
                </a:solidFill>
                <a:latin typeface="Times New Roman"/>
                <a:ea typeface="华文细黑"/>
              </a:rPr>
              <a:t>T</a:t>
            </a:r>
            <a:r>
              <a:rPr lang="zh-CN" altLang="zh-CN" sz="2800" dirty="0">
                <a:solidFill>
                  <a:srgbClr val="002060"/>
                </a:solidFill>
                <a:latin typeface="Times New Roman"/>
                <a:ea typeface="华文细黑"/>
                <a:cs typeface="Times New Roman"/>
              </a:rPr>
              <a:t>，则水滴经过窗子的过程中的平均速度为</a:t>
            </a:r>
            <a:endParaRPr lang="en-US" altLang="zh-CN" sz="2800" kern="100" dirty="0" smtClean="0">
              <a:solidFill>
                <a:srgbClr val="002060"/>
              </a:solidFill>
              <a:latin typeface="Times New Roman"/>
              <a:ea typeface="华文细黑"/>
              <a:cs typeface="Times New Roman"/>
            </a:endParaRPr>
          </a:p>
        </p:txBody>
      </p:sp>
      <p:pic>
        <p:nvPicPr>
          <p:cNvPr id="11" name="图片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
        <p:nvSpPr>
          <p:cNvPr id="12" name="Rectangle 21">
            <a:hlinkClick r:id="rId7"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8"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9"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10"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graphicFrame>
        <p:nvGraphicFramePr>
          <p:cNvPr id="22" name="对象 21"/>
          <p:cNvGraphicFramePr>
            <a:graphicFrameLocks noChangeAspect="1"/>
          </p:cNvGraphicFramePr>
          <p:nvPr>
            <p:extLst>
              <p:ext uri="{D42A27DB-BD31-4B8C-83A1-F6EECF244321}">
                <p14:modId xmlns:p14="http://schemas.microsoft.com/office/powerpoint/2010/main" val="2497904165"/>
              </p:ext>
            </p:extLst>
          </p:nvPr>
        </p:nvGraphicFramePr>
        <p:xfrm>
          <a:off x="612438" y="1708314"/>
          <a:ext cx="2540000" cy="1270000"/>
        </p:xfrm>
        <a:graphic>
          <a:graphicData uri="http://schemas.openxmlformats.org/presentationml/2006/ole">
            <mc:AlternateContent xmlns:mc="http://schemas.openxmlformats.org/markup-compatibility/2006">
              <mc:Choice xmlns:v="urn:schemas-microsoft-com:vml" Requires="v">
                <p:oleObj spid="_x0000_s32825" name="文档" r:id="rId11" imgW="2548772" imgH="1269074" progId="Word.Document.12">
                  <p:embed/>
                </p:oleObj>
              </mc:Choice>
              <mc:Fallback>
                <p:oleObj name="文档" r:id="rId11" imgW="2548772" imgH="1269074" progId="Word.Document.12">
                  <p:embed/>
                  <p:pic>
                    <p:nvPicPr>
                      <p:cNvPr id="0" name=""/>
                      <p:cNvPicPr/>
                      <p:nvPr/>
                    </p:nvPicPr>
                    <p:blipFill>
                      <a:blip r:embed="rId12"/>
                      <a:stretch>
                        <a:fillRect/>
                      </a:stretch>
                    </p:blipFill>
                    <p:spPr>
                      <a:xfrm>
                        <a:off x="612438" y="1708314"/>
                        <a:ext cx="2540000" cy="1270000"/>
                      </a:xfrm>
                      <a:prstGeom prst="rect">
                        <a:avLst/>
                      </a:prstGeom>
                    </p:spPr>
                  </p:pic>
                </p:oleObj>
              </mc:Fallback>
            </mc:AlternateContent>
          </a:graphicData>
        </a:graphic>
      </p:graphicFrame>
      <p:sp>
        <p:nvSpPr>
          <p:cNvPr id="9" name="矩形 8"/>
          <p:cNvSpPr/>
          <p:nvPr/>
        </p:nvSpPr>
        <p:spPr>
          <a:xfrm>
            <a:off x="462690" y="2586124"/>
            <a:ext cx="1124914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水滴下落</a:t>
            </a:r>
            <a:r>
              <a:rPr lang="en-US" altLang="zh-CN" sz="2800" kern="100" dirty="0">
                <a:solidFill>
                  <a:srgbClr val="002060"/>
                </a:solidFill>
                <a:latin typeface="Times New Roman"/>
                <a:ea typeface="华文细黑"/>
                <a:cs typeface="Courier New"/>
              </a:rPr>
              <a:t>2.5</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时的速度为</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2.5</a:t>
            </a:r>
            <a:r>
              <a:rPr lang="en-US" altLang="zh-CN" sz="2800" i="1" kern="100" dirty="0">
                <a:solidFill>
                  <a:srgbClr val="002060"/>
                </a:solidFill>
                <a:latin typeface="Times New Roman"/>
                <a:ea typeface="华文细黑"/>
                <a:cs typeface="Courier New"/>
              </a:rPr>
              <a:t>gT</a:t>
            </a:r>
            <a:endParaRPr lang="zh-CN" altLang="zh-CN" sz="1050" kern="100" dirty="0">
              <a:effectLst/>
              <a:latin typeface="宋体"/>
              <a:cs typeface="Courier New"/>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1368388"/>
              </p:ext>
            </p:extLst>
          </p:nvPr>
        </p:nvGraphicFramePr>
        <p:xfrm>
          <a:off x="612438" y="3467050"/>
          <a:ext cx="7670800" cy="1258888"/>
        </p:xfrm>
        <a:graphic>
          <a:graphicData uri="http://schemas.openxmlformats.org/presentationml/2006/ole">
            <mc:AlternateContent xmlns:mc="http://schemas.openxmlformats.org/markup-compatibility/2006">
              <mc:Choice xmlns:v="urn:schemas-microsoft-com:vml" Requires="v">
                <p:oleObj spid="_x0000_s32826" name="文档" r:id="rId13" imgW="7793165" imgH="1285630" progId="Word.Document.12">
                  <p:embed/>
                </p:oleObj>
              </mc:Choice>
              <mc:Fallback>
                <p:oleObj name="文档" r:id="rId13" imgW="7793165" imgH="1285630" progId="Word.Document.12">
                  <p:embed/>
                  <p:pic>
                    <p:nvPicPr>
                      <p:cNvPr id="0" name=""/>
                      <p:cNvPicPr/>
                      <p:nvPr/>
                    </p:nvPicPr>
                    <p:blipFill>
                      <a:blip r:embed="rId14"/>
                      <a:stretch>
                        <a:fillRect/>
                      </a:stretch>
                    </p:blipFill>
                    <p:spPr>
                      <a:xfrm>
                        <a:off x="612438" y="3467050"/>
                        <a:ext cx="7670800" cy="1258888"/>
                      </a:xfrm>
                      <a:prstGeom prst="rect">
                        <a:avLst/>
                      </a:prstGeom>
                    </p:spPr>
                  </p:pic>
                </p:oleObj>
              </mc:Fallback>
            </mc:AlternateContent>
          </a:graphicData>
        </a:graphic>
      </p:graphicFrame>
      <p:sp>
        <p:nvSpPr>
          <p:cNvPr id="17" name="矩形 16"/>
          <p:cNvSpPr/>
          <p:nvPr/>
        </p:nvSpPr>
        <p:spPr>
          <a:xfrm>
            <a:off x="462690" y="4314316"/>
            <a:ext cx="1124914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0.2 s</a:t>
            </a:r>
            <a:endParaRPr lang="zh-CN" altLang="zh-CN" sz="1050" kern="100" dirty="0">
              <a:effectLst/>
              <a:latin typeface="宋体"/>
              <a:cs typeface="Courier New"/>
            </a:endParaRPr>
          </a:p>
        </p:txBody>
      </p:sp>
    </p:spTree>
    <p:extLst>
      <p:ext uri="{BB962C8B-B14F-4D97-AF65-F5344CB8AC3E}">
        <p14:creationId xmlns:p14="http://schemas.microsoft.com/office/powerpoint/2010/main" val="242797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750"/>
                                        <p:tgtEl>
                                          <p:spTgt spid="16">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750"/>
                                        <p:tgtEl>
                                          <p:spTgt spid="22"/>
                                        </p:tgtEl>
                                      </p:cBhvr>
                                    </p:animEffect>
                                  </p:childTnLst>
                                </p:cTn>
                              </p:par>
                            </p:childTnLst>
                          </p:cTn>
                        </p:par>
                        <p:par>
                          <p:cTn id="16" fill="hold">
                            <p:stCondLst>
                              <p:cond delay="225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750"/>
                                        <p:tgtEl>
                                          <p:spTgt spid="9"/>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750"/>
                                        <p:tgtEl>
                                          <p:spTgt spid="10"/>
                                        </p:tgtEl>
                                      </p:cBhvr>
                                    </p:animEffect>
                                  </p:childTnLst>
                                </p:cTn>
                              </p:par>
                            </p:childTnLst>
                          </p:cTn>
                        </p:par>
                        <p:par>
                          <p:cTn id="24" fill="hold">
                            <p:stCondLst>
                              <p:cond delay="3750"/>
                            </p:stCondLst>
                            <p:childTnLst>
                              <p:par>
                                <p:cTn id="25" presetID="3"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750"/>
                                        <p:tgtEl>
                                          <p:spTgt spid="17"/>
                                        </p:tgtEl>
                                      </p:cBhvr>
                                    </p:animEffect>
                                  </p:childTnLst>
                                </p:cTn>
                              </p:par>
                            </p:childTnLst>
                          </p:cTn>
                        </p:par>
                        <p:par>
                          <p:cTn id="28" fill="hold">
                            <p:stCondLst>
                              <p:cond delay="4500"/>
                            </p:stCondLst>
                            <p:childTnLst>
                              <p:par>
                                <p:cTn id="29" presetID="3" presetClass="entr" presetSubtype="1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W0201710245334056696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26" b="7726"/>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C:\Users\Administrator\Desktop\用！！！\风景图片\新图！\3运动会\u=3766375983,2611554294&amp;fm=214&amp;gp=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2" r="13022"/>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5176" y="1053530"/>
            <a:ext cx="11019740" cy="3522375"/>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一、自由落体运动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定义：物体只</a:t>
            </a:r>
            <a:r>
              <a:rPr lang="zh-CN" altLang="zh-CN" sz="2800" kern="100" dirty="0" smtClean="0">
                <a:latin typeface="Times New Roman"/>
                <a:ea typeface="华文细黑"/>
                <a:cs typeface="Times New Roman"/>
              </a:rPr>
              <a:t>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作用</a:t>
            </a:r>
            <a:r>
              <a:rPr lang="zh-CN" altLang="zh-CN" sz="2800" kern="100" dirty="0">
                <a:latin typeface="Times New Roman"/>
                <a:ea typeface="华文细黑"/>
                <a:cs typeface="Times New Roman"/>
              </a:rPr>
              <a:t>下</a:t>
            </a:r>
            <a:r>
              <a:rPr lang="zh-CN" altLang="zh-CN" sz="2800" kern="100" dirty="0" smtClean="0">
                <a:latin typeface="Times New Roman"/>
                <a:ea typeface="华文细黑"/>
                <a:cs typeface="Times New Roman"/>
              </a:rPr>
              <a:t>从</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开始</a:t>
            </a:r>
            <a:r>
              <a:rPr lang="zh-CN" altLang="zh-CN" sz="2800" kern="100" dirty="0">
                <a:latin typeface="Times New Roman"/>
                <a:ea typeface="华文细黑"/>
                <a:cs typeface="Times New Roman"/>
              </a:rPr>
              <a:t>下落的运动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运动性质：初速度</a:t>
            </a:r>
            <a:r>
              <a:rPr lang="zh-CN" altLang="zh-CN" sz="2800" kern="100" dirty="0" smtClean="0">
                <a:latin typeface="Times New Roman"/>
                <a:ea typeface="华文细黑"/>
                <a:cs typeface="Times New Roman"/>
              </a:rPr>
              <a:t>为</a:t>
            </a:r>
            <a:r>
              <a:rPr lang="en-US" altLang="zh-CN" sz="2800" u="sng" kern="100" dirty="0" smtClean="0">
                <a:latin typeface="Times New Roman"/>
                <a:ea typeface="华文细黑"/>
                <a:cs typeface="Courier New"/>
              </a:rPr>
              <a:t>     </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运动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物体的下落可看做自由落体运动的条件：空气阻力的</a:t>
            </a:r>
            <a:r>
              <a:rPr lang="zh-CN" altLang="zh-CN" sz="2800" kern="100" dirty="0" smtClean="0">
                <a:latin typeface="Times New Roman"/>
                <a:ea typeface="华文细黑"/>
                <a:cs typeface="Times New Roman"/>
              </a:rPr>
              <a:t>作用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，可以</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3441070" y="187609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重力</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5765646" y="187609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静止</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4171940" y="2607226"/>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4871070" y="2577902"/>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匀加速直线</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9880262" y="326661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比较小</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1363886" y="397449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忽略</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7" grpId="0"/>
      <p:bldP spid="7" grpId="1"/>
      <p:bldP spid="6" grpId="0"/>
      <p:bldP spid="6" grpId="1"/>
      <p:bldP spid="8" grpId="0"/>
      <p:bldP spid="8" grpId="1"/>
      <p:bldP spid="9" grpId="0"/>
      <p:bldP spid="9"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68290" y="552888"/>
            <a:ext cx="11099524" cy="4933017"/>
          </a:xfrm>
          <a:prstGeom prst="rect">
            <a:avLst/>
          </a:prstGeom>
        </p:spPr>
        <p:txBody>
          <a:bodyPr wrap="square">
            <a:spAutoFit/>
          </a:bodyPr>
          <a:lstStyle/>
          <a:p>
            <a:pPr lvl="0" algn="just">
              <a:lnSpc>
                <a:spcPts val="5500"/>
              </a:lnSpc>
              <a:tabLst>
                <a:tab pos="2700655" algn="l"/>
              </a:tabLst>
            </a:pPr>
            <a:r>
              <a:rPr lang="zh-CN" altLang="zh-CN" sz="2800" b="1" kern="100" dirty="0">
                <a:solidFill>
                  <a:srgbClr val="7030A0"/>
                </a:solidFill>
                <a:latin typeface="Times New Roman"/>
                <a:ea typeface="华文细黑"/>
                <a:cs typeface="Times New Roman"/>
              </a:rPr>
              <a:t>二、自由落体加速度</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定义：在同一地点，一切物体自由下落的加速度</a:t>
            </a:r>
            <a:r>
              <a:rPr lang="zh-CN" altLang="zh-CN" sz="2800" kern="100" dirty="0" smtClean="0">
                <a:solidFill>
                  <a:prstClr val="black"/>
                </a:solidFill>
                <a:latin typeface="Times New Roman"/>
                <a:ea typeface="华文细黑"/>
                <a:cs typeface="Times New Roman"/>
              </a:rPr>
              <a:t>都</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这个加速度叫自由落体加速度，也</a:t>
            </a:r>
            <a:r>
              <a:rPr lang="zh-CN" altLang="zh-CN" sz="2800" kern="100" dirty="0" smtClean="0">
                <a:solidFill>
                  <a:prstClr val="black"/>
                </a:solidFill>
                <a:latin typeface="Times New Roman"/>
                <a:ea typeface="华文细黑"/>
                <a:cs typeface="Times New Roman"/>
              </a:rPr>
              <a:t>叫</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通常用</a:t>
            </a:r>
            <a:r>
              <a:rPr lang="en-US" altLang="zh-CN" sz="2800" i="1" kern="100" dirty="0">
                <a:solidFill>
                  <a:prstClr val="black"/>
                </a:solidFill>
                <a:latin typeface="Times New Roman"/>
                <a:ea typeface="华文细黑"/>
                <a:cs typeface="Courier New"/>
              </a:rPr>
              <a:t>g</a:t>
            </a:r>
            <a:r>
              <a:rPr lang="zh-CN" altLang="zh-CN" sz="2800" kern="100" dirty="0">
                <a:solidFill>
                  <a:prstClr val="black"/>
                </a:solidFill>
                <a:latin typeface="Times New Roman"/>
                <a:ea typeface="华文细黑"/>
                <a:cs typeface="Times New Roman"/>
              </a:rPr>
              <a:t>表示</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方向</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大小</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spc="-100" dirty="0">
                <a:solidFill>
                  <a:prstClr val="black"/>
                </a:solidFill>
                <a:latin typeface="Times New Roman"/>
                <a:ea typeface="华文细黑"/>
                <a:cs typeface="Times New Roman"/>
              </a:rPr>
              <a:t>在地球上不同的地方，</a:t>
            </a:r>
            <a:r>
              <a:rPr lang="en-US" altLang="zh-CN" sz="2800" i="1" kern="100" spc="-100" dirty="0">
                <a:solidFill>
                  <a:prstClr val="black"/>
                </a:solidFill>
                <a:latin typeface="Times New Roman"/>
                <a:ea typeface="华文细黑"/>
                <a:cs typeface="Courier New"/>
              </a:rPr>
              <a:t>g</a:t>
            </a:r>
            <a:r>
              <a:rPr lang="zh-CN" altLang="zh-CN" sz="2800" kern="100" spc="-100" dirty="0">
                <a:solidFill>
                  <a:prstClr val="black"/>
                </a:solidFill>
                <a:latin typeface="Times New Roman"/>
                <a:ea typeface="华文细黑"/>
                <a:cs typeface="Times New Roman"/>
              </a:rPr>
              <a:t>的大小一般</a:t>
            </a:r>
            <a:r>
              <a:rPr lang="zh-CN" altLang="zh-CN" sz="2800" kern="100" dirty="0" smtClean="0">
                <a:solidFill>
                  <a:prstClr val="black"/>
                </a:solidFill>
                <a:latin typeface="Times New Roman"/>
                <a:ea typeface="华文细黑"/>
                <a:cs typeface="Times New Roman"/>
              </a:rPr>
              <a:t>是</a:t>
            </a:r>
            <a:r>
              <a:rPr lang="en-US" altLang="zh-CN" sz="2800" u="sng" kern="100" dirty="0" smtClean="0">
                <a:solidFill>
                  <a:prstClr val="black"/>
                </a:solidFill>
                <a:latin typeface="Times New Roman"/>
                <a:ea typeface="华文细黑"/>
                <a:cs typeface="Times New Roman"/>
              </a:rPr>
              <a:t>        </a:t>
            </a:r>
            <a:r>
              <a:rPr lang="zh-CN" altLang="zh-CN" sz="2800" kern="100" spc="-100" dirty="0" smtClean="0">
                <a:solidFill>
                  <a:prstClr val="black"/>
                </a:solidFill>
                <a:latin typeface="Times New Roman"/>
                <a:ea typeface="华文细黑"/>
                <a:cs typeface="Times New Roman"/>
              </a:rPr>
              <a:t>的</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填</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不同</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或</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相同</a:t>
            </a:r>
            <a:r>
              <a:rPr lang="en-US" altLang="zh-CN" sz="2800" kern="100" spc="-100" dirty="0">
                <a:solidFill>
                  <a:prstClr val="black"/>
                </a:solidFill>
                <a:latin typeface="宋体"/>
                <a:ea typeface="华文细黑"/>
                <a:cs typeface="Times New Roman"/>
              </a:rPr>
              <a:t>”</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a:t>
            </a:r>
            <a:endParaRPr lang="zh-CN" altLang="zh-CN" sz="1050" kern="100" spc="-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一般取值：</a:t>
            </a:r>
            <a:r>
              <a:rPr lang="en-US" altLang="zh-CN" sz="2800" i="1" kern="100" dirty="0">
                <a:solidFill>
                  <a:prstClr val="black"/>
                </a:solidFill>
                <a:latin typeface="Times New Roman"/>
                <a:ea typeface="华文细黑"/>
                <a:cs typeface="Courier New"/>
              </a:rPr>
              <a:t>g</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或</a:t>
            </a:r>
            <a:r>
              <a:rPr lang="en-US" altLang="zh-CN" sz="2800" i="1" kern="100" dirty="0">
                <a:solidFill>
                  <a:prstClr val="black"/>
                </a:solidFill>
                <a:latin typeface="Times New Roman"/>
                <a:ea typeface="华文细黑"/>
                <a:cs typeface="Courier New"/>
              </a:rPr>
              <a:t>g</a:t>
            </a:r>
            <a:r>
              <a:rPr lang="zh-CN" altLang="zh-CN" sz="2800" kern="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7" name="矩形 6"/>
          <p:cNvSpPr/>
          <p:nvPr/>
        </p:nvSpPr>
        <p:spPr>
          <a:xfrm>
            <a:off x="8782635" y="134156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4849862" y="2052638"/>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重力加速度</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1913329" y="276140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竖直向下</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6612235" y="415191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不同</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3235206" y="4901590"/>
            <a:ext cx="1361270" cy="523220"/>
          </a:xfrm>
          <a:prstGeom prst="rect">
            <a:avLst/>
          </a:prstGeom>
        </p:spPr>
        <p:txBody>
          <a:bodyPr wrap="none">
            <a:spAutoFit/>
          </a:bodyPr>
          <a:lstStyle/>
          <a:p>
            <a:r>
              <a:rPr lang="en-US" altLang="zh-CN" sz="2800" kern="100" dirty="0">
                <a:solidFill>
                  <a:srgbClr val="C00000"/>
                </a:solidFill>
                <a:latin typeface="Times New Roman"/>
                <a:ea typeface="华文细黑"/>
                <a:cs typeface="Courier New"/>
              </a:rPr>
              <a:t>9.8 m/s</a:t>
            </a:r>
            <a:r>
              <a:rPr lang="en-US" altLang="zh-CN" sz="2800" kern="100" baseline="30000" dirty="0">
                <a:solidFill>
                  <a:srgbClr val="C00000"/>
                </a:solidFill>
                <a:latin typeface="Times New Roman"/>
                <a:ea typeface="华文细黑"/>
                <a:cs typeface="Courier New"/>
              </a:rPr>
              <a:t>2</a:t>
            </a:r>
            <a:endParaRPr lang="zh-CN" altLang="en-US" dirty="0">
              <a:solidFill>
                <a:srgbClr val="C00000"/>
              </a:solidFill>
            </a:endParaRPr>
          </a:p>
        </p:txBody>
      </p:sp>
      <p:sp>
        <p:nvSpPr>
          <p:cNvPr id="15" name="矩形 14"/>
          <p:cNvSpPr/>
          <p:nvPr/>
        </p:nvSpPr>
        <p:spPr>
          <a:xfrm>
            <a:off x="5436974" y="4901590"/>
            <a:ext cx="1271502" cy="523220"/>
          </a:xfrm>
          <a:prstGeom prst="rect">
            <a:avLst/>
          </a:prstGeom>
        </p:spPr>
        <p:txBody>
          <a:bodyPr wrap="none">
            <a:spAutoFit/>
          </a:bodyPr>
          <a:lstStyle/>
          <a:p>
            <a:r>
              <a:rPr lang="en-US" altLang="zh-CN" sz="2800" kern="100" dirty="0">
                <a:solidFill>
                  <a:srgbClr val="C00000"/>
                </a:solidFill>
                <a:latin typeface="Times New Roman"/>
                <a:ea typeface="华文细黑"/>
                <a:cs typeface="Courier New"/>
              </a:rPr>
              <a:t>10 m/s</a:t>
            </a:r>
            <a:r>
              <a:rPr lang="en-US" altLang="zh-CN" sz="2800" kern="100" baseline="30000" dirty="0">
                <a:solidFill>
                  <a:srgbClr val="C00000"/>
                </a:solidFill>
                <a:latin typeface="Times New Roman"/>
                <a:ea typeface="华文细黑"/>
                <a:cs typeface="Courier New"/>
              </a:rPr>
              <a:t>2</a:t>
            </a:r>
            <a:endParaRPr lang="zh-CN" altLang="en-US" dirty="0">
              <a:solidFill>
                <a:srgbClr val="C00000"/>
              </a:solidFill>
            </a:endParaRPr>
          </a:p>
        </p:txBody>
      </p:sp>
    </p:spTree>
    <p:extLst>
      <p:ext uri="{BB962C8B-B14F-4D97-AF65-F5344CB8AC3E}">
        <p14:creationId xmlns:p14="http://schemas.microsoft.com/office/powerpoint/2010/main" val="1620294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p:bldP spid="7" grpId="1"/>
      <p:bldP spid="9" grpId="0"/>
      <p:bldP spid="9" grpId="1"/>
      <p:bldP spid="8" grpId="0"/>
      <p:bldP spid="8" grpId="1"/>
      <p:bldP spid="10" grpId="0"/>
      <p:bldP spid="10" grpId="1"/>
      <p:bldP spid="12" grpId="0"/>
      <p:bldP spid="12"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9206" y="405458"/>
            <a:ext cx="11322624" cy="5909310"/>
          </a:xfrm>
          <a:prstGeom prst="rect">
            <a:avLst/>
          </a:prstGeom>
        </p:spPr>
        <p:txBody>
          <a:bodyPr wrap="square">
            <a:spAutoFit/>
          </a:bodyPr>
          <a:lstStyle/>
          <a:p>
            <a:pPr lvl="0" algn="just">
              <a:lnSpc>
                <a:spcPct val="150000"/>
              </a:lnSpc>
              <a:tabLst>
                <a:tab pos="2700655" algn="l"/>
              </a:tabLst>
            </a:pPr>
            <a:r>
              <a:rPr lang="zh-CN" altLang="zh-CN" sz="2800" b="1" kern="100" dirty="0">
                <a:solidFill>
                  <a:srgbClr val="7030A0"/>
                </a:solidFill>
                <a:latin typeface="Times New Roman"/>
                <a:ea typeface="华文细黑"/>
                <a:cs typeface="Times New Roman"/>
              </a:rPr>
              <a:t>三、伽利略对自由落体运动的研究</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亚里士多德的观点：物体下落的快慢是由它们</a:t>
            </a:r>
            <a:r>
              <a:rPr lang="zh-CN" altLang="zh-CN" sz="2800" kern="100" dirty="0" smtClean="0">
                <a:solidFill>
                  <a:prstClr val="black"/>
                </a:solidFill>
                <a:latin typeface="Times New Roman"/>
                <a:ea typeface="华文细黑"/>
                <a:cs typeface="Times New Roman"/>
              </a:rPr>
              <a:t>的</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决定</a:t>
            </a:r>
            <a:r>
              <a:rPr lang="zh-CN" altLang="zh-CN" sz="2800" kern="100" dirty="0">
                <a:solidFill>
                  <a:prstClr val="black"/>
                </a:solidFill>
                <a:latin typeface="Times New Roman"/>
                <a:ea typeface="华文细黑"/>
                <a:cs typeface="Times New Roman"/>
              </a:rPr>
              <a:t>的</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伽利略的研究：</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逻辑归谬：伽利略从亚里士多德的论断出发，通过逻辑推理，否定了</a:t>
            </a:r>
            <a:r>
              <a:rPr lang="en-US" altLang="zh-CN" sz="2800" kern="100" dirty="0" smtClean="0">
                <a:solidFill>
                  <a:prstClr val="black"/>
                </a:solidFill>
                <a:latin typeface="宋体"/>
                <a:ea typeface="华文细黑"/>
                <a:cs typeface="Times New Roman"/>
              </a:rPr>
              <a:t>“</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的论断</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猜想与假说：伽利略猜想自由落体运动是一种最简单的变速运动，它的速度应该</a:t>
            </a:r>
            <a:r>
              <a:rPr lang="zh-CN" altLang="zh-CN" sz="2800" kern="100" dirty="0" smtClean="0">
                <a:solidFill>
                  <a:prstClr val="black"/>
                </a:solidFill>
                <a:latin typeface="Times New Roman"/>
                <a:ea typeface="华文细黑"/>
                <a:cs typeface="Times New Roman"/>
              </a:rPr>
              <a:t>是</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的</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数学推理：伽利略通过数学推理得出初速度为</a:t>
            </a:r>
            <a:r>
              <a:rPr lang="en-US" altLang="zh-CN" sz="2800" kern="100" dirty="0">
                <a:solidFill>
                  <a:prstClr val="black"/>
                </a:solidFill>
                <a:latin typeface="Times New Roman"/>
                <a:ea typeface="华文细黑"/>
                <a:cs typeface="Courier New"/>
              </a:rPr>
              <a:t>0</a:t>
            </a:r>
            <a:r>
              <a:rPr lang="zh-CN" altLang="zh-CN" sz="2800" kern="100" dirty="0">
                <a:solidFill>
                  <a:prstClr val="black"/>
                </a:solidFill>
                <a:latin typeface="Times New Roman"/>
                <a:ea typeface="华文细黑"/>
                <a:cs typeface="Times New Roman"/>
              </a:rPr>
              <a:t>的匀变速运动的位移</a:t>
            </a:r>
            <a:r>
              <a:rPr lang="zh-CN" altLang="zh-CN" sz="2800" kern="100" dirty="0" smtClean="0">
                <a:solidFill>
                  <a:prstClr val="black"/>
                </a:solidFill>
                <a:latin typeface="Times New Roman"/>
                <a:ea typeface="华文细黑"/>
                <a:cs typeface="Times New Roman"/>
              </a:rPr>
              <a:t>与</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成正比</a:t>
            </a:r>
            <a:r>
              <a:rPr lang="zh-CN" altLang="zh-CN" sz="2800" kern="100" dirty="0">
                <a:solidFill>
                  <a:prstClr val="black"/>
                </a:solidFill>
                <a:latin typeface="Times New Roman"/>
                <a:ea typeface="华文细黑"/>
                <a:cs typeface="Times New Roman"/>
              </a:rPr>
              <a:t>，即</a:t>
            </a:r>
            <a:r>
              <a:rPr lang="en-US" altLang="zh-CN" sz="2800" i="1" kern="100" dirty="0" smtClean="0">
                <a:solidFill>
                  <a:prstClr val="black"/>
                </a:solidFill>
                <a:latin typeface="Times New Roman"/>
                <a:ea typeface="华文细黑"/>
                <a:cs typeface="Courier New"/>
              </a:rPr>
              <a:t>x</a:t>
            </a:r>
            <a:r>
              <a:rPr lang="en-US" altLang="zh-CN" sz="2800" u="sng" kern="100" dirty="0" smtClean="0">
                <a:solidFill>
                  <a:prstClr val="black"/>
                </a:solidFill>
                <a:latin typeface="宋体"/>
                <a:ea typeface="华文细黑"/>
                <a:cs typeface="Times New Roman"/>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8173278" y="11255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重量</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808142" y="3028226"/>
            <a:ext cx="305724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重物比轻物落得快</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2612201" y="4314210"/>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均匀变化</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797981" y="5581030"/>
            <a:ext cx="305724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所用时间的二次方</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5753743" y="5632718"/>
            <a:ext cx="763351"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r>
              <a:rPr lang="en-US" altLang="zh-CN" sz="2800" i="1" kern="100" dirty="0">
                <a:solidFill>
                  <a:srgbClr val="C00000"/>
                </a:solidFill>
                <a:latin typeface="Times New Roman"/>
                <a:ea typeface="华文细黑"/>
                <a:cs typeface="Courier New"/>
              </a:rPr>
              <a:t>t</a:t>
            </a:r>
            <a:r>
              <a:rPr lang="en-US" altLang="zh-CN" sz="2800" kern="100" baseline="30000" dirty="0">
                <a:solidFill>
                  <a:srgbClr val="C00000"/>
                </a:solidFill>
                <a:latin typeface="Times New Roman"/>
                <a:ea typeface="华文细黑"/>
                <a:cs typeface="Courier New"/>
              </a:rPr>
              <a:t>2</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3886883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3" grpId="0"/>
      <p:bldP spid="3" grpId="1"/>
      <p:bldP spid="11" grpId="0"/>
      <p:bldP spid="11" grpId="1"/>
      <p:bldP spid="12" grpId="0"/>
      <p:bldP spid="12" grpId="1"/>
      <p:bldP spid="4" grpId="0"/>
      <p:bldP spid="4"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46701" y="911608"/>
            <a:ext cx="11210519" cy="4324261"/>
          </a:xfrm>
          <a:prstGeom prst="rect">
            <a:avLst/>
          </a:prstGeom>
        </p:spPr>
        <p:txBody>
          <a:bodyPr wrap="square">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间接验证：让小球从斜面上的不同位置滚下，测出小球滚下的位移</a:t>
            </a:r>
            <a:r>
              <a:rPr lang="en-US" altLang="zh-CN" sz="2800" i="1" kern="100" dirty="0">
                <a:solidFill>
                  <a:prstClr val="black"/>
                </a:solidFill>
                <a:latin typeface="Times New Roman"/>
                <a:ea typeface="华文细黑"/>
                <a:cs typeface="Courier New"/>
              </a:rPr>
              <a:t>x</a:t>
            </a:r>
            <a:r>
              <a:rPr lang="zh-CN" altLang="zh-CN" sz="2800" kern="100" dirty="0" smtClean="0">
                <a:solidFill>
                  <a:prstClr val="black"/>
                </a:solidFill>
                <a:latin typeface="Times New Roman"/>
                <a:ea typeface="华文细黑"/>
                <a:cs typeface="Times New Roman"/>
              </a:rPr>
              <a:t>和</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实验表明：小球沿斜面滚下的运动</a:t>
            </a:r>
            <a:r>
              <a:rPr lang="zh-CN" altLang="zh-CN" sz="2800" kern="100" dirty="0" smtClean="0">
                <a:solidFill>
                  <a:prstClr val="black"/>
                </a:solidFill>
                <a:latin typeface="Times New Roman"/>
                <a:ea typeface="华文细黑"/>
                <a:cs typeface="Times New Roman"/>
              </a:rPr>
              <a:t>是</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运动</a:t>
            </a:r>
            <a:r>
              <a:rPr lang="zh-CN" altLang="zh-CN" sz="2800" kern="100" dirty="0">
                <a:solidFill>
                  <a:prstClr val="black"/>
                </a:solidFill>
                <a:latin typeface="Times New Roman"/>
                <a:ea typeface="华文细黑"/>
                <a:cs typeface="Times New Roman"/>
              </a:rPr>
              <a:t>；斜面倾角一定时，小球的</a:t>
            </a:r>
            <a:r>
              <a:rPr lang="zh-CN" altLang="zh-CN" sz="2800" kern="100" dirty="0" smtClean="0">
                <a:solidFill>
                  <a:prstClr val="black"/>
                </a:solidFill>
                <a:latin typeface="Times New Roman"/>
                <a:ea typeface="华文细黑"/>
                <a:cs typeface="Times New Roman"/>
              </a:rPr>
              <a:t>加速度</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小球的加速度随斜面倾角的增大</a:t>
            </a:r>
            <a:r>
              <a:rPr lang="zh-CN" altLang="zh-CN" sz="2800" kern="100" dirty="0" smtClean="0">
                <a:solidFill>
                  <a:prstClr val="black"/>
                </a:solidFill>
                <a:latin typeface="Times New Roman"/>
                <a:ea typeface="华文细黑"/>
                <a:cs typeface="Times New Roman"/>
              </a:rPr>
              <a:t>而</a:t>
            </a:r>
            <a:endParaRPr lang="en-US" altLang="zh-CN" sz="2800" kern="100" dirty="0" smtClean="0">
              <a:solidFill>
                <a:prstClr val="black"/>
              </a:solidFill>
              <a:latin typeface="Times New Roman"/>
              <a:ea typeface="华文细黑"/>
              <a:cs typeface="Times New Roman"/>
            </a:endParaRPr>
          </a:p>
          <a:p>
            <a:pPr lvl="0" algn="just">
              <a:lnSpc>
                <a:spcPts val="5500"/>
              </a:lnSpc>
              <a:tabLst>
                <a:tab pos="2700655" algn="l"/>
              </a:tabLst>
            </a:pP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(5)</a:t>
            </a:r>
            <a:r>
              <a:rPr lang="zh-CN" altLang="zh-CN" sz="2800" kern="100" dirty="0">
                <a:solidFill>
                  <a:prstClr val="black"/>
                </a:solidFill>
                <a:latin typeface="Times New Roman"/>
                <a:ea typeface="华文细黑"/>
                <a:cs typeface="Times New Roman"/>
              </a:rPr>
              <a:t>合理外推：伽利略认为当斜面倾角为</a:t>
            </a:r>
            <a:r>
              <a:rPr lang="en-US" altLang="zh-CN" sz="2800" kern="100" dirty="0">
                <a:solidFill>
                  <a:prstClr val="black"/>
                </a:solidFill>
                <a:latin typeface="Times New Roman"/>
                <a:ea typeface="华文细黑"/>
                <a:cs typeface="Courier New"/>
              </a:rPr>
              <a:t>90°</a:t>
            </a:r>
            <a:r>
              <a:rPr lang="zh-CN" altLang="zh-CN" sz="2800" kern="100" dirty="0">
                <a:solidFill>
                  <a:prstClr val="black"/>
                </a:solidFill>
                <a:latin typeface="Times New Roman"/>
                <a:ea typeface="华文细黑"/>
                <a:cs typeface="Times New Roman"/>
              </a:rPr>
              <a:t>时，小球将自由下落，仍会</a:t>
            </a:r>
            <a:r>
              <a:rPr lang="zh-CN" altLang="zh-CN" sz="2800" kern="100" dirty="0" smtClean="0">
                <a:solidFill>
                  <a:prstClr val="black"/>
                </a:solidFill>
                <a:latin typeface="Times New Roman"/>
                <a:ea typeface="华文细黑"/>
                <a:cs typeface="Times New Roman"/>
              </a:rPr>
              <a:t>做</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运动</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7" name="矩形 6"/>
          <p:cNvSpPr/>
          <p:nvPr/>
        </p:nvSpPr>
        <p:spPr>
          <a:xfrm>
            <a:off x="869102" y="1722810"/>
            <a:ext cx="1720343"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所用时间</a:t>
            </a:r>
            <a:r>
              <a:rPr lang="en-US" altLang="zh-CN" sz="2800" i="1" kern="100" dirty="0">
                <a:solidFill>
                  <a:srgbClr val="C00000"/>
                </a:solidFill>
                <a:latin typeface="Times New Roman"/>
                <a:ea typeface="华文细黑"/>
                <a:cs typeface="Courier New"/>
              </a:rPr>
              <a:t>t</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8261161" y="1722810"/>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匀加速直线</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5097254" y="243184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529382" y="312259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增大</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1198662" y="4509914"/>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匀加速直线</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51190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 grpId="1"/>
      <p:bldP spid="10" grpId="0"/>
      <p:bldP spid="10" grpId="1"/>
      <p:bldP spid="12" grpId="0"/>
      <p:bldP spid="12" grpId="1"/>
      <p:bldP spid="13" grpId="0"/>
      <p:bldP spid="13"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478582" y="373181"/>
            <a:ext cx="11210519" cy="5734903"/>
          </a:xfrm>
          <a:prstGeom prst="rect">
            <a:avLst/>
          </a:prstGeom>
        </p:spPr>
        <p:txBody>
          <a:bodyPr wrap="square">
            <a:spAutoFit/>
          </a:bodyPr>
          <a:lstStyle/>
          <a:p>
            <a:pPr algn="just">
              <a:lnSpc>
                <a:spcPts val="55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b="1" kern="100" dirty="0" smtClean="0">
              <a:solidFill>
                <a:srgbClr val="0000FF"/>
              </a:solidFill>
              <a:latin typeface="IPAPANNEW"/>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在空气中自由释放的物体都做自由落体运动</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物体只在重力作用下的运动是自由落体运动</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自由落体加速度的方向垂直地面</a:t>
            </a:r>
            <a:r>
              <a:rPr lang="zh-CN" altLang="zh-CN" sz="2800" kern="100" dirty="0" smtClean="0">
                <a:latin typeface="Times New Roman"/>
                <a:ea typeface="华文细黑"/>
                <a:cs typeface="Times New Roman"/>
              </a:rPr>
              <a:t>向下</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伽利略通过实验的观察与计算，直接得到自由落体运动的</a:t>
            </a:r>
            <a:r>
              <a:rPr lang="zh-CN" altLang="zh-CN" sz="2800" kern="100" dirty="0" smtClean="0">
                <a:latin typeface="Times New Roman"/>
                <a:ea typeface="华文细黑"/>
                <a:cs typeface="Times New Roman"/>
              </a:rPr>
              <a:t>规律</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一物体从塔顶做自由落体运动，经过</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落地，取</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，则物体落地时的速度</a:t>
            </a:r>
            <a:r>
              <a:rPr lang="en-US" altLang="zh-CN" sz="2800" i="1" kern="100" dirty="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Courier New"/>
              </a:rPr>
              <a:t>         </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，方向</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；塔高</a:t>
            </a:r>
            <a:r>
              <a:rPr lang="en-US" altLang="zh-CN" sz="2800" i="1" kern="100" dirty="0">
                <a:latin typeface="Times New Roman"/>
                <a:ea typeface="华文细黑"/>
                <a:cs typeface="Courier New"/>
              </a:rPr>
              <a:t>H</a:t>
            </a:r>
            <a:r>
              <a:rPr lang="zh-CN" altLang="zh-CN" sz="2800" kern="100" dirty="0">
                <a:latin typeface="Times New Roman"/>
                <a:ea typeface="华文细黑"/>
                <a:cs typeface="Times New Roman"/>
              </a:rPr>
              <a:t>＝</a:t>
            </a:r>
            <a:r>
              <a:rPr lang="en-US" altLang="zh-CN" sz="2800" u="sng" kern="100" dirty="0">
                <a:latin typeface="Times New Roman"/>
                <a:ea typeface="华文细黑"/>
                <a:cs typeface="Courier New"/>
              </a:rPr>
              <a:t>        </a:t>
            </a:r>
            <a:r>
              <a:rPr lang="en-US" altLang="zh-CN" sz="2800" kern="100" dirty="0">
                <a:latin typeface="Times New Roman"/>
                <a:ea typeface="华文细黑"/>
                <a:cs typeface="Courier New"/>
              </a:rPr>
              <a:t>m.</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7948051" y="1979742"/>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7948051" y="2670230"/>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6877134" y="3380150"/>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0777571" y="4058702"/>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3319219" y="5426854"/>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30</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5636537" y="537605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竖直向下</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8925683" y="5426854"/>
            <a:ext cx="54373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45</a:t>
            </a:r>
            <a:endParaRPr lang="zh-CN" altLang="en-US" sz="2800" kern="100" dirty="0">
              <a:solidFill>
                <a:srgbClr val="C00000"/>
              </a:solidFill>
              <a:latin typeface="Times New Roman"/>
              <a:ea typeface="华文细黑"/>
              <a:cs typeface="Times New Roman"/>
            </a:endParaRPr>
          </a:p>
        </p:txBody>
      </p:sp>
      <p:pic>
        <p:nvPicPr>
          <p:cNvPr id="15" name="图片 1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 grpId="0"/>
      <p:bldP spid="2" grpId="1"/>
      <p:bldP spid="4" grpId="0"/>
      <p:bldP spid="4" grpId="1"/>
      <p:bldP spid="5" grpId="0"/>
      <p:bldP spid="5" grpId="1"/>
      <p:bldP spid="6" grpId="0"/>
      <p:bldP spid="6" grpId="1"/>
      <p:bldP spid="7" grpId="0"/>
      <p:bldP spid="7" grpId="1"/>
      <p:bldP spid="9" grpId="0"/>
      <p:bldP spid="9" grpId="1"/>
      <p:bldP spid="10" grpId="0"/>
      <p:bldP spid="10"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5948</TotalTime>
  <Words>1475</Words>
  <Application>Microsoft Office PowerPoint</Application>
  <PresentationFormat>自定义</PresentationFormat>
  <Paragraphs>251</Paragraphs>
  <Slides>36</Slides>
  <Notes>0</Notes>
  <HiddenSlides>6</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39" baseType="lpstr">
      <vt:lpstr>7_Office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5904</cp:revision>
  <dcterms:created xsi:type="dcterms:W3CDTF">2014-11-27T01:03:00Z</dcterms:created>
  <dcterms:modified xsi:type="dcterms:W3CDTF">2018-06-30T07:33:42Z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