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672" r:id="rId2"/>
    <p:sldId id="1263" r:id="rId3"/>
    <p:sldId id="699" r:id="rId4"/>
    <p:sldId id="1126" r:id="rId5"/>
    <p:sldId id="1127" r:id="rId6"/>
    <p:sldId id="1441" r:id="rId7"/>
    <p:sldId id="1403" r:id="rId8"/>
    <p:sldId id="1413" r:id="rId9"/>
    <p:sldId id="1414" r:id="rId10"/>
    <p:sldId id="1434" r:id="rId11"/>
    <p:sldId id="1435" r:id="rId12"/>
    <p:sldId id="1442" r:id="rId13"/>
    <p:sldId id="1443" r:id="rId14"/>
    <p:sldId id="1385" r:id="rId15"/>
    <p:sldId id="1444" r:id="rId16"/>
    <p:sldId id="1387" r:id="rId17"/>
    <p:sldId id="1415" r:id="rId18"/>
    <p:sldId id="1445" r:id="rId19"/>
    <p:sldId id="1446" r:id="rId20"/>
    <p:sldId id="1447" r:id="rId21"/>
    <p:sldId id="1448" r:id="rId22"/>
    <p:sldId id="1449" r:id="rId23"/>
    <p:sldId id="1450" r:id="rId24"/>
    <p:sldId id="1115" r:id="rId25"/>
    <p:sldId id="1059" r:id="rId26"/>
    <p:sldId id="1438" r:id="rId27"/>
    <p:sldId id="1060" r:id="rId28"/>
    <p:sldId id="1412" r:id="rId29"/>
    <p:sldId id="1061" r:id="rId30"/>
    <p:sldId id="1451" r:id="rId31"/>
    <p:sldId id="1452" r:id="rId32"/>
    <p:sldId id="1468" r:id="rId33"/>
    <p:sldId id="1453" r:id="rId34"/>
    <p:sldId id="1455" r:id="rId35"/>
    <p:sldId id="1458" r:id="rId36"/>
    <p:sldId id="1471" r:id="rId37"/>
    <p:sldId id="1473" r:id="rId38"/>
    <p:sldId id="1472" r:id="rId39"/>
    <p:sldId id="1477" r:id="rId40"/>
    <p:sldId id="1475" r:id="rId41"/>
    <p:sldId id="1457" r:id="rId42"/>
    <p:sldId id="1459" r:id="rId43"/>
    <p:sldId id="1479" r:id="rId44"/>
    <p:sldId id="1460" r:id="rId45"/>
    <p:sldId id="1461" r:id="rId46"/>
    <p:sldId id="1462" r:id="rId47"/>
    <p:sldId id="1466" r:id="rId48"/>
    <p:sldId id="1480" r:id="rId49"/>
    <p:sldId id="1464" r:id="rId50"/>
    <p:sldId id="1481" r:id="rId51"/>
    <p:sldId id="1483" r:id="rId52"/>
    <p:sldId id="1467" r:id="rId53"/>
    <p:sldId id="1484" r:id="rId54"/>
    <p:sldId id="1486" r:id="rId55"/>
    <p:sldId id="441" r:id="rId56"/>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8" autoAdjust="0"/>
    <p:restoredTop sz="94247" autoAdjust="0"/>
  </p:normalViewPr>
  <p:slideViewPr>
    <p:cSldViewPr>
      <p:cViewPr>
        <p:scale>
          <a:sx n="75" d="100"/>
          <a:sy n="75" d="100"/>
        </p:scale>
        <p:origin x="-413"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package" Target="../embeddings/Microsoft_Word___1.docx"/></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2.docx"/><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Word___3.docx"/><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slide" Target="slide3.xml"/><Relationship Id="rId5" Type="http://schemas.openxmlformats.org/officeDocument/2006/relationships/image" Target="../media/image22.emf"/><Relationship Id="rId10" Type="http://schemas.openxmlformats.org/officeDocument/2006/relationships/image" Target="../media/image23.emf"/><Relationship Id="rId4" Type="http://schemas.openxmlformats.org/officeDocument/2006/relationships/package" Target="../embeddings/Microsoft_Word___6.docx"/><Relationship Id="rId9" Type="http://schemas.openxmlformats.org/officeDocument/2006/relationships/package" Target="../embeddings/Microsoft_Word___7.docx"/></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8.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image" Target="../media/image26.emf"/><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package" Target="../embeddings/Microsoft_Word___9.docx"/><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slide" Target="slide25.xml"/><Relationship Id="rId7"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slide" Target="slide27.xml"/><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slide" Target="slide25.xml"/><Relationship Id="rId7"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Word___11.docx"/><Relationship Id="rId5" Type="http://schemas.openxmlformats.org/officeDocument/2006/relationships/slide" Target="slide29.xml"/><Relationship Id="rId4" Type="http://schemas.openxmlformats.org/officeDocument/2006/relationships/slide" Target="slide27.xml"/><Relationship Id="rId9" Type="http://schemas.openxmlformats.org/officeDocument/2006/relationships/image" Target="../media/image32.emf"/></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5.xml"/><Relationship Id="rId7" Type="http://schemas.openxmlformats.org/officeDocument/2006/relationships/image" Target="../media/image33.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package" Target="../embeddings/Microsoft_Word___13.docx"/><Relationship Id="rId5" Type="http://schemas.openxmlformats.org/officeDocument/2006/relationships/slide" Target="slide29.xml"/><Relationship Id="rId10" Type="http://schemas.openxmlformats.org/officeDocument/2006/relationships/image" Target="../media/image34.png"/><Relationship Id="rId4" Type="http://schemas.openxmlformats.org/officeDocument/2006/relationships/slide" Target="slide27.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package" Target="../embeddings/Microsoft_Word___15.docx"/><Relationship Id="rId5" Type="http://schemas.openxmlformats.org/officeDocument/2006/relationships/image" Target="../media/image36.emf"/><Relationship Id="rId4" Type="http://schemas.openxmlformats.org/officeDocument/2006/relationships/package" Target="../embeddings/Microsoft_Word___14.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package" Target="../embeddings/Microsoft_Word___16.docx"/><Relationship Id="rId7" Type="http://schemas.openxmlformats.org/officeDocument/2006/relationships/package" Target="../embeddings/Microsoft_Word___18.docx"/><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0.emf"/><Relationship Id="rId5" Type="http://schemas.openxmlformats.org/officeDocument/2006/relationships/package" Target="../embeddings/Microsoft_Word___17.docx"/><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42.emf"/><Relationship Id="rId4" Type="http://schemas.openxmlformats.org/officeDocument/2006/relationships/package" Target="../embeddings/Microsoft_Word___19.docx"/></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__20.docx"/><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4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4.xml"/><Relationship Id="rId9" Type="http://schemas.openxmlformats.org/officeDocument/2006/relationships/image" Target="../media/image46.png"/></Relationships>
</file>

<file path=ppt/slides/_rels/slide45.xml.rels><?xml version="1.0" encoding="UTF-8" standalone="yes"?>
<Relationships xmlns="http://schemas.openxmlformats.org/package/2006/relationships"><Relationship Id="rId8" Type="http://schemas.openxmlformats.org/officeDocument/2006/relationships/package" Target="../embeddings/Microsoft_Word___21.docx"/><Relationship Id="rId3" Type="http://schemas.openxmlformats.org/officeDocument/2006/relationships/slide" Target="slide44.xml"/><Relationship Id="rId7" Type="http://schemas.openxmlformats.org/officeDocument/2006/relationships/slide" Target="slide52.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image" Target="../media/image47.emf"/></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44.xml"/><Relationship Id="rId7" Type="http://schemas.openxmlformats.org/officeDocument/2006/relationships/slide" Target="slide52.xml"/><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46.xml"/><Relationship Id="rId7" Type="http://schemas.openxmlformats.org/officeDocument/2006/relationships/slide" Target="slide48.xml"/><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49.xml"/><Relationship Id="rId4" Type="http://schemas.openxmlformats.org/officeDocument/2006/relationships/slide" Target="slide47.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49.xml"/><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package" Target="../embeddings/Microsoft_Word___22.docx"/><Relationship Id="rId3" Type="http://schemas.openxmlformats.org/officeDocument/2006/relationships/slide" Target="slide44.xml"/><Relationship Id="rId7" Type="http://schemas.openxmlformats.org/officeDocument/2006/relationships/slide" Target="slide52.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slide" Target="slide49.xml"/><Relationship Id="rId5" Type="http://schemas.openxmlformats.org/officeDocument/2006/relationships/slide" Target="slide47.xml"/><Relationship Id="rId10" Type="http://schemas.openxmlformats.org/officeDocument/2006/relationships/image" Target="../media/image52.png"/><Relationship Id="rId4" Type="http://schemas.openxmlformats.org/officeDocument/2006/relationships/slide" Target="slide46.xml"/><Relationship Id="rId9"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52.png"/><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49.xml"/><Relationship Id="rId4" Type="http://schemas.openxmlformats.org/officeDocument/2006/relationships/slide" Target="slide47.xml"/></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44.xml"/><Relationship Id="rId7" Type="http://schemas.openxmlformats.org/officeDocument/2006/relationships/slide" Target="slide52.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slide" Target="slide49.xml"/><Relationship Id="rId5" Type="http://schemas.openxmlformats.org/officeDocument/2006/relationships/slide" Target="slide47.xml"/><Relationship Id="rId10" Type="http://schemas.openxmlformats.org/officeDocument/2006/relationships/image" Target="../media/image53.emf"/><Relationship Id="rId4" Type="http://schemas.openxmlformats.org/officeDocument/2006/relationships/slide" Target="slide46.xml"/><Relationship Id="rId9" Type="http://schemas.openxmlformats.org/officeDocument/2006/relationships/package" Target="../embeddings/Microsoft_Word___23.docx"/></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54.png"/><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49.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54.png"/><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49.xml"/><Relationship Id="rId4" Type="http://schemas.openxmlformats.org/officeDocument/2006/relationships/slide" Target="slide47.xml"/></Relationships>
</file>

<file path=ppt/slides/_rels/slide5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 Target="slide44.xml"/><Relationship Id="rId7" Type="http://schemas.openxmlformats.org/officeDocument/2006/relationships/slide" Target="slide52.xml"/><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slide" Target="slide49.xml"/><Relationship Id="rId11" Type="http://schemas.openxmlformats.org/officeDocument/2006/relationships/slide" Target="slide3.xml"/><Relationship Id="rId5" Type="http://schemas.openxmlformats.org/officeDocument/2006/relationships/slide" Target="slide47.xml"/><Relationship Id="rId10" Type="http://schemas.openxmlformats.org/officeDocument/2006/relationships/image" Target="../media/image55.emf"/><Relationship Id="rId4" Type="http://schemas.openxmlformats.org/officeDocument/2006/relationships/slide" Target="slide46.xml"/><Relationship Id="rId9" Type="http://schemas.openxmlformats.org/officeDocument/2006/relationships/package" Target="../embeddings/Microsoft_Word___24.docx"/></Relationships>
</file>

<file path=ppt/slides/_rels/slide5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21" name="Picture 5" descr="C:\Users\Administrator\Desktop\用！！！\风景图片\新图！\3运动会\timg (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47" b="513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2"/>
          <p:cNvSpPr txBox="1">
            <a:spLocks/>
          </p:cNvSpPr>
          <p:nvPr/>
        </p:nvSpPr>
        <p:spPr>
          <a:xfrm>
            <a:off x="2854846" y="4282072"/>
            <a:ext cx="914501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微型专题　动力学连接体问题和临界问题</a:t>
            </a:r>
          </a:p>
        </p:txBody>
      </p:sp>
      <p:sp>
        <p:nvSpPr>
          <p:cNvPr id="11" name="副标题 3"/>
          <p:cNvSpPr txBox="1">
            <a:spLocks/>
          </p:cNvSpPr>
          <p:nvPr/>
        </p:nvSpPr>
        <p:spPr>
          <a:xfrm>
            <a:off x="2854846" y="3786659"/>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第四章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牛顿运动定律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391472" y="333450"/>
            <a:ext cx="11381250"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　</a:t>
            </a:r>
            <a:r>
              <a:rPr lang="zh-CN" altLang="zh-CN" sz="2800" kern="100" dirty="0">
                <a:latin typeface="Times New Roman"/>
                <a:ea typeface="华文细黑"/>
                <a:cs typeface="Times New Roman"/>
              </a:rPr>
              <a:t>在水平地面上有两个彼此接触的物体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，它们的质量分别为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，与地面间的动摩擦因数均为</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，若用水平推力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物体，使</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一起向前运动，如图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所示，求两物体间的相互作用力为多大？</a:t>
            </a:r>
            <a:endParaRPr lang="zh-CN" altLang="zh-CN" sz="1050" kern="100" dirty="0">
              <a:effectLst/>
              <a:latin typeface="宋体"/>
              <a:cs typeface="Courier New"/>
            </a:endParaRPr>
          </a:p>
        </p:txBody>
      </p:sp>
      <p:sp>
        <p:nvSpPr>
          <p:cNvPr id="7" name="矩形 6"/>
          <p:cNvSpPr/>
          <p:nvPr/>
        </p:nvSpPr>
        <p:spPr>
          <a:xfrm>
            <a:off x="5733569" y="4274726"/>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3172320019"/>
              </p:ext>
            </p:extLst>
          </p:nvPr>
        </p:nvGraphicFramePr>
        <p:xfrm>
          <a:off x="527695" y="4869954"/>
          <a:ext cx="2543175" cy="1447800"/>
        </p:xfrm>
        <a:graphic>
          <a:graphicData uri="http://schemas.openxmlformats.org/presentationml/2006/ole">
            <mc:AlternateContent xmlns:mc="http://schemas.openxmlformats.org/markup-compatibility/2006">
              <mc:Choice xmlns:v="urn:schemas-microsoft-com:vml" Requires="v">
                <p:oleObj spid="_x0000_s17007" name="文档" r:id="rId4" imgW="2550276" imgH="1447594" progId="Word.Document.12">
                  <p:embed/>
                </p:oleObj>
              </mc:Choice>
              <mc:Fallback>
                <p:oleObj name="文档" r:id="rId4" imgW="2550276" imgH="1447594" progId="Word.Document.12">
                  <p:embed/>
                  <p:pic>
                    <p:nvPicPr>
                      <p:cNvPr id="0" name=""/>
                      <p:cNvPicPr/>
                      <p:nvPr/>
                    </p:nvPicPr>
                    <p:blipFill>
                      <a:blip r:embed="rId5"/>
                      <a:stretch>
                        <a:fillRect/>
                      </a:stretch>
                    </p:blipFill>
                    <p:spPr>
                      <a:xfrm>
                        <a:off x="527695" y="4869954"/>
                        <a:ext cx="2543175" cy="1447800"/>
                      </a:xfrm>
                      <a:prstGeom prst="rect">
                        <a:avLst/>
                      </a:prstGeom>
                    </p:spPr>
                  </p:pic>
                </p:oleObj>
              </mc:Fallback>
            </mc:AlternateContent>
          </a:graphicData>
        </a:graphic>
      </p:graphicFrame>
      <p:pic>
        <p:nvPicPr>
          <p:cNvPr id="16479" name="Picture 95" descr="\\贾文\贾文\源文件\同步\物理 人教 必修1 新课标\4-19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169" y="2804859"/>
            <a:ext cx="3348074" cy="13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38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371867" y="376883"/>
            <a:ext cx="8338858"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以</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整体为研究对象，其受力如图甲所示</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由</a:t>
            </a:r>
            <a:r>
              <a:rPr lang="zh-CN" altLang="zh-CN" sz="2800" kern="100" dirty="0">
                <a:solidFill>
                  <a:srgbClr val="002060"/>
                </a:solidFill>
                <a:latin typeface="Times New Roman"/>
                <a:ea typeface="华文细黑"/>
                <a:cs typeface="Times New Roman"/>
              </a:rPr>
              <a:t>牛顿第二定律可</a:t>
            </a:r>
            <a:r>
              <a:rPr lang="zh-CN" altLang="zh-CN" sz="2800" kern="100" dirty="0" smtClean="0">
                <a:solidFill>
                  <a:srgbClr val="002060"/>
                </a:solidFill>
                <a:latin typeface="Times New Roman"/>
                <a:ea typeface="华文细黑"/>
                <a:cs typeface="Times New Roman"/>
              </a:rPr>
              <a:t>得</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μ</a:t>
            </a:r>
            <a:r>
              <a:rPr lang="en-US" altLang="zh-CN" sz="2800" kern="100" dirty="0">
                <a:solidFill>
                  <a:srgbClr val="002060"/>
                </a:solidFill>
                <a:latin typeface="Times New Roman"/>
                <a:ea typeface="华文细黑"/>
              </a:rPr>
              <a:t>(</a:t>
            </a:r>
            <a:r>
              <a:rPr lang="en-US" altLang="zh-CN" sz="2800" i="1" kern="100" dirty="0">
                <a:solidFill>
                  <a:srgbClr val="002060"/>
                </a:solidFill>
                <a:latin typeface="Times New Roman"/>
                <a:ea typeface="华文细黑"/>
              </a:rPr>
              <a:t>m</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m</a:t>
            </a:r>
            <a:r>
              <a:rPr lang="en-US" altLang="zh-CN" sz="2800" kern="100" baseline="-25000" dirty="0">
                <a:solidFill>
                  <a:srgbClr val="002060"/>
                </a:solidFill>
                <a:latin typeface="Times New Roman"/>
                <a:ea typeface="华文细黑"/>
              </a:rPr>
              <a:t>2</a:t>
            </a:r>
            <a:r>
              <a:rPr lang="en-US" altLang="zh-CN" sz="2800" kern="100" dirty="0">
                <a:solidFill>
                  <a:srgbClr val="002060"/>
                </a:solidFill>
                <a:latin typeface="Times New Roman"/>
                <a:ea typeface="华文细黑"/>
              </a:rPr>
              <a:t>)</a:t>
            </a:r>
            <a:r>
              <a:rPr lang="en-US" altLang="zh-CN" sz="2800" i="1" kern="100" dirty="0">
                <a:solidFill>
                  <a:srgbClr val="002060"/>
                </a:solidFill>
                <a:latin typeface="Times New Roman"/>
                <a:ea typeface="华文细黑"/>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a:t>
            </a:r>
            <a:r>
              <a:rPr lang="en-US" altLang="zh-CN" sz="2800" i="1" kern="100" dirty="0">
                <a:solidFill>
                  <a:srgbClr val="002060"/>
                </a:solidFill>
                <a:latin typeface="Times New Roman"/>
                <a:ea typeface="华文细黑"/>
              </a:rPr>
              <a:t>m</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rPr>
              <a:t>m</a:t>
            </a:r>
            <a:r>
              <a:rPr lang="en-US" altLang="zh-CN" sz="2800" kern="100" baseline="-25000" dirty="0" smtClean="0">
                <a:solidFill>
                  <a:srgbClr val="002060"/>
                </a:solidFill>
                <a:latin typeface="Times New Roman"/>
                <a:ea typeface="华文细黑"/>
              </a:rPr>
              <a:t>2</a:t>
            </a:r>
            <a:r>
              <a:rPr lang="en-US" altLang="zh-CN" sz="2800" kern="100" dirty="0" smtClean="0">
                <a:solidFill>
                  <a:srgbClr val="002060"/>
                </a:solidFill>
                <a:latin typeface="Times New Roman"/>
                <a:ea typeface="华文细黑"/>
              </a:rPr>
              <a:t>)</a:t>
            </a:r>
            <a:r>
              <a:rPr lang="en-US" altLang="zh-CN" sz="2800" i="1" kern="100" dirty="0" smtClean="0">
                <a:solidFill>
                  <a:srgbClr val="002060"/>
                </a:solidFill>
                <a:latin typeface="Times New Roman"/>
                <a:ea typeface="华文细黑"/>
              </a:rPr>
              <a:t>a</a:t>
            </a:r>
            <a:endParaRPr lang="en-US" altLang="zh-CN" sz="2800" kern="100" dirty="0" smtClean="0">
              <a:solidFill>
                <a:srgbClr val="002060"/>
              </a:solidFill>
              <a:latin typeface="Times New Roman"/>
              <a:ea typeface="华文细黑"/>
              <a:cs typeface="Times New Roman"/>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147039335"/>
              </p:ext>
            </p:extLst>
          </p:nvPr>
        </p:nvGraphicFramePr>
        <p:xfrm>
          <a:off x="468838" y="2493690"/>
          <a:ext cx="5740400" cy="1281112"/>
        </p:xfrm>
        <a:graphic>
          <a:graphicData uri="http://schemas.openxmlformats.org/presentationml/2006/ole">
            <mc:AlternateContent xmlns:mc="http://schemas.openxmlformats.org/markup-compatibility/2006">
              <mc:Choice xmlns:v="urn:schemas-microsoft-com:vml" Requires="v">
                <p:oleObj spid="_x0000_s54488" name="文档" r:id="rId3" imgW="5739933" imgH="1279872" progId="Word.Document.12">
                  <p:embed/>
                </p:oleObj>
              </mc:Choice>
              <mc:Fallback>
                <p:oleObj name="文档" r:id="rId3" imgW="5739933" imgH="1279872" progId="Word.Document.12">
                  <p:embed/>
                  <p:pic>
                    <p:nvPicPr>
                      <p:cNvPr id="0" name=""/>
                      <p:cNvPicPr/>
                      <p:nvPr/>
                    </p:nvPicPr>
                    <p:blipFill>
                      <a:blip r:embed="rId4"/>
                      <a:stretch>
                        <a:fillRect/>
                      </a:stretch>
                    </p:blipFill>
                    <p:spPr>
                      <a:xfrm>
                        <a:off x="468838" y="2493690"/>
                        <a:ext cx="5740400" cy="1281112"/>
                      </a:xfrm>
                      <a:prstGeom prst="rect">
                        <a:avLst/>
                      </a:prstGeom>
                    </p:spPr>
                  </p:pic>
                </p:oleObj>
              </mc:Fallback>
            </mc:AlternateContent>
          </a:graphicData>
        </a:graphic>
      </p:graphicFrame>
      <p:sp>
        <p:nvSpPr>
          <p:cNvPr id="10" name="矩形 9"/>
          <p:cNvSpPr/>
          <p:nvPr/>
        </p:nvSpPr>
        <p:spPr>
          <a:xfrm>
            <a:off x="371867" y="3501802"/>
            <a:ext cx="8387635" cy="1303177"/>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再以</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物体为研究对象，其受力如图乙所示，</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由牛顿第二定律可得</a:t>
            </a:r>
            <a:r>
              <a:rPr lang="en-US" altLang="zh-CN" sz="2800" i="1" kern="100" dirty="0">
                <a:solidFill>
                  <a:srgbClr val="002060"/>
                </a:solidFill>
                <a:latin typeface="Times New Roman"/>
                <a:ea typeface="华文细黑"/>
                <a:cs typeface="Courier New"/>
              </a:rPr>
              <a:t>F</a:t>
            </a:r>
            <a:r>
              <a:rPr lang="en-US" altLang="zh-CN" sz="2800" i="1" kern="100" baseline="-25000" dirty="0">
                <a:solidFill>
                  <a:srgbClr val="002060"/>
                </a:solidFill>
                <a:latin typeface="Times New Roman"/>
                <a:ea typeface="华文细黑"/>
                <a:cs typeface="Courier New"/>
              </a:rPr>
              <a:t>AB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μm</a:t>
            </a:r>
            <a:r>
              <a:rPr lang="en-US" altLang="zh-CN" sz="2800" kern="100" baseline="-250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endParaRPr lang="zh-CN" altLang="zh-CN" sz="1050" kern="100" dirty="0">
              <a:effectLst/>
              <a:latin typeface="宋体"/>
              <a:cs typeface="Courier New"/>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63347048"/>
              </p:ext>
            </p:extLst>
          </p:nvPr>
        </p:nvGraphicFramePr>
        <p:xfrm>
          <a:off x="468838" y="5013970"/>
          <a:ext cx="6604000" cy="1371600"/>
        </p:xfrm>
        <a:graphic>
          <a:graphicData uri="http://schemas.openxmlformats.org/presentationml/2006/ole">
            <mc:AlternateContent xmlns:mc="http://schemas.openxmlformats.org/markup-compatibility/2006">
              <mc:Choice xmlns:v="urn:schemas-microsoft-com:vml" Requires="v">
                <p:oleObj spid="_x0000_s54489" name="文档" r:id="rId5" imgW="6602419" imgH="1370931" progId="Word.Document.12">
                  <p:embed/>
                </p:oleObj>
              </mc:Choice>
              <mc:Fallback>
                <p:oleObj name="文档" r:id="rId5" imgW="6602419" imgH="1370931" progId="Word.Document.12">
                  <p:embed/>
                  <p:pic>
                    <p:nvPicPr>
                      <p:cNvPr id="0" name=""/>
                      <p:cNvPicPr/>
                      <p:nvPr/>
                    </p:nvPicPr>
                    <p:blipFill>
                      <a:blip r:embed="rId6"/>
                      <a:stretch>
                        <a:fillRect/>
                      </a:stretch>
                    </p:blipFill>
                    <p:spPr>
                      <a:xfrm>
                        <a:off x="468838" y="5013970"/>
                        <a:ext cx="6604000" cy="1371600"/>
                      </a:xfrm>
                      <a:prstGeom prst="rect">
                        <a:avLst/>
                      </a:prstGeom>
                    </p:spPr>
                  </p:pic>
                </p:oleObj>
              </mc:Fallback>
            </mc:AlternateContent>
          </a:graphicData>
        </a:graphic>
      </p:graphicFrame>
      <p:pic>
        <p:nvPicPr>
          <p:cNvPr id="17607" name="Picture 199" descr="\\贾文\贾文\源文件\同步\物理 人教 必修1 新课标\4-200.TIF"/>
          <p:cNvPicPr>
            <a:picLocks noChangeAspect="1" noChangeArrowheads="1"/>
          </p:cNvPicPr>
          <p:nvPr/>
        </p:nvPicPr>
        <p:blipFill rotWithShape="1">
          <a:blip r:embed="rId7">
            <a:extLst>
              <a:ext uri="{28A0092B-C50C-407E-A947-70E740481C1C}">
                <a14:useLocalDpi xmlns:a14="http://schemas.microsoft.com/office/drawing/2010/main" val="0"/>
              </a:ext>
            </a:extLst>
          </a:blip>
          <a:srcRect r="61254"/>
          <a:stretch>
            <a:fillRect/>
          </a:stretch>
        </p:blipFill>
        <p:spPr bwMode="auto">
          <a:xfrm>
            <a:off x="8975526" y="607556"/>
            <a:ext cx="2470951" cy="268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9" descr="\\贾文\贾文\源文件\同步\物理 人教 必修1 新课标\4-200.TIF"/>
          <p:cNvPicPr>
            <a:picLocks noChangeAspect="1" noChangeArrowheads="1"/>
          </p:cNvPicPr>
          <p:nvPr/>
        </p:nvPicPr>
        <p:blipFill rotWithShape="1">
          <a:blip r:embed="rId7">
            <a:extLst>
              <a:ext uri="{28A0092B-C50C-407E-A947-70E740481C1C}">
                <a14:useLocalDpi xmlns:a14="http://schemas.microsoft.com/office/drawing/2010/main" val="0"/>
              </a:ext>
            </a:extLst>
          </a:blip>
          <a:srcRect l="55163"/>
          <a:stretch>
            <a:fillRect/>
          </a:stretch>
        </p:blipFill>
        <p:spPr bwMode="auto">
          <a:xfrm>
            <a:off x="8913678" y="3562828"/>
            <a:ext cx="2859407" cy="268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607"/>
                                        </p:tgtEl>
                                        <p:attrNameLst>
                                          <p:attrName>style.visibility</p:attrName>
                                        </p:attrNameLst>
                                      </p:cBhvr>
                                      <p:to>
                                        <p:strVal val="visible"/>
                                      </p:to>
                                    </p:set>
                                    <p:animEffect transition="in" filter="blinds(horizontal)">
                                      <p:cBhvr>
                                        <p:cTn id="10" dur="750"/>
                                        <p:tgtEl>
                                          <p:spTgt spid="17607"/>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750"/>
                                        <p:tgtEl>
                                          <p:spTgt spid="4">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750"/>
                                        <p:tgtEl>
                                          <p:spTgt spid="4">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750"/>
                                        <p:tgtEl>
                                          <p:spTgt spid="7"/>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linds(horizontal)">
                                      <p:cBhvr>
                                        <p:cTn id="26" dur="750"/>
                                        <p:tgtEl>
                                          <p:spTgt spid="10">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750"/>
                                        <p:tgtEl>
                                          <p:spTgt spid="12"/>
                                        </p:tgtEl>
                                      </p:cBhvr>
                                    </p:animEffect>
                                  </p:childTnLst>
                                </p:cTn>
                              </p:par>
                            </p:childTnLst>
                          </p:cTn>
                        </p:par>
                        <p:par>
                          <p:cTn id="30" fill="hold">
                            <p:stCondLst>
                              <p:cond delay="3750"/>
                            </p:stCondLst>
                            <p:childTnLst>
                              <p:par>
                                <p:cTn id="31" presetID="3" presetClass="entr" presetSubtype="10" fill="hold" nodeType="after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linds(horizontal)">
                                      <p:cBhvr>
                                        <p:cTn id="33" dur="750"/>
                                        <p:tgtEl>
                                          <p:spTgt spid="10">
                                            <p:txEl>
                                              <p:pRg st="1" end="1"/>
                                            </p:txEl>
                                          </p:spTgt>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446976" y="302970"/>
            <a:ext cx="11185087" cy="259583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所示，装有支架的质量为</a:t>
            </a:r>
            <a:r>
              <a:rPr lang="en-US" altLang="zh-CN" sz="2800" i="1" kern="100" dirty="0">
                <a:latin typeface="Times New Roman"/>
                <a:ea typeface="华文细黑"/>
                <a:cs typeface="Courier New"/>
              </a:rPr>
              <a:t>M</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包括支架的质量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的小车放在光滑水平地面上，支架上用细线拖着质量为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的小球，当小车在光滑水平地面上向左匀加速运动时，稳定后细线与竖直方向的夹角为</a:t>
            </a:r>
            <a:r>
              <a:rPr lang="en-US" altLang="zh-CN" sz="2800" i="1" kern="100" dirty="0">
                <a:latin typeface="Times New Roman"/>
                <a:ea typeface="华文细黑"/>
                <a:cs typeface="Courier New"/>
              </a:rPr>
              <a:t>θ</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重力加速度为</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，求小车所受牵引力的大小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7" name="矩形 6"/>
          <p:cNvSpPr/>
          <p:nvPr/>
        </p:nvSpPr>
        <p:spPr>
          <a:xfrm>
            <a:off x="5733569" y="5332509"/>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
        <p:nvSpPr>
          <p:cNvPr id="9" name="矩形 8"/>
          <p:cNvSpPr/>
          <p:nvPr/>
        </p:nvSpPr>
        <p:spPr>
          <a:xfrm>
            <a:off x="446976" y="5619385"/>
            <a:ext cx="3304110" cy="738664"/>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a:t>
            </a:r>
            <a:r>
              <a:rPr lang="en-US" altLang="zh-CN" sz="2800" i="1" kern="100" dirty="0">
                <a:solidFill>
                  <a:srgbClr val="C00000"/>
                </a:solidFill>
                <a:latin typeface="Times New Roman"/>
                <a:ea typeface="华文细黑"/>
              </a:rPr>
              <a:t>M</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rPr>
              <a:t>m</a:t>
            </a:r>
            <a:r>
              <a:rPr lang="en-US" altLang="zh-CN" sz="2800" kern="100" dirty="0">
                <a:solidFill>
                  <a:srgbClr val="C00000"/>
                </a:solidFill>
                <a:latin typeface="Times New Roman"/>
                <a:ea typeface="华文细黑"/>
              </a:rPr>
              <a:t>)</a:t>
            </a:r>
            <a:r>
              <a:rPr lang="en-US" altLang="zh-CN" sz="2800" i="1" kern="100" dirty="0" err="1">
                <a:solidFill>
                  <a:srgbClr val="C00000"/>
                </a:solidFill>
                <a:latin typeface="Times New Roman"/>
                <a:ea typeface="华文细黑"/>
              </a:rPr>
              <a:t>g</a:t>
            </a:r>
            <a:r>
              <a:rPr lang="en-US" altLang="zh-CN" sz="2800" kern="100" dirty="0" err="1">
                <a:solidFill>
                  <a:srgbClr val="C00000"/>
                </a:solidFill>
                <a:latin typeface="Times New Roman"/>
                <a:ea typeface="华文细黑"/>
              </a:rPr>
              <a:t>tan</a:t>
            </a:r>
            <a:r>
              <a:rPr lang="en-US" altLang="zh-CN" sz="2800" kern="100" dirty="0">
                <a:solidFill>
                  <a:srgbClr val="C00000"/>
                </a:solidFill>
                <a:latin typeface="Times New Roman"/>
                <a:ea typeface="华文细黑"/>
              </a:rPr>
              <a:t> </a:t>
            </a:r>
            <a:r>
              <a:rPr lang="en-US" altLang="zh-CN" sz="2800" i="1" kern="100" dirty="0">
                <a:solidFill>
                  <a:srgbClr val="C00000"/>
                </a:solidFill>
                <a:latin typeface="Times New Roman"/>
                <a:ea typeface="华文细黑"/>
              </a:rPr>
              <a:t>θ</a:t>
            </a:r>
            <a:endParaRPr lang="zh-CN" altLang="zh-CN" sz="2800" kern="100" dirty="0">
              <a:effectLst/>
              <a:latin typeface="宋体"/>
              <a:cs typeface="Courier New"/>
            </a:endParaRPr>
          </a:p>
        </p:txBody>
      </p:sp>
      <p:pic>
        <p:nvPicPr>
          <p:cNvPr id="36866" name="Picture 2" descr="\\贾文\贾文\源文件\同步\物理 人教 必修1 新课标\4-2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215" y="3047417"/>
            <a:ext cx="2953982" cy="216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450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94276" y="405458"/>
            <a:ext cx="9446957" cy="2817053"/>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小球与小车相对静止，它们的加速度相同，小车的加速度方向水平向左，小球的加速度方向也水平向左，由牛顿第二定律可知，小球所受合力的方向水平向左，如图所示，小球所受合力的大小为</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tan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394276" y="3174576"/>
            <a:ext cx="11201572" cy="2913618"/>
          </a:xfrm>
          <a:prstGeom prst="rect">
            <a:avLst/>
          </a:prstGeom>
        </p:spPr>
        <p:txBody>
          <a:bodyPr wrap="square">
            <a:spAutoFit/>
          </a:bodyPr>
          <a:lstStyle/>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由牛顿第二定律有</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tan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　</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宋体"/>
                <a:ea typeface="华文细黑"/>
                <a:cs typeface="Times New Roman"/>
              </a:rPr>
              <a:t>①</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对小车和小球组成的整体，运用牛顿第二定律有</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a                                                                                                  </a:t>
            </a:r>
            <a:r>
              <a:rPr lang="en-US" altLang="zh-CN" sz="2800" kern="100" dirty="0" smtClean="0">
                <a:solidFill>
                  <a:srgbClr val="002060"/>
                </a:solidFill>
                <a:latin typeface="宋体"/>
                <a:ea typeface="华文细黑"/>
                <a:cs typeface="Times New Roman"/>
              </a:rPr>
              <a:t>②</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联立</a:t>
            </a:r>
            <a:r>
              <a:rPr lang="en-US" altLang="zh-CN" sz="2800" kern="100" dirty="0">
                <a:solidFill>
                  <a:srgbClr val="002060"/>
                </a:solidFill>
                <a:latin typeface="宋体"/>
                <a:ea typeface="华文细黑"/>
                <a:cs typeface="Times New Roman"/>
              </a:rPr>
              <a:t>①②</a:t>
            </a: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dirty="0">
                <a:solidFill>
                  <a:srgbClr val="002060"/>
                </a:solidFill>
                <a:latin typeface="Times New Roman"/>
                <a:ea typeface="华文细黑"/>
                <a:cs typeface="Courier New"/>
              </a:rPr>
              <a:t>)</a:t>
            </a:r>
            <a:r>
              <a:rPr lang="en-US" altLang="zh-CN" sz="2800" i="1" kern="100" dirty="0" err="1">
                <a:solidFill>
                  <a:srgbClr val="002060"/>
                </a:solidFill>
                <a:latin typeface="Times New Roman"/>
                <a:ea typeface="华文细黑"/>
                <a:cs typeface="Courier New"/>
              </a:rPr>
              <a:t>g</a:t>
            </a:r>
            <a:r>
              <a:rPr lang="en-US" altLang="zh-CN" sz="2800" kern="100" dirty="0" err="1">
                <a:solidFill>
                  <a:srgbClr val="002060"/>
                </a:solidFill>
                <a:latin typeface="Times New Roman"/>
                <a:ea typeface="华文细黑"/>
                <a:cs typeface="Courier New"/>
              </a:rPr>
              <a:t>tan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37890" name="Picture 2" descr="\\贾文\贾文\源文件\同步\物理 人教 必修1 新课标\4-20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946" y="663925"/>
            <a:ext cx="1668300" cy="232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11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blinds(horizontal)">
                                      <p:cBhvr>
                                        <p:cTn id="10" dur="750"/>
                                        <p:tgtEl>
                                          <p:spTgt spid="37890"/>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750"/>
                                        <p:tgtEl>
                                          <p:spTgt spid="5">
                                            <p:txEl>
                                              <p:pRg st="0" end="0"/>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750"/>
                                        <p:tgtEl>
                                          <p:spTgt spid="5">
                                            <p:txEl>
                                              <p:pRg st="1" end="1"/>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750"/>
                                        <p:tgtEl>
                                          <p:spTgt spid="5">
                                            <p:txEl>
                                              <p:pRg st="2" end="2"/>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linds(horizontal)">
                                      <p:cBhvr>
                                        <p:cTn id="26"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二、动力学的临界问题</a:t>
            </a:r>
          </a:p>
        </p:txBody>
      </p:sp>
      <p:sp>
        <p:nvSpPr>
          <p:cNvPr id="3"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328938" y="692855"/>
            <a:ext cx="11435850" cy="6053709"/>
          </a:xfrm>
          <a:prstGeom prst="rect">
            <a:avLst/>
          </a:prstGeom>
        </p:spPr>
        <p:txBody>
          <a:bodyPr wrap="square">
            <a:spAutoFit/>
          </a:bodyPr>
          <a:lstStyle/>
          <a:p>
            <a:pPr algn="just">
              <a:lnSpc>
                <a:spcPct val="14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临界问题：</a:t>
            </a:r>
            <a:r>
              <a:rPr lang="zh-CN" altLang="zh-CN" sz="2800" kern="100" dirty="0">
                <a:latin typeface="Times New Roman"/>
                <a:ea typeface="华文细黑"/>
                <a:cs typeface="Times New Roman"/>
              </a:rPr>
              <a:t>某种物理现象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或物理状态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刚好要发生或刚好不发生的转折状态</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关键词语：</a:t>
            </a:r>
            <a:r>
              <a:rPr lang="zh-CN" altLang="zh-CN" sz="2800" kern="100" dirty="0">
                <a:latin typeface="Times New Roman"/>
                <a:ea typeface="华文细黑"/>
                <a:cs typeface="Times New Roman"/>
              </a:rPr>
              <a:t>在动力学问题中出现的</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最大</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最小</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刚好</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恰能</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等词语，一般都暗示了临界状态的出现，隐含了相应的临界条件</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临界问题的常见类型及临界条件：</a:t>
            </a:r>
            <a:endParaRPr lang="zh-CN" altLang="zh-CN" sz="100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spc="-100" dirty="0">
                <a:latin typeface="Times New Roman"/>
                <a:ea typeface="华文细黑"/>
                <a:cs typeface="Times New Roman"/>
              </a:rPr>
              <a:t>接触与脱离的临界条件：两物体相接触</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或脱离</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的临界条件是弹力为零</a:t>
            </a:r>
            <a:r>
              <a:rPr lang="en-US" altLang="zh-CN" sz="2800" kern="100" spc="-100" dirty="0">
                <a:latin typeface="Times New Roman"/>
                <a:ea typeface="华文细黑"/>
                <a:cs typeface="Courier New"/>
              </a:rPr>
              <a:t>.</a:t>
            </a:r>
            <a:endParaRPr lang="zh-CN" altLang="zh-CN" sz="1000" kern="100" spc="-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相对静止或相对滑动的临界条件：静摩擦力达到最大静摩擦力</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绳子断裂与松弛的临界条件：绳子所能承受的张力是有限的，绳子断与不断的临界条件是实际张力等于它所能承受的最大张力，绳子松弛的临界条件是绳上的张力为零</a:t>
            </a:r>
            <a:r>
              <a:rPr lang="en-US" altLang="zh-CN" sz="2800" kern="100" dirty="0" smtClean="0">
                <a:latin typeface="Times New Roman"/>
                <a:ea typeface="华文细黑"/>
                <a:cs typeface="Courier New"/>
              </a:rPr>
              <a:t>.</a:t>
            </a:r>
            <a:endParaRPr lang="zh-CN" altLang="zh-CN" sz="1000" kern="100" dirty="0">
              <a:latin typeface="宋体"/>
              <a:cs typeface="Courier New"/>
            </a:endParaRPr>
          </a:p>
        </p:txBody>
      </p:sp>
    </p:spTree>
    <p:extLst>
      <p:ext uri="{BB962C8B-B14F-4D97-AF65-F5344CB8AC3E}">
        <p14:creationId xmlns:p14="http://schemas.microsoft.com/office/powerpoint/2010/main" val="851356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6011" y="858282"/>
            <a:ext cx="11120877" cy="4227696"/>
          </a:xfrm>
          <a:prstGeom prst="rect">
            <a:avLst/>
          </a:prstGeom>
        </p:spPr>
        <p:txBody>
          <a:bodyPr>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加速度最大与速度最大的临界条件：当物体在变化的外力作用下运动时，其加速度和速度都会不断变化，当所受合力最大时，具有最大加速度；当所受合力最小时，具有最小加速度</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当出现加速度为零时，物体处于临界状态，对应的速度达到最大值或最小值</a:t>
            </a:r>
            <a:r>
              <a:rPr lang="en-US" altLang="zh-CN" sz="2800" kern="100" dirty="0">
                <a:solidFill>
                  <a:prstClr val="black"/>
                </a:solidFill>
                <a:latin typeface="Times New Roman"/>
                <a:ea typeface="华文细黑"/>
                <a:cs typeface="Courier New"/>
              </a:rPr>
              <a:t>.</a:t>
            </a:r>
            <a:endParaRPr lang="zh-CN" altLang="zh-CN" sz="1000" kern="100" dirty="0">
              <a:solidFill>
                <a:prstClr val="black"/>
              </a:solidFill>
              <a:latin typeface="宋体"/>
              <a:cs typeface="Courier New"/>
            </a:endParaRPr>
          </a:p>
          <a:p>
            <a:pPr lvl="0" algn="just">
              <a:lnSpc>
                <a:spcPts val="5500"/>
              </a:lnSpc>
              <a:tabLst>
                <a:tab pos="2700655" algn="l"/>
              </a:tabLst>
            </a:pPr>
            <a:r>
              <a:rPr lang="en-US" altLang="zh-CN" sz="2800" b="1" kern="100" dirty="0">
                <a:solidFill>
                  <a:prstClr val="black"/>
                </a:solidFill>
                <a:latin typeface="Times New Roman"/>
                <a:ea typeface="华文细黑"/>
                <a:cs typeface="Courier New"/>
              </a:rPr>
              <a:t>4.</a:t>
            </a:r>
            <a:r>
              <a:rPr lang="zh-CN" altLang="zh-CN" sz="2800" b="1" kern="100" dirty="0">
                <a:solidFill>
                  <a:prstClr val="black"/>
                </a:solidFill>
                <a:latin typeface="Times New Roman"/>
                <a:ea typeface="华文细黑"/>
                <a:cs typeface="Times New Roman"/>
              </a:rPr>
              <a:t>解题关键：</a:t>
            </a:r>
            <a:r>
              <a:rPr lang="zh-CN" altLang="zh-CN" sz="2800" kern="100" dirty="0">
                <a:solidFill>
                  <a:prstClr val="black"/>
                </a:solidFill>
                <a:latin typeface="Times New Roman"/>
                <a:ea typeface="华文细黑"/>
                <a:cs typeface="Times New Roman"/>
              </a:rPr>
              <a:t>正确分析物体运动情况，对临界状态进行判断与分析，其中处于临界状态时存在的独特的物理关系即临界条件</a:t>
            </a:r>
            <a:r>
              <a:rPr lang="en-US" altLang="zh-CN" sz="2800" kern="100" dirty="0">
                <a:solidFill>
                  <a:prstClr val="black"/>
                </a:solidFill>
                <a:latin typeface="Times New Roman"/>
                <a:ea typeface="华文细黑"/>
                <a:cs typeface="Courier New"/>
              </a:rPr>
              <a:t>.</a:t>
            </a:r>
            <a:endParaRPr lang="zh-CN" altLang="zh-CN" sz="1000" kern="100" dirty="0">
              <a:solidFill>
                <a:prstClr val="black"/>
              </a:solidFill>
              <a:latin typeface="宋体"/>
              <a:cs typeface="Courier New"/>
            </a:endParaRPr>
          </a:p>
        </p:txBody>
      </p:sp>
    </p:spTree>
    <p:extLst>
      <p:ext uri="{BB962C8B-B14F-4D97-AF65-F5344CB8AC3E}">
        <p14:creationId xmlns:p14="http://schemas.microsoft.com/office/powerpoint/2010/main" val="198196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0704" y="256150"/>
            <a:ext cx="11322624"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所示，矩形盒内用两根细线固定一个质量为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kg</a:t>
            </a:r>
            <a:r>
              <a:rPr lang="zh-CN" altLang="zh-CN" sz="2800" kern="100" dirty="0">
                <a:latin typeface="Times New Roman"/>
                <a:ea typeface="华文细黑"/>
                <a:cs typeface="Times New Roman"/>
              </a:rPr>
              <a:t>的均匀小球，</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线与水平方向成</a:t>
            </a:r>
            <a:r>
              <a:rPr lang="en-US" altLang="zh-CN" sz="2800" kern="100" dirty="0">
                <a:latin typeface="Times New Roman"/>
                <a:ea typeface="华文细黑"/>
                <a:cs typeface="Courier New"/>
              </a:rPr>
              <a:t>53°</a:t>
            </a:r>
            <a:r>
              <a:rPr lang="zh-CN" altLang="zh-CN" sz="2800" kern="100" dirty="0">
                <a:latin typeface="Times New Roman"/>
                <a:ea typeface="华文细黑"/>
                <a:cs typeface="Times New Roman"/>
              </a:rPr>
              <a:t>角，</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线水平</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两根细线所能承受的最大拉力都是</a:t>
            </a:r>
            <a:r>
              <a:rPr lang="en-US" altLang="zh-CN" sz="2800" i="1" kern="100" dirty="0" err="1">
                <a:latin typeface="Times New Roman"/>
                <a:ea typeface="华文细黑"/>
                <a:cs typeface="Courier New"/>
              </a:rPr>
              <a:t>F</a:t>
            </a:r>
            <a:r>
              <a:rPr lang="en-US" altLang="zh-CN" sz="2800" kern="100" baseline="-25000" dirty="0" err="1">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15 N.(</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sin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endParaRPr lang="zh-CN" altLang="zh-CN" sz="1050" kern="100" dirty="0">
              <a:effectLst/>
              <a:latin typeface="宋体"/>
              <a:cs typeface="Courier New"/>
            </a:endParaRPr>
          </a:p>
        </p:txBody>
      </p:sp>
      <p:sp>
        <p:nvSpPr>
          <p:cNvPr id="4" name="矩形 3"/>
          <p:cNvSpPr/>
          <p:nvPr/>
        </p:nvSpPr>
        <p:spPr>
          <a:xfrm>
            <a:off x="5733569" y="3986694"/>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
        <p:nvSpPr>
          <p:cNvPr id="7" name="矩形 6"/>
          <p:cNvSpPr/>
          <p:nvPr/>
        </p:nvSpPr>
        <p:spPr>
          <a:xfrm>
            <a:off x="400704" y="4468386"/>
            <a:ext cx="11322624"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当该系统沿竖直方向匀加速上升时，为保证细线不被拉断，加速度可取的最大值</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6" name="TextBox 15">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38914" name="Picture 2" descr="\\贾文\贾文\源文件\同步\物理 人教 必修1 新课标\4-20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614" y="2319194"/>
            <a:ext cx="2355185" cy="160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00704" y="5787124"/>
            <a:ext cx="2169184" cy="656846"/>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a:t>
            </a:r>
            <a:r>
              <a:rPr lang="zh-CN" altLang="zh-CN" sz="2800" b="1"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2 m/s</a:t>
            </a:r>
            <a:r>
              <a:rPr lang="en-US" altLang="zh-CN" sz="2800" kern="100" baseline="30000" dirty="0">
                <a:solidFill>
                  <a:srgbClr val="C00000"/>
                </a:solidFill>
                <a:latin typeface="Times New Roman"/>
                <a:ea typeface="华文细黑"/>
              </a:rPr>
              <a:t>2</a:t>
            </a:r>
            <a:endParaRPr lang="zh-CN" altLang="zh-CN" sz="2800" kern="100" dirty="0">
              <a:solidFill>
                <a:srgbClr val="C00000"/>
              </a:solidFill>
              <a:effectLst/>
              <a:latin typeface="宋体"/>
              <a:cs typeface="Courier New"/>
            </a:endParaRPr>
          </a:p>
        </p:txBody>
      </p:sp>
    </p:spTree>
    <p:extLst>
      <p:ext uri="{BB962C8B-B14F-4D97-AF65-F5344CB8AC3E}">
        <p14:creationId xmlns:p14="http://schemas.microsoft.com/office/powerpoint/2010/main" val="159045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407736" y="457040"/>
            <a:ext cx="11232086" cy="130240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竖直向上匀加速运动时小球受力如图所示，当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线拉力为</a:t>
            </a:r>
            <a:r>
              <a:rPr lang="en-US" altLang="zh-CN" sz="2800" kern="100" dirty="0">
                <a:solidFill>
                  <a:srgbClr val="002060"/>
                </a:solidFill>
                <a:latin typeface="Times New Roman"/>
                <a:ea typeface="华文细黑"/>
                <a:cs typeface="Courier New"/>
              </a:rPr>
              <a:t>15 N</a:t>
            </a:r>
            <a:r>
              <a:rPr lang="zh-CN" altLang="zh-CN" sz="2800" kern="100" dirty="0">
                <a:solidFill>
                  <a:srgbClr val="002060"/>
                </a:solidFill>
                <a:latin typeface="Times New Roman"/>
                <a:ea typeface="华文细黑"/>
                <a:cs typeface="Times New Roman"/>
              </a:rPr>
              <a:t>时，由牛顿第二定律得：</a:t>
            </a:r>
            <a:endParaRPr lang="zh-CN" altLang="zh-CN" sz="1050" kern="100" dirty="0">
              <a:effectLst/>
              <a:latin typeface="宋体"/>
              <a:cs typeface="Courier New"/>
            </a:endParaRPr>
          </a:p>
        </p:txBody>
      </p:sp>
      <p:sp>
        <p:nvSpPr>
          <p:cNvPr id="7" name="矩形 6"/>
          <p:cNvSpPr/>
          <p:nvPr/>
        </p:nvSpPr>
        <p:spPr>
          <a:xfrm>
            <a:off x="407736" y="3856550"/>
            <a:ext cx="10793813" cy="1949508"/>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竖直方向有：</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m</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53°</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水平方向有：</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m</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53°</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9 N</a:t>
            </a:r>
            <a:r>
              <a:rPr lang="zh-CN" altLang="zh-CN" sz="2800" kern="100" dirty="0">
                <a:solidFill>
                  <a:srgbClr val="002060"/>
                </a:solidFill>
                <a:latin typeface="Times New Roman"/>
                <a:ea typeface="华文细黑"/>
                <a:cs typeface="Times New Roman"/>
              </a:rPr>
              <a:t>，此时加速度有最大值</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m/s</a:t>
            </a:r>
            <a:r>
              <a:rPr lang="en-US" altLang="zh-CN" sz="2800" kern="100" baseline="30000" dirty="0">
                <a:solidFill>
                  <a:srgbClr val="002060"/>
                </a:solidFill>
                <a:latin typeface="Times New Roman"/>
                <a:ea typeface="华文细黑"/>
                <a:cs typeface="Courier New"/>
              </a:rPr>
              <a:t>2</a:t>
            </a:r>
            <a:endParaRPr lang="zh-CN" altLang="zh-CN" sz="1050" kern="100" dirty="0">
              <a:effectLst/>
              <a:latin typeface="宋体"/>
              <a:cs typeface="Courier New"/>
            </a:endParaRPr>
          </a:p>
        </p:txBody>
      </p:sp>
      <p:pic>
        <p:nvPicPr>
          <p:cNvPr id="39938" name="Picture 2" descr="\\贾文\贾文\源文件\同步\物理 人教 必修1 新课标\4-20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153" y="1805333"/>
            <a:ext cx="2668107" cy="206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33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9938"/>
                                        </p:tgtEl>
                                        <p:attrNameLst>
                                          <p:attrName>style.visibility</p:attrName>
                                        </p:attrNameLst>
                                      </p:cBhvr>
                                      <p:to>
                                        <p:strVal val="visible"/>
                                      </p:to>
                                    </p:set>
                                    <p:animEffect transition="in" filter="blinds(horizontal)">
                                      <p:cBhvr>
                                        <p:cTn id="10" dur="750"/>
                                        <p:tgtEl>
                                          <p:spTgt spid="39938"/>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linds(horizontal)">
                                      <p:cBhvr>
                                        <p:cTn id="14" dur="750"/>
                                        <p:tgtEl>
                                          <p:spTgt spid="7">
                                            <p:txEl>
                                              <p:pRg st="0" end="0"/>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linds(horizontal)">
                                      <p:cBhvr>
                                        <p:cTn id="18" dur="750"/>
                                        <p:tgtEl>
                                          <p:spTgt spid="7">
                                            <p:txEl>
                                              <p:pRg st="1" end="1"/>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5969" y="572067"/>
            <a:ext cx="8369859"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当该系统沿水平方向向右匀加速运动时，为保证细线不被拉断，加速度可取的最大值</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6" name="矩形 5"/>
          <p:cNvSpPr/>
          <p:nvPr/>
        </p:nvSpPr>
        <p:spPr>
          <a:xfrm>
            <a:off x="485969" y="2522360"/>
            <a:ext cx="10793813" cy="3242170"/>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水平向右匀加速运动时，由牛顿第二定律得：</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竖直方向有：</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a</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53°</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水平方向有：</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a</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53°</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12.5 N</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当</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N</a:t>
            </a:r>
            <a:r>
              <a:rPr lang="zh-CN" altLang="zh-CN" sz="2800" kern="100" dirty="0">
                <a:solidFill>
                  <a:srgbClr val="002060"/>
                </a:solidFill>
                <a:latin typeface="Times New Roman"/>
                <a:ea typeface="华文细黑"/>
                <a:cs typeface="Times New Roman"/>
              </a:rPr>
              <a:t>时，加速度最大，有</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7.5 m/s</a:t>
            </a:r>
            <a:r>
              <a:rPr lang="en-US" altLang="zh-CN" sz="2800" kern="100" baseline="30000" dirty="0">
                <a:solidFill>
                  <a:srgbClr val="002060"/>
                </a:solidFill>
                <a:latin typeface="Times New Roman"/>
                <a:ea typeface="华文细黑"/>
                <a:cs typeface="Courier New"/>
              </a:rPr>
              <a:t>2</a:t>
            </a:r>
            <a:endParaRPr lang="zh-CN" altLang="zh-CN" sz="1050" kern="100" dirty="0">
              <a:effectLst/>
              <a:latin typeface="宋体"/>
              <a:cs typeface="Courier New"/>
            </a:endParaRPr>
          </a:p>
        </p:txBody>
      </p:sp>
      <p:sp>
        <p:nvSpPr>
          <p:cNvPr id="7" name="TextBox 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9" name="Picture 2" descr="\\贾文\贾文\源文件\同步\物理 人教 必修1 新课标\4-2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880" y="726168"/>
            <a:ext cx="2402524" cy="163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85969" y="1863846"/>
            <a:ext cx="2438488" cy="738664"/>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a:t>
            </a:r>
            <a:r>
              <a:rPr lang="zh-CN" altLang="zh-CN" sz="2800" b="1"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7.5 m/s</a:t>
            </a:r>
            <a:r>
              <a:rPr lang="en-US" altLang="zh-CN" sz="2800" kern="100" baseline="30000" dirty="0">
                <a:solidFill>
                  <a:srgbClr val="C00000"/>
                </a:solidFill>
                <a:latin typeface="Times New Roman"/>
                <a:ea typeface="华文细黑"/>
              </a:rPr>
              <a:t>2</a:t>
            </a:r>
            <a:endParaRPr lang="zh-CN" altLang="zh-CN" sz="2800" kern="100" dirty="0">
              <a:solidFill>
                <a:srgbClr val="C00000"/>
              </a:solidFill>
              <a:effectLst/>
              <a:latin typeface="宋体"/>
              <a:cs typeface="Courier New"/>
            </a:endParaRPr>
          </a:p>
        </p:txBody>
      </p:sp>
    </p:spTree>
    <p:extLst>
      <p:ext uri="{BB962C8B-B14F-4D97-AF65-F5344CB8AC3E}">
        <p14:creationId xmlns:p14="http://schemas.microsoft.com/office/powerpoint/2010/main" val="786270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linds(horizontal)">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blinds(horizontal)">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xEl>
                                              <p:pRg st="0" end="0"/>
                                            </p:txEl>
                                          </p:spTgt>
                                        </p:tgtEl>
                                      </p:cBhvr>
                                    </p:animEffect>
                                    <p:set>
                                      <p:cBhvr>
                                        <p:cTn id="43" dur="1" fill="hold">
                                          <p:stCondLst>
                                            <p:cond delay="499"/>
                                          </p:stCondLst>
                                        </p:cTn>
                                        <p:tgtEl>
                                          <p:spTgt spid="6">
                                            <p:txEl>
                                              <p:pRg st="0" end="0"/>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
                                            <p:txEl>
                                              <p:pRg st="1" end="1"/>
                                            </p:txEl>
                                          </p:spTgt>
                                        </p:tgtEl>
                                      </p:cBhvr>
                                    </p:animEffect>
                                    <p:set>
                                      <p:cBhvr>
                                        <p:cTn id="46" dur="1" fill="hold">
                                          <p:stCondLst>
                                            <p:cond delay="499"/>
                                          </p:stCondLst>
                                        </p:cTn>
                                        <p:tgtEl>
                                          <p:spTgt spid="6">
                                            <p:txEl>
                                              <p:pRg st="1" end="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6">
                                            <p:txEl>
                                              <p:pRg st="2" end="2"/>
                                            </p:txEl>
                                          </p:spTgt>
                                        </p:tgtEl>
                                      </p:cBhvr>
                                    </p:animEffect>
                                    <p:set>
                                      <p:cBhvr>
                                        <p:cTn id="49" dur="1" fill="hold">
                                          <p:stCondLst>
                                            <p:cond delay="499"/>
                                          </p:stCondLst>
                                        </p:cTn>
                                        <p:tgtEl>
                                          <p:spTgt spid="6">
                                            <p:txEl>
                                              <p:pRg st="2" end="2"/>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
                                            <p:txEl>
                                              <p:pRg st="3" end="3"/>
                                            </p:txEl>
                                          </p:spTgt>
                                        </p:tgtEl>
                                      </p:cBhvr>
                                    </p:animEffect>
                                    <p:set>
                                      <p:cBhvr>
                                        <p:cTn id="52" dur="1" fill="hold">
                                          <p:stCondLst>
                                            <p:cond delay="499"/>
                                          </p:stCondLst>
                                        </p:cTn>
                                        <p:tgtEl>
                                          <p:spTgt spid="6">
                                            <p:txEl>
                                              <p:pRg st="3" end="3"/>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6">
                                            <p:txEl>
                                              <p:pRg st="4" end="4"/>
                                            </p:txEl>
                                          </p:spTgt>
                                        </p:tgtEl>
                                      </p:cBhvr>
                                    </p:animEffect>
                                    <p:set>
                                      <p:cBhvr>
                                        <p:cTn id="55"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贾文\贾文\源文件\同步\物理 人教 必修1 新课标\4-20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670" y="3486154"/>
            <a:ext cx="2337762" cy="281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262558" y="106631"/>
            <a:ext cx="8331617"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所示，细线的一端固定在倾角为</a:t>
            </a:r>
            <a:r>
              <a:rPr lang="en-US" altLang="zh-CN" sz="2800" kern="100" dirty="0">
                <a:latin typeface="Times New Roman"/>
                <a:ea typeface="华文细黑"/>
                <a:cs typeface="Courier New"/>
              </a:rPr>
              <a:t>45°</a:t>
            </a:r>
            <a:r>
              <a:rPr lang="zh-CN" altLang="zh-CN" sz="2800" kern="100" dirty="0">
                <a:latin typeface="Times New Roman"/>
                <a:ea typeface="华文细黑"/>
                <a:cs typeface="Times New Roman"/>
              </a:rPr>
              <a:t>的光滑楔形滑块</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的顶端</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处，细线的另一端拴一质量为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的小球</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重力加速度为</a:t>
            </a:r>
            <a:r>
              <a:rPr lang="en-US" altLang="zh-CN" sz="2800" i="1" kern="100" dirty="0">
                <a:latin typeface="Times New Roman"/>
                <a:ea typeface="华文细黑"/>
                <a:cs typeface="Courier New"/>
              </a:rPr>
              <a:t>g</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当滑块至少以多大的加速度向右运动时，线对小球的拉力刚好等于零</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Courier New"/>
            </a:endParaRPr>
          </a:p>
        </p:txBody>
      </p:sp>
      <p:sp>
        <p:nvSpPr>
          <p:cNvPr id="7" name="矩形 6"/>
          <p:cNvSpPr/>
          <p:nvPr/>
        </p:nvSpPr>
        <p:spPr>
          <a:xfrm>
            <a:off x="9937284" y="2289375"/>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sp>
        <p:nvSpPr>
          <p:cNvPr id="9" name="矩形 8"/>
          <p:cNvSpPr/>
          <p:nvPr/>
        </p:nvSpPr>
        <p:spPr>
          <a:xfrm>
            <a:off x="262558" y="3868802"/>
            <a:ext cx="8282766"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当</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时，小球受重力</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和斜面支持力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作用，如图甲，</a:t>
            </a:r>
            <a:r>
              <a:rPr lang="zh-CN" altLang="zh-CN" sz="2800" kern="100" dirty="0" smtClean="0">
                <a:solidFill>
                  <a:srgbClr val="002060"/>
                </a:solidFill>
                <a:latin typeface="Times New Roman"/>
                <a:ea typeface="华文细黑"/>
                <a:cs typeface="Times New Roman"/>
              </a:rPr>
              <a:t>则</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N</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N</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spc="-100" dirty="0">
                <a:solidFill>
                  <a:srgbClr val="002060"/>
                </a:solidFill>
                <a:latin typeface="Times New Roman"/>
                <a:ea typeface="华文细黑"/>
                <a:cs typeface="Times New Roman"/>
              </a:rPr>
              <a:t>解得</a:t>
            </a:r>
            <a:r>
              <a:rPr lang="en-US" altLang="zh-CN" sz="2800" i="1"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g</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故当向右运动的加速度为</a:t>
            </a:r>
            <a:r>
              <a:rPr lang="en-US" altLang="zh-CN" sz="2800" i="1" kern="100" spc="-100" dirty="0">
                <a:solidFill>
                  <a:srgbClr val="002060"/>
                </a:solidFill>
                <a:latin typeface="Times New Roman"/>
                <a:ea typeface="华文细黑"/>
                <a:cs typeface="Courier New"/>
              </a:rPr>
              <a:t>g</a:t>
            </a:r>
            <a:r>
              <a:rPr lang="zh-CN" altLang="zh-CN" sz="2800" kern="100" spc="-100" dirty="0">
                <a:solidFill>
                  <a:srgbClr val="002060"/>
                </a:solidFill>
                <a:latin typeface="Times New Roman"/>
                <a:ea typeface="华文细黑"/>
                <a:cs typeface="Times New Roman"/>
              </a:rPr>
              <a:t>时线上的拉力为</a:t>
            </a:r>
            <a:r>
              <a:rPr lang="en-US" altLang="zh-CN" sz="2800" kern="100" spc="-100" dirty="0">
                <a:solidFill>
                  <a:srgbClr val="002060"/>
                </a:solidFill>
                <a:latin typeface="Times New Roman"/>
                <a:ea typeface="华文细黑"/>
                <a:cs typeface="Courier New"/>
              </a:rPr>
              <a:t>0</a:t>
            </a:r>
            <a:r>
              <a:rPr lang="en-US" altLang="zh-CN" sz="2800" kern="100" spc="-100" dirty="0" smtClean="0">
                <a:solidFill>
                  <a:srgbClr val="002060"/>
                </a:solidFill>
                <a:latin typeface="Times New Roman"/>
                <a:ea typeface="华文细黑"/>
                <a:cs typeface="Courier New"/>
              </a:rPr>
              <a:t>.</a:t>
            </a:r>
            <a:endParaRPr lang="zh-CN" altLang="zh-CN" sz="1050" kern="100" spc="-100" dirty="0">
              <a:latin typeface="宋体"/>
              <a:cs typeface="Courier New"/>
            </a:endParaRPr>
          </a:p>
        </p:txBody>
      </p:sp>
      <p:sp>
        <p:nvSpPr>
          <p:cNvPr id="11" name="矩形 10"/>
          <p:cNvSpPr/>
          <p:nvPr/>
        </p:nvSpPr>
        <p:spPr>
          <a:xfrm>
            <a:off x="262558" y="3246874"/>
            <a:ext cx="1441420" cy="738664"/>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i="1" kern="100" dirty="0">
                <a:solidFill>
                  <a:srgbClr val="C00000"/>
                </a:solidFill>
                <a:latin typeface="Times New Roman"/>
                <a:ea typeface="华文细黑"/>
              </a:rPr>
              <a:t>g</a:t>
            </a:r>
            <a:endParaRPr lang="zh-CN" altLang="zh-CN" sz="2800" kern="100" dirty="0">
              <a:effectLst/>
              <a:latin typeface="宋体"/>
              <a:cs typeface="Courier New"/>
            </a:endParaRPr>
          </a:p>
        </p:txBody>
      </p:sp>
      <p:pic>
        <p:nvPicPr>
          <p:cNvPr id="40962" name="Picture 2" descr="\\贾文\贾文\源文件\同步\物理 人教 必修1 新课标\4-20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157" y="374978"/>
            <a:ext cx="3093529" cy="186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243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0963"/>
                                        </p:tgtEl>
                                        <p:attrNameLst>
                                          <p:attrName>style.visibility</p:attrName>
                                        </p:attrNameLst>
                                      </p:cBhvr>
                                      <p:to>
                                        <p:strVal val="visible"/>
                                      </p:to>
                                    </p:set>
                                    <p:animEffect transition="in" filter="blinds(horizontal)">
                                      <p:cBhvr>
                                        <p:cTn id="21" dur="500"/>
                                        <p:tgtEl>
                                          <p:spTgt spid="4096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linds(horizontal)">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9">
                                            <p:txEl>
                                              <p:pRg st="0" end="0"/>
                                            </p:txEl>
                                          </p:spTgt>
                                        </p:tgtEl>
                                      </p:cBhvr>
                                    </p:animEffect>
                                    <p:set>
                                      <p:cBhvr>
                                        <p:cTn id="36" dur="1" fill="hold">
                                          <p:stCondLst>
                                            <p:cond delay="499"/>
                                          </p:stCondLst>
                                        </p:cTn>
                                        <p:tgtEl>
                                          <p:spTgt spid="9">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9">
                                            <p:txEl>
                                              <p:pRg st="1" end="1"/>
                                            </p:txEl>
                                          </p:spTgt>
                                        </p:tgtEl>
                                      </p:cBhvr>
                                    </p:animEffect>
                                    <p:set>
                                      <p:cBhvr>
                                        <p:cTn id="39" dur="1" fill="hold">
                                          <p:stCondLst>
                                            <p:cond delay="499"/>
                                          </p:stCondLst>
                                        </p:cTn>
                                        <p:tgtEl>
                                          <p:spTgt spid="9">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9">
                                            <p:txEl>
                                              <p:pRg st="2" end="2"/>
                                            </p:txEl>
                                          </p:spTgt>
                                        </p:tgtEl>
                                      </p:cBhvr>
                                    </p:animEffect>
                                    <p:set>
                                      <p:cBhvr>
                                        <p:cTn id="42" dur="1" fill="hold">
                                          <p:stCondLst>
                                            <p:cond delay="499"/>
                                          </p:stCondLst>
                                        </p:cTn>
                                        <p:tgtEl>
                                          <p:spTgt spid="9">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0963"/>
                                        </p:tgtEl>
                                      </p:cBhvr>
                                    </p:animEffect>
                                    <p:set>
                                      <p:cBhvr>
                                        <p:cTn id="45" dur="1" fill="hold">
                                          <p:stCondLst>
                                            <p:cond delay="499"/>
                                          </p:stCondLst>
                                        </p:cTn>
                                        <p:tgtEl>
                                          <p:spTgt spid="40963"/>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9" grpId="0" build="allAtOnce"/>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6210" y="1485578"/>
            <a:ext cx="10109888" cy="2913618"/>
          </a:xfrm>
          <a:prstGeom prst="rect">
            <a:avLst/>
          </a:prstGeom>
        </p:spPr>
        <p:txBody>
          <a:bodyPr>
            <a:spAutoFit/>
          </a:bodyPr>
          <a:lstStyle/>
          <a:p>
            <a:pPr>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会用整体法和隔离法分析动力学的连接体问题</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掌握动力学临界问题的分析方法，会分析几种典型临界问题的临界条件</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478582" y="804540"/>
            <a:ext cx="11305256"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当滑块至少以多大的加速度向左运动时，小球对滑块的压力等于零？</a:t>
            </a:r>
            <a:endParaRPr lang="zh-CN" altLang="zh-CN" sz="1050" kern="100" dirty="0">
              <a:effectLst/>
              <a:latin typeface="宋体"/>
              <a:cs typeface="Courier New"/>
            </a:endParaRPr>
          </a:p>
        </p:txBody>
      </p:sp>
      <p:sp>
        <p:nvSpPr>
          <p:cNvPr id="8" name="矩形 7"/>
          <p:cNvSpPr/>
          <p:nvPr/>
        </p:nvSpPr>
        <p:spPr>
          <a:xfrm>
            <a:off x="478582" y="3955058"/>
            <a:ext cx="1441420" cy="738664"/>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i="1" kern="100" dirty="0">
                <a:solidFill>
                  <a:srgbClr val="C00000"/>
                </a:solidFill>
                <a:latin typeface="Times New Roman"/>
                <a:ea typeface="华文细黑"/>
              </a:rPr>
              <a:t>g</a:t>
            </a:r>
            <a:endParaRPr lang="zh-CN" altLang="zh-CN" sz="2800" kern="100" dirty="0">
              <a:effectLst/>
              <a:latin typeface="宋体"/>
              <a:cs typeface="Courier New"/>
            </a:endParaRPr>
          </a:p>
        </p:txBody>
      </p:sp>
      <p:pic>
        <p:nvPicPr>
          <p:cNvPr id="7" name="Picture 2" descr="\\贾文\贾文\源文件\同步\物理 人教 必修1 新课标\4-20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637" y="1818479"/>
            <a:ext cx="3219139" cy="19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89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06574" y="321831"/>
            <a:ext cx="8352928"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假设滑块具有向左的加速度</a:t>
            </a:r>
            <a:r>
              <a:rPr lang="en-US" altLang="zh-CN" sz="2800" i="1" kern="100" spc="-100" dirty="0">
                <a:solidFill>
                  <a:srgbClr val="002060"/>
                </a:solidFill>
                <a:latin typeface="Times New Roman"/>
                <a:ea typeface="华文细黑"/>
                <a:cs typeface="Courier New"/>
              </a:rPr>
              <a:t>a</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时，小球受重力</a:t>
            </a:r>
            <a:r>
              <a:rPr lang="en-US" altLang="zh-CN" sz="2800" i="1" kern="100" spc="-100" dirty="0">
                <a:solidFill>
                  <a:srgbClr val="002060"/>
                </a:solidFill>
                <a:latin typeface="Times New Roman"/>
                <a:ea typeface="华文细黑"/>
                <a:cs typeface="Courier New"/>
              </a:rPr>
              <a:t>mg</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线的拉力</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T1</a:t>
            </a:r>
            <a:r>
              <a:rPr lang="zh-CN" altLang="zh-CN" sz="2800" kern="100" spc="-100" dirty="0">
                <a:solidFill>
                  <a:srgbClr val="002060"/>
                </a:solidFill>
                <a:latin typeface="Times New Roman"/>
                <a:ea typeface="华文细黑"/>
                <a:cs typeface="Times New Roman"/>
              </a:rPr>
              <a:t>和斜面的支持力</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N1</a:t>
            </a:r>
            <a:r>
              <a:rPr lang="zh-CN" altLang="zh-CN" sz="2800" kern="100" spc="-100" dirty="0">
                <a:solidFill>
                  <a:srgbClr val="002060"/>
                </a:solidFill>
                <a:latin typeface="Times New Roman"/>
                <a:ea typeface="华文细黑"/>
                <a:cs typeface="Times New Roman"/>
              </a:rPr>
              <a:t>作用</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如图乙所示</a:t>
            </a:r>
            <a:r>
              <a:rPr lang="en-US" altLang="zh-CN" sz="2800" kern="100" spc="-100" dirty="0" smtClean="0">
                <a:solidFill>
                  <a:srgbClr val="002060"/>
                </a:solidFill>
                <a:latin typeface="Times New Roman"/>
                <a:ea typeface="华文细黑"/>
                <a:cs typeface="Courier New"/>
              </a:rPr>
              <a:t>.</a:t>
            </a:r>
            <a:endParaRPr lang="en-US" altLang="zh-CN" sz="1050" kern="100" spc="-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由牛顿第二定律得</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水平方向：</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T1</a:t>
            </a:r>
            <a:r>
              <a:rPr lang="en-US" altLang="zh-CN" sz="2800" kern="100" dirty="0">
                <a:solidFill>
                  <a:srgbClr val="002060"/>
                </a:solidFill>
                <a:latin typeface="Times New Roman"/>
                <a:ea typeface="华文细黑"/>
                <a:cs typeface="Courier New"/>
              </a:rPr>
              <a:t>cos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N1</a:t>
            </a:r>
            <a:r>
              <a:rPr lang="en-US" altLang="zh-CN" sz="2800" kern="100" dirty="0">
                <a:solidFill>
                  <a:srgbClr val="002060"/>
                </a:solidFill>
                <a:latin typeface="Times New Roman"/>
                <a:ea typeface="华文细黑"/>
                <a:cs typeface="Courier New"/>
              </a:rPr>
              <a:t>sin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竖直方向：</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T1</a:t>
            </a:r>
            <a:r>
              <a:rPr lang="en-US" altLang="zh-CN" sz="2800" kern="100" dirty="0">
                <a:solidFill>
                  <a:srgbClr val="002060"/>
                </a:solidFill>
                <a:latin typeface="Times New Roman"/>
                <a:ea typeface="华文细黑"/>
                <a:cs typeface="Courier New"/>
              </a:rPr>
              <a:t>sin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N1</a:t>
            </a:r>
            <a:r>
              <a:rPr lang="en-US" altLang="zh-CN" sz="2800" kern="100" dirty="0">
                <a:solidFill>
                  <a:srgbClr val="002060"/>
                </a:solidFill>
                <a:latin typeface="Times New Roman"/>
                <a:ea typeface="华文细黑"/>
                <a:cs typeface="Courier New"/>
              </a:rPr>
              <a:t>cos 45°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151535826"/>
              </p:ext>
            </p:extLst>
          </p:nvPr>
        </p:nvGraphicFramePr>
        <p:xfrm>
          <a:off x="522024" y="3779674"/>
          <a:ext cx="8515350" cy="1330325"/>
        </p:xfrm>
        <a:graphic>
          <a:graphicData uri="http://schemas.openxmlformats.org/presentationml/2006/ole">
            <mc:AlternateContent xmlns:mc="http://schemas.openxmlformats.org/markup-compatibility/2006">
              <mc:Choice xmlns:v="urn:schemas-microsoft-com:vml" Requires="v">
                <p:oleObj spid="_x0000_s22111" name="文档" r:id="rId3" imgW="8634814" imgH="1352215" progId="Word.Document.12">
                  <p:embed/>
                </p:oleObj>
              </mc:Choice>
              <mc:Fallback>
                <p:oleObj name="文档" r:id="rId3" imgW="8634814" imgH="1352215" progId="Word.Document.12">
                  <p:embed/>
                  <p:pic>
                    <p:nvPicPr>
                      <p:cNvPr id="0" name=""/>
                      <p:cNvPicPr/>
                      <p:nvPr/>
                    </p:nvPicPr>
                    <p:blipFill>
                      <a:blip r:embed="rId4"/>
                      <a:stretch>
                        <a:fillRect/>
                      </a:stretch>
                    </p:blipFill>
                    <p:spPr>
                      <a:xfrm>
                        <a:off x="522024" y="3779674"/>
                        <a:ext cx="8515350" cy="1330325"/>
                      </a:xfrm>
                      <a:prstGeom prst="rect">
                        <a:avLst/>
                      </a:prstGeom>
                    </p:spPr>
                  </p:pic>
                </p:oleObj>
              </mc:Fallback>
            </mc:AlternateContent>
          </a:graphicData>
        </a:graphic>
      </p:graphicFrame>
      <p:sp>
        <p:nvSpPr>
          <p:cNvPr id="6" name="矩形 5"/>
          <p:cNvSpPr/>
          <p:nvPr/>
        </p:nvSpPr>
        <p:spPr>
          <a:xfrm>
            <a:off x="406574" y="4790913"/>
            <a:ext cx="10793813" cy="1303177"/>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由此两式可以看出，当加速度</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增大时，球所受的支持力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N1</a:t>
            </a:r>
            <a:r>
              <a:rPr lang="zh-CN" altLang="zh-CN" sz="2800" kern="100" dirty="0">
                <a:solidFill>
                  <a:srgbClr val="002060"/>
                </a:solidFill>
                <a:latin typeface="Times New Roman"/>
                <a:ea typeface="华文细黑"/>
                <a:cs typeface="Times New Roman"/>
              </a:rPr>
              <a:t>减小，线的拉力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T1</a:t>
            </a:r>
            <a:r>
              <a:rPr lang="zh-CN" altLang="zh-CN" sz="2800" kern="100" dirty="0">
                <a:solidFill>
                  <a:srgbClr val="002060"/>
                </a:solidFill>
                <a:latin typeface="Times New Roman"/>
                <a:ea typeface="华文细黑"/>
                <a:cs typeface="Times New Roman"/>
              </a:rPr>
              <a:t>增大</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21701" name="Picture 197" descr="\\贾文\贾文\源文件\同步\物理 人教 必修1 新课标\4-207.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526" y="405458"/>
            <a:ext cx="2550323" cy="352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5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701"/>
                                        </p:tgtEl>
                                        <p:attrNameLst>
                                          <p:attrName>style.visibility</p:attrName>
                                        </p:attrNameLst>
                                      </p:cBhvr>
                                      <p:to>
                                        <p:strVal val="visible"/>
                                      </p:to>
                                    </p:set>
                                    <p:animEffect transition="in" filter="blinds(horizontal)">
                                      <p:cBhvr>
                                        <p:cTn id="10" dur="750"/>
                                        <p:tgtEl>
                                          <p:spTgt spid="21701"/>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750"/>
                                        <p:tgtEl>
                                          <p:spTgt spid="3">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750"/>
                                        <p:tgtEl>
                                          <p:spTgt spid="3">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750"/>
                                        <p:tgtEl>
                                          <p:spTgt spid="3">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750"/>
                                        <p:tgtEl>
                                          <p:spTgt spid="4"/>
                                        </p:tgtEl>
                                      </p:cBhvr>
                                    </p:animEffect>
                                  </p:childTnLst>
                                </p:cTn>
                              </p:par>
                            </p:childTnLst>
                          </p:cTn>
                        </p:par>
                        <p:par>
                          <p:cTn id="27" fill="hold">
                            <p:stCondLst>
                              <p:cond delay="3750"/>
                            </p:stCondLst>
                            <p:childTnLst>
                              <p:par>
                                <p:cTn id="28" presetID="3"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536903" y="1485578"/>
            <a:ext cx="11074344" cy="2208297"/>
          </a:xfrm>
          <a:prstGeom prst="rect">
            <a:avLst/>
          </a:prstGeom>
        </p:spPr>
        <p:txBody>
          <a:bodyPr>
            <a:spAutoFit/>
          </a:bodyPr>
          <a:lstStyle/>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当</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时，</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，此时小球虽与斜面接触但无压力，处于临界状态，这时绳的拉力为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T1</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所以滑块至少以</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的加速度向左运动时小球对滑块的压力等于零</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07636672"/>
              </p:ext>
            </p:extLst>
          </p:nvPr>
        </p:nvGraphicFramePr>
        <p:xfrm>
          <a:off x="3942715" y="2346960"/>
          <a:ext cx="1147763" cy="690563"/>
        </p:xfrm>
        <a:graphic>
          <a:graphicData uri="http://schemas.openxmlformats.org/presentationml/2006/ole">
            <mc:AlternateContent xmlns:mc="http://schemas.openxmlformats.org/markup-compatibility/2006">
              <mc:Choice xmlns:v="urn:schemas-microsoft-com:vml" Requires="v">
                <p:oleObj spid="_x0000_s23133" name="文档" r:id="rId3" imgW="1149642" imgH="695003" progId="Word.Document.12">
                  <p:embed/>
                </p:oleObj>
              </mc:Choice>
              <mc:Fallback>
                <p:oleObj name="文档" r:id="rId3" imgW="1149642" imgH="695003" progId="Word.Document.12">
                  <p:embed/>
                  <p:pic>
                    <p:nvPicPr>
                      <p:cNvPr id="0" name=""/>
                      <p:cNvPicPr/>
                      <p:nvPr/>
                    </p:nvPicPr>
                    <p:blipFill>
                      <a:blip r:embed="rId4"/>
                      <a:stretch>
                        <a:fillRect/>
                      </a:stretch>
                    </p:blipFill>
                    <p:spPr>
                      <a:xfrm>
                        <a:off x="3942715" y="2346960"/>
                        <a:ext cx="1147763" cy="690563"/>
                      </a:xfrm>
                      <a:prstGeom prst="rect">
                        <a:avLst/>
                      </a:prstGeom>
                    </p:spPr>
                  </p:pic>
                </p:oleObj>
              </mc:Fallback>
            </mc:AlternateContent>
          </a:graphicData>
        </a:graphic>
      </p:graphicFrame>
    </p:spTree>
    <p:extLst>
      <p:ext uri="{BB962C8B-B14F-4D97-AF65-F5344CB8AC3E}">
        <p14:creationId xmlns:p14="http://schemas.microsoft.com/office/powerpoint/2010/main" val="202999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79" name="Picture 427" descr="\\贾文\贾文\源文件\同步\物理 人教 必修1 新课标\4-208.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4043" y="3455232"/>
            <a:ext cx="3065819" cy="286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315097" y="184499"/>
            <a:ext cx="9812557"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当滑块以</a:t>
            </a:r>
            <a:r>
              <a:rPr lang="en-US" altLang="zh-CN" sz="2800" i="1" kern="100" dirty="0">
                <a:latin typeface="Times New Roman"/>
                <a:ea typeface="华文细黑"/>
                <a:cs typeface="Courier New"/>
              </a:rPr>
              <a:t>a</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的加速度向左运动时，线中拉力为多大？</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903458756"/>
              </p:ext>
            </p:extLst>
          </p:nvPr>
        </p:nvGraphicFramePr>
        <p:xfrm>
          <a:off x="396414" y="2690282"/>
          <a:ext cx="2347912" cy="823912"/>
        </p:xfrm>
        <a:graphic>
          <a:graphicData uri="http://schemas.openxmlformats.org/presentationml/2006/ole">
            <mc:AlternateContent xmlns:mc="http://schemas.openxmlformats.org/markup-compatibility/2006">
              <mc:Choice xmlns:v="urn:schemas-microsoft-com:vml" Requires="v">
                <p:oleObj spid="_x0000_s55472" name="文档" r:id="rId4" imgW="2345880" imgH="828533" progId="Word.Document.12">
                  <p:embed/>
                </p:oleObj>
              </mc:Choice>
              <mc:Fallback>
                <p:oleObj name="文档" r:id="rId4" imgW="2345880" imgH="828533" progId="Word.Document.12">
                  <p:embed/>
                  <p:pic>
                    <p:nvPicPr>
                      <p:cNvPr id="0" name=""/>
                      <p:cNvPicPr/>
                      <p:nvPr/>
                    </p:nvPicPr>
                    <p:blipFill>
                      <a:blip r:embed="rId5"/>
                      <a:stretch>
                        <a:fillRect/>
                      </a:stretch>
                    </p:blipFill>
                    <p:spPr>
                      <a:xfrm>
                        <a:off x="396414" y="2690282"/>
                        <a:ext cx="2347912" cy="823912"/>
                      </a:xfrm>
                      <a:prstGeom prst="rect">
                        <a:avLst/>
                      </a:prstGeom>
                    </p:spPr>
                  </p:pic>
                </p:oleObj>
              </mc:Fallback>
            </mc:AlternateContent>
          </a:graphicData>
        </a:graphic>
      </p:graphicFrame>
      <p:pic>
        <p:nvPicPr>
          <p:cNvPr id="10" name="图片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pic>
        <p:nvPicPr>
          <p:cNvPr id="11" name="Picture 2" descr="\\贾文\贾文\源文件\同步\物理 人教 必修1 新课标\4-205.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5637" y="971362"/>
            <a:ext cx="3219139" cy="19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15096" y="3276506"/>
            <a:ext cx="8588421"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当滑块加速度大于</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时，小球将</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飘</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离斜面而只受线的拉力和重力的作用，如图丙所示，</a:t>
            </a:r>
            <a:endParaRPr lang="zh-CN" altLang="zh-CN" sz="1050" kern="100" dirty="0">
              <a:latin typeface="宋体"/>
              <a:cs typeface="Courier New"/>
            </a:endParaRPr>
          </a:p>
          <a:p>
            <a:pPr>
              <a:lnSpc>
                <a:spcPct val="150000"/>
              </a:lnSpc>
            </a:pPr>
            <a:r>
              <a:rPr lang="zh-CN" altLang="zh-CN" sz="2800" kern="100" dirty="0">
                <a:solidFill>
                  <a:srgbClr val="002060"/>
                </a:solidFill>
                <a:latin typeface="Times New Roman"/>
                <a:ea typeface="华文细黑"/>
                <a:cs typeface="Times New Roman"/>
              </a:rPr>
              <a:t>此时细线与水平方向间的夹角</a:t>
            </a:r>
            <a:r>
              <a:rPr lang="en-US" altLang="zh-CN" sz="2800" i="1" kern="100" dirty="0">
                <a:solidFill>
                  <a:srgbClr val="002060"/>
                </a:solidFill>
                <a:latin typeface="Times New Roman"/>
                <a:ea typeface="华文细黑"/>
              </a:rPr>
              <a:t>α</a:t>
            </a:r>
            <a:r>
              <a:rPr lang="en-US" altLang="zh-CN" sz="2800" kern="100" dirty="0">
                <a:solidFill>
                  <a:srgbClr val="002060"/>
                </a:solidFill>
                <a:latin typeface="Times New Roman"/>
                <a:ea typeface="华文细黑"/>
              </a:rPr>
              <a:t>&lt;45</a:t>
            </a:r>
            <a:r>
              <a:rPr lang="en-US" altLang="zh-CN" sz="2800" kern="100" dirty="0" smtClean="0">
                <a:solidFill>
                  <a:srgbClr val="002060"/>
                </a:solidFill>
                <a:latin typeface="Times New Roman"/>
                <a:ea typeface="华文细黑"/>
              </a:rPr>
              <a:t>°.</a:t>
            </a:r>
          </a:p>
          <a:p>
            <a:pPr>
              <a:lnSpc>
                <a:spcPct val="150000"/>
              </a:lnSpc>
            </a:pPr>
            <a:r>
              <a:rPr lang="zh-CN" altLang="zh-CN" sz="2800" kern="100" dirty="0" smtClean="0">
                <a:solidFill>
                  <a:srgbClr val="002060"/>
                </a:solidFill>
                <a:latin typeface="Times New Roman"/>
                <a:ea typeface="华文细黑"/>
                <a:cs typeface="Times New Roman"/>
              </a:rPr>
              <a:t>由</a:t>
            </a:r>
            <a:r>
              <a:rPr lang="zh-CN" altLang="zh-CN" sz="2800" kern="100" dirty="0">
                <a:solidFill>
                  <a:srgbClr val="002060"/>
                </a:solidFill>
                <a:latin typeface="Times New Roman"/>
                <a:ea typeface="华文细黑"/>
                <a:cs typeface="Times New Roman"/>
              </a:rPr>
              <a:t>牛顿第二定律得</a:t>
            </a:r>
            <a:r>
              <a:rPr lang="en-US" altLang="zh-CN" sz="2800" i="1" kern="100" dirty="0" err="1">
                <a:solidFill>
                  <a:srgbClr val="002060"/>
                </a:solidFill>
                <a:latin typeface="Times New Roman"/>
                <a:ea typeface="华文细黑"/>
              </a:rPr>
              <a:t>F</a:t>
            </a:r>
            <a:r>
              <a:rPr lang="en-US" altLang="zh-CN" sz="2800" kern="100" baseline="-25000" dirty="0" err="1">
                <a:solidFill>
                  <a:srgbClr val="002060"/>
                </a:solidFill>
                <a:latin typeface="Times New Roman"/>
                <a:ea typeface="华文细黑"/>
              </a:rPr>
              <a:t>T</a:t>
            </a:r>
            <a:r>
              <a:rPr lang="en-US" altLang="zh-CN" sz="2800" kern="100" dirty="0" err="1">
                <a:solidFill>
                  <a:srgbClr val="002060"/>
                </a:solidFill>
                <a:latin typeface="宋体"/>
                <a:ea typeface="华文细黑"/>
                <a:cs typeface="Times New Roman"/>
              </a:rPr>
              <a:t>′</a:t>
            </a:r>
            <a:r>
              <a:rPr lang="en-US" altLang="zh-CN" sz="2800" kern="100" dirty="0" err="1">
                <a:solidFill>
                  <a:srgbClr val="002060"/>
                </a:solidFill>
                <a:latin typeface="Times New Roman"/>
                <a:ea typeface="华文细黑"/>
              </a:rPr>
              <a:t>cos</a:t>
            </a:r>
            <a:r>
              <a:rPr lang="en-US" altLang="zh-CN" sz="2800" kern="100" dirty="0">
                <a:solidFill>
                  <a:srgbClr val="002060"/>
                </a:solidFill>
                <a:latin typeface="Times New Roman"/>
                <a:ea typeface="华文细黑"/>
              </a:rPr>
              <a:t> </a:t>
            </a:r>
            <a:r>
              <a:rPr lang="en-US" altLang="zh-CN" sz="2800" i="1" kern="100" dirty="0">
                <a:solidFill>
                  <a:srgbClr val="002060"/>
                </a:solidFill>
                <a:latin typeface="Times New Roman"/>
                <a:ea typeface="华文细黑"/>
              </a:rPr>
              <a:t>α</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ma</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rPr>
              <a:t>F</a:t>
            </a:r>
            <a:r>
              <a:rPr lang="en-US" altLang="zh-CN" sz="2800" kern="100" baseline="-25000" dirty="0" err="1">
                <a:solidFill>
                  <a:srgbClr val="002060"/>
                </a:solidFill>
                <a:latin typeface="Times New Roman"/>
                <a:ea typeface="华文细黑"/>
              </a:rPr>
              <a:t>T</a:t>
            </a:r>
            <a:r>
              <a:rPr lang="en-US" altLang="zh-CN" sz="2800" kern="100" dirty="0" err="1">
                <a:solidFill>
                  <a:srgbClr val="002060"/>
                </a:solidFill>
                <a:latin typeface="宋体"/>
                <a:ea typeface="华文细黑"/>
                <a:cs typeface="Times New Roman"/>
              </a:rPr>
              <a:t>′</a:t>
            </a:r>
            <a:r>
              <a:rPr lang="en-US" altLang="zh-CN" sz="2800" kern="100" dirty="0" err="1">
                <a:solidFill>
                  <a:srgbClr val="002060"/>
                </a:solidFill>
                <a:latin typeface="Times New Roman"/>
                <a:ea typeface="华文细黑"/>
              </a:rPr>
              <a:t>sin</a:t>
            </a:r>
            <a:r>
              <a:rPr lang="en-US" altLang="zh-CN" sz="2800" kern="100" dirty="0">
                <a:solidFill>
                  <a:srgbClr val="002060"/>
                </a:solidFill>
                <a:latin typeface="Times New Roman"/>
                <a:ea typeface="华文细黑"/>
              </a:rPr>
              <a:t> </a:t>
            </a:r>
            <a:r>
              <a:rPr lang="en-US" altLang="zh-CN" sz="2800" i="1" kern="100" dirty="0">
                <a:solidFill>
                  <a:srgbClr val="002060"/>
                </a:solidFill>
                <a:latin typeface="Times New Roman"/>
                <a:ea typeface="华文细黑"/>
              </a:rPr>
              <a:t>α</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mg</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nSpc>
                <a:spcPct val="150000"/>
              </a:lnSpc>
            </a:pPr>
            <a:r>
              <a:rPr lang="zh-CN" altLang="zh-CN" sz="2800" kern="100" dirty="0" smtClean="0">
                <a:solidFill>
                  <a:srgbClr val="002060"/>
                </a:solidFill>
                <a:latin typeface="Times New Roman"/>
                <a:ea typeface="华文细黑"/>
                <a:cs typeface="Times New Roman"/>
              </a:rPr>
              <a:t>解</a:t>
            </a:r>
            <a:r>
              <a:rPr lang="zh-CN" altLang="zh-CN" sz="2800" kern="100" dirty="0">
                <a:solidFill>
                  <a:srgbClr val="002060"/>
                </a:solidFill>
                <a:latin typeface="Times New Roman"/>
                <a:ea typeface="华文细黑"/>
                <a:cs typeface="Times New Roman"/>
              </a:rPr>
              <a:t>得</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68514728"/>
              </p:ext>
            </p:extLst>
          </p:nvPr>
        </p:nvGraphicFramePr>
        <p:xfrm>
          <a:off x="1188502" y="5954256"/>
          <a:ext cx="4735513" cy="1016000"/>
        </p:xfrm>
        <a:graphic>
          <a:graphicData uri="http://schemas.openxmlformats.org/presentationml/2006/ole">
            <mc:AlternateContent xmlns:mc="http://schemas.openxmlformats.org/markup-compatibility/2006">
              <mc:Choice xmlns:v="urn:schemas-microsoft-com:vml" Requires="v">
                <p:oleObj spid="_x0000_s55473" name="文档" r:id="rId9" imgW="4735715" imgH="1015331" progId="Word.Document.12">
                  <p:embed/>
                </p:oleObj>
              </mc:Choice>
              <mc:Fallback>
                <p:oleObj name="文档" r:id="rId9" imgW="4735715" imgH="1015331" progId="Word.Document.12">
                  <p:embed/>
                  <p:pic>
                    <p:nvPicPr>
                      <p:cNvPr id="0" name=""/>
                      <p:cNvPicPr/>
                      <p:nvPr/>
                    </p:nvPicPr>
                    <p:blipFill>
                      <a:blip r:embed="rId10"/>
                      <a:stretch>
                        <a:fillRect/>
                      </a:stretch>
                    </p:blipFill>
                    <p:spPr>
                      <a:xfrm>
                        <a:off x="1188502" y="5954256"/>
                        <a:ext cx="4735513" cy="1016000"/>
                      </a:xfrm>
                      <a:prstGeom prst="rect">
                        <a:avLst/>
                      </a:prstGeom>
                    </p:spPr>
                  </p:pic>
                </p:oleObj>
              </mc:Fallback>
            </mc:AlternateContent>
          </a:graphicData>
        </a:graphic>
      </p:graphicFrame>
    </p:spTree>
    <p:extLst>
      <p:ext uri="{BB962C8B-B14F-4D97-AF65-F5344CB8AC3E}">
        <p14:creationId xmlns:p14="http://schemas.microsoft.com/office/powerpoint/2010/main" val="414000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3979"/>
                                        </p:tgtEl>
                                        <p:attrNameLst>
                                          <p:attrName>style.visibility</p:attrName>
                                        </p:attrNameLst>
                                      </p:cBhvr>
                                      <p:to>
                                        <p:strVal val="visible"/>
                                      </p:to>
                                    </p:set>
                                    <p:animEffect transition="in" filter="blinds(horizontal)">
                                      <p:cBhvr>
                                        <p:cTn id="21" dur="500"/>
                                        <p:tgtEl>
                                          <p:spTgt spid="2397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blinds(horizontal)">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blinds(horizontal)">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blinds(horizontal)">
                                      <p:cBhvr>
                                        <p:cTn id="36" dur="500"/>
                                        <p:tgtEl>
                                          <p:spTgt spid="12">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2">
                                            <p:txEl>
                                              <p:pRg st="0" end="0"/>
                                            </p:txEl>
                                          </p:spTgt>
                                        </p:tgtEl>
                                      </p:cBhvr>
                                    </p:animEffect>
                                    <p:set>
                                      <p:cBhvr>
                                        <p:cTn id="44" dur="1" fill="hold">
                                          <p:stCondLst>
                                            <p:cond delay="499"/>
                                          </p:stCondLst>
                                        </p:cTn>
                                        <p:tgtEl>
                                          <p:spTgt spid="12">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2">
                                            <p:txEl>
                                              <p:pRg st="1" end="1"/>
                                            </p:txEl>
                                          </p:spTgt>
                                        </p:tgtEl>
                                      </p:cBhvr>
                                    </p:animEffect>
                                    <p:set>
                                      <p:cBhvr>
                                        <p:cTn id="47" dur="1" fill="hold">
                                          <p:stCondLst>
                                            <p:cond delay="499"/>
                                          </p:stCondLst>
                                        </p:cTn>
                                        <p:tgtEl>
                                          <p:spTgt spid="12">
                                            <p:txEl>
                                              <p:pRg st="1" end="1"/>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2">
                                            <p:txEl>
                                              <p:pRg st="2" end="2"/>
                                            </p:txEl>
                                          </p:spTgt>
                                        </p:tgtEl>
                                      </p:cBhvr>
                                    </p:animEffect>
                                    <p:set>
                                      <p:cBhvr>
                                        <p:cTn id="50" dur="1" fill="hold">
                                          <p:stCondLst>
                                            <p:cond delay="499"/>
                                          </p:stCondLst>
                                        </p:cTn>
                                        <p:tgtEl>
                                          <p:spTgt spid="12">
                                            <p:txEl>
                                              <p:pRg st="2" end="2"/>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2">
                                            <p:txEl>
                                              <p:pRg st="3" end="3"/>
                                            </p:txEl>
                                          </p:spTgt>
                                        </p:tgtEl>
                                      </p:cBhvr>
                                    </p:animEffect>
                                    <p:set>
                                      <p:cBhvr>
                                        <p:cTn id="53" dur="1" fill="hold">
                                          <p:stCondLst>
                                            <p:cond delay="499"/>
                                          </p:stCondLst>
                                        </p:cTn>
                                        <p:tgtEl>
                                          <p:spTgt spid="12">
                                            <p:txEl>
                                              <p:pRg st="3" end="3"/>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3979"/>
                                        </p:tgtEl>
                                      </p:cBhvr>
                                    </p:animEffect>
                                    <p:set>
                                      <p:cBhvr>
                                        <p:cTn id="56" dur="1" fill="hold">
                                          <p:stCondLst>
                                            <p:cond delay="499"/>
                                          </p:stCondLst>
                                        </p:cTn>
                                        <p:tgtEl>
                                          <p:spTgt spid="2397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u=2922676478,420962186&amp;fm=27&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92" r="12992"/>
          <a:stretch/>
        </p:blipFill>
        <p:spPr bwMode="auto">
          <a:xfrm>
            <a:off x="8590411" y="794"/>
            <a:ext cx="3600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40371" y="245717"/>
            <a:ext cx="11416862"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连接体问题</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所示，质量为</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的物块</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与水平地面间的动摩擦因数为</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的物块</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与地面的摩擦不计，在大小为</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的水平推力作用下，</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一起向右做加速运动，则</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之间的作用力大小为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3" name="矩形 2"/>
          <p:cNvSpPr/>
          <p:nvPr/>
        </p:nvSpPr>
        <p:spPr>
          <a:xfrm>
            <a:off x="5733569" y="3573810"/>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061598900"/>
              </p:ext>
            </p:extLst>
          </p:nvPr>
        </p:nvGraphicFramePr>
        <p:xfrm>
          <a:off x="406400" y="4293666"/>
          <a:ext cx="7578725" cy="2376488"/>
        </p:xfrm>
        <a:graphic>
          <a:graphicData uri="http://schemas.openxmlformats.org/presentationml/2006/ole">
            <mc:AlternateContent xmlns:mc="http://schemas.openxmlformats.org/markup-compatibility/2006">
              <mc:Choice xmlns:v="urn:schemas-microsoft-com:vml" Requires="v">
                <p:oleObj spid="_x0000_s9861" name="文档" r:id="rId3" imgW="7658115" imgH="2408937" progId="Word.Document.12">
                  <p:embed/>
                </p:oleObj>
              </mc:Choice>
              <mc:Fallback>
                <p:oleObj name="文档" r:id="rId3" imgW="7658115" imgH="2408937" progId="Word.Document.12">
                  <p:embed/>
                  <p:pic>
                    <p:nvPicPr>
                      <p:cNvPr id="0" name=""/>
                      <p:cNvPicPr/>
                      <p:nvPr/>
                    </p:nvPicPr>
                    <p:blipFill>
                      <a:blip r:embed="rId4"/>
                      <a:stretch>
                        <a:fillRect/>
                      </a:stretch>
                    </p:blipFill>
                    <p:spPr>
                      <a:xfrm>
                        <a:off x="406400" y="4293666"/>
                        <a:ext cx="7578725" cy="2376488"/>
                      </a:xfrm>
                      <a:prstGeom prst="rect">
                        <a:avLst/>
                      </a:prstGeom>
                    </p:spPr>
                  </p:pic>
                </p:oleObj>
              </mc:Fallback>
            </mc:AlternateContent>
          </a:graphicData>
        </a:graphic>
      </p:graphicFrame>
      <p:sp>
        <p:nvSpPr>
          <p:cNvPr id="24" name="TextBox 23"/>
          <p:cNvSpPr txBox="1"/>
          <p:nvPr/>
        </p:nvSpPr>
        <p:spPr>
          <a:xfrm>
            <a:off x="5426814" y="54875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2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3" name="TextBox 22">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6"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9" name="Rectangle 21">
            <a:hlinkClick r:id="rId7"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0" name="Rectangle 21">
            <a:hlinkClick r:id="rId8"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pic>
        <p:nvPicPr>
          <p:cNvPr id="9487" name="Picture 271" descr="\\贾文\贾文\源文件\同步\物理 人教 必修1 新课标\4-209.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1029" y="2375825"/>
            <a:ext cx="3268355" cy="114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4" grpId="0"/>
      <p:bldP spid="24" grpId="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3"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4"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graphicFrame>
        <p:nvGraphicFramePr>
          <p:cNvPr id="5" name="对象 4"/>
          <p:cNvGraphicFramePr>
            <a:graphicFrameLocks noChangeAspect="1"/>
          </p:cNvGraphicFramePr>
          <p:nvPr>
            <p:extLst>
              <p:ext uri="{D42A27DB-BD31-4B8C-83A1-F6EECF244321}">
                <p14:modId xmlns:p14="http://schemas.microsoft.com/office/powerpoint/2010/main" val="3873070481"/>
              </p:ext>
            </p:extLst>
          </p:nvPr>
        </p:nvGraphicFramePr>
        <p:xfrm>
          <a:off x="502126" y="981522"/>
          <a:ext cx="11125200" cy="4583113"/>
        </p:xfrm>
        <a:graphic>
          <a:graphicData uri="http://schemas.openxmlformats.org/presentationml/2006/ole">
            <mc:AlternateContent xmlns:mc="http://schemas.openxmlformats.org/markup-compatibility/2006">
              <mc:Choice xmlns:v="urn:schemas-microsoft-com:vml" Requires="v">
                <p:oleObj spid="_x0000_s10881" name="文档" r:id="rId6" imgW="11125093" imgH="4590046" progId="Word.Document.12">
                  <p:embed/>
                </p:oleObj>
              </mc:Choice>
              <mc:Fallback>
                <p:oleObj name="文档" r:id="rId6" imgW="11125093" imgH="4590046" progId="Word.Document.12">
                  <p:embed/>
                  <p:pic>
                    <p:nvPicPr>
                      <p:cNvPr id="0" name=""/>
                      <p:cNvPicPr/>
                      <p:nvPr/>
                    </p:nvPicPr>
                    <p:blipFill>
                      <a:blip r:embed="rId7"/>
                      <a:stretch>
                        <a:fillRect/>
                      </a:stretch>
                    </p:blipFill>
                    <p:spPr>
                      <a:xfrm>
                        <a:off x="502126" y="981522"/>
                        <a:ext cx="11125200" cy="4583113"/>
                      </a:xfrm>
                      <a:prstGeom prst="rect">
                        <a:avLst/>
                      </a:prstGeom>
                    </p:spPr>
                  </p:pic>
                </p:oleObj>
              </mc:Fallback>
            </mc:AlternateContent>
          </a:graphicData>
        </a:graphic>
      </p:graphicFrame>
    </p:spTree>
    <p:extLst>
      <p:ext uri="{BB962C8B-B14F-4D97-AF65-F5344CB8AC3E}">
        <p14:creationId xmlns:p14="http://schemas.microsoft.com/office/powerpoint/2010/main" val="153317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0" name="矩形 19"/>
          <p:cNvSpPr/>
          <p:nvPr/>
        </p:nvSpPr>
        <p:spPr>
          <a:xfrm>
            <a:off x="393265" y="276170"/>
            <a:ext cx="11282473" cy="5669092"/>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连接体问题</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所示，光滑水平面上，水平恒力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作用在小车上，使小车和木块以相同的加速度一起做匀加速直线运动，小车质量为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，木块质量为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，它们的共同加速度为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，木块与小车间的动摩擦因数为</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，则在运动过程中</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木块受到的摩擦力大小一定为</a:t>
            </a:r>
            <a:r>
              <a:rPr lang="en-US" altLang="zh-CN" sz="2800" i="1" kern="100" dirty="0" err="1">
                <a:latin typeface="Times New Roman"/>
                <a:ea typeface="华文细黑"/>
                <a:cs typeface="Courier New"/>
              </a:rPr>
              <a:t>μmg</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木块受到的合力大小为</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a</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小车受到的摩擦力大小为</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小车受到的合力大小为</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smtClean="0">
                <a:latin typeface="Times New Roman"/>
                <a:ea typeface="华文细黑"/>
                <a:cs typeface="Courier New"/>
              </a:rPr>
              <a:t>M</a:t>
            </a:r>
            <a:r>
              <a:rPr lang="en-US" altLang="zh-CN" sz="2800" kern="100" dirty="0" smtClean="0">
                <a:latin typeface="Times New Roman"/>
                <a:ea typeface="华文细黑"/>
                <a:cs typeface="Courier New"/>
              </a:rPr>
              <a:t>)</a:t>
            </a:r>
            <a:r>
              <a:rPr lang="en-US" altLang="zh-CN" sz="2800" i="1" kern="100" dirty="0" smtClean="0">
                <a:latin typeface="Times New Roman"/>
                <a:ea typeface="华文细黑"/>
                <a:cs typeface="Courier New"/>
              </a:rPr>
              <a:t>a</a:t>
            </a:r>
            <a:endParaRPr lang="zh-CN" altLang="zh-CN" sz="1050" kern="100" dirty="0">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6" name="TextBox 2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9497484" y="4850790"/>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598680601"/>
              </p:ext>
            </p:extLst>
          </p:nvPr>
        </p:nvGraphicFramePr>
        <p:xfrm>
          <a:off x="4819382" y="4481071"/>
          <a:ext cx="1120775" cy="1057275"/>
        </p:xfrm>
        <a:graphic>
          <a:graphicData uri="http://schemas.openxmlformats.org/presentationml/2006/ole">
            <mc:AlternateContent xmlns:mc="http://schemas.openxmlformats.org/markup-compatibility/2006">
              <mc:Choice xmlns:v="urn:schemas-microsoft-com:vml" Requires="v">
                <p:oleObj spid="_x0000_s25176" name="文档" r:id="rId7" imgW="1121207" imgH="1057082" progId="Word.Document.12">
                  <p:embed/>
                </p:oleObj>
              </mc:Choice>
              <mc:Fallback>
                <p:oleObj name="文档" r:id="rId7" imgW="1121207" imgH="1057082" progId="Word.Document.12">
                  <p:embed/>
                  <p:pic>
                    <p:nvPicPr>
                      <p:cNvPr id="0" name=""/>
                      <p:cNvPicPr/>
                      <p:nvPr/>
                    </p:nvPicPr>
                    <p:blipFill>
                      <a:blip r:embed="rId8"/>
                      <a:stretch>
                        <a:fillRect/>
                      </a:stretch>
                    </p:blipFill>
                    <p:spPr>
                      <a:xfrm>
                        <a:off x="4819382" y="4481071"/>
                        <a:ext cx="1120775" cy="1057275"/>
                      </a:xfrm>
                      <a:prstGeom prst="rect">
                        <a:avLst/>
                      </a:prstGeom>
                    </p:spPr>
                  </p:pic>
                </p:oleObj>
              </mc:Fallback>
            </mc:AlternateContent>
          </a:graphicData>
        </a:graphic>
      </p:graphicFrame>
      <p:sp>
        <p:nvSpPr>
          <p:cNvPr id="22" name="TextBox 21"/>
          <p:cNvSpPr txBox="1"/>
          <p:nvPr/>
        </p:nvSpPr>
        <p:spPr>
          <a:xfrm>
            <a:off x="308806" y="457176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4812" name="Picture 236" descr="\\贾文\贾文\源文件\同步\物理 人教 必修1 新课标\4-210.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4444" y="3357786"/>
            <a:ext cx="3129354" cy="13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p:bldP spid="22" grpId="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15"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6"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5" name="矩形 4"/>
          <p:cNvSpPr/>
          <p:nvPr/>
        </p:nvSpPr>
        <p:spPr>
          <a:xfrm>
            <a:off x="457097" y="765498"/>
            <a:ext cx="11120877" cy="4539704"/>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把小车和木块看成一个整体，根据牛顿第二定律得：</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Times New Roman"/>
                <a:ea typeface="华文细黑"/>
                <a:cs typeface="Courier New"/>
              </a:rPr>
              <a:t>.</a:t>
            </a:r>
          </a:p>
          <a:p>
            <a:pPr algn="just">
              <a:lnSpc>
                <a:spcPct val="50000"/>
              </a:lnSpc>
              <a:spcAft>
                <a:spcPts val="0"/>
              </a:spcAft>
              <a:tabLst>
                <a:tab pos="2700655" algn="l"/>
              </a:tabLst>
            </a:pP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木块</a:t>
            </a:r>
            <a:r>
              <a:rPr lang="zh-CN" altLang="zh-CN" sz="2800" kern="100" dirty="0">
                <a:solidFill>
                  <a:srgbClr val="002060"/>
                </a:solidFill>
                <a:latin typeface="Times New Roman"/>
                <a:ea typeface="华文细黑"/>
                <a:cs typeface="Times New Roman"/>
              </a:rPr>
              <a:t>水平方向只受静摩擦力，根据牛顿第二定律得</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对木块运用牛顿第二定律得</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小车受到的摩擦力与</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大小相等，故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对小车运用牛顿第二定律得</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车合</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03644108"/>
              </p:ext>
            </p:extLst>
          </p:nvPr>
        </p:nvGraphicFramePr>
        <p:xfrm>
          <a:off x="10322514" y="795978"/>
          <a:ext cx="1296988" cy="1228725"/>
        </p:xfrm>
        <a:graphic>
          <a:graphicData uri="http://schemas.openxmlformats.org/presentationml/2006/ole">
            <mc:AlternateContent xmlns:mc="http://schemas.openxmlformats.org/markup-compatibility/2006">
              <mc:Choice xmlns:v="urn:schemas-microsoft-com:vml" Requires="v">
                <p:oleObj spid="_x0000_s13276" name="文档" r:id="rId6" imgW="1296373" imgH="1228763" progId="Word.Document.12">
                  <p:embed/>
                </p:oleObj>
              </mc:Choice>
              <mc:Fallback>
                <p:oleObj name="文档" r:id="rId6" imgW="1296373" imgH="1228763" progId="Word.Document.12">
                  <p:embed/>
                  <p:pic>
                    <p:nvPicPr>
                      <p:cNvPr id="0" name=""/>
                      <p:cNvPicPr/>
                      <p:nvPr/>
                    </p:nvPicPr>
                    <p:blipFill>
                      <a:blip r:embed="rId7"/>
                      <a:stretch>
                        <a:fillRect/>
                      </a:stretch>
                    </p:blipFill>
                    <p:spPr>
                      <a:xfrm>
                        <a:off x="10322514" y="795978"/>
                        <a:ext cx="1296988" cy="12287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50085626"/>
              </p:ext>
            </p:extLst>
          </p:nvPr>
        </p:nvGraphicFramePr>
        <p:xfrm>
          <a:off x="9860830" y="1700521"/>
          <a:ext cx="1289050" cy="1219200"/>
        </p:xfrm>
        <a:graphic>
          <a:graphicData uri="http://schemas.openxmlformats.org/presentationml/2006/ole">
            <mc:AlternateContent xmlns:mc="http://schemas.openxmlformats.org/markup-compatibility/2006">
              <mc:Choice xmlns:v="urn:schemas-microsoft-com:vml" Requires="v">
                <p:oleObj spid="_x0000_s13277" name="文档" r:id="rId8" imgW="1296373" imgH="1228403" progId="Word.Document.12">
                  <p:embed/>
                </p:oleObj>
              </mc:Choice>
              <mc:Fallback>
                <p:oleObj name="文档" r:id="rId8" imgW="1296373" imgH="1228403" progId="Word.Document.12">
                  <p:embed/>
                  <p:pic>
                    <p:nvPicPr>
                      <p:cNvPr id="0" name=""/>
                      <p:cNvPicPr/>
                      <p:nvPr/>
                    </p:nvPicPr>
                    <p:blipFill>
                      <a:blip r:embed="rId9"/>
                      <a:stretch>
                        <a:fillRect/>
                      </a:stretch>
                    </p:blipFill>
                    <p:spPr>
                      <a:xfrm>
                        <a:off x="9860830" y="1700521"/>
                        <a:ext cx="1289050" cy="1219200"/>
                      </a:xfrm>
                      <a:prstGeom prst="rect">
                        <a:avLst/>
                      </a:prstGeom>
                    </p:spPr>
                  </p:pic>
                </p:oleObj>
              </mc:Fallback>
            </mc:AlternateContent>
          </a:graphicData>
        </a:graphic>
      </p:graphicFrame>
    </p:spTree>
    <p:extLst>
      <p:ext uri="{BB962C8B-B14F-4D97-AF65-F5344CB8AC3E}">
        <p14:creationId xmlns:p14="http://schemas.microsoft.com/office/powerpoint/2010/main" val="14607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75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75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75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750"/>
                                        <p:tgtEl>
                                          <p:spTgt spid="8"/>
                                        </p:tgtEl>
                                      </p:cBhvr>
                                    </p:animEffect>
                                  </p:childTnLst>
                                </p:cTn>
                              </p:par>
                            </p:childTnLst>
                          </p:cTn>
                        </p:par>
                        <p:par>
                          <p:cTn id="17" fill="hold">
                            <p:stCondLst>
                              <p:cond delay="750"/>
                            </p:stCondLst>
                            <p:childTnLst>
                              <p:par>
                                <p:cTn id="18" presetID="3" presetClass="entr" presetSubtype="1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750"/>
                                        <p:tgtEl>
                                          <p:spTgt spid="5">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linds(horizontal)">
                                      <p:cBhvr>
                                        <p:cTn id="24" dur="750"/>
                                        <p:tgtEl>
                                          <p:spTgt spid="5">
                                            <p:txEl>
                                              <p:pRg st="4" end="4"/>
                                            </p:txEl>
                                          </p:spTgt>
                                        </p:tgtEl>
                                      </p:cBhvr>
                                    </p:animEffect>
                                  </p:childTnLst>
                                </p:cTn>
                              </p:par>
                            </p:childTnLst>
                          </p:cTn>
                        </p:par>
                        <p:par>
                          <p:cTn id="25" fill="hold">
                            <p:stCondLst>
                              <p:cond delay="2250"/>
                            </p:stCondLst>
                            <p:childTnLst>
                              <p:par>
                                <p:cTn id="26" presetID="3" presetClass="entr" presetSubtype="1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linds(horizontal)">
                                      <p:cBhvr>
                                        <p:cTn id="28" dur="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372173" y="233705"/>
            <a:ext cx="11324147" cy="3649693"/>
          </a:xfrm>
          <a:prstGeom prst="rect">
            <a:avLst/>
          </a:prstGeom>
        </p:spPr>
        <p:txBody>
          <a:bodyPr wrap="square" lIns="121898" tIns="60948" rIns="121898" bIns="60948">
            <a:spAutoFit/>
          </a:bodyPr>
          <a:lstStyle/>
          <a:p>
            <a:pPr algn="just">
              <a:lnSpc>
                <a:spcPts val="5500"/>
              </a:lnSpc>
              <a:spcAft>
                <a:spcPts val="0"/>
              </a:spcAf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动力学的临界问题</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所示，光滑水平面上放置质量分别为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两个物体，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间的最大静摩擦力为</a:t>
            </a:r>
            <a:r>
              <a:rPr lang="en-US" altLang="zh-CN" sz="2800" i="1" kern="100" dirty="0" err="1">
                <a:latin typeface="Times New Roman"/>
                <a:ea typeface="华文细黑"/>
                <a:cs typeface="Courier New"/>
              </a:rPr>
              <a:t>μmg</a:t>
            </a:r>
            <a:r>
              <a:rPr lang="zh-CN" altLang="zh-CN" sz="2800" kern="100" dirty="0">
                <a:latin typeface="Times New Roman"/>
                <a:ea typeface="华文细黑"/>
                <a:cs typeface="Times New Roman"/>
              </a:rPr>
              <a:t>，现用水平拉力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拉</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，使</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以同一加速度运动，则拉力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的最大值为</a:t>
            </a:r>
            <a:r>
              <a:rPr lang="zh-CN" altLang="zh-CN" sz="2800" kern="100" dirty="0">
                <a:latin typeface="宋体"/>
                <a:ea typeface="Times New Roman"/>
                <a:cs typeface="Courier New"/>
              </a:rPr>
              <a:t> </a:t>
            </a:r>
            <a:endParaRPr lang="en-US" altLang="zh-CN" sz="2800" kern="100" dirty="0" smtClean="0">
              <a:latin typeface="宋体"/>
              <a:cs typeface="Courier New"/>
            </a:endParaRPr>
          </a:p>
          <a:p>
            <a:pPr algn="just">
              <a:lnSpc>
                <a:spcPts val="5500"/>
              </a:lnSpc>
              <a:spcAft>
                <a:spcPts val="0"/>
              </a:spcAft>
            </a:pPr>
            <a:r>
              <a:rPr lang="en-US" altLang="zh-CN" sz="2800" kern="100" dirty="0" err="1">
                <a:latin typeface="Times New Roman"/>
                <a:ea typeface="华文细黑"/>
                <a:cs typeface="Courier New"/>
              </a:rPr>
              <a:t>A.</a:t>
            </a:r>
            <a:r>
              <a:rPr lang="en-US" altLang="zh-CN" sz="2800" i="1" kern="100" dirty="0" err="1">
                <a:latin typeface="Times New Roman"/>
                <a:ea typeface="华文细黑"/>
                <a:cs typeface="Courier New"/>
              </a:rPr>
              <a:t>μmg</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B.2</a:t>
            </a:r>
            <a:r>
              <a:rPr lang="en-US" altLang="zh-CN" sz="2800" i="1" kern="100" dirty="0" smtClean="0">
                <a:latin typeface="Times New Roman"/>
                <a:ea typeface="华文细黑"/>
                <a:cs typeface="Courier New"/>
              </a:rPr>
              <a:t>μmg</a:t>
            </a:r>
            <a:endParaRPr lang="zh-CN" altLang="zh-CN" sz="1050" kern="100" dirty="0">
              <a:latin typeface="宋体"/>
              <a:cs typeface="Courier New"/>
            </a:endParaRPr>
          </a:p>
          <a:p>
            <a:pPr algn="just">
              <a:lnSpc>
                <a:spcPts val="5500"/>
              </a:lnSpc>
              <a:spcAft>
                <a:spcPts val="0"/>
              </a:spcAft>
            </a:pPr>
            <a:r>
              <a:rPr lang="en-US" altLang="zh-CN" sz="2800" kern="100" dirty="0">
                <a:latin typeface="Times New Roman"/>
                <a:ea typeface="华文细黑"/>
                <a:cs typeface="Courier New"/>
              </a:rPr>
              <a:t>C.3</a:t>
            </a:r>
            <a:r>
              <a:rPr lang="en-US" altLang="zh-CN" sz="2800" i="1" kern="100" dirty="0">
                <a:latin typeface="Times New Roman"/>
                <a:ea typeface="华文细黑"/>
                <a:cs typeface="Courier New"/>
              </a:rPr>
              <a:t>μmg</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D.4</a:t>
            </a:r>
            <a:r>
              <a:rPr lang="en-US" altLang="zh-CN" sz="2800" i="1" kern="100" dirty="0" smtClean="0">
                <a:latin typeface="Times New Roman"/>
                <a:ea typeface="华文细黑"/>
                <a:cs typeface="Courier New"/>
              </a:rPr>
              <a:t>μmg</a:t>
            </a:r>
            <a:endParaRPr lang="zh-CN" altLang="zh-CN" sz="1050" kern="100" dirty="0">
              <a:latin typeface="宋体"/>
              <a:cs typeface="Courier New"/>
            </a:endParaRPr>
          </a:p>
        </p:txBody>
      </p:sp>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9966102" y="3290565"/>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6" name="矩形 5"/>
          <p:cNvSpPr/>
          <p:nvPr/>
        </p:nvSpPr>
        <p:spPr>
          <a:xfrm>
            <a:off x="372173" y="3823945"/>
            <a:ext cx="11324147" cy="2208297"/>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之间恰好不发生相对滑动时力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最大，此时，</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物体所受的合力为</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，由牛顿第二定律知</a:t>
            </a:r>
            <a:r>
              <a:rPr lang="en-US" altLang="zh-CN" sz="2800" i="1" kern="100" dirty="0" err="1">
                <a:solidFill>
                  <a:srgbClr val="002060"/>
                </a:solidFill>
                <a:latin typeface="Times New Roman"/>
                <a:ea typeface="华文细黑"/>
                <a:cs typeface="Courier New"/>
              </a:rPr>
              <a:t>a</a:t>
            </a:r>
            <a:r>
              <a:rPr lang="en-US" altLang="zh-CN" sz="2800" i="1" kern="100" baseline="-25000" dirty="0" err="1">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μg</a:t>
            </a:r>
            <a:r>
              <a:rPr lang="zh-CN" altLang="zh-CN" sz="2800" kern="100" dirty="0">
                <a:solidFill>
                  <a:srgbClr val="002060"/>
                </a:solidFill>
                <a:latin typeface="Times New Roman"/>
                <a:ea typeface="华文细黑"/>
                <a:cs typeface="Times New Roman"/>
              </a:rPr>
              <a:t>，对于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整体，加速度</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a</a:t>
            </a:r>
            <a:r>
              <a:rPr lang="en-US" altLang="zh-CN" sz="2800" i="1" kern="100" baseline="-250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μg</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由牛顿第二定律得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μmg</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186197412"/>
              </p:ext>
            </p:extLst>
          </p:nvPr>
        </p:nvGraphicFramePr>
        <p:xfrm>
          <a:off x="6352758" y="4513545"/>
          <a:ext cx="825500" cy="1085850"/>
        </p:xfrm>
        <a:graphic>
          <a:graphicData uri="http://schemas.openxmlformats.org/presentationml/2006/ole">
            <mc:AlternateContent xmlns:mc="http://schemas.openxmlformats.org/markup-compatibility/2006">
              <mc:Choice xmlns:v="urn:schemas-microsoft-com:vml" Requires="v">
                <p:oleObj spid="_x0000_s26198" name="文档" r:id="rId6" imgW="826175" imgH="1085832" progId="Word.Document.12">
                  <p:embed/>
                </p:oleObj>
              </mc:Choice>
              <mc:Fallback>
                <p:oleObj name="文档" r:id="rId6" imgW="826175" imgH="1085832" progId="Word.Document.12">
                  <p:embed/>
                  <p:pic>
                    <p:nvPicPr>
                      <p:cNvPr id="0" name=""/>
                      <p:cNvPicPr/>
                      <p:nvPr/>
                    </p:nvPicPr>
                    <p:blipFill>
                      <a:blip r:embed="rId7"/>
                      <a:stretch>
                        <a:fillRect/>
                      </a:stretch>
                    </p:blipFill>
                    <p:spPr>
                      <a:xfrm>
                        <a:off x="6352758" y="4513545"/>
                        <a:ext cx="825500" cy="1085850"/>
                      </a:xfrm>
                      <a:prstGeom prst="rect">
                        <a:avLst/>
                      </a:prstGeom>
                    </p:spPr>
                  </p:pic>
                </p:oleObj>
              </mc:Fallback>
            </mc:AlternateContent>
          </a:graphicData>
        </a:graphic>
      </p:graphicFrame>
      <p:sp>
        <p:nvSpPr>
          <p:cNvPr id="10" name="TextBox 9"/>
          <p:cNvSpPr txBox="1"/>
          <p:nvPr/>
        </p:nvSpPr>
        <p:spPr>
          <a:xfrm>
            <a:off x="278326" y="3134345"/>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7" name="图片 16">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pic>
        <p:nvPicPr>
          <p:cNvPr id="25849" name="Picture 249" descr="\\贾文\贾文\源文件\同步\物理 人教 必修1 新课标\4-211.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9542" y="2271137"/>
            <a:ext cx="2416395" cy="93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2" name="矩形 11"/>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255298637"/>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3584451">
                  <a:extLst>
                    <a:ext uri="{9D8B030D-6E8A-4147-A177-3AD203B41FA5}">
                      <a16:colId xmlns:a16="http://schemas.microsoft.com/office/drawing/2014/main" xmlns="" val="1008561275"/>
                    </a:ext>
                  </a:extLst>
                </a:gridCol>
                <a:gridCol w="3528392">
                  <a:extLst>
                    <a:ext uri="{9D8B030D-6E8A-4147-A177-3AD203B41FA5}">
                      <a16:colId xmlns:a16="http://schemas.microsoft.com/office/drawing/2014/main" xmlns="" val="271465696"/>
                    </a:ext>
                  </a:extLst>
                </a:gridCol>
                <a:gridCol w="5091157">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21" name="TextBox 17">
            <a:hlinkClick r:id="rId4" action="ppaction://hlinksldjump"/>
          </p:cNvPr>
          <p:cNvSpPr txBox="1"/>
          <p:nvPr/>
        </p:nvSpPr>
        <p:spPr>
          <a:xfrm>
            <a:off x="14557" y="2656924"/>
            <a:ext cx="3540705"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重点探究</a:t>
            </a:r>
            <a:endParaRPr lang="en-US" altLang="zh-CN" sz="2500" b="1" dirty="0" smtClean="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a:solidFill>
                  <a:schemeClr val="tx1">
                    <a:lumMod val="65000"/>
                    <a:lumOff val="35000"/>
                  </a:schemeClr>
                </a:solidFill>
                <a:latin typeface="微软雅黑" pitchFamily="34" charset="-122"/>
                <a:ea typeface="微软雅黑" pitchFamily="34" charset="-122"/>
              </a:rPr>
              <a:t>启迪思维  探究重点</a:t>
            </a:r>
          </a:p>
        </p:txBody>
      </p:sp>
      <p:sp>
        <p:nvSpPr>
          <p:cNvPr id="22" name="TextBox 24">
            <a:hlinkClick r:id="rId5" action="ppaction://hlinksldjump"/>
          </p:cNvPr>
          <p:cNvSpPr txBox="1"/>
          <p:nvPr/>
        </p:nvSpPr>
        <p:spPr>
          <a:xfrm>
            <a:off x="3610790" y="2656924"/>
            <a:ext cx="3481635"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达标</a:t>
            </a:r>
            <a:r>
              <a:rPr lang="zh-CN" altLang="en-US" sz="2500" b="1" dirty="0">
                <a:solidFill>
                  <a:schemeClr val="tx1">
                    <a:lumMod val="65000"/>
                    <a:lumOff val="35000"/>
                  </a:schemeClr>
                </a:solidFill>
                <a:latin typeface="微软雅黑" pitchFamily="34" charset="-122"/>
                <a:ea typeface="微软雅黑" pitchFamily="34" charset="-122"/>
              </a:rPr>
              <a:t>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检测评价  达标过关</a:t>
            </a:r>
          </a:p>
        </p:txBody>
      </p:sp>
      <p:sp>
        <p:nvSpPr>
          <p:cNvPr id="23" name="TextBox 25">
            <a:hlinkClick r:id="rId6" action="ppaction://hlinksldjump"/>
          </p:cNvPr>
          <p:cNvSpPr txBox="1"/>
          <p:nvPr/>
        </p:nvSpPr>
        <p:spPr>
          <a:xfrm>
            <a:off x="7166549" y="2656924"/>
            <a:ext cx="498167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a:t>
            </a:r>
            <a:r>
              <a:rPr lang="zh-CN" altLang="en-US" sz="1800" dirty="0" smtClean="0">
                <a:solidFill>
                  <a:prstClr val="black">
                    <a:lumMod val="65000"/>
                    <a:lumOff val="35000"/>
                  </a:prstClr>
                </a:solidFill>
                <a:latin typeface="微软雅黑" pitchFamily="34" charset="-122"/>
                <a:ea typeface="微软雅黑" pitchFamily="34" charset="-122"/>
              </a:rPr>
              <a:t>建模</a:t>
            </a:r>
          </a:p>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滑块</a:t>
            </a:r>
            <a:r>
              <a:rPr lang="en-US" altLang="zh-CN" sz="2500" b="1" dirty="0" smtClean="0">
                <a:solidFill>
                  <a:schemeClr val="tx1">
                    <a:lumMod val="65000"/>
                    <a:lumOff val="35000"/>
                  </a:schemeClr>
                </a:solidFill>
                <a:latin typeface="微软雅黑" pitchFamily="34" charset="-122"/>
                <a:ea typeface="微软雅黑" pitchFamily="34" charset="-122"/>
              </a:rPr>
              <a:t>—</a:t>
            </a:r>
            <a:r>
              <a:rPr lang="zh-CN" altLang="en-US" sz="2500" b="1" dirty="0" smtClean="0">
                <a:solidFill>
                  <a:schemeClr val="tx1">
                    <a:lumMod val="65000"/>
                    <a:lumOff val="35000"/>
                  </a:schemeClr>
                </a:solidFill>
                <a:latin typeface="微软雅黑" pitchFamily="34" charset="-122"/>
                <a:ea typeface="微软雅黑" pitchFamily="34" charset="-122"/>
              </a:rPr>
              <a:t>木板模型和传送带模型</a:t>
            </a:r>
            <a:endParaRPr lang="zh-CN" altLang="en-US" sz="2500" b="1"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295251" y="2600969"/>
            <a:ext cx="7999910" cy="1280473"/>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4600" b="1" dirty="0">
                <a:solidFill>
                  <a:srgbClr val="0070C0"/>
                </a:solidFill>
                <a:latin typeface="+mj-lt"/>
                <a:ea typeface="+mj-ea"/>
                <a:cs typeface="+mj-cs"/>
              </a:rPr>
              <a:t>滑块</a:t>
            </a:r>
            <a:r>
              <a:rPr lang="en-US" altLang="zh-CN" sz="4600" b="1" dirty="0">
                <a:solidFill>
                  <a:srgbClr val="0070C0"/>
                </a:solidFill>
                <a:latin typeface="+mj-lt"/>
                <a:ea typeface="+mj-ea"/>
                <a:cs typeface="+mj-cs"/>
              </a:rPr>
              <a:t>—</a:t>
            </a:r>
            <a:r>
              <a:rPr lang="zh-CN" altLang="en-US" sz="4600" b="1" dirty="0">
                <a:solidFill>
                  <a:srgbClr val="0070C0"/>
                </a:solidFill>
                <a:latin typeface="+mj-lt"/>
                <a:ea typeface="+mj-ea"/>
                <a:cs typeface="+mj-cs"/>
              </a:rPr>
              <a:t>木板模型和传送带</a:t>
            </a:r>
            <a:r>
              <a:rPr lang="zh-CN" altLang="en-US" sz="4600" b="1" dirty="0" smtClean="0">
                <a:solidFill>
                  <a:srgbClr val="0070C0"/>
                </a:solidFill>
                <a:latin typeface="+mj-lt"/>
                <a:ea typeface="+mj-ea"/>
                <a:cs typeface="+mj-cs"/>
              </a:rPr>
              <a:t>模型</a:t>
            </a:r>
            <a:endParaRPr lang="en-US" altLang="zh-CN" sz="4600" b="1" dirty="0">
              <a:solidFill>
                <a:srgbClr val="0070C0"/>
              </a:solidFill>
              <a:latin typeface="+mj-lt"/>
              <a:ea typeface="+mj-ea"/>
              <a:cs typeface="+mj-cs"/>
            </a:endParaRPr>
          </a:p>
        </p:txBody>
      </p:sp>
      <p:pic>
        <p:nvPicPr>
          <p:cNvPr id="5" name="Picture 2" descr="C:\Users\Administrator\Desktop\用！！！\风景图片\新图！\3运动会\u=2922676478,420962186&amp;fm=27&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92" r="12992"/>
          <a:stretch/>
        </p:blipFill>
        <p:spPr bwMode="auto">
          <a:xfrm>
            <a:off x="8590411" y="794"/>
            <a:ext cx="3600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39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179" y="939994"/>
            <a:ext cx="11120877" cy="4933017"/>
          </a:xfrm>
          <a:prstGeom prst="rect">
            <a:avLst/>
          </a:prstGeom>
        </p:spPr>
        <p:txBody>
          <a:bodyPr>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模型概述：</a:t>
            </a:r>
            <a:r>
              <a:rPr lang="zh-CN" altLang="zh-CN" sz="2800" kern="100" dirty="0">
                <a:latin typeface="Times New Roman"/>
                <a:ea typeface="华文细黑"/>
                <a:cs typeface="Times New Roman"/>
              </a:rPr>
              <a:t>一个物体在另一个物体上发生相对滑动，两者之间有相对运动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问题涉及两个物体、多个过程，两物体的运动时间、速度、位移间有一定的关系</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常见的两种位移关系</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滑块从木板的一端运动到另一端的过程中，若滑块和木板向同一方向运动，则滑块的位移和木板的位移之差等于木板的长度；若滑块和木板向相反方向运动，则滑块的位移和木板的位移之和等于木板的长度</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4" name="矩形 3"/>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一、滑块</a:t>
            </a:r>
            <a:r>
              <a:rPr lang="en-US" altLang="zh-CN" sz="2600" b="1" kern="100" dirty="0">
                <a:solidFill>
                  <a:srgbClr val="FFFF00"/>
                </a:solidFill>
                <a:latin typeface="Times New Roman" pitchFamily="18" charset="0"/>
                <a:ea typeface="微软雅黑" pitchFamily="34"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木板模型</a:t>
            </a:r>
          </a:p>
        </p:txBody>
      </p:sp>
    </p:spTree>
    <p:extLst>
      <p:ext uri="{BB962C8B-B14F-4D97-AF65-F5344CB8AC3E}">
        <p14:creationId xmlns:p14="http://schemas.microsoft.com/office/powerpoint/2010/main" val="1415542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179" y="939994"/>
            <a:ext cx="11120877" cy="3522375"/>
          </a:xfrm>
          <a:prstGeom prst="rect">
            <a:avLst/>
          </a:prstGeom>
        </p:spPr>
        <p:txBody>
          <a:bodyPr>
            <a:spAutoFit/>
          </a:bodyPr>
          <a:lstStyle/>
          <a:p>
            <a:pPr lvl="0" algn="just">
              <a:lnSpc>
                <a:spcPts val="5500"/>
              </a:lnSpc>
              <a:tabLst>
                <a:tab pos="2700655" algn="l"/>
              </a:tabLst>
            </a:pPr>
            <a:r>
              <a:rPr lang="en-US" altLang="zh-CN" sz="2800" b="1" kern="100" dirty="0">
                <a:solidFill>
                  <a:prstClr val="black"/>
                </a:solidFill>
                <a:latin typeface="Times New Roman"/>
                <a:ea typeface="华文细黑"/>
                <a:cs typeface="Courier New"/>
              </a:rPr>
              <a:t>3.</a:t>
            </a:r>
            <a:r>
              <a:rPr lang="zh-CN" altLang="zh-CN" sz="2800" b="1" kern="100" dirty="0">
                <a:solidFill>
                  <a:prstClr val="black"/>
                </a:solidFill>
                <a:latin typeface="Times New Roman"/>
                <a:ea typeface="华文细黑"/>
                <a:cs typeface="Times New Roman"/>
              </a:rPr>
              <a:t>解题方法</a:t>
            </a:r>
            <a:endParaRPr lang="zh-CN" altLang="zh-CN" sz="1050" kern="100" dirty="0">
              <a:solidFill>
                <a:prstClr val="black"/>
              </a:solidFill>
              <a:latin typeface="宋体"/>
              <a:cs typeface="Courier New"/>
            </a:endParaRPr>
          </a:p>
          <a:p>
            <a:pPr lvl="0" algn="just">
              <a:lnSpc>
                <a:spcPts val="5500"/>
              </a:lnSpc>
              <a:tabLst>
                <a:tab pos="2700655" algn="l"/>
              </a:tabLst>
            </a:pPr>
            <a:r>
              <a:rPr lang="zh-CN" altLang="zh-CN" sz="2800" kern="100" dirty="0">
                <a:solidFill>
                  <a:prstClr val="black"/>
                </a:solidFill>
                <a:latin typeface="Times New Roman"/>
                <a:ea typeface="华文细黑"/>
                <a:cs typeface="Times New Roman"/>
              </a:rPr>
              <a:t>分别隔离两物体，准确求出各物体在各个运动过程中的加速度</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注意两过程的连接处加速度可能突变</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，找出物体之间的位移</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路程</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关系或速度关系是解题的突破口</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求解中应注意联系两个过程的纽带，每一个过程的末速度是下一个过程的初速度</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750228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6254" y="4318066"/>
            <a:ext cx="11251291" cy="2434256"/>
          </a:xfrm>
          <a:prstGeom prst="rect">
            <a:avLst/>
          </a:prstGeom>
        </p:spPr>
        <p:txBody>
          <a:bodyPr wrap="square">
            <a:spAutoFit/>
          </a:bodyPr>
          <a:lstStyle/>
          <a:p>
            <a:pPr algn="just">
              <a:lnSpc>
                <a:spcPct val="140000"/>
              </a:lnSpc>
              <a:spcAft>
                <a:spcPts val="0"/>
              </a:spcAft>
              <a:tabLst>
                <a:tab pos="2700655" algn="l"/>
              </a:tabLst>
            </a:pPr>
            <a:r>
              <a:rPr lang="zh-CN" altLang="zh-CN" sz="2800" b="1" kern="100" smtClean="0">
                <a:solidFill>
                  <a:srgbClr val="0000FF"/>
                </a:solidFill>
                <a:latin typeface="Times New Roman"/>
                <a:ea typeface="华文细黑"/>
                <a:cs typeface="Times New Roman"/>
              </a:rPr>
              <a:t>解析　</a:t>
            </a:r>
            <a:r>
              <a:rPr lang="zh-CN" altLang="zh-CN" sz="2800" kern="100" smtClean="0">
                <a:solidFill>
                  <a:srgbClr val="002060"/>
                </a:solidFill>
                <a:latin typeface="Times New Roman"/>
                <a:ea typeface="华文细黑"/>
                <a:cs typeface="Times New Roman"/>
              </a:rPr>
              <a:t>对于</a:t>
            </a:r>
            <a:r>
              <a:rPr lang="en-US" altLang="zh-CN" sz="2800" i="1" kern="100" dirty="0" smtClean="0">
                <a:solidFill>
                  <a:srgbClr val="002060"/>
                </a:solidFill>
                <a:latin typeface="Times New Roman"/>
                <a:ea typeface="华文细黑"/>
                <a:cs typeface="Courier New"/>
              </a:rPr>
              <a:t>B</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μ</a:t>
            </a:r>
            <a:r>
              <a:rPr lang="en-US" altLang="zh-CN" sz="2800" kern="100" baseline="-25000" dirty="0" smtClean="0">
                <a:solidFill>
                  <a:srgbClr val="002060"/>
                </a:solidFill>
                <a:latin typeface="Times New Roman"/>
                <a:ea typeface="华文细黑"/>
                <a:cs typeface="Courier New"/>
              </a:rPr>
              <a:t>1</a:t>
            </a:r>
            <a:r>
              <a:rPr lang="en-US" altLang="zh-CN" sz="2800" i="1" kern="100" dirty="0" smtClean="0">
                <a:solidFill>
                  <a:srgbClr val="002060"/>
                </a:solidFill>
                <a:latin typeface="Times New Roman"/>
                <a:ea typeface="华文细黑"/>
                <a:cs typeface="Courier New"/>
              </a:rPr>
              <a:t>mg</a:t>
            </a:r>
            <a:r>
              <a:rPr lang="zh-CN" altLang="zh-CN" sz="2800" kern="100" dirty="0" smtClean="0">
                <a:solidFill>
                  <a:srgbClr val="002060"/>
                </a:solidFill>
                <a:latin typeface="Times New Roman"/>
                <a:ea typeface="华文细黑"/>
                <a:cs typeface="Times New Roman"/>
              </a:rPr>
              <a:t>＝</a:t>
            </a:r>
            <a:r>
              <a:rPr lang="en-US" altLang="zh-CN" sz="2800" i="1" kern="100" dirty="0" err="1" smtClean="0">
                <a:solidFill>
                  <a:srgbClr val="002060"/>
                </a:solidFill>
                <a:latin typeface="Times New Roman"/>
                <a:ea typeface="华文细黑"/>
                <a:cs typeface="Courier New"/>
              </a:rPr>
              <a:t>ma</a:t>
            </a:r>
            <a:r>
              <a:rPr lang="en-US" altLang="zh-CN" sz="2800" i="1" kern="100" baseline="-25000" dirty="0" err="1" smtClean="0">
                <a:solidFill>
                  <a:srgbClr val="002060"/>
                </a:solidFill>
                <a:latin typeface="Times New Roman"/>
                <a:ea typeface="华文细黑"/>
                <a:cs typeface="Courier New"/>
              </a:rPr>
              <a:t>B</a:t>
            </a:r>
            <a:endParaRPr lang="zh-CN" altLang="zh-CN" sz="1050" kern="100" dirty="0" smtClean="0">
              <a:latin typeface="宋体"/>
              <a:cs typeface="Courier New"/>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解得</a:t>
            </a:r>
            <a:r>
              <a:rPr lang="en-US" altLang="zh-CN" sz="2800" i="1" kern="100" dirty="0" err="1" smtClean="0">
                <a:solidFill>
                  <a:srgbClr val="002060"/>
                </a:solidFill>
                <a:latin typeface="Times New Roman"/>
                <a:ea typeface="华文细黑"/>
                <a:cs typeface="Courier New"/>
              </a:rPr>
              <a:t>a</a:t>
            </a:r>
            <a:r>
              <a:rPr lang="en-US" altLang="zh-CN" sz="2800" i="1" kern="100" baseline="-25000" dirty="0" err="1" smtClean="0">
                <a:solidFill>
                  <a:srgbClr val="002060"/>
                </a:solidFill>
                <a:latin typeface="Times New Roman"/>
                <a:ea typeface="华文细黑"/>
                <a:cs typeface="Courier New"/>
              </a:rPr>
              <a:t>B</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1 m/s</a:t>
            </a:r>
            <a:r>
              <a:rPr lang="en-US" altLang="zh-CN" sz="2800" kern="100" baseline="30000" dirty="0" smtClean="0">
                <a:solidFill>
                  <a:srgbClr val="002060"/>
                </a:solidFill>
                <a:latin typeface="Times New Roman"/>
                <a:ea typeface="华文细黑"/>
                <a:cs typeface="Courier New"/>
              </a:rPr>
              <a:t>2</a:t>
            </a:r>
            <a:endParaRPr lang="zh-CN" altLang="zh-CN" sz="1050" kern="100" dirty="0" smtClean="0">
              <a:latin typeface="宋体"/>
              <a:cs typeface="Courier New"/>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对于</a:t>
            </a:r>
            <a:r>
              <a:rPr lang="en-US" altLang="zh-CN" sz="2800" i="1" kern="100" dirty="0" smtClean="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F</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μ</a:t>
            </a:r>
            <a:r>
              <a:rPr lang="en-US" altLang="zh-CN" sz="2800" kern="100" baseline="-25000" dirty="0" smtClean="0">
                <a:solidFill>
                  <a:srgbClr val="002060"/>
                </a:solidFill>
                <a:latin typeface="Times New Roman"/>
                <a:ea typeface="华文细黑"/>
                <a:cs typeface="Courier New"/>
              </a:rPr>
              <a:t>1</a:t>
            </a:r>
            <a:r>
              <a:rPr lang="en-US" altLang="zh-CN" sz="2800" i="1" kern="100" dirty="0" smtClean="0">
                <a:solidFill>
                  <a:srgbClr val="002060"/>
                </a:solidFill>
                <a:latin typeface="Times New Roman"/>
                <a:ea typeface="华文细黑"/>
                <a:cs typeface="Courier New"/>
              </a:rPr>
              <a:t>mg</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μ</a:t>
            </a:r>
            <a:r>
              <a:rPr lang="en-US" altLang="zh-CN" sz="2800" kern="100" baseline="-25000" dirty="0" smtClean="0">
                <a:solidFill>
                  <a:srgbClr val="002060"/>
                </a:solidFill>
                <a:latin typeface="Times New Roman"/>
                <a:ea typeface="华文细黑"/>
                <a:cs typeface="Courier New"/>
              </a:rPr>
              <a:t>2</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m</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g</a:t>
            </a:r>
            <a:r>
              <a:rPr lang="zh-CN" altLang="zh-CN" sz="2800" kern="100" dirty="0" smtClean="0">
                <a:solidFill>
                  <a:srgbClr val="002060"/>
                </a:solidFill>
                <a:latin typeface="Times New Roman"/>
                <a:ea typeface="华文细黑"/>
                <a:cs typeface="Times New Roman"/>
              </a:rPr>
              <a:t>＝</a:t>
            </a:r>
            <a:r>
              <a:rPr lang="en-US" altLang="zh-CN" sz="2800" i="1" kern="100" dirty="0" err="1" smtClean="0">
                <a:solidFill>
                  <a:srgbClr val="002060"/>
                </a:solidFill>
                <a:latin typeface="Times New Roman"/>
                <a:ea typeface="华文细黑"/>
                <a:cs typeface="Courier New"/>
              </a:rPr>
              <a:t>Ma</a:t>
            </a:r>
            <a:r>
              <a:rPr lang="en-US" altLang="zh-CN" sz="2800" i="1" kern="100" baseline="-25000" dirty="0" err="1" smtClean="0">
                <a:solidFill>
                  <a:srgbClr val="002060"/>
                </a:solidFill>
                <a:latin typeface="Times New Roman"/>
                <a:ea typeface="华文细黑"/>
                <a:cs typeface="Courier New"/>
              </a:rPr>
              <a:t>A</a:t>
            </a:r>
            <a:endParaRPr lang="zh-CN" altLang="zh-CN" sz="1050" kern="100" dirty="0" smtClean="0">
              <a:latin typeface="宋体"/>
              <a:cs typeface="Courier New"/>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解得</a:t>
            </a:r>
            <a:r>
              <a:rPr lang="en-US" altLang="zh-CN" sz="2800" i="1" kern="100" dirty="0" err="1" smtClean="0">
                <a:solidFill>
                  <a:srgbClr val="002060"/>
                </a:solidFill>
                <a:latin typeface="Times New Roman"/>
                <a:ea typeface="华文细黑"/>
                <a:cs typeface="Courier New"/>
              </a:rPr>
              <a:t>a</a:t>
            </a:r>
            <a:r>
              <a:rPr lang="en-US" altLang="zh-CN" sz="2800" i="1" kern="100" baseline="-25000" dirty="0" err="1" smtClean="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2 m/s</a:t>
            </a:r>
            <a:r>
              <a:rPr lang="en-US" altLang="zh-CN" sz="2800" kern="100" baseline="30000" dirty="0" smtClean="0">
                <a:solidFill>
                  <a:srgbClr val="002060"/>
                </a:solidFill>
                <a:latin typeface="Times New Roman"/>
                <a:ea typeface="华文细黑"/>
                <a:cs typeface="Courier New"/>
              </a:rPr>
              <a:t>2</a:t>
            </a:r>
            <a:endParaRPr lang="zh-CN" altLang="zh-CN" sz="1050" kern="100" dirty="0">
              <a:effectLst/>
              <a:latin typeface="宋体"/>
              <a:cs typeface="Courier New"/>
            </a:endParaRPr>
          </a:p>
        </p:txBody>
      </p:sp>
      <p:sp>
        <p:nvSpPr>
          <p:cNvPr id="3" name="矩形 2"/>
          <p:cNvSpPr/>
          <p:nvPr/>
        </p:nvSpPr>
        <p:spPr>
          <a:xfrm>
            <a:off x="386254" y="54690"/>
            <a:ext cx="11251291" cy="3640740"/>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所示，厚度不计的薄板</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长</a:t>
            </a:r>
            <a:r>
              <a:rPr lang="en-US" altLang="zh-CN" sz="2800" i="1" kern="100" dirty="0">
                <a:latin typeface="Times New Roman"/>
                <a:ea typeface="华文细黑"/>
                <a:cs typeface="Courier New"/>
              </a:rPr>
              <a:t>l</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m</a:t>
            </a:r>
            <a:r>
              <a:rPr lang="zh-CN" altLang="zh-CN" sz="2800" kern="100" dirty="0">
                <a:latin typeface="Times New Roman"/>
                <a:ea typeface="华文细黑"/>
                <a:cs typeface="Times New Roman"/>
              </a:rPr>
              <a:t>，质量</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kg</a:t>
            </a:r>
            <a:r>
              <a:rPr lang="zh-CN" altLang="zh-CN" sz="2800" kern="100" dirty="0">
                <a:latin typeface="Times New Roman"/>
                <a:ea typeface="华文细黑"/>
                <a:cs typeface="Times New Roman"/>
              </a:rPr>
              <a:t>，放在水平地面上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上距右端</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 m</a:t>
            </a:r>
            <a:r>
              <a:rPr lang="zh-CN" altLang="zh-CN" sz="2800" kern="100" dirty="0">
                <a:latin typeface="Times New Roman"/>
                <a:ea typeface="华文细黑"/>
                <a:cs typeface="Times New Roman"/>
              </a:rPr>
              <a:t>处放一物体</a:t>
            </a:r>
            <a:r>
              <a:rPr lang="en-US" altLang="zh-CN" sz="2800" i="1" kern="100" dirty="0">
                <a:latin typeface="Times New Roman"/>
                <a:ea typeface="华文细黑"/>
                <a:cs typeface="Courier New"/>
              </a:rPr>
              <a:t>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大小不计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，其质量</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kg</a:t>
            </a:r>
            <a:r>
              <a:rPr lang="zh-CN" altLang="zh-CN" sz="2800" kern="100" dirty="0">
                <a:latin typeface="Times New Roman"/>
                <a:ea typeface="华文细黑"/>
                <a:cs typeface="Times New Roman"/>
              </a:rPr>
              <a:t>，已知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间的动摩擦因数</a:t>
            </a:r>
            <a:r>
              <a:rPr lang="zh-CN" altLang="zh-CN" sz="2800" kern="100" dirty="0">
                <a:latin typeface="宋体"/>
                <a:ea typeface="Times New Roman"/>
                <a:cs typeface="Courier New"/>
              </a:rPr>
              <a:t> </a:t>
            </a:r>
            <a:r>
              <a:rPr lang="en-US" altLang="zh-CN" sz="2800" i="1" kern="100" dirty="0">
                <a:latin typeface="宋体"/>
                <a:ea typeface="Times New Roman"/>
                <a:cs typeface="Courier New"/>
              </a:rPr>
              <a:t>μ</a:t>
            </a:r>
            <a:r>
              <a:rPr lang="en-US" altLang="zh-CN" sz="2800" kern="100" baseline="-25000" dirty="0">
                <a:latin typeface="宋体"/>
                <a:ea typeface="Times New Roman"/>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与地面间的动摩擦因数</a:t>
            </a:r>
            <a:r>
              <a:rPr lang="en-US" altLang="zh-CN" sz="2800" i="1" kern="100" dirty="0">
                <a:latin typeface="Times New Roman"/>
                <a:ea typeface="华文细黑"/>
                <a:cs typeface="Courier New"/>
              </a:rPr>
              <a:t>μ</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0.2</a:t>
            </a:r>
            <a:r>
              <a:rPr lang="zh-CN" altLang="zh-CN" sz="2800" kern="100" dirty="0">
                <a:latin typeface="Times New Roman"/>
                <a:ea typeface="华文细黑"/>
                <a:cs typeface="Times New Roman"/>
              </a:rPr>
              <a:t>，原来系统静止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现在板的右端施加一大小恒定的水平力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26 N</a:t>
            </a:r>
            <a:r>
              <a:rPr lang="zh-CN" altLang="zh-CN" sz="2800" kern="100" dirty="0">
                <a:latin typeface="Times New Roman"/>
                <a:ea typeface="华文细黑"/>
                <a:cs typeface="Times New Roman"/>
              </a:rPr>
              <a:t>，持续作用在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上，将</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从</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下抽出</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，求</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从</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下抽出前</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的加速度各是多大</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5" name="矩形 4"/>
          <p:cNvSpPr/>
          <p:nvPr/>
        </p:nvSpPr>
        <p:spPr>
          <a:xfrm>
            <a:off x="386254" y="3692527"/>
            <a:ext cx="3435556" cy="628442"/>
          </a:xfrm>
          <a:prstGeom prst="rect">
            <a:avLst/>
          </a:prstGeom>
        </p:spPr>
        <p:txBody>
          <a:bodyPr wrap="none">
            <a:spAutoFit/>
          </a:bodyPr>
          <a:lstStyle/>
          <a:p>
            <a:pPr>
              <a:lnSpc>
                <a:spcPct val="140000"/>
              </a:lnSpc>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rPr>
              <a:t>2 </a:t>
            </a:r>
            <a:r>
              <a:rPr lang="en-US" altLang="zh-CN" sz="2800" kern="100" dirty="0">
                <a:solidFill>
                  <a:srgbClr val="C00000"/>
                </a:solidFill>
                <a:latin typeface="Times New Roman"/>
                <a:ea typeface="华文细黑"/>
              </a:rPr>
              <a:t>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 m/s</a:t>
            </a:r>
            <a:r>
              <a:rPr lang="en-US" altLang="zh-CN" sz="2800" kern="100" baseline="30000" dirty="0">
                <a:solidFill>
                  <a:srgbClr val="C00000"/>
                </a:solidFill>
                <a:latin typeface="Times New Roman"/>
                <a:ea typeface="华文细黑"/>
              </a:rPr>
              <a:t>2</a:t>
            </a:r>
            <a:endParaRPr lang="zh-CN" altLang="en-US" sz="2800" dirty="0"/>
          </a:p>
        </p:txBody>
      </p:sp>
      <p:sp>
        <p:nvSpPr>
          <p:cNvPr id="6" name="矩形 5"/>
          <p:cNvSpPr/>
          <p:nvPr/>
        </p:nvSpPr>
        <p:spPr>
          <a:xfrm>
            <a:off x="9477162" y="341568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9</a:t>
            </a:r>
            <a:endParaRPr lang="zh-CN" altLang="en-US" dirty="0"/>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26915" name="Picture 291" descr="\\贾文\贾文\源文件\同步\物理 人教 必修1 新课标\4-22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3254" y="2692809"/>
            <a:ext cx="3671090" cy="68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49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linds(horizontal)">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linds(horizont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linds(horizontal)">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blinds(horizontal)">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1">
                                            <p:txEl>
                                              <p:pRg st="0" end="0"/>
                                            </p:txEl>
                                          </p:spTgt>
                                        </p:tgtEl>
                                      </p:cBhvr>
                                    </p:animEffect>
                                    <p:set>
                                      <p:cBhvr>
                                        <p:cTn id="38" dur="1" fill="hold">
                                          <p:stCondLst>
                                            <p:cond delay="499"/>
                                          </p:stCondLst>
                                        </p:cTn>
                                        <p:tgtEl>
                                          <p:spTgt spid="11">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1">
                                            <p:txEl>
                                              <p:pRg st="1" end="1"/>
                                            </p:txEl>
                                          </p:spTgt>
                                        </p:tgtEl>
                                      </p:cBhvr>
                                    </p:animEffect>
                                    <p:set>
                                      <p:cBhvr>
                                        <p:cTn id="41" dur="1" fill="hold">
                                          <p:stCondLst>
                                            <p:cond delay="499"/>
                                          </p:stCondLst>
                                        </p:cTn>
                                        <p:tgtEl>
                                          <p:spTgt spid="11">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1">
                                            <p:txEl>
                                              <p:pRg st="2" end="2"/>
                                            </p:txEl>
                                          </p:spTgt>
                                        </p:tgtEl>
                                      </p:cBhvr>
                                    </p:animEffect>
                                    <p:set>
                                      <p:cBhvr>
                                        <p:cTn id="44" dur="1" fill="hold">
                                          <p:stCondLst>
                                            <p:cond delay="499"/>
                                          </p:stCondLst>
                                        </p:cTn>
                                        <p:tgtEl>
                                          <p:spTgt spid="11">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1">
                                            <p:txEl>
                                              <p:pRg st="3" end="3"/>
                                            </p:txEl>
                                          </p:spTgt>
                                        </p:tgtEl>
                                      </p:cBhvr>
                                    </p:animEffect>
                                    <p:set>
                                      <p:cBhvr>
                                        <p:cTn id="47"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uiExpand="1" build="allAtOnce"/>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3484" y="621482"/>
            <a:ext cx="6092825"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运动多长时间离开</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6" name="矩形 5"/>
          <p:cNvSpPr/>
          <p:nvPr/>
        </p:nvSpPr>
        <p:spPr>
          <a:xfrm>
            <a:off x="573484" y="2288714"/>
            <a:ext cx="1670650" cy="738664"/>
          </a:xfrm>
          <a:prstGeom prst="rect">
            <a:avLst/>
          </a:prstGeom>
        </p:spPr>
        <p:txBody>
          <a:bodyPr wrap="none">
            <a:spAutoFit/>
          </a:bodyPr>
          <a:lstStyle/>
          <a:p>
            <a:pPr lvl="0" algn="just">
              <a:lnSpc>
                <a:spcPct val="150000"/>
              </a:lnSpc>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 s</a:t>
            </a:r>
            <a:endParaRPr lang="zh-CN" altLang="zh-CN" sz="2800" kern="100" dirty="0">
              <a:solidFill>
                <a:prstClr val="black"/>
              </a:solidFill>
              <a:latin typeface="宋体"/>
              <a:cs typeface="Courier New"/>
            </a:endParaRPr>
          </a:p>
        </p:txBody>
      </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 name="Picture 291" descr="\\贾文\贾文\源文件\同步\物理 人教 必修1 新课标\4-22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661" y="1485578"/>
            <a:ext cx="3671090" cy="68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3343589229"/>
              </p:ext>
            </p:extLst>
          </p:nvPr>
        </p:nvGraphicFramePr>
        <p:xfrm>
          <a:off x="643016" y="3109674"/>
          <a:ext cx="6573838" cy="1411288"/>
        </p:xfrm>
        <a:graphic>
          <a:graphicData uri="http://schemas.openxmlformats.org/presentationml/2006/ole">
            <mc:AlternateContent xmlns:mc="http://schemas.openxmlformats.org/markup-compatibility/2006">
              <mc:Choice xmlns:v="urn:schemas-microsoft-com:vml" Requires="v">
                <p:oleObj spid="_x0000_s42538" name="文档" r:id="rId4" imgW="6574604" imgH="1411992" progId="Word.Document.12">
                  <p:embed/>
                </p:oleObj>
              </mc:Choice>
              <mc:Fallback>
                <p:oleObj name="文档" r:id="rId4" imgW="6574604" imgH="1411992" progId="Word.Document.12">
                  <p:embed/>
                  <p:pic>
                    <p:nvPicPr>
                      <p:cNvPr id="0" name=""/>
                      <p:cNvPicPr/>
                      <p:nvPr/>
                    </p:nvPicPr>
                    <p:blipFill>
                      <a:blip r:embed="rId5"/>
                      <a:stretch>
                        <a:fillRect/>
                      </a:stretch>
                    </p:blipFill>
                    <p:spPr>
                      <a:xfrm>
                        <a:off x="643016" y="3109674"/>
                        <a:ext cx="6573838" cy="14112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774405821"/>
              </p:ext>
            </p:extLst>
          </p:nvPr>
        </p:nvGraphicFramePr>
        <p:xfrm>
          <a:off x="643016" y="4159314"/>
          <a:ext cx="6573838" cy="1411288"/>
        </p:xfrm>
        <a:graphic>
          <a:graphicData uri="http://schemas.openxmlformats.org/presentationml/2006/ole">
            <mc:AlternateContent xmlns:mc="http://schemas.openxmlformats.org/markup-compatibility/2006">
              <mc:Choice xmlns:v="urn:schemas-microsoft-com:vml" Requires="v">
                <p:oleObj spid="_x0000_s42539" name="文档" r:id="rId6" imgW="6574604" imgH="1411128" progId="Word.Document.12">
                  <p:embed/>
                </p:oleObj>
              </mc:Choice>
              <mc:Fallback>
                <p:oleObj name="文档" r:id="rId6" imgW="6574604" imgH="1411128" progId="Word.Document.12">
                  <p:embed/>
                  <p:pic>
                    <p:nvPicPr>
                      <p:cNvPr id="0" name=""/>
                      <p:cNvPicPr/>
                      <p:nvPr/>
                    </p:nvPicPr>
                    <p:blipFill>
                      <a:blip r:embed="rId7"/>
                      <a:stretch>
                        <a:fillRect/>
                      </a:stretch>
                    </p:blipFill>
                    <p:spPr>
                      <a:xfrm>
                        <a:off x="643016" y="4159314"/>
                        <a:ext cx="6573838" cy="1411288"/>
                      </a:xfrm>
                      <a:prstGeom prst="rect">
                        <a:avLst/>
                      </a:prstGeom>
                    </p:spPr>
                  </p:pic>
                </p:oleObj>
              </mc:Fallback>
            </mc:AlternateContent>
          </a:graphicData>
        </a:graphic>
      </p:graphicFrame>
      <p:sp>
        <p:nvSpPr>
          <p:cNvPr id="11" name="矩形 10"/>
          <p:cNvSpPr/>
          <p:nvPr/>
        </p:nvSpPr>
        <p:spPr>
          <a:xfrm>
            <a:off x="573484" y="5365894"/>
            <a:ext cx="1859805" cy="523220"/>
          </a:xfrm>
          <a:prstGeom prst="rect">
            <a:avLst/>
          </a:prstGeom>
        </p:spPr>
        <p:txBody>
          <a:bodyPr wrap="none">
            <a:spAutoFit/>
          </a:bodyPr>
          <a:lstStyle/>
          <a:p>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2 s.</a:t>
            </a:r>
            <a:endParaRPr lang="zh-CN" altLang="en-US" sz="2800" dirty="0"/>
          </a:p>
        </p:txBody>
      </p:sp>
    </p:spTree>
    <p:extLst>
      <p:ext uri="{BB962C8B-B14F-4D97-AF65-F5344CB8AC3E}">
        <p14:creationId xmlns:p14="http://schemas.microsoft.com/office/powerpoint/2010/main" val="3640961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p:bldP spid="6" grpId="1"/>
      <p:bldP spid="11" grpId="0"/>
      <p:bldP spid="1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765498"/>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技巧点拨</a:t>
              </a:r>
              <a:endParaRPr lang="zh-CN" altLang="en-US" sz="2800" b="1" kern="100" dirty="0">
                <a:solidFill>
                  <a:schemeClr val="bg1"/>
                </a:solidFill>
                <a:latin typeface="宋体"/>
                <a:cs typeface="Courier New"/>
              </a:endParaRPr>
            </a:p>
          </p:txBody>
        </p:sp>
      </p:grpSp>
      <p:sp>
        <p:nvSpPr>
          <p:cNvPr id="7" name="矩形 6"/>
          <p:cNvSpPr/>
          <p:nvPr/>
        </p:nvSpPr>
        <p:spPr>
          <a:xfrm>
            <a:off x="560750" y="1543597"/>
            <a:ext cx="10856137" cy="3522375"/>
          </a:xfrm>
          <a:prstGeom prst="rect">
            <a:avLst/>
          </a:prstGeom>
        </p:spPr>
        <p:txBody>
          <a:bodyPr>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求解</a:t>
            </a:r>
            <a:r>
              <a:rPr lang="en-US" altLang="zh-CN" sz="2800" b="1" kern="100" dirty="0">
                <a:solidFill>
                  <a:srgbClr val="C00000"/>
                </a:solidFill>
                <a:latin typeface="宋体"/>
                <a:ea typeface="华文细黑"/>
                <a:cs typeface="Times New Roman"/>
              </a:rPr>
              <a:t>“</a:t>
            </a:r>
            <a:r>
              <a:rPr lang="zh-CN" altLang="zh-CN" sz="2800" b="1" kern="100" dirty="0">
                <a:solidFill>
                  <a:srgbClr val="C00000"/>
                </a:solidFill>
                <a:latin typeface="Times New Roman"/>
                <a:ea typeface="华文细黑"/>
                <a:cs typeface="Times New Roman"/>
              </a:rPr>
              <a:t>滑块</a:t>
            </a:r>
            <a:r>
              <a:rPr lang="en-US" altLang="zh-CN" sz="2800" b="1" kern="100" dirty="0">
                <a:solidFill>
                  <a:srgbClr val="C00000"/>
                </a:solidFill>
                <a:latin typeface="Times New Roman"/>
                <a:ea typeface="华文细黑"/>
                <a:cs typeface="Courier New"/>
              </a:rPr>
              <a:t>—</a:t>
            </a:r>
            <a:r>
              <a:rPr lang="zh-CN" altLang="zh-CN" sz="2800" b="1" kern="100" dirty="0">
                <a:solidFill>
                  <a:srgbClr val="C00000"/>
                </a:solidFill>
                <a:latin typeface="Times New Roman"/>
                <a:ea typeface="华文细黑"/>
                <a:cs typeface="Times New Roman"/>
              </a:rPr>
              <a:t>木板</a:t>
            </a:r>
            <a:r>
              <a:rPr lang="en-US" altLang="zh-CN" sz="2800" b="1" kern="100" dirty="0">
                <a:solidFill>
                  <a:srgbClr val="C00000"/>
                </a:solidFill>
                <a:latin typeface="宋体"/>
                <a:ea typeface="华文细黑"/>
                <a:cs typeface="Times New Roman"/>
              </a:rPr>
              <a:t>”</a:t>
            </a:r>
            <a:r>
              <a:rPr lang="zh-CN" altLang="zh-CN" sz="2800" b="1" kern="100" dirty="0">
                <a:solidFill>
                  <a:srgbClr val="C00000"/>
                </a:solidFill>
                <a:latin typeface="Times New Roman"/>
                <a:ea typeface="华文细黑"/>
                <a:cs typeface="Times New Roman"/>
              </a:rPr>
              <a:t>类问题的方法技巧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搞清各物体初态对地的运动和相对运动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或相对运动趋势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，根据相对运动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或相对运动趋势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情况，确定物体间的摩擦力方向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正确地对各物体进行受力分析，并根据牛顿第二定律确定各物体的加速度，结合加速度和速度的方向关系确定物体的运动情况</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42394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574" y="1203563"/>
            <a:ext cx="11232086" cy="3522375"/>
          </a:xfrm>
          <a:prstGeom prst="rect">
            <a:avLst/>
          </a:prstGeom>
        </p:spPr>
        <p:txBody>
          <a:bodyPr>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特点：</a:t>
            </a:r>
            <a:r>
              <a:rPr lang="zh-CN" altLang="zh-CN" sz="2800" kern="100" dirty="0">
                <a:latin typeface="Times New Roman"/>
                <a:ea typeface="华文细黑"/>
                <a:cs typeface="Times New Roman"/>
              </a:rPr>
              <a:t>传送带运输是利用货物和传送带之间的摩擦力将货物运送到别的地方去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它涉及摩擦力的判断、运动状态的分析和运动学知识的运用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解题思路：</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判断摩擦力突变点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含大小和方向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，给运动分段；</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物体运动速度与传送带运行速度相同，是解题的突破口；</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考虑物体与传送带共速之前是否滑出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矩形 3"/>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二、传送带类问题</a:t>
            </a:r>
          </a:p>
        </p:txBody>
      </p:sp>
    </p:spTree>
    <p:extLst>
      <p:ext uri="{BB962C8B-B14F-4D97-AF65-F5344CB8AC3E}">
        <p14:creationId xmlns:p14="http://schemas.microsoft.com/office/powerpoint/2010/main" val="1814921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6254" y="400166"/>
            <a:ext cx="11251291"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所示，水平传送带正在以</a:t>
            </a:r>
            <a:r>
              <a:rPr lang="en-US" altLang="zh-CN" sz="2800" i="1" kern="100" dirty="0">
                <a:latin typeface="Times New Roman"/>
                <a:ea typeface="华文细黑"/>
                <a:cs typeface="Courier New"/>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m/s</a:t>
            </a:r>
            <a:r>
              <a:rPr lang="zh-CN" altLang="zh-CN" sz="2800" kern="100" dirty="0">
                <a:latin typeface="Times New Roman"/>
                <a:ea typeface="华文细黑"/>
                <a:cs typeface="Times New Roman"/>
              </a:rPr>
              <a:t>的速度匀速顺时针转动，质量为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 kg</a:t>
            </a:r>
            <a:r>
              <a:rPr lang="zh-CN" altLang="zh-CN" sz="2800" kern="100" dirty="0">
                <a:latin typeface="Times New Roman"/>
                <a:ea typeface="华文细黑"/>
                <a:cs typeface="Times New Roman"/>
              </a:rPr>
              <a:t>的某物块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可视为质点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与传送带之间的动摩擦因数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a:t>
            </a:r>
            <a:r>
              <a:rPr lang="zh-CN" altLang="zh-CN" sz="2800" kern="100" dirty="0">
                <a:latin typeface="Times New Roman"/>
                <a:ea typeface="华文细黑"/>
                <a:cs typeface="Times New Roman"/>
              </a:rPr>
              <a:t>，将该物块从传送带左端无初速度地轻放在传送带上</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sp>
        <p:nvSpPr>
          <p:cNvPr id="5" name="矩形 4"/>
          <p:cNvSpPr/>
          <p:nvPr/>
        </p:nvSpPr>
        <p:spPr>
          <a:xfrm>
            <a:off x="386254" y="5182491"/>
            <a:ext cx="1670650" cy="695575"/>
          </a:xfrm>
          <a:prstGeom prst="rect">
            <a:avLst/>
          </a:prstGeom>
        </p:spPr>
        <p:txBody>
          <a:bodyPr wrap="none">
            <a:spAutoFit/>
          </a:bodyPr>
          <a:lstStyle/>
          <a:p>
            <a:pPr>
              <a:lnSpc>
                <a:spcPct val="14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3 s</a:t>
            </a:r>
            <a:endParaRPr lang="zh-CN" altLang="en-US" sz="2800" dirty="0"/>
          </a:p>
        </p:txBody>
      </p:sp>
      <p:sp>
        <p:nvSpPr>
          <p:cNvPr id="6" name="矩形 5"/>
          <p:cNvSpPr/>
          <p:nvPr/>
        </p:nvSpPr>
        <p:spPr>
          <a:xfrm>
            <a:off x="5643801" y="3842678"/>
            <a:ext cx="902811"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10</a:t>
            </a:r>
            <a:endParaRPr lang="zh-CN" altLang="en-US" dirty="0"/>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44034" name="Picture 2" descr="\\贾文\贾文\源文件\同步\物理 人教 必修1 新课标\4-22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340" y="2534817"/>
            <a:ext cx="5001733" cy="129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6254" y="4365898"/>
            <a:ext cx="11251291" cy="656846"/>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如果传送带长度</a:t>
            </a:r>
            <a:r>
              <a:rPr lang="en-US" altLang="zh-CN" sz="2800" i="1" kern="100" dirty="0">
                <a:solidFill>
                  <a:prstClr val="black"/>
                </a:solidFill>
                <a:latin typeface="Times New Roman"/>
                <a:ea typeface="华文细黑"/>
                <a:cs typeface="Courier New"/>
              </a:rPr>
              <a:t>L</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4.5 m</a:t>
            </a:r>
            <a:r>
              <a:rPr lang="zh-CN" altLang="zh-CN" sz="2800" kern="100" dirty="0">
                <a:solidFill>
                  <a:prstClr val="black"/>
                </a:solidFill>
                <a:latin typeface="Times New Roman"/>
                <a:ea typeface="华文细黑"/>
                <a:cs typeface="Times New Roman"/>
              </a:rPr>
              <a:t>，求经过多长时间物块将到达传送带的右端；</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1723252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386254" y="189434"/>
            <a:ext cx="11251291"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物块放到传送带上后，在滑动摩擦力的作用下先向右做匀加速运动</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μg</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若传送带足够长，匀加速运动到与传送带同速后再与传送带一同向右做匀速运动</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84036449"/>
              </p:ext>
            </p:extLst>
          </p:nvPr>
        </p:nvGraphicFramePr>
        <p:xfrm>
          <a:off x="527640" y="2802930"/>
          <a:ext cx="6483350" cy="1320800"/>
        </p:xfrm>
        <a:graphic>
          <a:graphicData uri="http://schemas.openxmlformats.org/presentationml/2006/ole">
            <mc:AlternateContent xmlns:mc="http://schemas.openxmlformats.org/markup-compatibility/2006">
              <mc:Choice xmlns:v="urn:schemas-microsoft-com:vml" Requires="v">
                <p:oleObj spid="_x0000_s45741" name="文档" r:id="rId3" imgW="6483191" imgH="1320408" progId="Word.Document.12">
                  <p:embed/>
                </p:oleObj>
              </mc:Choice>
              <mc:Fallback>
                <p:oleObj name="文档" r:id="rId3" imgW="6483191" imgH="1320408" progId="Word.Document.12">
                  <p:embed/>
                  <p:pic>
                    <p:nvPicPr>
                      <p:cNvPr id="0" name=""/>
                      <p:cNvPicPr/>
                      <p:nvPr/>
                    </p:nvPicPr>
                    <p:blipFill>
                      <a:blip r:embed="rId4"/>
                      <a:stretch>
                        <a:fillRect/>
                      </a:stretch>
                    </p:blipFill>
                    <p:spPr>
                      <a:xfrm>
                        <a:off x="527640" y="2802930"/>
                        <a:ext cx="6483350" cy="13208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377226260"/>
              </p:ext>
            </p:extLst>
          </p:nvPr>
        </p:nvGraphicFramePr>
        <p:xfrm>
          <a:off x="527640" y="3883050"/>
          <a:ext cx="8555037" cy="1320800"/>
        </p:xfrm>
        <a:graphic>
          <a:graphicData uri="http://schemas.openxmlformats.org/presentationml/2006/ole">
            <mc:AlternateContent xmlns:mc="http://schemas.openxmlformats.org/markup-compatibility/2006">
              <mc:Choice xmlns:v="urn:schemas-microsoft-com:vml" Requires="v">
                <p:oleObj spid="_x0000_s45742" name="文档" r:id="rId5" imgW="8561053" imgH="1320408" progId="Word.Document.12">
                  <p:embed/>
                </p:oleObj>
              </mc:Choice>
              <mc:Fallback>
                <p:oleObj name="文档" r:id="rId5" imgW="8561053" imgH="1320408" progId="Word.Document.12">
                  <p:embed/>
                  <p:pic>
                    <p:nvPicPr>
                      <p:cNvPr id="0" name=""/>
                      <p:cNvPicPr/>
                      <p:nvPr/>
                    </p:nvPicPr>
                    <p:blipFill>
                      <a:blip r:embed="rId6"/>
                      <a:stretch>
                        <a:fillRect/>
                      </a:stretch>
                    </p:blipFill>
                    <p:spPr>
                      <a:xfrm>
                        <a:off x="527640" y="3883050"/>
                        <a:ext cx="8555037" cy="1320800"/>
                      </a:xfrm>
                      <a:prstGeom prst="rect">
                        <a:avLst/>
                      </a:prstGeom>
                    </p:spPr>
                  </p:pic>
                </p:oleObj>
              </mc:Fallback>
            </mc:AlternateContent>
          </a:graphicData>
        </a:graphic>
      </p:graphicFrame>
      <p:sp>
        <p:nvSpPr>
          <p:cNvPr id="6" name="矩形 5"/>
          <p:cNvSpPr/>
          <p:nvPr/>
        </p:nvSpPr>
        <p:spPr>
          <a:xfrm>
            <a:off x="386254" y="4933188"/>
            <a:ext cx="11251291" cy="656846"/>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因为</a:t>
            </a:r>
            <a:r>
              <a:rPr lang="en-US" altLang="zh-CN" sz="2800" kern="100" dirty="0">
                <a:solidFill>
                  <a:srgbClr val="002060"/>
                </a:solidFill>
                <a:latin typeface="Times New Roman"/>
                <a:ea typeface="华文细黑"/>
              </a:rPr>
              <a:t>4.5 m&lt;8 m</a:t>
            </a:r>
            <a:r>
              <a:rPr lang="zh-CN" altLang="zh-CN" sz="2800" kern="100" dirty="0">
                <a:solidFill>
                  <a:srgbClr val="002060"/>
                </a:solidFill>
                <a:latin typeface="Times New Roman"/>
                <a:ea typeface="华文细黑"/>
                <a:cs typeface="Times New Roman"/>
              </a:rPr>
              <a:t>，所以物块一直加速，</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18603484"/>
              </p:ext>
            </p:extLst>
          </p:nvPr>
        </p:nvGraphicFramePr>
        <p:xfrm>
          <a:off x="527640" y="5662042"/>
          <a:ext cx="8555037" cy="1320800"/>
        </p:xfrm>
        <a:graphic>
          <a:graphicData uri="http://schemas.openxmlformats.org/presentationml/2006/ole">
            <mc:AlternateContent xmlns:mc="http://schemas.openxmlformats.org/markup-compatibility/2006">
              <mc:Choice xmlns:v="urn:schemas-microsoft-com:vml" Requires="v">
                <p:oleObj spid="_x0000_s45743" name="文档" r:id="rId7" imgW="8561053" imgH="1320840" progId="Word.Document.12">
                  <p:embed/>
                </p:oleObj>
              </mc:Choice>
              <mc:Fallback>
                <p:oleObj name="文档" r:id="rId7" imgW="8561053" imgH="1320840" progId="Word.Document.12">
                  <p:embed/>
                  <p:pic>
                    <p:nvPicPr>
                      <p:cNvPr id="0" name=""/>
                      <p:cNvPicPr/>
                      <p:nvPr/>
                    </p:nvPicPr>
                    <p:blipFill>
                      <a:blip r:embed="rId8"/>
                      <a:stretch>
                        <a:fillRect/>
                      </a:stretch>
                    </p:blipFill>
                    <p:spPr>
                      <a:xfrm>
                        <a:off x="527640" y="5662042"/>
                        <a:ext cx="8555037" cy="1320800"/>
                      </a:xfrm>
                      <a:prstGeom prst="rect">
                        <a:avLst/>
                      </a:prstGeom>
                    </p:spPr>
                  </p:pic>
                </p:oleObj>
              </mc:Fallback>
            </mc:AlternateContent>
          </a:graphicData>
        </a:graphic>
      </p:graphicFrame>
    </p:spTree>
    <p:extLst>
      <p:ext uri="{BB962C8B-B14F-4D97-AF65-F5344CB8AC3E}">
        <p14:creationId xmlns:p14="http://schemas.microsoft.com/office/powerpoint/2010/main" val="175272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750"/>
                                        <p:tgtEl>
                                          <p:spTgt spid="4">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750"/>
                                        <p:tgtEl>
                                          <p:spTgt spid="2"/>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750"/>
                                        <p:tgtEl>
                                          <p:spTgt spid="5"/>
                                        </p:tgtEl>
                                      </p:cBhvr>
                                    </p:animEffect>
                                  </p:childTnLst>
                                </p:cTn>
                              </p:par>
                            </p:childTnLst>
                          </p:cTn>
                        </p:par>
                        <p:par>
                          <p:cTn id="20" fill="hold">
                            <p:stCondLst>
                              <p:cond delay="30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750"/>
                                        <p:tgtEl>
                                          <p:spTgt spid="6"/>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6254" y="400166"/>
            <a:ext cx="11251291"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如果传送带长度</a:t>
            </a:r>
            <a:r>
              <a:rPr lang="en-US" altLang="zh-CN" sz="2800" i="1" kern="100" dirty="0">
                <a:latin typeface="Times New Roman"/>
                <a:ea typeface="华文细黑"/>
                <a:cs typeface="Courier New"/>
              </a:rPr>
              <a:t>L</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，求经过多长时间物块将到达传送带的右端</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386254" y="2411522"/>
            <a:ext cx="1670650" cy="695575"/>
          </a:xfrm>
          <a:prstGeom prst="rect">
            <a:avLst/>
          </a:prstGeom>
        </p:spPr>
        <p:txBody>
          <a:bodyPr wrap="none">
            <a:spAutoFit/>
          </a:bodyPr>
          <a:lstStyle/>
          <a:p>
            <a:pPr>
              <a:lnSpc>
                <a:spcPct val="14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7 s</a:t>
            </a:r>
            <a:endParaRPr lang="zh-CN" altLang="en-US" sz="2800" dirty="0"/>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44034" name="Picture 2" descr="\\贾文\贾文\源文件\同步\物理 人教 必修1 新课标\4-22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340" y="1200214"/>
            <a:ext cx="5001733" cy="129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86254" y="3107097"/>
            <a:ext cx="11251291"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因为</a:t>
            </a:r>
            <a:r>
              <a:rPr lang="en-US" altLang="zh-CN" sz="2800" kern="100" spc="-100" dirty="0">
                <a:solidFill>
                  <a:srgbClr val="002060"/>
                </a:solidFill>
                <a:latin typeface="Times New Roman"/>
                <a:ea typeface="华文细黑"/>
                <a:cs typeface="Courier New"/>
              </a:rPr>
              <a:t>20 m&gt;8 m</a:t>
            </a:r>
            <a:r>
              <a:rPr lang="zh-CN" altLang="zh-CN" sz="2800" kern="100" spc="-100" dirty="0">
                <a:solidFill>
                  <a:srgbClr val="002060"/>
                </a:solidFill>
                <a:latin typeface="Times New Roman"/>
                <a:ea typeface="华文细黑"/>
                <a:cs typeface="Times New Roman"/>
              </a:rPr>
              <a:t>，所以物块速度达到传送带的速度后，摩擦力变为</a:t>
            </a:r>
            <a:r>
              <a:rPr lang="en-US" altLang="zh-CN" sz="2800" kern="100" spc="-100" dirty="0">
                <a:solidFill>
                  <a:srgbClr val="002060"/>
                </a:solidFill>
                <a:latin typeface="Times New Roman"/>
                <a:ea typeface="华文细黑"/>
                <a:cs typeface="Courier New"/>
              </a:rPr>
              <a:t>0</a:t>
            </a:r>
            <a:r>
              <a:rPr lang="zh-CN" altLang="zh-CN" sz="2800" kern="100" spc="-100" dirty="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此后物块与传送带一起做匀速运动</a:t>
            </a:r>
            <a:r>
              <a:rPr lang="zh-CN" altLang="zh-CN" sz="2800" kern="100" dirty="0" smtClean="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30333807"/>
              </p:ext>
            </p:extLst>
          </p:nvPr>
        </p:nvGraphicFramePr>
        <p:xfrm>
          <a:off x="488742" y="4509914"/>
          <a:ext cx="8048625" cy="1381125"/>
        </p:xfrm>
        <a:graphic>
          <a:graphicData uri="http://schemas.openxmlformats.org/presentationml/2006/ole">
            <mc:AlternateContent xmlns:mc="http://schemas.openxmlformats.org/markup-compatibility/2006">
              <mc:Choice xmlns:v="urn:schemas-microsoft-com:vml" Requires="v">
                <p:oleObj spid="_x0000_s47318" name="文档" r:id="rId4" imgW="8048233" imgH="1381320" progId="Word.Document.12">
                  <p:embed/>
                </p:oleObj>
              </mc:Choice>
              <mc:Fallback>
                <p:oleObj name="文档" r:id="rId4" imgW="8048233" imgH="1381320" progId="Word.Document.12">
                  <p:embed/>
                  <p:pic>
                    <p:nvPicPr>
                      <p:cNvPr id="0" name=""/>
                      <p:cNvPicPr/>
                      <p:nvPr/>
                    </p:nvPicPr>
                    <p:blipFill>
                      <a:blip r:embed="rId5"/>
                      <a:stretch>
                        <a:fillRect/>
                      </a:stretch>
                    </p:blipFill>
                    <p:spPr>
                      <a:xfrm>
                        <a:off x="488742" y="4509914"/>
                        <a:ext cx="8048625" cy="1381125"/>
                      </a:xfrm>
                      <a:prstGeom prst="rect">
                        <a:avLst/>
                      </a:prstGeom>
                    </p:spPr>
                  </p:pic>
                </p:oleObj>
              </mc:Fallback>
            </mc:AlternateContent>
          </a:graphicData>
        </a:graphic>
      </p:graphicFrame>
      <p:sp>
        <p:nvSpPr>
          <p:cNvPr id="12" name="矩形 11"/>
          <p:cNvSpPr/>
          <p:nvPr/>
        </p:nvSpPr>
        <p:spPr>
          <a:xfrm>
            <a:off x="386254" y="5446018"/>
            <a:ext cx="11251291" cy="656846"/>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故物块到达传送带右端的时间</a:t>
            </a:r>
            <a:r>
              <a:rPr lang="en-US" altLang="zh-CN" sz="2800" i="1" kern="100" dirty="0">
                <a:solidFill>
                  <a:srgbClr val="002060"/>
                </a:solidFill>
                <a:latin typeface="Times New Roman"/>
                <a:ea typeface="华文细黑"/>
              </a:rPr>
              <a:t>t</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7 s.</a:t>
            </a:r>
            <a:endParaRPr lang="zh-CN" altLang="zh-CN" sz="1050" kern="100" dirty="0">
              <a:effectLst/>
              <a:latin typeface="宋体"/>
              <a:cs typeface="Courier New"/>
            </a:endParaRPr>
          </a:p>
        </p:txBody>
      </p:sp>
    </p:spTree>
    <p:extLst>
      <p:ext uri="{BB962C8B-B14F-4D97-AF65-F5344CB8AC3E}">
        <p14:creationId xmlns:p14="http://schemas.microsoft.com/office/powerpoint/2010/main" val="164054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p:bldP spid="5"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5" name="Picture 2" descr="C:\Users\Administrator\Desktop\用！！！\风景图片\新图！\3运动会\u=2922676478,420962186&amp;fm=27&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92" r="12992"/>
          <a:stretch/>
        </p:blipFill>
        <p:spPr bwMode="auto">
          <a:xfrm>
            <a:off x="8590411" y="794"/>
            <a:ext cx="3600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477466"/>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规律总结</a:t>
              </a:r>
              <a:endParaRPr lang="zh-CN" altLang="en-US" sz="2800" b="1" kern="100" dirty="0">
                <a:solidFill>
                  <a:schemeClr val="bg1"/>
                </a:solidFill>
                <a:latin typeface="宋体"/>
                <a:cs typeface="Courier New"/>
              </a:endParaRPr>
            </a:p>
          </p:txBody>
        </p:sp>
      </p:grpSp>
      <p:sp>
        <p:nvSpPr>
          <p:cNvPr id="7" name="矩形 6"/>
          <p:cNvSpPr/>
          <p:nvPr/>
        </p:nvSpPr>
        <p:spPr>
          <a:xfrm>
            <a:off x="506469" y="1255565"/>
            <a:ext cx="10964698" cy="4227696"/>
          </a:xfrm>
          <a:prstGeom prst="rect">
            <a:avLst/>
          </a:prstGeom>
        </p:spPr>
        <p:txBody>
          <a:bodyPr>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分析水平传送带问题的注意事项</a:t>
            </a:r>
          </a:p>
          <a:p>
            <a:pPr algn="just">
              <a:lnSpc>
                <a:spcPts val="5500"/>
              </a:lnSpc>
              <a:spcAft>
                <a:spcPts val="0"/>
              </a:spcAft>
              <a:tabLst>
                <a:tab pos="2700655" algn="l"/>
              </a:tabLst>
            </a:pPr>
            <a:r>
              <a:rPr lang="zh-CN" altLang="zh-CN" sz="2800" kern="100" dirty="0">
                <a:latin typeface="Times New Roman"/>
                <a:ea typeface="华文细黑"/>
                <a:cs typeface="Times New Roman"/>
              </a:rPr>
              <a:t>当传送带水平运动时，应特别注意摩擦力的突变和物体运动状态的变化</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摩擦力的突变，常常导致物体的受力情况和运动性质的突变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静摩擦力达到最大值，是物体和传送带恰好保持相对静止的临界状态；滑动摩擦力存在于发生相对运动的物体之间，因此两物体的速度达到相同时，滑动摩擦力要发生突变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滑动摩擦力为</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或变为静摩擦力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877988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28" y="158954"/>
            <a:ext cx="11329076"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11</a:t>
            </a:r>
            <a:r>
              <a:rPr lang="zh-CN" altLang="zh-CN" sz="2800" kern="100" dirty="0">
                <a:latin typeface="Times New Roman"/>
                <a:ea typeface="华文细黑"/>
                <a:cs typeface="Times New Roman"/>
              </a:rPr>
              <a:t>所示，传送带与水平地面的夹角为</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的长度为</a:t>
            </a:r>
            <a:r>
              <a:rPr lang="en-US" altLang="zh-CN" sz="2800" kern="100" dirty="0">
                <a:latin typeface="Times New Roman"/>
                <a:ea typeface="华文细黑"/>
                <a:cs typeface="Courier New"/>
              </a:rPr>
              <a:t>64 m</a:t>
            </a:r>
            <a:r>
              <a:rPr lang="zh-CN" altLang="zh-CN" sz="2800" kern="100" dirty="0">
                <a:latin typeface="Times New Roman"/>
                <a:ea typeface="华文细黑"/>
                <a:cs typeface="Times New Roman"/>
              </a:rPr>
              <a:t>，传送带以</a:t>
            </a:r>
            <a:r>
              <a:rPr lang="en-US" altLang="zh-CN" sz="2800" kern="100" dirty="0">
                <a:latin typeface="Times New Roman"/>
                <a:ea typeface="华文细黑"/>
                <a:cs typeface="Courier New"/>
              </a:rPr>
              <a:t>20 m/s</a:t>
            </a:r>
            <a:r>
              <a:rPr lang="zh-CN" altLang="zh-CN" sz="2800" kern="100" dirty="0">
                <a:latin typeface="Times New Roman"/>
                <a:ea typeface="华文细黑"/>
                <a:cs typeface="Times New Roman"/>
              </a:rPr>
              <a:t>的速度沿逆时针方向转动，在传送带上端</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点无初</a:t>
            </a:r>
            <a:r>
              <a:rPr lang="zh-CN" altLang="zh-CN" sz="2800" kern="100" spc="-100" dirty="0">
                <a:latin typeface="Times New Roman"/>
                <a:ea typeface="华文细黑"/>
                <a:cs typeface="Times New Roman"/>
              </a:rPr>
              <a:t>速度地放上一个质量为</a:t>
            </a:r>
            <a:r>
              <a:rPr lang="en-US" altLang="zh-CN" sz="2800" kern="100" spc="-100" dirty="0">
                <a:latin typeface="Times New Roman"/>
                <a:ea typeface="华文细黑"/>
                <a:cs typeface="Courier New"/>
              </a:rPr>
              <a:t>8 kg</a:t>
            </a:r>
            <a:r>
              <a:rPr lang="zh-CN" altLang="zh-CN" sz="2800" kern="100" spc="-100" dirty="0">
                <a:latin typeface="Times New Roman"/>
                <a:ea typeface="华文细黑"/>
                <a:cs typeface="Times New Roman"/>
              </a:rPr>
              <a:t>的物体</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可视为质点</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，它与传送带之间的动</a:t>
            </a:r>
            <a:r>
              <a:rPr lang="zh-CN" altLang="zh-CN" sz="2800" kern="100" dirty="0">
                <a:latin typeface="Times New Roman"/>
                <a:ea typeface="华文细黑"/>
                <a:cs typeface="Times New Roman"/>
              </a:rPr>
              <a:t>摩擦因数为</a:t>
            </a:r>
            <a:r>
              <a:rPr lang="en-US" altLang="zh-CN" sz="2800" kern="100" dirty="0">
                <a:latin typeface="Times New Roman"/>
                <a:ea typeface="华文细黑"/>
                <a:cs typeface="Courier New"/>
              </a:rPr>
              <a:t>0.5</a:t>
            </a:r>
            <a:r>
              <a:rPr lang="zh-CN" altLang="zh-CN" sz="2800" kern="100" dirty="0">
                <a:latin typeface="Times New Roman"/>
                <a:ea typeface="华文细黑"/>
                <a:cs typeface="Times New Roman"/>
              </a:rPr>
              <a:t>，求物体从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点运动到</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点所用的时间</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7" name="矩形 6"/>
          <p:cNvSpPr/>
          <p:nvPr/>
        </p:nvSpPr>
        <p:spPr>
          <a:xfrm>
            <a:off x="5643801" y="5889114"/>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11</a:t>
            </a:r>
            <a:endParaRPr lang="zh-CN" altLang="en-US" dirty="0"/>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48130" name="Picture 2" descr="\\贾文\贾文\源文件\同步\物理 人教 必修1 新课标\4-23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56" y="3101122"/>
            <a:ext cx="3062900" cy="274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28" y="5900430"/>
            <a:ext cx="1670650"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 s</a:t>
            </a:r>
            <a:endParaRPr lang="zh-CN" altLang="en-US" sz="2800" dirty="0"/>
          </a:p>
        </p:txBody>
      </p:sp>
    </p:spTree>
    <p:extLst>
      <p:ext uri="{BB962C8B-B14F-4D97-AF65-F5344CB8AC3E}">
        <p14:creationId xmlns:p14="http://schemas.microsoft.com/office/powerpoint/2010/main" val="2404510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53702143"/>
              </p:ext>
            </p:extLst>
          </p:nvPr>
        </p:nvGraphicFramePr>
        <p:xfrm>
          <a:off x="540430" y="1074415"/>
          <a:ext cx="11074400" cy="5019675"/>
        </p:xfrm>
        <a:graphic>
          <a:graphicData uri="http://schemas.openxmlformats.org/presentationml/2006/ole">
            <mc:AlternateContent xmlns:mc="http://schemas.openxmlformats.org/markup-compatibility/2006">
              <mc:Choice xmlns:v="urn:schemas-microsoft-com:vml" Requires="v">
                <p:oleObj spid="_x0000_s49339" name="文档" r:id="rId3" imgW="11078260" imgH="5018112" progId="Word.Document.12">
                  <p:embed/>
                </p:oleObj>
              </mc:Choice>
              <mc:Fallback>
                <p:oleObj name="文档" r:id="rId3" imgW="11078260" imgH="5018112" progId="Word.Document.12">
                  <p:embed/>
                  <p:pic>
                    <p:nvPicPr>
                      <p:cNvPr id="0" name=""/>
                      <p:cNvPicPr/>
                      <p:nvPr/>
                    </p:nvPicPr>
                    <p:blipFill>
                      <a:blip r:embed="rId4"/>
                      <a:stretch>
                        <a:fillRect/>
                      </a:stretch>
                    </p:blipFill>
                    <p:spPr>
                      <a:xfrm>
                        <a:off x="540430" y="1074415"/>
                        <a:ext cx="11074400" cy="5019675"/>
                      </a:xfrm>
                      <a:prstGeom prst="rect">
                        <a:avLst/>
                      </a:prstGeom>
                    </p:spPr>
                  </p:pic>
                </p:oleObj>
              </mc:Fallback>
            </mc:AlternateContent>
          </a:graphicData>
        </a:graphic>
      </p:graphicFrame>
    </p:spTree>
    <p:extLst>
      <p:ext uri="{BB962C8B-B14F-4D97-AF65-F5344CB8AC3E}">
        <p14:creationId xmlns:p14="http://schemas.microsoft.com/office/powerpoint/2010/main" val="46078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741998"/>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7" name="矩形 6"/>
          <p:cNvSpPr/>
          <p:nvPr/>
        </p:nvSpPr>
        <p:spPr>
          <a:xfrm>
            <a:off x="550590" y="1822118"/>
            <a:ext cx="10748650" cy="2111732"/>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物体沿着倾斜的传送带向下加速运动到与传送带速度相等时，若</a:t>
            </a:r>
            <a:r>
              <a:rPr lang="en-US" altLang="zh-CN" sz="2800" i="1" kern="100" dirty="0" err="1">
                <a:latin typeface="Times New Roman"/>
                <a:ea typeface="华文细黑"/>
                <a:cs typeface="Courier New"/>
              </a:rPr>
              <a:t>μ</a:t>
            </a:r>
            <a:r>
              <a:rPr lang="en-US" altLang="zh-CN" sz="2800" kern="100" dirty="0" err="1">
                <a:latin typeface="宋体"/>
                <a:ea typeface="华文细黑"/>
                <a:cs typeface="Times New Roman"/>
              </a:rPr>
              <a:t>≥</a:t>
            </a:r>
            <a:r>
              <a:rPr lang="en-US" altLang="zh-CN" sz="2800" kern="100" dirty="0" err="1">
                <a:latin typeface="Times New Roman"/>
                <a:ea typeface="华文细黑"/>
                <a:cs typeface="Courier New"/>
              </a:rPr>
              <a:t>tan</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，物体随传送带一起匀速运动；若</a:t>
            </a:r>
            <a:r>
              <a:rPr lang="en-US" altLang="zh-CN" sz="2800" i="1" kern="100" dirty="0">
                <a:latin typeface="Times New Roman"/>
                <a:ea typeface="华文细黑"/>
                <a:cs typeface="Courier New"/>
              </a:rPr>
              <a:t>μ</a:t>
            </a:r>
            <a:r>
              <a:rPr lang="en-US" altLang="zh-CN" sz="2800" kern="100" dirty="0">
                <a:latin typeface="Times New Roman"/>
                <a:ea typeface="华文细黑"/>
                <a:cs typeface="Courier New"/>
              </a:rPr>
              <a:t>&lt;tan </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，物体将以较小的加速度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g</a:t>
            </a:r>
            <a:r>
              <a:rPr lang="en-US" altLang="zh-CN" sz="2800" kern="100" dirty="0" err="1">
                <a:latin typeface="Times New Roman"/>
                <a:ea typeface="华文细黑"/>
                <a:cs typeface="Courier New"/>
              </a:rPr>
              <a:t>sin</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μg</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继续加速运动</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682715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贾文\贾文\源文件\同步\物理 人教 必修1 新课标\4-23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90" y="3738146"/>
            <a:ext cx="8208950" cy="24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64" y="313094"/>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smtClean="0">
                  <a:solidFill>
                    <a:schemeClr val="bg1"/>
                  </a:solidFill>
                  <a:latin typeface="宋体"/>
                  <a:cs typeface="Courier New"/>
                </a:rPr>
                <a:t>跟踪训练</a:t>
              </a:r>
              <a:endParaRPr lang="zh-CN" altLang="en-US" sz="2800" b="1" kern="100" dirty="0">
                <a:solidFill>
                  <a:schemeClr val="bg1"/>
                </a:solidFill>
                <a:latin typeface="宋体"/>
                <a:cs typeface="Courier New"/>
              </a:endParaRPr>
            </a:p>
          </p:txBody>
        </p:sp>
      </p:grpSp>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矩形 9"/>
          <p:cNvSpPr/>
          <p:nvPr/>
        </p:nvSpPr>
        <p:spPr>
          <a:xfrm>
            <a:off x="392267" y="1053530"/>
            <a:ext cx="11289083"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所示，质量为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的足够长木板静止在水平面上，其上放一质量为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的物块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物块与木板的接触面是光滑的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从</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时刻起，给物块施加一水平恒力</a:t>
            </a:r>
            <a:r>
              <a:rPr lang="en-US" altLang="zh-CN" sz="2800" i="1" kern="100" dirty="0">
                <a:latin typeface="Times New Roman"/>
                <a:ea typeface="华文细黑"/>
                <a:cs typeface="Courier New"/>
              </a:rPr>
              <a:t>F</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分别用</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和</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表示木板、物块的加速度和速度大小，下列图象符合运动情况的</a:t>
            </a:r>
            <a:r>
              <a:rPr lang="zh-CN" altLang="zh-CN" sz="2800" kern="100" dirty="0" smtClean="0">
                <a:latin typeface="Times New Roman"/>
                <a:ea typeface="华文细黑"/>
                <a:cs typeface="Times New Roman"/>
              </a:rPr>
              <a:t>是</a:t>
            </a:r>
            <a:endParaRPr lang="zh-CN" altLang="zh-CN" sz="1050" kern="100" dirty="0">
              <a:effectLst/>
              <a:latin typeface="宋体"/>
              <a:cs typeface="Courier New"/>
            </a:endParaRPr>
          </a:p>
        </p:txBody>
      </p:sp>
      <p:sp>
        <p:nvSpPr>
          <p:cNvPr id="12" name="矩形 11"/>
          <p:cNvSpPr/>
          <p:nvPr/>
        </p:nvSpPr>
        <p:spPr>
          <a:xfrm>
            <a:off x="9961258" y="4984646"/>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12</a:t>
            </a:r>
            <a:endParaRPr lang="zh-CN" altLang="en-US" dirty="0"/>
          </a:p>
        </p:txBody>
      </p:sp>
      <p:sp>
        <p:nvSpPr>
          <p:cNvPr id="6" name="TextBox 5"/>
          <p:cNvSpPr txBox="1"/>
          <p:nvPr/>
        </p:nvSpPr>
        <p:spPr>
          <a:xfrm>
            <a:off x="7555686" y="55087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4"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5" name="Rectangle 21">
            <a:hlinkClick r:id="rId5"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6" name="Rectangle 21">
            <a:hlinkClick r:id="rId6"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7" name="Rectangle 21">
            <a:hlinkClick r:id="rId7"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Rectangle 21">
            <a:hlinkClick r:id="rId8"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50178" name="Picture 2" descr="\\贾文\贾文\源文件\同步\物理 人教 必修1 新课标\4-237.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0359" y="3913580"/>
            <a:ext cx="2664608" cy="97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p:bldP spid="6" grpId="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550590" y="1390070"/>
            <a:ext cx="11010769" cy="2208297"/>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木板一定保持静止，加速度为</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物</a:t>
            </a:r>
            <a:r>
              <a:rPr lang="zh-CN" altLang="zh-CN" sz="2800" kern="100" dirty="0">
                <a:solidFill>
                  <a:srgbClr val="002060"/>
                </a:solidFill>
                <a:latin typeface="Times New Roman"/>
                <a:ea typeface="华文细黑"/>
                <a:cs typeface="Times New Roman"/>
              </a:rPr>
              <a:t>块的加速度</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即物块做匀加速直线运动，物块运动的</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图象为倾斜的直线，而木板保持静止，速度一直为</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5" name="Rectangle 21">
            <a:hlinkClick r:id="rId4"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6" name="Rectangle 21">
            <a:hlinkClick r:id="rId5"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7" name="Rectangle 21">
            <a:hlinkClick r:id="rId6"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8" name="Rectangle 21">
            <a:hlinkClick r:id="rId7"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80051282"/>
              </p:ext>
            </p:extLst>
          </p:nvPr>
        </p:nvGraphicFramePr>
        <p:xfrm>
          <a:off x="3328422" y="2067466"/>
          <a:ext cx="742950" cy="1270000"/>
        </p:xfrm>
        <a:graphic>
          <a:graphicData uri="http://schemas.openxmlformats.org/presentationml/2006/ole">
            <mc:AlternateContent xmlns:mc="http://schemas.openxmlformats.org/markup-compatibility/2006">
              <mc:Choice xmlns:v="urn:schemas-microsoft-com:vml" Requires="v">
                <p:oleObj spid="_x0000_s51361" name="文档" r:id="rId8" imgW="742974" imgH="1269432" progId="Word.Document.12">
                  <p:embed/>
                </p:oleObj>
              </mc:Choice>
              <mc:Fallback>
                <p:oleObj name="文档" r:id="rId8" imgW="742974" imgH="1269432" progId="Word.Document.12">
                  <p:embed/>
                  <p:pic>
                    <p:nvPicPr>
                      <p:cNvPr id="0" name=""/>
                      <p:cNvPicPr/>
                      <p:nvPr/>
                    </p:nvPicPr>
                    <p:blipFill>
                      <a:blip r:embed="rId9"/>
                      <a:stretch>
                        <a:fillRect/>
                      </a:stretch>
                    </p:blipFill>
                    <p:spPr>
                      <a:xfrm>
                        <a:off x="3328422" y="2067466"/>
                        <a:ext cx="742950" cy="1270000"/>
                      </a:xfrm>
                      <a:prstGeom prst="rect">
                        <a:avLst/>
                      </a:prstGeom>
                    </p:spPr>
                  </p:pic>
                </p:oleObj>
              </mc:Fallback>
            </mc:AlternateContent>
          </a:graphicData>
        </a:graphic>
      </p:graphicFrame>
    </p:spTree>
    <p:extLst>
      <p:ext uri="{BB962C8B-B14F-4D97-AF65-F5344CB8AC3E}">
        <p14:creationId xmlns:p14="http://schemas.microsoft.com/office/powerpoint/2010/main" val="381847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贾文\贾文\源文件\同步\物理 人教 必修1 新课标\4-24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46" y="2431842"/>
            <a:ext cx="8021432" cy="2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67932" y="318485"/>
            <a:ext cx="11296938" cy="1949508"/>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13</a:t>
            </a:r>
            <a:r>
              <a:rPr lang="zh-CN" altLang="zh-CN" sz="2800" kern="100" dirty="0">
                <a:latin typeface="Times New Roman"/>
                <a:ea typeface="华文细黑"/>
                <a:cs typeface="Times New Roman"/>
              </a:rPr>
              <a:t>所示，一足够长的水平传送带以恒定的速度向右传动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将一物体轻轻放在传送带的左端，以</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表示物体速度大小、加速度大小、位移大小和所受摩擦力的大小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下列选项正确的是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5" name="矩形 4"/>
          <p:cNvSpPr/>
          <p:nvPr/>
        </p:nvSpPr>
        <p:spPr>
          <a:xfrm>
            <a:off x="9780560" y="3916239"/>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13</a:t>
            </a:r>
            <a:endParaRPr lang="zh-CN" altLang="en-US" dirty="0"/>
          </a:p>
        </p:txBody>
      </p:sp>
      <p:sp>
        <p:nvSpPr>
          <p:cNvPr id="9" name="TextBox 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1" name="TextBox 10"/>
          <p:cNvSpPr txBox="1"/>
          <p:nvPr/>
        </p:nvSpPr>
        <p:spPr>
          <a:xfrm>
            <a:off x="1244022" y="41498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1"/>
          <p:cNvSpPr txBox="1"/>
          <p:nvPr/>
        </p:nvSpPr>
        <p:spPr>
          <a:xfrm>
            <a:off x="3173358" y="41498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4" name="Rectangle 21">
            <a:hlinkClick r:id="rId4"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5" name="Rectangle 21">
            <a:hlinkClick r:id="rId5"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6" name="Rectangle 21">
            <a:hlinkClick r:id="rId6"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7" name="Rectangle 21">
            <a:hlinkClick r:id="rId7"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52226" name="Picture 2" descr="\\贾文\贾文\源文件\同步\物理 人教 必修1 新课标\4-244.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580" y="2647866"/>
            <a:ext cx="2898770" cy="116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67932" y="4873081"/>
            <a:ext cx="11296938"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物体在传送带上先做匀加速运动，当达到共同速度后再做匀速运动，</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954952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p:bldP spid="11" grpId="1"/>
      <p:bldP spid="12" grpId="0"/>
      <p:bldP spid="12" grpId="1"/>
      <p:bldP spid="18" grpId="0"/>
      <p:bldP spid="1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574" y="333450"/>
            <a:ext cx="11232082" cy="5734903"/>
          </a:xfrm>
          <a:prstGeom prst="rect">
            <a:avLst/>
          </a:prstGeom>
        </p:spPr>
        <p:txBody>
          <a:bodyPr>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14</a:t>
            </a:r>
            <a:r>
              <a:rPr lang="zh-CN" altLang="zh-CN" sz="2800" kern="100" dirty="0">
                <a:latin typeface="Times New Roman"/>
                <a:ea typeface="华文细黑"/>
                <a:cs typeface="Times New Roman"/>
              </a:rPr>
              <a:t>所示，物块在静止的足够长的传送带上以速度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匀速下滑时，传送带突然启动，方向如图中箭头所示，在此传送带的速度由零逐渐增加到</a:t>
            </a:r>
            <a:r>
              <a:rPr lang="en-US" altLang="zh-CN" sz="2800" kern="100" dirty="0">
                <a:latin typeface="Times New Roman"/>
                <a:ea typeface="华文细黑"/>
                <a:cs typeface="Courier New"/>
              </a:rPr>
              <a:t>2</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后匀速运动的过程中，下列分析正确的是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物块下滑的速度不变</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物块开始在传送带上加速到</a:t>
            </a:r>
            <a:r>
              <a:rPr lang="en-US" altLang="zh-CN" sz="2800" kern="100" dirty="0">
                <a:latin typeface="Times New Roman"/>
                <a:ea typeface="华文细黑"/>
                <a:cs typeface="Courier New"/>
              </a:rPr>
              <a:t>2</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后匀速</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物块先向下匀速运动，后向下加速</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最后</a:t>
            </a:r>
            <a:r>
              <a:rPr lang="zh-CN" altLang="zh-CN" sz="2800" kern="100" dirty="0">
                <a:latin typeface="Times New Roman"/>
                <a:ea typeface="华文细黑"/>
                <a:cs typeface="Times New Roman"/>
              </a:rPr>
              <a:t>沿传送带向下匀速运动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物块受的摩擦力方向始终沿斜面</a:t>
            </a:r>
            <a:r>
              <a:rPr lang="zh-CN" altLang="zh-CN" sz="2800" kern="100" dirty="0" smtClean="0">
                <a:latin typeface="Times New Roman"/>
                <a:ea typeface="华文细黑"/>
                <a:cs typeface="Times New Roman"/>
              </a:rPr>
              <a:t>向上</a:t>
            </a:r>
            <a:endParaRPr lang="zh-CN" altLang="zh-CN" sz="1050" kern="100" dirty="0">
              <a:latin typeface="宋体"/>
              <a:cs typeface="Courier New"/>
            </a:endParaRPr>
          </a:p>
        </p:txBody>
      </p:sp>
      <p:sp>
        <p:nvSpPr>
          <p:cNvPr id="5" name="矩形 4"/>
          <p:cNvSpPr/>
          <p:nvPr/>
        </p:nvSpPr>
        <p:spPr>
          <a:xfrm>
            <a:off x="9274514" y="5262518"/>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14</a:t>
            </a:r>
            <a:endParaRPr lang="zh-CN" altLang="en-US" dirty="0"/>
          </a:p>
        </p:txBody>
      </p:sp>
      <p:sp>
        <p:nvSpPr>
          <p:cNvPr id="13" name="TextBox 12"/>
          <p:cNvSpPr txBox="1"/>
          <p:nvPr/>
        </p:nvSpPr>
        <p:spPr>
          <a:xfrm>
            <a:off x="288486" y="393945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4" name="Rectangle 21">
            <a:hlinkClick r:id="rId3"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5" name="Rectangle 21">
            <a:hlinkClick r:id="rId4"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6" name="Rectangle 21">
            <a:hlinkClick r:id="rId5"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7" name="Rectangle 21">
            <a:hlinkClick r:id="rId6"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a:hlinkClick r:id="rId7"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53250" name="Picture 2" descr="\\贾文\贾文\源文件\同步\物理 人教 必修1 新课标\4-246.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7574" y="2735396"/>
            <a:ext cx="3496691" cy="25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164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p:bldP spid="13" grpId="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23005" y="981522"/>
            <a:ext cx="11344403" cy="3534429"/>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在传送带的速度由零逐渐增加到</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的过程中，物块相对于传送带下滑，故物块受到的滑动摩擦力仍然向上，故这段过程中物块继续匀速下滑，在传送带的速度由</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逐渐增加到</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过程中，物块相对于传送带上滑，物块受到的滑动摩擦力沿传送带向下，物块加速下滑，当物块的速度达到</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时，物块相对传送带静止，随传送带匀速下滑，故选项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smtClean="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4" name="Rectangle 21">
            <a:hlinkClick r:id="rId3"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5" name="Rectangle 21">
            <a:hlinkClick r:id="rId4"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6" name="Rectangle 21">
            <a:hlinkClick r:id="rId5"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7" name="Rectangle 21">
            <a:hlinkClick r:id="rId6"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45742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46428" y="3861842"/>
            <a:ext cx="11356105" cy="254769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对小物块进行受力分析，由牛顿第二定律</a:t>
            </a:r>
            <a:r>
              <a:rPr lang="zh-CN" altLang="zh-CN" sz="2800" kern="100" dirty="0" smtClean="0">
                <a:solidFill>
                  <a:srgbClr val="002060"/>
                </a:solidFill>
                <a:latin typeface="Times New Roman"/>
                <a:ea typeface="华文细黑"/>
                <a:cs typeface="Times New Roman"/>
              </a:rPr>
              <a:t>得</a:t>
            </a:r>
            <a:r>
              <a:rPr lang="en-US" altLang="zh-CN" sz="2800" i="1" kern="100" dirty="0" smtClean="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m/s</a:t>
            </a:r>
            <a:r>
              <a:rPr lang="en-US" altLang="zh-CN" sz="2800" kern="100" baseline="30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小物块离开木板时，有</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al</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m/s.</a:t>
            </a:r>
            <a:endParaRPr lang="zh-CN" altLang="zh-CN" sz="1050" kern="100" dirty="0">
              <a:effectLst/>
              <a:latin typeface="宋体"/>
              <a:cs typeface="Courier New"/>
            </a:endParaRPr>
          </a:p>
        </p:txBody>
      </p:sp>
      <p:sp>
        <p:nvSpPr>
          <p:cNvPr id="3" name="矩形 2"/>
          <p:cNvSpPr/>
          <p:nvPr/>
        </p:nvSpPr>
        <p:spPr>
          <a:xfrm>
            <a:off x="346428" y="23329"/>
            <a:ext cx="11356105" cy="332398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15</a:t>
            </a:r>
            <a:r>
              <a:rPr lang="zh-CN" altLang="zh-CN" sz="2800" kern="100" dirty="0">
                <a:latin typeface="Times New Roman"/>
                <a:ea typeface="华文细黑"/>
                <a:cs typeface="Times New Roman"/>
              </a:rPr>
              <a:t>所示，长度</a:t>
            </a:r>
            <a:r>
              <a:rPr lang="en-US" altLang="zh-CN" sz="2800" i="1" kern="100" dirty="0">
                <a:latin typeface="Times New Roman"/>
                <a:ea typeface="华文细黑"/>
                <a:cs typeface="Courier New"/>
              </a:rPr>
              <a:t>l</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，质量</a:t>
            </a:r>
            <a:r>
              <a:rPr lang="en-US" altLang="zh-CN" sz="2800" i="1" kern="100" dirty="0">
                <a:latin typeface="Times New Roman"/>
                <a:ea typeface="华文细黑"/>
                <a:cs typeface="Courier New"/>
              </a:rPr>
              <a:t>M</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木板置于光滑的水平地面上，质量</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kg</a:t>
            </a:r>
            <a:r>
              <a:rPr lang="zh-CN" altLang="zh-CN" sz="2800" kern="100" dirty="0">
                <a:latin typeface="Times New Roman"/>
                <a:ea typeface="华文细黑"/>
                <a:cs typeface="Times New Roman"/>
              </a:rPr>
              <a:t>的小物块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可视为质点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位于木板的左端，木板和小物块间的动摩擦因数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a:t>
            </a:r>
            <a:r>
              <a:rPr lang="zh-CN" altLang="zh-CN" sz="2800" kern="100" dirty="0">
                <a:latin typeface="Times New Roman"/>
                <a:ea typeface="华文细黑"/>
                <a:cs typeface="Times New Roman"/>
              </a:rPr>
              <a:t>，现对小物块施加一水平向右的恒力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N</a:t>
            </a:r>
            <a:r>
              <a:rPr lang="zh-CN" altLang="zh-CN" sz="2800" kern="100" dirty="0">
                <a:latin typeface="Times New Roman"/>
                <a:ea typeface="华文细黑"/>
                <a:cs typeface="Times New Roman"/>
              </a:rPr>
              <a:t>，取</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将木板</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固定，小物块离开木板时的速度大小</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14" name="矩形 13"/>
          <p:cNvSpPr/>
          <p:nvPr/>
        </p:nvSpPr>
        <p:spPr>
          <a:xfrm>
            <a:off x="9553703" y="3308495"/>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15</a:t>
            </a:r>
            <a:endParaRPr lang="zh-CN" altLang="en-US" dirty="0"/>
          </a:p>
        </p:txBody>
      </p:sp>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0" name="Rectangle 21">
            <a:hlinkClick r:id="rId4"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1" name="Rectangle 21">
            <a:hlinkClick r:id="rId5"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2" name="Rectangle 21">
            <a:hlinkClick r:id="rId6"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3" name="Rectangle 21">
            <a:hlinkClick r:id="rId7"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164821315"/>
              </p:ext>
            </p:extLst>
          </p:nvPr>
        </p:nvGraphicFramePr>
        <p:xfrm>
          <a:off x="6249382" y="-67230"/>
          <a:ext cx="1209675" cy="1300163"/>
        </p:xfrm>
        <a:graphic>
          <a:graphicData uri="http://schemas.openxmlformats.org/presentationml/2006/ole">
            <mc:AlternateContent xmlns:mc="http://schemas.openxmlformats.org/markup-compatibility/2006">
              <mc:Choice xmlns:v="urn:schemas-microsoft-com:vml" Requires="v">
                <p:oleObj spid="_x0000_s58390" name="文档" r:id="rId8" imgW="1210412" imgH="1300320" progId="Word.Document.12">
                  <p:embed/>
                </p:oleObj>
              </mc:Choice>
              <mc:Fallback>
                <p:oleObj name="文档" r:id="rId8" imgW="1210412" imgH="1300320" progId="Word.Document.12">
                  <p:embed/>
                  <p:pic>
                    <p:nvPicPr>
                      <p:cNvPr id="0" name=""/>
                      <p:cNvPicPr/>
                      <p:nvPr/>
                    </p:nvPicPr>
                    <p:blipFill>
                      <a:blip r:embed="rId9"/>
                      <a:stretch>
                        <a:fillRect/>
                      </a:stretch>
                    </p:blipFill>
                    <p:spPr>
                      <a:xfrm>
                        <a:off x="6249382" y="-67230"/>
                        <a:ext cx="1209675" cy="1300163"/>
                      </a:xfrm>
                      <a:prstGeom prst="rect">
                        <a:avLst/>
                      </a:prstGeom>
                    </p:spPr>
                  </p:pic>
                </p:oleObj>
              </mc:Fallback>
            </mc:AlternateContent>
          </a:graphicData>
        </a:graphic>
      </p:graphicFrame>
      <p:pic>
        <p:nvPicPr>
          <p:cNvPr id="34721" name="Picture 929" descr="\\贾文\贾文\源文件\同步\物理 人教 必修1 新课标\4-236.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9462" y="2157989"/>
            <a:ext cx="3211292" cy="101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6428" y="3352801"/>
            <a:ext cx="2048959"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 m/s</a:t>
            </a:r>
            <a:endParaRPr lang="zh-CN" altLang="en-US" sz="2800" dirty="0"/>
          </a:p>
        </p:txBody>
      </p:sp>
    </p:spTree>
    <p:extLst>
      <p:ext uri="{BB962C8B-B14F-4D97-AF65-F5344CB8AC3E}">
        <p14:creationId xmlns:p14="http://schemas.microsoft.com/office/powerpoint/2010/main" val="2718608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linds(horizontal)">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linds(horizontal)">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blinds(horizontal)">
                                      <p:cBhvr>
                                        <p:cTn id="33" dur="500"/>
                                        <p:tgtEl>
                                          <p:spTgt spid="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8">
                                            <p:txEl>
                                              <p:pRg st="0" end="0"/>
                                            </p:txEl>
                                          </p:spTgt>
                                        </p:tgtEl>
                                      </p:cBhvr>
                                    </p:animEffect>
                                    <p:set>
                                      <p:cBhvr>
                                        <p:cTn id="38" dur="1" fill="hold">
                                          <p:stCondLst>
                                            <p:cond delay="499"/>
                                          </p:stCondLst>
                                        </p:cTn>
                                        <p:tgtEl>
                                          <p:spTgt spid="18">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8">
                                            <p:txEl>
                                              <p:pRg st="1" end="1"/>
                                            </p:txEl>
                                          </p:spTgt>
                                        </p:tgtEl>
                                      </p:cBhvr>
                                    </p:animEffect>
                                    <p:set>
                                      <p:cBhvr>
                                        <p:cTn id="41" dur="1" fill="hold">
                                          <p:stCondLst>
                                            <p:cond delay="499"/>
                                          </p:stCondLst>
                                        </p:cTn>
                                        <p:tgtEl>
                                          <p:spTgt spid="18">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8">
                                            <p:txEl>
                                              <p:pRg st="2" end="2"/>
                                            </p:txEl>
                                          </p:spTgt>
                                        </p:tgtEl>
                                      </p:cBhvr>
                                    </p:animEffect>
                                    <p:set>
                                      <p:cBhvr>
                                        <p:cTn id="44" dur="1" fill="hold">
                                          <p:stCondLst>
                                            <p:cond delay="499"/>
                                          </p:stCondLst>
                                        </p:cTn>
                                        <p:tgtEl>
                                          <p:spTgt spid="18">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8">
                                            <p:txEl>
                                              <p:pRg st="3" end="3"/>
                                            </p:txEl>
                                          </p:spTgt>
                                        </p:tgtEl>
                                      </p:cBhvr>
                                    </p:animEffect>
                                    <p:set>
                                      <p:cBhvr>
                                        <p:cTn id="47" dur="1" fill="hold">
                                          <p:stCondLst>
                                            <p:cond delay="499"/>
                                          </p:stCondLst>
                                        </p:cTn>
                                        <p:tgtEl>
                                          <p:spTgt spid="18">
                                            <p:txEl>
                                              <p:pRg st="3" end="3"/>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8" grpId="0" uiExpand="1" build="allAtOnce"/>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一、动力学的连接体问题</a:t>
            </a:r>
          </a:p>
        </p:txBody>
      </p:sp>
      <p:sp>
        <p:nvSpPr>
          <p:cNvPr id="6" name="矩形 5"/>
          <p:cNvSpPr/>
          <p:nvPr/>
        </p:nvSpPr>
        <p:spPr>
          <a:xfrm>
            <a:off x="326797" y="668133"/>
            <a:ext cx="11435850" cy="6053709"/>
          </a:xfrm>
          <a:prstGeom prst="rect">
            <a:avLst/>
          </a:prstGeom>
        </p:spPr>
        <p:txBody>
          <a:bodyPr wrap="square">
            <a:spAutoFit/>
          </a:bodyPr>
          <a:lstStyle/>
          <a:p>
            <a:pPr algn="just">
              <a:lnSpc>
                <a:spcPct val="14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连接体：</a:t>
            </a:r>
            <a:r>
              <a:rPr lang="zh-CN" altLang="zh-CN" sz="2800" kern="100" dirty="0">
                <a:latin typeface="Times New Roman"/>
                <a:ea typeface="华文细黑"/>
                <a:cs typeface="Times New Roman"/>
              </a:rPr>
              <a:t>两个或两个以上相互作用的物体组成的具有相同加速度的整体叫连接体</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如几个物体叠放在一起，或并排挤放在一起，或用绳子、细杆等连在一起，在求解连接体问题时常用的方法有整体法与隔离法</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整体法：</a:t>
            </a:r>
            <a:r>
              <a:rPr lang="zh-CN" altLang="zh-CN" sz="2800" kern="100" dirty="0">
                <a:latin typeface="Times New Roman"/>
                <a:ea typeface="华文细黑"/>
                <a:cs typeface="Times New Roman"/>
              </a:rPr>
              <a:t>把整个连接体系统看做一个研究对象，分析整体所受的外力，运用牛顿第二定律列方程求解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其优点在于它不涉及系统内各物体之间的相互作用力</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隔离法：</a:t>
            </a:r>
            <a:r>
              <a:rPr lang="zh-CN" altLang="zh-CN" sz="2800" kern="100" dirty="0">
                <a:latin typeface="Times New Roman"/>
                <a:ea typeface="华文细黑"/>
                <a:cs typeface="Times New Roman"/>
              </a:rPr>
              <a:t>把系统中某一物体</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或一部分</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隔离出来作为一个单独的研究对象，进行受力分析，列方程求解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其优点在于将系统内物体间相互作用的内力转化为研究对象所受的外力，容易看清单个物体</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或一部分</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的受力情况或单个过程的运动情形</a:t>
            </a:r>
            <a:r>
              <a:rPr lang="en-US" altLang="zh-CN" sz="2800" kern="100" dirty="0" smtClean="0">
                <a:latin typeface="Times New Roman"/>
                <a:ea typeface="华文细黑"/>
                <a:cs typeface="Courier New"/>
              </a:rPr>
              <a:t>.</a:t>
            </a:r>
            <a:endParaRPr lang="zh-CN" altLang="zh-CN" sz="1000" kern="100" dirty="0">
              <a:latin typeface="宋体"/>
              <a:cs typeface="Courier New"/>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6574" y="3011884"/>
            <a:ext cx="11243668" cy="324217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，由牛顿第二定律：</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1</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m/s</a:t>
            </a:r>
            <a:r>
              <a:rPr lang="en-US" altLang="zh-CN" sz="2800" kern="100" baseline="30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，由牛顿第二定律：</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3" name="矩形 2"/>
          <p:cNvSpPr/>
          <p:nvPr/>
        </p:nvSpPr>
        <p:spPr>
          <a:xfrm>
            <a:off x="406574" y="477466"/>
            <a:ext cx="11243668" cy="66101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若木板</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不固定：</a:t>
            </a:r>
            <a:r>
              <a:rPr lang="en-US" altLang="zh-CN" sz="2800" kern="100" dirty="0">
                <a:latin typeface="宋体"/>
                <a:ea typeface="华文细黑"/>
                <a:cs typeface="Times New Roman"/>
              </a:rPr>
              <a:t>①</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的大小</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p:txBody>
      </p:sp>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0" name="Rectangle 21">
            <a:hlinkClick r:id="rId3"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1" name="Rectangle 21">
            <a:hlinkClick r:id="rId4"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2" name="Rectangle 21">
            <a:hlinkClick r:id="rId5"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3" name="Rectangle 21">
            <a:hlinkClick r:id="rId6"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34721" name="Picture 929" descr="\\贾文\贾文\源文件\同步\物理 人教 必修1 新课标\4-236.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560" y="1341562"/>
            <a:ext cx="3211292" cy="101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6574" y="2508984"/>
            <a:ext cx="3401541" cy="523220"/>
          </a:xfrm>
          <a:prstGeom prst="rect">
            <a:avLst/>
          </a:prstGeom>
        </p:spPr>
        <p:txBody>
          <a:bodyPr wrap="none">
            <a:spAutoFit/>
          </a:bodyPr>
          <a:lstStyle/>
          <a:p>
            <a:r>
              <a:rPr lang="zh-CN" altLang="zh-CN" sz="2800" b="1" kern="100" dirty="0" smtClean="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3 m/s</a:t>
            </a:r>
            <a:r>
              <a:rPr lang="en-US" altLang="zh-CN" sz="2800" kern="100" baseline="30000" dirty="0">
                <a:solidFill>
                  <a:srgbClr val="C00000"/>
                </a:solidFill>
                <a:latin typeface="Times New Roman"/>
                <a:ea typeface="华文细黑"/>
              </a:rPr>
              <a:t>2</a:t>
            </a:r>
            <a:endParaRPr lang="zh-CN" altLang="en-US" sz="2800" dirty="0"/>
          </a:p>
        </p:txBody>
      </p:sp>
    </p:spTree>
    <p:extLst>
      <p:ext uri="{BB962C8B-B14F-4D97-AF65-F5344CB8AC3E}">
        <p14:creationId xmlns:p14="http://schemas.microsoft.com/office/powerpoint/2010/main" val="388796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linds(horizontal)">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linds(horizontal)">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blinds(horizontal)">
                                      <p:cBhvr>
                                        <p:cTn id="33" dur="500"/>
                                        <p:tgtEl>
                                          <p:spTgt spid="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blinds(horizontal)">
                                      <p:cBhvr>
                                        <p:cTn id="38" dur="50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xEl>
                                              <p:pRg st="0" end="0"/>
                                            </p:txEl>
                                          </p:spTgt>
                                        </p:tgtEl>
                                      </p:cBhvr>
                                    </p:animEffect>
                                    <p:set>
                                      <p:cBhvr>
                                        <p:cTn id="43" dur="1" fill="hold">
                                          <p:stCondLst>
                                            <p:cond delay="499"/>
                                          </p:stCondLst>
                                        </p:cTn>
                                        <p:tgtEl>
                                          <p:spTgt spid="18">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8">
                                            <p:txEl>
                                              <p:pRg st="1" end="1"/>
                                            </p:txEl>
                                          </p:spTgt>
                                        </p:tgtEl>
                                      </p:cBhvr>
                                    </p:animEffect>
                                    <p:set>
                                      <p:cBhvr>
                                        <p:cTn id="46" dur="1" fill="hold">
                                          <p:stCondLst>
                                            <p:cond delay="499"/>
                                          </p:stCondLst>
                                        </p:cTn>
                                        <p:tgtEl>
                                          <p:spTgt spid="18">
                                            <p:txEl>
                                              <p:pRg st="1" end="1"/>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8">
                                            <p:txEl>
                                              <p:pRg st="2" end="2"/>
                                            </p:txEl>
                                          </p:spTgt>
                                        </p:tgtEl>
                                      </p:cBhvr>
                                    </p:animEffect>
                                    <p:set>
                                      <p:cBhvr>
                                        <p:cTn id="49" dur="1" fill="hold">
                                          <p:stCondLst>
                                            <p:cond delay="499"/>
                                          </p:stCondLst>
                                        </p:cTn>
                                        <p:tgtEl>
                                          <p:spTgt spid="18">
                                            <p:txEl>
                                              <p:pRg st="2" end="2"/>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8">
                                            <p:txEl>
                                              <p:pRg st="3" end="3"/>
                                            </p:txEl>
                                          </p:spTgt>
                                        </p:tgtEl>
                                      </p:cBhvr>
                                    </p:animEffect>
                                    <p:set>
                                      <p:cBhvr>
                                        <p:cTn id="52" dur="1" fill="hold">
                                          <p:stCondLst>
                                            <p:cond delay="499"/>
                                          </p:stCondLst>
                                        </p:cTn>
                                        <p:tgtEl>
                                          <p:spTgt spid="18">
                                            <p:txEl>
                                              <p:pRg st="3" end="3"/>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8">
                                            <p:txEl>
                                              <p:pRg st="4" end="4"/>
                                            </p:txEl>
                                          </p:spTgt>
                                        </p:tgtEl>
                                      </p:cBhvr>
                                    </p:animEffect>
                                    <p:set>
                                      <p:cBhvr>
                                        <p:cTn id="55" dur="1" fill="hold">
                                          <p:stCondLst>
                                            <p:cond delay="499"/>
                                          </p:stCondLst>
                                        </p:cTn>
                                        <p:tgtEl>
                                          <p:spTgt spid="18">
                                            <p:txEl>
                                              <p:pRg st="4" end="4"/>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8" grpId="0" uiExpand="1" build="allAtOnce"/>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6574" y="3011884"/>
            <a:ext cx="11243668" cy="6560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由位移公式知</a:t>
            </a:r>
            <a:endParaRPr lang="zh-CN" altLang="zh-CN" sz="1050" kern="100" dirty="0">
              <a:effectLst/>
              <a:latin typeface="宋体"/>
              <a:cs typeface="Courier New"/>
            </a:endParaRPr>
          </a:p>
        </p:txBody>
      </p:sp>
      <p:sp>
        <p:nvSpPr>
          <p:cNvPr id="3" name="矩形 2"/>
          <p:cNvSpPr/>
          <p:nvPr/>
        </p:nvSpPr>
        <p:spPr>
          <a:xfrm>
            <a:off x="406574" y="477466"/>
            <a:ext cx="11243668" cy="661015"/>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宋体"/>
                <a:ea typeface="华文细黑"/>
                <a:cs typeface="Times New Roman"/>
              </a:rPr>
              <a:t>②</a:t>
            </a:r>
            <a:r>
              <a:rPr lang="zh-CN" altLang="zh-CN" sz="2800" kern="100" dirty="0">
                <a:solidFill>
                  <a:prstClr val="black"/>
                </a:solidFill>
                <a:latin typeface="Times New Roman"/>
                <a:ea typeface="华文细黑"/>
                <a:cs typeface="Times New Roman"/>
              </a:rPr>
              <a:t>小物块从开始运动到离开木板所用的时间</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0" name="Rectangle 21">
            <a:hlinkClick r:id="rId4"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1" name="Rectangle 21">
            <a:hlinkClick r:id="rId5"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2" name="Rectangle 21">
            <a:hlinkClick r:id="rId6"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3" name="Rectangle 21">
            <a:hlinkClick r:id="rId7"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34721" name="Picture 929" descr="\\贾文\贾文\源文件\同步\物理 人教 必修1 新课标\4-236.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560" y="1341562"/>
            <a:ext cx="3211292" cy="101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6574" y="2508984"/>
            <a:ext cx="1670650" cy="523220"/>
          </a:xfrm>
          <a:prstGeom prst="rect">
            <a:avLst/>
          </a:prstGeom>
        </p:spPr>
        <p:txBody>
          <a:bodyPr wrap="none">
            <a:spAutoFit/>
          </a:bodyPr>
          <a:lstStyle/>
          <a:p>
            <a:r>
              <a:rPr lang="zh-CN" altLang="zh-CN" sz="2800" b="1" kern="100" dirty="0" smtClean="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 s</a:t>
            </a:r>
            <a:endParaRPr lang="zh-CN" altLang="en-US" sz="2800" dirty="0"/>
          </a:p>
        </p:txBody>
      </p:sp>
      <p:graphicFrame>
        <p:nvGraphicFramePr>
          <p:cNvPr id="2" name="对象 1"/>
          <p:cNvGraphicFramePr>
            <a:graphicFrameLocks noChangeAspect="1"/>
          </p:cNvGraphicFramePr>
          <p:nvPr>
            <p:extLst>
              <p:ext uri="{D42A27DB-BD31-4B8C-83A1-F6EECF244321}">
                <p14:modId xmlns:p14="http://schemas.microsoft.com/office/powerpoint/2010/main" val="2615651564"/>
              </p:ext>
            </p:extLst>
          </p:nvPr>
        </p:nvGraphicFramePr>
        <p:xfrm>
          <a:off x="550590" y="3789834"/>
          <a:ext cx="3790950" cy="1198563"/>
        </p:xfrm>
        <a:graphic>
          <a:graphicData uri="http://schemas.openxmlformats.org/presentationml/2006/ole">
            <mc:AlternateContent xmlns:mc="http://schemas.openxmlformats.org/markup-compatibility/2006">
              <mc:Choice xmlns:v="urn:schemas-microsoft-com:vml" Requires="v">
                <p:oleObj spid="_x0000_s56405" name="文档" r:id="rId9" imgW="3790722" imgH="1198368" progId="Word.Document.12">
                  <p:embed/>
                </p:oleObj>
              </mc:Choice>
              <mc:Fallback>
                <p:oleObj name="文档" r:id="rId9" imgW="3790722" imgH="1198368" progId="Word.Document.12">
                  <p:embed/>
                  <p:pic>
                    <p:nvPicPr>
                      <p:cNvPr id="0" name=""/>
                      <p:cNvPicPr/>
                      <p:nvPr/>
                    </p:nvPicPr>
                    <p:blipFill>
                      <a:blip r:embed="rId10"/>
                      <a:stretch>
                        <a:fillRect/>
                      </a:stretch>
                    </p:blipFill>
                    <p:spPr>
                      <a:xfrm>
                        <a:off x="550590" y="3789834"/>
                        <a:ext cx="3790950" cy="1198563"/>
                      </a:xfrm>
                      <a:prstGeom prst="rect">
                        <a:avLst/>
                      </a:prstGeom>
                    </p:spPr>
                  </p:pic>
                </p:oleObj>
              </mc:Fallback>
            </mc:AlternateContent>
          </a:graphicData>
        </a:graphic>
      </p:graphicFrame>
      <p:sp>
        <p:nvSpPr>
          <p:cNvPr id="14" name="矩形 13"/>
          <p:cNvSpPr/>
          <p:nvPr/>
        </p:nvSpPr>
        <p:spPr>
          <a:xfrm>
            <a:off x="406574" y="4715778"/>
            <a:ext cx="11243668" cy="1384995"/>
          </a:xfrm>
          <a:prstGeom prst="rect">
            <a:avLst/>
          </a:prstGeom>
        </p:spPr>
        <p:txBody>
          <a:bodyPr wrap="square">
            <a:spAutoFit/>
          </a:bodyPr>
          <a:lstStyle/>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小物块从开始运动到离开木板，有</a:t>
            </a:r>
            <a:r>
              <a:rPr lang="en-US" altLang="zh-CN" sz="2800" i="1" kern="100" dirty="0" smtClean="0">
                <a:solidFill>
                  <a:srgbClr val="002060"/>
                </a:solidFill>
                <a:latin typeface="Times New Roman"/>
                <a:ea typeface="华文细黑"/>
                <a:cs typeface="Courier New"/>
              </a:rPr>
              <a:t>x</a:t>
            </a:r>
            <a:r>
              <a:rPr lang="en-US" altLang="zh-CN" sz="2800" kern="100" baseline="-25000" dirty="0" smtClean="0">
                <a:solidFill>
                  <a:srgbClr val="002060"/>
                </a:solidFill>
                <a:latin typeface="Times New Roman"/>
                <a:ea typeface="华文细黑"/>
                <a:cs typeface="Courier New"/>
              </a:rPr>
              <a:t>1</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x</a:t>
            </a:r>
            <a:r>
              <a:rPr lang="en-US" altLang="zh-CN" sz="2800" kern="100" baseline="-25000" dirty="0" smtClean="0">
                <a:solidFill>
                  <a:srgbClr val="002060"/>
                </a:solidFill>
                <a:latin typeface="Times New Roman"/>
                <a:ea typeface="华文细黑"/>
                <a:cs typeface="Courier New"/>
              </a:rPr>
              <a:t>2</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l</a:t>
            </a:r>
            <a:endParaRPr lang="zh-CN" altLang="zh-CN" sz="1050" kern="100" dirty="0" smtClean="0">
              <a:latin typeface="宋体"/>
              <a:cs typeface="Courier New"/>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联立解得</a:t>
            </a:r>
            <a:r>
              <a:rPr lang="en-US" altLang="zh-CN" sz="2800" i="1" kern="100" dirty="0" smtClean="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2 s.</a:t>
            </a:r>
            <a:endParaRPr lang="zh-CN" altLang="zh-CN" sz="1050" kern="100" dirty="0">
              <a:effectLst/>
              <a:latin typeface="宋体"/>
              <a:cs typeface="Courier New"/>
            </a:endParaRPr>
          </a:p>
        </p:txBody>
      </p:sp>
    </p:spTree>
    <p:extLst>
      <p:ext uri="{BB962C8B-B14F-4D97-AF65-F5344CB8AC3E}">
        <p14:creationId xmlns:p14="http://schemas.microsoft.com/office/powerpoint/2010/main" val="1054851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linds(horizontal)">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linds(horizontal)">
                                      <p:cBhvr>
                                        <p:cTn id="33" dur="500"/>
                                        <p:tgtEl>
                                          <p:spTgt spid="1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4">
                                            <p:txEl>
                                              <p:pRg st="0" end="0"/>
                                            </p:txEl>
                                          </p:spTgt>
                                        </p:tgtEl>
                                      </p:cBhvr>
                                    </p:animEffect>
                                    <p:set>
                                      <p:cBhvr>
                                        <p:cTn id="44" dur="1" fill="hold">
                                          <p:stCondLst>
                                            <p:cond delay="499"/>
                                          </p:stCondLst>
                                        </p:cTn>
                                        <p:tgtEl>
                                          <p:spTgt spid="14">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4">
                                            <p:txEl>
                                              <p:pRg st="1" end="1"/>
                                            </p:txEl>
                                          </p:spTgt>
                                        </p:tgtEl>
                                      </p:cBhvr>
                                    </p:animEffect>
                                    <p:set>
                                      <p:cBhvr>
                                        <p:cTn id="47"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8" grpId="0"/>
      <p:bldP spid="18" grpId="1"/>
      <p:bldP spid="4" grpId="0"/>
      <p:bldP spid="4" grpId="1"/>
      <p:bldP spid="14"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4406" y="4271760"/>
            <a:ext cx="8658155" cy="2434256"/>
          </a:xfrm>
          <a:prstGeom prst="rect">
            <a:avLst/>
          </a:prstGeom>
        </p:spPr>
        <p:txBody>
          <a:bodyPr>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行李刚开始运动时所受的滑动摩擦力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endParaRPr lang="zh-CN" altLang="zh-CN" sz="2800" kern="100" dirty="0">
              <a:latin typeface="宋体"/>
              <a:cs typeface="Courier New"/>
            </a:endParaRPr>
          </a:p>
          <a:p>
            <a:pPr algn="just">
              <a:lnSpc>
                <a:spcPct val="140000"/>
              </a:lnSpc>
              <a:spcAft>
                <a:spcPts val="0"/>
              </a:spcAft>
              <a:tabLst>
                <a:tab pos="2700655" algn="l"/>
              </a:tabLst>
            </a:pPr>
            <a:r>
              <a:rPr lang="zh-CN" altLang="zh-CN" sz="2800" kern="100" dirty="0">
                <a:solidFill>
                  <a:srgbClr val="002060"/>
                </a:solidFill>
                <a:latin typeface="Times New Roman"/>
                <a:ea typeface="华文细黑"/>
                <a:cs typeface="Times New Roman"/>
              </a:rPr>
              <a:t>将题给数据代入，得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N</a:t>
            </a:r>
            <a:endParaRPr lang="zh-CN" altLang="zh-CN" sz="2800" kern="100" dirty="0">
              <a:latin typeface="宋体"/>
              <a:cs typeface="Courier New"/>
            </a:endParaRPr>
          </a:p>
          <a:p>
            <a:pPr algn="just">
              <a:lnSpc>
                <a:spcPct val="140000"/>
              </a:lnSpc>
              <a:spcAft>
                <a:spcPts val="0"/>
              </a:spcAft>
              <a:tabLst>
                <a:tab pos="2700655" algn="l"/>
              </a:tabLst>
            </a:pPr>
            <a:r>
              <a:rPr lang="zh-CN" altLang="zh-CN" sz="2800" kern="100" dirty="0">
                <a:solidFill>
                  <a:srgbClr val="002060"/>
                </a:solidFill>
                <a:latin typeface="Times New Roman"/>
                <a:ea typeface="华文细黑"/>
                <a:cs typeface="Times New Roman"/>
              </a:rPr>
              <a:t>由牛顿第二定律，得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2800" kern="100" dirty="0">
              <a:latin typeface="宋体"/>
              <a:cs typeface="Courier New"/>
            </a:endParaRPr>
          </a:p>
          <a:p>
            <a:pPr algn="just">
              <a:lnSpc>
                <a:spcPct val="140000"/>
              </a:lnSpc>
              <a:spcAft>
                <a:spcPts val="0"/>
              </a:spcAft>
              <a:tabLst>
                <a:tab pos="2700655" algn="l"/>
              </a:tabLst>
            </a:pPr>
            <a:r>
              <a:rPr lang="zh-CN" altLang="zh-CN" sz="2800" kern="100" dirty="0">
                <a:solidFill>
                  <a:srgbClr val="002060"/>
                </a:solidFill>
                <a:latin typeface="Times New Roman"/>
                <a:ea typeface="华文细黑"/>
                <a:cs typeface="Times New Roman"/>
              </a:rPr>
              <a:t>代入数值，得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a:t>
            </a:r>
            <a:r>
              <a:rPr lang="en-US" altLang="zh-CN" sz="2800" kern="100" dirty="0" smtClean="0">
                <a:solidFill>
                  <a:srgbClr val="002060"/>
                </a:solidFill>
                <a:latin typeface="Times New Roman"/>
                <a:ea typeface="华文细黑"/>
                <a:cs typeface="Courier New"/>
              </a:rPr>
              <a:t>m/s</a:t>
            </a:r>
            <a:r>
              <a:rPr lang="en-US" altLang="zh-CN" sz="2800" kern="100" baseline="30000" dirty="0" smtClean="0">
                <a:solidFill>
                  <a:srgbClr val="002060"/>
                </a:solidFill>
                <a:latin typeface="Times New Roman"/>
                <a:ea typeface="华文细黑"/>
                <a:cs typeface="Courier New"/>
              </a:rPr>
              <a:t>2</a:t>
            </a:r>
            <a:endParaRPr lang="zh-CN" altLang="zh-CN" sz="2800" kern="100" dirty="0">
              <a:effectLst/>
              <a:latin typeface="宋体"/>
              <a:cs typeface="Courier New"/>
            </a:endParaRPr>
          </a:p>
        </p:txBody>
      </p:sp>
      <p:sp>
        <p:nvSpPr>
          <p:cNvPr id="3" name="矩形 2"/>
          <p:cNvSpPr/>
          <p:nvPr/>
        </p:nvSpPr>
        <p:spPr>
          <a:xfrm>
            <a:off x="324406" y="95201"/>
            <a:ext cx="11456655" cy="3640740"/>
          </a:xfrm>
          <a:prstGeom prst="rect">
            <a:avLst/>
          </a:prstGeom>
        </p:spPr>
        <p:txBody>
          <a:bodyPr wrap="square">
            <a:spAutoFit/>
          </a:bodyPr>
          <a:lstStyle/>
          <a:p>
            <a:pPr algn="just">
              <a:lnSpc>
                <a:spcPct val="140000"/>
              </a:lnSpc>
              <a:spcAft>
                <a:spcPts val="0"/>
              </a:spcAft>
              <a:tabLst>
                <a:tab pos="2700655"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16</a:t>
            </a:r>
            <a:r>
              <a:rPr lang="zh-CN" altLang="zh-CN" sz="2800" kern="100" dirty="0">
                <a:latin typeface="Times New Roman"/>
                <a:ea typeface="华文细黑"/>
                <a:cs typeface="Times New Roman"/>
              </a:rPr>
              <a:t>所示为一水平传送带装置示意图，绷紧的传送带</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始终保持</a:t>
            </a:r>
            <a:r>
              <a:rPr lang="en-US" altLang="zh-CN" sz="2800" i="1" kern="100" dirty="0">
                <a:latin typeface="Book Antiqua"/>
                <a:ea typeface="华文细黑"/>
                <a:cs typeface="Times New Roman"/>
              </a:rPr>
              <a:t>v</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1 m/s </a:t>
            </a:r>
            <a:r>
              <a:rPr lang="zh-CN" altLang="zh-CN" sz="2800" kern="100" spc="-100" dirty="0">
                <a:latin typeface="Times New Roman"/>
                <a:ea typeface="华文细黑"/>
                <a:cs typeface="Times New Roman"/>
              </a:rPr>
              <a:t>的恒定速率运行，一质量为</a:t>
            </a:r>
            <a:r>
              <a:rPr lang="en-US" altLang="zh-CN" sz="2800" i="1" kern="100" spc="-100" dirty="0">
                <a:latin typeface="Times New Roman"/>
                <a:ea typeface="华文细黑"/>
                <a:cs typeface="Courier New"/>
              </a:rPr>
              <a:t>m</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4 kg</a:t>
            </a:r>
            <a:r>
              <a:rPr lang="zh-CN" altLang="zh-CN" sz="2800" kern="100" spc="-100" dirty="0">
                <a:latin typeface="Times New Roman"/>
                <a:ea typeface="华文细黑"/>
                <a:cs typeface="Times New Roman"/>
              </a:rPr>
              <a:t>的行李</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可视为质点</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无初速</a:t>
            </a:r>
            <a:r>
              <a:rPr lang="zh-CN" altLang="zh-CN" sz="2800" kern="100" dirty="0">
                <a:latin typeface="Times New Roman"/>
                <a:ea typeface="华文细黑"/>
                <a:cs typeface="Times New Roman"/>
              </a:rPr>
              <a:t>度地放在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处，传送带对行李的滑动摩擦力使行李开始做匀加速直线运动，随后行李又以与传送带相等的速率做匀速直线运动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设行李与传送带间的动摩擦因数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间的距离</a:t>
            </a:r>
            <a:r>
              <a:rPr lang="zh-CN" altLang="zh-CN" sz="2800" kern="100" dirty="0">
                <a:latin typeface="宋体"/>
                <a:ea typeface="Times New Roman"/>
                <a:cs typeface="Courier New"/>
              </a:rPr>
              <a:t> </a:t>
            </a:r>
            <a:r>
              <a:rPr lang="en-US" altLang="zh-CN" sz="2800" i="1" kern="100" dirty="0">
                <a:latin typeface="宋体"/>
                <a:ea typeface="Times New Roman"/>
                <a:cs typeface="Courier New"/>
              </a:rPr>
              <a:t>l</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行李刚开始运动时所受的滑动摩擦力大小与加速度大小</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矩形 16"/>
          <p:cNvSpPr/>
          <p:nvPr/>
        </p:nvSpPr>
        <p:spPr>
          <a:xfrm>
            <a:off x="9810117" y="5232038"/>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15</a:t>
            </a:r>
            <a:endParaRPr lang="zh-CN" altLang="en-US" dirty="0"/>
          </a:p>
        </p:txBody>
      </p:sp>
      <p:sp>
        <p:nvSpPr>
          <p:cNvPr id="2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2" name="Rectangle 21">
            <a:hlinkClick r:id="rId4"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3" name="Rectangle 21">
            <a:hlinkClick r:id="rId5"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4" name="Rectangle 21">
            <a:hlinkClick r:id="rId6"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pic>
        <p:nvPicPr>
          <p:cNvPr id="57346" name="Picture 2" descr="\\贾文\贾文\源文件\同步\物理 人教 必修1 新课标\4-24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7199" y="3897393"/>
            <a:ext cx="3188647" cy="12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24406" y="3769514"/>
            <a:ext cx="30572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 N</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 m/s</a:t>
            </a:r>
            <a:r>
              <a:rPr lang="en-US" altLang="zh-CN" sz="2800" kern="100" baseline="30000" dirty="0">
                <a:solidFill>
                  <a:srgbClr val="C00000"/>
                </a:solidFill>
                <a:latin typeface="Times New Roman"/>
                <a:ea typeface="华文细黑"/>
              </a:rPr>
              <a:t>2</a:t>
            </a:r>
            <a:endParaRPr lang="zh-CN" altLang="en-US" sz="2800" dirty="0"/>
          </a:p>
        </p:txBody>
      </p:sp>
    </p:spTree>
    <p:extLst>
      <p:ext uri="{BB962C8B-B14F-4D97-AF65-F5344CB8AC3E}">
        <p14:creationId xmlns:p14="http://schemas.microsoft.com/office/powerpoint/2010/main" val="1834303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linds(horizont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linds(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7">
                                            <p:txEl>
                                              <p:pRg st="1" end="1"/>
                                            </p:txEl>
                                          </p:spTgt>
                                        </p:tgtEl>
                                      </p:cBhvr>
                                    </p:animEffect>
                                    <p:set>
                                      <p:cBhvr>
                                        <p:cTn id="41" dur="1" fill="hold">
                                          <p:stCondLst>
                                            <p:cond delay="499"/>
                                          </p:stCondLst>
                                        </p:cTn>
                                        <p:tgtEl>
                                          <p:spTgt spid="7">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7">
                                            <p:txEl>
                                              <p:pRg st="2" end="2"/>
                                            </p:txEl>
                                          </p:spTgt>
                                        </p:tgtEl>
                                      </p:cBhvr>
                                    </p:animEffect>
                                    <p:set>
                                      <p:cBhvr>
                                        <p:cTn id="44" dur="1" fill="hold">
                                          <p:stCondLst>
                                            <p:cond delay="499"/>
                                          </p:stCondLst>
                                        </p:cTn>
                                        <p:tgtEl>
                                          <p:spTgt spid="7">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7">
                                            <p:txEl>
                                              <p:pRg st="3" end="3"/>
                                            </p:txEl>
                                          </p:spTgt>
                                        </p:tgtEl>
                                      </p:cBhvr>
                                    </p:animEffect>
                                    <p:set>
                                      <p:cBhvr>
                                        <p:cTn id="47"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uiExpand="1" build="allAtOnce"/>
      <p:bldP spid="5" grpId="0"/>
      <p:bldP spid="5"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1199" y="3342685"/>
            <a:ext cx="10883367"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设行李做匀加速直线运动的时间为</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，行李加速运动的末速度为</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m/s</a:t>
            </a:r>
            <a:r>
              <a:rPr lang="zh-CN" altLang="zh-CN" sz="2800" kern="100" dirty="0">
                <a:solidFill>
                  <a:srgbClr val="002060"/>
                </a:solidFill>
                <a:latin typeface="Times New Roman"/>
                <a:ea typeface="华文细黑"/>
                <a:cs typeface="Times New Roman"/>
              </a:rPr>
              <a:t>，则</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代入数据，得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s.</a:t>
            </a:r>
            <a:endParaRPr lang="zh-CN" altLang="zh-CN" sz="1050" kern="100" dirty="0">
              <a:effectLst/>
              <a:latin typeface="宋体"/>
              <a:cs typeface="Courier New"/>
            </a:endParaRPr>
          </a:p>
        </p:txBody>
      </p:sp>
      <p:sp>
        <p:nvSpPr>
          <p:cNvPr id="3" name="矩形 2"/>
          <p:cNvSpPr/>
          <p:nvPr/>
        </p:nvSpPr>
        <p:spPr>
          <a:xfrm>
            <a:off x="471199" y="414761"/>
            <a:ext cx="11456655"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行李做匀加速直线运动的时间；</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2" name="Rectangle 21">
            <a:hlinkClick r:id="rId4"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3" name="Rectangle 21">
            <a:hlinkClick r:id="rId5"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4" name="Rectangle 21">
            <a:hlinkClick r:id="rId6"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5" name="矩形 4"/>
          <p:cNvSpPr/>
          <p:nvPr/>
        </p:nvSpPr>
        <p:spPr>
          <a:xfrm>
            <a:off x="471199" y="2799799"/>
            <a:ext cx="1670650"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 </a:t>
            </a:r>
            <a:r>
              <a:rPr lang="en-US" altLang="zh-CN" sz="2800" kern="100" dirty="0" smtClean="0">
                <a:solidFill>
                  <a:srgbClr val="C00000"/>
                </a:solidFill>
                <a:latin typeface="Times New Roman"/>
                <a:ea typeface="华文细黑"/>
              </a:rPr>
              <a:t>s</a:t>
            </a:r>
            <a:endParaRPr lang="zh-CN" altLang="en-US" sz="2800" dirty="0"/>
          </a:p>
        </p:txBody>
      </p:sp>
      <p:pic>
        <p:nvPicPr>
          <p:cNvPr id="15" name="Picture 2" descr="\\贾文\贾文\源文件\同步\物理 人教 必修1 新课标\4-24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876" y="1328271"/>
            <a:ext cx="3418660" cy="137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90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
                                            <p:txEl>
                                              <p:pRg st="0" end="0"/>
                                            </p:txEl>
                                          </p:spTgt>
                                        </p:tgtEl>
                                      </p:cBhvr>
                                    </p:animEffect>
                                    <p:set>
                                      <p:cBhvr>
                                        <p:cTn id="28" dur="1" fill="hold">
                                          <p:stCondLst>
                                            <p:cond delay="499"/>
                                          </p:stCondLst>
                                        </p:cTn>
                                        <p:tgtEl>
                                          <p:spTgt spid="7">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xEl>
                                              <p:pRg st="1" end="1"/>
                                            </p:txEl>
                                          </p:spTgt>
                                        </p:tgtEl>
                                      </p:cBhvr>
                                    </p:animEffect>
                                    <p:set>
                                      <p:cBhvr>
                                        <p:cTn id="31"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uiExpand="1" build="allAtOnce"/>
      <p:bldP spid="5" grpId="0"/>
      <p:bldP spid="5"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1199" y="3756656"/>
            <a:ext cx="11119350"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行李从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处匀加速运动到</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处时，传送时间最短，则</a:t>
            </a:r>
            <a:r>
              <a:rPr lang="en-US" altLang="zh-CN" sz="2800" i="1" kern="100" dirty="0">
                <a:solidFill>
                  <a:srgbClr val="002060"/>
                </a:solidFill>
                <a:latin typeface="Times New Roman"/>
                <a:ea typeface="华文细黑"/>
                <a:cs typeface="Courier New"/>
              </a:rPr>
              <a:t>l</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25000" dirty="0" smtClean="0">
                <a:solidFill>
                  <a:srgbClr val="002060"/>
                </a:solidFill>
                <a:latin typeface="Times New Roman"/>
                <a:ea typeface="华文细黑"/>
                <a:cs typeface="Courier New"/>
              </a:rPr>
              <a:t>min</a:t>
            </a:r>
            <a:r>
              <a:rPr lang="en-US" altLang="zh-CN" sz="2800" kern="100" baseline="30000" dirty="0" smtClean="0">
                <a:solidFill>
                  <a:srgbClr val="002060"/>
                </a:solidFill>
                <a:latin typeface="Times New Roman"/>
                <a:ea typeface="华文细黑"/>
                <a:cs typeface="Courier New"/>
              </a:rPr>
              <a:t>2</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代入</a:t>
            </a:r>
            <a:r>
              <a:rPr lang="zh-CN" altLang="zh-CN" sz="2800" kern="100" dirty="0">
                <a:solidFill>
                  <a:srgbClr val="002060"/>
                </a:solidFill>
                <a:latin typeface="Times New Roman"/>
                <a:ea typeface="华文细黑"/>
                <a:cs typeface="Times New Roman"/>
              </a:rPr>
              <a:t>数据得</a:t>
            </a:r>
            <a:r>
              <a:rPr lang="en-US" altLang="zh-CN" sz="2800" i="1" kern="100" dirty="0" err="1">
                <a:solidFill>
                  <a:srgbClr val="002060"/>
                </a:solidFill>
                <a:latin typeface="Times New Roman"/>
                <a:ea typeface="华文细黑"/>
                <a:cs typeface="Courier New"/>
              </a:rPr>
              <a:t>t</a:t>
            </a:r>
            <a:r>
              <a:rPr lang="en-US" altLang="zh-CN" sz="2800" kern="100" baseline="-25000" dirty="0" err="1">
                <a:solidFill>
                  <a:srgbClr val="002060"/>
                </a:solidFill>
                <a:latin typeface="Times New Roman"/>
                <a:ea typeface="华文细黑"/>
                <a:cs typeface="Courier New"/>
              </a:rPr>
              <a:t>min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s.</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传送带对应的最小运行速率</a:t>
            </a:r>
            <a:r>
              <a:rPr lang="en-US" altLang="zh-CN" sz="2800" i="1" kern="100" dirty="0" err="1">
                <a:solidFill>
                  <a:srgbClr val="002060"/>
                </a:solidFill>
                <a:latin typeface="Book Antiqua"/>
                <a:ea typeface="华文细黑"/>
                <a:cs typeface="Times New Roman"/>
              </a:rPr>
              <a:t>v</a:t>
            </a:r>
            <a:r>
              <a:rPr lang="en-US" altLang="zh-CN" sz="2800" kern="100" baseline="-25000" dirty="0" err="1">
                <a:solidFill>
                  <a:srgbClr val="002060"/>
                </a:solidFill>
                <a:latin typeface="Times New Roman"/>
                <a:ea typeface="华文细黑"/>
                <a:cs typeface="Courier New"/>
              </a:rPr>
              <a:t>min</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at</a:t>
            </a:r>
            <a:r>
              <a:rPr lang="en-US" altLang="zh-CN" sz="2800" kern="100" baseline="-25000" dirty="0" err="1">
                <a:solidFill>
                  <a:srgbClr val="002060"/>
                </a:solidFill>
                <a:latin typeface="Times New Roman"/>
                <a:ea typeface="华文细黑"/>
                <a:cs typeface="Courier New"/>
              </a:rPr>
              <a:t>min</a:t>
            </a:r>
            <a:r>
              <a:rPr lang="zh-CN" altLang="zh-CN" sz="2800" kern="100" dirty="0">
                <a:solidFill>
                  <a:srgbClr val="002060"/>
                </a:solidFill>
                <a:latin typeface="Times New Roman"/>
                <a:ea typeface="华文细黑"/>
                <a:cs typeface="Times New Roman"/>
              </a:rPr>
              <a:t>，代入数据得</a:t>
            </a:r>
            <a:r>
              <a:rPr lang="en-US" altLang="zh-CN" sz="2800" i="1" kern="100" dirty="0" err="1">
                <a:solidFill>
                  <a:srgbClr val="002060"/>
                </a:solidFill>
                <a:latin typeface="Book Antiqua"/>
                <a:ea typeface="华文细黑"/>
                <a:cs typeface="Times New Roman"/>
              </a:rPr>
              <a:t>v</a:t>
            </a:r>
            <a:r>
              <a:rPr lang="en-US" altLang="zh-CN" sz="2800" kern="100" baseline="-25000" dirty="0" err="1">
                <a:solidFill>
                  <a:srgbClr val="002060"/>
                </a:solidFill>
                <a:latin typeface="Times New Roman"/>
                <a:ea typeface="华文细黑"/>
                <a:cs typeface="Courier New"/>
              </a:rPr>
              <a:t>min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m/s.</a:t>
            </a:r>
            <a:endParaRPr lang="zh-CN" altLang="zh-CN" sz="1050" kern="100" dirty="0">
              <a:effectLst/>
              <a:latin typeface="宋体"/>
              <a:cs typeface="Courier New"/>
            </a:endParaRPr>
          </a:p>
        </p:txBody>
      </p:sp>
      <p:sp>
        <p:nvSpPr>
          <p:cNvPr id="3" name="矩形 2"/>
          <p:cNvSpPr/>
          <p:nvPr/>
        </p:nvSpPr>
        <p:spPr>
          <a:xfrm>
            <a:off x="471199" y="414761"/>
            <a:ext cx="11230543"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如果提高传送带的运行速率，行李就能被较快地传送到</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求行李从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处传送到</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处的最短时间和传送带对应的最小运行速率</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7017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2" name="Rectangle 21">
            <a:hlinkClick r:id="rId5" action="ppaction://hlinksldjump"/>
          </p:cNvPr>
          <p:cNvSpPr>
            <a:spLocks noChangeArrowheads="1"/>
          </p:cNvSpPr>
          <p:nvPr/>
        </p:nvSpPr>
        <p:spPr bwMode="auto">
          <a:xfrm>
            <a:off x="517530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23" name="Rectangle 21">
            <a:hlinkClick r:id="rId6" action="ppaction://hlinksldjump"/>
          </p:cNvPr>
          <p:cNvSpPr>
            <a:spLocks noChangeArrowheads="1"/>
          </p:cNvSpPr>
          <p:nvPr/>
        </p:nvSpPr>
        <p:spPr bwMode="auto">
          <a:xfrm>
            <a:off x="564890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4" name="Rectangle 21">
            <a:hlinkClick r:id="rId7" action="ppaction://hlinksldjump"/>
          </p:cNvPr>
          <p:cNvSpPr>
            <a:spLocks noChangeArrowheads="1"/>
          </p:cNvSpPr>
          <p:nvPr/>
        </p:nvSpPr>
        <p:spPr bwMode="auto">
          <a:xfrm>
            <a:off x="61224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5" name="矩形 4"/>
          <p:cNvSpPr/>
          <p:nvPr/>
        </p:nvSpPr>
        <p:spPr>
          <a:xfrm>
            <a:off x="471199" y="3141762"/>
            <a:ext cx="281679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 s</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2 m/s</a:t>
            </a:r>
            <a:endParaRPr lang="zh-CN" altLang="en-US" sz="2800" dirty="0"/>
          </a:p>
        </p:txBody>
      </p:sp>
      <p:pic>
        <p:nvPicPr>
          <p:cNvPr id="15" name="Picture 2" descr="\\贾文\贾文\源文件\同步\物理 人教 必修1 新课标\4-249.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5876" y="1904335"/>
            <a:ext cx="3418660" cy="137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225068183"/>
              </p:ext>
            </p:extLst>
          </p:nvPr>
        </p:nvGraphicFramePr>
        <p:xfrm>
          <a:off x="9974366" y="3644662"/>
          <a:ext cx="509588" cy="1258888"/>
        </p:xfrm>
        <a:graphic>
          <a:graphicData uri="http://schemas.openxmlformats.org/presentationml/2006/ole">
            <mc:AlternateContent xmlns:mc="http://schemas.openxmlformats.org/markup-compatibility/2006">
              <mc:Choice xmlns:v="urn:schemas-microsoft-com:vml" Requires="v">
                <p:oleObj spid="_x0000_s59415" name="文档" r:id="rId9" imgW="509363" imgH="1259280" progId="Word.Document.12">
                  <p:embed/>
                </p:oleObj>
              </mc:Choice>
              <mc:Fallback>
                <p:oleObj name="文档" r:id="rId9" imgW="509363" imgH="1259280" progId="Word.Document.12">
                  <p:embed/>
                  <p:pic>
                    <p:nvPicPr>
                      <p:cNvPr id="0" name=""/>
                      <p:cNvPicPr/>
                      <p:nvPr/>
                    </p:nvPicPr>
                    <p:blipFill>
                      <a:blip r:embed="rId10"/>
                      <a:stretch>
                        <a:fillRect/>
                      </a:stretch>
                    </p:blipFill>
                    <p:spPr>
                      <a:xfrm>
                        <a:off x="9974366" y="3644662"/>
                        <a:ext cx="509588" cy="1258888"/>
                      </a:xfrm>
                      <a:prstGeom prst="rect">
                        <a:avLst/>
                      </a:prstGeom>
                    </p:spPr>
                  </p:pic>
                </p:oleObj>
              </mc:Fallback>
            </mc:AlternateContent>
          </a:graphicData>
        </a:graphic>
      </p:graphicFrame>
      <p:pic>
        <p:nvPicPr>
          <p:cNvPr id="14" name="图片 13">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715071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linds(horizont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blinds(horizontal)">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
                                            <p:txEl>
                                              <p:pRg st="0" end="0"/>
                                            </p:txEl>
                                          </p:spTgt>
                                        </p:tgtEl>
                                      </p:cBhvr>
                                    </p:animEffect>
                                    <p:set>
                                      <p:cBhvr>
                                        <p:cTn id="36" dur="1" fill="hold">
                                          <p:stCondLst>
                                            <p:cond delay="499"/>
                                          </p:stCondLst>
                                        </p:cTn>
                                        <p:tgtEl>
                                          <p:spTgt spid="7">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
                                            <p:txEl>
                                              <p:pRg st="1" end="1"/>
                                            </p:txEl>
                                          </p:spTgt>
                                        </p:tgtEl>
                                      </p:cBhvr>
                                    </p:animEffect>
                                    <p:set>
                                      <p:cBhvr>
                                        <p:cTn id="39" dur="1" fill="hold">
                                          <p:stCondLst>
                                            <p:cond delay="499"/>
                                          </p:stCondLst>
                                        </p:cTn>
                                        <p:tgtEl>
                                          <p:spTgt spid="7">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7">
                                            <p:txEl>
                                              <p:pRg st="2" end="2"/>
                                            </p:txEl>
                                          </p:spTgt>
                                        </p:tgtEl>
                                      </p:cBhvr>
                                    </p:animEffect>
                                    <p:set>
                                      <p:cBhvr>
                                        <p:cTn id="42" dur="1" fill="hold">
                                          <p:stCondLst>
                                            <p:cond delay="499"/>
                                          </p:stCondLst>
                                        </p:cTn>
                                        <p:tgtEl>
                                          <p:spTgt spid="7">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build="allAtOnce"/>
      <p:bldP spid="5" grpId="0"/>
      <p:bldP spid="5"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5" descr="C:\Users\Administrator\Desktop\用！！！\风景图片\新图！\3运动会\timg (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47" b="513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8294" y="693490"/>
            <a:ext cx="10964697" cy="4933017"/>
          </a:xfrm>
          <a:prstGeom prst="rect">
            <a:avLst/>
          </a:prstGeom>
        </p:spPr>
        <p:txBody>
          <a:bodyPr>
            <a:spAutoFit/>
          </a:bodyPr>
          <a:lstStyle/>
          <a:p>
            <a:pPr lvl="0" algn="just">
              <a:lnSpc>
                <a:spcPts val="5500"/>
              </a:lnSpc>
              <a:tabLst>
                <a:tab pos="2700655" algn="l"/>
              </a:tabLst>
            </a:pPr>
            <a:r>
              <a:rPr lang="en-US" altLang="zh-CN" sz="2800" b="1" kern="100" dirty="0">
                <a:solidFill>
                  <a:prstClr val="black"/>
                </a:solidFill>
                <a:latin typeface="Times New Roman"/>
                <a:ea typeface="华文细黑"/>
                <a:cs typeface="Courier New"/>
              </a:rPr>
              <a:t>4.</a:t>
            </a:r>
            <a:r>
              <a:rPr lang="zh-CN" altLang="zh-CN" sz="2800" b="1" kern="100" dirty="0">
                <a:solidFill>
                  <a:prstClr val="black"/>
                </a:solidFill>
                <a:latin typeface="Times New Roman"/>
                <a:ea typeface="华文细黑"/>
                <a:cs typeface="Times New Roman"/>
              </a:rPr>
              <a:t>整体法与隔离法的选用</a:t>
            </a:r>
            <a:endParaRPr lang="zh-CN" altLang="zh-CN" sz="1000" kern="100" dirty="0">
              <a:solidFill>
                <a:prstClr val="black"/>
              </a:solidFill>
              <a:latin typeface="宋体"/>
              <a:cs typeface="Courier New"/>
            </a:endParaRPr>
          </a:p>
          <a:p>
            <a:pPr lvl="0" algn="just">
              <a:lnSpc>
                <a:spcPts val="5500"/>
              </a:lnSpc>
              <a:tabLst>
                <a:tab pos="2700655" algn="l"/>
              </a:tabLst>
            </a:pPr>
            <a:r>
              <a:rPr lang="zh-CN" altLang="zh-CN" sz="2800" kern="100" dirty="0">
                <a:solidFill>
                  <a:prstClr val="black"/>
                </a:solidFill>
                <a:latin typeface="Times New Roman"/>
                <a:ea typeface="华文细黑"/>
                <a:cs typeface="Times New Roman"/>
              </a:rPr>
              <a:t>求解各部分加速度都相同的连接体问题时，要优先考虑整体法；如果还需要求物体之间的作用力，再用隔离法</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求解连接体问题时，随着研究对象的转移，往往两种方法交叉运用</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一般的思路是先用其中一种方法求加速度，再用另一种方法求物体间的作用力或系统所受合力</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无论运用整体法还是隔离法，解题的关键还是在于对研究对象进行正确的受力分析</a:t>
            </a:r>
            <a:r>
              <a:rPr lang="en-US" altLang="zh-CN" sz="2800" kern="100" dirty="0">
                <a:solidFill>
                  <a:prstClr val="black"/>
                </a:solidFill>
                <a:latin typeface="Times New Roman"/>
                <a:ea typeface="华文细黑"/>
                <a:cs typeface="Courier New"/>
              </a:rPr>
              <a:t>.</a:t>
            </a:r>
            <a:endParaRPr lang="zh-CN" altLang="zh-CN" sz="1000" kern="100" dirty="0">
              <a:solidFill>
                <a:prstClr val="black"/>
              </a:solidFill>
              <a:latin typeface="宋体"/>
              <a:cs typeface="Courier New"/>
            </a:endParaRPr>
          </a:p>
        </p:txBody>
      </p:sp>
    </p:spTree>
    <p:extLst>
      <p:ext uri="{BB962C8B-B14F-4D97-AF65-F5344CB8AC3E}">
        <p14:creationId xmlns:p14="http://schemas.microsoft.com/office/powerpoint/2010/main" val="102562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8582" y="256150"/>
            <a:ext cx="11183335"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用不可伸长的轻绳连接，在竖直向上的恒力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作用下一起向上做匀加速运动，已知</a:t>
            </a:r>
            <a:r>
              <a:rPr lang="en-US" altLang="zh-CN" sz="2800" i="1" kern="100" dirty="0">
                <a:latin typeface="Times New Roman"/>
                <a:ea typeface="华文细黑"/>
                <a:cs typeface="Courier New"/>
              </a:rPr>
              <a:t>m</a:t>
            </a:r>
            <a:r>
              <a:rPr lang="en-US" altLang="zh-CN" sz="2800" i="1" kern="100" baseline="-250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kg</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m</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 kg</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600 N</a:t>
            </a:r>
            <a:r>
              <a:rPr lang="zh-CN" altLang="zh-CN" sz="2800" kern="100" dirty="0">
                <a:latin typeface="Times New Roman"/>
                <a:ea typeface="华文细黑"/>
                <a:cs typeface="Times New Roman"/>
              </a:rPr>
              <a:t>，求此时轻绳对物体</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的拉力大小</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3" name="TextBox 2">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矩形 3"/>
          <p:cNvSpPr/>
          <p:nvPr/>
        </p:nvSpPr>
        <p:spPr>
          <a:xfrm>
            <a:off x="5733569" y="5456699"/>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9" name="矩形 8"/>
          <p:cNvSpPr/>
          <p:nvPr/>
        </p:nvSpPr>
        <p:spPr>
          <a:xfrm>
            <a:off x="478582" y="5749277"/>
            <a:ext cx="2149948" cy="661015"/>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400 N</a:t>
            </a:r>
            <a:endParaRPr lang="zh-CN" altLang="zh-CN" sz="2800" kern="100" dirty="0">
              <a:solidFill>
                <a:srgbClr val="C00000"/>
              </a:solidFill>
              <a:latin typeface="Times New Roman"/>
              <a:ea typeface="华文细黑"/>
              <a:cs typeface="Courier New"/>
            </a:endParaRPr>
          </a:p>
        </p:txBody>
      </p:sp>
      <p:pic>
        <p:nvPicPr>
          <p:cNvPr id="34818" name="Picture 2" descr="\\贾文\贾文\源文件\同步\物理 人教 必修1 新课标\4-19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128" y="2493690"/>
            <a:ext cx="1182156" cy="28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437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362883" y="107901"/>
            <a:ext cx="11344407"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整体受力分析和单独对</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受力分析，分别如图甲、乙所示：</a:t>
            </a:r>
            <a:endParaRPr lang="zh-CN" altLang="zh-CN" sz="1050" kern="100" dirty="0">
              <a:effectLst/>
              <a:latin typeface="宋体"/>
              <a:cs typeface="Courier New"/>
            </a:endParaRPr>
          </a:p>
        </p:txBody>
      </p:sp>
      <p:sp>
        <p:nvSpPr>
          <p:cNvPr id="6" name="矩形 5"/>
          <p:cNvSpPr/>
          <p:nvPr/>
        </p:nvSpPr>
        <p:spPr>
          <a:xfrm>
            <a:off x="362883" y="3957057"/>
            <a:ext cx="11409907" cy="2595839"/>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整体，根据牛顿第二定律有：</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en-US" altLang="zh-CN" sz="2800" i="1" kern="100" baseline="-250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B</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en-US" altLang="zh-CN" sz="2800" i="1" kern="100" baseline="-250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B</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物体</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受轻绳的拉力和重力，根据牛顿第二定律，有：</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B</a:t>
            </a:r>
            <a:r>
              <a:rPr lang="en-US" altLang="zh-CN" sz="2800" i="1" kern="100" dirty="0" err="1">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B</a:t>
            </a:r>
            <a:r>
              <a:rPr lang="en-US" altLang="zh-CN" sz="2800" i="1" kern="1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，联立解得：</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400 N.</a:t>
            </a:r>
            <a:endParaRPr lang="zh-CN" altLang="zh-CN" sz="1050" kern="100" dirty="0">
              <a:effectLst/>
              <a:latin typeface="宋体"/>
              <a:cs typeface="Courier New"/>
            </a:endParaRPr>
          </a:p>
        </p:txBody>
      </p:sp>
      <p:pic>
        <p:nvPicPr>
          <p:cNvPr id="35842" name="Picture 2" descr="\\贾文\贾文\源文件\同步\物理 人教 必修1 新课标\4-198.TIF"/>
          <p:cNvPicPr>
            <a:picLocks noChangeAspect="1" noChangeArrowheads="1"/>
          </p:cNvPicPr>
          <p:nvPr/>
        </p:nvPicPr>
        <p:blipFill rotWithShape="1">
          <a:blip r:embed="rId2">
            <a:extLst>
              <a:ext uri="{28A0092B-C50C-407E-A947-70E740481C1C}">
                <a14:useLocalDpi xmlns:a14="http://schemas.microsoft.com/office/drawing/2010/main" val="0"/>
              </a:ext>
            </a:extLst>
          </a:blip>
          <a:srcRect r="11532"/>
          <a:stretch>
            <a:fillRect/>
          </a:stretch>
        </p:blipFill>
        <p:spPr bwMode="auto">
          <a:xfrm>
            <a:off x="4470369" y="837506"/>
            <a:ext cx="3249674" cy="309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29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blinds(horizontal)">
                                      <p:cBhvr>
                                        <p:cTn id="10" dur="750"/>
                                        <p:tgtEl>
                                          <p:spTgt spid="3584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horizontal)">
                                      <p:cBhvr>
                                        <p:cTn id="14" dur="750"/>
                                        <p:tgtEl>
                                          <p:spTgt spid="6">
                                            <p:txEl>
                                              <p:pRg st="0" end="0"/>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750"/>
                                        <p:tgtEl>
                                          <p:spTgt spid="6">
                                            <p:txEl>
                                              <p:pRg st="1" end="1"/>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750"/>
                                        <p:tgtEl>
                                          <p:spTgt spid="6">
                                            <p:txEl>
                                              <p:pRg st="2" end="2"/>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linds(horizontal)">
                                      <p:cBhvr>
                                        <p:cTn id="26" dur="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1053530"/>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7" name="矩形 6"/>
          <p:cNvSpPr/>
          <p:nvPr/>
        </p:nvSpPr>
        <p:spPr>
          <a:xfrm>
            <a:off x="518395" y="2016755"/>
            <a:ext cx="11010769" cy="2111732"/>
          </a:xfrm>
          <a:prstGeom prst="rect">
            <a:avLst/>
          </a:prstGeom>
        </p:spPr>
        <p:txBody>
          <a:bodyPr>
            <a:spAutoFit/>
          </a:bodyPr>
          <a:lstStyle/>
          <a:p>
            <a:pPr algn="just">
              <a:lnSpc>
                <a:spcPts val="5500"/>
              </a:lnSpc>
              <a:spcAft>
                <a:spcPts val="0"/>
              </a:spcAft>
              <a:tabLst>
                <a:tab pos="2430780" algn="l"/>
              </a:tabLst>
            </a:pPr>
            <a:r>
              <a:rPr lang="zh-CN" altLang="zh-CN" sz="2800" kern="100" dirty="0">
                <a:latin typeface="Times New Roman"/>
                <a:ea typeface="华文细黑"/>
                <a:cs typeface="Times New Roman"/>
              </a:rPr>
              <a:t>当物体各部分加速度相同且不涉及求内力的情况，用整体法比较简单；若涉及物体间相互作用力时必须用隔离法</a:t>
            </a:r>
            <a:r>
              <a:rPr lang="en-US" altLang="zh-CN" sz="2800" kern="100" dirty="0">
                <a:latin typeface="Times New Roman"/>
                <a:ea typeface="华文细黑"/>
              </a:rPr>
              <a:t>.</a:t>
            </a:r>
            <a:r>
              <a:rPr lang="zh-CN" altLang="zh-CN" sz="2800" kern="100" dirty="0">
                <a:latin typeface="Times New Roman"/>
                <a:ea typeface="华文细黑"/>
                <a:cs typeface="Times New Roman"/>
              </a:rPr>
              <a:t>整体法与隔离法在较为复杂的问题中常常需要有机地结合起来运用，这将会更快捷有效</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34846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6128</TotalTime>
  <Words>2642</Words>
  <Application>Microsoft Office PowerPoint</Application>
  <PresentationFormat>自定义</PresentationFormat>
  <Paragraphs>334</Paragraphs>
  <Slides>55</Slides>
  <Notes>0</Notes>
  <HiddenSlides>12</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57"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6175</cp:revision>
  <dcterms:created xsi:type="dcterms:W3CDTF">2014-11-27T01:03:00Z</dcterms:created>
  <dcterms:modified xsi:type="dcterms:W3CDTF">2018-07-02T08:08:01Z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