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672" r:id="rId2"/>
    <p:sldId id="1059" r:id="rId3"/>
    <p:sldId id="1457" r:id="rId4"/>
    <p:sldId id="1060" r:id="rId5"/>
    <p:sldId id="1432" r:id="rId6"/>
    <p:sldId id="1458" r:id="rId7"/>
    <p:sldId id="1474" r:id="rId8"/>
    <p:sldId id="1475" r:id="rId9"/>
    <p:sldId id="1061" r:id="rId10"/>
    <p:sldId id="1450" r:id="rId11"/>
    <p:sldId id="1476" r:id="rId12"/>
    <p:sldId id="1363" r:id="rId13"/>
    <p:sldId id="1477" r:id="rId14"/>
    <p:sldId id="1478" r:id="rId15"/>
    <p:sldId id="1465" r:id="rId16"/>
    <p:sldId id="1467" r:id="rId17"/>
    <p:sldId id="1469" r:id="rId18"/>
    <p:sldId id="1479" r:id="rId19"/>
    <p:sldId id="1480" r:id="rId20"/>
    <p:sldId id="1481" r:id="rId21"/>
    <p:sldId id="1482" r:id="rId22"/>
    <p:sldId id="1470" r:id="rId23"/>
    <p:sldId id="1472" r:id="rId24"/>
    <p:sldId id="1483" r:id="rId25"/>
    <p:sldId id="1473" r:id="rId26"/>
    <p:sldId id="1484" r:id="rId27"/>
    <p:sldId id="1485" r:id="rId28"/>
    <p:sldId id="441" r:id="rId29"/>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247" autoAdjust="0"/>
  </p:normalViewPr>
  <p:slideViewPr>
    <p:cSldViewPr>
      <p:cViewPr>
        <p:scale>
          <a:sx n="75" d="100"/>
          <a:sy n="75" d="100"/>
        </p:scale>
        <p:origin x="-432" y="-269"/>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2018/7/2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2018/7/2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package" Target="../embeddings/Microsoft_Word___8.docx"/><Relationship Id="rId7" Type="http://schemas.openxmlformats.org/officeDocument/2006/relationships/slide" Target="slide9.xml"/><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slide" Target="slide4.xml"/><Relationship Id="rId11" Type="http://schemas.openxmlformats.org/officeDocument/2006/relationships/image" Target="../media/image16.png"/><Relationship Id="rId5" Type="http://schemas.openxmlformats.org/officeDocument/2006/relationships/slide" Target="slide2.xml"/><Relationship Id="rId10" Type="http://schemas.openxmlformats.org/officeDocument/2006/relationships/slide" Target="slide22.xml"/><Relationship Id="rId4" Type="http://schemas.openxmlformats.org/officeDocument/2006/relationships/image" Target="../media/image15.emf"/><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2.xml"/><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2.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2.xml"/><Relationship Id="rId4" Type="http://schemas.openxmlformats.org/officeDocument/2006/relationships/slide" Target="slide9.xml"/><Relationship Id="rId9"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2.xml"/><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19.emf"/><Relationship Id="rId3" Type="http://schemas.openxmlformats.org/officeDocument/2006/relationships/slide" Target="slide2.xml"/><Relationship Id="rId7" Type="http://schemas.openxmlformats.org/officeDocument/2006/relationships/slide" Target="slide16.xml"/><Relationship Id="rId12" Type="http://schemas.openxmlformats.org/officeDocument/2006/relationships/package" Target="../embeddings/Microsoft_Word___10.docx"/><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slide" Target="slide12.xml"/><Relationship Id="rId11" Type="http://schemas.openxmlformats.org/officeDocument/2006/relationships/image" Target="../media/image18.emf"/><Relationship Id="rId5" Type="http://schemas.openxmlformats.org/officeDocument/2006/relationships/slide" Target="slide9.xml"/><Relationship Id="rId15" Type="http://schemas.openxmlformats.org/officeDocument/2006/relationships/image" Target="../media/image20.emf"/><Relationship Id="rId10" Type="http://schemas.openxmlformats.org/officeDocument/2006/relationships/package" Target="../embeddings/Microsoft_Word___9.docx"/><Relationship Id="rId4" Type="http://schemas.openxmlformats.org/officeDocument/2006/relationships/slide" Target="slide4.xml"/><Relationship Id="rId9" Type="http://schemas.openxmlformats.org/officeDocument/2006/relationships/image" Target="../media/image17.png"/><Relationship Id="rId14" Type="http://schemas.openxmlformats.org/officeDocument/2006/relationships/package" Target="../embeddings/Microsoft_Word___11.docx"/></Relationships>
</file>

<file path=ppt/slides/_rels/slide1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6.xml"/><Relationship Id="rId2"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4.xm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2.xml"/><Relationship Id="rId4" Type="http://schemas.openxmlformats.org/officeDocument/2006/relationships/slide" Target="slide9.xml"/></Relationships>
</file>

<file path=ppt/slides/_rels/slide1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6.xml"/><Relationship Id="rId2"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4.xml"/><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6.xml"/><Relationship Id="rId12" Type="http://schemas.openxmlformats.org/officeDocument/2006/relationships/image" Target="../media/image23.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slide" Target="slide12.xml"/><Relationship Id="rId11" Type="http://schemas.openxmlformats.org/officeDocument/2006/relationships/package" Target="../embeddings/Microsoft_Word___13.docx"/><Relationship Id="rId5" Type="http://schemas.openxmlformats.org/officeDocument/2006/relationships/slide" Target="slide9.xml"/><Relationship Id="rId10" Type="http://schemas.openxmlformats.org/officeDocument/2006/relationships/image" Target="../media/image22.emf"/><Relationship Id="rId4" Type="http://schemas.openxmlformats.org/officeDocument/2006/relationships/slide" Target="slide4.xml"/><Relationship Id="rId9" Type="http://schemas.openxmlformats.org/officeDocument/2006/relationships/package" Target="../embeddings/Microsoft_Word___12.docx"/></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2.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1.xml"/><Relationship Id="rId7" Type="http://schemas.openxmlformats.org/officeDocument/2006/relationships/slide" Target="slide9.xm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2.xml"/><Relationship Id="rId10" Type="http://schemas.openxmlformats.org/officeDocument/2006/relationships/slide" Target="slide22.xml"/><Relationship Id="rId4" Type="http://schemas.openxmlformats.org/officeDocument/2006/relationships/image" Target="../media/image24.png"/><Relationship Id="rId9" Type="http://schemas.openxmlformats.org/officeDocument/2006/relationships/slide" Target="slide16.xml"/></Relationships>
</file>

<file path=ppt/slides/_rels/slide2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6.xml"/><Relationship Id="rId12" Type="http://schemas.openxmlformats.org/officeDocument/2006/relationships/image" Target="../media/image26.e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slide" Target="slide12.xml"/><Relationship Id="rId11" Type="http://schemas.openxmlformats.org/officeDocument/2006/relationships/package" Target="../embeddings/Microsoft_Word___15.docx"/><Relationship Id="rId5" Type="http://schemas.openxmlformats.org/officeDocument/2006/relationships/slide" Target="slide9.xml"/><Relationship Id="rId10" Type="http://schemas.openxmlformats.org/officeDocument/2006/relationships/image" Target="../media/image25.emf"/><Relationship Id="rId4" Type="http://schemas.openxmlformats.org/officeDocument/2006/relationships/slide" Target="slide4.xml"/><Relationship Id="rId9" Type="http://schemas.openxmlformats.org/officeDocument/2006/relationships/package" Target="../embeddings/Microsoft_Word___14.docx"/></Relationships>
</file>

<file path=ppt/slides/_rels/slide2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6.xml"/><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6.xml"/><Relationship Id="rId2" Type="http://schemas.openxmlformats.org/officeDocument/2006/relationships/slide" Target="slide24.xml"/><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4.xml"/><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6.xm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slide" Target="slide12.xml"/><Relationship Id="rId5" Type="http://schemas.openxmlformats.org/officeDocument/2006/relationships/slide" Target="slide9.xml"/><Relationship Id="rId10" Type="http://schemas.openxmlformats.org/officeDocument/2006/relationships/image" Target="../media/image29.emf"/><Relationship Id="rId4" Type="http://schemas.openxmlformats.org/officeDocument/2006/relationships/slide" Target="slide4.xml"/><Relationship Id="rId9" Type="http://schemas.openxmlformats.org/officeDocument/2006/relationships/package" Target="../embeddings/Microsoft_Word___16.docx"/></Relationships>
</file>

<file path=ppt/slides/_rels/slide2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6.xml"/><Relationship Id="rId12" Type="http://schemas.openxmlformats.org/officeDocument/2006/relationships/image" Target="../media/image31.e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slide" Target="slide12.xml"/><Relationship Id="rId11" Type="http://schemas.openxmlformats.org/officeDocument/2006/relationships/package" Target="../embeddings/Microsoft_Word___18.docx"/><Relationship Id="rId5" Type="http://schemas.openxmlformats.org/officeDocument/2006/relationships/slide" Target="slide9.xml"/><Relationship Id="rId10" Type="http://schemas.openxmlformats.org/officeDocument/2006/relationships/image" Target="../media/image30.emf"/><Relationship Id="rId4" Type="http://schemas.openxmlformats.org/officeDocument/2006/relationships/slide" Target="slide4.xml"/><Relationship Id="rId9" Type="http://schemas.openxmlformats.org/officeDocument/2006/relationships/package" Target="../embeddings/Microsoft_Word___17.docx"/></Relationships>
</file>

<file path=ppt/slides/_rels/slide2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6.xml"/><Relationship Id="rId2" Type="http://schemas.openxmlformats.org/officeDocument/2006/relationships/slide" Target="slide27.xml"/><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4.xml"/><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2.xml"/><Relationship Id="rId4" Type="http://schemas.openxmlformats.org/officeDocument/2006/relationships/slide" Target="slide9.xml"/></Relationships>
</file>

<file path=ppt/slides/_rels/slide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2.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4.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2.xml"/><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6.emf"/><Relationship Id="rId3" Type="http://schemas.openxmlformats.org/officeDocument/2006/relationships/package" Target="../embeddings/Microsoft_Word___1.docx"/><Relationship Id="rId7" Type="http://schemas.openxmlformats.org/officeDocument/2006/relationships/slide" Target="slide9.xml"/><Relationship Id="rId12" Type="http://schemas.openxmlformats.org/officeDocument/2006/relationships/package" Target="../embeddings/Microsoft_Word___2.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slide" Target="slide4.xml"/><Relationship Id="rId11" Type="http://schemas.openxmlformats.org/officeDocument/2006/relationships/image" Target="../media/image8.png"/><Relationship Id="rId5" Type="http://schemas.openxmlformats.org/officeDocument/2006/relationships/slide" Target="slide2.xml"/><Relationship Id="rId15" Type="http://schemas.openxmlformats.org/officeDocument/2006/relationships/image" Target="../media/image7.emf"/><Relationship Id="rId10" Type="http://schemas.openxmlformats.org/officeDocument/2006/relationships/slide" Target="slide22.xml"/><Relationship Id="rId4" Type="http://schemas.openxmlformats.org/officeDocument/2006/relationships/image" Target="../media/image5.emf"/><Relationship Id="rId9" Type="http://schemas.openxmlformats.org/officeDocument/2006/relationships/slide" Target="slide16.xml"/><Relationship Id="rId14" Type="http://schemas.openxmlformats.org/officeDocument/2006/relationships/package" Target="../embeddings/Microsoft_Word___3.docx"/></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package" Target="../embeddings/Microsoft_Word___4.docx"/><Relationship Id="rId7" Type="http://schemas.openxmlformats.org/officeDocument/2006/relationships/slide" Target="slide9.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slide" Target="slide4.xml"/><Relationship Id="rId11" Type="http://schemas.openxmlformats.org/officeDocument/2006/relationships/image" Target="../media/image10.png"/><Relationship Id="rId5" Type="http://schemas.openxmlformats.org/officeDocument/2006/relationships/slide" Target="slide2.xml"/><Relationship Id="rId10" Type="http://schemas.openxmlformats.org/officeDocument/2006/relationships/slide" Target="slide22.xml"/><Relationship Id="rId4" Type="http://schemas.openxmlformats.org/officeDocument/2006/relationships/image" Target="../media/image9.emf"/><Relationship Id="rId9" Type="http://schemas.openxmlformats.org/officeDocument/2006/relationships/slide" Target="slide16.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4.png"/><Relationship Id="rId7" Type="http://schemas.openxmlformats.org/officeDocument/2006/relationships/slide" Target="slide4.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slide" Target="slide2.xml"/><Relationship Id="rId11" Type="http://schemas.openxmlformats.org/officeDocument/2006/relationships/slide" Target="slide22.xml"/><Relationship Id="rId5" Type="http://schemas.openxmlformats.org/officeDocument/2006/relationships/image" Target="../media/image11.emf"/><Relationship Id="rId10" Type="http://schemas.openxmlformats.org/officeDocument/2006/relationships/slide" Target="slide16.xml"/><Relationship Id="rId4" Type="http://schemas.openxmlformats.org/officeDocument/2006/relationships/package" Target="../embeddings/Microsoft_Word___5.docx"/><Relationship Id="rId9"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13.emf"/><Relationship Id="rId3" Type="http://schemas.openxmlformats.org/officeDocument/2006/relationships/package" Target="../embeddings/Microsoft_Word___6.docx"/><Relationship Id="rId7" Type="http://schemas.openxmlformats.org/officeDocument/2006/relationships/slide" Target="slide9.xml"/><Relationship Id="rId12" Type="http://schemas.openxmlformats.org/officeDocument/2006/relationships/package" Target="../embeddings/Microsoft_Word___7.docx"/><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slide" Target="slide4.xml"/><Relationship Id="rId11" Type="http://schemas.openxmlformats.org/officeDocument/2006/relationships/image" Target="../media/image14.png"/><Relationship Id="rId5" Type="http://schemas.openxmlformats.org/officeDocument/2006/relationships/slide" Target="slide2.xml"/><Relationship Id="rId10" Type="http://schemas.openxmlformats.org/officeDocument/2006/relationships/slide" Target="slide22.xml"/><Relationship Id="rId4" Type="http://schemas.openxmlformats.org/officeDocument/2006/relationships/image" Target="../media/image12.emf"/><Relationship Id="rId9"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28" name="Picture 4" descr="C:\Users\Administrator\Desktop\用！！！\风景图片\新图！\3运动会\timg (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 y="1469"/>
            <a:ext cx="12189600" cy="685665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2"/>
          <p:cNvSpPr txBox="1">
            <a:spLocks/>
          </p:cNvSpPr>
          <p:nvPr/>
        </p:nvSpPr>
        <p:spPr>
          <a:xfrm>
            <a:off x="2998862" y="2773079"/>
            <a:ext cx="914501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endParaRPr lang="zh-CN" altLang="zh-CN" sz="3800" b="1" kern="100" dirty="0">
              <a:solidFill>
                <a:schemeClr val="bg2">
                  <a:lumMod val="25000"/>
                </a:schemeClr>
              </a:solidFill>
              <a:latin typeface="Times New Roman" pitchFamily="18" charset="0"/>
              <a:ea typeface="微软雅黑" pitchFamily="34" charset="-122"/>
              <a:cs typeface="Times New Roman" pitchFamily="18" charset="0"/>
            </a:endParaRPr>
          </a:p>
        </p:txBody>
      </p:sp>
      <p:sp>
        <p:nvSpPr>
          <p:cNvPr id="10" name="标题 2"/>
          <p:cNvSpPr txBox="1">
            <a:spLocks/>
          </p:cNvSpPr>
          <p:nvPr/>
        </p:nvSpPr>
        <p:spPr>
          <a:xfrm>
            <a:off x="2926854" y="4272547"/>
            <a:ext cx="888605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微型专题　实验：验证牛顿第二定律</a:t>
            </a:r>
          </a:p>
        </p:txBody>
      </p:sp>
      <p:sp>
        <p:nvSpPr>
          <p:cNvPr id="11" name="副标题 3"/>
          <p:cNvSpPr txBox="1">
            <a:spLocks/>
          </p:cNvSpPr>
          <p:nvPr/>
        </p:nvSpPr>
        <p:spPr>
          <a:xfrm>
            <a:off x="2926854" y="3777134"/>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dirty="0">
                <a:solidFill>
                  <a:schemeClr val="bg2">
                    <a:lumMod val="25000"/>
                  </a:schemeClr>
                </a:solidFill>
                <a:latin typeface="Times New Roman" pitchFamily="18" charset="0"/>
                <a:ea typeface="微软雅黑"/>
                <a:cs typeface="Times New Roman" pitchFamily="18" charset="0"/>
              </a:rPr>
              <a:t>第四章</a:t>
            </a:r>
            <a:r>
              <a:rPr lang="zh-CN" altLang="zh-CN" dirty="0">
                <a:solidFill>
                  <a:schemeClr val="bg2">
                    <a:lumMod val="25000"/>
                  </a:schemeClr>
                </a:solidFill>
                <a:latin typeface="Times New Roman" pitchFamily="18" charset="0"/>
                <a:ea typeface="微软雅黑"/>
                <a:cs typeface="Times New Roman" pitchFamily="18" charset="0"/>
              </a:rPr>
              <a:t>　</a:t>
            </a:r>
            <a:r>
              <a:rPr lang="zh-CN" altLang="en-US" dirty="0">
                <a:solidFill>
                  <a:schemeClr val="bg2">
                    <a:lumMod val="25000"/>
                  </a:schemeClr>
                </a:solidFill>
                <a:latin typeface="Times New Roman" pitchFamily="18" charset="0"/>
                <a:ea typeface="微软雅黑"/>
                <a:cs typeface="Times New Roman" pitchFamily="18" charset="0"/>
              </a:rPr>
              <a:t>牛顿运动定律</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896051231"/>
              </p:ext>
            </p:extLst>
          </p:nvPr>
        </p:nvGraphicFramePr>
        <p:xfrm>
          <a:off x="653078" y="4921642"/>
          <a:ext cx="5081588" cy="1452563"/>
        </p:xfrm>
        <a:graphic>
          <a:graphicData uri="http://schemas.openxmlformats.org/presentationml/2006/ole">
            <mc:AlternateContent xmlns:mc="http://schemas.openxmlformats.org/markup-compatibility/2006">
              <mc:Choice xmlns:v="urn:schemas-microsoft-com:vml" Requires="v">
                <p:oleObj spid="_x0000_s90426" name="文档" r:id="rId3" imgW="5081309" imgH="1452168" progId="Word.Document.12">
                  <p:embed/>
                </p:oleObj>
              </mc:Choice>
              <mc:Fallback>
                <p:oleObj name="文档" r:id="rId3" imgW="5081309" imgH="1452168" progId="Word.Document.12">
                  <p:embed/>
                  <p:pic>
                    <p:nvPicPr>
                      <p:cNvPr id="0" name=""/>
                      <p:cNvPicPr/>
                      <p:nvPr/>
                    </p:nvPicPr>
                    <p:blipFill>
                      <a:blip r:embed="rId4"/>
                      <a:stretch>
                        <a:fillRect/>
                      </a:stretch>
                    </p:blipFill>
                    <p:spPr>
                      <a:xfrm>
                        <a:off x="653078" y="4921642"/>
                        <a:ext cx="5081588" cy="1452563"/>
                      </a:xfrm>
                      <a:prstGeom prst="rect">
                        <a:avLst/>
                      </a:prstGeom>
                    </p:spPr>
                  </p:pic>
                </p:oleObj>
              </mc:Fallback>
            </mc:AlternateContent>
          </a:graphicData>
        </a:graphic>
      </p:graphicFrame>
      <p:sp>
        <p:nvSpPr>
          <p:cNvPr id="16" name="矩形 15"/>
          <p:cNvSpPr/>
          <p:nvPr/>
        </p:nvSpPr>
        <p:spPr>
          <a:xfrm>
            <a:off x="458262" y="45418"/>
            <a:ext cx="7650470"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改变瓶中水的质量重复实验，确定加速度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与弹簧秤示数</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的关系</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下图中能表示该同学实验结果的是</a:t>
            </a:r>
            <a:r>
              <a:rPr lang="en-US" altLang="zh-CN" sz="2800" kern="100" dirty="0" smtClean="0">
                <a:latin typeface="Times New Roman"/>
                <a:ea typeface="华文细黑"/>
                <a:cs typeface="Courier New"/>
              </a:rPr>
              <a:t>_____.</a:t>
            </a:r>
            <a:endParaRPr lang="zh-CN" altLang="zh-CN" sz="1050" kern="100" dirty="0">
              <a:effectLst/>
              <a:latin typeface="宋体"/>
              <a:cs typeface="Courier New"/>
            </a:endParaRP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5"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6" name="Rectangle 21">
            <a:hlinkClick r:id="rId6"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7" name="Rectangle 21">
            <a:hlinkClick r:id="rId7"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8" name="Rectangle 21">
            <a:hlinkClick r:id="rId8"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0" name="矩形 19"/>
          <p:cNvSpPr/>
          <p:nvPr/>
        </p:nvSpPr>
        <p:spPr>
          <a:xfrm>
            <a:off x="525352" y="4077866"/>
            <a:ext cx="11042462"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由牛顿第二定律可知</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zh-CN" altLang="zh-CN" sz="2800" kern="100" dirty="0">
                <a:solidFill>
                  <a:srgbClr val="002060"/>
                </a:solidFill>
                <a:latin typeface="Times New Roman"/>
                <a:ea typeface="华文细黑"/>
                <a:cs typeface="Times New Roman"/>
              </a:rPr>
              <a:t>，</a:t>
            </a:r>
            <a:endParaRPr lang="zh-CN" altLang="zh-CN" sz="1050" kern="100" dirty="0">
              <a:effectLst/>
              <a:latin typeface="宋体"/>
              <a:cs typeface="Courier New"/>
            </a:endParaRPr>
          </a:p>
        </p:txBody>
      </p:sp>
      <p:sp>
        <p:nvSpPr>
          <p:cNvPr id="13" name="TextBox 12"/>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2" name="Rectangle 21">
            <a:hlinkClick r:id="rId9"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4" name="Rectangle 21">
            <a:hlinkClick r:id="rId10"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90114" name="Picture 2" descr="\\贾文\贾文\源文件\同步\物理 人教 必修1 新课标\4-258.T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63293" y="2067224"/>
            <a:ext cx="8063826" cy="186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贾文\贾文\源文件\同步\物理 人教 必修1 新课标\4-257.T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80740" y="189434"/>
            <a:ext cx="3747114" cy="19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6743278" y="342979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591578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3" presetClass="entr" presetSubtype="10" fill="hold" grpId="1"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0" grpId="0"/>
      <p:bldP spid="20" grpId="1"/>
      <p:bldP spid="19" grpId="0"/>
      <p:bldP spid="19"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515192" y="509946"/>
            <a:ext cx="11042462" cy="39192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用加水的方法改变拉力的大小与挂钩码的方法相比，它的优点是</a:t>
            </a:r>
            <a:r>
              <a:rPr lang="en-US" altLang="zh-CN" sz="2800" kern="100" dirty="0">
                <a:latin typeface="Times New Roman"/>
                <a:ea typeface="华文细黑"/>
                <a:cs typeface="Courier New"/>
              </a:rPr>
              <a:t>________.</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可以改变滑动摩擦力的大小</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可以更方便地获取更多组实验数据</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可以更精确地测出摩擦力的大小</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可以获得更大的加速度以提高实验精度</a:t>
            </a:r>
            <a:endParaRPr lang="zh-CN" altLang="zh-CN" sz="1050" kern="100" dirty="0">
              <a:effectLst/>
              <a:latin typeface="宋体"/>
              <a:cs typeface="Courier New"/>
            </a:endParaRP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5"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6"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7"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8"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0" name="矩形 19"/>
          <p:cNvSpPr/>
          <p:nvPr/>
        </p:nvSpPr>
        <p:spPr>
          <a:xfrm>
            <a:off x="515192" y="4387106"/>
            <a:ext cx="11042462"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挂钩</a:t>
            </a:r>
            <a:r>
              <a:rPr lang="zh-CN" altLang="zh-CN" sz="2800" kern="100" dirty="0">
                <a:solidFill>
                  <a:srgbClr val="002060"/>
                </a:solidFill>
                <a:latin typeface="Times New Roman"/>
                <a:ea typeface="华文细黑"/>
                <a:cs typeface="Times New Roman"/>
              </a:rPr>
              <a:t>码的方法不能连续改变细绳拉力大小，因此不能准确测出摩擦力的大小，也不利于获得多组测量数据，故</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3" name="TextBox 12"/>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2"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4"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15" name="Picture 2" descr="\\贾文\贾文\源文件\同步\物理 人教 必修1 新课标\4-257.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8732" y="2011780"/>
            <a:ext cx="3747114" cy="19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406574" y="247337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7" name="TextBox 16"/>
          <p:cNvSpPr txBox="1"/>
          <p:nvPr/>
        </p:nvSpPr>
        <p:spPr>
          <a:xfrm>
            <a:off x="406574" y="312144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273180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0" grpId="0"/>
      <p:bldP spid="20" grpId="1"/>
      <p:bldP spid="19" grpId="0"/>
      <p:bldP spid="19" grpId="1"/>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02660" y="405458"/>
            <a:ext cx="11299010"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spc="-100" dirty="0">
                <a:latin typeface="Times New Roman"/>
                <a:ea typeface="华文细黑"/>
                <a:cs typeface="Times New Roman"/>
              </a:rPr>
              <a:t>某实验小组设计了如图</a:t>
            </a:r>
            <a:r>
              <a:rPr lang="en-US" altLang="zh-CN" sz="2800" kern="100" spc="-100" dirty="0">
                <a:latin typeface="Times New Roman"/>
                <a:ea typeface="华文细黑"/>
                <a:cs typeface="Courier New"/>
              </a:rPr>
              <a:t>6</a:t>
            </a:r>
            <a:r>
              <a:rPr lang="zh-CN" altLang="zh-CN" sz="2800" kern="100" spc="-100" dirty="0">
                <a:latin typeface="Times New Roman"/>
                <a:ea typeface="华文细黑"/>
                <a:cs typeface="Times New Roman"/>
              </a:rPr>
              <a:t>甲所示的实验装置研究加速度和力的关系</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实验</a:t>
            </a:r>
            <a:r>
              <a:rPr lang="zh-CN" altLang="zh-CN" sz="2800" kern="100" dirty="0">
                <a:latin typeface="Times New Roman"/>
                <a:ea typeface="华文细黑"/>
                <a:cs typeface="Times New Roman"/>
              </a:rPr>
              <a:t>装置主要部件为位移传感器的发射器和接收器，分别固定在轨道右端和小车上；通过传感器测定两者间位移变化，从而测出小车的加速度</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9"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0"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92162" name="Picture 2" descr="\\贾文\贾文\源文件\同步\物理 人教 必修1 新课标\4-259.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13866" y="2550642"/>
            <a:ext cx="7762680" cy="267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5733569" y="5138822"/>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6</a:t>
            </a:r>
            <a:endParaRPr lang="zh-CN" altLang="en-US" dirty="0"/>
          </a:p>
        </p:txBody>
      </p:sp>
    </p:spTree>
    <p:extLst>
      <p:ext uri="{BB962C8B-B14F-4D97-AF65-F5344CB8AC3E}">
        <p14:creationId xmlns:p14="http://schemas.microsoft.com/office/powerpoint/2010/main" val="261836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14246" y="2601661"/>
            <a:ext cx="5044474" cy="4001071"/>
          </a:xfrm>
          <a:prstGeom prst="rect">
            <a:avLst/>
          </a:prstGeom>
        </p:spPr>
        <p:txBody>
          <a:bodyPr wrap="square" lIns="121898" tIns="60948" rIns="121898" bIns="60948">
            <a:spAutoFit/>
          </a:bodyPr>
          <a:lstStyle/>
          <a:p>
            <a:pPr lvl="0" algn="just">
              <a:lnSpc>
                <a:spcPct val="150000"/>
              </a:lnSpc>
              <a:tabLst>
                <a:tab pos="2700655" algn="l"/>
              </a:tabLst>
            </a:pPr>
            <a:r>
              <a:rPr lang="zh-CN" altLang="zh-CN" sz="2800" kern="100" dirty="0">
                <a:solidFill>
                  <a:prstClr val="black"/>
                </a:solidFill>
                <a:latin typeface="Times New Roman"/>
                <a:ea typeface="华文细黑"/>
                <a:cs typeface="Times New Roman"/>
              </a:rPr>
              <a:t>该实验小组在轨道水平和倾斜的两种情况下分别做了实验，得到了两条</a:t>
            </a: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a:t>
            </a:r>
            <a:r>
              <a:rPr lang="en-US" altLang="zh-CN" sz="2800" i="1" kern="100" dirty="0">
                <a:solidFill>
                  <a:prstClr val="black"/>
                </a:solidFill>
                <a:latin typeface="Times New Roman"/>
                <a:ea typeface="华文细黑"/>
                <a:cs typeface="Courier New"/>
              </a:rPr>
              <a:t>F</a:t>
            </a:r>
            <a:r>
              <a:rPr lang="zh-CN" altLang="zh-CN" sz="2800" kern="100" dirty="0">
                <a:solidFill>
                  <a:prstClr val="black"/>
                </a:solidFill>
                <a:latin typeface="Times New Roman"/>
                <a:ea typeface="华文细黑"/>
                <a:cs typeface="Times New Roman"/>
              </a:rPr>
              <a:t>图线，如图乙所示，可知在轨道右侧抬高成为斜面情况下得到的图线是</a:t>
            </a:r>
            <a:r>
              <a:rPr lang="en-US" altLang="zh-CN" sz="2800" kern="100" dirty="0" smtClean="0">
                <a:solidFill>
                  <a:prstClr val="black"/>
                </a:solidFill>
                <a:latin typeface="Times New Roman"/>
                <a:ea typeface="华文细黑"/>
                <a:cs typeface="Courier New"/>
              </a:rPr>
              <a:t>_____(</a:t>
            </a:r>
            <a:r>
              <a:rPr lang="zh-CN" altLang="zh-CN" sz="2800" kern="100" dirty="0">
                <a:solidFill>
                  <a:prstClr val="black"/>
                </a:solidFill>
                <a:latin typeface="Times New Roman"/>
                <a:ea typeface="华文细黑"/>
                <a:cs typeface="Times New Roman"/>
              </a:rPr>
              <a:t>选填</a:t>
            </a:r>
            <a:r>
              <a:rPr lang="en-US" altLang="zh-CN" sz="2800" kern="100" dirty="0">
                <a:solidFill>
                  <a:prstClr val="black"/>
                </a:solidFill>
                <a:latin typeface="宋体"/>
                <a:ea typeface="华文细黑"/>
                <a:cs typeface="Times New Roman"/>
              </a:rPr>
              <a:t>“①”</a:t>
            </a:r>
            <a:r>
              <a:rPr lang="zh-CN" altLang="zh-CN" sz="2800" kern="100" dirty="0">
                <a:solidFill>
                  <a:prstClr val="black"/>
                </a:solidFill>
                <a:latin typeface="Times New Roman"/>
                <a:ea typeface="华文细黑"/>
                <a:cs typeface="Times New Roman"/>
              </a:rPr>
              <a:t>或</a:t>
            </a:r>
            <a:r>
              <a:rPr lang="en-US" altLang="zh-CN" sz="2800" kern="100" dirty="0">
                <a:solidFill>
                  <a:prstClr val="black"/>
                </a:solidFill>
                <a:latin typeface="宋体"/>
                <a:ea typeface="华文细黑"/>
                <a:cs typeface="Times New Roman"/>
              </a:rPr>
              <a:t>“②”</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17" name="矩形 16"/>
          <p:cNvSpPr/>
          <p:nvPr/>
        </p:nvSpPr>
        <p:spPr>
          <a:xfrm>
            <a:off x="314246" y="45418"/>
            <a:ext cx="11299010" cy="270841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在该实验中采用的方法</a:t>
            </a:r>
            <a:r>
              <a:rPr lang="zh-CN" altLang="zh-CN" sz="2800" kern="100" dirty="0" smtClean="0">
                <a:latin typeface="Times New Roman"/>
                <a:ea typeface="华文细黑"/>
                <a:cs typeface="Times New Roman"/>
              </a:rPr>
              <a:t>是</a:t>
            </a:r>
            <a:r>
              <a:rPr lang="en-US" altLang="zh-CN" sz="2800" kern="100" dirty="0">
                <a:latin typeface="Times New Roman"/>
                <a:ea typeface="华文细黑"/>
                <a:cs typeface="Courier New"/>
              </a:rPr>
              <a:t>___</a:t>
            </a:r>
            <a:r>
              <a:rPr lang="en-US" altLang="zh-CN" sz="2800" kern="100" dirty="0" smtClean="0">
                <a:latin typeface="Times New Roman"/>
                <a:ea typeface="华文细黑"/>
                <a:cs typeface="Courier New"/>
              </a:rPr>
              <a:t>________.</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保持小车的总质量不变，用钩码所受的重力作为小车所受拉力，用传感器测小车的加速度</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通过改变钩码的数量，多次重复测量，可得小车运动的加速度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和所受拉力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的关系图象</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9"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0"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11" name="Picture 2" descr="\\贾文\贾文\源文件\同步\物理 人教 必修1 新课标\4-259.T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50" r="50000"/>
          <a:stretch>
            <a:fillRect/>
          </a:stretch>
        </p:blipFill>
        <p:spPr bwMode="auto">
          <a:xfrm>
            <a:off x="5466757" y="2912458"/>
            <a:ext cx="3737706" cy="267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贾文\贾文\源文件\同步\物理 人教 必修1 新课标\4-259.T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7141"/>
          <a:stretch>
            <a:fillRect/>
          </a:stretch>
        </p:blipFill>
        <p:spPr bwMode="auto">
          <a:xfrm>
            <a:off x="9263593" y="2912458"/>
            <a:ext cx="2550725" cy="267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799062" y="192151"/>
            <a:ext cx="1980029" cy="480131"/>
          </a:xfrm>
          <a:prstGeom prst="rect">
            <a:avLst/>
          </a:prstGeom>
        </p:spPr>
        <p:txBody>
          <a:bodyPr wrap="none">
            <a:spAutoFit/>
          </a:bodyPr>
          <a:lstStyle/>
          <a:p>
            <a:pPr>
              <a:lnSpc>
                <a:spcPct val="90000"/>
              </a:lnSpc>
              <a:tabLst>
                <a:tab pos="2700655" algn="l"/>
              </a:tabLst>
            </a:pPr>
            <a:r>
              <a:rPr lang="zh-CN" altLang="zh-CN" sz="2800" kern="100" dirty="0">
                <a:solidFill>
                  <a:srgbClr val="C00000"/>
                </a:solidFill>
                <a:latin typeface="Times New Roman"/>
                <a:ea typeface="华文细黑"/>
              </a:rPr>
              <a:t>控制变量法</a:t>
            </a:r>
            <a:endParaRPr lang="zh-CN" altLang="en-US" sz="2800" kern="100" dirty="0">
              <a:solidFill>
                <a:srgbClr val="C00000"/>
              </a:solidFill>
              <a:latin typeface="Times New Roman"/>
              <a:ea typeface="华文细黑"/>
            </a:endParaRPr>
          </a:p>
        </p:txBody>
      </p:sp>
      <p:sp>
        <p:nvSpPr>
          <p:cNvPr id="15" name="矩形 14"/>
          <p:cNvSpPr/>
          <p:nvPr/>
        </p:nvSpPr>
        <p:spPr>
          <a:xfrm>
            <a:off x="603235" y="5901991"/>
            <a:ext cx="543739" cy="480131"/>
          </a:xfrm>
          <a:prstGeom prst="rect">
            <a:avLst/>
          </a:prstGeom>
        </p:spPr>
        <p:txBody>
          <a:bodyPr wrap="none">
            <a:spAutoFit/>
          </a:bodyPr>
          <a:lstStyle/>
          <a:p>
            <a:pPr>
              <a:lnSpc>
                <a:spcPct val="90000"/>
              </a:lnSpc>
              <a:tabLst>
                <a:tab pos="2700655" algn="l"/>
              </a:tabLst>
            </a:pPr>
            <a:r>
              <a:rPr lang="en-US" altLang="zh-CN" sz="2800" kern="100" dirty="0">
                <a:solidFill>
                  <a:srgbClr val="C00000"/>
                </a:solidFill>
                <a:latin typeface="Times New Roman"/>
                <a:ea typeface="华文细黑"/>
              </a:rPr>
              <a:t>①</a:t>
            </a:r>
            <a:endParaRPr lang="zh-CN" altLang="en-US" sz="2800" kern="100" dirty="0">
              <a:solidFill>
                <a:srgbClr val="C00000"/>
              </a:solidFill>
              <a:latin typeface="Times New Roman"/>
              <a:ea typeface="华文细黑"/>
            </a:endParaRPr>
          </a:p>
        </p:txBody>
      </p:sp>
      <p:sp>
        <p:nvSpPr>
          <p:cNvPr id="16" name="TextBox 1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9" name="TextBox 18">
            <a:hlinkClick r:id="rId9"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2125063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 grpId="0"/>
      <p:bldP spid="2" grpId="1"/>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矩形 16"/>
          <p:cNvSpPr/>
          <p:nvPr/>
        </p:nvSpPr>
        <p:spPr>
          <a:xfrm>
            <a:off x="526539" y="1302067"/>
            <a:ext cx="11076375" cy="2847807"/>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在研究加速度与力的关系时，要控制小车的质量不变，这种方法叫做控制变量法，</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图线中图线</a:t>
            </a:r>
            <a:r>
              <a:rPr lang="en-US" altLang="zh-CN" sz="2800" kern="100" dirty="0">
                <a:solidFill>
                  <a:srgbClr val="002060"/>
                </a:solidFill>
                <a:latin typeface="宋体"/>
                <a:ea typeface="华文细黑"/>
                <a:cs typeface="Times New Roman"/>
              </a:rPr>
              <a:t>①</a:t>
            </a:r>
            <a:r>
              <a:rPr lang="zh-CN" altLang="zh-CN" sz="2800" kern="100" dirty="0">
                <a:solidFill>
                  <a:srgbClr val="002060"/>
                </a:solidFill>
                <a:latin typeface="Times New Roman"/>
                <a:ea typeface="华文细黑"/>
                <a:cs typeface="Times New Roman"/>
              </a:rPr>
              <a:t>与</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轴正半轴有交点，表明拉力</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为零时，小车具有沿轨道向下的加速度，一定是轨道右侧抬高为斜面的情况</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9"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0"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2694012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56697" y="4005858"/>
            <a:ext cx="11348887" cy="270841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由牛顿第二定律可得：</a:t>
            </a:r>
            <a:r>
              <a:rPr lang="en-US" altLang="zh-CN" sz="2800" i="1" kern="100" dirty="0">
                <a:solidFill>
                  <a:srgbClr val="002060"/>
                </a:solidFill>
                <a:latin typeface="Times New Roman"/>
                <a:ea typeface="华文细黑"/>
                <a:cs typeface="Courier New"/>
              </a:rPr>
              <a:t>a</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又</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mg</a:t>
            </a:r>
            <a:r>
              <a:rPr lang="zh-CN" altLang="zh-CN" sz="2800" kern="100" dirty="0">
                <a:solidFill>
                  <a:srgbClr val="002060"/>
                </a:solidFill>
                <a:latin typeface="Times New Roman"/>
                <a:ea typeface="华文细黑"/>
                <a:cs typeface="Times New Roman"/>
              </a:rPr>
              <a:t>，故</a:t>
            </a:r>
            <a:r>
              <a:rPr lang="en-US" altLang="zh-CN" sz="2800" i="1" kern="100" dirty="0">
                <a:solidFill>
                  <a:srgbClr val="002060"/>
                </a:solidFill>
                <a:latin typeface="Times New Roman"/>
                <a:ea typeface="华文细黑"/>
                <a:cs typeface="Courier New"/>
              </a:rPr>
              <a:t>a</a:t>
            </a:r>
            <a:r>
              <a:rPr lang="zh-CN" altLang="zh-CN" sz="2800" kern="100" dirty="0" smtClean="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           </a:t>
            </a:r>
            <a:r>
              <a:rPr lang="zh-CN" altLang="zh-CN" sz="2800" kern="100" dirty="0" smtClean="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可见</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图线的斜率</a:t>
            </a:r>
            <a:r>
              <a:rPr lang="en-US" altLang="zh-CN" sz="2800" i="1" kern="100" dirty="0">
                <a:solidFill>
                  <a:srgbClr val="002060"/>
                </a:solidFill>
                <a:latin typeface="Times New Roman"/>
                <a:ea typeface="华文细黑"/>
                <a:cs typeface="Courier New"/>
              </a:rPr>
              <a:t>k</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当</a:t>
            </a:r>
            <a:r>
              <a:rPr lang="en-US" altLang="zh-CN" sz="2800" i="1" kern="100" dirty="0" err="1">
                <a:solidFill>
                  <a:srgbClr val="002060"/>
                </a:solidFill>
                <a:latin typeface="Times New Roman"/>
                <a:ea typeface="华文细黑"/>
                <a:cs typeface="Courier New"/>
              </a:rPr>
              <a:t>M</a:t>
            </a:r>
            <a:r>
              <a:rPr lang="en-US" altLang="zh-CN" sz="2800" kern="100" spc="-50" dirty="0" err="1">
                <a:solidFill>
                  <a:srgbClr val="002060"/>
                </a:solidFill>
                <a:latin typeface="Cambria Math"/>
                <a:ea typeface="华文细黑"/>
                <a:cs typeface="Cambria Math"/>
              </a:rPr>
              <a:t>≫</a:t>
            </a:r>
            <a:r>
              <a:rPr lang="en-US" altLang="zh-CN" sz="2800" i="1" kern="100" spc="-50" dirty="0" err="1">
                <a:solidFill>
                  <a:srgbClr val="002060"/>
                </a:solidFill>
                <a:latin typeface="Times New Roman"/>
                <a:ea typeface="华文细黑"/>
                <a:cs typeface="Courier New"/>
              </a:rPr>
              <a:t>m</a:t>
            </a:r>
            <a:r>
              <a:rPr lang="zh-CN" altLang="zh-CN" sz="2800" kern="100" spc="-50" dirty="0">
                <a:solidFill>
                  <a:srgbClr val="002060"/>
                </a:solidFill>
                <a:latin typeface="Times New Roman"/>
                <a:ea typeface="华文细黑"/>
                <a:cs typeface="Times New Roman"/>
              </a:rPr>
              <a:t>时，斜率几乎不随</a:t>
            </a:r>
            <a:r>
              <a:rPr lang="en-US" altLang="zh-CN" sz="2800" i="1" kern="100" spc="-50" dirty="0">
                <a:solidFill>
                  <a:srgbClr val="002060"/>
                </a:solidFill>
                <a:latin typeface="Times New Roman"/>
                <a:ea typeface="华文细黑"/>
                <a:cs typeface="Courier New"/>
              </a:rPr>
              <a:t>m</a:t>
            </a:r>
            <a:r>
              <a:rPr lang="zh-CN" altLang="zh-CN" sz="2800" kern="100" spc="-50" dirty="0">
                <a:solidFill>
                  <a:srgbClr val="002060"/>
                </a:solidFill>
                <a:latin typeface="Times New Roman"/>
                <a:ea typeface="华文细黑"/>
                <a:cs typeface="Times New Roman"/>
              </a:rPr>
              <a:t>改变，</a:t>
            </a:r>
            <a:r>
              <a:rPr lang="zh-CN" altLang="zh-CN" sz="2800" kern="100" dirty="0">
                <a:solidFill>
                  <a:srgbClr val="002060"/>
                </a:solidFill>
                <a:latin typeface="Times New Roman"/>
                <a:ea typeface="华文细黑"/>
                <a:cs typeface="Times New Roman"/>
              </a:rPr>
              <a:t>但当所挂钩码的总质量太大时，图线斜率</a:t>
            </a:r>
            <a:r>
              <a:rPr lang="en-US" altLang="zh-CN" sz="2800" i="1" kern="100" dirty="0">
                <a:solidFill>
                  <a:srgbClr val="002060"/>
                </a:solidFill>
                <a:latin typeface="Times New Roman"/>
                <a:ea typeface="华文细黑"/>
                <a:cs typeface="Courier New"/>
              </a:rPr>
              <a:t>k</a:t>
            </a:r>
            <a:r>
              <a:rPr lang="zh-CN" altLang="zh-CN" sz="2800" kern="100" dirty="0">
                <a:solidFill>
                  <a:srgbClr val="002060"/>
                </a:solidFill>
                <a:latin typeface="Times New Roman"/>
                <a:ea typeface="华文细黑"/>
                <a:cs typeface="Times New Roman"/>
              </a:rPr>
              <a:t>将随</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的增大而减小，因此图线发生弯曲，故</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7" name="矩形 16"/>
          <p:cNvSpPr/>
          <p:nvPr/>
        </p:nvSpPr>
        <p:spPr>
          <a:xfrm>
            <a:off x="356697" y="147906"/>
            <a:ext cx="11348887" cy="400107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随着钩码的数量逐渐增大，图乙中的图线明显偏离直线，造成此误差的主要原因是</a:t>
            </a:r>
            <a:r>
              <a:rPr lang="en-US" altLang="zh-CN" sz="2800" kern="100" dirty="0">
                <a:latin typeface="Times New Roman"/>
                <a:ea typeface="华文细黑"/>
                <a:cs typeface="Courier New"/>
              </a:rPr>
              <a:t>________.</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小车与轨道之间存在摩擦</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导轨保持了水平状态</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所挂钩码的总质量太大</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所用小车的质量太大</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19"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5"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26" name="Picture 2" descr="\\贾文\贾文\源文件\同步\物理 人教 必修1 新课标\4-259.T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50" r="50000"/>
          <a:stretch>
            <a:fillRect/>
          </a:stretch>
        </p:blipFill>
        <p:spPr bwMode="auto">
          <a:xfrm>
            <a:off x="5148245" y="1197546"/>
            <a:ext cx="3737706" cy="267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贾文\贾文\源文件\同步\物理 人教 必修1 新课标\4-259.T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7141"/>
          <a:stretch>
            <a:fillRect/>
          </a:stretch>
        </p:blipFill>
        <p:spPr bwMode="auto">
          <a:xfrm>
            <a:off x="8945081" y="1197546"/>
            <a:ext cx="2550725" cy="267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257118" y="276612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935800490"/>
              </p:ext>
            </p:extLst>
          </p:nvPr>
        </p:nvGraphicFramePr>
        <p:xfrm>
          <a:off x="5612358" y="3963442"/>
          <a:ext cx="1585913" cy="1168400"/>
        </p:xfrm>
        <a:graphic>
          <a:graphicData uri="http://schemas.openxmlformats.org/presentationml/2006/ole">
            <mc:AlternateContent xmlns:mc="http://schemas.openxmlformats.org/markup-compatibility/2006">
              <mc:Choice xmlns:v="urn:schemas-microsoft-com:vml" Requires="v">
                <p:oleObj spid="_x0000_s93856" name="文档" r:id="rId10" imgW="1586221" imgH="1168128" progId="Word.Document.12">
                  <p:embed/>
                </p:oleObj>
              </mc:Choice>
              <mc:Fallback>
                <p:oleObj name="文档" r:id="rId10" imgW="1586221" imgH="1168128" progId="Word.Document.12">
                  <p:embed/>
                  <p:pic>
                    <p:nvPicPr>
                      <p:cNvPr id="0" name=""/>
                      <p:cNvPicPr/>
                      <p:nvPr/>
                    </p:nvPicPr>
                    <p:blipFill>
                      <a:blip r:embed="rId11"/>
                      <a:stretch>
                        <a:fillRect/>
                      </a:stretch>
                    </p:blipFill>
                    <p:spPr>
                      <a:xfrm>
                        <a:off x="5612358" y="3963442"/>
                        <a:ext cx="1585913" cy="1168400"/>
                      </a:xfrm>
                      <a:prstGeom prst="rect">
                        <a:avLst/>
                      </a:prstGeom>
                    </p:spPr>
                  </p:pic>
                </p:oleObj>
              </mc:Fallback>
            </mc:AlternateContent>
          </a:graphicData>
        </a:graphic>
      </p:graphicFrame>
      <p:graphicFrame>
        <p:nvGraphicFramePr>
          <p:cNvPr id="33" name="对象 32"/>
          <p:cNvGraphicFramePr>
            <a:graphicFrameLocks noChangeAspect="1"/>
          </p:cNvGraphicFramePr>
          <p:nvPr>
            <p:extLst>
              <p:ext uri="{D42A27DB-BD31-4B8C-83A1-F6EECF244321}">
                <p14:modId xmlns:p14="http://schemas.microsoft.com/office/powerpoint/2010/main" val="3377689857"/>
              </p:ext>
            </p:extLst>
          </p:nvPr>
        </p:nvGraphicFramePr>
        <p:xfrm>
          <a:off x="9489742" y="3963442"/>
          <a:ext cx="1585912" cy="1158875"/>
        </p:xfrm>
        <a:graphic>
          <a:graphicData uri="http://schemas.openxmlformats.org/presentationml/2006/ole">
            <mc:AlternateContent xmlns:mc="http://schemas.openxmlformats.org/markup-compatibility/2006">
              <mc:Choice xmlns:v="urn:schemas-microsoft-com:vml" Requires="v">
                <p:oleObj spid="_x0000_s93857" name="文档" r:id="rId12" imgW="1586221" imgH="1168560" progId="Word.Document.12">
                  <p:embed/>
                </p:oleObj>
              </mc:Choice>
              <mc:Fallback>
                <p:oleObj name="文档" r:id="rId12" imgW="1586221" imgH="1168560" progId="Word.Document.12">
                  <p:embed/>
                  <p:pic>
                    <p:nvPicPr>
                      <p:cNvPr id="0" name=""/>
                      <p:cNvPicPr/>
                      <p:nvPr/>
                    </p:nvPicPr>
                    <p:blipFill>
                      <a:blip r:embed="rId13"/>
                      <a:stretch>
                        <a:fillRect/>
                      </a:stretch>
                    </p:blipFill>
                    <p:spPr>
                      <a:xfrm>
                        <a:off x="9489742" y="3963442"/>
                        <a:ext cx="1585912" cy="1158875"/>
                      </a:xfrm>
                      <a:prstGeom prst="rect">
                        <a:avLst/>
                      </a:prstGeom>
                    </p:spPr>
                  </p:pic>
                </p:oleObj>
              </mc:Fallback>
            </mc:AlternateContent>
          </a:graphicData>
        </a:graphic>
      </p:graphicFrame>
      <p:graphicFrame>
        <p:nvGraphicFramePr>
          <p:cNvPr id="34" name="对象 33"/>
          <p:cNvGraphicFramePr>
            <a:graphicFrameLocks noChangeAspect="1"/>
          </p:cNvGraphicFramePr>
          <p:nvPr>
            <p:extLst>
              <p:ext uri="{D42A27DB-BD31-4B8C-83A1-F6EECF244321}">
                <p14:modId xmlns:p14="http://schemas.microsoft.com/office/powerpoint/2010/main" val="3690379261"/>
              </p:ext>
            </p:extLst>
          </p:nvPr>
        </p:nvGraphicFramePr>
        <p:xfrm>
          <a:off x="3552869" y="4601354"/>
          <a:ext cx="1585913" cy="1168400"/>
        </p:xfrm>
        <a:graphic>
          <a:graphicData uri="http://schemas.openxmlformats.org/presentationml/2006/ole">
            <mc:AlternateContent xmlns:mc="http://schemas.openxmlformats.org/markup-compatibility/2006">
              <mc:Choice xmlns:v="urn:schemas-microsoft-com:vml" Requires="v">
                <p:oleObj spid="_x0000_s93858" name="文档" r:id="rId14" imgW="1586221" imgH="1168560" progId="Word.Document.12">
                  <p:embed/>
                </p:oleObj>
              </mc:Choice>
              <mc:Fallback>
                <p:oleObj name="文档" r:id="rId14" imgW="1586221" imgH="1168560" progId="Word.Document.12">
                  <p:embed/>
                  <p:pic>
                    <p:nvPicPr>
                      <p:cNvPr id="0" name=""/>
                      <p:cNvPicPr/>
                      <p:nvPr/>
                    </p:nvPicPr>
                    <p:blipFill>
                      <a:blip r:embed="rId15"/>
                      <a:stretch>
                        <a:fillRect/>
                      </a:stretch>
                    </p:blipFill>
                    <p:spPr>
                      <a:xfrm>
                        <a:off x="3552869" y="4601354"/>
                        <a:ext cx="1585913" cy="1168400"/>
                      </a:xfrm>
                      <a:prstGeom prst="rect">
                        <a:avLst/>
                      </a:prstGeom>
                    </p:spPr>
                  </p:pic>
                </p:oleObj>
              </mc:Fallback>
            </mc:AlternateContent>
          </a:graphicData>
        </a:graphic>
      </p:graphicFrame>
    </p:spTree>
    <p:extLst>
      <p:ext uri="{BB962C8B-B14F-4D97-AF65-F5344CB8AC3E}">
        <p14:creationId xmlns:p14="http://schemas.microsoft.com/office/powerpoint/2010/main" val="2737522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 restart="whenNotActive" fill="hold" evtFilter="cancelBubble" nodeType="interactiveSeq">
                <p:stCondLst>
                  <p:cond evt="onClick" delay="0">
                    <p:tgtEl>
                      <p:spTgt spid="21"/>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3" presetClass="entr" presetSubtype="1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linds(horizontal)">
                                      <p:cBhvr>
                                        <p:cTn id="24" dur="500"/>
                                        <p:tgtEl>
                                          <p:spTgt spid="34"/>
                                        </p:tgtEl>
                                      </p:cBhvr>
                                    </p:animEffect>
                                  </p:childTnLst>
                                </p:cTn>
                              </p:par>
                              <p:par>
                                <p:cTn id="25" presetID="3" presetClass="entr" presetSubtype="1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32"/>
                                        </p:tgtEl>
                                      </p:cBhvr>
                                    </p:animEffect>
                                    <p:set>
                                      <p:cBhvr>
                                        <p:cTn id="32" dur="1" fill="hold">
                                          <p:stCondLst>
                                            <p:cond delay="499"/>
                                          </p:stCondLst>
                                        </p:cTn>
                                        <p:tgtEl>
                                          <p:spTgt spid="3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4"/>
                                        </p:tgtEl>
                                      </p:cBhvr>
                                    </p:animEffect>
                                    <p:set>
                                      <p:cBhvr>
                                        <p:cTn id="38" dur="1" fill="hold">
                                          <p:stCondLst>
                                            <p:cond delay="499"/>
                                          </p:stCondLst>
                                        </p:cTn>
                                        <p:tgtEl>
                                          <p:spTgt spid="3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3"/>
                                        </p:tgtEl>
                                      </p:cBhvr>
                                    </p:animEffect>
                                    <p:set>
                                      <p:cBhvr>
                                        <p:cTn id="4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2" grpId="0"/>
      <p:bldP spid="32" grpId="1"/>
      <p:bldP spid="30" grpId="0"/>
      <p:bldP spid="3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29918" y="191184"/>
            <a:ext cx="11469616" cy="594006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某实验小组利用如图</a:t>
            </a:r>
            <a:r>
              <a:rPr lang="en-US" altLang="zh-CN" sz="2800" kern="100" dirty="0">
                <a:latin typeface="Times New Roman"/>
                <a:ea typeface="华文细黑"/>
                <a:cs typeface="Courier New"/>
              </a:rPr>
              <a:t>7</a:t>
            </a:r>
            <a:r>
              <a:rPr lang="zh-CN" altLang="zh-CN" sz="2800" kern="100" dirty="0">
                <a:latin typeface="Times New Roman"/>
                <a:ea typeface="华文细黑"/>
                <a:cs typeface="Times New Roman"/>
              </a:rPr>
              <a:t>所示的装置探究加速度与力、质量的关系</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下列做法正确的是</a:t>
            </a:r>
            <a:r>
              <a:rPr lang="en-US" altLang="zh-CN" sz="2800" kern="100" dirty="0" smtClean="0">
                <a:latin typeface="Times New Roman"/>
                <a:ea typeface="华文细黑"/>
                <a:cs typeface="Courier New"/>
              </a:rPr>
              <a:t>______(</a:t>
            </a:r>
            <a:r>
              <a:rPr lang="zh-CN" altLang="zh-CN" sz="2800" kern="100" dirty="0">
                <a:latin typeface="Times New Roman"/>
                <a:ea typeface="华文细黑"/>
                <a:cs typeface="Times New Roman"/>
              </a:rPr>
              <a:t>填字母代号</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调节滑轮的高度，使牵引木块</a:t>
            </a:r>
            <a:r>
              <a:rPr lang="zh-CN" altLang="zh-CN" sz="2800" kern="100" dirty="0" smtClean="0">
                <a:latin typeface="Times New Roman"/>
                <a:ea typeface="华文细黑"/>
                <a:cs typeface="Times New Roman"/>
              </a:rPr>
              <a:t>的</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细</a:t>
            </a:r>
            <a:r>
              <a:rPr lang="zh-CN" altLang="zh-CN" sz="2800" kern="100" dirty="0">
                <a:latin typeface="Times New Roman"/>
                <a:ea typeface="华文细黑"/>
                <a:cs typeface="Times New Roman"/>
              </a:rPr>
              <a:t>绳与长木板保持平行</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在调节木板倾斜度平衡木块</a:t>
            </a:r>
            <a:r>
              <a:rPr lang="zh-CN" altLang="zh-CN" sz="2800" kern="100" dirty="0" smtClean="0">
                <a:latin typeface="Times New Roman"/>
                <a:ea typeface="华文细黑"/>
                <a:cs typeface="Times New Roman"/>
              </a:rPr>
              <a:t>受到</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滑动摩擦力时，将装有砝码</a:t>
            </a:r>
            <a:r>
              <a:rPr lang="zh-CN" altLang="zh-CN" sz="2800" kern="100" dirty="0" smtClean="0">
                <a:latin typeface="Times New Roman"/>
                <a:ea typeface="华文细黑"/>
                <a:cs typeface="Times New Roman"/>
              </a:rPr>
              <a:t>的</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砝码</a:t>
            </a:r>
            <a:r>
              <a:rPr lang="zh-CN" altLang="zh-CN" sz="2800" kern="100" dirty="0">
                <a:latin typeface="Times New Roman"/>
                <a:ea typeface="华文细黑"/>
                <a:cs typeface="Times New Roman"/>
              </a:rPr>
              <a:t>桶通过定滑轮拴在木块上</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实验时，先放开木块再接通打点计时器的电源</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通过增减木块上的砝码改变质量时，不需要重新调节木板</a:t>
            </a:r>
            <a:r>
              <a:rPr lang="zh-CN" altLang="zh-CN" sz="2800" kern="100" dirty="0" smtClean="0">
                <a:latin typeface="Times New Roman"/>
                <a:ea typeface="华文细黑"/>
                <a:cs typeface="Times New Roman"/>
              </a:rPr>
              <a:t>倾斜度</a:t>
            </a:r>
            <a:endParaRPr lang="zh-CN" altLang="zh-CN" sz="1050" kern="100" dirty="0">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26"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
        <p:nvSpPr>
          <p:cNvPr id="27"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94210" name="Picture 2" descr="\\贾文\贾文\源文件\同步\物理 人教 必修1 新课标\4-260.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5753" y="1635301"/>
            <a:ext cx="5298290" cy="318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8583261" y="4603398"/>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7</a:t>
            </a:r>
            <a:endParaRPr lang="zh-CN" altLang="en-US" dirty="0"/>
          </a:p>
        </p:txBody>
      </p:sp>
      <p:sp>
        <p:nvSpPr>
          <p:cNvPr id="28" name="TextBox 27"/>
          <p:cNvSpPr txBox="1"/>
          <p:nvPr/>
        </p:nvSpPr>
        <p:spPr>
          <a:xfrm>
            <a:off x="210870" y="155847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9" name="TextBox 28"/>
          <p:cNvSpPr txBox="1"/>
          <p:nvPr/>
        </p:nvSpPr>
        <p:spPr>
          <a:xfrm>
            <a:off x="210870" y="535369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071472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8" grpId="0"/>
      <p:bldP spid="28" grpId="1"/>
      <p:bldP spid="29" grpId="0"/>
      <p:bldP spid="29" grpId="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矩形 16"/>
          <p:cNvSpPr/>
          <p:nvPr/>
        </p:nvSpPr>
        <p:spPr>
          <a:xfrm>
            <a:off x="604134" y="1421526"/>
            <a:ext cx="10982144" cy="2944372"/>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在探究加速度与力、质量的关系的实验中，平衡摩擦力时木块不通过定滑轮挂砝码桶，而要挂纸带，并且改变质量时不需要重新平</a:t>
            </a:r>
            <a:r>
              <a:rPr lang="zh-CN" altLang="zh-CN" sz="2800" kern="100" spc="100" dirty="0">
                <a:solidFill>
                  <a:srgbClr val="002060"/>
                </a:solidFill>
                <a:latin typeface="Times New Roman"/>
                <a:ea typeface="华文细黑"/>
                <a:cs typeface="Times New Roman"/>
              </a:rPr>
              <a:t>衡摩擦力；在实验时应先接通电源再放开木块，故选项</a:t>
            </a:r>
            <a:r>
              <a:rPr lang="en-US" altLang="zh-CN" sz="2800" kern="100" spc="100" dirty="0">
                <a:solidFill>
                  <a:srgbClr val="002060"/>
                </a:solidFill>
                <a:latin typeface="Times New Roman"/>
                <a:ea typeface="华文细黑"/>
                <a:cs typeface="Courier New"/>
              </a:rPr>
              <a:t>A</a:t>
            </a:r>
            <a:r>
              <a:rPr lang="zh-CN" altLang="zh-CN" sz="2800" kern="100" spc="100" dirty="0">
                <a:solidFill>
                  <a:srgbClr val="002060"/>
                </a:solidFill>
                <a:latin typeface="Times New Roman"/>
                <a:ea typeface="华文细黑"/>
                <a:cs typeface="Times New Roman"/>
              </a:rPr>
              <a:t>、</a:t>
            </a:r>
            <a:r>
              <a:rPr lang="en-US" altLang="zh-CN" sz="2800" kern="100" spc="100" dirty="0">
                <a:solidFill>
                  <a:srgbClr val="002060"/>
                </a:solidFill>
                <a:latin typeface="Times New Roman"/>
                <a:ea typeface="华文细黑"/>
                <a:cs typeface="Courier New"/>
              </a:rPr>
              <a:t>D</a:t>
            </a:r>
            <a:r>
              <a:rPr lang="zh-CN" altLang="zh-CN" sz="2800" kern="100" spc="100" dirty="0">
                <a:solidFill>
                  <a:srgbClr val="002060"/>
                </a:solidFill>
                <a:latin typeface="Times New Roman"/>
                <a:ea typeface="华文细黑"/>
                <a:cs typeface="Times New Roman"/>
              </a:rPr>
              <a:t>正确，</a:t>
            </a:r>
            <a:r>
              <a:rPr lang="en-US" altLang="zh-CN" sz="2800" kern="100" spc="100" dirty="0">
                <a:solidFill>
                  <a:srgbClr val="002060"/>
                </a:solidFill>
                <a:latin typeface="Times New Roman"/>
                <a:ea typeface="华文细黑"/>
                <a:cs typeface="Courier New"/>
              </a:rPr>
              <a:t>B</a:t>
            </a:r>
            <a:r>
              <a:rPr lang="zh-CN" altLang="zh-CN" sz="2800" kern="100" spc="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16"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
        <p:nvSpPr>
          <p:cNvPr id="19"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984267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29918" y="191184"/>
            <a:ext cx="11469616"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为使砝码桶及桶内砝码的总重力在数值上近似等于木块运动时受到的拉力，应满足的条件是砝码桶及桶内砝码的总质量</a:t>
            </a:r>
            <a:r>
              <a:rPr lang="en-US" altLang="zh-CN" sz="2800" kern="100" dirty="0" smtClean="0">
                <a:latin typeface="Times New Roman"/>
                <a:ea typeface="华文细黑"/>
                <a:cs typeface="Courier New"/>
              </a:rPr>
              <a:t>_______</a:t>
            </a:r>
            <a:r>
              <a:rPr lang="zh-CN" altLang="zh-CN" sz="2800" kern="100" dirty="0" smtClean="0">
                <a:latin typeface="Times New Roman"/>
                <a:ea typeface="华文细黑"/>
                <a:cs typeface="Times New Roman"/>
              </a:rPr>
              <a:t>木块</a:t>
            </a:r>
            <a:r>
              <a:rPr lang="zh-CN" altLang="zh-CN" sz="2800" kern="100" dirty="0">
                <a:latin typeface="Times New Roman"/>
                <a:ea typeface="华文细黑"/>
                <a:cs typeface="Times New Roman"/>
              </a:rPr>
              <a:t>和木块上砝码的总质量</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选填</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远大于</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远小于</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或</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近似等于</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26"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
        <p:nvSpPr>
          <p:cNvPr id="27"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94210" name="Picture 2" descr="\\贾文\贾文\源文件\同步\物理 人教 必修1 新课标\4-260.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2824" y="2447108"/>
            <a:ext cx="6064764" cy="364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07134" y="951408"/>
            <a:ext cx="1261884" cy="480131"/>
          </a:xfrm>
          <a:prstGeom prst="rect">
            <a:avLst/>
          </a:prstGeom>
        </p:spPr>
        <p:txBody>
          <a:bodyPr wrap="none">
            <a:spAutoFit/>
          </a:bodyPr>
          <a:lstStyle/>
          <a:p>
            <a:pPr>
              <a:lnSpc>
                <a:spcPct val="90000"/>
              </a:lnSpc>
              <a:tabLst>
                <a:tab pos="2700655" algn="l"/>
              </a:tabLst>
            </a:pPr>
            <a:r>
              <a:rPr lang="zh-CN" altLang="zh-CN" sz="2800" kern="100" dirty="0">
                <a:solidFill>
                  <a:srgbClr val="C00000"/>
                </a:solidFill>
                <a:latin typeface="Times New Roman"/>
                <a:ea typeface="华文细黑"/>
              </a:rPr>
              <a:t>远小于</a:t>
            </a:r>
            <a:endParaRPr lang="zh-CN" altLang="en-US" sz="2800" kern="100" dirty="0">
              <a:solidFill>
                <a:srgbClr val="C00000"/>
              </a:solidFill>
              <a:latin typeface="Times New Roman"/>
              <a:ea typeface="华文细黑"/>
            </a:endParaRPr>
          </a:p>
        </p:txBody>
      </p:sp>
    </p:spTree>
    <p:extLst>
      <p:ext uri="{BB962C8B-B14F-4D97-AF65-F5344CB8AC3E}">
        <p14:creationId xmlns:p14="http://schemas.microsoft.com/office/powerpoint/2010/main" val="504402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矩形 16"/>
          <p:cNvSpPr/>
          <p:nvPr/>
        </p:nvSpPr>
        <p:spPr>
          <a:xfrm>
            <a:off x="442964" y="444903"/>
            <a:ext cx="11202885" cy="327292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选木块和木块上砝码</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设总质量为</a:t>
            </a:r>
            <a:r>
              <a:rPr lang="en-US" altLang="zh-CN" sz="2800" i="1" kern="100" dirty="0">
                <a:solidFill>
                  <a:srgbClr val="002060"/>
                </a:solidFill>
                <a:latin typeface="Times New Roman"/>
                <a:ea typeface="华文细黑"/>
                <a:cs typeface="Courier New"/>
              </a:rPr>
              <a:t>M</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、砝码桶及桶内的砝码</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设总质量为</a:t>
            </a:r>
            <a:r>
              <a:rPr lang="en-US" altLang="zh-CN" sz="2800" i="1" kern="100" dirty="0">
                <a:solidFill>
                  <a:srgbClr val="002060"/>
                </a:solidFill>
                <a:latin typeface="Times New Roman"/>
                <a:ea typeface="华文细黑"/>
                <a:cs typeface="Courier New"/>
              </a:rPr>
              <a:t>m</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为研究对象，</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则</a:t>
            </a:r>
            <a:r>
              <a:rPr lang="en-US" altLang="zh-CN" sz="2800" i="1" kern="100" dirty="0">
                <a:solidFill>
                  <a:srgbClr val="002060"/>
                </a:solidFill>
                <a:latin typeface="Times New Roman"/>
                <a:ea typeface="华文细黑"/>
                <a:cs typeface="Courier New"/>
              </a:rPr>
              <a:t>mg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a</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选砝码桶及桶内的砝码为研究对象</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则</a:t>
            </a:r>
            <a:r>
              <a:rPr lang="en-US" altLang="zh-CN" sz="2800" i="1" kern="100" dirty="0">
                <a:solidFill>
                  <a:srgbClr val="002060"/>
                </a:solidFill>
                <a:latin typeface="Times New Roman"/>
                <a:ea typeface="华文细黑"/>
                <a:cs typeface="Courier New"/>
              </a:rPr>
              <a:t>mg</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endParaRPr lang="zh-CN" altLang="zh-CN" sz="1050" kern="100" dirty="0">
              <a:effectLst/>
              <a:latin typeface="宋体"/>
              <a:cs typeface="Courier New"/>
            </a:endParaRPr>
          </a:p>
        </p:txBody>
      </p:sp>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16"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
        <p:nvSpPr>
          <p:cNvPr id="19"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76667330"/>
              </p:ext>
            </p:extLst>
          </p:nvPr>
        </p:nvGraphicFramePr>
        <p:xfrm>
          <a:off x="569595" y="3861842"/>
          <a:ext cx="4816475" cy="1371600"/>
        </p:xfrm>
        <a:graphic>
          <a:graphicData uri="http://schemas.openxmlformats.org/presentationml/2006/ole">
            <mc:AlternateContent xmlns:mc="http://schemas.openxmlformats.org/markup-compatibility/2006">
              <mc:Choice xmlns:v="urn:schemas-microsoft-com:vml" Requires="v">
                <p:oleObj spid="_x0000_s95564" name="文档" r:id="rId9" imgW="4817227" imgH="1371168" progId="Word.Document.12">
                  <p:embed/>
                </p:oleObj>
              </mc:Choice>
              <mc:Fallback>
                <p:oleObj name="文档" r:id="rId9" imgW="4817227" imgH="1371168" progId="Word.Document.12">
                  <p:embed/>
                  <p:pic>
                    <p:nvPicPr>
                      <p:cNvPr id="0" name=""/>
                      <p:cNvPicPr/>
                      <p:nvPr/>
                    </p:nvPicPr>
                    <p:blipFill>
                      <a:blip r:embed="rId10"/>
                      <a:stretch>
                        <a:fillRect/>
                      </a:stretch>
                    </p:blipFill>
                    <p:spPr>
                      <a:xfrm>
                        <a:off x="569595" y="3861842"/>
                        <a:ext cx="4816475" cy="13716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253979736"/>
              </p:ext>
            </p:extLst>
          </p:nvPr>
        </p:nvGraphicFramePr>
        <p:xfrm>
          <a:off x="569595" y="4937125"/>
          <a:ext cx="7294563" cy="1239838"/>
        </p:xfrm>
        <a:graphic>
          <a:graphicData uri="http://schemas.openxmlformats.org/presentationml/2006/ole">
            <mc:AlternateContent xmlns:mc="http://schemas.openxmlformats.org/markup-compatibility/2006">
              <mc:Choice xmlns:v="urn:schemas-microsoft-com:vml" Requires="v">
                <p:oleObj spid="_x0000_s95565" name="文档" r:id="rId11" imgW="7301153" imgH="1239192" progId="Word.Document.12">
                  <p:embed/>
                </p:oleObj>
              </mc:Choice>
              <mc:Fallback>
                <p:oleObj name="文档" r:id="rId11" imgW="7301153" imgH="1239192" progId="Word.Document.12">
                  <p:embed/>
                  <p:pic>
                    <p:nvPicPr>
                      <p:cNvPr id="0" name=""/>
                      <p:cNvPicPr/>
                      <p:nvPr/>
                    </p:nvPicPr>
                    <p:blipFill>
                      <a:blip r:embed="rId12"/>
                      <a:stretch>
                        <a:fillRect/>
                      </a:stretch>
                    </p:blipFill>
                    <p:spPr>
                      <a:xfrm>
                        <a:off x="569595" y="4937125"/>
                        <a:ext cx="7294563" cy="1239838"/>
                      </a:xfrm>
                      <a:prstGeom prst="rect">
                        <a:avLst/>
                      </a:prstGeom>
                    </p:spPr>
                  </p:pic>
                </p:oleObj>
              </mc:Fallback>
            </mc:AlternateContent>
          </a:graphicData>
        </a:graphic>
      </p:graphicFrame>
    </p:spTree>
    <p:extLst>
      <p:ext uri="{BB962C8B-B14F-4D97-AF65-F5344CB8AC3E}">
        <p14:creationId xmlns:p14="http://schemas.microsoft.com/office/powerpoint/2010/main" val="4091401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750"/>
                                        <p:tgtEl>
                                          <p:spTgt spid="17">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blinds(horizontal)">
                                      <p:cBhvr>
                                        <p:cTn id="11" dur="750"/>
                                        <p:tgtEl>
                                          <p:spTgt spid="17">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blinds(horizontal)">
                                      <p:cBhvr>
                                        <p:cTn id="15" dur="750"/>
                                        <p:tgtEl>
                                          <p:spTgt spid="17">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blinds(horizontal)">
                                      <p:cBhvr>
                                        <p:cTn id="19" dur="750"/>
                                        <p:tgtEl>
                                          <p:spTgt spid="17">
                                            <p:txEl>
                                              <p:pRg st="3" end="3"/>
                                            </p:txEl>
                                          </p:spTgt>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750"/>
                                        <p:tgtEl>
                                          <p:spTgt spid="2"/>
                                        </p:tgtEl>
                                      </p:cBhvr>
                                    </p:animEffect>
                                  </p:childTnLst>
                                </p:cTn>
                              </p:par>
                            </p:childTnLst>
                          </p:cTn>
                        </p:par>
                        <p:par>
                          <p:cTn id="24" fill="hold">
                            <p:stCondLst>
                              <p:cond delay="3750"/>
                            </p:stCondLst>
                            <p:childTnLst>
                              <p:par>
                                <p:cTn id="25" presetID="3" presetClass="entr" presetSubtype="1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22"/>
          <p:cNvSpPr/>
          <p:nvPr/>
        </p:nvSpPr>
        <p:spPr>
          <a:xfrm>
            <a:off x="334808" y="4520962"/>
            <a:ext cx="4935512"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若</a:t>
            </a:r>
            <a:r>
              <a:rPr lang="zh-CN" altLang="zh-CN" sz="2800" kern="100" dirty="0">
                <a:solidFill>
                  <a:srgbClr val="002060"/>
                </a:solidFill>
                <a:latin typeface="Times New Roman"/>
                <a:ea typeface="华文细黑"/>
                <a:cs typeface="Times New Roman"/>
              </a:rPr>
              <a:t>轨道抬得过高，应该出现不加力时滑块就有加速度，选</a:t>
            </a:r>
            <a:r>
              <a:rPr lang="en-US" altLang="zh-CN" sz="2800" kern="100" dirty="0">
                <a:solidFill>
                  <a:srgbClr val="002060"/>
                </a:solidFill>
                <a:latin typeface="宋体"/>
                <a:ea typeface="华文细黑"/>
                <a:cs typeface="Times New Roman"/>
              </a:rPr>
              <a:t>①</a:t>
            </a:r>
            <a:r>
              <a:rPr lang="en-US" altLang="zh-CN" sz="2800" kern="100" dirty="0" smtClean="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26" name="矩形 25"/>
          <p:cNvSpPr/>
          <p:nvPr/>
        </p:nvSpPr>
        <p:spPr>
          <a:xfrm>
            <a:off x="334808" y="2601006"/>
            <a:ext cx="4935512"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图线</a:t>
            </a:r>
            <a:r>
              <a:rPr lang="en-US" altLang="zh-CN" sz="2800" kern="100" dirty="0" smtClean="0">
                <a:latin typeface="Times New Roman"/>
                <a:ea typeface="华文细黑"/>
                <a:cs typeface="Courier New"/>
              </a:rPr>
              <a:t>____</a:t>
            </a:r>
            <a:r>
              <a:rPr lang="zh-CN" altLang="zh-CN" sz="2800" kern="100" dirty="0">
                <a:latin typeface="Times New Roman"/>
                <a:ea typeface="华文细黑"/>
                <a:cs typeface="Times New Roman"/>
              </a:rPr>
              <a:t>是在轨道左侧抬得较高成为斜面情况下得到的</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选填</a:t>
            </a: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或</a:t>
            </a:r>
            <a:r>
              <a:rPr lang="en-US" altLang="zh-CN" sz="2800" kern="100" dirty="0">
                <a:latin typeface="宋体"/>
                <a:ea typeface="华文细黑"/>
                <a:cs typeface="Times New Roman"/>
              </a:rPr>
              <a:t>“②”</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2" name="矩形 11"/>
          <p:cNvSpPr/>
          <p:nvPr/>
        </p:nvSpPr>
        <p:spPr>
          <a:xfrm>
            <a:off x="334808" y="45418"/>
            <a:ext cx="11468722" cy="262659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en-US" altLang="zh-CN" sz="2800" kern="100" dirty="0">
                <a:latin typeface="宋体"/>
                <a:ea typeface="华文细黑"/>
                <a:cs typeface="Courier New"/>
              </a:rPr>
              <a:t>.</a:t>
            </a:r>
            <a:r>
              <a:rPr lang="zh-CN" altLang="zh-CN" sz="2800" kern="100" dirty="0">
                <a:latin typeface="Times New Roman"/>
                <a:ea typeface="华文细黑"/>
                <a:cs typeface="Times New Roman"/>
              </a:rPr>
              <a:t>某实验小组设计了如图</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甲所示的实验装置，通过改变重物的质量，利用与位移传感器、力传感器相连的计算机可得滑块运动的加速度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和所受拉力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的关系图象</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他们在轨道水平和倾斜的两种情况下分别做了实验，得到了两条</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图线，如图乙所示，重力加速度</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取</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1692558" y="2698530"/>
            <a:ext cx="543739" cy="523220"/>
          </a:xfrm>
          <a:prstGeom prst="rect">
            <a:avLst/>
          </a:prstGeom>
        </p:spPr>
        <p:txBody>
          <a:bodyPr wrap="none">
            <a:spAutoFit/>
          </a:bodyPr>
          <a:lstStyle/>
          <a:p>
            <a:r>
              <a:rPr lang="en-US" altLang="zh-CN" sz="2800" kern="100" dirty="0">
                <a:solidFill>
                  <a:srgbClr val="C00000"/>
                </a:solidFill>
                <a:latin typeface="Times New Roman"/>
                <a:ea typeface="华文细黑"/>
              </a:rPr>
              <a:t>①</a:t>
            </a:r>
            <a:endParaRPr lang="zh-CN" altLang="en-US" sz="2800" kern="100" dirty="0">
              <a:solidFill>
                <a:srgbClr val="C00000"/>
              </a:solidFill>
              <a:latin typeface="Times New Roman"/>
              <a:ea typeface="华文细黑"/>
            </a:endParaRPr>
          </a:p>
        </p:txBody>
      </p:sp>
      <p:sp>
        <p:nvSpPr>
          <p:cNvPr id="17"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8"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83970" name="Picture 2" descr="\\贾文\贾文\源文件\同步\物理 人教 必修1 新课标\4-251.T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51062"/>
          <a:stretch>
            <a:fillRect/>
          </a:stretch>
        </p:blipFill>
        <p:spPr bwMode="auto">
          <a:xfrm>
            <a:off x="5460328" y="2832522"/>
            <a:ext cx="3299174" cy="264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8345960" y="5476498"/>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a:t>
            </a:r>
            <a:endParaRPr lang="zh-CN" altLang="en-US" dirty="0"/>
          </a:p>
        </p:txBody>
      </p:sp>
      <p:pic>
        <p:nvPicPr>
          <p:cNvPr id="28" name="Picture 2" descr="\\贾文\贾文\源文件\同步\物理 人教 必修1 新课标\4-251.T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5902"/>
          <a:stretch>
            <a:fillRect/>
          </a:stretch>
        </p:blipFill>
        <p:spPr bwMode="auto">
          <a:xfrm>
            <a:off x="8903518" y="2832522"/>
            <a:ext cx="2972856" cy="264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3" grpId="0"/>
      <p:bldP spid="23" grpId="1"/>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贾文\贾文\源文件\同步\物理 人教 必修1 新课标\4-26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0416" y="3310231"/>
            <a:ext cx="5737289" cy="344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29918" y="-16430"/>
            <a:ext cx="11469616" cy="335474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甲、乙两同学在同一实验室，各取一套如图所示的装置放在水平桌面上，木块上均不放砝码，在没有平衡摩擦力的情况下，研究加速度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与拉力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的关系，分别得到</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8</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示甲、乙两条直线</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设甲、乙用的木块质量分别为</a:t>
            </a:r>
            <a:r>
              <a:rPr lang="en-US" altLang="zh-CN" sz="2800" i="1" kern="100" dirty="0">
                <a:latin typeface="Times New Roman"/>
                <a:ea typeface="华文细黑"/>
                <a:cs typeface="Courier New"/>
              </a:rPr>
              <a:t>m</a:t>
            </a:r>
            <a:r>
              <a:rPr lang="zh-CN" altLang="zh-CN" sz="2800" kern="100" baseline="-25000" dirty="0">
                <a:latin typeface="Times New Roman"/>
                <a:ea typeface="华文细黑"/>
                <a:cs typeface="Times New Roman"/>
              </a:rPr>
              <a:t>甲</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m</a:t>
            </a:r>
            <a:r>
              <a:rPr lang="zh-CN" altLang="zh-CN" sz="2800" kern="100" baseline="-25000" dirty="0">
                <a:latin typeface="Times New Roman"/>
                <a:ea typeface="华文细黑"/>
                <a:cs typeface="Times New Roman"/>
              </a:rPr>
              <a:t>乙</a:t>
            </a:r>
            <a:r>
              <a:rPr lang="zh-CN" altLang="zh-CN" sz="2800" kern="100" dirty="0">
                <a:latin typeface="Times New Roman"/>
                <a:ea typeface="华文细黑"/>
                <a:cs typeface="Times New Roman"/>
              </a:rPr>
              <a:t>，甲、乙用的木块与木板间的动摩擦因数分别为</a:t>
            </a:r>
            <a:r>
              <a:rPr lang="en-US" altLang="zh-CN" sz="2800" i="1" kern="100" dirty="0">
                <a:latin typeface="Times New Roman"/>
                <a:ea typeface="华文细黑"/>
                <a:cs typeface="Courier New"/>
              </a:rPr>
              <a:t>μ</a:t>
            </a:r>
            <a:r>
              <a:rPr lang="zh-CN" altLang="zh-CN" sz="2800" kern="100" baseline="-25000" dirty="0">
                <a:latin typeface="Times New Roman"/>
                <a:ea typeface="华文细黑"/>
                <a:cs typeface="Times New Roman"/>
              </a:rPr>
              <a:t>甲</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μ</a:t>
            </a:r>
            <a:r>
              <a:rPr lang="zh-CN" altLang="zh-CN" sz="2800" kern="100" baseline="-25000" dirty="0">
                <a:latin typeface="Times New Roman"/>
                <a:ea typeface="华文细黑"/>
                <a:cs typeface="Times New Roman"/>
              </a:rPr>
              <a:t>乙</a:t>
            </a:r>
            <a:r>
              <a:rPr lang="zh-CN" altLang="zh-CN" sz="2800" kern="100" dirty="0">
                <a:latin typeface="Times New Roman"/>
                <a:ea typeface="华文细黑"/>
                <a:cs typeface="Times New Roman"/>
              </a:rPr>
              <a:t>，由图可知，</a:t>
            </a:r>
            <a:r>
              <a:rPr lang="en-US" altLang="zh-CN" sz="2800" i="1" kern="100" dirty="0">
                <a:latin typeface="Times New Roman"/>
                <a:ea typeface="华文细黑"/>
                <a:cs typeface="Courier New"/>
              </a:rPr>
              <a:t>m</a:t>
            </a:r>
            <a:r>
              <a:rPr lang="zh-CN" altLang="zh-CN" sz="2800" kern="100" baseline="-25000" dirty="0">
                <a:latin typeface="Times New Roman"/>
                <a:ea typeface="华文细黑"/>
                <a:cs typeface="Times New Roman"/>
              </a:rPr>
              <a:t>甲</a:t>
            </a:r>
            <a:r>
              <a:rPr lang="en-US" altLang="zh-CN" sz="2800" kern="100" dirty="0" smtClean="0">
                <a:latin typeface="Times New Roman"/>
                <a:ea typeface="华文细黑"/>
                <a:cs typeface="Courier New"/>
              </a:rPr>
              <a:t>_____</a:t>
            </a:r>
            <a:r>
              <a:rPr lang="en-US" altLang="zh-CN" sz="2800" i="1" kern="100" dirty="0">
                <a:latin typeface="Times New Roman"/>
                <a:ea typeface="华文细黑"/>
                <a:cs typeface="Courier New"/>
              </a:rPr>
              <a:t>m</a:t>
            </a:r>
            <a:r>
              <a:rPr lang="zh-CN" altLang="zh-CN" sz="2800" kern="100" baseline="-25000" dirty="0">
                <a:latin typeface="Times New Roman"/>
                <a:ea typeface="华文细黑"/>
                <a:cs typeface="Times New Roman"/>
              </a:rPr>
              <a:t>乙</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μ</a:t>
            </a:r>
            <a:r>
              <a:rPr lang="zh-CN" altLang="zh-CN" sz="2800" kern="100" baseline="-25000" dirty="0">
                <a:latin typeface="Times New Roman"/>
                <a:ea typeface="华文细黑"/>
                <a:cs typeface="Times New Roman"/>
              </a:rPr>
              <a:t>甲</a:t>
            </a:r>
            <a:r>
              <a:rPr lang="en-US" altLang="zh-CN" sz="2800" kern="100" dirty="0" smtClean="0">
                <a:latin typeface="Times New Roman"/>
                <a:ea typeface="华文细黑"/>
                <a:cs typeface="Courier New"/>
              </a:rPr>
              <a:t>____</a:t>
            </a:r>
            <a:r>
              <a:rPr lang="en-US" altLang="zh-CN" sz="2800" kern="100" spc="-100" dirty="0" smtClean="0">
                <a:latin typeface="Times New Roman"/>
                <a:ea typeface="华文细黑"/>
                <a:cs typeface="Courier New"/>
              </a:rPr>
              <a:t>_</a:t>
            </a:r>
            <a:r>
              <a:rPr lang="en-US" altLang="zh-CN" sz="2800" i="1" kern="100" spc="-100" dirty="0">
                <a:latin typeface="Times New Roman"/>
                <a:ea typeface="华文细黑"/>
                <a:cs typeface="Courier New"/>
              </a:rPr>
              <a:t>μ</a:t>
            </a:r>
            <a:r>
              <a:rPr lang="zh-CN" altLang="zh-CN" sz="2800" kern="100" spc="-100" baseline="-25000" dirty="0">
                <a:latin typeface="Times New Roman"/>
                <a:ea typeface="华文细黑"/>
                <a:cs typeface="Times New Roman"/>
              </a:rPr>
              <a:t>乙</a:t>
            </a:r>
            <a:r>
              <a:rPr lang="en-US" altLang="zh-CN" sz="2800" kern="100" spc="-100" baseline="-25000" dirty="0">
                <a:latin typeface="Times New Roman"/>
                <a:ea typeface="华文细黑"/>
                <a:cs typeface="Courier New"/>
              </a:rPr>
              <a:t>.</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选填</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大于</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小于</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或</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等于</a:t>
            </a:r>
            <a:r>
              <a:rPr lang="en-US" altLang="zh-CN" sz="2800" kern="100" spc="-100" dirty="0">
                <a:latin typeface="宋体"/>
                <a:ea typeface="华文细黑"/>
                <a:cs typeface="Times New Roman"/>
              </a:rPr>
              <a:t>”</a:t>
            </a:r>
            <a:r>
              <a:rPr lang="en-US" altLang="zh-CN" sz="2800" kern="100" spc="-100" dirty="0">
                <a:latin typeface="Times New Roman"/>
                <a:ea typeface="华文细黑"/>
                <a:cs typeface="Courier New"/>
              </a:rPr>
              <a:t>)</a:t>
            </a:r>
            <a:endParaRPr lang="zh-CN" altLang="zh-CN" sz="1050" kern="100" spc="-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97282" name="Picture 2" descr="\\贾文\贾文\源文件\同步\物理 人教 必修1 新课标\4-261.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4205" y="3429794"/>
            <a:ext cx="2391481" cy="277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8858308" y="6206271"/>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8</a:t>
            </a:r>
            <a:endParaRPr lang="zh-CN" altLang="en-US" dirty="0"/>
          </a:p>
        </p:txBody>
      </p:sp>
      <p:sp>
        <p:nvSpPr>
          <p:cNvPr id="4" name="矩形 3"/>
          <p:cNvSpPr/>
          <p:nvPr/>
        </p:nvSpPr>
        <p:spPr>
          <a:xfrm>
            <a:off x="2710830" y="2686755"/>
            <a:ext cx="902811" cy="480131"/>
          </a:xfrm>
          <a:prstGeom prst="rect">
            <a:avLst/>
          </a:prstGeom>
        </p:spPr>
        <p:txBody>
          <a:bodyPr wrap="none">
            <a:spAutoFit/>
          </a:bodyPr>
          <a:lstStyle/>
          <a:p>
            <a:pPr>
              <a:lnSpc>
                <a:spcPct val="90000"/>
              </a:lnSpc>
              <a:tabLst>
                <a:tab pos="2700655" algn="l"/>
              </a:tabLst>
            </a:pPr>
            <a:r>
              <a:rPr lang="zh-CN" altLang="zh-CN" sz="2800" kern="100" dirty="0">
                <a:solidFill>
                  <a:srgbClr val="C00000"/>
                </a:solidFill>
                <a:latin typeface="Times New Roman"/>
                <a:ea typeface="华文细黑"/>
              </a:rPr>
              <a:t>小于</a:t>
            </a:r>
            <a:endParaRPr lang="zh-CN" altLang="en-US" sz="2800" kern="100" dirty="0">
              <a:solidFill>
                <a:srgbClr val="C00000"/>
              </a:solidFill>
              <a:latin typeface="Times New Roman"/>
              <a:ea typeface="华文细黑"/>
            </a:endParaRPr>
          </a:p>
        </p:txBody>
      </p:sp>
      <p:sp>
        <p:nvSpPr>
          <p:cNvPr id="16" name="矩形 15"/>
          <p:cNvSpPr/>
          <p:nvPr/>
        </p:nvSpPr>
        <p:spPr>
          <a:xfrm>
            <a:off x="4904363" y="2686755"/>
            <a:ext cx="902811" cy="480131"/>
          </a:xfrm>
          <a:prstGeom prst="rect">
            <a:avLst/>
          </a:prstGeom>
        </p:spPr>
        <p:txBody>
          <a:bodyPr wrap="none">
            <a:spAutoFit/>
          </a:bodyPr>
          <a:lstStyle/>
          <a:p>
            <a:pPr>
              <a:lnSpc>
                <a:spcPct val="90000"/>
              </a:lnSpc>
              <a:tabLst>
                <a:tab pos="2700655" algn="l"/>
              </a:tabLst>
            </a:pPr>
            <a:r>
              <a:rPr lang="zh-CN" altLang="zh-CN" sz="2800" kern="100" dirty="0">
                <a:solidFill>
                  <a:srgbClr val="C00000"/>
                </a:solidFill>
                <a:latin typeface="Times New Roman"/>
                <a:ea typeface="华文细黑"/>
              </a:rPr>
              <a:t>大于</a:t>
            </a:r>
            <a:endParaRPr lang="zh-CN" altLang="en-US" sz="2800" kern="100" dirty="0">
              <a:solidFill>
                <a:srgbClr val="C00000"/>
              </a:solidFill>
              <a:latin typeface="Times New Roman"/>
              <a:ea typeface="华文细黑"/>
            </a:endParaRPr>
          </a:p>
        </p:txBody>
      </p:sp>
      <p:sp>
        <p:nvSpPr>
          <p:cNvPr id="18"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6"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7"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8"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26" name="Rectangle 21">
            <a:hlinkClick r:id="rId9"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
        <p:nvSpPr>
          <p:cNvPr id="27" name="Rectangle 21">
            <a:hlinkClick r:id="rId10"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4291501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4" grpId="0"/>
      <p:bldP spid="4" grpId="1"/>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矩形 16"/>
          <p:cNvSpPr/>
          <p:nvPr/>
        </p:nvSpPr>
        <p:spPr>
          <a:xfrm>
            <a:off x="442964" y="909514"/>
            <a:ext cx="11202885"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对质量为</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的木块由牛顿第二定律得：</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μmg</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endParaRPr lang="zh-CN" altLang="zh-CN" sz="1050" kern="100" dirty="0">
              <a:effectLst/>
              <a:latin typeface="宋体"/>
              <a:cs typeface="Courier New"/>
            </a:endParaRPr>
          </a:p>
        </p:txBody>
      </p:sp>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16"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
        <p:nvSpPr>
          <p:cNvPr id="19"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060238722"/>
              </p:ext>
            </p:extLst>
          </p:nvPr>
        </p:nvGraphicFramePr>
        <p:xfrm>
          <a:off x="568325" y="1884258"/>
          <a:ext cx="4816475" cy="1362075"/>
        </p:xfrm>
        <a:graphic>
          <a:graphicData uri="http://schemas.openxmlformats.org/presentationml/2006/ole">
            <mc:AlternateContent xmlns:mc="http://schemas.openxmlformats.org/markup-compatibility/2006">
              <mc:Choice xmlns:v="urn:schemas-microsoft-com:vml" Requires="v">
                <p:oleObj spid="_x0000_s96580" name="文档" r:id="rId9" imgW="4817227" imgH="1371600" progId="Word.Document.12">
                  <p:embed/>
                </p:oleObj>
              </mc:Choice>
              <mc:Fallback>
                <p:oleObj name="文档" r:id="rId9" imgW="4817227" imgH="1371600" progId="Word.Document.12">
                  <p:embed/>
                  <p:pic>
                    <p:nvPicPr>
                      <p:cNvPr id="0" name=""/>
                      <p:cNvPicPr/>
                      <p:nvPr/>
                    </p:nvPicPr>
                    <p:blipFill>
                      <a:blip r:embed="rId10"/>
                      <a:stretch>
                        <a:fillRect/>
                      </a:stretch>
                    </p:blipFill>
                    <p:spPr>
                      <a:xfrm>
                        <a:off x="568325" y="1884258"/>
                        <a:ext cx="4816475" cy="136207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59994186"/>
              </p:ext>
            </p:extLst>
          </p:nvPr>
        </p:nvGraphicFramePr>
        <p:xfrm>
          <a:off x="568325" y="3174325"/>
          <a:ext cx="7194550" cy="1219200"/>
        </p:xfrm>
        <a:graphic>
          <a:graphicData uri="http://schemas.openxmlformats.org/presentationml/2006/ole">
            <mc:AlternateContent xmlns:mc="http://schemas.openxmlformats.org/markup-compatibility/2006">
              <mc:Choice xmlns:v="urn:schemas-microsoft-com:vml" Requires="v">
                <p:oleObj spid="_x0000_s96581" name="文档" r:id="rId11" imgW="7301153" imgH="1239840" progId="Word.Document.12">
                  <p:embed/>
                </p:oleObj>
              </mc:Choice>
              <mc:Fallback>
                <p:oleObj name="文档" r:id="rId11" imgW="7301153" imgH="1239840" progId="Word.Document.12">
                  <p:embed/>
                  <p:pic>
                    <p:nvPicPr>
                      <p:cNvPr id="0" name=""/>
                      <p:cNvPicPr/>
                      <p:nvPr/>
                    </p:nvPicPr>
                    <p:blipFill>
                      <a:blip r:embed="rId12"/>
                      <a:stretch>
                        <a:fillRect/>
                      </a:stretch>
                    </p:blipFill>
                    <p:spPr>
                      <a:xfrm>
                        <a:off x="568325" y="3174325"/>
                        <a:ext cx="7194550" cy="1219200"/>
                      </a:xfrm>
                      <a:prstGeom prst="rect">
                        <a:avLst/>
                      </a:prstGeom>
                    </p:spPr>
                  </p:pic>
                </p:oleObj>
              </mc:Fallback>
            </mc:AlternateContent>
          </a:graphicData>
        </a:graphic>
      </p:graphicFrame>
      <p:sp>
        <p:nvSpPr>
          <p:cNvPr id="11" name="矩形 10"/>
          <p:cNvSpPr/>
          <p:nvPr/>
        </p:nvSpPr>
        <p:spPr>
          <a:xfrm>
            <a:off x="442964" y="4398461"/>
            <a:ext cx="11202885"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即：</a:t>
            </a:r>
            <a:r>
              <a:rPr lang="en-US" altLang="zh-CN" sz="2800" i="1" kern="100" dirty="0">
                <a:solidFill>
                  <a:srgbClr val="002060"/>
                </a:solidFill>
                <a:latin typeface="Times New Roman"/>
                <a:ea typeface="华文细黑"/>
                <a:cs typeface="Courier New"/>
              </a:rPr>
              <a:t>m</a:t>
            </a:r>
            <a:r>
              <a:rPr lang="zh-CN" altLang="zh-CN" sz="2800" kern="100" baseline="-25000" dirty="0">
                <a:solidFill>
                  <a:srgbClr val="002060"/>
                </a:solidFill>
                <a:latin typeface="Times New Roman"/>
                <a:ea typeface="华文细黑"/>
                <a:cs typeface="Times New Roman"/>
              </a:rPr>
              <a:t>甲</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t>
            </a:r>
            <a:r>
              <a:rPr lang="zh-CN" altLang="zh-CN" sz="2800" kern="100" baseline="-25000" dirty="0">
                <a:solidFill>
                  <a:srgbClr val="002060"/>
                </a:solidFill>
                <a:latin typeface="Times New Roman"/>
                <a:ea typeface="华文细黑"/>
                <a:cs typeface="Times New Roman"/>
              </a:rPr>
              <a:t>乙</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μ</a:t>
            </a:r>
            <a:r>
              <a:rPr lang="zh-CN" altLang="zh-CN" sz="2800" kern="100" baseline="-25000" dirty="0">
                <a:solidFill>
                  <a:srgbClr val="002060"/>
                </a:solidFill>
                <a:latin typeface="Times New Roman"/>
                <a:ea typeface="华文细黑"/>
                <a:cs typeface="Times New Roman"/>
              </a:rPr>
              <a:t>甲</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μ</a:t>
            </a:r>
            <a:r>
              <a:rPr lang="zh-CN" altLang="zh-CN" sz="2800" kern="100" baseline="-25000" dirty="0">
                <a:solidFill>
                  <a:srgbClr val="002060"/>
                </a:solidFill>
                <a:latin typeface="Times New Roman"/>
                <a:ea typeface="华文细黑"/>
                <a:cs typeface="Times New Roman"/>
              </a:rPr>
              <a:t>乙</a:t>
            </a:r>
            <a:r>
              <a:rPr lang="en-US" altLang="zh-CN" sz="2800" kern="100" baseline="-250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907473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750"/>
                                        <p:tgtEl>
                                          <p:spTgt spid="17">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750"/>
                                        <p:tgtEl>
                                          <p:spTgt spid="2"/>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750"/>
                                        <p:tgtEl>
                                          <p:spTgt spid="10"/>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blinds(horizontal)">
                                      <p:cBhvr>
                                        <p:cTn id="19" dur="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69042" y="101416"/>
            <a:ext cx="11542344" cy="6218858"/>
          </a:xfrm>
          <a:prstGeom prst="rect">
            <a:avLst/>
          </a:prstGeom>
        </p:spPr>
        <p:txBody>
          <a:bodyPr wrap="square" lIns="121898" tIns="60948" rIns="121898" bIns="60948">
            <a:spAutoFit/>
          </a:bodyPr>
          <a:lstStyle/>
          <a:p>
            <a:pPr algn="just">
              <a:lnSpc>
                <a:spcPct val="140000"/>
              </a:lnSpc>
              <a:spcAft>
                <a:spcPts val="0"/>
              </a:spcAft>
              <a:tabLst>
                <a:tab pos="2700655" algn="l"/>
              </a:tabLst>
            </a:pPr>
            <a:r>
              <a:rPr lang="en-US" altLang="zh-CN" sz="2600" kern="100" dirty="0">
                <a:latin typeface="Times New Roman"/>
                <a:ea typeface="华文细黑"/>
                <a:cs typeface="Courier New"/>
              </a:rPr>
              <a:t>6.</a:t>
            </a:r>
            <a:r>
              <a:rPr lang="zh-CN" altLang="zh-CN" sz="2600" kern="100" dirty="0">
                <a:latin typeface="Times New Roman"/>
                <a:ea typeface="华文细黑"/>
                <a:cs typeface="Times New Roman"/>
              </a:rPr>
              <a:t>某实验小组用如图</a:t>
            </a:r>
            <a:r>
              <a:rPr lang="en-US" altLang="zh-CN" sz="2600" kern="100" dirty="0">
                <a:latin typeface="Times New Roman"/>
                <a:ea typeface="华文细黑"/>
                <a:cs typeface="Courier New"/>
              </a:rPr>
              <a:t>9</a:t>
            </a:r>
            <a:r>
              <a:rPr lang="zh-CN" altLang="zh-CN" sz="2600" kern="100" dirty="0">
                <a:latin typeface="Times New Roman"/>
                <a:ea typeface="华文细黑"/>
                <a:cs typeface="Times New Roman"/>
              </a:rPr>
              <a:t>所示的装置探究质量一定时加速度与力的关系</a:t>
            </a:r>
            <a:r>
              <a:rPr lang="en-US" altLang="zh-CN" sz="2600" kern="100" dirty="0">
                <a:latin typeface="Times New Roman"/>
                <a:ea typeface="华文细黑"/>
                <a:cs typeface="Courier New"/>
              </a:rPr>
              <a:t>.</a:t>
            </a:r>
            <a:r>
              <a:rPr lang="zh-CN" altLang="zh-CN" sz="2600" kern="100" dirty="0">
                <a:latin typeface="Times New Roman"/>
                <a:ea typeface="华文细黑"/>
                <a:cs typeface="Times New Roman"/>
              </a:rPr>
              <a:t>用铁架台将两块固定有定滑轮的木板架起，木板的右端固定了两个打点计时器，将两个质量相等的小车</a:t>
            </a:r>
            <a:r>
              <a:rPr lang="en-US" altLang="zh-CN" sz="2600" i="1" kern="100" dirty="0">
                <a:latin typeface="Times New Roman"/>
                <a:ea typeface="华文细黑"/>
                <a:cs typeface="Courier New"/>
              </a:rPr>
              <a:t>A</a:t>
            </a:r>
            <a:r>
              <a:rPr lang="zh-CN" altLang="zh-CN" sz="2600" kern="100" dirty="0">
                <a:latin typeface="Times New Roman"/>
                <a:ea typeface="华文细黑"/>
                <a:cs typeface="Times New Roman"/>
              </a:rPr>
              <a:t>、</a:t>
            </a:r>
            <a:r>
              <a:rPr lang="en-US" altLang="zh-CN" sz="2600" i="1" kern="100" dirty="0">
                <a:latin typeface="Times New Roman"/>
                <a:ea typeface="华文细黑"/>
                <a:cs typeface="Courier New"/>
              </a:rPr>
              <a:t>B</a:t>
            </a:r>
            <a:r>
              <a:rPr lang="zh-CN" altLang="zh-CN" sz="2600" kern="100" dirty="0">
                <a:latin typeface="Times New Roman"/>
                <a:ea typeface="华文细黑"/>
                <a:cs typeface="Times New Roman"/>
              </a:rPr>
              <a:t>放置在木板右端，用细线绕过滑轮组后与两小车相连</a:t>
            </a:r>
            <a:r>
              <a:rPr lang="en-US" altLang="zh-CN" sz="2600" kern="100" dirty="0">
                <a:latin typeface="Times New Roman"/>
                <a:ea typeface="华文细黑"/>
                <a:cs typeface="Courier New"/>
              </a:rPr>
              <a:t>.</a:t>
            </a:r>
            <a:r>
              <a:rPr lang="zh-CN" altLang="zh-CN" sz="2600" kern="100" dirty="0">
                <a:latin typeface="Times New Roman"/>
                <a:ea typeface="华文细黑"/>
                <a:cs typeface="Times New Roman"/>
              </a:rPr>
              <a:t>两条纸带穿过打点计时器后分别与小车连接在一起</a:t>
            </a:r>
            <a:r>
              <a:rPr lang="en-US" altLang="zh-CN" sz="2600" kern="100" dirty="0">
                <a:latin typeface="Times New Roman"/>
                <a:ea typeface="华文细黑"/>
                <a:cs typeface="Courier New"/>
              </a:rPr>
              <a:t>.</a:t>
            </a:r>
            <a:r>
              <a:rPr lang="zh-CN" altLang="zh-CN" sz="2600" kern="100" dirty="0">
                <a:latin typeface="Times New Roman"/>
                <a:ea typeface="华文细黑"/>
                <a:cs typeface="Times New Roman"/>
              </a:rPr>
              <a:t>将两个打点计时器接在同一个电源上，确保可将它们同时打开或关闭</a:t>
            </a:r>
            <a:r>
              <a:rPr lang="en-US" altLang="zh-CN" sz="2600" kern="100" dirty="0">
                <a:latin typeface="Times New Roman"/>
                <a:ea typeface="华文细黑"/>
                <a:cs typeface="Courier New"/>
              </a:rPr>
              <a:t>.</a:t>
            </a:r>
            <a:r>
              <a:rPr lang="zh-CN" altLang="zh-CN" sz="2600" kern="100" dirty="0">
                <a:latin typeface="Times New Roman"/>
                <a:ea typeface="华文细黑"/>
                <a:cs typeface="Times New Roman"/>
              </a:rPr>
              <a:t>实验时，甲同学将两小车按住，乙同学先在动滑轮下方挂上一个钩码，再</a:t>
            </a:r>
            <a:r>
              <a:rPr lang="zh-CN" altLang="zh-CN" sz="2600" kern="100" dirty="0" smtClean="0">
                <a:latin typeface="Times New Roman"/>
                <a:ea typeface="华文细黑"/>
                <a:cs typeface="Times New Roman"/>
              </a:rPr>
              <a:t>接通</a:t>
            </a:r>
            <a:endParaRPr lang="en-US" altLang="zh-CN" sz="2600" kern="100" dirty="0" smtClean="0">
              <a:latin typeface="Times New Roman"/>
              <a:ea typeface="华文细黑"/>
              <a:cs typeface="Times New Roman"/>
            </a:endParaRPr>
          </a:p>
          <a:p>
            <a:pPr algn="just">
              <a:lnSpc>
                <a:spcPct val="140000"/>
              </a:lnSpc>
              <a:spcAft>
                <a:spcPts val="0"/>
              </a:spcAft>
              <a:tabLst>
                <a:tab pos="2700655" algn="l"/>
              </a:tabLst>
            </a:pPr>
            <a:r>
              <a:rPr lang="zh-CN" altLang="zh-CN" sz="2600" kern="100" dirty="0" smtClean="0">
                <a:latin typeface="Times New Roman"/>
                <a:ea typeface="华文细黑"/>
                <a:cs typeface="Times New Roman"/>
              </a:rPr>
              <a:t>电源</a:t>
            </a:r>
            <a:r>
              <a:rPr lang="zh-CN" altLang="zh-CN" sz="2600" kern="100" dirty="0">
                <a:latin typeface="Times New Roman"/>
                <a:ea typeface="华文细黑"/>
                <a:cs typeface="Times New Roman"/>
              </a:rPr>
              <a:t>使打点计时器开始工作，打点稳定后</a:t>
            </a:r>
            <a:r>
              <a:rPr lang="zh-CN" altLang="zh-CN" sz="2600" kern="100" dirty="0" smtClean="0">
                <a:latin typeface="Times New Roman"/>
                <a:ea typeface="华文细黑"/>
                <a:cs typeface="Times New Roman"/>
              </a:rPr>
              <a:t>，</a:t>
            </a:r>
            <a:endParaRPr lang="en-US" altLang="zh-CN" sz="2600" kern="100" dirty="0" smtClean="0">
              <a:latin typeface="Times New Roman"/>
              <a:ea typeface="华文细黑"/>
              <a:cs typeface="Times New Roman"/>
            </a:endParaRPr>
          </a:p>
          <a:p>
            <a:pPr algn="just">
              <a:lnSpc>
                <a:spcPct val="140000"/>
              </a:lnSpc>
              <a:spcAft>
                <a:spcPts val="0"/>
              </a:spcAft>
              <a:tabLst>
                <a:tab pos="2700655" algn="l"/>
              </a:tabLst>
            </a:pPr>
            <a:r>
              <a:rPr lang="zh-CN" altLang="zh-CN" sz="2600" kern="100" spc="-100" dirty="0" smtClean="0">
                <a:latin typeface="Times New Roman"/>
                <a:ea typeface="华文细黑"/>
                <a:cs typeface="Times New Roman"/>
              </a:rPr>
              <a:t>甲</a:t>
            </a:r>
            <a:r>
              <a:rPr lang="zh-CN" altLang="zh-CN" sz="2600" kern="100" spc="-100" dirty="0">
                <a:latin typeface="Times New Roman"/>
                <a:ea typeface="华文细黑"/>
                <a:cs typeface="Times New Roman"/>
              </a:rPr>
              <a:t>将两辆小车同时释放</a:t>
            </a:r>
            <a:r>
              <a:rPr lang="en-US" altLang="zh-CN" sz="2600" kern="100" spc="-100" dirty="0">
                <a:latin typeface="Times New Roman"/>
                <a:ea typeface="华文细黑"/>
                <a:cs typeface="Courier New"/>
              </a:rPr>
              <a:t>.</a:t>
            </a:r>
            <a:r>
              <a:rPr lang="zh-CN" altLang="zh-CN" sz="2600" kern="100" spc="-100" dirty="0">
                <a:latin typeface="Times New Roman"/>
                <a:ea typeface="华文细黑"/>
                <a:cs typeface="Times New Roman"/>
              </a:rPr>
              <a:t>在小车撞到定滑轮前</a:t>
            </a:r>
            <a:r>
              <a:rPr lang="zh-CN" altLang="zh-CN" sz="2600" kern="100" spc="-100" dirty="0" smtClean="0">
                <a:latin typeface="Times New Roman"/>
                <a:ea typeface="华文细黑"/>
                <a:cs typeface="Times New Roman"/>
              </a:rPr>
              <a:t>，</a:t>
            </a:r>
            <a:endParaRPr lang="en-US" altLang="zh-CN" sz="2600" kern="100" spc="-100" dirty="0" smtClean="0">
              <a:latin typeface="Times New Roman"/>
              <a:ea typeface="华文细黑"/>
              <a:cs typeface="Times New Roman"/>
            </a:endParaRPr>
          </a:p>
          <a:p>
            <a:pPr algn="just">
              <a:lnSpc>
                <a:spcPct val="140000"/>
              </a:lnSpc>
              <a:spcAft>
                <a:spcPts val="0"/>
              </a:spcAft>
              <a:tabLst>
                <a:tab pos="2700655" algn="l"/>
              </a:tabLst>
            </a:pPr>
            <a:r>
              <a:rPr lang="zh-CN" altLang="zh-CN" sz="2600" kern="100" dirty="0" smtClean="0">
                <a:latin typeface="Times New Roman"/>
                <a:ea typeface="华文细黑"/>
                <a:cs typeface="Times New Roman"/>
              </a:rPr>
              <a:t>乙</a:t>
            </a:r>
            <a:r>
              <a:rPr lang="zh-CN" altLang="zh-CN" sz="2600" kern="100" dirty="0">
                <a:latin typeface="Times New Roman"/>
                <a:ea typeface="华文细黑"/>
                <a:cs typeface="Times New Roman"/>
              </a:rPr>
              <a:t>断开电源，两打点计时器同时停止工作</a:t>
            </a:r>
            <a:r>
              <a:rPr lang="en-US" altLang="zh-CN" sz="2600" kern="100" dirty="0" smtClean="0">
                <a:latin typeface="Times New Roman"/>
                <a:ea typeface="华文细黑"/>
                <a:cs typeface="Courier New"/>
              </a:rPr>
              <a:t>.</a:t>
            </a:r>
          </a:p>
          <a:p>
            <a:pPr algn="just">
              <a:lnSpc>
                <a:spcPct val="140000"/>
              </a:lnSpc>
              <a:spcAft>
                <a:spcPts val="0"/>
              </a:spcAft>
              <a:tabLst>
                <a:tab pos="2700655" algn="l"/>
              </a:tabLst>
            </a:pPr>
            <a:r>
              <a:rPr lang="zh-CN" altLang="zh-CN" sz="2600" kern="100" dirty="0" smtClean="0">
                <a:latin typeface="Times New Roman"/>
                <a:ea typeface="华文细黑"/>
                <a:cs typeface="Times New Roman"/>
              </a:rPr>
              <a:t>取下</a:t>
            </a:r>
            <a:r>
              <a:rPr lang="zh-CN" altLang="zh-CN" sz="2600" kern="100" dirty="0">
                <a:latin typeface="Times New Roman"/>
                <a:ea typeface="华文细黑"/>
                <a:cs typeface="Times New Roman"/>
              </a:rPr>
              <a:t>两条纸带，通过分析处理纸带记录</a:t>
            </a:r>
            <a:r>
              <a:rPr lang="zh-CN" altLang="zh-CN" sz="2600" kern="100" dirty="0" smtClean="0">
                <a:latin typeface="Times New Roman"/>
                <a:ea typeface="华文细黑"/>
                <a:cs typeface="Times New Roman"/>
              </a:rPr>
              <a:t>的</a:t>
            </a:r>
            <a:endParaRPr lang="en-US" altLang="zh-CN" sz="2600" kern="100" dirty="0" smtClean="0">
              <a:latin typeface="Times New Roman"/>
              <a:ea typeface="华文细黑"/>
              <a:cs typeface="Times New Roman"/>
            </a:endParaRPr>
          </a:p>
          <a:p>
            <a:pPr algn="just">
              <a:lnSpc>
                <a:spcPct val="140000"/>
              </a:lnSpc>
              <a:spcAft>
                <a:spcPts val="0"/>
              </a:spcAft>
              <a:tabLst>
                <a:tab pos="2700655" algn="l"/>
              </a:tabLst>
            </a:pPr>
            <a:r>
              <a:rPr lang="zh-CN" altLang="zh-CN" sz="2600" kern="100" dirty="0" smtClean="0">
                <a:latin typeface="Times New Roman"/>
                <a:ea typeface="华文细黑"/>
                <a:cs typeface="Times New Roman"/>
              </a:rPr>
              <a:t>信息</a:t>
            </a:r>
            <a:r>
              <a:rPr lang="zh-CN" altLang="zh-CN" sz="2600" kern="100" dirty="0">
                <a:latin typeface="Times New Roman"/>
                <a:ea typeface="华文细黑"/>
                <a:cs typeface="Times New Roman"/>
              </a:rPr>
              <a:t>，可以求出两小车的加速度，进而完成实验</a:t>
            </a:r>
            <a:r>
              <a:rPr lang="en-US" altLang="zh-CN" sz="2600" kern="100" dirty="0">
                <a:latin typeface="Times New Roman"/>
                <a:ea typeface="华文细黑"/>
                <a:cs typeface="Courier New"/>
              </a:rPr>
              <a:t>.</a:t>
            </a:r>
            <a:endParaRPr lang="zh-CN" altLang="zh-CN" sz="2600" kern="100" dirty="0">
              <a:effectLst/>
              <a:latin typeface="宋体"/>
              <a:cs typeface="Courier New"/>
            </a:endParaRPr>
          </a:p>
        </p:txBody>
      </p:sp>
      <p:sp>
        <p:nvSpPr>
          <p:cNvPr id="2" name="矩形 1"/>
          <p:cNvSpPr/>
          <p:nvPr/>
        </p:nvSpPr>
        <p:spPr>
          <a:xfrm>
            <a:off x="8916271" y="5898386"/>
            <a:ext cx="684803" cy="492443"/>
          </a:xfrm>
          <a:prstGeom prst="rect">
            <a:avLst/>
          </a:prstGeom>
        </p:spPr>
        <p:txBody>
          <a:bodyPr wrap="none">
            <a:spAutoFit/>
          </a:bodyPr>
          <a:lstStyle/>
          <a:p>
            <a:r>
              <a:rPr lang="zh-CN" altLang="zh-CN" sz="2600" kern="100" dirty="0" smtClean="0">
                <a:solidFill>
                  <a:prstClr val="black"/>
                </a:solidFill>
                <a:latin typeface="Times New Roman"/>
                <a:ea typeface="华文细黑"/>
                <a:cs typeface="Times New Roman"/>
              </a:rPr>
              <a:t>图</a:t>
            </a:r>
            <a:r>
              <a:rPr lang="en-US" altLang="zh-CN" sz="2600" kern="100" dirty="0" smtClean="0">
                <a:solidFill>
                  <a:prstClr val="black"/>
                </a:solidFill>
                <a:latin typeface="Times New Roman"/>
                <a:ea typeface="华文细黑"/>
                <a:cs typeface="Courier New"/>
              </a:rPr>
              <a:t>9</a:t>
            </a:r>
            <a:endParaRPr lang="zh-CN" altLang="en-US" sz="2600" dirty="0"/>
          </a:p>
        </p:txBody>
      </p:sp>
      <p:pic>
        <p:nvPicPr>
          <p:cNvPr id="98306" name="Picture 2" descr="\\贾文\贾文\源文件\同步\物理 人教 必修1 新课标\4-262.T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8217" y="2997746"/>
            <a:ext cx="4840911" cy="297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25"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8"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6</a:t>
            </a:r>
          </a:p>
        </p:txBody>
      </p:sp>
    </p:spTree>
    <p:extLst>
      <p:ext uri="{BB962C8B-B14F-4D97-AF65-F5344CB8AC3E}">
        <p14:creationId xmlns:p14="http://schemas.microsoft.com/office/powerpoint/2010/main" val="1130820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4566" y="160704"/>
            <a:ext cx="11449344" cy="464740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kern="100" dirty="0">
                <a:latin typeface="Times New Roman"/>
                <a:ea typeface="华文细黑"/>
                <a:cs typeface="Times New Roman"/>
              </a:rPr>
              <a:t>请回答以下问题：</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spc="-80" dirty="0" smtClean="0">
                <a:latin typeface="Times New Roman"/>
                <a:ea typeface="华文细黑"/>
                <a:cs typeface="Times New Roman"/>
              </a:rPr>
              <a:t>如图</a:t>
            </a:r>
            <a:r>
              <a:rPr lang="en-US" altLang="zh-CN" sz="2800" kern="100" spc="-80" dirty="0" smtClean="0">
                <a:latin typeface="Times New Roman"/>
                <a:ea typeface="华文细黑"/>
                <a:cs typeface="Courier New"/>
              </a:rPr>
              <a:t>10</a:t>
            </a:r>
            <a:r>
              <a:rPr lang="zh-CN" altLang="zh-CN" sz="2800" kern="100" spc="-80" dirty="0" smtClean="0">
                <a:latin typeface="Times New Roman"/>
                <a:ea typeface="华文细黑"/>
                <a:cs typeface="Times New Roman"/>
              </a:rPr>
              <a:t>所</a:t>
            </a:r>
            <a:r>
              <a:rPr lang="zh-CN" altLang="zh-CN" sz="2800" kern="100" spc="-80" dirty="0">
                <a:latin typeface="Times New Roman"/>
                <a:ea typeface="华文细黑"/>
                <a:cs typeface="Times New Roman"/>
              </a:rPr>
              <a:t>示为小车</a:t>
            </a:r>
            <a:r>
              <a:rPr lang="en-US" altLang="zh-CN" sz="2800" i="1" kern="100" spc="-80" dirty="0">
                <a:latin typeface="Times New Roman"/>
                <a:ea typeface="华文细黑"/>
                <a:cs typeface="Courier New"/>
              </a:rPr>
              <a:t>A</a:t>
            </a:r>
            <a:r>
              <a:rPr lang="zh-CN" altLang="zh-CN" sz="2800" kern="100" spc="-80" dirty="0">
                <a:latin typeface="Times New Roman"/>
                <a:ea typeface="华文细黑"/>
                <a:cs typeface="Times New Roman"/>
              </a:rPr>
              <a:t>后面的纸带，纸带上的</a:t>
            </a:r>
            <a:r>
              <a:rPr lang="en-US" altLang="zh-CN" sz="2800" kern="100" spc="-80" dirty="0">
                <a:latin typeface="Times New Roman"/>
                <a:ea typeface="华文细黑"/>
                <a:cs typeface="Courier New"/>
              </a:rPr>
              <a:t>0</a:t>
            </a:r>
            <a:r>
              <a:rPr lang="zh-CN" altLang="zh-CN" sz="2800" kern="100" spc="-80" dirty="0">
                <a:latin typeface="Times New Roman"/>
                <a:ea typeface="华文细黑"/>
                <a:cs typeface="Times New Roman"/>
              </a:rPr>
              <a:t>、</a:t>
            </a:r>
            <a:r>
              <a:rPr lang="en-US" altLang="zh-CN" sz="2800" kern="100" spc="-80" dirty="0">
                <a:latin typeface="Times New Roman"/>
                <a:ea typeface="华文细黑"/>
                <a:cs typeface="Courier New"/>
              </a:rPr>
              <a:t>1</a:t>
            </a:r>
            <a:r>
              <a:rPr lang="zh-CN" altLang="zh-CN" sz="2800" kern="100" spc="-80" dirty="0">
                <a:latin typeface="Times New Roman"/>
                <a:ea typeface="华文细黑"/>
                <a:cs typeface="Times New Roman"/>
              </a:rPr>
              <a:t>、</a:t>
            </a:r>
            <a:r>
              <a:rPr lang="en-US" altLang="zh-CN" sz="2800" kern="100" spc="-80" dirty="0">
                <a:latin typeface="Times New Roman"/>
                <a:ea typeface="华文细黑"/>
                <a:cs typeface="Courier New"/>
              </a:rPr>
              <a:t>2</a:t>
            </a:r>
            <a:r>
              <a:rPr lang="zh-CN" altLang="zh-CN" sz="2800" kern="100" spc="-80" dirty="0">
                <a:latin typeface="Times New Roman"/>
                <a:ea typeface="华文细黑"/>
                <a:cs typeface="Times New Roman"/>
              </a:rPr>
              <a:t>、</a:t>
            </a:r>
            <a:r>
              <a:rPr lang="en-US" altLang="zh-CN" sz="2800" kern="100" spc="-80" dirty="0">
                <a:latin typeface="Times New Roman"/>
                <a:ea typeface="华文细黑"/>
                <a:cs typeface="Courier New"/>
              </a:rPr>
              <a:t>3</a:t>
            </a:r>
            <a:r>
              <a:rPr lang="zh-CN" altLang="zh-CN" sz="2800" kern="100" spc="-80" dirty="0">
                <a:latin typeface="Times New Roman"/>
                <a:ea typeface="华文细黑"/>
                <a:cs typeface="Times New Roman"/>
              </a:rPr>
              <a:t>、</a:t>
            </a:r>
            <a:r>
              <a:rPr lang="en-US" altLang="zh-CN" sz="2800" kern="100" spc="-80" dirty="0">
                <a:latin typeface="Times New Roman"/>
                <a:ea typeface="华文细黑"/>
                <a:cs typeface="Courier New"/>
              </a:rPr>
              <a:t>4</a:t>
            </a:r>
            <a:r>
              <a:rPr lang="zh-CN" altLang="zh-CN" sz="2800" kern="100" spc="-80" dirty="0">
                <a:latin typeface="Times New Roman"/>
                <a:ea typeface="华文细黑"/>
                <a:cs typeface="Times New Roman"/>
              </a:rPr>
              <a:t>、</a:t>
            </a:r>
            <a:r>
              <a:rPr lang="en-US" altLang="zh-CN" sz="2800" kern="100" spc="-80" dirty="0">
                <a:latin typeface="Times New Roman"/>
                <a:ea typeface="华文细黑"/>
                <a:cs typeface="Courier New"/>
              </a:rPr>
              <a:t>5</a:t>
            </a:r>
            <a:r>
              <a:rPr lang="zh-CN" altLang="zh-CN" sz="2800" kern="100" spc="-80" dirty="0">
                <a:latin typeface="Times New Roman"/>
                <a:ea typeface="华文细黑"/>
                <a:cs typeface="Times New Roman"/>
              </a:rPr>
              <a:t>、</a:t>
            </a:r>
            <a:r>
              <a:rPr lang="en-US" altLang="zh-CN" sz="2800" kern="100" spc="-80" dirty="0">
                <a:latin typeface="Times New Roman"/>
                <a:ea typeface="华文细黑"/>
                <a:cs typeface="Courier New"/>
              </a:rPr>
              <a:t>6</a:t>
            </a:r>
            <a:r>
              <a:rPr lang="zh-CN" altLang="zh-CN" sz="2800" kern="100" spc="-80" dirty="0">
                <a:latin typeface="Times New Roman"/>
                <a:ea typeface="华文细黑"/>
                <a:cs typeface="Times New Roman"/>
              </a:rPr>
              <a:t>为每隔</a:t>
            </a:r>
            <a:r>
              <a:rPr lang="en-US" altLang="zh-CN" sz="2800" kern="100" spc="-100" dirty="0">
                <a:latin typeface="Times New Roman"/>
                <a:ea typeface="华文细黑"/>
                <a:cs typeface="Courier New"/>
              </a:rPr>
              <a:t>4</a:t>
            </a:r>
            <a:r>
              <a:rPr lang="zh-CN" altLang="zh-CN" sz="2800" kern="100" spc="-100" dirty="0">
                <a:latin typeface="Times New Roman"/>
                <a:ea typeface="华文细黑"/>
                <a:cs typeface="Times New Roman"/>
              </a:rPr>
              <a:t>个打印点选取的计数点，相邻两计数点间的距离如图中标注，单位为</a:t>
            </a:r>
            <a:r>
              <a:rPr lang="en-US" altLang="zh-CN" sz="2800" kern="100" spc="-100" dirty="0">
                <a:latin typeface="Times New Roman"/>
                <a:ea typeface="华文细黑"/>
                <a:cs typeface="Courier New"/>
              </a:rPr>
              <a:t>cm</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打点计时器所用电源的频率为</a:t>
            </a:r>
            <a:r>
              <a:rPr lang="en-US" altLang="zh-CN" sz="2800" kern="100" dirty="0">
                <a:latin typeface="Times New Roman"/>
                <a:ea typeface="华文细黑"/>
                <a:cs typeface="Courier New"/>
              </a:rPr>
              <a:t>50 Hz</a:t>
            </a:r>
            <a:r>
              <a:rPr lang="zh-CN" altLang="zh-CN" sz="2800" kern="100" dirty="0">
                <a:latin typeface="Times New Roman"/>
                <a:ea typeface="华文细黑"/>
                <a:cs typeface="Times New Roman"/>
              </a:rPr>
              <a:t>，则小车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的加速度</a:t>
            </a:r>
            <a:r>
              <a:rPr lang="en-US" altLang="zh-CN" sz="2800" i="1" kern="100" dirty="0">
                <a:latin typeface="Times New Roman"/>
                <a:ea typeface="华文细黑"/>
                <a:cs typeface="Courier New"/>
              </a:rPr>
              <a:t>a</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a:t>
            </a:r>
            <a:r>
              <a:rPr lang="en-US" altLang="zh-CN" sz="2800" kern="100" dirty="0">
                <a:latin typeface="Times New Roman"/>
                <a:ea typeface="华文细黑"/>
                <a:cs typeface="Courier New"/>
              </a:rPr>
              <a:t>_</a:t>
            </a:r>
            <a:r>
              <a:rPr lang="en-US" altLang="zh-CN" sz="2800" kern="100" dirty="0" smtClean="0">
                <a:latin typeface="Times New Roman"/>
                <a:ea typeface="华文细黑"/>
                <a:cs typeface="Courier New"/>
              </a:rPr>
              <a:t>___ m/s</a:t>
            </a:r>
            <a:r>
              <a:rPr lang="en-US" altLang="zh-CN" sz="2800" kern="100" baseline="30000" dirty="0" smtClean="0">
                <a:latin typeface="Times New Roman"/>
                <a:ea typeface="华文细黑"/>
                <a:cs typeface="Courier New"/>
              </a:rPr>
              <a:t>2</a:t>
            </a:r>
          </a:p>
          <a:p>
            <a:pPr algn="just">
              <a:lnSpc>
                <a:spcPct val="150000"/>
              </a:lnSpc>
              <a:spcAft>
                <a:spcPts val="0"/>
              </a:spcAft>
              <a:tabLst>
                <a:tab pos="2700655" algn="l"/>
              </a:tabLst>
            </a:pPr>
            <a:r>
              <a:rPr lang="en-US" altLang="zh-CN" sz="2800" kern="100" dirty="0" smtClean="0">
                <a:latin typeface="Times New Roman"/>
                <a:ea typeface="华文细黑"/>
                <a:cs typeface="Courier New"/>
              </a:rPr>
              <a:t>(</a:t>
            </a:r>
            <a:r>
              <a:rPr lang="zh-CN" altLang="zh-CN" sz="2800" kern="100" dirty="0">
                <a:latin typeface="Times New Roman"/>
                <a:ea typeface="华文细黑"/>
                <a:cs typeface="Times New Roman"/>
              </a:rPr>
              <a:t>结果保留两位有效数字</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同样测出车</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的加速度</a:t>
            </a:r>
            <a:r>
              <a:rPr lang="en-US" altLang="zh-CN" sz="2800" i="1" kern="100" dirty="0">
                <a:latin typeface="Times New Roman"/>
                <a:ea typeface="华文细黑"/>
                <a:cs typeface="Courier New"/>
              </a:rPr>
              <a:t>a</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，若</a:t>
            </a:r>
            <a:r>
              <a:rPr lang="en-US" altLang="zh-CN" sz="2800" i="1" kern="100" dirty="0">
                <a:latin typeface="Times New Roman"/>
                <a:ea typeface="华文细黑"/>
                <a:cs typeface="Courier New"/>
              </a:rPr>
              <a:t>a</a:t>
            </a:r>
            <a:r>
              <a:rPr lang="en-US" altLang="zh-CN" sz="2800" kern="100" baseline="-25000" dirty="0">
                <a:latin typeface="Times New Roman"/>
                <a:ea typeface="华文细黑"/>
                <a:cs typeface="Courier New"/>
              </a:rPr>
              <a:t>1</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a</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近似等于</a:t>
            </a:r>
            <a:r>
              <a:rPr lang="en-US" altLang="zh-CN" sz="2800" kern="100" dirty="0" smtClean="0">
                <a:latin typeface="Times New Roman"/>
                <a:ea typeface="华文细黑"/>
                <a:cs typeface="Courier New"/>
              </a:rPr>
              <a:t>______</a:t>
            </a:r>
            <a:r>
              <a:rPr lang="zh-CN" altLang="zh-CN" sz="2800" kern="100" dirty="0">
                <a:latin typeface="Times New Roman"/>
                <a:ea typeface="华文细黑"/>
                <a:cs typeface="Times New Roman"/>
              </a:rPr>
              <a:t>，就可说明质量一定的情况下，物体的加速度与其受到的合外力成正比</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3" name="矩形 2"/>
          <p:cNvSpPr/>
          <p:nvPr/>
        </p:nvSpPr>
        <p:spPr>
          <a:xfrm>
            <a:off x="9767614" y="2217862"/>
            <a:ext cx="813043"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0.48</a:t>
            </a:r>
            <a:endParaRPr lang="zh-CN" altLang="en-US" sz="2800" kern="100" dirty="0">
              <a:solidFill>
                <a:srgbClr val="C00000"/>
              </a:solidFill>
              <a:latin typeface="Times New Roman"/>
              <a:ea typeface="华文细黑"/>
              <a:cs typeface="Times New Roman"/>
            </a:endParaRPr>
          </a:p>
        </p:txBody>
      </p:sp>
      <p:sp>
        <p:nvSpPr>
          <p:cNvPr id="14"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5"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6</a:t>
            </a:r>
          </a:p>
        </p:txBody>
      </p:sp>
      <p:pic>
        <p:nvPicPr>
          <p:cNvPr id="99330" name="Picture 2" descr="\\贾文\贾文\源文件\同步\物理 人教 必修1 新课标\4-263.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9101" y="4736098"/>
            <a:ext cx="7292211" cy="90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643801" y="5653038"/>
            <a:ext cx="902811"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10</a:t>
            </a:r>
            <a:endParaRPr lang="zh-CN" altLang="en-US" dirty="0"/>
          </a:p>
        </p:txBody>
      </p:sp>
      <p:sp>
        <p:nvSpPr>
          <p:cNvPr id="19" name="矩形 18"/>
          <p:cNvSpPr/>
          <p:nvPr/>
        </p:nvSpPr>
        <p:spPr>
          <a:xfrm>
            <a:off x="522035" y="3461162"/>
            <a:ext cx="902811"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1∶2</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4213329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3" grpId="0"/>
      <p:bldP spid="3" grpId="1"/>
      <p:bldP spid="19" grpId="0"/>
      <p:bldP spid="19" grpId="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矩形 10"/>
          <p:cNvSpPr/>
          <p:nvPr/>
        </p:nvSpPr>
        <p:spPr>
          <a:xfrm>
            <a:off x="396414" y="1452894"/>
            <a:ext cx="11223747" cy="2944372"/>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由纸带可知，小车</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的加速度</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1</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式中</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0.1 s</a:t>
            </a:r>
            <a:r>
              <a:rPr lang="zh-CN" altLang="zh-CN" sz="2800" kern="100" dirty="0">
                <a:solidFill>
                  <a:srgbClr val="002060"/>
                </a:solidFill>
                <a:latin typeface="Times New Roman"/>
                <a:ea typeface="华文细黑"/>
                <a:cs typeface="Times New Roman"/>
              </a:rPr>
              <a:t>，代入数据可知，</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0.48 m/s</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；由装置可知，</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车受到的拉力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等于</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车所受拉力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的</a:t>
            </a:r>
            <a:r>
              <a:rPr lang="en-US" altLang="zh-CN" sz="2800" kern="1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倍，若</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A</a:t>
            </a:r>
            <a:r>
              <a:rPr lang="en-US" altLang="zh-CN" sz="2800" kern="100" dirty="0">
                <a:solidFill>
                  <a:srgbClr val="002060"/>
                </a:solidFill>
                <a:latin typeface="宋体"/>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，就可说明质量一定的情况下，物体的加速度与其受到的合外力成正比</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14"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5"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6</a:t>
            </a:r>
          </a:p>
        </p:txBody>
      </p:sp>
      <p:graphicFrame>
        <p:nvGraphicFramePr>
          <p:cNvPr id="4" name="对象 3"/>
          <p:cNvGraphicFramePr>
            <a:graphicFrameLocks noChangeAspect="1"/>
          </p:cNvGraphicFramePr>
          <p:nvPr>
            <p:extLst>
              <p:ext uri="{D42A27DB-BD31-4B8C-83A1-F6EECF244321}">
                <p14:modId xmlns:p14="http://schemas.microsoft.com/office/powerpoint/2010/main" val="2059798238"/>
              </p:ext>
            </p:extLst>
          </p:nvPr>
        </p:nvGraphicFramePr>
        <p:xfrm>
          <a:off x="6779584" y="1400061"/>
          <a:ext cx="3852863" cy="1249363"/>
        </p:xfrm>
        <a:graphic>
          <a:graphicData uri="http://schemas.openxmlformats.org/presentationml/2006/ole">
            <mc:AlternateContent xmlns:mc="http://schemas.openxmlformats.org/markup-compatibility/2006">
              <mc:Choice xmlns:v="urn:schemas-microsoft-com:vml" Requires="v">
                <p:oleObj spid="_x0000_s100438" name="文档" r:id="rId9" imgW="3852096" imgH="1249128" progId="Word.Document.12">
                  <p:embed/>
                </p:oleObj>
              </mc:Choice>
              <mc:Fallback>
                <p:oleObj name="文档" r:id="rId9" imgW="3852096" imgH="1249128" progId="Word.Document.12">
                  <p:embed/>
                  <p:pic>
                    <p:nvPicPr>
                      <p:cNvPr id="0" name=""/>
                      <p:cNvPicPr/>
                      <p:nvPr/>
                    </p:nvPicPr>
                    <p:blipFill>
                      <a:blip r:embed="rId10"/>
                      <a:stretch>
                        <a:fillRect/>
                      </a:stretch>
                    </p:blipFill>
                    <p:spPr>
                      <a:xfrm>
                        <a:off x="6779584" y="1400061"/>
                        <a:ext cx="3852863" cy="1249363"/>
                      </a:xfrm>
                      <a:prstGeom prst="rect">
                        <a:avLst/>
                      </a:prstGeom>
                    </p:spPr>
                  </p:pic>
                </p:oleObj>
              </mc:Fallback>
            </mc:AlternateContent>
          </a:graphicData>
        </a:graphic>
      </p:graphicFrame>
    </p:spTree>
    <p:extLst>
      <p:ext uri="{BB962C8B-B14F-4D97-AF65-F5344CB8AC3E}">
        <p14:creationId xmlns:p14="http://schemas.microsoft.com/office/powerpoint/2010/main" val="3411514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75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7107" y="437140"/>
            <a:ext cx="11375559" cy="357018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丙同学提出，不需测出两小车加速度的数值，只量出两条纸带上从第一个打印点到最后一个打印点间的距离</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，也能完成实验探究</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他的验证方法是</a:t>
            </a:r>
            <a:r>
              <a:rPr lang="en-US" altLang="zh-CN" sz="2800" kern="100" dirty="0" smtClean="0">
                <a:latin typeface="Times New Roman"/>
                <a:ea typeface="华文细黑"/>
                <a:cs typeface="Courier New"/>
              </a:rPr>
              <a:t>_________________________</a:t>
            </a:r>
            <a:r>
              <a:rPr lang="zh-CN" altLang="zh-CN" sz="2800" kern="100" dirty="0">
                <a:latin typeface="Times New Roman"/>
                <a:ea typeface="华文细黑"/>
                <a:cs typeface="Times New Roman"/>
              </a:rPr>
              <a:t>，理由是</a:t>
            </a:r>
            <a:r>
              <a:rPr lang="en-US" altLang="zh-CN" sz="2800" kern="100" dirty="0" smtClean="0">
                <a:latin typeface="Times New Roman"/>
                <a:ea typeface="华文细黑"/>
                <a:cs typeface="Courier New"/>
              </a:rPr>
              <a:t>___________________</a:t>
            </a:r>
          </a:p>
          <a:p>
            <a:pPr algn="just">
              <a:lnSpc>
                <a:spcPct val="50000"/>
              </a:lnSpc>
              <a:spcAft>
                <a:spcPts val="0"/>
              </a:spcAft>
              <a:tabLst>
                <a:tab pos="2700655" algn="l"/>
              </a:tabLst>
            </a:pPr>
            <a:endParaRPr lang="en-US" altLang="zh-CN" sz="2800" kern="100" dirty="0" smtClean="0">
              <a:latin typeface="Times New Roman"/>
              <a:ea typeface="华文细黑"/>
              <a:cs typeface="Courier New"/>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___________________________________________________________________________________________________.</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3" name="矩形 2"/>
          <p:cNvSpPr/>
          <p:nvPr/>
        </p:nvSpPr>
        <p:spPr>
          <a:xfrm>
            <a:off x="2237400" y="1806134"/>
            <a:ext cx="4495718" cy="523220"/>
          </a:xfrm>
          <a:prstGeom prst="rect">
            <a:avLst/>
          </a:prstGeom>
        </p:spPr>
        <p:txBody>
          <a:bodyPr wrap="none">
            <a:spAutoFit/>
          </a:bodyPr>
          <a:lstStyle/>
          <a:p>
            <a:r>
              <a:rPr lang="zh-CN" altLang="zh-CN" sz="2800" kern="100" spc="-100" dirty="0">
                <a:solidFill>
                  <a:srgbClr val="C00000"/>
                </a:solidFill>
                <a:latin typeface="Times New Roman"/>
                <a:ea typeface="华文细黑"/>
                <a:cs typeface="Times New Roman"/>
              </a:rPr>
              <a:t>比较</a:t>
            </a:r>
            <a:r>
              <a:rPr lang="en-US" altLang="zh-CN" sz="2800" i="1" kern="100" spc="-100" dirty="0">
                <a:solidFill>
                  <a:srgbClr val="C00000"/>
                </a:solidFill>
                <a:latin typeface="Times New Roman"/>
                <a:ea typeface="华文细黑"/>
              </a:rPr>
              <a:t>x</a:t>
            </a:r>
            <a:r>
              <a:rPr lang="en-US" altLang="zh-CN" sz="2800" kern="100" spc="-100" baseline="-25000" dirty="0">
                <a:solidFill>
                  <a:srgbClr val="C00000"/>
                </a:solidFill>
                <a:latin typeface="Times New Roman"/>
                <a:ea typeface="华文细黑"/>
              </a:rPr>
              <a:t>1</a:t>
            </a:r>
            <a:r>
              <a:rPr lang="en-US" altLang="zh-CN" sz="2800" kern="100" spc="-100" dirty="0">
                <a:solidFill>
                  <a:srgbClr val="C00000"/>
                </a:solidFill>
                <a:latin typeface="宋体"/>
                <a:ea typeface="华文细黑"/>
                <a:cs typeface="Times New Roman"/>
              </a:rPr>
              <a:t>∶</a:t>
            </a:r>
            <a:r>
              <a:rPr lang="en-US" altLang="zh-CN" sz="2800" i="1" kern="100" spc="-100" dirty="0">
                <a:solidFill>
                  <a:srgbClr val="C00000"/>
                </a:solidFill>
                <a:latin typeface="Times New Roman"/>
                <a:ea typeface="华文细黑"/>
              </a:rPr>
              <a:t>x</a:t>
            </a:r>
            <a:r>
              <a:rPr lang="en-US" altLang="zh-CN" sz="2800" kern="100" spc="-100" baseline="-25000" dirty="0">
                <a:solidFill>
                  <a:srgbClr val="C00000"/>
                </a:solidFill>
                <a:latin typeface="Times New Roman"/>
                <a:ea typeface="华文细黑"/>
              </a:rPr>
              <a:t>2</a:t>
            </a:r>
            <a:r>
              <a:rPr lang="zh-CN" altLang="zh-CN" sz="2800" kern="100" spc="-100" dirty="0">
                <a:solidFill>
                  <a:srgbClr val="C00000"/>
                </a:solidFill>
                <a:latin typeface="Times New Roman"/>
                <a:ea typeface="华文细黑"/>
                <a:cs typeface="Times New Roman"/>
              </a:rPr>
              <a:t>是否近似等于</a:t>
            </a:r>
            <a:r>
              <a:rPr lang="en-US" altLang="zh-CN" sz="2800" kern="100" spc="-100" dirty="0">
                <a:solidFill>
                  <a:srgbClr val="C00000"/>
                </a:solidFill>
                <a:latin typeface="Times New Roman"/>
                <a:ea typeface="华文细黑"/>
              </a:rPr>
              <a:t>1</a:t>
            </a:r>
            <a:r>
              <a:rPr lang="en-US" altLang="zh-CN" sz="2800" kern="100" spc="-100" dirty="0">
                <a:solidFill>
                  <a:srgbClr val="C00000"/>
                </a:solidFill>
                <a:latin typeface="宋体"/>
                <a:ea typeface="华文细黑"/>
                <a:cs typeface="Times New Roman"/>
              </a:rPr>
              <a:t>∶</a:t>
            </a:r>
            <a:r>
              <a:rPr lang="en-US" altLang="zh-CN" sz="2800" kern="100" spc="-100" dirty="0">
                <a:solidFill>
                  <a:srgbClr val="C00000"/>
                </a:solidFill>
                <a:latin typeface="Times New Roman"/>
                <a:ea typeface="华文细黑"/>
              </a:rPr>
              <a:t>2</a:t>
            </a:r>
            <a:endParaRPr lang="zh-CN" altLang="en-US" sz="2800" kern="100" spc="-100" dirty="0">
              <a:solidFill>
                <a:srgbClr val="C00000"/>
              </a:solidFill>
              <a:latin typeface="Times New Roman"/>
              <a:ea typeface="华文细黑"/>
              <a:cs typeface="Times New Roman"/>
            </a:endParaRPr>
          </a:p>
        </p:txBody>
      </p:sp>
      <p:sp>
        <p:nvSpPr>
          <p:cNvPr id="14" name="矩形 13"/>
          <p:cNvSpPr/>
          <p:nvPr/>
        </p:nvSpPr>
        <p:spPr>
          <a:xfrm>
            <a:off x="8101270" y="1774812"/>
            <a:ext cx="3775393"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小车从静止开始运动，</a:t>
            </a:r>
            <a:endParaRPr lang="zh-CN" altLang="en-US" sz="2800" kern="100" dirty="0">
              <a:solidFill>
                <a:srgbClr val="C00000"/>
              </a:solidFill>
              <a:latin typeface="Times New Roman"/>
              <a:ea typeface="华文细黑"/>
              <a:cs typeface="Times New Roman"/>
            </a:endParaRPr>
          </a:p>
        </p:txBody>
      </p:sp>
      <p:sp>
        <p:nvSpPr>
          <p:cNvPr id="15"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6"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6</a:t>
            </a:r>
          </a:p>
        </p:txBody>
      </p:sp>
      <p:sp>
        <p:nvSpPr>
          <p:cNvPr id="5" name="矩形 4"/>
          <p:cNvSpPr/>
          <p:nvPr/>
        </p:nvSpPr>
        <p:spPr>
          <a:xfrm>
            <a:off x="437054" y="2494004"/>
            <a:ext cx="11232086" cy="523220"/>
          </a:xfrm>
          <a:prstGeom prst="rect">
            <a:avLst/>
          </a:prstGeom>
        </p:spPr>
        <p:txBody>
          <a:bodyPr>
            <a:spAutoFit/>
          </a:bodyPr>
          <a:lstStyle/>
          <a:p>
            <a:r>
              <a:rPr lang="zh-CN" altLang="zh-CN" sz="2800" kern="100" spc="-100" dirty="0">
                <a:solidFill>
                  <a:srgbClr val="C00000"/>
                </a:solidFill>
                <a:latin typeface="Times New Roman"/>
                <a:ea typeface="华文细黑"/>
                <a:cs typeface="Times New Roman"/>
              </a:rPr>
              <a:t>纸带上最初和最末两个打印点对应小车的运动时间相等，</a:t>
            </a:r>
            <a:r>
              <a:rPr lang="zh-CN" altLang="zh-CN" sz="2800" kern="100" dirty="0">
                <a:solidFill>
                  <a:srgbClr val="C00000"/>
                </a:solidFill>
                <a:latin typeface="Times New Roman"/>
                <a:ea typeface="华文细黑"/>
                <a:cs typeface="Times New Roman"/>
              </a:rPr>
              <a:t>由</a:t>
            </a:r>
            <a:r>
              <a:rPr lang="en-US" altLang="zh-CN" sz="2800" i="1" kern="100" dirty="0">
                <a:solidFill>
                  <a:srgbClr val="C00000"/>
                </a:solidFill>
                <a:latin typeface="Times New Roman"/>
                <a:ea typeface="华文细黑"/>
              </a:rPr>
              <a:t>x</a:t>
            </a:r>
            <a:r>
              <a:rPr lang="zh-CN" altLang="zh-CN" sz="2800" kern="100" dirty="0" smtClean="0">
                <a:solidFill>
                  <a:srgbClr val="C00000"/>
                </a:solidFill>
                <a:latin typeface="Times New Roman"/>
                <a:ea typeface="华文细黑"/>
                <a:cs typeface="Times New Roman"/>
              </a:rPr>
              <a:t>＝</a:t>
            </a:r>
            <a:r>
              <a:rPr lang="en-US" altLang="zh-CN" sz="2800" i="1" kern="100" dirty="0" smtClean="0">
                <a:solidFill>
                  <a:srgbClr val="C00000"/>
                </a:solidFill>
                <a:latin typeface="Times New Roman"/>
                <a:ea typeface="华文细黑"/>
              </a:rPr>
              <a:t>        </a:t>
            </a:r>
            <a:r>
              <a:rPr lang="zh-CN" altLang="zh-CN" sz="2800" kern="100" dirty="0" smtClean="0">
                <a:solidFill>
                  <a:srgbClr val="C00000"/>
                </a:solidFill>
                <a:latin typeface="Times New Roman"/>
                <a:ea typeface="华文细黑"/>
                <a:cs typeface="Times New Roman"/>
              </a:rPr>
              <a:t>可知，</a:t>
            </a:r>
            <a:endParaRPr lang="zh-CN" altLang="en-US" sz="2800" dirty="0"/>
          </a:p>
        </p:txBody>
      </p:sp>
      <p:graphicFrame>
        <p:nvGraphicFramePr>
          <p:cNvPr id="6" name="对象 5"/>
          <p:cNvGraphicFramePr>
            <a:graphicFrameLocks noChangeAspect="1"/>
          </p:cNvGraphicFramePr>
          <p:nvPr>
            <p:extLst>
              <p:ext uri="{D42A27DB-BD31-4B8C-83A1-F6EECF244321}">
                <p14:modId xmlns:p14="http://schemas.microsoft.com/office/powerpoint/2010/main" val="2052727807"/>
              </p:ext>
            </p:extLst>
          </p:nvPr>
        </p:nvGraphicFramePr>
        <p:xfrm>
          <a:off x="9982750" y="2263548"/>
          <a:ext cx="966788" cy="1208088"/>
        </p:xfrm>
        <a:graphic>
          <a:graphicData uri="http://schemas.openxmlformats.org/presentationml/2006/ole">
            <mc:AlternateContent xmlns:mc="http://schemas.openxmlformats.org/markup-compatibility/2006">
              <mc:Choice xmlns:v="urn:schemas-microsoft-com:vml" Requires="v">
                <p:oleObj spid="_x0000_s101489" name="文档" r:id="rId9" imgW="966644" imgH="1208520" progId="Word.Document.12">
                  <p:embed/>
                </p:oleObj>
              </mc:Choice>
              <mc:Fallback>
                <p:oleObj name="文档" r:id="rId9" imgW="966644" imgH="1208520" progId="Word.Document.12">
                  <p:embed/>
                  <p:pic>
                    <p:nvPicPr>
                      <p:cNvPr id="0" name=""/>
                      <p:cNvPicPr/>
                      <p:nvPr/>
                    </p:nvPicPr>
                    <p:blipFill>
                      <a:blip r:embed="rId10"/>
                      <a:stretch>
                        <a:fillRect/>
                      </a:stretch>
                    </p:blipFill>
                    <p:spPr>
                      <a:xfrm>
                        <a:off x="9982750" y="2263548"/>
                        <a:ext cx="966788" cy="1208088"/>
                      </a:xfrm>
                      <a:prstGeom prst="rect">
                        <a:avLst/>
                      </a:prstGeom>
                    </p:spPr>
                  </p:pic>
                </p:oleObj>
              </mc:Fallback>
            </mc:AlternateContent>
          </a:graphicData>
        </a:graphic>
      </p:graphicFrame>
      <p:sp>
        <p:nvSpPr>
          <p:cNvPr id="19" name="矩形 18"/>
          <p:cNvSpPr/>
          <p:nvPr/>
        </p:nvSpPr>
        <p:spPr>
          <a:xfrm>
            <a:off x="469584" y="3266928"/>
            <a:ext cx="6695582" cy="523220"/>
          </a:xfrm>
          <a:prstGeom prst="rect">
            <a:avLst/>
          </a:prstGeom>
        </p:spPr>
        <p:txBody>
          <a:bodyPr wrap="square">
            <a:spAutoFit/>
          </a:bodyPr>
          <a:lstStyle/>
          <a:p>
            <a:pPr lvl="0"/>
            <a:r>
              <a:rPr lang="en-US" altLang="zh-CN" sz="2800" i="1" kern="100" dirty="0">
                <a:solidFill>
                  <a:srgbClr val="C00000"/>
                </a:solidFill>
                <a:latin typeface="Times New Roman"/>
                <a:ea typeface="华文细黑"/>
              </a:rPr>
              <a:t>x</a:t>
            </a:r>
            <a:r>
              <a:rPr lang="zh-CN" altLang="zh-CN" sz="2800" kern="100" dirty="0">
                <a:solidFill>
                  <a:srgbClr val="C00000"/>
                </a:solidFill>
                <a:latin typeface="Times New Roman"/>
                <a:ea typeface="华文细黑"/>
                <a:cs typeface="Times New Roman"/>
              </a:rPr>
              <a:t>与</a:t>
            </a:r>
            <a:r>
              <a:rPr lang="en-US" altLang="zh-CN" sz="2800" i="1" kern="100" dirty="0">
                <a:solidFill>
                  <a:srgbClr val="C00000"/>
                </a:solidFill>
                <a:latin typeface="Times New Roman"/>
                <a:ea typeface="华文细黑"/>
              </a:rPr>
              <a:t>a</a:t>
            </a:r>
            <a:r>
              <a:rPr lang="zh-CN" altLang="zh-CN" sz="2800" kern="100" dirty="0">
                <a:solidFill>
                  <a:srgbClr val="C00000"/>
                </a:solidFill>
                <a:latin typeface="Times New Roman"/>
                <a:ea typeface="华文细黑"/>
                <a:cs typeface="Times New Roman"/>
              </a:rPr>
              <a:t>成正比，即距离之比等于加速度之比</a:t>
            </a:r>
            <a:endParaRPr lang="zh-CN" altLang="en-US" sz="2800" dirty="0">
              <a:solidFill>
                <a:prstClr val="black"/>
              </a:solidFill>
            </a:endParaRPr>
          </a:p>
        </p:txBody>
      </p:sp>
      <p:sp>
        <p:nvSpPr>
          <p:cNvPr id="25" name="矩形 24"/>
          <p:cNvSpPr/>
          <p:nvPr/>
        </p:nvSpPr>
        <p:spPr>
          <a:xfrm>
            <a:off x="387107" y="3863044"/>
            <a:ext cx="11375559"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丙同学的验证方法是：比较</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是否近似等于</a:t>
            </a:r>
            <a:r>
              <a:rPr lang="en-US" altLang="zh-CN" sz="2800" kern="1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；小车从静止开始运动，纸带上最初和最末两个打印点对应小车的运动时间相等，由</a:t>
            </a:r>
            <a:r>
              <a:rPr lang="en-US" altLang="zh-CN" sz="2800" i="1" kern="100" dirty="0">
                <a:solidFill>
                  <a:srgbClr val="002060"/>
                </a:solidFill>
                <a:latin typeface="Times New Roman"/>
                <a:ea typeface="华文细黑"/>
                <a:cs typeface="Courier New"/>
              </a:rPr>
              <a:t>x</a:t>
            </a:r>
            <a:r>
              <a:rPr lang="zh-CN" altLang="zh-CN" sz="2800" kern="100" dirty="0" smtClean="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        </a:t>
            </a:r>
            <a:r>
              <a:rPr lang="zh-CN" altLang="zh-CN" sz="2800" kern="100" dirty="0" smtClean="0">
                <a:solidFill>
                  <a:srgbClr val="002060"/>
                </a:solidFill>
                <a:latin typeface="Times New Roman"/>
                <a:ea typeface="华文细黑"/>
                <a:cs typeface="Times New Roman"/>
              </a:rPr>
              <a:t>可知</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与</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成正比，即距离之比等于加速度之比</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484529863"/>
              </p:ext>
            </p:extLst>
          </p:nvPr>
        </p:nvGraphicFramePr>
        <p:xfrm>
          <a:off x="1404526" y="5071482"/>
          <a:ext cx="1057275" cy="1270000"/>
        </p:xfrm>
        <a:graphic>
          <a:graphicData uri="http://schemas.openxmlformats.org/presentationml/2006/ole">
            <mc:AlternateContent xmlns:mc="http://schemas.openxmlformats.org/markup-compatibility/2006">
              <mc:Choice xmlns:v="urn:schemas-microsoft-com:vml" Requires="v">
                <p:oleObj spid="_x0000_s101490" name="文档" r:id="rId11" imgW="1058057" imgH="1269432" progId="Word.Document.12">
                  <p:embed/>
                </p:oleObj>
              </mc:Choice>
              <mc:Fallback>
                <p:oleObj name="文档" r:id="rId11" imgW="1058057" imgH="1269432" progId="Word.Document.12">
                  <p:embed/>
                  <p:pic>
                    <p:nvPicPr>
                      <p:cNvPr id="0" name=""/>
                      <p:cNvPicPr/>
                      <p:nvPr/>
                    </p:nvPicPr>
                    <p:blipFill>
                      <a:blip r:embed="rId12"/>
                      <a:stretch>
                        <a:fillRect/>
                      </a:stretch>
                    </p:blipFill>
                    <p:spPr>
                      <a:xfrm>
                        <a:off x="1404526" y="5071482"/>
                        <a:ext cx="1057275" cy="1270000"/>
                      </a:xfrm>
                      <a:prstGeom prst="rect">
                        <a:avLst/>
                      </a:prstGeom>
                    </p:spPr>
                  </p:pic>
                </p:oleObj>
              </mc:Fallback>
            </mc:AlternateContent>
          </a:graphicData>
        </a:graphic>
      </p:graphicFrame>
    </p:spTree>
    <p:extLst>
      <p:ext uri="{BB962C8B-B14F-4D97-AF65-F5344CB8AC3E}">
        <p14:creationId xmlns:p14="http://schemas.microsoft.com/office/powerpoint/2010/main" val="2760069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par>
                                <p:cTn id="43" presetID="3" presetClass="entr" presetSubtype="1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 grpId="0"/>
      <p:bldP spid="3" grpId="1"/>
      <p:bldP spid="14" grpId="0"/>
      <p:bldP spid="14" grpId="1"/>
      <p:bldP spid="5" grpId="0"/>
      <p:bldP spid="5" grpId="1"/>
      <p:bldP spid="19" grpId="0"/>
      <p:bldP spid="19" grpId="1"/>
      <p:bldP spid="25" grpId="0"/>
      <p:bldP spid="2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7107" y="621482"/>
            <a:ext cx="11375559" cy="5060335"/>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下列操作中，对减少实验误差有益的是</a:t>
            </a:r>
            <a:r>
              <a:rPr lang="en-US" altLang="zh-CN" sz="2800" kern="100" dirty="0" smtClean="0">
                <a:latin typeface="Times New Roman"/>
                <a:ea typeface="华文细黑"/>
                <a:cs typeface="Courier New"/>
              </a:rPr>
              <a:t>______.</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换用质量大一些的钩码</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换用质量大一些的小车</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调整定滑轮的高度，使牵引</a:t>
            </a:r>
            <a:r>
              <a:rPr lang="zh-CN" altLang="zh-CN" sz="2800" kern="100" dirty="0" smtClean="0">
                <a:latin typeface="Times New Roman"/>
                <a:ea typeface="华文细黑"/>
                <a:cs typeface="Times New Roman"/>
              </a:rPr>
              <a:t>小车</a:t>
            </a:r>
            <a:endParaRPr lang="en-US" altLang="zh-CN" sz="2800" kern="100" dirty="0" smtClean="0">
              <a:latin typeface="Times New Roman"/>
              <a:ea typeface="华文细黑"/>
              <a:cs typeface="Times New Roman"/>
            </a:endParaRPr>
          </a:p>
          <a:p>
            <a:pPr algn="just">
              <a:lnSpc>
                <a:spcPts val="5500"/>
              </a:lnSpc>
              <a:spcAft>
                <a:spcPts val="0"/>
              </a:spcAft>
              <a:tabLst>
                <a:tab pos="2700655" algn="l"/>
              </a:tabLst>
            </a:pP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的细线</a:t>
            </a:r>
            <a:r>
              <a:rPr lang="zh-CN" altLang="zh-CN" sz="2800" kern="100" dirty="0">
                <a:latin typeface="Times New Roman"/>
                <a:ea typeface="华文细黑"/>
                <a:cs typeface="Times New Roman"/>
              </a:rPr>
              <a:t>与木板平行</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平衡小车运动受到的摩擦力时</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5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将</a:t>
            </a:r>
            <a:r>
              <a:rPr lang="zh-CN" altLang="zh-CN" sz="2800" kern="100" dirty="0">
                <a:latin typeface="Times New Roman"/>
                <a:ea typeface="华文细黑"/>
                <a:cs typeface="Times New Roman"/>
              </a:rPr>
              <a:t>细线与小车连接起来</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15"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6"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6</a:t>
            </a:r>
          </a:p>
        </p:txBody>
      </p:sp>
      <p:pic>
        <p:nvPicPr>
          <p:cNvPr id="26" name="Picture 2" descr="\\贾文\贾文\源文件\同步\物理 人教 必修1 新课标\4-262.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55246" y="1557586"/>
            <a:ext cx="5087846" cy="31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267278" y="145509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8" name="TextBox 27"/>
          <p:cNvSpPr txBox="1"/>
          <p:nvPr/>
        </p:nvSpPr>
        <p:spPr>
          <a:xfrm>
            <a:off x="267278" y="283341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75143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7" grpId="0"/>
      <p:bldP spid="27" grpId="1"/>
      <p:bldP spid="28" grpId="0"/>
      <p:bldP spid="28" grpId="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矩形 10"/>
          <p:cNvSpPr/>
          <p:nvPr/>
        </p:nvSpPr>
        <p:spPr>
          <a:xfrm>
            <a:off x="423101" y="765498"/>
            <a:ext cx="11262930" cy="4963771"/>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换用质量大一些的钩码，可减小实验的相对阻力，使得测量更准确，选项</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正确；</a:t>
            </a:r>
            <a:endParaRPr lang="en-US" altLang="zh-CN" sz="2800" kern="100" dirty="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换用质量大一些的小车，会增大阻力，加大误差，选项</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endParaRPr lang="en-US" altLang="zh-CN" sz="2800" kern="100" dirty="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调整定滑轮的高度，使牵引小车的细线与木板平行，可减小实验的误差，选项</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endParaRPr lang="en-US" altLang="zh-CN" sz="2800" kern="100" dirty="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平衡小车运动受到的摩擦力时，只让小车拖着纸带运动，而不应该连接细线，选项</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latin typeface="宋体"/>
              <a:cs typeface="Courier New"/>
            </a:endParaRP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15"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6"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6</a:t>
            </a:r>
          </a:p>
        </p:txBody>
      </p:sp>
    </p:spTree>
    <p:extLst>
      <p:ext uri="{BB962C8B-B14F-4D97-AF65-F5344CB8AC3E}">
        <p14:creationId xmlns:p14="http://schemas.microsoft.com/office/powerpoint/2010/main" val="1591083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750"/>
                                        <p:tgtEl>
                                          <p:spTgt spid="11">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linds(horizontal)">
                                      <p:cBhvr>
                                        <p:cTn id="11" dur="750"/>
                                        <p:tgtEl>
                                          <p:spTgt spid="11">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linds(horizontal)">
                                      <p:cBhvr>
                                        <p:cTn id="15" dur="750"/>
                                        <p:tgtEl>
                                          <p:spTgt spid="11">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blinds(horizontal)">
                                      <p:cBhvr>
                                        <p:cTn id="19" dur="75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4" descr="C:\Users\Administrator\Desktop\用！！！\风景图片\新图！\3运动会\timg (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 y="1469"/>
            <a:ext cx="12189600" cy="685665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2" name="矩形 11"/>
          <p:cNvSpPr/>
          <p:nvPr/>
        </p:nvSpPr>
        <p:spPr>
          <a:xfrm>
            <a:off x="447798" y="230074"/>
            <a:ext cx="11242743"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滑块和位移传感器发射部分的总质量</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_____ </a:t>
            </a:r>
            <a:r>
              <a:rPr lang="en-US" altLang="zh-CN" sz="2800" kern="100" dirty="0">
                <a:latin typeface="Times New Roman"/>
                <a:ea typeface="华文细黑"/>
                <a:cs typeface="Courier New"/>
              </a:rPr>
              <a:t>kg</a:t>
            </a:r>
            <a:r>
              <a:rPr lang="zh-CN" altLang="zh-CN" sz="2800" kern="100" dirty="0">
                <a:latin typeface="Times New Roman"/>
                <a:ea typeface="华文细黑"/>
                <a:cs typeface="Times New Roman"/>
              </a:rPr>
              <a:t>；滑块和轨道间的动摩擦因数</a:t>
            </a:r>
            <a:r>
              <a:rPr lang="en-US" altLang="zh-CN" sz="2800" i="1" kern="100" dirty="0">
                <a:latin typeface="Times New Roman"/>
                <a:ea typeface="华文细黑"/>
                <a:cs typeface="Courier New"/>
              </a:rPr>
              <a:t>μ</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_____.</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7473518" y="353770"/>
            <a:ext cx="633507" cy="523220"/>
          </a:xfrm>
          <a:prstGeom prst="rect">
            <a:avLst/>
          </a:prstGeom>
        </p:spPr>
        <p:txBody>
          <a:bodyPr wrap="none">
            <a:spAutoFit/>
          </a:bodyPr>
          <a:lstStyle/>
          <a:p>
            <a:r>
              <a:rPr lang="en-US" altLang="zh-CN" sz="2800" kern="100" dirty="0">
                <a:solidFill>
                  <a:srgbClr val="C00000"/>
                </a:solidFill>
                <a:latin typeface="Times New Roman"/>
                <a:ea typeface="华文细黑"/>
              </a:rPr>
              <a:t>0.5</a:t>
            </a:r>
            <a:endParaRPr lang="zh-CN" altLang="en-US" sz="2800" kern="100" dirty="0">
              <a:solidFill>
                <a:srgbClr val="C00000"/>
              </a:solidFill>
              <a:latin typeface="Times New Roman"/>
              <a:ea typeface="华文细黑"/>
            </a:endParaRPr>
          </a:p>
        </p:txBody>
      </p:sp>
      <p:sp>
        <p:nvSpPr>
          <p:cNvPr id="17"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8"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19" name="Picture 2" descr="\\贾文\贾文\源文件\同步\物理 人教 必修1 新课标\4-251.T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51062"/>
          <a:stretch>
            <a:fillRect/>
          </a:stretch>
        </p:blipFill>
        <p:spPr bwMode="auto">
          <a:xfrm>
            <a:off x="2511536" y="1681796"/>
            <a:ext cx="3433134" cy="275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贾文\贾文\源文件\同步\物理 人教 必修1 新课标\4-251.T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5902"/>
          <a:stretch>
            <a:fillRect/>
          </a:stretch>
        </p:blipFill>
        <p:spPr bwMode="auto">
          <a:xfrm>
            <a:off x="6429360" y="1681796"/>
            <a:ext cx="3093566" cy="275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p:cNvSpPr/>
          <p:nvPr/>
        </p:nvSpPr>
        <p:spPr>
          <a:xfrm>
            <a:off x="3013427" y="1012157"/>
            <a:ext cx="633507" cy="523220"/>
          </a:xfrm>
          <a:prstGeom prst="rect">
            <a:avLst/>
          </a:prstGeom>
        </p:spPr>
        <p:txBody>
          <a:bodyPr wrap="none">
            <a:spAutoFit/>
          </a:bodyPr>
          <a:lstStyle/>
          <a:p>
            <a:r>
              <a:rPr lang="en-US" altLang="zh-CN" sz="2800" kern="100" dirty="0">
                <a:solidFill>
                  <a:srgbClr val="C00000"/>
                </a:solidFill>
                <a:latin typeface="Times New Roman"/>
                <a:ea typeface="华文细黑"/>
              </a:rPr>
              <a:t>0.2</a:t>
            </a:r>
            <a:endParaRPr lang="zh-CN" altLang="en-US" sz="2800" kern="100" dirty="0">
              <a:solidFill>
                <a:srgbClr val="C00000"/>
              </a:solidFill>
              <a:latin typeface="Times New Roman"/>
              <a:ea typeface="华文细黑"/>
            </a:endParaRPr>
          </a:p>
        </p:txBody>
      </p:sp>
      <p:sp>
        <p:nvSpPr>
          <p:cNvPr id="24" name="矩形 23"/>
          <p:cNvSpPr/>
          <p:nvPr/>
        </p:nvSpPr>
        <p:spPr>
          <a:xfrm>
            <a:off x="447798" y="4365898"/>
            <a:ext cx="11242743"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在水平面内运动时，由牛顿第二定律得：</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μmg</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zh-CN" altLang="zh-CN" sz="2800" kern="100" dirty="0">
                <a:solidFill>
                  <a:srgbClr val="002060"/>
                </a:solidFill>
                <a:latin typeface="Times New Roman"/>
                <a:ea typeface="华文细黑"/>
                <a:cs typeface="Times New Roman"/>
              </a:rPr>
              <a:t>，在图线上取两个点</a:t>
            </a:r>
            <a:r>
              <a:rPr lang="en-US" altLang="zh-CN" sz="2800" kern="1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a:t>
            </a:r>
            <a:r>
              <a:rPr lang="zh-CN" altLang="zh-CN" sz="2800" kern="100" dirty="0">
                <a:solidFill>
                  <a:srgbClr val="002060"/>
                </a:solidFill>
                <a:latin typeface="Times New Roman"/>
                <a:ea typeface="华文细黑"/>
                <a:cs typeface="Times New Roman"/>
              </a:rPr>
              <a:t>代入</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解</a:t>
            </a:r>
            <a:r>
              <a:rPr lang="zh-CN" altLang="zh-CN" sz="2800" kern="100" dirty="0">
                <a:solidFill>
                  <a:srgbClr val="002060"/>
                </a:solidFill>
                <a:latin typeface="Times New Roman"/>
                <a:ea typeface="华文细黑"/>
                <a:cs typeface="Times New Roman"/>
              </a:rPr>
              <a:t>得：</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0.5 kg</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μ</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0.2.</a:t>
            </a:r>
            <a:endParaRPr lang="zh-CN" altLang="zh-CN" sz="1050" kern="100" dirty="0">
              <a:effectLst/>
              <a:latin typeface="宋体"/>
              <a:cs typeface="Courier New"/>
            </a:endParaRPr>
          </a:p>
        </p:txBody>
      </p:sp>
    </p:spTree>
    <p:extLst>
      <p:ext uri="{BB962C8B-B14F-4D97-AF65-F5344CB8AC3E}">
        <p14:creationId xmlns:p14="http://schemas.microsoft.com/office/powerpoint/2010/main" val="3953168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Effect transition="in" filter="blinds(horizontal)">
                                      <p:cBhvr>
                                        <p:cTn id="24" dur="500"/>
                                        <p:tgtEl>
                                          <p:spTgt spid="2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4">
                                            <p:txEl>
                                              <p:pRg st="1" end="1"/>
                                            </p:txEl>
                                          </p:spTgt>
                                        </p:tgtEl>
                                        <p:attrNameLst>
                                          <p:attrName>style.visibility</p:attrName>
                                        </p:attrNameLst>
                                      </p:cBhvr>
                                      <p:to>
                                        <p:strVal val="visible"/>
                                      </p:to>
                                    </p:set>
                                    <p:animEffect transition="in" filter="blinds(horizontal)">
                                      <p:cBhvr>
                                        <p:cTn id="29" dur="500"/>
                                        <p:tgtEl>
                                          <p:spTgt spid="2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xEl>
                                              <p:pRg st="2" end="2"/>
                                            </p:txEl>
                                          </p:spTgt>
                                        </p:tgtEl>
                                        <p:attrNameLst>
                                          <p:attrName>style.visibility</p:attrName>
                                        </p:attrNameLst>
                                      </p:cBhvr>
                                      <p:to>
                                        <p:strVal val="visible"/>
                                      </p:to>
                                    </p:set>
                                    <p:animEffect transition="in" filter="blinds(horizontal)">
                                      <p:cBhvr>
                                        <p:cTn id="34" dur="500"/>
                                        <p:tgtEl>
                                          <p:spTgt spid="2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24">
                                            <p:txEl>
                                              <p:pRg st="0" end="0"/>
                                            </p:txEl>
                                          </p:spTgt>
                                        </p:tgtEl>
                                      </p:cBhvr>
                                    </p:animEffect>
                                    <p:set>
                                      <p:cBhvr>
                                        <p:cTn id="39" dur="1" fill="hold">
                                          <p:stCondLst>
                                            <p:cond delay="499"/>
                                          </p:stCondLst>
                                        </p:cTn>
                                        <p:tgtEl>
                                          <p:spTgt spid="24">
                                            <p:txEl>
                                              <p:pRg st="0" end="0"/>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24">
                                            <p:txEl>
                                              <p:pRg st="1" end="1"/>
                                            </p:txEl>
                                          </p:spTgt>
                                        </p:tgtEl>
                                      </p:cBhvr>
                                    </p:animEffect>
                                    <p:set>
                                      <p:cBhvr>
                                        <p:cTn id="42" dur="1" fill="hold">
                                          <p:stCondLst>
                                            <p:cond delay="499"/>
                                          </p:stCondLst>
                                        </p:cTn>
                                        <p:tgtEl>
                                          <p:spTgt spid="24">
                                            <p:txEl>
                                              <p:pRg st="1" end="1"/>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4">
                                            <p:txEl>
                                              <p:pRg st="2" end="2"/>
                                            </p:txEl>
                                          </p:spTgt>
                                        </p:tgtEl>
                                      </p:cBhvr>
                                    </p:animEffect>
                                    <p:set>
                                      <p:cBhvr>
                                        <p:cTn id="45" dur="1" fill="hold">
                                          <p:stCondLst>
                                            <p:cond delay="499"/>
                                          </p:stCondLst>
                                        </p:cTn>
                                        <p:tgtEl>
                                          <p:spTgt spid="24">
                                            <p:txEl>
                                              <p:pRg st="2" end="2"/>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3" grpId="0"/>
      <p:bldP spid="3" grpId="1"/>
      <p:bldP spid="23" grpId="0"/>
      <p:bldP spid="23" grpId="1"/>
      <p:bldP spid="2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矩形 19"/>
          <p:cNvSpPr/>
          <p:nvPr/>
        </p:nvSpPr>
        <p:spPr>
          <a:xfrm>
            <a:off x="350079" y="21912"/>
            <a:ext cx="11412000" cy="658639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某实验小组欲以如图</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所示实验装置</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探究加速度与物体受力和质量的关系</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图中</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为小车，</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为装有砝码的小盘，</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为一端带有定滑轮的长木板，小车通过纸带与电磁打点计时器</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未画出</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相连，小车的质量为</a:t>
            </a:r>
            <a:r>
              <a:rPr lang="en-US" altLang="zh-CN" sz="2800" i="1" kern="100" dirty="0">
                <a:latin typeface="Times New Roman"/>
                <a:ea typeface="华文细黑"/>
                <a:cs typeface="Courier New"/>
              </a:rPr>
              <a:t>m</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，小盘</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及砝码</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的质量为</a:t>
            </a:r>
            <a:r>
              <a:rPr lang="en-US" altLang="zh-CN" sz="2800" i="1" kern="100" dirty="0">
                <a:latin typeface="Times New Roman"/>
                <a:ea typeface="华文细黑"/>
                <a:cs typeface="Courier New"/>
              </a:rPr>
              <a:t>m</a:t>
            </a:r>
            <a:r>
              <a:rPr lang="en-US" altLang="zh-CN" sz="2800" kern="100" baseline="-25000" dirty="0">
                <a:latin typeface="Times New Roman"/>
                <a:ea typeface="华文细黑"/>
                <a:cs typeface="Courier New"/>
              </a:rPr>
              <a:t>2</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下列说法正确的是</a:t>
            </a:r>
            <a:r>
              <a:rPr lang="zh-CN" altLang="zh-CN" sz="2800" kern="100" dirty="0">
                <a:solidFill>
                  <a:prstClr val="black"/>
                </a:solidFill>
                <a:latin typeface="宋体"/>
                <a:ea typeface="Times New Roman"/>
                <a:cs typeface="Courier New"/>
              </a:rPr>
              <a:t> </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实验时先放开小车，再接通</a:t>
            </a:r>
            <a:r>
              <a:rPr lang="zh-CN" altLang="zh-CN" sz="2800" kern="100" dirty="0" smtClean="0">
                <a:solidFill>
                  <a:prstClr val="black"/>
                </a:solidFill>
                <a:latin typeface="Times New Roman"/>
                <a:ea typeface="华文细黑"/>
                <a:cs typeface="Times New Roman"/>
              </a:rPr>
              <a:t>打点</a:t>
            </a:r>
            <a:endParaRPr lang="en-US" altLang="zh-CN" sz="2800" kern="100" dirty="0" smtClean="0">
              <a:solidFill>
                <a:prstClr val="black"/>
              </a:solidFill>
              <a:latin typeface="Times New Roman"/>
              <a:ea typeface="华文细黑"/>
              <a:cs typeface="Times New Roman"/>
            </a:endParaRPr>
          </a:p>
          <a:p>
            <a:pPr lvl="0" algn="just">
              <a:lnSpc>
                <a:spcPct val="150000"/>
              </a:lnSpc>
              <a:tabLst>
                <a:tab pos="2700655" algn="l"/>
              </a:tabLst>
            </a:pPr>
            <a:r>
              <a:rPr lang="en-US" altLang="zh-CN" sz="2800"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计时器的</a:t>
            </a:r>
            <a:r>
              <a:rPr lang="zh-CN" altLang="zh-CN" sz="2800" kern="100" dirty="0">
                <a:solidFill>
                  <a:prstClr val="black"/>
                </a:solidFill>
                <a:latin typeface="Times New Roman"/>
                <a:ea typeface="华文细黑"/>
                <a:cs typeface="Times New Roman"/>
              </a:rPr>
              <a:t>电源</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B.</a:t>
            </a:r>
            <a:r>
              <a:rPr lang="zh-CN" altLang="zh-CN" sz="2800" kern="100" dirty="0">
                <a:solidFill>
                  <a:prstClr val="black"/>
                </a:solidFill>
                <a:latin typeface="Times New Roman"/>
                <a:ea typeface="华文细黑"/>
                <a:cs typeface="Times New Roman"/>
              </a:rPr>
              <a:t>每次改变小车质量时，应重新平衡摩擦力</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C.</a:t>
            </a:r>
            <a:r>
              <a:rPr lang="zh-CN" altLang="zh-CN" sz="2800" kern="100" dirty="0">
                <a:solidFill>
                  <a:prstClr val="black"/>
                </a:solidFill>
                <a:latin typeface="Times New Roman"/>
                <a:ea typeface="华文细黑"/>
                <a:cs typeface="Times New Roman"/>
              </a:rPr>
              <a:t>本实验中应满足</a:t>
            </a:r>
            <a:r>
              <a:rPr lang="en-US" altLang="zh-CN" sz="2800" i="1" kern="100" dirty="0">
                <a:solidFill>
                  <a:prstClr val="black"/>
                </a:solidFill>
                <a:latin typeface="Times New Roman"/>
                <a:ea typeface="华文细黑"/>
                <a:cs typeface="Courier New"/>
              </a:rPr>
              <a:t>m</a:t>
            </a:r>
            <a:r>
              <a:rPr lang="en-US" altLang="zh-CN" sz="2800" kern="100" baseline="-250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远小于</a:t>
            </a:r>
            <a:r>
              <a:rPr lang="en-US" altLang="zh-CN" sz="2800" i="1" kern="100" dirty="0">
                <a:solidFill>
                  <a:prstClr val="black"/>
                </a:solidFill>
                <a:latin typeface="Times New Roman"/>
                <a:ea typeface="华文细黑"/>
                <a:cs typeface="Courier New"/>
              </a:rPr>
              <a:t>m</a:t>
            </a:r>
            <a:r>
              <a:rPr lang="en-US" altLang="zh-CN" sz="2800" kern="100" baseline="-250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的条件</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D.</a:t>
            </a:r>
            <a:r>
              <a:rPr lang="zh-CN" altLang="zh-CN" sz="2800" kern="100" dirty="0">
                <a:solidFill>
                  <a:prstClr val="black"/>
                </a:solidFill>
                <a:latin typeface="Times New Roman"/>
                <a:ea typeface="华文细黑"/>
                <a:cs typeface="Times New Roman"/>
              </a:rPr>
              <a:t>在用图象探究小车加速度与受力的关系时，应作</a:t>
            </a: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a:t>
            </a:r>
            <a:r>
              <a:rPr lang="en-US" altLang="zh-CN" sz="2800" i="1" kern="100" dirty="0">
                <a:solidFill>
                  <a:prstClr val="black"/>
                </a:solidFill>
                <a:latin typeface="Times New Roman"/>
                <a:ea typeface="华文细黑"/>
                <a:cs typeface="Courier New"/>
              </a:rPr>
              <a:t>m</a:t>
            </a:r>
            <a:r>
              <a:rPr lang="en-US" altLang="zh-CN" sz="2800" kern="100" baseline="-25000" dirty="0">
                <a:solidFill>
                  <a:prstClr val="black"/>
                </a:solidFill>
                <a:latin typeface="Times New Roman"/>
                <a:ea typeface="华文细黑"/>
                <a:cs typeface="Courier New"/>
              </a:rPr>
              <a:t>1</a:t>
            </a:r>
            <a:r>
              <a:rPr lang="zh-CN" altLang="zh-CN" sz="2800" kern="100" dirty="0" smtClean="0">
                <a:solidFill>
                  <a:prstClr val="black"/>
                </a:solidFill>
                <a:latin typeface="Times New Roman"/>
                <a:ea typeface="华文细黑"/>
                <a:cs typeface="Times New Roman"/>
              </a:rPr>
              <a:t>图象</a:t>
            </a:r>
            <a:endParaRPr lang="zh-CN" altLang="zh-CN" sz="1050" kern="100" dirty="0">
              <a:solidFill>
                <a:prstClr val="black"/>
              </a:solidFill>
              <a:latin typeface="宋体"/>
              <a:cs typeface="Courier New"/>
            </a:endParaRPr>
          </a:p>
        </p:txBody>
      </p:sp>
      <p:sp>
        <p:nvSpPr>
          <p:cNvPr id="16" name="TextBox 1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7" name="TextBox 16">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2"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4"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8"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1"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84994" name="Picture 2" descr="\\贾文\贾文\源文件\同步\物理 人教 必修1 新课标\4-252.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39222" y="2195498"/>
            <a:ext cx="5376421" cy="219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p:cNvSpPr/>
          <p:nvPr/>
        </p:nvSpPr>
        <p:spPr>
          <a:xfrm>
            <a:off x="8565795" y="4268576"/>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2</a:t>
            </a:r>
            <a:endParaRPr lang="zh-CN" altLang="en-US" dirty="0"/>
          </a:p>
        </p:txBody>
      </p:sp>
      <p:sp>
        <p:nvSpPr>
          <p:cNvPr id="24" name="TextBox 23"/>
          <p:cNvSpPr txBox="1"/>
          <p:nvPr/>
        </p:nvSpPr>
        <p:spPr>
          <a:xfrm>
            <a:off x="246958" y="519407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4" grpId="0"/>
      <p:bldP spid="24"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0" name="矩形 19"/>
          <p:cNvSpPr/>
          <p:nvPr/>
        </p:nvSpPr>
        <p:spPr>
          <a:xfrm>
            <a:off x="478582" y="1230059"/>
            <a:ext cx="11187139" cy="2847807"/>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实验</a:t>
            </a:r>
            <a:r>
              <a:rPr lang="zh-CN" altLang="zh-CN" sz="2800" kern="100" dirty="0">
                <a:solidFill>
                  <a:srgbClr val="002060"/>
                </a:solidFill>
                <a:latin typeface="Times New Roman"/>
                <a:ea typeface="华文细黑"/>
                <a:cs typeface="Times New Roman"/>
              </a:rPr>
              <a:t>时应先接通打点计时器电源，再放开小车，</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项错</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每次</a:t>
            </a:r>
            <a:r>
              <a:rPr lang="zh-CN" altLang="zh-CN" sz="2800" kern="100" dirty="0">
                <a:solidFill>
                  <a:srgbClr val="002060"/>
                </a:solidFill>
                <a:latin typeface="Times New Roman"/>
                <a:ea typeface="华文细黑"/>
                <a:cs typeface="Times New Roman"/>
              </a:rPr>
              <a:t>改变小车质量时，没必要重新平衡摩擦力，</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项错</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实验</a:t>
            </a:r>
            <a:r>
              <a:rPr lang="zh-CN" altLang="zh-CN" sz="2800" kern="100" dirty="0">
                <a:solidFill>
                  <a:srgbClr val="002060"/>
                </a:solidFill>
                <a:latin typeface="Times New Roman"/>
                <a:ea typeface="华文细黑"/>
                <a:cs typeface="Times New Roman"/>
              </a:rPr>
              <a:t>要求</a:t>
            </a:r>
            <a:r>
              <a:rPr lang="en-US" altLang="zh-CN" sz="2800" i="1" kern="100" dirty="0">
                <a:solidFill>
                  <a:srgbClr val="002060"/>
                </a:solidFill>
                <a:latin typeface="Times New Roman"/>
                <a:ea typeface="华文细黑"/>
                <a:cs typeface="Courier New"/>
              </a:rPr>
              <a:t>m</a:t>
            </a:r>
            <a:r>
              <a:rPr lang="en-US" altLang="zh-CN" sz="2800" kern="100" baseline="-25000" dirty="0">
                <a:solidFill>
                  <a:srgbClr val="002060"/>
                </a:solidFill>
                <a:latin typeface="Times New Roman"/>
                <a:ea typeface="华文细黑"/>
                <a:cs typeface="Courier New"/>
              </a:rPr>
              <a:t>2</a:t>
            </a:r>
            <a:r>
              <a:rPr lang="en-US" altLang="zh-CN" sz="2800" kern="100" dirty="0">
                <a:solidFill>
                  <a:srgbClr val="002060"/>
                </a:solidFill>
                <a:latin typeface="Cambria Math"/>
                <a:ea typeface="华文细黑"/>
                <a:cs typeface="Cambria Math"/>
              </a:rPr>
              <a:t>≪</a:t>
            </a:r>
            <a:r>
              <a:rPr lang="en-US" altLang="zh-CN" sz="2800" i="1" kern="100" dirty="0">
                <a:solidFill>
                  <a:srgbClr val="002060"/>
                </a:solidFill>
                <a:latin typeface="Times New Roman"/>
                <a:ea typeface="华文细黑"/>
                <a:cs typeface="Courier New"/>
              </a:rPr>
              <a:t>m</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项对</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en-US" altLang="zh-CN" sz="2800" kern="100" dirty="0" smtClean="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项中应作</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或</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图象，</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9"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0"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1"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2"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3"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3015000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750"/>
                                        <p:tgtEl>
                                          <p:spTgt spid="20">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blinds(horizontal)">
                                      <p:cBhvr>
                                        <p:cTn id="11" dur="750"/>
                                        <p:tgtEl>
                                          <p:spTgt spid="20">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blinds(horizontal)">
                                      <p:cBhvr>
                                        <p:cTn id="15" dur="750"/>
                                        <p:tgtEl>
                                          <p:spTgt spid="20">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Effect transition="in" filter="blinds(horizontal)">
                                      <p:cBhvr>
                                        <p:cTn id="19" dur="75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3944408642"/>
              </p:ext>
            </p:extLst>
          </p:nvPr>
        </p:nvGraphicFramePr>
        <p:xfrm>
          <a:off x="499640" y="5312162"/>
          <a:ext cx="10852150" cy="1482725"/>
        </p:xfrm>
        <a:graphic>
          <a:graphicData uri="http://schemas.openxmlformats.org/presentationml/2006/ole">
            <mc:AlternateContent xmlns:mc="http://schemas.openxmlformats.org/markup-compatibility/2006">
              <mc:Choice xmlns:v="urn:schemas-microsoft-com:vml" Requires="v">
                <p:oleObj spid="_x0000_s102513" name="文档" r:id="rId3" imgW="10852213" imgH="1483272" progId="Word.Document.12">
                  <p:embed/>
                </p:oleObj>
              </mc:Choice>
              <mc:Fallback>
                <p:oleObj name="文档" r:id="rId3" imgW="10852213" imgH="1483272" progId="Word.Document.12">
                  <p:embed/>
                  <p:pic>
                    <p:nvPicPr>
                      <p:cNvPr id="0" name=""/>
                      <p:cNvPicPr/>
                      <p:nvPr/>
                    </p:nvPicPr>
                    <p:blipFill>
                      <a:blip r:embed="rId4"/>
                      <a:stretch>
                        <a:fillRect/>
                      </a:stretch>
                    </p:blipFill>
                    <p:spPr>
                      <a:xfrm>
                        <a:off x="499640" y="5312162"/>
                        <a:ext cx="10852150" cy="1482725"/>
                      </a:xfrm>
                      <a:prstGeom prst="rect">
                        <a:avLst/>
                      </a:prstGeom>
                    </p:spPr>
                  </p:pic>
                </p:oleObj>
              </mc:Fallback>
            </mc:AlternateContent>
          </a:graphicData>
        </a:graphic>
      </p:graphicFrame>
      <p:sp>
        <p:nvSpPr>
          <p:cNvPr id="20" name="矩形 19"/>
          <p:cNvSpPr/>
          <p:nvPr/>
        </p:nvSpPr>
        <p:spPr>
          <a:xfrm>
            <a:off x="415221" y="169114"/>
            <a:ext cx="11299010" cy="3484006"/>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实验中，得到一条打点的纸带，</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3</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示，已知相邻计数点间的时间间隔为</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，且间距</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4</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5</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6</a:t>
            </a:r>
            <a:r>
              <a:rPr lang="zh-CN" altLang="zh-CN" sz="2800" kern="100" dirty="0">
                <a:latin typeface="Times New Roman"/>
                <a:ea typeface="华文细黑"/>
                <a:cs typeface="Times New Roman"/>
              </a:rPr>
              <a:t>已量出，则打点计时器</a:t>
            </a:r>
            <a:r>
              <a:rPr lang="zh-CN" altLang="zh-CN" sz="2800" kern="100" dirty="0" smtClean="0">
                <a:latin typeface="Times New Roman"/>
                <a:ea typeface="华文细黑"/>
                <a:cs typeface="Times New Roman"/>
              </a:rPr>
              <a:t>打下</a:t>
            </a:r>
            <a:endParaRPr lang="en-US" altLang="zh-CN" sz="2800" kern="100" dirty="0" smtClean="0">
              <a:latin typeface="Times New Roman"/>
              <a:ea typeface="华文细黑"/>
              <a:cs typeface="Times New Roman"/>
            </a:endParaRPr>
          </a:p>
          <a:p>
            <a:pPr algn="just">
              <a:lnSpc>
                <a:spcPct val="90000"/>
              </a:lnSpc>
              <a:spcAft>
                <a:spcPts val="0"/>
              </a:spcAft>
              <a:tabLst>
                <a:tab pos="2700655" algn="l"/>
              </a:tabLst>
            </a:pPr>
            <a:endParaRPr lang="en-US" altLang="zh-CN" sz="2800" i="1" kern="100" dirty="0" smtClean="0">
              <a:latin typeface="Times New Roman"/>
              <a:ea typeface="华文细黑"/>
              <a:cs typeface="Courier New"/>
            </a:endParaRPr>
          </a:p>
          <a:p>
            <a:pPr algn="just">
              <a:lnSpc>
                <a:spcPct val="150000"/>
              </a:lnSpc>
              <a:spcAft>
                <a:spcPts val="0"/>
              </a:spcAft>
              <a:tabLst>
                <a:tab pos="2700655" algn="l"/>
              </a:tabLst>
            </a:pPr>
            <a:r>
              <a:rPr lang="en-US" altLang="zh-CN" sz="2800" i="1" kern="100" dirty="0" smtClean="0">
                <a:latin typeface="Times New Roman"/>
                <a:ea typeface="华文细黑"/>
                <a:cs typeface="Courier New"/>
              </a:rPr>
              <a:t>F</a:t>
            </a:r>
            <a:r>
              <a:rPr lang="zh-CN" altLang="zh-CN" sz="2800" kern="100" dirty="0" smtClean="0">
                <a:latin typeface="Times New Roman"/>
                <a:ea typeface="华文细黑"/>
                <a:cs typeface="Times New Roman"/>
              </a:rPr>
              <a:t>点</a:t>
            </a:r>
            <a:r>
              <a:rPr lang="zh-CN" altLang="zh-CN" sz="2800" kern="100" dirty="0">
                <a:solidFill>
                  <a:prstClr val="black"/>
                </a:solidFill>
                <a:latin typeface="Times New Roman"/>
                <a:ea typeface="华文细黑"/>
                <a:cs typeface="Times New Roman"/>
              </a:rPr>
              <a:t>时小车的瞬时速度的计算式为</a:t>
            </a:r>
            <a:r>
              <a:rPr lang="en-US" altLang="zh-CN" sz="2800" i="1" kern="100" dirty="0" err="1">
                <a:solidFill>
                  <a:prstClr val="black"/>
                </a:solidFill>
                <a:latin typeface="Book Antiqua"/>
                <a:ea typeface="华文细黑"/>
                <a:cs typeface="Times New Roman"/>
              </a:rPr>
              <a:t>v</a:t>
            </a:r>
            <a:r>
              <a:rPr lang="en-US" altLang="zh-CN" sz="2800" i="1" kern="100" baseline="-25000" dirty="0" err="1">
                <a:solidFill>
                  <a:prstClr val="black"/>
                </a:solidFill>
                <a:latin typeface="Times New Roman"/>
                <a:ea typeface="华文细黑"/>
                <a:cs typeface="Courier New"/>
              </a:rPr>
              <a:t>F</a:t>
            </a:r>
            <a:r>
              <a:rPr lang="zh-CN" altLang="zh-CN" sz="2800" kern="100" dirty="0">
                <a:solidFill>
                  <a:prstClr val="black"/>
                </a:solidFill>
                <a:latin typeface="Times New Roman"/>
                <a:ea typeface="华文细黑"/>
                <a:cs typeface="Times New Roman"/>
              </a:rPr>
              <a:t>＝</a:t>
            </a:r>
            <a:r>
              <a:rPr lang="en-US" altLang="zh-CN" sz="2800" kern="100" dirty="0">
                <a:solidFill>
                  <a:prstClr val="black"/>
                </a:solidFill>
                <a:latin typeface="Times New Roman"/>
                <a:ea typeface="华文细黑"/>
                <a:cs typeface="Courier New"/>
              </a:rPr>
              <a:t>______</a:t>
            </a:r>
            <a:r>
              <a:rPr lang="zh-CN" altLang="zh-CN" sz="2800" kern="100" dirty="0">
                <a:solidFill>
                  <a:prstClr val="black"/>
                </a:solidFill>
                <a:latin typeface="Times New Roman"/>
                <a:ea typeface="华文细黑"/>
                <a:cs typeface="Times New Roman"/>
              </a:rPr>
              <a:t>，小车加速度的计算式</a:t>
            </a:r>
            <a:r>
              <a:rPr lang="en-US" altLang="zh-CN" sz="2800" i="1" kern="100" dirty="0">
                <a:solidFill>
                  <a:prstClr val="black"/>
                </a:solidFill>
                <a:latin typeface="Times New Roman"/>
                <a:ea typeface="华文细黑"/>
                <a:cs typeface="Courier New"/>
              </a:rPr>
              <a:t>a</a:t>
            </a:r>
            <a:endParaRPr lang="en-US" altLang="zh-CN" sz="2800" kern="100" dirty="0" smtClean="0">
              <a:latin typeface="Times New Roman"/>
              <a:ea typeface="华文细黑"/>
              <a:cs typeface="Times New Roman"/>
            </a:endParaRPr>
          </a:p>
          <a:p>
            <a:pPr algn="just">
              <a:lnSpc>
                <a:spcPct val="90000"/>
              </a:lnSpc>
              <a:tabLst>
                <a:tab pos="2700655" algn="l"/>
              </a:tabLst>
            </a:pPr>
            <a:endParaRPr lang="en-US" altLang="zh-CN" sz="2800" i="1" kern="100" dirty="0">
              <a:latin typeface="Times New Roman"/>
              <a:ea typeface="华文细黑"/>
              <a:cs typeface="Courier New"/>
            </a:endParaRPr>
          </a:p>
          <a:p>
            <a:pPr algn="just">
              <a:lnSpc>
                <a:spcPct val="150000"/>
              </a:lnSpc>
              <a:spcAft>
                <a:spcPts val="0"/>
              </a:spcAft>
              <a:tabLst>
                <a:tab pos="2700655" algn="l"/>
              </a:tabLst>
            </a:pP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Courier New"/>
              </a:rPr>
              <a:t>________________</a:t>
            </a:r>
            <a:r>
              <a:rPr lang="en-US" altLang="zh-CN" sz="2800" kern="100" dirty="0">
                <a:latin typeface="Times New Roman"/>
                <a:ea typeface="华文细黑"/>
                <a:cs typeface="Courier New"/>
              </a:rPr>
              <a:t>_</a:t>
            </a:r>
            <a:r>
              <a:rPr lang="en-US" altLang="zh-CN" sz="2800" kern="100" dirty="0" smtClean="0">
                <a:latin typeface="Times New Roman"/>
                <a:ea typeface="华文细黑"/>
                <a:cs typeface="Courier New"/>
              </a:rPr>
              <a:t>___.</a:t>
            </a:r>
            <a:endParaRPr lang="zh-CN" altLang="zh-CN" sz="1050" kern="100" dirty="0">
              <a:effectLst/>
              <a:latin typeface="宋体"/>
              <a:cs typeface="Courier New"/>
            </a:endParaRPr>
          </a:p>
        </p:txBody>
      </p:sp>
      <p:sp>
        <p:nvSpPr>
          <p:cNvPr id="16" name="TextBox 1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7" name="TextBox 16"/>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2"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6"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4" name="Rectangle 21">
            <a:hlinkClick r:id="rId7"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8"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8" name="Rectangle 21">
            <a:hlinkClick r:id="rId9"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1" name="Rectangle 21">
            <a:hlinkClick r:id="rId10"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86018" name="Picture 2" descr="\\贾文\贾文\源文件\同步\物理 人教 必修1 新课标\4-255.T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4312" y="3645818"/>
            <a:ext cx="7921788" cy="11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733569" y="4809262"/>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3</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411413625"/>
              </p:ext>
            </p:extLst>
          </p:nvPr>
        </p:nvGraphicFramePr>
        <p:xfrm>
          <a:off x="6492626" y="1475418"/>
          <a:ext cx="1474788" cy="1198563"/>
        </p:xfrm>
        <a:graphic>
          <a:graphicData uri="http://schemas.openxmlformats.org/presentationml/2006/ole">
            <mc:AlternateContent xmlns:mc="http://schemas.openxmlformats.org/markup-compatibility/2006">
              <mc:Choice xmlns:v="urn:schemas-microsoft-com:vml" Requires="v">
                <p:oleObj spid="_x0000_s102514" name="文档" r:id="rId12" imgW="1474494" imgH="1198368" progId="Word.Document.12">
                  <p:embed/>
                </p:oleObj>
              </mc:Choice>
              <mc:Fallback>
                <p:oleObj name="文档" r:id="rId12" imgW="1474494" imgH="1198368" progId="Word.Document.12">
                  <p:embed/>
                  <p:pic>
                    <p:nvPicPr>
                      <p:cNvPr id="0" name=""/>
                      <p:cNvPicPr/>
                      <p:nvPr/>
                    </p:nvPicPr>
                    <p:blipFill>
                      <a:blip r:embed="rId13"/>
                      <a:stretch>
                        <a:fillRect/>
                      </a:stretch>
                    </p:blipFill>
                    <p:spPr>
                      <a:xfrm>
                        <a:off x="6492626" y="1475418"/>
                        <a:ext cx="1474788" cy="1198563"/>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1143981418"/>
              </p:ext>
            </p:extLst>
          </p:nvPr>
        </p:nvGraphicFramePr>
        <p:xfrm>
          <a:off x="1022523" y="2545378"/>
          <a:ext cx="3992563" cy="1187450"/>
        </p:xfrm>
        <a:graphic>
          <a:graphicData uri="http://schemas.openxmlformats.org/presentationml/2006/ole">
            <mc:AlternateContent xmlns:mc="http://schemas.openxmlformats.org/markup-compatibility/2006">
              <mc:Choice xmlns:v="urn:schemas-microsoft-com:vml" Requires="v">
                <p:oleObj spid="_x0000_s102515" name="文档" r:id="rId14" imgW="3999264" imgH="1188432" progId="Word.Document.12">
                  <p:embed/>
                </p:oleObj>
              </mc:Choice>
              <mc:Fallback>
                <p:oleObj name="文档" r:id="rId14" imgW="3999264" imgH="1188432" progId="Word.Document.12">
                  <p:embed/>
                  <p:pic>
                    <p:nvPicPr>
                      <p:cNvPr id="0" name=""/>
                      <p:cNvPicPr/>
                      <p:nvPr/>
                    </p:nvPicPr>
                    <p:blipFill>
                      <a:blip r:embed="rId15"/>
                      <a:stretch>
                        <a:fillRect/>
                      </a:stretch>
                    </p:blipFill>
                    <p:spPr>
                      <a:xfrm>
                        <a:off x="1022523" y="2545378"/>
                        <a:ext cx="3992563" cy="1187450"/>
                      </a:xfrm>
                      <a:prstGeom prst="rect">
                        <a:avLst/>
                      </a:prstGeom>
                    </p:spPr>
                  </p:pic>
                </p:oleObj>
              </mc:Fallback>
            </mc:AlternateContent>
          </a:graphicData>
        </a:graphic>
      </p:graphicFrame>
    </p:spTree>
    <p:extLst>
      <p:ext uri="{BB962C8B-B14F-4D97-AF65-F5344CB8AC3E}">
        <p14:creationId xmlns:p14="http://schemas.microsoft.com/office/powerpoint/2010/main" val="2110212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433312149"/>
              </p:ext>
            </p:extLst>
          </p:nvPr>
        </p:nvGraphicFramePr>
        <p:xfrm>
          <a:off x="488315" y="4070652"/>
          <a:ext cx="11155363" cy="2713038"/>
        </p:xfrm>
        <a:graphic>
          <a:graphicData uri="http://schemas.openxmlformats.org/presentationml/2006/ole">
            <mc:AlternateContent xmlns:mc="http://schemas.openxmlformats.org/markup-compatibility/2006">
              <mc:Choice xmlns:v="urn:schemas-microsoft-com:vml" Requires="v">
                <p:oleObj spid="_x0000_s87412" name="文档" r:id="rId3" imgW="11157139" imgH="2712312" progId="Word.Document.12">
                  <p:embed/>
                </p:oleObj>
              </mc:Choice>
              <mc:Fallback>
                <p:oleObj name="文档" r:id="rId3" imgW="11157139" imgH="2712312" progId="Word.Document.12">
                  <p:embed/>
                  <p:pic>
                    <p:nvPicPr>
                      <p:cNvPr id="0" name=""/>
                      <p:cNvPicPr/>
                      <p:nvPr/>
                    </p:nvPicPr>
                    <p:blipFill>
                      <a:blip r:embed="rId4"/>
                      <a:stretch>
                        <a:fillRect/>
                      </a:stretch>
                    </p:blipFill>
                    <p:spPr>
                      <a:xfrm>
                        <a:off x="488315" y="4070652"/>
                        <a:ext cx="11155363" cy="2713038"/>
                      </a:xfrm>
                      <a:prstGeom prst="rect">
                        <a:avLst/>
                      </a:prstGeom>
                    </p:spPr>
                  </p:pic>
                </p:oleObj>
              </mc:Fallback>
            </mc:AlternateContent>
          </a:graphicData>
        </a:graphic>
      </p:graphicFrame>
      <p:sp>
        <p:nvSpPr>
          <p:cNvPr id="20" name="矩形 19"/>
          <p:cNvSpPr/>
          <p:nvPr/>
        </p:nvSpPr>
        <p:spPr>
          <a:xfrm>
            <a:off x="366085" y="169114"/>
            <a:ext cx="6953257" cy="400107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某同学平衡好摩擦阻力后，在保持小车质量不变的情况下，通过多次改变砝码重力，作出小车加速度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与砝码重力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的图象如图</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所示</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若牛顿第二定律成立，重力加速度</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，则小车的质量为</a:t>
            </a:r>
            <a:r>
              <a:rPr lang="en-US" altLang="zh-CN" sz="2800" kern="100" dirty="0" smtClean="0">
                <a:latin typeface="Times New Roman"/>
                <a:ea typeface="华文细黑"/>
                <a:cs typeface="Courier New"/>
              </a:rPr>
              <a:t>_</a:t>
            </a:r>
            <a:r>
              <a:rPr lang="en-US" altLang="zh-CN" sz="2800" kern="100" dirty="0">
                <a:latin typeface="Times New Roman"/>
                <a:ea typeface="华文细黑"/>
                <a:cs typeface="Courier New"/>
              </a:rPr>
              <a:t>_</a:t>
            </a:r>
            <a:r>
              <a:rPr lang="en-US" altLang="zh-CN" sz="2800" kern="100" dirty="0" smtClean="0">
                <a:latin typeface="Times New Roman"/>
                <a:ea typeface="华文细黑"/>
                <a:cs typeface="Courier New"/>
              </a:rPr>
              <a:t>___ </a:t>
            </a:r>
            <a:r>
              <a:rPr lang="en-US" altLang="zh-CN" sz="2800" kern="100" dirty="0">
                <a:latin typeface="Times New Roman"/>
                <a:ea typeface="华文细黑"/>
                <a:cs typeface="Courier New"/>
              </a:rPr>
              <a:t>kg</a:t>
            </a:r>
            <a:r>
              <a:rPr lang="zh-CN" altLang="zh-CN" sz="2800" kern="100" dirty="0">
                <a:latin typeface="Times New Roman"/>
                <a:ea typeface="华文细黑"/>
                <a:cs typeface="Times New Roman"/>
              </a:rPr>
              <a:t>，小盘的质量</a:t>
            </a:r>
            <a:r>
              <a:rPr lang="zh-CN" altLang="zh-CN" sz="2800" kern="100" dirty="0" smtClean="0">
                <a:latin typeface="Times New Roman"/>
                <a:ea typeface="华文细黑"/>
                <a:cs typeface="Times New Roman"/>
              </a:rPr>
              <a:t>为</a:t>
            </a:r>
            <a:r>
              <a:rPr lang="en-US" altLang="zh-CN" sz="2800" kern="100" dirty="0">
                <a:latin typeface="Times New Roman"/>
                <a:ea typeface="华文细黑"/>
                <a:cs typeface="Courier New"/>
              </a:rPr>
              <a:t>_</a:t>
            </a:r>
            <a:r>
              <a:rPr lang="en-US" altLang="zh-CN" sz="2800" kern="100" dirty="0" smtClean="0">
                <a:latin typeface="Times New Roman"/>
                <a:ea typeface="华文细黑"/>
                <a:cs typeface="Courier New"/>
              </a:rPr>
              <a:t>_____ </a:t>
            </a:r>
            <a:r>
              <a:rPr lang="en-US" altLang="zh-CN" sz="2800" kern="100" dirty="0">
                <a:latin typeface="Times New Roman"/>
                <a:ea typeface="华文细黑"/>
                <a:cs typeface="Courier New"/>
              </a:rPr>
              <a:t>kg</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sp>
        <p:nvSpPr>
          <p:cNvPr id="16" name="TextBox 1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7" name="TextBox 16"/>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2"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6"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4" name="Rectangle 21">
            <a:hlinkClick r:id="rId7"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8"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8" name="Rectangle 21">
            <a:hlinkClick r:id="rId9"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1" name="Rectangle 21">
            <a:hlinkClick r:id="rId10"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 name="矩形 1"/>
          <p:cNvSpPr/>
          <p:nvPr/>
        </p:nvSpPr>
        <p:spPr>
          <a:xfrm>
            <a:off x="9314399" y="3646965"/>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4</a:t>
            </a:r>
            <a:endParaRPr lang="zh-CN" altLang="en-US" dirty="0"/>
          </a:p>
        </p:txBody>
      </p:sp>
      <p:pic>
        <p:nvPicPr>
          <p:cNvPr id="87045" name="Picture 5" descr="\\贾文\贾文\源文件\同步\物理 人教 必修1 新课标\4-256.T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25868" y="333450"/>
            <a:ext cx="4300337" cy="334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497934" y="2897975"/>
            <a:ext cx="633507" cy="480131"/>
          </a:xfrm>
          <a:prstGeom prst="rect">
            <a:avLst/>
          </a:prstGeom>
        </p:spPr>
        <p:txBody>
          <a:bodyPr wrap="none">
            <a:spAutoFit/>
          </a:bodyPr>
          <a:lstStyle/>
          <a:p>
            <a:pPr>
              <a:lnSpc>
                <a:spcPct val="90000"/>
              </a:lnSpc>
              <a:tabLst>
                <a:tab pos="2700655" algn="l"/>
              </a:tabLst>
            </a:pPr>
            <a:r>
              <a:rPr lang="en-US" altLang="zh-CN" sz="2800" kern="100" dirty="0">
                <a:solidFill>
                  <a:srgbClr val="C00000"/>
                </a:solidFill>
                <a:latin typeface="Times New Roman"/>
                <a:ea typeface="华文细黑"/>
              </a:rPr>
              <a:t>2.0</a:t>
            </a:r>
            <a:endParaRPr lang="zh-CN" altLang="en-US" sz="2800" kern="100" dirty="0">
              <a:solidFill>
                <a:srgbClr val="C00000"/>
              </a:solidFill>
              <a:latin typeface="Times New Roman"/>
              <a:ea typeface="华文细黑"/>
            </a:endParaRPr>
          </a:p>
        </p:txBody>
      </p:sp>
      <p:sp>
        <p:nvSpPr>
          <p:cNvPr id="19" name="矩形 18"/>
          <p:cNvSpPr/>
          <p:nvPr/>
        </p:nvSpPr>
        <p:spPr>
          <a:xfrm>
            <a:off x="2710195" y="3525727"/>
            <a:ext cx="813043" cy="480131"/>
          </a:xfrm>
          <a:prstGeom prst="rect">
            <a:avLst/>
          </a:prstGeom>
        </p:spPr>
        <p:txBody>
          <a:bodyPr wrap="none">
            <a:spAutoFit/>
          </a:bodyPr>
          <a:lstStyle/>
          <a:p>
            <a:pPr>
              <a:lnSpc>
                <a:spcPct val="90000"/>
              </a:lnSpc>
              <a:tabLst>
                <a:tab pos="2700655" algn="l"/>
              </a:tabLst>
            </a:pPr>
            <a:r>
              <a:rPr lang="en-US" altLang="zh-CN" sz="2800" kern="100" dirty="0">
                <a:solidFill>
                  <a:srgbClr val="C00000"/>
                </a:solidFill>
                <a:latin typeface="Times New Roman"/>
                <a:ea typeface="华文细黑"/>
              </a:rPr>
              <a:t>0.06</a:t>
            </a:r>
            <a:endParaRPr lang="zh-CN" altLang="en-US" sz="2800" kern="100" dirty="0">
              <a:solidFill>
                <a:srgbClr val="C00000"/>
              </a:solidFill>
              <a:latin typeface="Times New Roman"/>
              <a:ea typeface="华文细黑"/>
            </a:endParaRPr>
          </a:p>
        </p:txBody>
      </p:sp>
    </p:spTree>
    <p:extLst>
      <p:ext uri="{BB962C8B-B14F-4D97-AF65-F5344CB8AC3E}">
        <p14:creationId xmlns:p14="http://schemas.microsoft.com/office/powerpoint/2010/main" val="4077479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3" grpId="0"/>
      <p:bldP spid="3" grpId="1"/>
      <p:bldP spid="19" grpId="0"/>
      <p:bldP spid="19"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22"/>
          <p:cNvSpPr/>
          <p:nvPr/>
        </p:nvSpPr>
        <p:spPr>
          <a:xfrm>
            <a:off x="366085" y="4659110"/>
            <a:ext cx="11417753"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100" dirty="0">
                <a:solidFill>
                  <a:srgbClr val="002060"/>
                </a:solidFill>
                <a:latin typeface="Times New Roman"/>
                <a:ea typeface="华文细黑"/>
                <a:cs typeface="Times New Roman"/>
              </a:rPr>
              <a:t>当砝码重力越来越大时</a:t>
            </a:r>
            <a:r>
              <a:rPr lang="zh-CN" altLang="zh-CN" sz="2800" kern="100" spc="-1000" dirty="0">
                <a:solidFill>
                  <a:srgbClr val="002060"/>
                </a:solidFill>
                <a:latin typeface="Times New Roman"/>
                <a:ea typeface="华文细黑"/>
                <a:cs typeface="Times New Roman"/>
              </a:rPr>
              <a:t>，</a:t>
            </a:r>
            <a:r>
              <a:rPr lang="en-US" altLang="zh-CN" sz="2800" i="1" kern="100" spc="-100" dirty="0">
                <a:solidFill>
                  <a:srgbClr val="002060"/>
                </a:solidFill>
                <a:latin typeface="Times New Roman"/>
                <a:ea typeface="华文细黑"/>
              </a:rPr>
              <a:t>a</a:t>
            </a:r>
            <a:r>
              <a:rPr lang="zh-CN" altLang="zh-CN" sz="2800" kern="100" spc="-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spc="-100" dirty="0" smtClean="0">
                <a:solidFill>
                  <a:srgbClr val="002060"/>
                </a:solidFill>
                <a:latin typeface="Times New Roman"/>
                <a:ea typeface="华文细黑"/>
                <a:cs typeface="Times New Roman"/>
              </a:rPr>
              <a:t>，</a:t>
            </a:r>
            <a:r>
              <a:rPr lang="zh-CN" altLang="zh-CN" sz="2800" kern="100" spc="-100" dirty="0">
                <a:solidFill>
                  <a:srgbClr val="002060"/>
                </a:solidFill>
                <a:latin typeface="Times New Roman"/>
                <a:ea typeface="华文细黑"/>
                <a:cs typeface="Times New Roman"/>
              </a:rPr>
              <a:t>即</a:t>
            </a:r>
            <a:r>
              <a:rPr lang="en-US" altLang="zh-CN" sz="2800" i="1" kern="100" spc="-100" dirty="0">
                <a:solidFill>
                  <a:srgbClr val="002060"/>
                </a:solidFill>
                <a:latin typeface="Times New Roman"/>
                <a:ea typeface="华文细黑"/>
              </a:rPr>
              <a:t>m</a:t>
            </a:r>
            <a:r>
              <a:rPr lang="zh-CN" altLang="zh-CN" sz="2800" kern="100" spc="-100" dirty="0">
                <a:solidFill>
                  <a:srgbClr val="002060"/>
                </a:solidFill>
                <a:latin typeface="Times New Roman"/>
                <a:ea typeface="华文细黑"/>
                <a:cs typeface="Times New Roman"/>
              </a:rPr>
              <a:t>无限大时，</a:t>
            </a:r>
            <a:r>
              <a:rPr lang="en-US" altLang="zh-CN" sz="2800" i="1" kern="100" spc="-100" dirty="0">
                <a:solidFill>
                  <a:srgbClr val="002060"/>
                </a:solidFill>
                <a:latin typeface="Times New Roman"/>
                <a:ea typeface="华文细黑"/>
              </a:rPr>
              <a:t>a</a:t>
            </a:r>
            <a:r>
              <a:rPr lang="zh-CN" altLang="zh-CN" sz="2800" kern="100" spc="-100" dirty="0">
                <a:solidFill>
                  <a:srgbClr val="002060"/>
                </a:solidFill>
                <a:latin typeface="Times New Roman"/>
                <a:ea typeface="华文细黑"/>
                <a:cs typeface="Times New Roman"/>
              </a:rPr>
              <a:t>趋向于</a:t>
            </a:r>
            <a:r>
              <a:rPr lang="en-US" altLang="zh-CN" sz="2800" i="1" kern="100" spc="-100" dirty="0">
                <a:solidFill>
                  <a:srgbClr val="002060"/>
                </a:solidFill>
                <a:latin typeface="Times New Roman"/>
                <a:ea typeface="华文细黑"/>
              </a:rPr>
              <a:t>g</a:t>
            </a:r>
            <a:r>
              <a:rPr lang="en-US" altLang="zh-CN" sz="2800" kern="100" spc="-100" dirty="0">
                <a:solidFill>
                  <a:srgbClr val="002060"/>
                </a:solidFill>
                <a:latin typeface="Times New Roman"/>
                <a:ea typeface="华文细黑"/>
              </a:rPr>
              <a:t>.</a:t>
            </a:r>
            <a:endParaRPr lang="zh-CN" altLang="zh-CN" sz="1050" kern="100" spc="-100" dirty="0">
              <a:effectLst/>
              <a:latin typeface="宋体"/>
              <a:cs typeface="Courier New"/>
            </a:endParaRPr>
          </a:p>
        </p:txBody>
      </p:sp>
      <p:pic>
        <p:nvPicPr>
          <p:cNvPr id="22" name="Picture 2" descr="\\贾文\贾文\源文件\同步\物理 人教 必修1 新课标\4-252.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6996" y="2100610"/>
            <a:ext cx="5376421" cy="219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3360909589"/>
              </p:ext>
            </p:extLst>
          </p:nvPr>
        </p:nvGraphicFramePr>
        <p:xfrm>
          <a:off x="5755486" y="4476874"/>
          <a:ext cx="2144712" cy="1473200"/>
        </p:xfrm>
        <a:graphic>
          <a:graphicData uri="http://schemas.openxmlformats.org/presentationml/2006/ole">
            <mc:AlternateContent xmlns:mc="http://schemas.openxmlformats.org/markup-compatibility/2006">
              <mc:Choice xmlns:v="urn:schemas-microsoft-com:vml" Requires="v">
                <p:oleObj spid="_x0000_s88419" name="文档" r:id="rId4" imgW="2144856" imgH="1473120" progId="Word.Document.12">
                  <p:embed/>
                </p:oleObj>
              </mc:Choice>
              <mc:Fallback>
                <p:oleObj name="文档" r:id="rId4" imgW="2144856" imgH="1473120" progId="Word.Document.12">
                  <p:embed/>
                  <p:pic>
                    <p:nvPicPr>
                      <p:cNvPr id="0" name=""/>
                      <p:cNvPicPr/>
                      <p:nvPr/>
                    </p:nvPicPr>
                    <p:blipFill>
                      <a:blip r:embed="rId5"/>
                      <a:stretch>
                        <a:fillRect/>
                      </a:stretch>
                    </p:blipFill>
                    <p:spPr>
                      <a:xfrm>
                        <a:off x="5755486" y="4476874"/>
                        <a:ext cx="2144712" cy="1473200"/>
                      </a:xfrm>
                      <a:prstGeom prst="rect">
                        <a:avLst/>
                      </a:prstGeom>
                    </p:spPr>
                  </p:pic>
                </p:oleObj>
              </mc:Fallback>
            </mc:AlternateContent>
          </a:graphicData>
        </a:graphic>
      </p:graphicFrame>
      <p:sp>
        <p:nvSpPr>
          <p:cNvPr id="20" name="矩形 19"/>
          <p:cNvSpPr/>
          <p:nvPr/>
        </p:nvSpPr>
        <p:spPr>
          <a:xfrm>
            <a:off x="366085" y="496114"/>
            <a:ext cx="11417753"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实际上，在砝码的重力越来越大时，小车的加速度不能无限制地增大，将趋近于某一极限值，此极限值为</a:t>
            </a:r>
            <a:r>
              <a:rPr lang="en-US" altLang="zh-CN" sz="2800" kern="100" dirty="0" smtClean="0">
                <a:latin typeface="Times New Roman"/>
                <a:ea typeface="华文细黑"/>
                <a:cs typeface="Courier New"/>
              </a:rPr>
              <a:t>_____ </a:t>
            </a:r>
            <a:r>
              <a:rPr lang="en-US" altLang="zh-CN" sz="2800" kern="100" dirty="0">
                <a:latin typeface="Times New Roman"/>
                <a:ea typeface="华文细黑"/>
                <a:cs typeface="Courier New"/>
              </a:rPr>
              <a:t>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6" name="TextBox 1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7" name="TextBox 16"/>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2" name="Rectangle 21">
            <a:hlinkClick r:id="rId6"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7"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4" name="Rectangle 21">
            <a:hlinkClick r:id="rId8"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9"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8" name="Rectangle 21">
            <a:hlinkClick r:id="rId10"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1" name="Rectangle 21">
            <a:hlinkClick r:id="rId11"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3" name="矩形 2"/>
          <p:cNvSpPr/>
          <p:nvPr/>
        </p:nvSpPr>
        <p:spPr>
          <a:xfrm>
            <a:off x="5971510" y="1298362"/>
            <a:ext cx="543739" cy="480131"/>
          </a:xfrm>
          <a:prstGeom prst="rect">
            <a:avLst/>
          </a:prstGeom>
        </p:spPr>
        <p:txBody>
          <a:bodyPr wrap="none">
            <a:spAutoFit/>
          </a:bodyPr>
          <a:lstStyle/>
          <a:p>
            <a:pPr>
              <a:lnSpc>
                <a:spcPct val="90000"/>
              </a:lnSpc>
              <a:tabLst>
                <a:tab pos="2700655" algn="l"/>
              </a:tabLst>
            </a:pPr>
            <a:r>
              <a:rPr lang="en-US" altLang="zh-CN" sz="2800" kern="100" dirty="0">
                <a:solidFill>
                  <a:srgbClr val="C00000"/>
                </a:solidFill>
                <a:latin typeface="Times New Roman"/>
                <a:ea typeface="华文细黑"/>
              </a:rPr>
              <a:t>10</a:t>
            </a:r>
            <a:endParaRPr lang="zh-CN" altLang="en-US" sz="2800" kern="100" dirty="0">
              <a:solidFill>
                <a:srgbClr val="C00000"/>
              </a:solidFill>
              <a:latin typeface="Times New Roman"/>
              <a:ea typeface="华文细黑"/>
            </a:endParaRPr>
          </a:p>
        </p:txBody>
      </p:sp>
    </p:spTree>
    <p:extLst>
      <p:ext uri="{BB962C8B-B14F-4D97-AF65-F5344CB8AC3E}">
        <p14:creationId xmlns:p14="http://schemas.microsoft.com/office/powerpoint/2010/main" val="2461696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3" restart="whenNotActive" fill="hold" evtFilter="cancelBubble" nodeType="interactiveSeq">
                <p:stCondLst>
                  <p:cond evt="onClick" delay="0">
                    <p:tgtEl>
                      <p:spTgt spid="17"/>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par>
                                <p:cTn id="19" presetID="3"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3" grpId="0"/>
      <p:bldP spid="23" grpId="1"/>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 name="对象 14"/>
          <p:cNvGraphicFramePr>
            <a:graphicFrameLocks noChangeAspect="1"/>
          </p:cNvGraphicFramePr>
          <p:nvPr>
            <p:extLst>
              <p:ext uri="{D42A27DB-BD31-4B8C-83A1-F6EECF244321}">
                <p14:modId xmlns:p14="http://schemas.microsoft.com/office/powerpoint/2010/main" val="1753387555"/>
              </p:ext>
            </p:extLst>
          </p:nvPr>
        </p:nvGraphicFramePr>
        <p:xfrm>
          <a:off x="391894" y="5529074"/>
          <a:ext cx="5334000" cy="1371600"/>
        </p:xfrm>
        <a:graphic>
          <a:graphicData uri="http://schemas.openxmlformats.org/presentationml/2006/ole">
            <mc:AlternateContent xmlns:mc="http://schemas.openxmlformats.org/markup-compatibility/2006">
              <mc:Choice xmlns:v="urn:schemas-microsoft-com:vml" Requires="v">
                <p:oleObj spid="_x0000_s89746" name="文档" r:id="rId3" imgW="5269321" imgH="1362960" progId="Word.Document.12">
                  <p:embed/>
                </p:oleObj>
              </mc:Choice>
              <mc:Fallback>
                <p:oleObj name="文档" r:id="rId3" imgW="5269321" imgH="1362960" progId="Word.Document.12">
                  <p:embed/>
                  <p:pic>
                    <p:nvPicPr>
                      <p:cNvPr id="0" name=""/>
                      <p:cNvPicPr/>
                      <p:nvPr/>
                    </p:nvPicPr>
                    <p:blipFill>
                      <a:blip r:embed="rId4"/>
                      <a:stretch>
                        <a:fillRect/>
                      </a:stretch>
                    </p:blipFill>
                    <p:spPr>
                      <a:xfrm>
                        <a:off x="391894" y="5529074"/>
                        <a:ext cx="5334000" cy="1371600"/>
                      </a:xfrm>
                      <a:prstGeom prst="rect">
                        <a:avLst/>
                      </a:prstGeom>
                    </p:spPr>
                  </p:pic>
                </p:oleObj>
              </mc:Fallback>
            </mc:AlternateContent>
          </a:graphicData>
        </a:graphic>
      </p:graphicFrame>
      <p:sp>
        <p:nvSpPr>
          <p:cNvPr id="13" name="矩形 12"/>
          <p:cNvSpPr/>
          <p:nvPr/>
        </p:nvSpPr>
        <p:spPr>
          <a:xfrm>
            <a:off x="277567" y="33848"/>
            <a:ext cx="11553999" cy="572462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某同学设计了如图</a:t>
            </a: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所示的装置来探究加速度与力的关系</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弹簧秤固定在一合适的木块上，桌面的右边缘固定一个光滑的定滑轮，细绳的两端分别与弹簧秤的挂钩和矿泉水瓶连接</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在桌面上画出两条平行线</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Q</a:t>
            </a:r>
            <a:r>
              <a:rPr lang="zh-CN" altLang="zh-CN" sz="2800" kern="100" dirty="0">
                <a:latin typeface="Times New Roman"/>
                <a:ea typeface="华文细黑"/>
                <a:cs typeface="Times New Roman"/>
              </a:rPr>
              <a:t>，并测出间距</a:t>
            </a:r>
            <a:r>
              <a:rPr lang="en-US" altLang="zh-CN" sz="2800" i="1" kern="100" dirty="0">
                <a:latin typeface="Times New Roman"/>
                <a:ea typeface="华文细黑"/>
                <a:cs typeface="Courier New"/>
              </a:rPr>
              <a:t>d</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开始时将木块置于</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处，现缓慢向瓶中加水，直到木块刚刚开始运动为止，记下弹簧秤的示数</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，以此表示滑动摩擦力的大小</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再将木块放回原处并按住，继续向瓶中加水后，记下弹簧秤的示数</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，然后释放木块，并用秒表记下木块从</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运动到</a:t>
            </a:r>
            <a:r>
              <a:rPr lang="en-US" altLang="zh-CN" sz="2800" i="1" kern="100" dirty="0">
                <a:latin typeface="Times New Roman"/>
                <a:ea typeface="华文细黑"/>
                <a:cs typeface="Courier New"/>
              </a:rPr>
              <a:t>Q</a:t>
            </a:r>
            <a:r>
              <a:rPr lang="zh-CN" altLang="zh-CN" sz="2800" kern="100" dirty="0">
                <a:latin typeface="Times New Roman"/>
                <a:ea typeface="华文细黑"/>
                <a:cs typeface="Times New Roman"/>
              </a:rPr>
              <a:t>处的时间</a:t>
            </a:r>
            <a:r>
              <a:rPr lang="en-US" altLang="zh-CN" sz="2800" i="1" kern="100" dirty="0">
                <a:latin typeface="Times New Roman"/>
                <a:ea typeface="华文细黑"/>
                <a:cs typeface="Courier New"/>
              </a:rPr>
              <a:t>t</a:t>
            </a:r>
            <a:r>
              <a:rPr lang="en-US" altLang="zh-CN" sz="2800" kern="100" dirty="0" smtClean="0">
                <a:latin typeface="Times New Roman"/>
                <a:ea typeface="华文细黑"/>
                <a:cs typeface="Courier New"/>
              </a:rPr>
              <a:t>.</a:t>
            </a:r>
            <a:endParaRPr lang="en-US" altLang="zh-CN" sz="1000" kern="100" dirty="0" smtClean="0">
              <a:latin typeface="宋体"/>
              <a:cs typeface="Courier New"/>
            </a:endParaRPr>
          </a:p>
          <a:p>
            <a:pPr algn="just">
              <a:lnSpc>
                <a:spcPct val="80000"/>
              </a:lnSpc>
              <a:spcAft>
                <a:spcPts val="0"/>
              </a:spcAft>
              <a:tabLst>
                <a:tab pos="2700655" algn="l"/>
              </a:tabLst>
            </a:pPr>
            <a:endParaRPr lang="en-US" altLang="zh-CN" sz="2800" kern="100" dirty="0" smtClean="0">
              <a:latin typeface="Times New Roman"/>
              <a:ea typeface="华文细黑"/>
              <a:cs typeface="Courier New"/>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木块的加速度可以用</a:t>
            </a:r>
            <a:r>
              <a:rPr lang="en-US" altLang="zh-CN" sz="2800" i="1" kern="100" dirty="0">
                <a:latin typeface="Times New Roman"/>
                <a:ea typeface="华文细黑"/>
                <a:cs typeface="Courier New"/>
              </a:rPr>
              <a:t>d</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表示为</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_____.</a:t>
            </a:r>
            <a:endParaRPr lang="zh-CN" altLang="zh-CN" sz="1050" kern="100" dirty="0">
              <a:latin typeface="宋体"/>
              <a:cs typeface="Courier New"/>
            </a:endParaRPr>
          </a:p>
        </p:txBody>
      </p:sp>
      <p:sp>
        <p:nvSpPr>
          <p:cNvPr id="25"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6" name="Rectangle 21">
            <a:hlinkClick r:id="rId6"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7" name="Rectangle 21">
            <a:hlinkClick r:id="rId7"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8" name="Rectangle 21">
            <a:hlinkClick r:id="rId8"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9" name="Rectangle 21">
            <a:hlinkClick r:id="rId9"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0" name="Rectangle 21">
            <a:hlinkClick r:id="rId10"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89090" name="Picture 2" descr="\\贾文\贾文\源文件\同步\物理 人教 必修1 新课标\4-257.T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57616" y="4077866"/>
            <a:ext cx="3747114" cy="19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9388772" y="5858902"/>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5</a:t>
            </a:r>
            <a:endParaRPr lang="zh-CN" altLang="en-US" sz="2800" dirty="0"/>
          </a:p>
        </p:txBody>
      </p:sp>
      <p:graphicFrame>
        <p:nvGraphicFramePr>
          <p:cNvPr id="4" name="对象 3"/>
          <p:cNvGraphicFramePr>
            <a:graphicFrameLocks noChangeAspect="1"/>
          </p:cNvGraphicFramePr>
          <p:nvPr>
            <p:extLst>
              <p:ext uri="{D42A27DB-BD31-4B8C-83A1-F6EECF244321}">
                <p14:modId xmlns:p14="http://schemas.microsoft.com/office/powerpoint/2010/main" val="2173497832"/>
              </p:ext>
            </p:extLst>
          </p:nvPr>
        </p:nvGraphicFramePr>
        <p:xfrm>
          <a:off x="6544318" y="4531122"/>
          <a:ext cx="803275" cy="1381125"/>
        </p:xfrm>
        <a:graphic>
          <a:graphicData uri="http://schemas.openxmlformats.org/presentationml/2006/ole">
            <mc:AlternateContent xmlns:mc="http://schemas.openxmlformats.org/markup-compatibility/2006">
              <mc:Choice xmlns:v="urn:schemas-microsoft-com:vml" Requires="v">
                <p:oleObj spid="_x0000_s89747" name="文档" r:id="rId12" imgW="803916" imgH="1381320" progId="Word.Document.12">
                  <p:embed/>
                </p:oleObj>
              </mc:Choice>
              <mc:Fallback>
                <p:oleObj name="文档" r:id="rId12" imgW="803916" imgH="1381320" progId="Word.Document.12">
                  <p:embed/>
                  <p:pic>
                    <p:nvPicPr>
                      <p:cNvPr id="0" name=""/>
                      <p:cNvPicPr/>
                      <p:nvPr/>
                    </p:nvPicPr>
                    <p:blipFill>
                      <a:blip r:embed="rId13"/>
                      <a:stretch>
                        <a:fillRect/>
                      </a:stretch>
                    </p:blipFill>
                    <p:spPr>
                      <a:xfrm>
                        <a:off x="6544318" y="4531122"/>
                        <a:ext cx="803275" cy="1381125"/>
                      </a:xfrm>
                      <a:prstGeom prst="rect">
                        <a:avLst/>
                      </a:prstGeom>
                    </p:spPr>
                  </p:pic>
                </p:oleObj>
              </mc:Fallback>
            </mc:AlternateContent>
          </a:graphicData>
        </a:graphic>
      </p:graphicFrame>
      <p:sp>
        <p:nvSpPr>
          <p:cNvPr id="16" name="TextBox 1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7" name="TextBox 16"/>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3" restart="whenNotActive" fill="hold" evtFilter="cancelBubble" nodeType="interactiveSeq">
                <p:stCondLst>
                  <p:cond evt="onClick" delay="0">
                    <p:tgtEl>
                      <p:spTgt spid="17"/>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6225</TotalTime>
  <Words>2048</Words>
  <Application>Microsoft Office PowerPoint</Application>
  <PresentationFormat>自定义</PresentationFormat>
  <Paragraphs>321</Paragraphs>
  <Slides>28</Slides>
  <Notes>0</Notes>
  <HiddenSlides>7</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28</vt:i4>
      </vt:variant>
    </vt:vector>
  </HeadingPairs>
  <TitlesOfParts>
    <vt:vector size="30" baseType="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7179</cp:revision>
  <dcterms:created xsi:type="dcterms:W3CDTF">2014-11-27T01:03:00Z</dcterms:created>
  <dcterms:modified xsi:type="dcterms:W3CDTF">2018-07-02T08:16:33Z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