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672" r:id="rId2"/>
    <p:sldId id="1263" r:id="rId3"/>
    <p:sldId id="699" r:id="rId4"/>
    <p:sldId id="1104" r:id="rId5"/>
    <p:sldId id="1105" r:id="rId6"/>
    <p:sldId id="1365" r:id="rId7"/>
    <p:sldId id="1311" r:id="rId8"/>
    <p:sldId id="1126" r:id="rId9"/>
    <p:sldId id="1127" r:id="rId10"/>
    <p:sldId id="1352" r:id="rId11"/>
    <p:sldId id="1331" r:id="rId12"/>
    <p:sldId id="1399" r:id="rId13"/>
    <p:sldId id="1398" r:id="rId14"/>
    <p:sldId id="1377" r:id="rId15"/>
    <p:sldId id="1371" r:id="rId16"/>
    <p:sldId id="1373" r:id="rId17"/>
    <p:sldId id="1387" r:id="rId18"/>
    <p:sldId id="1388" r:id="rId19"/>
    <p:sldId id="1378" r:id="rId20"/>
    <p:sldId id="1400" r:id="rId21"/>
    <p:sldId id="1409" r:id="rId22"/>
    <p:sldId id="1402" r:id="rId23"/>
    <p:sldId id="1403" r:id="rId24"/>
    <p:sldId id="1410" r:id="rId25"/>
    <p:sldId id="1411" r:id="rId26"/>
    <p:sldId id="1115" r:id="rId27"/>
    <p:sldId id="1059" r:id="rId28"/>
    <p:sldId id="1382" r:id="rId29"/>
    <p:sldId id="1060" r:id="rId30"/>
    <p:sldId id="1407" r:id="rId31"/>
    <p:sldId id="1061" r:id="rId32"/>
    <p:sldId id="1412" r:id="rId33"/>
    <p:sldId id="1389" r:id="rId34"/>
    <p:sldId id="1390" r:id="rId35"/>
    <p:sldId id="1413" r:id="rId36"/>
    <p:sldId id="1414" r:id="rId37"/>
    <p:sldId id="1391" r:id="rId38"/>
    <p:sldId id="1392" r:id="rId39"/>
    <p:sldId id="1415" r:id="rId40"/>
    <p:sldId id="1408" r:id="rId41"/>
    <p:sldId id="441" r:id="rId42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4247" autoAdjust="0"/>
  </p:normalViewPr>
  <p:slideViewPr>
    <p:cSldViewPr>
      <p:cViewPr varScale="1">
        <p:scale>
          <a:sx n="84" d="100"/>
          <a:sy n="84" d="100"/>
        </p:scale>
        <p:origin x="-82" y="-67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3" Type="http://schemas.openxmlformats.org/officeDocument/2006/relationships/slide" Target="slide2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image" Target="../media/image7.png"/><Relationship Id="rId5" Type="http://schemas.openxmlformats.org/officeDocument/2006/relationships/package" Target="../embeddings/Microsoft_Word___1.docx"/><Relationship Id="rId10" Type="http://schemas.openxmlformats.org/officeDocument/2006/relationships/slide" Target="slide3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3.xml"/><Relationship Id="rId7" Type="http://schemas.openxmlformats.org/officeDocument/2006/relationships/slide" Target="slide31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image" Target="../media/image7.png"/><Relationship Id="rId9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7.png"/><Relationship Id="rId7" Type="http://schemas.openxmlformats.org/officeDocument/2006/relationships/slide" Target="slide3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用！！！\风景图片\新图！\3运动会\timg (4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" b="9001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标题 2"/>
          <p:cNvSpPr txBox="1">
            <a:spLocks/>
          </p:cNvSpPr>
          <p:nvPr/>
        </p:nvSpPr>
        <p:spPr>
          <a:xfrm>
            <a:off x="2926854" y="4281437"/>
            <a:ext cx="9263152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牛顿第一定律</a:t>
            </a:r>
          </a:p>
        </p:txBody>
      </p:sp>
      <p:sp>
        <p:nvSpPr>
          <p:cNvPr id="12" name="副标题 3"/>
          <p:cNvSpPr txBox="1">
            <a:spLocks/>
          </p:cNvSpPr>
          <p:nvPr/>
        </p:nvSpPr>
        <p:spPr>
          <a:xfrm>
            <a:off x="2926854" y="379618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第四章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牛顿运动定律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4156" y="909514"/>
            <a:ext cx="10880820" cy="422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伽利略的理想实验推论：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一切运动着的物体在没有受到外力的时候，它的速度将保持不变，并且一直运动下去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理想实验的意义：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伽利略理想实验是以可靠的实验事实为基础，经过抽象思维，抓住主要因素，忽略次要因素，从而更深刻地揭示了自然规律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伽利略的研究方法的核心是把实验和逻辑推理相结合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854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4760" y="2091487"/>
            <a:ext cx="11639246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减小第二个斜面的倾角，小球在这一斜面上仍然要达到原来的高度；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两个斜面对接，让静止的小球沿一个斜面滚下，小球将滚上另一个斜面；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③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如果没有摩擦，小球将上升到原来释放的高度；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④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继续减小第二个斜面的倾角，最后使它成为水平面，小球将沿水平面做持续的匀速运动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请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将上述理想实验的设想步骤按照正确的顺序排列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</a:t>
            </a:r>
            <a:r>
              <a:rPr lang="en-US" altLang="zh-CN" sz="2800" u="sng" kern="100" dirty="0">
                <a:latin typeface="Times New Roman"/>
                <a:ea typeface="华文细黑"/>
                <a:cs typeface="Courier New"/>
              </a:rPr>
              <a:t>            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Courier New"/>
              </a:rPr>
              <a:t> 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填写序号即可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4760" y="118696"/>
            <a:ext cx="7191595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理想实验有时更能深刻地反映自然规律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所示，伽利略设想了一个理想实验，其中有一个是实验事实，其余是推论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06923" y="1488639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7" name="矩形 6"/>
          <p:cNvSpPr/>
          <p:nvPr/>
        </p:nvSpPr>
        <p:spPr>
          <a:xfrm>
            <a:off x="8615486" y="534595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②③①④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pic>
        <p:nvPicPr>
          <p:cNvPr id="2" name="Picture 2" descr="\\贾文\贾文\源文件\同步\物理 人教 必修1 新课标\4-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47" y="511592"/>
            <a:ext cx="4262227" cy="8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5017" y="1173163"/>
            <a:ext cx="10964697" cy="352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步骤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理想实验的实验基础，属于可靠的事实，在此基础上利用推理，先得到小球不受阻力作用将上升到原来释放时的高度的推论，再设想减小第二个斜面的倾角直至第二个斜面成为水平面时，得到小球将匀速运动的推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所以正确的排列顺序是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②③①④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，正确的分类是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是事实，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①③④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是推论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45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65671" y="861119"/>
            <a:ext cx="10858127" cy="42584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在上述的设想步骤中，有的属于可靠的事实，有的则是理想化的推论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下列关于事实和推论的分类正确的是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是事实，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②③④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是推论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是事实，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①③④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是推论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③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是事实，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①②④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是推论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④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是事实，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①②③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是推论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137" y="306202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27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0110" y="591002"/>
            <a:ext cx="11064231" cy="27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3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日常生活中，我们有这样的经验：马拉车，车就前进，停止用力，车就停下来，是否有力作用在物体上物体才能运动呢？马不拉车时，车为什么会停下来呢？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0110" y="3309913"/>
            <a:ext cx="5391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不是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因为受到阻力的作用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.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510110" y="3841045"/>
            <a:ext cx="11064231" cy="130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如果没有摩擦阻力，也不受其他任何力的作用，水平面上运动的物体的运动状态会改变吗？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0110" y="5151364"/>
            <a:ext cx="11064231" cy="130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如果没有摩擦阻力，也不受其他任何力的作用，水平面上运动的物体将保持这个速度沿直线永远运动下去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二、对牛顿第一定律的理解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15705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3894" y="36781"/>
            <a:ext cx="11322624" cy="676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7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7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7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700" b="1" kern="100" dirty="0">
                <a:latin typeface="Times New Roman"/>
                <a:ea typeface="华文细黑"/>
                <a:cs typeface="Times New Roman"/>
              </a:rPr>
              <a:t>运动状态改变即速度发生变化，有三种情况：</a:t>
            </a:r>
            <a:endParaRPr lang="zh-CN" altLang="zh-CN" sz="27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速度的方向不变，大小改变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7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速度的大小不变，方向改变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7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速度的大小和方向同时发生改变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7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700" b="1" kern="100" dirty="0">
                <a:latin typeface="Times New Roman"/>
                <a:ea typeface="华文细黑"/>
                <a:cs typeface="Times New Roman"/>
              </a:rPr>
              <a:t>对牛顿第一定律的理解</a:t>
            </a:r>
            <a:endParaRPr lang="zh-CN" altLang="zh-CN" sz="27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定性说明了力和运动的关系：</a:t>
            </a:r>
            <a:endParaRPr lang="zh-CN" altLang="zh-CN" sz="27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>
                <a:latin typeface="宋体"/>
                <a:ea typeface="华文细黑"/>
                <a:cs typeface="Times New Roman"/>
              </a:rPr>
              <a:t>①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力是改变物体运动状态的原因，或者说力是产生加速度的原因，而不是维持物体运动状态的原因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7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物体不受外力时的运动状态：匀速直线运动状态或静止状态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70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揭示了一切物体都具有的一种固有属性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——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惯性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因此牛顿第一定律也叫惯性定律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7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272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88107" y="1235075"/>
            <a:ext cx="10997234" cy="35531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关于牛顿第一定律，下列说法中错误的是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牛顿第一定律反映了物体不受外力作用时的运动规律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牛顿第一定律就是惯性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不受外力作用时，物体的运动状态保持不变是由于物体具有惯性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物体的运动状态发生变化时，物体必定受到外力的作用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616" y="278123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4768" y="875606"/>
            <a:ext cx="11120877" cy="4227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牛顿第一定律有三层含义：不受力时物体将保持静止状态或匀速直线运动状态，这是由于一切物体都具有惯性；受到力的作用物体的运动状态就要发生变化，从而揭示出力是改变物体运动状态的原因；指出了物体在不受力时的运动状态，故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牛顿第一定律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并不是惯性，惯性是物体的一种性质，而牛顿第一定律是物体的运动规律，两者是不同的概念，不可混为一谈，选项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endParaRPr lang="zh-CN" altLang="zh-CN" sz="280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1965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4" y="621482"/>
            <a:ext cx="2333534" cy="668428"/>
            <a:chOff x="164" y="341996"/>
            <a:chExt cx="2333534" cy="668428"/>
          </a:xfrm>
        </p:grpSpPr>
        <p:sp>
          <p:nvSpPr>
            <p:cNvPr id="3" name="五边形 2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smtClean="0">
                  <a:solidFill>
                    <a:schemeClr val="bg1"/>
                  </a:solidFill>
                  <a:latin typeface="宋体"/>
                  <a:cs typeface="Courier New"/>
                </a:rPr>
                <a:t>规律总结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22598" y="1688238"/>
            <a:ext cx="10901751" cy="2817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牛顿第一定律描述了物体不受外力作用时的状态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——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总保持原来的匀速直线运动状态或静止状态，同时揭示了力和运动的关系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——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力不是维持物体运动的原因，而是改变物体运动状态的原因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分析此类问题时要注意牛顿第一定律与惯性的区别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563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36959" y="379357"/>
            <a:ext cx="11316494" cy="56690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关于牛顿第一定律的下列说法中，正确的是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牛顿第一定律是以伽利略的理想实验为基础的，因此可用实验来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直接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验证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牛顿第一定律中提出的物体不受外力作用的条件是不可能达到的，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所以</a:t>
            </a:r>
            <a:endParaRPr lang="en-US" altLang="zh-CN" sz="2800" kern="100" spc="-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spc="-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这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条定律可能是错误的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牛顿第一定律实际上是伽利略一个人的研究成果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牛顿第一定律是在大量实验事实的基础上，通过进一步推理而概括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总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结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出来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</a:t>
            </a:r>
            <a:endParaRPr lang="zh-CN" altLang="zh-CN" sz="1000" kern="100" dirty="0">
              <a:effectLst/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246" y="465393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18831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2409" y="1125538"/>
            <a:ext cx="10625594" cy="36189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知道伽利略的理想实验及其推理过程，知道理想实验是科学研究的重要方法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理解牛顿第一定律的内容及意义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3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明确惯性的概念，会解释有关的惯性现象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三、惯性的理解和应用</a:t>
            </a:r>
          </a:p>
        </p:txBody>
      </p:sp>
      <p:sp>
        <p:nvSpPr>
          <p:cNvPr id="13" name="矩形 12"/>
          <p:cNvSpPr/>
          <p:nvPr/>
        </p:nvSpPr>
        <p:spPr>
          <a:xfrm>
            <a:off x="510110" y="769671"/>
            <a:ext cx="11064231" cy="2064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3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自行车比赛中，高速行进的自行车受到障碍物阻碍，人会向哪倒地？这是什么原因造成的？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0110" y="2816375"/>
            <a:ext cx="5391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向前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这是因为人具有惯性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.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510110" y="3347507"/>
            <a:ext cx="11064231" cy="130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同一物体在地球上的重力比在月球上大，所以物体在地球上的惯性比在月球上的大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，这种说法对吗？为什么？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0110" y="4657826"/>
            <a:ext cx="11064231" cy="130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不对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惯性只与质量大小有关，与地理位置无关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虽然物体在地球上的重力比在月球上大，但物体的质量不变，即惯性不变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33615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6740" y="370126"/>
            <a:ext cx="11322624" cy="592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8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惯性是物体的固有属性，一切物体都具有惯性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物体惯性的大小由质量决定，与物体的运动状态无关，与是否受力无关，与物体的速度大小无关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惯性的表现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在不受力的条件下，惯性表现出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保持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原来的运动状态，有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惰性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的意思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在受力的条件下，惯性表现为运动状态改变的难易程度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质量越大，惯性越大，运动状态越难以改变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655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01716" y="285550"/>
            <a:ext cx="11443766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关于物体的惯性，以下说法中正确的是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物体的运动速度越大，物体越难停下来，说明运动速度大的物体惯性大</a:t>
            </a:r>
            <a:endParaRPr lang="zh-CN" altLang="zh-CN" sz="1050" kern="100" spc="-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汽车突然减速时，车上的人向前倾，拐弯时人会往外甩，而汽车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匀速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前进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时，车上的人感觉平稳，说明突然减速和拐弯时人有惯性，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匀速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运动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时没有惯性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在同样大小的力的作用下，运动状态越难改变的物体，其惯性一定越大</a:t>
            </a:r>
            <a:endParaRPr lang="zh-CN" altLang="zh-CN" sz="1050" kern="100" spc="-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在长直水平轨道上匀速运动的火车上，门窗紧闭的车厢内有一人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向上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跳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起后，发现落回原处，这是因为人跳起后，车继续向前运动，人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落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下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后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必定向后偏些，但因时间太短，偏后距离太小，不明显而已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486" y="356365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12423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3809" y="926941"/>
            <a:ext cx="11120877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物体的惯性大小只由质量决定，与物体的速度大小无关，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一切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物体均有惯性，不论物体处于加速、减速还是匀速运动状态，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spc="-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同样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大小的力作用于物体上，运动状态越难改变，说明物体保持原来运动状态的本领越大，惯性也越大，所以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人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向上跳起后，人在水平方向不受外力作用，由于惯性，人在水平方向的速度不变，与车速相同，因此仍落在车厢内原处，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316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8369" y="755521"/>
            <a:ext cx="11330461" cy="43550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关于物体的惯性，下列有关说法正确的是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物体抵抗运动状态变化的性质是惯性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已知月球上的重力加速度是地球上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故一个物体从地球移到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月球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惯性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减小为原来的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同一物体运动越快越难停止运动，说明物体的速度越大，其惯性越大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由于巨轮惯性很大，施力于巨轮，经过很长一段时间后惯性变小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854" y="158895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32833"/>
              </p:ext>
            </p:extLst>
          </p:nvPr>
        </p:nvGraphicFramePr>
        <p:xfrm>
          <a:off x="6639902" y="2133650"/>
          <a:ext cx="6000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文档" r:id="rId5" imgW="600736" imgH="1381009" progId="Word.Document.12">
                  <p:embed/>
                </p:oleObj>
              </mc:Choice>
              <mc:Fallback>
                <p:oleObj name="文档" r:id="rId5" imgW="600736" imgH="13810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9902" y="2133650"/>
                        <a:ext cx="600075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917060"/>
              </p:ext>
            </p:extLst>
          </p:nvPr>
        </p:nvGraphicFramePr>
        <p:xfrm>
          <a:off x="3838947" y="2820437"/>
          <a:ext cx="6000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" name="文档" r:id="rId8" imgW="600736" imgH="1381009" progId="Word.Document.12">
                  <p:embed/>
                </p:oleObj>
              </mc:Choice>
              <mc:Fallback>
                <p:oleObj name="文档" r:id="rId8" imgW="600736" imgH="13810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38947" y="2820437"/>
                        <a:ext cx="600075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9182" y="987539"/>
            <a:ext cx="11010769" cy="352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惯性是指物体具有保持原来匀速直线运动状态或静止状态的性质，所以物体抵抗运动状态变化的性质是惯性，其大小和物体的质量有关系，与物体的运动状态及是否受力无关，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月球上和在地球上，重力加速度的大小不一样，所受的重力大小也就不一样了，但质量不变，惯性也不变，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4" name="图片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11t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r="3527"/>
          <a:stretch/>
        </p:blipFill>
        <p:spPr bwMode="auto">
          <a:xfrm>
            <a:off x="8590412" y="794"/>
            <a:ext cx="360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8262" y="626263"/>
            <a:ext cx="11193415" cy="49637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伽利略的理想实验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理想实验是科学研究中的一种重要方法，它把可靠的事实和合理的推论结合起来，可以深刻地揭示自然规律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关于伽利略的理想实验，下列说法正确的是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只要接触面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相当光滑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，物体在水平面上就能匀速运动下去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这个实验实际上是永远无法做到的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利用气垫导轨，就能使实验成功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要使物体运动就必须有力的作用，没有力的作用物体就静止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489" y="352646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99174" y="683330"/>
            <a:ext cx="11192065" cy="50603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理想实验在实际情况下是永远不能实现的，其条件永远是理想化的，选项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即使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接触面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相当光滑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，也不会达到没有摩擦力的程度，选项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利用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气垫导轨当然也不能实现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理想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的条件，仍然存在一定的阻力，只不过阻力很小而已，选项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力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是改变物体运动状态的原因，并不是维持物体运动状态的原因，选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29273" y="1001842"/>
            <a:ext cx="11076375" cy="35531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物体运动状态的改变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下列过程中，力改变物体运动状态的是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把橡皮泥捏成不同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造型</a:t>
            </a:r>
            <a:r>
              <a:rPr lang="en-US" altLang="zh-CN" sz="1050" kern="100" dirty="0" smtClean="0">
                <a:latin typeface="宋体"/>
                <a:cs typeface="Courier New"/>
              </a:rPr>
              <a:t>	</a:t>
            </a:r>
          </a:p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进站的火车受阻力缓缓停下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苹果受重力竖直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下落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		</a:t>
            </a:r>
          </a:p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D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用力把铅球推出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734" y="251961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734" y="320833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734" y="390720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4" grpId="0"/>
      <p:bldP spid="14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8423"/>
              </p:ext>
            </p:extLst>
          </p:nvPr>
        </p:nvGraphicFramePr>
        <p:xfrm>
          <a:off x="-9525" y="2635729"/>
          <a:ext cx="12203999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315">
                  <a:extLst>
                    <a:ext uri="{9D8B030D-6E8A-4147-A177-3AD203B41FA5}">
                      <a16:colId xmlns:a16="http://schemas.microsoft.com/office/drawing/2014/main" xmlns="" val="100856127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7146569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3345373049"/>
                    </a:ext>
                  </a:extLst>
                </a:gridCol>
                <a:gridCol w="5091156"/>
              </a:tblGrid>
              <a:tr h="1116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6359114"/>
                  </a:ext>
                </a:extLst>
              </a:tr>
            </a:tbl>
          </a:graphicData>
        </a:graphic>
      </p:graphicFrame>
      <p:sp>
        <p:nvSpPr>
          <p:cNvPr id="10" name="TextBox 17">
            <a:hlinkClick r:id="rId4" action="ppaction://hlinksldjump"/>
          </p:cNvPr>
          <p:cNvSpPr txBox="1"/>
          <p:nvPr/>
        </p:nvSpPr>
        <p:spPr>
          <a:xfrm>
            <a:off x="3101" y="2682253"/>
            <a:ext cx="2333752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自主预习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37000"/>
              </a:lnSpc>
            </a:pP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预习新知  夯实基础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4">
            <a:hlinkClick r:id="rId5" action="ppaction://hlinksldjump"/>
          </p:cNvPr>
          <p:cNvSpPr txBox="1"/>
          <p:nvPr/>
        </p:nvSpPr>
        <p:spPr>
          <a:xfrm>
            <a:off x="2379365" y="2682253"/>
            <a:ext cx="2333751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重点探究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启迪思维  探究重点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5">
            <a:hlinkClick r:id="rId6" action="ppaction://hlinksldjump"/>
          </p:cNvPr>
          <p:cNvSpPr txBox="1"/>
          <p:nvPr/>
        </p:nvSpPr>
        <p:spPr>
          <a:xfrm>
            <a:off x="4755629" y="2682253"/>
            <a:ext cx="2333752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25">
            <a:hlinkClick r:id="rId7" action="ppaction://hlinksldjump"/>
          </p:cNvPr>
          <p:cNvSpPr txBox="1"/>
          <p:nvPr/>
        </p:nvSpPr>
        <p:spPr>
          <a:xfrm>
            <a:off x="7121767" y="2689644"/>
            <a:ext cx="5046797" cy="9741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物理生活与建模</a:t>
            </a:r>
            <a:endParaRPr lang="en-US" altLang="zh-CN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25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理想实验及其在科学研究中的作用</a:t>
            </a:r>
            <a:endParaRPr lang="zh-CN" altLang="en-US" sz="2500" b="1" spc="-1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9424" y="632530"/>
            <a:ext cx="11232086" cy="51811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</a:t>
            </a:r>
            <a:r>
              <a:rPr lang="zh-CN" altLang="zh-CN" sz="2800" b="1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把橡皮泥捏成不同造型，橡皮泥的形状发生变化，属于力改变物体的形状，故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不符合题意；</a:t>
            </a:r>
            <a:endParaRPr lang="en-US" altLang="zh-CN" sz="2800" kern="100" dirty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进站的火车受阻力缓缓停下，速度在减小，属于力改变物体的运动状态，故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符合题意；</a:t>
            </a:r>
            <a:endParaRPr lang="en-US" altLang="zh-CN" sz="2800" kern="100" dirty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苹果受重力竖直下落，苹果在重力作用下，速度越来越快，属于力改变物体的运动状态，故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符合题意；</a:t>
            </a:r>
            <a:endParaRPr lang="en-US" altLang="zh-CN" sz="2800" kern="100" dirty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用力把铅球推出，铅球在重力作用下，运动速度和运动方向都在发生改变，属于力改变物体的运动状态，故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符合题意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2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08013" y="710644"/>
            <a:ext cx="11299010" cy="43550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牛顿第一定律的理解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关于牛顿第一定律，下列说法正确的是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力是维持物体运动的原因，没有力的物体将保持静止，比如自行车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物体的速度不断增大，表示物体必受力的作用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物体如果向正北方向运动，其所受外力方向必须指向正北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不受力的物体将保持静止或匀速直线运动状态，而受力的物体运动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状态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一定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改变</a:t>
            </a:r>
            <a:endParaRPr lang="zh-CN" altLang="zh-CN" sz="1000" kern="100" dirty="0">
              <a:effectLst/>
              <a:latin typeface="宋体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486" y="220565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4269" y="981522"/>
            <a:ext cx="11187139" cy="42584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根据牛顿第一定律的内容可以判断力是改变物体运动状态的原因，不受力的物体将保持静止或匀速直线运动状态，故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若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物体向正北方向做匀速直线运动，则物体不受力或所受合外力为零，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受到力的作用，若合外力为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，则物体也可以保持运动状态不变，故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50590" y="827529"/>
            <a:ext cx="10966708" cy="42584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对惯性的理解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物体具有保持原来匀速直线运动状态或静止状态的性质称为惯性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下列有关惯性的说法中，正确的是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乘坐汽车时系好安全带可减小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惯性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运动员跑得越快惯性越大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宇宙飞船在太空中也有惯性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	</a:t>
            </a:r>
            <a:endParaRPr lang="en-US" altLang="zh-CN" sz="2800" kern="100" dirty="0" smtClean="0"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D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汽车在刹车时才有惯性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214" y="371871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34872" y="851594"/>
            <a:ext cx="11076375" cy="42584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乘坐汽车时系好安全带，不是可以减小惯性，而是在紧急刹车时可以防止人由于惯性飞离座椅，所以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质量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是物体惯性大小的惟一量度，与物体的速度的大小无关，所以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一切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物体都有惯性，在太空中宇宙飞船的质量是不变的，所以其惯性也不变，所以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92500" y="-35862"/>
            <a:ext cx="11299010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5.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spc="-100" dirty="0">
                <a:latin typeface="Times New Roman"/>
                <a:ea typeface="华文细黑"/>
                <a:cs typeface="Times New Roman"/>
              </a:rPr>
              <a:t>惯性的应用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对于一些实际生活中的现象，某同学试图从惯性角度加以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解释，其中正确的是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采用了大功率的发动机后，某些一级方程式赛车的速度甚至能超过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某些</a:t>
            </a:r>
            <a:endParaRPr lang="en-US" altLang="zh-CN" sz="2800" kern="100" spc="-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spc="-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老式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螺旋桨飞机的速度，这表明：可以通过科学进步使小质量的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获得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大惯性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强弩之末，势不能穿鲁缟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，这表明强弩的惯性减小了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货运列车运行到不同的车站时，经常要摘下或加挂一些车厢，这会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改变</a:t>
            </a:r>
            <a:endParaRPr lang="en-US" altLang="zh-CN" sz="2800" kern="100" spc="-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spc="-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它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的惯性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自行车转弯时，车手一方面要适当的控制速度，另一方面要将身体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稍微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向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里倾斜，这是为了通过调控人和车的惯性达到安全行驶的目的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038" y="387761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11" name="图片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4654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34872" y="1158051"/>
            <a:ext cx="11076375" cy="28478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惯性是物体的固有属性，大小只与物体的质量有关，质量越大，惯性越大，与其它任何因素均无关，故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摘下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或加挂一些车厢，改变了质量，从而改变了惯性，故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人和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车的质量不变，则其惯性不变，故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11" name="图片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657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745449" y="2106988"/>
            <a:ext cx="7099514" cy="2268435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理想实验及其在科学研究中的作用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Administrator\Desktop\用！！！\风景图片\新图！\3运动会\11t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r="3527"/>
          <a:stretch/>
        </p:blipFill>
        <p:spPr bwMode="auto">
          <a:xfrm>
            <a:off x="8590412" y="794"/>
            <a:ext cx="360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4288" y="693490"/>
            <a:ext cx="11120877" cy="493224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20000"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所谓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理想实验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，又叫做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假想实验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抽象的实验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思想上的实验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，它是人们在思想中塑造的实验过程，是一种逻辑推理的思维过程和理论研究的重要方法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720000"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理想实验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虽然也叫做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实验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，但它同真实的科学实验是有原则区别的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真实的科学实验是一种实践活动，而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理想实验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则是一种思维的活动；前者是可以将设计通过物化过程实现的实验，后者则是由人们在抽象思维中设想出来而实际上无法做到的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实验</a:t>
            </a:r>
            <a:r>
              <a:rPr lang="en-US" altLang="zh-CN" sz="2800" kern="100" dirty="0" smtClean="0">
                <a:latin typeface="宋体"/>
                <a:ea typeface="华文细黑"/>
                <a:cs typeface="Times New Roman"/>
              </a:rPr>
              <a:t>”.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935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8523" y="400804"/>
            <a:ext cx="11232086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72000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但是，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理想实验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并不是脱离实际的主观臆想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首先，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理想实验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是以实践为基础的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所谓的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理想实验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就是在真实的科学实验的基础上的抽象分析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其次，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理想实验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的推理过程是以一定的逻辑法则为根据的，而这些逻辑法则，都是从长期的社会实践中总结出来的，并为实践所证实了的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indent="72000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伽利略的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理想斜面实验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打破了亚里士多德关于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受力运动的物体，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当外力停止作用时物体静止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这类陈旧观念，为近代力学的建立奠定了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基础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爱因斯坦在建立相对论、海森堡在建立量子论时都用过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理想实验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我们在学习过程中常用的假设法、极限法等也是这种方法的迁移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199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用！！！\风景图片\新图！\3运动会\11t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r="3527"/>
          <a:stretch/>
        </p:blipFill>
        <p:spPr bwMode="auto">
          <a:xfrm>
            <a:off x="8590412" y="794"/>
            <a:ext cx="360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自主预习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4768" y="1100004"/>
            <a:ext cx="11120877" cy="35223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72000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理想实验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在自然科学的理论研究中有着重要的作用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但是，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理想实验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的方法也有其一定的局限性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理想实验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只不过是一种逻辑推理的思维过程，它的作用只限于逻辑上的证明与反驳，而不能用来作为检验认识正确与否的标准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相反，由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理想实验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所得出的任何推论，都必须由观察或实验的结果来检验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4" name="图片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用！！！\风景图片\新图！\3运动会\timg (4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" b="9001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1574" y="66626"/>
            <a:ext cx="11467184" cy="672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一、理想实验的魅力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亚里士多德认为：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必须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物体才能运动；没有力的作用，物体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就要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伽利略的理想实验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斜面实验：让静止的小球从第一个斜面滚下，冲上第二个斜面，如果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没有摩擦，小球将上升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到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减小第二个斜面的倾角，小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球滚动的距离增大，但所达到的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高度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当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第二个斜面放平，小球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将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_____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推理结论：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力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不是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维持物体运动的原因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笛卡尔的观点：如果运动中的物体没有受到力的作用，它将继续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以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_____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沿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运动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，既不停下来也不偏离原来的方向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00" kern="100" dirty="0">
              <a:effectLst/>
              <a:latin typeface="宋体"/>
              <a:cs typeface="Courier New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54423" y="6943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有力作用在物体上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23455" y="131019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静止在一个地方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61150" y="3090962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原来释放时的高度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14623" y="36885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相同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78539" y="36885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永远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9793" y="42938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运动下去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37014" y="489027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不是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685323" y="54878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同一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4726" y="608675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速度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73609" y="608675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同一直线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7" grpId="0"/>
      <p:bldP spid="7" grpId="1"/>
      <p:bldP spid="13" grpId="0"/>
      <p:bldP spid="13" grpId="1"/>
      <p:bldP spid="16" grpId="0"/>
      <p:bldP spid="16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3894" y="480880"/>
            <a:ext cx="113226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二、牛顿物理学的基石</a:t>
            </a:r>
            <a:r>
              <a:rPr lang="en-US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Courier New"/>
              </a:rPr>
              <a:t>——</a:t>
            </a: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惯性定律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牛顿第一定律：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内容：一切物体总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保持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状态或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状态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，除非作用在它上面的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力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惯性：物体具有保持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原来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状态或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状态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的性质叫惯性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牛顿第一定律也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叫做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定律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三、惯性与质量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描述物体惯性的物理量是它们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是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物体惯性大小的惟一量度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47614" y="184561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匀速直线运动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99022" y="18456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静止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8542" y="247337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迫使它改变这种状态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5206" y="3121442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匀速直线运动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20867" y="37605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惯性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21915" y="31214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静止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00747" y="503517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质量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78942" y="503517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质量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02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3" grpId="1"/>
      <p:bldP spid="9" grpId="0"/>
      <p:bldP spid="9" grpId="1"/>
      <p:bldP spid="10" grpId="0"/>
      <p:bldP spid="10" grpId="1"/>
      <p:bldP spid="11" grpId="0"/>
      <p:bldP spid="11" grpId="1"/>
      <p:bldP spid="17" grpId="0"/>
      <p:bldP spid="17" grpId="1"/>
      <p:bldP spid="12" grpId="0"/>
      <p:bldP spid="12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5258" y="219914"/>
            <a:ext cx="11322624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即学即用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800" b="1" kern="100" dirty="0" smtClean="0">
              <a:solidFill>
                <a:srgbClr val="0000FF"/>
              </a:solidFill>
              <a:latin typeface="IPAPANNEW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判断下列说法的正误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伽利略的理想实验是永远无法做到的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伽利略的理想实验说明了力是维持物体运动的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原因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牛顿第一定律是由实验直接归纳总结得出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由牛顿第一定律可知，当一个做匀加速直线运动的物体所受外力全部消失时，物体立刻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静止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(5)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速度越大，物体的惯性越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大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(6)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受力越大，物体的惯性越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大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4" name="矩形 3"/>
          <p:cNvSpPr/>
          <p:nvPr/>
        </p:nvSpPr>
        <p:spPr>
          <a:xfrm>
            <a:off x="6848499" y="181234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√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846" y="250385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37891" y="322304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95006" y="459323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26814" y="530315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26814" y="602323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pic>
        <p:nvPicPr>
          <p:cNvPr id="19" name="图片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重点探究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11t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r="3527"/>
          <a:stretch/>
        </p:blipFill>
        <p:spPr bwMode="auto">
          <a:xfrm>
            <a:off x="8590412" y="794"/>
            <a:ext cx="360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一、对伽利略理想实验的理解</a:t>
            </a:r>
          </a:p>
        </p:txBody>
      </p:sp>
      <p:sp>
        <p:nvSpPr>
          <p:cNvPr id="12" name="矩形 11"/>
          <p:cNvSpPr/>
          <p:nvPr/>
        </p:nvSpPr>
        <p:spPr>
          <a:xfrm>
            <a:off x="571099" y="1153166"/>
            <a:ext cx="10989628" cy="211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伽利略的斜面实验的各个过程，哪些可以通过实验完成？哪些是推理得出的？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6" name="矩形 5"/>
          <p:cNvSpPr/>
          <p:nvPr/>
        </p:nvSpPr>
        <p:spPr>
          <a:xfrm>
            <a:off x="571099" y="3247337"/>
            <a:ext cx="10989628" cy="1406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小球从斜面上滚下，可以滚上另一斜面，是实验事实，可以通过实验完成，其余各个结论是由推理得出的，不可以用实验完成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5855</TotalTime>
  <Words>2036</Words>
  <Application>Microsoft Office PowerPoint</Application>
  <PresentationFormat>自定义</PresentationFormat>
  <Paragraphs>292</Paragraphs>
  <Slides>41</Slides>
  <Notes>0</Notes>
  <HiddenSlides>9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3" baseType="lpstr"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5912</cp:revision>
  <dcterms:created xsi:type="dcterms:W3CDTF">2014-11-27T01:03:00Z</dcterms:created>
  <dcterms:modified xsi:type="dcterms:W3CDTF">2018-07-02T03:30:19Z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