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672" r:id="rId2"/>
    <p:sldId id="1263" r:id="rId3"/>
    <p:sldId id="699" r:id="rId4"/>
    <p:sldId id="1104" r:id="rId5"/>
    <p:sldId id="1409" r:id="rId6"/>
    <p:sldId id="1393" r:id="rId7"/>
    <p:sldId id="1440" r:id="rId8"/>
    <p:sldId id="1441" r:id="rId9"/>
    <p:sldId id="1423" r:id="rId10"/>
    <p:sldId id="1442" r:id="rId11"/>
    <p:sldId id="1446" r:id="rId12"/>
    <p:sldId id="1424" r:id="rId13"/>
    <p:sldId id="1447" r:id="rId14"/>
    <p:sldId id="1448" r:id="rId15"/>
    <p:sldId id="1126" r:id="rId16"/>
    <p:sldId id="1127" r:id="rId17"/>
    <p:sldId id="1449" r:id="rId18"/>
    <p:sldId id="1450" r:id="rId19"/>
    <p:sldId id="1451" r:id="rId20"/>
    <p:sldId id="1452" r:id="rId21"/>
    <p:sldId id="1453" r:id="rId22"/>
    <p:sldId id="1454" r:id="rId23"/>
    <p:sldId id="1458" r:id="rId24"/>
    <p:sldId id="1459" r:id="rId25"/>
    <p:sldId id="1460" r:id="rId26"/>
    <p:sldId id="1461" r:id="rId27"/>
    <p:sldId id="1115" r:id="rId28"/>
    <p:sldId id="1059" r:id="rId29"/>
    <p:sldId id="1060" r:id="rId30"/>
    <p:sldId id="1432" r:id="rId31"/>
    <p:sldId id="1061" r:id="rId32"/>
    <p:sldId id="1462" r:id="rId33"/>
    <p:sldId id="1363" r:id="rId34"/>
    <p:sldId id="1433" r:id="rId35"/>
    <p:sldId id="1465" r:id="rId36"/>
    <p:sldId id="1464" r:id="rId37"/>
    <p:sldId id="1466" r:id="rId38"/>
    <p:sldId id="1401" r:id="rId39"/>
    <p:sldId id="1467" r:id="rId40"/>
    <p:sldId id="1468" r:id="rId41"/>
    <p:sldId id="1437" r:id="rId42"/>
    <p:sldId id="1439" r:id="rId43"/>
    <p:sldId id="1469" r:id="rId44"/>
    <p:sldId id="1470" r:id="rId45"/>
    <p:sldId id="441" r:id="rId46"/>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package" Target="../embeddings/Microsoft_Word___8.docx"/><Relationship Id="rId5" Type="http://schemas.openxmlformats.org/officeDocument/2006/relationships/image" Target="../media/image14.emf"/><Relationship Id="rId4" Type="http://schemas.openxmlformats.org/officeDocument/2006/relationships/package" Target="../embeddings/Microsoft_Word___7.docx"/></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Microsoft_Word___10.docx"/><Relationship Id="rId5" Type="http://schemas.openxmlformats.org/officeDocument/2006/relationships/image" Target="../media/image16.emf"/><Relationship Id="rId4" Type="http://schemas.openxmlformats.org/officeDocument/2006/relationships/package" Target="../embeddings/Microsoft_Word___9.docx"/></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package" Target="../embeddings/Microsoft_Word___12.docx"/><Relationship Id="rId5" Type="http://schemas.openxmlformats.org/officeDocument/2006/relationships/image" Target="../media/image22.emf"/><Relationship Id="rId4" Type="http://schemas.openxmlformats.org/officeDocument/2006/relationships/package" Target="../embeddings/Microsoft_Word___11.docx"/></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13.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package" Target="../embeddings/Microsoft_Word___14.docx"/><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Word___17.docx"/><Relationship Id="rId3" Type="http://schemas.openxmlformats.org/officeDocument/2006/relationships/image" Target="../media/image27.png"/><Relationship Id="rId7" Type="http://schemas.openxmlformats.org/officeDocument/2006/relationships/image" Target="../media/image30.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package" Target="../embeddings/Microsoft_Word___16.docx"/><Relationship Id="rId5" Type="http://schemas.openxmlformats.org/officeDocument/2006/relationships/image" Target="../media/image29.emf"/><Relationship Id="rId4" Type="http://schemas.openxmlformats.org/officeDocument/2006/relationships/package" Target="../embeddings/Microsoft_Word___15.docx"/><Relationship Id="rId9"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package" Target="../embeddings/Microsoft_Word___18.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1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32.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38.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12"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33.xml"/><Relationship Id="rId11" Type="http://schemas.openxmlformats.org/officeDocument/2006/relationships/image" Target="../media/image41.png"/><Relationship Id="rId5" Type="http://schemas.openxmlformats.org/officeDocument/2006/relationships/slide" Target="slide31.xml"/><Relationship Id="rId10" Type="http://schemas.openxmlformats.org/officeDocument/2006/relationships/image" Target="../media/image40.emf"/><Relationship Id="rId4" Type="http://schemas.openxmlformats.org/officeDocument/2006/relationships/slide" Target="slide29.xml"/><Relationship Id="rId9" Type="http://schemas.openxmlformats.org/officeDocument/2006/relationships/package" Target="../embeddings/Microsoft_Word___19.docx"/></Relationships>
</file>

<file path=ppt/slides/_rels/slide39.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4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42.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9.xml"/><Relationship Id="rId7" Type="http://schemas.openxmlformats.org/officeDocument/2006/relationships/slide" Target="slide41.xml"/><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31.xml"/></Relationships>
</file>

<file path=ppt/slides/_rels/slide44.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3.xml"/><Relationship Id="rId3" Type="http://schemas.openxmlformats.org/officeDocument/2006/relationships/slide" Target="slide28.xml"/><Relationship Id="rId7" Type="http://schemas.openxmlformats.org/officeDocument/2006/relationships/slide" Target="slide38.xml"/><Relationship Id="rId12" Type="http://schemas.openxmlformats.org/officeDocument/2006/relationships/image" Target="../media/image45.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33.xml"/><Relationship Id="rId11" Type="http://schemas.openxmlformats.org/officeDocument/2006/relationships/package" Target="../embeddings/Microsoft_Word___21.docx"/><Relationship Id="rId5" Type="http://schemas.openxmlformats.org/officeDocument/2006/relationships/slide" Target="slide31.xml"/><Relationship Id="rId10" Type="http://schemas.openxmlformats.org/officeDocument/2006/relationships/image" Target="../media/image44.emf"/><Relationship Id="rId4" Type="http://schemas.openxmlformats.org/officeDocument/2006/relationships/slide" Target="slide29.xml"/><Relationship Id="rId9" Type="http://schemas.openxmlformats.org/officeDocument/2006/relationships/package" Target="../embeddings/Microsoft_Word___20.docx"/><Relationship Id="rId1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emf"/><Relationship Id="rId11" Type="http://schemas.openxmlformats.org/officeDocument/2006/relationships/package" Target="../embeddings/Microsoft_Word___6.docx"/><Relationship Id="rId5" Type="http://schemas.openxmlformats.org/officeDocument/2006/relationships/package" Target="../embeddings/Microsoft_Word___2.docx"/><Relationship Id="rId10" Type="http://schemas.openxmlformats.org/officeDocument/2006/relationships/package" Target="../embeddings/Microsoft_Word___5.docx"/><Relationship Id="rId4" Type="http://schemas.openxmlformats.org/officeDocument/2006/relationships/image" Target="../media/image12.png"/><Relationship Id="rId9" Type="http://schemas.openxmlformats.org/officeDocument/2006/relationships/package" Target="../embeddings/Microsoft_Word___4.docx"/></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3" name="Picture 3" descr="C:\Users\Administrator\Desktop\用！！！\风景图片\新图！\3运动会\598ac6ff4e232.jpg"/>
          <p:cNvPicPr>
            <a:picLocks noChangeAspect="1" noChangeArrowheads="1"/>
          </p:cNvPicPr>
          <p:nvPr/>
        </p:nvPicPr>
        <p:blipFill rotWithShape="1">
          <a:blip r:embed="rId2">
            <a:extLst>
              <a:ext uri="{28A0092B-C50C-407E-A947-70E740481C1C}">
                <a14:useLocalDpi xmlns:a14="http://schemas.microsoft.com/office/drawing/2010/main" val="0"/>
              </a:ext>
            </a:extLst>
          </a:blip>
          <a:srcRect t="2580" b="7381"/>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2</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实验：探究加速度与力、质量的关系</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第四章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牛顿运动定律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33894" y="5394330"/>
            <a:ext cx="11322624" cy="738664"/>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rPr>
              <a:t>5.</a:t>
            </a:r>
            <a:r>
              <a:rPr lang="zh-CN" altLang="zh-CN" sz="2800" kern="100" dirty="0">
                <a:latin typeface="Times New Roman"/>
                <a:ea typeface="华文细黑"/>
                <a:cs typeface="Times New Roman"/>
              </a:rPr>
              <a:t>保持小车</a:t>
            </a:r>
            <a:r>
              <a:rPr lang="en-US" altLang="zh-CN" sz="2800" kern="100" dirty="0">
                <a:latin typeface="Times New Roman"/>
                <a:ea typeface="华文细黑"/>
              </a:rPr>
              <a:t>(</a:t>
            </a:r>
            <a:r>
              <a:rPr lang="zh-CN" altLang="zh-CN" sz="2800" kern="100" dirty="0">
                <a:latin typeface="Times New Roman"/>
                <a:ea typeface="华文细黑"/>
                <a:cs typeface="Times New Roman"/>
              </a:rPr>
              <a:t>含砝码</a:t>
            </a:r>
            <a:r>
              <a:rPr lang="en-US" altLang="zh-CN" sz="2800" kern="100" dirty="0">
                <a:latin typeface="Times New Roman"/>
                <a:ea typeface="华文细黑"/>
              </a:rPr>
              <a:t>)</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spc="-100" dirty="0" smtClean="0">
                <a:latin typeface="Times New Roman"/>
                <a:ea typeface="华文细黑"/>
                <a:cs typeface="Times New Roman"/>
              </a:rPr>
              <a:t>不变</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改变砝码和砝码盘的质量，再做</a:t>
            </a:r>
            <a:r>
              <a:rPr lang="en-US" altLang="zh-CN" sz="2800" kern="100" spc="-100" dirty="0">
                <a:latin typeface="Times New Roman"/>
                <a:ea typeface="华文细黑"/>
              </a:rPr>
              <a:t>5</a:t>
            </a:r>
            <a:r>
              <a:rPr lang="zh-CN" altLang="zh-CN" sz="2800" kern="100" spc="-100" dirty="0">
                <a:latin typeface="Times New Roman"/>
                <a:ea typeface="华文细黑"/>
                <a:cs typeface="Times New Roman"/>
              </a:rPr>
              <a:t>次实验</a:t>
            </a:r>
            <a:r>
              <a:rPr lang="en-US" altLang="zh-CN" sz="2800" kern="100" spc="-100" dirty="0">
                <a:latin typeface="Times New Roman"/>
                <a:ea typeface="华文细黑"/>
              </a:rPr>
              <a:t>.</a:t>
            </a:r>
            <a:endParaRPr lang="zh-CN" altLang="zh-CN" sz="1050" kern="100" spc="-100" dirty="0">
              <a:effectLst/>
              <a:latin typeface="宋体"/>
              <a:cs typeface="Courier New"/>
            </a:endParaRPr>
          </a:p>
        </p:txBody>
      </p:sp>
      <p:sp>
        <p:nvSpPr>
          <p:cNvPr id="2" name="矩形 1"/>
          <p:cNvSpPr/>
          <p:nvPr/>
        </p:nvSpPr>
        <p:spPr>
          <a:xfrm>
            <a:off x="433894" y="65738"/>
            <a:ext cx="11322624" cy="1949508"/>
          </a:xfrm>
          <a:prstGeom prst="rect">
            <a:avLst/>
          </a:prstGeom>
        </p:spPr>
        <p:txBody>
          <a:bodyPr wrap="square">
            <a:spAutoFit/>
          </a:bodyPr>
          <a:lstStyle/>
          <a:p>
            <a:pPr algn="just">
              <a:lnSpc>
                <a:spcPct val="150000"/>
              </a:lnSpc>
              <a:spcAft>
                <a:spcPts val="0"/>
              </a:spcAft>
              <a:tabLst>
                <a:tab pos="2700655" algn="l"/>
              </a:tabLst>
            </a:pPr>
            <a:r>
              <a:rPr lang="en-US" altLang="zh-CN" sz="2800" kern="100" smtClean="0">
                <a:latin typeface="Times New Roman"/>
                <a:ea typeface="华文细黑"/>
                <a:cs typeface="Courier New"/>
              </a:rPr>
              <a:t>4.</a:t>
            </a:r>
            <a:r>
              <a:rPr lang="zh-CN" altLang="zh-CN" sz="2800" kern="100" spc="-100" smtClean="0">
                <a:latin typeface="Times New Roman"/>
                <a:ea typeface="华文细黑"/>
                <a:cs typeface="Times New Roman"/>
              </a:rPr>
              <a:t>在砝码盘里放入适量的砝码，用细绳绕过定滑轮系在小车上，在小车上加放适量的砝码，用天平测出砝码盘和砝码的质量</a:t>
            </a:r>
            <a:r>
              <a:rPr lang="en-US" altLang="zh-CN" sz="2800" i="1" kern="100" spc="-100" smtClean="0">
                <a:latin typeface="Times New Roman"/>
                <a:ea typeface="华文细黑"/>
                <a:cs typeface="Courier New"/>
              </a:rPr>
              <a:t>m</a:t>
            </a:r>
            <a:r>
              <a:rPr lang="zh-CN" altLang="zh-CN" sz="2800" kern="100" spc="-100" smtClean="0">
                <a:latin typeface="Times New Roman"/>
                <a:ea typeface="华文细黑"/>
                <a:cs typeface="Times New Roman"/>
              </a:rPr>
              <a:t>，记录下来</a:t>
            </a:r>
            <a:r>
              <a:rPr lang="en-US" altLang="zh-CN" sz="2800" kern="100" spc="-100" smtClean="0">
                <a:latin typeface="Times New Roman"/>
                <a:ea typeface="华文细黑"/>
                <a:cs typeface="Courier New"/>
              </a:rPr>
              <a:t>.</a:t>
            </a:r>
            <a:r>
              <a:rPr lang="zh-CN" altLang="zh-CN" sz="2800" kern="100" spc="-100" smtClean="0">
                <a:latin typeface="Times New Roman"/>
                <a:ea typeface="华文细黑"/>
                <a:cs typeface="Times New Roman"/>
              </a:rPr>
              <a:t>接通电源，放开小车，待打点计时器在纸带上打好点后取下纸带，并设计表格如下</a:t>
            </a:r>
            <a:r>
              <a:rPr lang="en-US" altLang="zh-CN" sz="2800" kern="100" spc="-100" smtClean="0">
                <a:latin typeface="Times New Roman"/>
                <a:ea typeface="华文细黑"/>
                <a:cs typeface="Courier New"/>
              </a:rPr>
              <a:t>.</a:t>
            </a:r>
            <a:endParaRPr lang="zh-CN" altLang="zh-CN" sz="1050" kern="100" spc="-100" dirty="0">
              <a:effectLst/>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5733569" y="2114486"/>
            <a:ext cx="723275" cy="523220"/>
          </a:xfrm>
          <a:prstGeom prst="rect">
            <a:avLst/>
          </a:prstGeom>
        </p:spPr>
        <p:txBody>
          <a:bodyPr wrap="none">
            <a:spAutoFit/>
          </a:bodyPr>
          <a:lstStyle/>
          <a:p>
            <a:r>
              <a:rPr lang="zh-CN" altLang="zh-CN" sz="2800" kern="100" dirty="0">
                <a:latin typeface="Times New Roman"/>
                <a:ea typeface="华文细黑"/>
                <a:cs typeface="Times New Roman"/>
              </a:rPr>
              <a:t>表</a:t>
            </a:r>
            <a:r>
              <a:rPr lang="en-US" altLang="zh-CN" sz="2800" kern="100" dirty="0">
                <a:latin typeface="Times New Roman"/>
                <a:ea typeface="华文细黑"/>
              </a:rPr>
              <a:t>1</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531091622"/>
              </p:ext>
            </p:extLst>
          </p:nvPr>
        </p:nvGraphicFramePr>
        <p:xfrm>
          <a:off x="1049044" y="2781722"/>
          <a:ext cx="10092324" cy="2560320"/>
        </p:xfrm>
        <a:graphic>
          <a:graphicData uri="http://schemas.openxmlformats.org/drawingml/2006/table">
            <a:tbl>
              <a:tblPr/>
              <a:tblGrid>
                <a:gridCol w="4210674"/>
                <a:gridCol w="980275"/>
                <a:gridCol w="980275"/>
                <a:gridCol w="980275"/>
                <a:gridCol w="980275"/>
                <a:gridCol w="980275"/>
                <a:gridCol w="980275"/>
              </a:tblGrid>
              <a:tr h="0">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次数</a:t>
                      </a:r>
                      <a:endParaRPr lang="zh-CN" sz="2800" kern="100" dirty="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4</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5</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6</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小车加速度</a:t>
                      </a:r>
                      <a:r>
                        <a:rPr lang="en-US" sz="2800" i="1" kern="100">
                          <a:effectLst/>
                          <a:latin typeface="Times New Roman"/>
                          <a:ea typeface="华文细黑"/>
                          <a:cs typeface="Courier New"/>
                        </a:rPr>
                        <a:t>a</a:t>
                      </a:r>
                      <a:r>
                        <a:rPr lang="en-US" sz="2800" kern="100">
                          <a:effectLst/>
                          <a:latin typeface="Times New Roman"/>
                          <a:ea typeface="华文细黑"/>
                          <a:cs typeface="Courier New"/>
                        </a:rPr>
                        <a:t>/(m·s</a:t>
                      </a:r>
                      <a:r>
                        <a:rPr lang="zh-CN" sz="2800" kern="100" baseline="30000">
                          <a:effectLst/>
                          <a:latin typeface="Times New Roman"/>
                          <a:ea typeface="华文细黑"/>
                          <a:cs typeface="Times New Roman"/>
                        </a:rPr>
                        <a:t>－</a:t>
                      </a:r>
                      <a:r>
                        <a:rPr lang="en-US" sz="2800" kern="100" baseline="30000">
                          <a:effectLst/>
                          <a:latin typeface="Times New Roman"/>
                          <a:ea typeface="华文细黑"/>
                          <a:cs typeface="Courier New"/>
                        </a:rPr>
                        <a:t>2</a:t>
                      </a:r>
                      <a:r>
                        <a:rPr lang="en-US" sz="2800" kern="100">
                          <a:effectLst/>
                          <a:latin typeface="Times New Roman"/>
                          <a:ea typeface="华文细黑"/>
                          <a:cs typeface="Courier New"/>
                        </a:rPr>
                        <a:t>)</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砝码盘和砝码的质量</a:t>
                      </a:r>
                      <a:r>
                        <a:rPr lang="en-US" sz="2800" i="1" kern="100">
                          <a:effectLst/>
                          <a:latin typeface="Times New Roman"/>
                          <a:ea typeface="华文细黑"/>
                          <a:cs typeface="Courier New"/>
                        </a:rPr>
                        <a:t>m</a:t>
                      </a:r>
                      <a:r>
                        <a:rPr lang="en-US" sz="2800" kern="100">
                          <a:effectLst/>
                          <a:latin typeface="Times New Roman"/>
                          <a:ea typeface="华文细黑"/>
                          <a:cs typeface="Courier New"/>
                        </a:rPr>
                        <a:t>/kg</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拉力</a:t>
                      </a:r>
                      <a:r>
                        <a:rPr lang="en-US" sz="2800" i="1" kern="100">
                          <a:effectLst/>
                          <a:latin typeface="Times New Roman"/>
                          <a:ea typeface="华文细黑"/>
                          <a:cs typeface="Courier New"/>
                        </a:rPr>
                        <a:t>F</a:t>
                      </a:r>
                      <a:r>
                        <a:rPr lang="en-US" sz="2800" kern="100">
                          <a:effectLst/>
                          <a:latin typeface="Times New Roman"/>
                          <a:ea typeface="华文细黑"/>
                          <a:cs typeface="Courier New"/>
                        </a:rPr>
                        <a:t>/N</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 </a:t>
                      </a:r>
                      <a:endParaRPr lang="zh-CN" sz="2800" kern="100" dirty="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3812158" y="54663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666461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33894" y="5787474"/>
            <a:ext cx="5157256" cy="738664"/>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整理实验器材，结束实验</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433894" y="180122"/>
            <a:ext cx="11322624" cy="203132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用公式</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aT</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或</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求得</a:t>
            </a:r>
            <a:r>
              <a:rPr lang="zh-CN" altLang="zh-CN" sz="2800" kern="100" dirty="0">
                <a:latin typeface="Times New Roman"/>
                <a:ea typeface="华文细黑"/>
                <a:cs typeface="Times New Roman"/>
              </a:rPr>
              <a:t>小车的加速度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，并记录到表格中</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保持砝码和砝码盘</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不变</a:t>
            </a:r>
            <a:r>
              <a:rPr lang="zh-CN" altLang="zh-CN" sz="2800" kern="100" dirty="0">
                <a:latin typeface="Times New Roman"/>
                <a:ea typeface="华文细黑"/>
                <a:cs typeface="Times New Roman"/>
              </a:rPr>
              <a:t>，在小车上加放砝码，重复上面的实验，求出相应的加速度，把数据记录到下面的表格中</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5733569" y="2228870"/>
            <a:ext cx="723275" cy="523220"/>
          </a:xfrm>
          <a:prstGeom prst="rect">
            <a:avLst/>
          </a:prstGeom>
        </p:spPr>
        <p:txBody>
          <a:bodyPr wrap="none">
            <a:spAutoFit/>
          </a:bodyPr>
          <a:lstStyle/>
          <a:p>
            <a:r>
              <a:rPr lang="zh-CN" altLang="zh-CN" sz="2800" kern="100" dirty="0" smtClean="0">
                <a:latin typeface="Times New Roman"/>
                <a:ea typeface="华文细黑"/>
                <a:cs typeface="Times New Roman"/>
              </a:rPr>
              <a:t>表</a:t>
            </a:r>
            <a:r>
              <a:rPr lang="en-US" altLang="zh-CN" sz="2800" kern="100" dirty="0" smtClean="0">
                <a:latin typeface="Times New Roman"/>
                <a:ea typeface="华文细黑"/>
              </a:rPr>
              <a:t>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063013625"/>
              </p:ext>
            </p:extLst>
          </p:nvPr>
        </p:nvGraphicFramePr>
        <p:xfrm>
          <a:off x="1049044" y="2824098"/>
          <a:ext cx="10092324" cy="2987040"/>
        </p:xfrm>
        <a:graphic>
          <a:graphicData uri="http://schemas.openxmlformats.org/drawingml/2006/table">
            <a:tbl>
              <a:tblPr/>
              <a:tblGrid>
                <a:gridCol w="4210674"/>
                <a:gridCol w="980275"/>
                <a:gridCol w="980275"/>
                <a:gridCol w="980275"/>
                <a:gridCol w="980275"/>
                <a:gridCol w="980275"/>
                <a:gridCol w="980275"/>
              </a:tblGrid>
              <a:tr h="0">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次数</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1</a:t>
                      </a:r>
                      <a:endParaRPr lang="zh-CN" sz="2800" kern="100" dirty="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2</a:t>
                      </a:r>
                      <a:endParaRPr lang="zh-CN" sz="2800" kern="100" dirty="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4</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5</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6</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小车加速度</a:t>
                      </a:r>
                      <a:r>
                        <a:rPr lang="en-US" sz="2800" i="1" kern="100">
                          <a:effectLst/>
                          <a:latin typeface="Times New Roman"/>
                          <a:ea typeface="华文细黑"/>
                          <a:cs typeface="Courier New"/>
                        </a:rPr>
                        <a:t>a</a:t>
                      </a:r>
                      <a:r>
                        <a:rPr lang="en-US" sz="2800" kern="100">
                          <a:effectLst/>
                          <a:latin typeface="Times New Roman"/>
                          <a:ea typeface="华文细黑"/>
                          <a:cs typeface="Courier New"/>
                        </a:rPr>
                        <a:t>/(m·s</a:t>
                      </a:r>
                      <a:r>
                        <a:rPr lang="zh-CN" sz="2800" kern="100" baseline="30000">
                          <a:effectLst/>
                          <a:latin typeface="Times New Roman"/>
                          <a:ea typeface="华文细黑"/>
                          <a:cs typeface="Times New Roman"/>
                        </a:rPr>
                        <a:t>－</a:t>
                      </a:r>
                      <a:r>
                        <a:rPr lang="en-US" sz="2800" kern="100" baseline="30000">
                          <a:effectLst/>
                          <a:latin typeface="Times New Roman"/>
                          <a:ea typeface="华文细黑"/>
                          <a:cs typeface="Courier New"/>
                        </a:rPr>
                        <a:t>2</a:t>
                      </a:r>
                      <a:r>
                        <a:rPr lang="en-US" sz="2800" kern="100">
                          <a:effectLst/>
                          <a:latin typeface="Times New Roman"/>
                          <a:ea typeface="华文细黑"/>
                          <a:cs typeface="Courier New"/>
                        </a:rPr>
                        <a:t>)</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小车</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含砝码</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质量</a:t>
                      </a:r>
                      <a:r>
                        <a:rPr lang="en-US" sz="2800" i="1" kern="100" dirty="0">
                          <a:effectLst/>
                          <a:latin typeface="Times New Roman"/>
                          <a:ea typeface="华文细黑"/>
                          <a:cs typeface="Courier New"/>
                        </a:rPr>
                        <a:t>M</a:t>
                      </a:r>
                      <a:r>
                        <a:rPr lang="en-US" sz="2800" kern="100" dirty="0">
                          <a:effectLst/>
                          <a:latin typeface="Times New Roman"/>
                          <a:ea typeface="华文细黑"/>
                          <a:cs typeface="Courier New"/>
                        </a:rPr>
                        <a:t>/kg</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50000"/>
                        </a:lnSpc>
                        <a:spcAft>
                          <a:spcPts val="0"/>
                        </a:spcAft>
                        <a:tabLst>
                          <a:tab pos="2700655" algn="l"/>
                        </a:tabLst>
                      </a:pPr>
                      <a:endParaRPr lang="en-US" sz="2800" kern="100" dirty="0" smtClean="0">
                        <a:effectLst/>
                        <a:latin typeface="Times New Roman"/>
                        <a:ea typeface="华文细黑"/>
                        <a:cs typeface="Courier New"/>
                      </a:endParaRPr>
                    </a:p>
                    <a:p>
                      <a:pPr algn="ctr">
                        <a:lnSpc>
                          <a:spcPct val="150000"/>
                        </a:lnSpc>
                        <a:spcAft>
                          <a:spcPts val="0"/>
                        </a:spcAft>
                        <a:tabLst>
                          <a:tab pos="2700655" algn="l"/>
                        </a:tabLst>
                      </a:pPr>
                      <a:r>
                        <a:rPr lang="en-US" sz="2800" kern="100" dirty="0" smtClean="0">
                          <a:effectLst/>
                          <a:latin typeface="Times New Roman"/>
                          <a:ea typeface="华文细黑"/>
                          <a:cs typeface="Courier New"/>
                        </a:rPr>
                        <a:t>  </a:t>
                      </a:r>
                      <a:endParaRPr lang="en-US" sz="2800" kern="100" baseline="30000" dirty="0" smtClean="0">
                        <a:effectLst/>
                        <a:latin typeface="Times New Roman"/>
                        <a:ea typeface="华文细黑"/>
                        <a:cs typeface="Courier New"/>
                      </a:endParaRPr>
                    </a:p>
                    <a:p>
                      <a:pPr marL="0" algn="ctr" defTabSz="1218565" rtl="0" eaLnBrk="1" latinLnBrk="0" hangingPunct="1">
                        <a:lnSpc>
                          <a:spcPct val="50000"/>
                        </a:lnSpc>
                        <a:spcAft>
                          <a:spcPts val="0"/>
                        </a:spcAft>
                        <a:tabLst>
                          <a:tab pos="2700655" algn="l"/>
                        </a:tabLst>
                      </a:pPr>
                      <a:endParaRPr lang="zh-CN" sz="2800" kern="100" dirty="0">
                        <a:solidFill>
                          <a:schemeClr val="tx1"/>
                        </a:solidFill>
                        <a:effectLst/>
                        <a:latin typeface="Times New Roman"/>
                        <a:ea typeface="华文细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 </a:t>
                      </a:r>
                      <a:endParaRPr lang="zh-CN" sz="2800" kern="10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 </a:t>
                      </a:r>
                      <a:endParaRPr lang="zh-CN" sz="2800" kern="100" dirty="0">
                        <a:effectLst/>
                        <a:latin typeface="宋体"/>
                        <a:cs typeface="Courier New"/>
                      </a:endParaRPr>
                    </a:p>
                  </a:txBody>
                  <a:tcPr marL="60637" marR="60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10075790"/>
              </p:ext>
            </p:extLst>
          </p:nvPr>
        </p:nvGraphicFramePr>
        <p:xfrm>
          <a:off x="3995926" y="102890"/>
          <a:ext cx="793750" cy="1198563"/>
        </p:xfrm>
        <a:graphic>
          <a:graphicData uri="http://schemas.openxmlformats.org/presentationml/2006/ole">
            <mc:AlternateContent xmlns:mc="http://schemas.openxmlformats.org/markup-compatibility/2006">
              <mc:Choice xmlns:v="urn:schemas-microsoft-com:vml" Requires="v">
                <p:oleObj spid="_x0000_s84384" name="文档" r:id="rId4" imgW="793759" imgH="1198368" progId="Word.Document.12">
                  <p:embed/>
                </p:oleObj>
              </mc:Choice>
              <mc:Fallback>
                <p:oleObj name="文档" r:id="rId4" imgW="793759" imgH="1198368" progId="Word.Document.12">
                  <p:embed/>
                  <p:pic>
                    <p:nvPicPr>
                      <p:cNvPr id="0" name=""/>
                      <p:cNvPicPr/>
                      <p:nvPr/>
                    </p:nvPicPr>
                    <p:blipFill>
                      <a:blip r:embed="rId5"/>
                      <a:stretch>
                        <a:fillRect/>
                      </a:stretch>
                    </p:blipFill>
                    <p:spPr>
                      <a:xfrm>
                        <a:off x="3995926" y="102890"/>
                        <a:ext cx="793750" cy="119856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930406627"/>
              </p:ext>
            </p:extLst>
          </p:nvPr>
        </p:nvGraphicFramePr>
        <p:xfrm>
          <a:off x="2803158" y="4757306"/>
          <a:ext cx="1606550" cy="1300163"/>
        </p:xfrm>
        <a:graphic>
          <a:graphicData uri="http://schemas.openxmlformats.org/presentationml/2006/ole">
            <mc:AlternateContent xmlns:mc="http://schemas.openxmlformats.org/markup-compatibility/2006">
              <mc:Choice xmlns:v="urn:schemas-microsoft-com:vml" Requires="v">
                <p:oleObj spid="_x0000_s84385" name="文档" r:id="rId6" imgW="1606751" imgH="1300320" progId="Word.Document.12">
                  <p:embed/>
                </p:oleObj>
              </mc:Choice>
              <mc:Fallback>
                <p:oleObj name="文档" r:id="rId6" imgW="1606751" imgH="1300320" progId="Word.Document.12">
                  <p:embed/>
                  <p:pic>
                    <p:nvPicPr>
                      <p:cNvPr id="0" name=""/>
                      <p:cNvPicPr/>
                      <p:nvPr/>
                    </p:nvPicPr>
                    <p:blipFill>
                      <a:blip r:embed="rId7"/>
                      <a:stretch>
                        <a:fillRect/>
                      </a:stretch>
                    </p:blipFill>
                    <p:spPr>
                      <a:xfrm>
                        <a:off x="2803158" y="4757306"/>
                        <a:ext cx="1606550" cy="1300163"/>
                      </a:xfrm>
                      <a:prstGeom prst="rect">
                        <a:avLst/>
                      </a:prstGeom>
                    </p:spPr>
                  </p:pic>
                </p:oleObj>
              </mc:Fallback>
            </mc:AlternateContent>
          </a:graphicData>
        </a:graphic>
      </p:graphicFrame>
      <p:sp>
        <p:nvSpPr>
          <p:cNvPr id="6" name="矩形 5"/>
          <p:cNvSpPr/>
          <p:nvPr/>
        </p:nvSpPr>
        <p:spPr>
          <a:xfrm>
            <a:off x="3985766" y="90051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961152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26950" y="249823"/>
            <a:ext cx="11290276"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五、数据处理</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spc="-100" dirty="0">
                <a:latin typeface="Times New Roman"/>
                <a:ea typeface="华文细黑"/>
                <a:cs typeface="Times New Roman"/>
              </a:rPr>
              <a:t>由表</a:t>
            </a: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中记录的数据，以</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为纵坐标、</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为横坐标，根据数据作</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图象</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5</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，找出规律，分析</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由表</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中记录的数据，分别以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为纵坐标、</a:t>
            </a:r>
            <a:r>
              <a:rPr lang="en-US" altLang="zh-CN" sz="2800" i="1" kern="100" dirty="0">
                <a:latin typeface="Times New Roman"/>
                <a:ea typeface="华文细黑"/>
                <a:cs typeface="Courier New"/>
              </a:rPr>
              <a:t>M</a:t>
            </a:r>
            <a:r>
              <a:rPr lang="zh-CN" altLang="zh-CN" sz="2800" kern="100" dirty="0" smtClean="0">
                <a:latin typeface="Times New Roman"/>
                <a:ea typeface="华文细黑"/>
                <a:cs typeface="Times New Roman"/>
              </a:rPr>
              <a:t>和</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为</a:t>
            </a:r>
            <a:r>
              <a:rPr lang="zh-CN" altLang="zh-CN" sz="2800" kern="100" spc="-100" dirty="0">
                <a:latin typeface="Times New Roman"/>
                <a:ea typeface="华文细黑"/>
                <a:cs typeface="Times New Roman"/>
              </a:rPr>
              <a:t>横坐标，根据数据作</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图象和</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图象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，分析</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的关系</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62466" name="Picture 2" descr="\\贾文\贾文\源文件\同步\物理 人教 必修1 新课标\4-1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718" y="3833546"/>
            <a:ext cx="2307825" cy="193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494993" y="579814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088454188"/>
              </p:ext>
            </p:extLst>
          </p:nvPr>
        </p:nvGraphicFramePr>
        <p:xfrm>
          <a:off x="7855579" y="2007647"/>
          <a:ext cx="893763" cy="1463675"/>
        </p:xfrm>
        <a:graphic>
          <a:graphicData uri="http://schemas.openxmlformats.org/presentationml/2006/ole">
            <mc:AlternateContent xmlns:mc="http://schemas.openxmlformats.org/markup-compatibility/2006">
              <mc:Choice xmlns:v="urn:schemas-microsoft-com:vml" Requires="v">
                <p:oleObj spid="_x0000_s85376" name="文档" r:id="rId4" imgW="895329" imgH="1462968" progId="Word.Document.12">
                  <p:embed/>
                </p:oleObj>
              </mc:Choice>
              <mc:Fallback>
                <p:oleObj name="文档" r:id="rId4" imgW="895329" imgH="1462968" progId="Word.Document.12">
                  <p:embed/>
                  <p:pic>
                    <p:nvPicPr>
                      <p:cNvPr id="0" name=""/>
                      <p:cNvPicPr/>
                      <p:nvPr/>
                    </p:nvPicPr>
                    <p:blipFill>
                      <a:blip r:embed="rId5"/>
                      <a:stretch>
                        <a:fillRect/>
                      </a:stretch>
                    </p:blipFill>
                    <p:spPr>
                      <a:xfrm>
                        <a:off x="7855579" y="2007647"/>
                        <a:ext cx="893763" cy="14636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58599803"/>
              </p:ext>
            </p:extLst>
          </p:nvPr>
        </p:nvGraphicFramePr>
        <p:xfrm>
          <a:off x="2959035" y="2709714"/>
          <a:ext cx="893763" cy="1463675"/>
        </p:xfrm>
        <a:graphic>
          <a:graphicData uri="http://schemas.openxmlformats.org/presentationml/2006/ole">
            <mc:AlternateContent xmlns:mc="http://schemas.openxmlformats.org/markup-compatibility/2006">
              <mc:Choice xmlns:v="urn:schemas-microsoft-com:vml" Requires="v">
                <p:oleObj spid="_x0000_s85377" name="文档" r:id="rId6" imgW="895329" imgH="1462968" progId="Word.Document.12">
                  <p:embed/>
                </p:oleObj>
              </mc:Choice>
              <mc:Fallback>
                <p:oleObj name="文档" r:id="rId6" imgW="895329" imgH="1462968" progId="Word.Document.12">
                  <p:embed/>
                  <p:pic>
                    <p:nvPicPr>
                      <p:cNvPr id="0" name=""/>
                      <p:cNvPicPr/>
                      <p:nvPr/>
                    </p:nvPicPr>
                    <p:blipFill>
                      <a:blip r:embed="rId7"/>
                      <a:stretch>
                        <a:fillRect/>
                      </a:stretch>
                    </p:blipFill>
                    <p:spPr>
                      <a:xfrm>
                        <a:off x="2959035" y="2709714"/>
                        <a:ext cx="893763" cy="1463675"/>
                      </a:xfrm>
                      <a:prstGeom prst="rect">
                        <a:avLst/>
                      </a:prstGeom>
                    </p:spPr>
                  </p:pic>
                </p:oleObj>
              </mc:Fallback>
            </mc:AlternateContent>
          </a:graphicData>
        </a:graphic>
      </p:graphicFrame>
      <p:pic>
        <p:nvPicPr>
          <p:cNvPr id="62467" name="Picture 3" descr="\\贾文\贾文\源文件\同步\物理 人教 必修1 新课标\4-15.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695" y="3789834"/>
            <a:ext cx="4987176" cy="19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510646" y="579814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6</a:t>
            </a:r>
            <a:endParaRPr lang="zh-CN" altLang="en-US" dirty="0"/>
          </a:p>
        </p:txBody>
      </p:sp>
    </p:spTree>
    <p:extLst>
      <p:ext uri="{BB962C8B-B14F-4D97-AF65-F5344CB8AC3E}">
        <p14:creationId xmlns:p14="http://schemas.microsoft.com/office/powerpoint/2010/main" val="3087846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26950" y="1318062"/>
            <a:ext cx="11290276" cy="2208297"/>
          </a:xfrm>
          <a:prstGeom prst="rect">
            <a:avLst/>
          </a:prstGeom>
        </p:spPr>
        <p:txBody>
          <a:bodyPr wrap="square">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实验结论</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保持物体质量不变时，物体的加速度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与所受力</a:t>
            </a:r>
            <a:r>
              <a:rPr lang="en-US" altLang="zh-CN" sz="2800" i="1" kern="100" dirty="0">
                <a:latin typeface="Times New Roman"/>
                <a:ea typeface="华文细黑"/>
                <a:cs typeface="Courier New"/>
              </a:rPr>
              <a:t>F</a:t>
            </a:r>
            <a:r>
              <a:rPr lang="zh-CN" altLang="zh-CN" sz="2800" kern="100" dirty="0" smtClean="0">
                <a:latin typeface="Times New Roman"/>
                <a:ea typeface="华文细黑"/>
                <a:cs typeface="Times New Roman"/>
              </a:rPr>
              <a:t>成</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不变时，物体的加速度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与质量</a:t>
            </a:r>
            <a:r>
              <a:rPr lang="en-US" altLang="zh-CN" sz="2800" i="1" kern="100" dirty="0">
                <a:latin typeface="Times New Roman"/>
                <a:ea typeface="华文细黑"/>
                <a:cs typeface="Courier New"/>
              </a:rPr>
              <a:t>M</a:t>
            </a:r>
            <a:r>
              <a:rPr lang="zh-CN" altLang="zh-CN" sz="2800" kern="100" dirty="0" smtClean="0">
                <a:latin typeface="Times New Roman"/>
                <a:ea typeface="华文细黑"/>
                <a:cs typeface="Times New Roman"/>
              </a:rPr>
              <a:t>成</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8759502" y="214028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正比</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7319342" y="281424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反比</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921784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70499" y="298316"/>
            <a:ext cx="11403179" cy="5909310"/>
          </a:xfrm>
          <a:prstGeom prst="rect">
            <a:avLst/>
          </a:prstGeom>
        </p:spPr>
        <p:txBody>
          <a:bodyPr wrap="square">
            <a:spAutoFit/>
          </a:bodyPr>
          <a:lstStyle/>
          <a:p>
            <a:pPr lvl="0" algn="just">
              <a:lnSpc>
                <a:spcPct val="150000"/>
              </a:lnSpc>
              <a:tabLst>
                <a:tab pos="2700655" algn="l"/>
              </a:tabLst>
            </a:pPr>
            <a:r>
              <a:rPr lang="zh-CN" altLang="zh-CN" sz="2800" b="1" kern="100" dirty="0">
                <a:solidFill>
                  <a:srgbClr val="7030A0"/>
                </a:solidFill>
                <a:latin typeface="Times New Roman"/>
                <a:ea typeface="华文细黑"/>
                <a:cs typeface="Times New Roman"/>
              </a:rPr>
              <a:t>六、注意事项</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打点前小车</a:t>
            </a:r>
            <a:r>
              <a:rPr lang="zh-CN" altLang="zh-CN" sz="2800" kern="100" dirty="0" smtClean="0">
                <a:solidFill>
                  <a:prstClr val="black"/>
                </a:solidFill>
                <a:latin typeface="Times New Roman"/>
                <a:ea typeface="华文细黑"/>
                <a:cs typeface="Times New Roman"/>
              </a:rPr>
              <a:t>应</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打点</a:t>
            </a:r>
            <a:r>
              <a:rPr lang="zh-CN" altLang="zh-CN" sz="2800" kern="100" dirty="0">
                <a:solidFill>
                  <a:prstClr val="black"/>
                </a:solidFill>
                <a:latin typeface="Times New Roman"/>
                <a:ea typeface="华文细黑"/>
                <a:cs typeface="Times New Roman"/>
              </a:rPr>
              <a:t>计时器且应</a:t>
            </a:r>
            <a:r>
              <a:rPr lang="zh-CN" altLang="zh-CN" sz="2800" kern="100" dirty="0" smtClean="0">
                <a:solidFill>
                  <a:prstClr val="black"/>
                </a:solidFill>
                <a:latin typeface="Times New Roman"/>
                <a:ea typeface="华文细黑"/>
                <a:cs typeface="Times New Roman"/>
              </a:rPr>
              <a:t>先</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后</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en-US" altLang="zh-CN" sz="2800" kern="100" spc="-10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在平衡摩擦力时</a:t>
            </a:r>
            <a:r>
              <a:rPr lang="zh-CN" altLang="zh-CN" sz="2800" kern="100" spc="-100" dirty="0" smtClean="0">
                <a:solidFill>
                  <a:prstClr val="black"/>
                </a:solidFill>
                <a:latin typeface="Times New Roman"/>
                <a:ea typeface="华文细黑"/>
                <a:cs typeface="Times New Roman"/>
              </a:rPr>
              <a:t>，</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填</a:t>
            </a:r>
            <a:r>
              <a:rPr lang="en-US" altLang="zh-CN" sz="2800" kern="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要</a:t>
            </a:r>
            <a:r>
              <a:rPr lang="en-US" altLang="zh-CN" sz="2800" kern="100" spc="-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或</a:t>
            </a:r>
            <a:r>
              <a:rPr lang="en-US" altLang="zh-CN" sz="2800" kern="100" spc="-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不要</a:t>
            </a:r>
            <a:r>
              <a:rPr lang="en-US" altLang="zh-CN" sz="2800" kern="100" spc="-100" dirty="0">
                <a:solidFill>
                  <a:prstClr val="black"/>
                </a:solidFill>
                <a:latin typeface="宋体"/>
                <a:ea typeface="华文细黑"/>
                <a:cs typeface="Times New Roman"/>
              </a:rPr>
              <a:t>”</a:t>
            </a:r>
            <a:r>
              <a:rPr lang="en-US" altLang="zh-CN" sz="2800" kern="100" spc="-10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悬挂砝码盘，但小车应连着纸带且接通电源</a:t>
            </a:r>
            <a:r>
              <a:rPr lang="en-US" altLang="zh-CN" sz="2800" kern="100" spc="-10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用手轻轻地给小车一个初速度，如果在纸带上打出的点</a:t>
            </a:r>
            <a:r>
              <a:rPr lang="zh-CN" altLang="zh-CN" sz="2800" kern="100" dirty="0">
                <a:solidFill>
                  <a:prstClr val="black"/>
                </a:solidFill>
                <a:latin typeface="Times New Roman"/>
                <a:ea typeface="华文细黑"/>
                <a:cs typeface="Times New Roman"/>
              </a:rPr>
              <a:t>的</a:t>
            </a:r>
            <a:r>
              <a:rPr lang="zh-CN" altLang="zh-CN" sz="2800" kern="100" dirty="0" smtClean="0">
                <a:solidFill>
                  <a:prstClr val="black"/>
                </a:solidFill>
                <a:latin typeface="Times New Roman"/>
                <a:ea typeface="华文细黑"/>
                <a:cs typeface="Times New Roman"/>
              </a:rPr>
              <a:t>间隔</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表明小车受到的阻力跟它受到的重力沿斜面向下的分力平衡</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en-US" altLang="zh-CN" sz="2800" kern="100" spc="2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改变砝码的质量的过程中，要始终保证砝码和砝码盘的</a:t>
            </a:r>
            <a:r>
              <a:rPr lang="zh-CN" altLang="zh-CN" sz="2800" kern="100" spc="-100" dirty="0" smtClean="0">
                <a:solidFill>
                  <a:prstClr val="black"/>
                </a:solidFill>
                <a:latin typeface="Times New Roman"/>
                <a:ea typeface="华文细黑"/>
                <a:cs typeface="Times New Roman"/>
              </a:rPr>
              <a:t>质量</a:t>
            </a:r>
            <a:r>
              <a:rPr lang="en-US" altLang="zh-CN" sz="2800" kern="100" spc="20" dirty="0" smtClean="0">
                <a:solidFill>
                  <a:prstClr val="black"/>
                </a:solidFill>
                <a:latin typeface="宋体" pitchFamily="2" charset="-122"/>
                <a:ea typeface="宋体" pitchFamily="2" charset="-122"/>
                <a:cs typeface="Times New Roman"/>
              </a:rPr>
              <a:t>______</a:t>
            </a:r>
            <a:r>
              <a:rPr lang="zh-CN" altLang="zh-CN" sz="2800" kern="100" dirty="0" smtClean="0">
                <a:solidFill>
                  <a:prstClr val="black"/>
                </a:solidFill>
                <a:latin typeface="Times New Roman"/>
                <a:ea typeface="华文细黑"/>
                <a:cs typeface="Times New Roman"/>
              </a:rPr>
              <a:t>小车</a:t>
            </a:r>
            <a:r>
              <a:rPr lang="zh-CN" altLang="zh-CN" sz="2800" kern="100" dirty="0">
                <a:solidFill>
                  <a:prstClr val="black"/>
                </a:solidFill>
                <a:latin typeface="Times New Roman"/>
                <a:ea typeface="华文细黑"/>
                <a:cs typeface="Times New Roman"/>
              </a:rPr>
              <a:t>的质量</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作图时应使所作</a:t>
            </a:r>
            <a:r>
              <a:rPr lang="zh-CN" altLang="zh-CN" sz="2800" kern="100" dirty="0" smtClean="0">
                <a:solidFill>
                  <a:prstClr val="black"/>
                </a:solidFill>
                <a:latin typeface="Times New Roman"/>
                <a:ea typeface="华文细黑"/>
                <a:cs typeface="Times New Roman"/>
              </a:rPr>
              <a:t>的</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通过</a:t>
            </a:r>
            <a:r>
              <a:rPr lang="zh-CN" altLang="zh-CN" sz="2800" kern="100" dirty="0">
                <a:solidFill>
                  <a:prstClr val="black"/>
                </a:solidFill>
                <a:latin typeface="Times New Roman"/>
                <a:ea typeface="华文细黑"/>
                <a:cs typeface="Times New Roman"/>
              </a:rPr>
              <a:t>尽可能多的点，不在直线上的点也要尽可能的对称分布在直线的两侧，但若遇到个别偏离较远的点可舍去</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3" name="矩形 2"/>
          <p:cNvSpPr/>
          <p:nvPr/>
        </p:nvSpPr>
        <p:spPr>
          <a:xfrm>
            <a:off x="2865006" y="100823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靠近</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6567894" y="1008236"/>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接通电源</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8455009" y="1008236"/>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释放小车</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3380110" y="164614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不要</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1149787" y="295621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均匀</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9829462" y="3573810"/>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远小于</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3574926" y="484963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直线</a:t>
            </a:r>
            <a:endParaRPr lang="zh-CN" altLang="en-US" sz="2800" kern="100" dirty="0">
              <a:solidFill>
                <a:srgbClr val="C00000"/>
              </a:solidFill>
              <a:latin typeface="Times New Roman"/>
              <a:ea typeface="华文细黑"/>
              <a:cs typeface="Times New Roman"/>
            </a:endParaRPr>
          </a:p>
        </p:txBody>
      </p:sp>
      <p:pic>
        <p:nvPicPr>
          <p:cNvPr id="11" name="图片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494" y="6026030"/>
            <a:ext cx="2674827" cy="829568"/>
          </a:xfrm>
          <a:prstGeom prst="rect">
            <a:avLst/>
          </a:prstGeom>
        </p:spPr>
      </p:pic>
    </p:spTree>
    <p:extLst>
      <p:ext uri="{BB962C8B-B14F-4D97-AF65-F5344CB8AC3E}">
        <p14:creationId xmlns:p14="http://schemas.microsoft.com/office/powerpoint/2010/main" val="3918213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p:bldP spid="3" grpId="1"/>
      <p:bldP spid="4" grpId="0"/>
      <p:bldP spid="4" grpId="1"/>
      <p:bldP spid="6" grpId="0"/>
      <p:bldP spid="6" grpId="1"/>
      <p:bldP spid="5" grpId="0"/>
      <p:bldP spid="5" grpId="1"/>
      <p:bldP spid="8" grpId="0"/>
      <p:bldP spid="8" grpId="1"/>
      <p:bldP spid="7" grpId="0"/>
      <p:bldP spid="7"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smtClean="0">
                <a:solidFill>
                  <a:srgbClr val="0070C0"/>
                </a:solidFill>
                <a:latin typeface="+mj-lt"/>
                <a:ea typeface="+mj-ea"/>
                <a:cs typeface="+mj-cs"/>
              </a:rPr>
              <a:t>题型演练</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000"/>
          <a:stretch/>
        </p:blipFill>
        <p:spPr bwMode="auto">
          <a:xfrm>
            <a:off x="8590412" y="794"/>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401521" y="1702490"/>
            <a:ext cx="11221238" cy="5133713"/>
          </a:xfrm>
          <a:prstGeom prst="rect">
            <a:avLst/>
          </a:prstGeom>
        </p:spPr>
        <p:txBody>
          <a:bodyPr wrap="square">
            <a:spAutoFit/>
          </a:bodyPr>
          <a:lstStyle/>
          <a:p>
            <a:pPr algn="just">
              <a:lnSpc>
                <a:spcPct val="140000"/>
              </a:lnSpc>
              <a:spcAft>
                <a:spcPts val="0"/>
              </a:spcAft>
              <a:tabLst>
                <a:tab pos="2700655" algn="l"/>
              </a:tabLst>
            </a:pPr>
            <a:r>
              <a:rPr lang="en-US" altLang="zh-CN" sz="2600" kern="100" dirty="0">
                <a:latin typeface="Times New Roman"/>
                <a:ea typeface="华文细黑"/>
                <a:cs typeface="Courier New"/>
              </a:rPr>
              <a:t>A.</a:t>
            </a:r>
            <a:r>
              <a:rPr lang="zh-CN" altLang="zh-CN" sz="2600" kern="100" dirty="0">
                <a:latin typeface="Times New Roman"/>
                <a:ea typeface="华文细黑"/>
                <a:cs typeface="Times New Roman"/>
              </a:rPr>
              <a:t>用天平称出小车和小桶及内部所装砂子的质量</a:t>
            </a:r>
            <a:endParaRPr lang="zh-CN" altLang="zh-CN" sz="2600" kern="100" dirty="0">
              <a:latin typeface="宋体"/>
              <a:cs typeface="Courier New"/>
            </a:endParaRPr>
          </a:p>
          <a:p>
            <a:pPr algn="just">
              <a:lnSpc>
                <a:spcPct val="140000"/>
              </a:lnSpc>
              <a:spcAft>
                <a:spcPts val="0"/>
              </a:spcAft>
              <a:tabLst>
                <a:tab pos="2700655" algn="l"/>
              </a:tabLst>
            </a:pPr>
            <a:r>
              <a:rPr lang="en-US" altLang="zh-CN" sz="2600" kern="100" dirty="0">
                <a:latin typeface="Times New Roman"/>
                <a:ea typeface="华文细黑"/>
                <a:cs typeface="Courier New"/>
              </a:rPr>
              <a:t>B.</a:t>
            </a:r>
            <a:r>
              <a:rPr lang="zh-CN" altLang="zh-CN" sz="2600" kern="100" dirty="0">
                <a:latin typeface="Times New Roman"/>
                <a:ea typeface="华文细黑"/>
                <a:cs typeface="Times New Roman"/>
              </a:rPr>
              <a:t>按图装好实验器材</a:t>
            </a:r>
            <a:endParaRPr lang="zh-CN" altLang="zh-CN" sz="2600" kern="100" dirty="0">
              <a:latin typeface="宋体"/>
              <a:cs typeface="Courier New"/>
            </a:endParaRPr>
          </a:p>
          <a:p>
            <a:pPr algn="just">
              <a:lnSpc>
                <a:spcPct val="140000"/>
              </a:lnSpc>
              <a:spcAft>
                <a:spcPts val="0"/>
              </a:spcAft>
              <a:tabLst>
                <a:tab pos="2700655" algn="l"/>
              </a:tabLst>
            </a:pPr>
            <a:r>
              <a:rPr lang="en-US" altLang="zh-CN" sz="2600" kern="100" dirty="0">
                <a:latin typeface="Times New Roman"/>
                <a:ea typeface="华文细黑"/>
                <a:cs typeface="Courier New"/>
              </a:rPr>
              <a:t>C.</a:t>
            </a:r>
            <a:r>
              <a:rPr lang="zh-CN" altLang="zh-CN" sz="2600" kern="100" dirty="0">
                <a:latin typeface="Times New Roman"/>
                <a:ea typeface="华文细黑"/>
                <a:cs typeface="Times New Roman"/>
              </a:rPr>
              <a:t>把轻绳系在小车上并绕过定滑轮悬挂小桶</a:t>
            </a:r>
            <a:endParaRPr lang="zh-CN" altLang="zh-CN" sz="2600" kern="100" dirty="0">
              <a:latin typeface="宋体"/>
              <a:cs typeface="Courier New"/>
            </a:endParaRPr>
          </a:p>
          <a:p>
            <a:pPr algn="just">
              <a:lnSpc>
                <a:spcPct val="140000"/>
              </a:lnSpc>
              <a:spcAft>
                <a:spcPts val="0"/>
              </a:spcAft>
              <a:tabLst>
                <a:tab pos="2700655" algn="l"/>
              </a:tabLst>
            </a:pPr>
            <a:r>
              <a:rPr lang="en-US" altLang="zh-CN" sz="2600" kern="100" dirty="0">
                <a:latin typeface="Times New Roman"/>
                <a:ea typeface="华文细黑"/>
                <a:cs typeface="Courier New"/>
              </a:rPr>
              <a:t>D.</a:t>
            </a:r>
            <a:r>
              <a:rPr lang="zh-CN" altLang="zh-CN" sz="2600" kern="100" dirty="0">
                <a:latin typeface="Times New Roman"/>
                <a:ea typeface="华文细黑"/>
                <a:cs typeface="Times New Roman"/>
              </a:rPr>
              <a:t>将电磁打点计时器接在</a:t>
            </a:r>
            <a:r>
              <a:rPr lang="en-US" altLang="zh-CN" sz="2600" kern="100" dirty="0">
                <a:latin typeface="Times New Roman"/>
                <a:ea typeface="华文细黑"/>
                <a:cs typeface="Courier New"/>
              </a:rPr>
              <a:t>6 V</a:t>
            </a:r>
            <a:r>
              <a:rPr lang="zh-CN" altLang="zh-CN" sz="2600" kern="100" dirty="0">
                <a:latin typeface="Times New Roman"/>
                <a:ea typeface="华文细黑"/>
                <a:cs typeface="Times New Roman"/>
              </a:rPr>
              <a:t>电压的蓄电池上，接通电源，释放小车，</a:t>
            </a:r>
            <a:r>
              <a:rPr lang="zh-CN" altLang="zh-CN" sz="2600" kern="100">
                <a:latin typeface="Times New Roman"/>
                <a:ea typeface="华文细黑"/>
                <a:cs typeface="Times New Roman"/>
              </a:rPr>
              <a:t>打点</a:t>
            </a:r>
            <a:r>
              <a:rPr lang="zh-CN" altLang="zh-CN" sz="2600" kern="100" smtClean="0">
                <a:latin typeface="Times New Roman"/>
                <a:ea typeface="华文细黑"/>
                <a:cs typeface="Times New Roman"/>
              </a:rPr>
              <a:t>计</a:t>
            </a:r>
            <a:endParaRPr lang="en-US" altLang="zh-CN" sz="2600" kern="100" smtClean="0">
              <a:latin typeface="Times New Roman"/>
              <a:ea typeface="华文细黑"/>
              <a:cs typeface="Times New Roman"/>
            </a:endParaRPr>
          </a:p>
          <a:p>
            <a:pPr algn="just">
              <a:lnSpc>
                <a:spcPct val="140000"/>
              </a:lnSpc>
              <a:spcAft>
                <a:spcPts val="0"/>
              </a:spcAft>
              <a:tabLst>
                <a:tab pos="2700655" algn="l"/>
              </a:tabLst>
            </a:pPr>
            <a:r>
              <a:rPr lang="en-US" altLang="zh-CN" sz="2600" kern="100">
                <a:latin typeface="Times New Roman"/>
                <a:ea typeface="华文细黑"/>
                <a:cs typeface="Times New Roman"/>
              </a:rPr>
              <a:t> </a:t>
            </a:r>
            <a:r>
              <a:rPr lang="en-US" altLang="zh-CN" sz="2600" kern="100" smtClean="0">
                <a:latin typeface="Times New Roman"/>
                <a:ea typeface="华文细黑"/>
                <a:cs typeface="Times New Roman"/>
              </a:rPr>
              <a:t>   </a:t>
            </a:r>
            <a:r>
              <a:rPr lang="zh-CN" altLang="zh-CN" sz="2600" kern="100" smtClean="0">
                <a:latin typeface="Times New Roman"/>
                <a:ea typeface="华文细黑"/>
                <a:cs typeface="Times New Roman"/>
              </a:rPr>
              <a:t>时</a:t>
            </a:r>
            <a:r>
              <a:rPr lang="zh-CN" altLang="zh-CN" sz="2600" kern="100" dirty="0">
                <a:latin typeface="Times New Roman"/>
                <a:ea typeface="华文细黑"/>
                <a:cs typeface="Times New Roman"/>
              </a:rPr>
              <a:t>器在纸带上打下一系列点，并在纸带上标明小车质量</a:t>
            </a:r>
            <a:endParaRPr lang="zh-CN" altLang="zh-CN" sz="2600" kern="100" dirty="0">
              <a:latin typeface="宋体"/>
              <a:cs typeface="Courier New"/>
            </a:endParaRPr>
          </a:p>
          <a:p>
            <a:pPr algn="just">
              <a:lnSpc>
                <a:spcPct val="140000"/>
              </a:lnSpc>
              <a:spcAft>
                <a:spcPts val="0"/>
              </a:spcAft>
              <a:tabLst>
                <a:tab pos="2700655" algn="l"/>
              </a:tabLst>
            </a:pPr>
            <a:r>
              <a:rPr lang="en-US" altLang="zh-CN" sz="2600" kern="100" dirty="0">
                <a:latin typeface="Times New Roman"/>
                <a:ea typeface="华文细黑"/>
                <a:cs typeface="Courier New"/>
              </a:rPr>
              <a:t>E.</a:t>
            </a:r>
            <a:r>
              <a:rPr lang="zh-CN" altLang="zh-CN" sz="2600" kern="100" dirty="0">
                <a:latin typeface="Times New Roman"/>
                <a:ea typeface="华文细黑"/>
                <a:cs typeface="Times New Roman"/>
              </a:rPr>
              <a:t>保持小桶及其中砂子的质量不变，增加小车上的砝码个数，并记录</a:t>
            </a:r>
            <a:r>
              <a:rPr lang="zh-CN" altLang="zh-CN" sz="2600" kern="100">
                <a:latin typeface="Times New Roman"/>
                <a:ea typeface="华文细黑"/>
                <a:cs typeface="Times New Roman"/>
              </a:rPr>
              <a:t>每次</a:t>
            </a:r>
            <a:r>
              <a:rPr lang="zh-CN" altLang="zh-CN" sz="2600" kern="100" smtClean="0">
                <a:latin typeface="Times New Roman"/>
                <a:ea typeface="华文细黑"/>
                <a:cs typeface="Times New Roman"/>
              </a:rPr>
              <a:t>增</a:t>
            </a:r>
            <a:endParaRPr lang="en-US" altLang="zh-CN" sz="2600" kern="100" smtClean="0">
              <a:latin typeface="Times New Roman"/>
              <a:ea typeface="华文细黑"/>
              <a:cs typeface="Times New Roman"/>
            </a:endParaRPr>
          </a:p>
          <a:p>
            <a:pPr algn="just">
              <a:lnSpc>
                <a:spcPct val="140000"/>
              </a:lnSpc>
              <a:spcAft>
                <a:spcPts val="0"/>
              </a:spcAft>
              <a:tabLst>
                <a:tab pos="2700655" algn="l"/>
              </a:tabLst>
            </a:pPr>
            <a:r>
              <a:rPr lang="en-US" altLang="zh-CN" sz="2600" kern="100">
                <a:latin typeface="Times New Roman"/>
                <a:ea typeface="华文细黑"/>
                <a:cs typeface="Times New Roman"/>
              </a:rPr>
              <a:t> </a:t>
            </a:r>
            <a:r>
              <a:rPr lang="en-US" altLang="zh-CN" sz="2600" kern="100" smtClean="0">
                <a:latin typeface="Times New Roman"/>
                <a:ea typeface="华文细黑"/>
                <a:cs typeface="Times New Roman"/>
              </a:rPr>
              <a:t>   </a:t>
            </a:r>
            <a:r>
              <a:rPr lang="zh-CN" altLang="zh-CN" sz="2600" kern="100" smtClean="0">
                <a:latin typeface="Times New Roman"/>
                <a:ea typeface="华文细黑"/>
                <a:cs typeface="Times New Roman"/>
              </a:rPr>
              <a:t>加</a:t>
            </a:r>
            <a:r>
              <a:rPr lang="zh-CN" altLang="zh-CN" sz="2600" kern="100" dirty="0">
                <a:latin typeface="Times New Roman"/>
                <a:ea typeface="华文细黑"/>
                <a:cs typeface="Times New Roman"/>
              </a:rPr>
              <a:t>后的</a:t>
            </a:r>
            <a:r>
              <a:rPr lang="en-US" altLang="zh-CN" sz="2600" i="1" kern="100" dirty="0">
                <a:latin typeface="Times New Roman"/>
                <a:ea typeface="华文细黑"/>
                <a:cs typeface="Courier New"/>
              </a:rPr>
              <a:t>M</a:t>
            </a:r>
            <a:r>
              <a:rPr lang="zh-CN" altLang="zh-CN" sz="2600" kern="100" dirty="0">
                <a:latin typeface="Times New Roman"/>
                <a:ea typeface="华文细黑"/>
                <a:cs typeface="Times New Roman"/>
              </a:rPr>
              <a:t>值，重复上述实验</a:t>
            </a:r>
            <a:endParaRPr lang="zh-CN" altLang="zh-CN" sz="2600" kern="100" dirty="0">
              <a:latin typeface="宋体"/>
              <a:cs typeface="Courier New"/>
            </a:endParaRPr>
          </a:p>
          <a:p>
            <a:pPr algn="just">
              <a:lnSpc>
                <a:spcPct val="140000"/>
              </a:lnSpc>
              <a:spcAft>
                <a:spcPts val="0"/>
              </a:spcAft>
              <a:tabLst>
                <a:tab pos="2700655" algn="l"/>
              </a:tabLst>
            </a:pPr>
            <a:r>
              <a:rPr lang="en-US" altLang="zh-CN" sz="2600" kern="100" dirty="0">
                <a:latin typeface="Times New Roman"/>
                <a:ea typeface="华文细黑"/>
                <a:cs typeface="Courier New"/>
              </a:rPr>
              <a:t>F.</a:t>
            </a:r>
            <a:r>
              <a:rPr lang="zh-CN" altLang="zh-CN" sz="2600" kern="100" dirty="0">
                <a:latin typeface="Times New Roman"/>
                <a:ea typeface="华文细黑"/>
                <a:cs typeface="Times New Roman"/>
              </a:rPr>
              <a:t>分析每条纸带，测量并计算出加速度的值</a:t>
            </a:r>
            <a:endParaRPr lang="zh-CN" altLang="zh-CN" sz="2600" kern="100" dirty="0">
              <a:latin typeface="宋体"/>
              <a:cs typeface="Courier New"/>
            </a:endParaRPr>
          </a:p>
          <a:p>
            <a:pPr algn="just">
              <a:lnSpc>
                <a:spcPct val="140000"/>
              </a:lnSpc>
              <a:spcAft>
                <a:spcPts val="0"/>
              </a:spcAft>
              <a:tabLst>
                <a:tab pos="2700655" algn="l"/>
              </a:tabLst>
            </a:pPr>
            <a:r>
              <a:rPr lang="en-US" altLang="zh-CN" sz="2600" kern="100" dirty="0">
                <a:latin typeface="Times New Roman"/>
                <a:ea typeface="华文细黑"/>
                <a:cs typeface="Courier New"/>
              </a:rPr>
              <a:t>G.</a:t>
            </a:r>
            <a:r>
              <a:rPr lang="zh-CN" altLang="zh-CN" sz="2600" kern="100" dirty="0">
                <a:latin typeface="Times New Roman"/>
                <a:ea typeface="华文细黑"/>
                <a:cs typeface="Times New Roman"/>
              </a:rPr>
              <a:t>作</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a:t>
            </a:r>
            <a:r>
              <a:rPr lang="en-US" altLang="zh-CN" sz="2600" i="1" kern="100" dirty="0">
                <a:latin typeface="Times New Roman"/>
                <a:ea typeface="华文细黑"/>
                <a:cs typeface="Courier New"/>
              </a:rPr>
              <a:t>M</a:t>
            </a:r>
            <a:r>
              <a:rPr lang="zh-CN" altLang="zh-CN" sz="2600" kern="100" dirty="0">
                <a:latin typeface="Times New Roman"/>
                <a:ea typeface="华文细黑"/>
                <a:cs typeface="Times New Roman"/>
              </a:rPr>
              <a:t>关系图象，并由图象确定</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与</a:t>
            </a:r>
            <a:r>
              <a:rPr lang="en-US" altLang="zh-CN" sz="2600" i="1" kern="100" dirty="0">
                <a:latin typeface="Times New Roman"/>
                <a:ea typeface="华文细黑"/>
                <a:cs typeface="Courier New"/>
              </a:rPr>
              <a:t>M</a:t>
            </a:r>
            <a:r>
              <a:rPr lang="zh-CN" altLang="zh-CN" sz="2600" kern="100" dirty="0">
                <a:latin typeface="Times New Roman"/>
                <a:ea typeface="华文细黑"/>
                <a:cs typeface="Times New Roman"/>
              </a:rPr>
              <a:t>的关系</a:t>
            </a:r>
            <a:endParaRPr lang="zh-CN" altLang="zh-CN" sz="2600" kern="100" dirty="0">
              <a:effectLst/>
              <a:latin typeface="宋体"/>
              <a:cs typeface="Courier New"/>
            </a:endParaRPr>
          </a:p>
        </p:txBody>
      </p:sp>
      <p:pic>
        <p:nvPicPr>
          <p:cNvPr id="64514" name="Picture 2" descr="\\贾文\贾文\源文件\同步\物理 人教 必修1 新课标\4-1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763" y="1290761"/>
            <a:ext cx="3960993" cy="203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01521" y="570682"/>
            <a:ext cx="11221238" cy="1146724"/>
          </a:xfrm>
          <a:prstGeom prst="rect">
            <a:avLst/>
          </a:prstGeom>
        </p:spPr>
        <p:txBody>
          <a:bodyPr wrap="square">
            <a:spAutoFit/>
          </a:bodyPr>
          <a:lstStyle/>
          <a:p>
            <a:pPr algn="just">
              <a:lnSpc>
                <a:spcPct val="140000"/>
              </a:lnSpc>
              <a:spcAft>
                <a:spcPts val="0"/>
              </a:spcAft>
              <a:tabLst>
                <a:tab pos="2700655" algn="l"/>
              </a:tabLst>
            </a:pPr>
            <a:r>
              <a:rPr lang="zh-CN" altLang="zh-CN" sz="2600" b="1" kern="100" dirty="0">
                <a:solidFill>
                  <a:srgbClr val="0000FF"/>
                </a:solidFill>
                <a:latin typeface="Times New Roman"/>
                <a:ea typeface="华文细黑"/>
                <a:cs typeface="Times New Roman"/>
              </a:rPr>
              <a:t>例</a:t>
            </a:r>
            <a:r>
              <a:rPr lang="en-US" altLang="zh-CN" sz="2600" b="1" kern="100" dirty="0">
                <a:solidFill>
                  <a:srgbClr val="0000FF"/>
                </a:solidFill>
                <a:latin typeface="Times New Roman"/>
                <a:ea typeface="华文细黑"/>
                <a:cs typeface="Courier New"/>
              </a:rPr>
              <a:t>1</a:t>
            </a:r>
            <a:r>
              <a:rPr lang="zh-CN" altLang="zh-CN" sz="2600" kern="100" dirty="0">
                <a:latin typeface="Times New Roman"/>
                <a:ea typeface="华文细黑"/>
                <a:cs typeface="Times New Roman"/>
              </a:rPr>
              <a:t>　</a:t>
            </a:r>
            <a:r>
              <a:rPr lang="en-US" altLang="zh-CN" sz="2600" kern="100" dirty="0">
                <a:latin typeface="Times New Roman"/>
                <a:ea typeface="华文细黑"/>
                <a:cs typeface="Courier New"/>
              </a:rPr>
              <a:t>(1)</a:t>
            </a:r>
            <a:r>
              <a:rPr lang="zh-CN" altLang="zh-CN" sz="2600" kern="100" dirty="0">
                <a:latin typeface="Times New Roman"/>
                <a:ea typeface="华文细黑"/>
                <a:cs typeface="Times New Roman"/>
              </a:rPr>
              <a:t>用</a:t>
            </a:r>
            <a:r>
              <a:rPr lang="zh-CN" altLang="zh-CN" sz="2600" kern="100" dirty="0" smtClean="0">
                <a:latin typeface="Times New Roman"/>
                <a:ea typeface="华文细黑"/>
                <a:cs typeface="Times New Roman"/>
              </a:rPr>
              <a:t>如图</a:t>
            </a:r>
            <a:r>
              <a:rPr lang="en-US" altLang="zh-CN" sz="2600" kern="100" dirty="0" smtClean="0">
                <a:latin typeface="Times New Roman"/>
                <a:ea typeface="华文细黑"/>
                <a:cs typeface="Courier New"/>
              </a:rPr>
              <a:t>7</a:t>
            </a:r>
            <a:r>
              <a:rPr lang="zh-CN" altLang="zh-CN" sz="2600" kern="100" dirty="0" smtClean="0">
                <a:latin typeface="Times New Roman"/>
                <a:ea typeface="华文细黑"/>
                <a:cs typeface="Times New Roman"/>
              </a:rPr>
              <a:t>所</a:t>
            </a:r>
            <a:r>
              <a:rPr lang="zh-CN" altLang="zh-CN" sz="2600" kern="100" dirty="0">
                <a:latin typeface="Times New Roman"/>
                <a:ea typeface="华文细黑"/>
                <a:cs typeface="Times New Roman"/>
              </a:rPr>
              <a:t>示的装置研究在作用力</a:t>
            </a:r>
            <a:r>
              <a:rPr lang="en-US" altLang="zh-CN" sz="2600" i="1" kern="100" dirty="0">
                <a:latin typeface="Times New Roman"/>
                <a:ea typeface="华文细黑"/>
                <a:cs typeface="Courier New"/>
              </a:rPr>
              <a:t>F</a:t>
            </a:r>
            <a:r>
              <a:rPr lang="zh-CN" altLang="zh-CN" sz="2600" kern="100" dirty="0">
                <a:latin typeface="Times New Roman"/>
                <a:ea typeface="华文细黑"/>
                <a:cs typeface="Times New Roman"/>
              </a:rPr>
              <a:t>一定时，小车的加速度</a:t>
            </a:r>
            <a:r>
              <a:rPr lang="en-US" altLang="zh-CN" sz="2600" i="1" kern="100" dirty="0">
                <a:latin typeface="Times New Roman"/>
                <a:ea typeface="华文细黑"/>
                <a:cs typeface="Courier New"/>
              </a:rPr>
              <a:t>a</a:t>
            </a:r>
            <a:r>
              <a:rPr lang="zh-CN" altLang="zh-CN" sz="2600" kern="100" dirty="0">
                <a:latin typeface="Times New Roman"/>
                <a:ea typeface="华文细黑"/>
                <a:cs typeface="Times New Roman"/>
              </a:rPr>
              <a:t>与小车</a:t>
            </a:r>
            <a:r>
              <a:rPr lang="en-US" altLang="zh-CN" sz="2600" kern="100" dirty="0">
                <a:latin typeface="Times New Roman"/>
                <a:ea typeface="华文细黑"/>
                <a:cs typeface="Courier New"/>
              </a:rPr>
              <a:t>(</a:t>
            </a:r>
            <a:r>
              <a:rPr lang="zh-CN" altLang="zh-CN" sz="2600" kern="100" dirty="0">
                <a:latin typeface="Times New Roman"/>
                <a:ea typeface="华文细黑"/>
                <a:cs typeface="Times New Roman"/>
              </a:rPr>
              <a:t>含砝码</a:t>
            </a:r>
            <a:r>
              <a:rPr lang="en-US" altLang="zh-CN" sz="2600" kern="100" dirty="0">
                <a:latin typeface="Times New Roman"/>
                <a:ea typeface="华文细黑"/>
                <a:cs typeface="Courier New"/>
              </a:rPr>
              <a:t>)</a:t>
            </a:r>
            <a:r>
              <a:rPr lang="zh-CN" altLang="zh-CN" sz="2600" kern="100" dirty="0">
                <a:latin typeface="Times New Roman"/>
                <a:ea typeface="华文细黑"/>
                <a:cs typeface="Times New Roman"/>
              </a:rPr>
              <a:t>质量</a:t>
            </a:r>
            <a:r>
              <a:rPr lang="en-US" altLang="zh-CN" sz="2600" i="1" kern="100" dirty="0">
                <a:latin typeface="Times New Roman"/>
                <a:ea typeface="华文细黑"/>
                <a:cs typeface="Courier New"/>
              </a:rPr>
              <a:t>M</a:t>
            </a:r>
            <a:r>
              <a:rPr lang="zh-CN" altLang="zh-CN" sz="2600" kern="100" dirty="0">
                <a:latin typeface="Times New Roman"/>
                <a:ea typeface="华文细黑"/>
                <a:cs typeface="Times New Roman"/>
              </a:rPr>
              <a:t>的关系，甲同学设计的实验步骤如下：</a:t>
            </a:r>
            <a:endParaRPr lang="zh-CN" altLang="zh-CN" sz="260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一、实验原理与实验操作</a:t>
            </a:r>
          </a:p>
        </p:txBody>
      </p:sp>
      <p:sp>
        <p:nvSpPr>
          <p:cNvPr id="2" name="矩形 1"/>
          <p:cNvSpPr/>
          <p:nvPr/>
        </p:nvSpPr>
        <p:spPr>
          <a:xfrm>
            <a:off x="9440620" y="2997746"/>
            <a:ext cx="684803" cy="492443"/>
          </a:xfrm>
          <a:prstGeom prst="rect">
            <a:avLst/>
          </a:prstGeom>
        </p:spPr>
        <p:txBody>
          <a:bodyPr wrap="none">
            <a:spAutoFit/>
          </a:bodyPr>
          <a:lstStyle/>
          <a:p>
            <a:r>
              <a:rPr lang="zh-CN" altLang="zh-CN" sz="2600" kern="100" dirty="0">
                <a:solidFill>
                  <a:prstClr val="black"/>
                </a:solidFill>
                <a:latin typeface="Times New Roman"/>
                <a:ea typeface="华文细黑"/>
                <a:cs typeface="Times New Roman"/>
              </a:rPr>
              <a:t>图</a:t>
            </a:r>
            <a:r>
              <a:rPr lang="en-US" altLang="zh-CN" sz="2600" kern="100" dirty="0">
                <a:solidFill>
                  <a:prstClr val="black"/>
                </a:solidFill>
                <a:latin typeface="Times New Roman"/>
                <a:ea typeface="华文细黑"/>
                <a:cs typeface="Courier New"/>
              </a:rPr>
              <a:t>7</a:t>
            </a:r>
            <a:endParaRPr lang="zh-CN" altLang="en-US" dirty="0"/>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348351" y="3357786"/>
            <a:ext cx="11554802"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实验中把小桶及其中砂子的重力之和看成与小车所受拉力大小相等，没有考虑摩擦力，故必须平衡摩擦力且应排在步骤</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之后</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电磁打点计时器接在</a:t>
            </a:r>
            <a:r>
              <a:rPr lang="en-US" altLang="zh-CN" sz="2800" kern="100" dirty="0">
                <a:solidFill>
                  <a:srgbClr val="002060"/>
                </a:solidFill>
                <a:latin typeface="Times New Roman"/>
                <a:ea typeface="华文细黑"/>
                <a:cs typeface="Courier New"/>
              </a:rPr>
              <a:t>6 V</a:t>
            </a:r>
            <a:r>
              <a:rPr lang="zh-CN" altLang="zh-CN" sz="2800" kern="100" dirty="0">
                <a:solidFill>
                  <a:srgbClr val="002060"/>
                </a:solidFill>
                <a:latin typeface="Times New Roman"/>
                <a:ea typeface="华文细黑"/>
                <a:cs typeface="Times New Roman"/>
              </a:rPr>
              <a:t>电压的蓄电池上将无法工作，必须接在</a:t>
            </a:r>
            <a:r>
              <a:rPr lang="en-US" altLang="zh-CN" sz="2800" kern="100" dirty="0">
                <a:solidFill>
                  <a:srgbClr val="002060"/>
                </a:solidFill>
                <a:latin typeface="Times New Roman"/>
                <a:ea typeface="华文细黑"/>
                <a:cs typeface="Courier New"/>
              </a:rPr>
              <a:t>6 V</a:t>
            </a:r>
            <a:r>
              <a:rPr lang="zh-CN" altLang="zh-CN" sz="2800" kern="100" dirty="0">
                <a:solidFill>
                  <a:srgbClr val="002060"/>
                </a:solidFill>
                <a:latin typeface="Times New Roman"/>
                <a:ea typeface="华文细黑"/>
                <a:cs typeface="Times New Roman"/>
              </a:rPr>
              <a:t>以下交流电源上</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作</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关系图象，得到的是曲线，很难进行正确的判断，必须</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化曲为直</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，改作</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关系</a:t>
            </a:r>
            <a:r>
              <a:rPr lang="zh-CN" altLang="zh-CN" sz="2800" kern="100" dirty="0">
                <a:solidFill>
                  <a:srgbClr val="002060"/>
                </a:solidFill>
                <a:latin typeface="Times New Roman"/>
                <a:ea typeface="华文细黑"/>
                <a:cs typeface="Times New Roman"/>
              </a:rPr>
              <a:t>图象</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64514" name="Picture 2" descr="\\贾文\贾文\源文件\同步\物理 人教 必修1 新课标\4-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25" y="400063"/>
            <a:ext cx="3960993" cy="203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48351" y="147906"/>
            <a:ext cx="7401005" cy="267765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spc="-100" dirty="0">
                <a:latin typeface="Times New Roman"/>
                <a:ea typeface="华文细黑"/>
                <a:cs typeface="Times New Roman"/>
              </a:rPr>
              <a:t>甲同学漏掉的重要实验步骤是</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spc="-100" dirty="0">
                <a:latin typeface="Times New Roman"/>
                <a:ea typeface="华文细黑"/>
                <a:cs typeface="Times New Roman"/>
              </a:rPr>
              <a:t>，该步骤应排在步骤</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smtClean="0">
                <a:latin typeface="Times New Roman"/>
                <a:ea typeface="华文细黑"/>
                <a:cs typeface="Times New Roman"/>
              </a:rPr>
              <a:t>之后</a:t>
            </a:r>
            <a:r>
              <a:rPr lang="en-US" altLang="zh-CN" sz="2800" kern="100" dirty="0" smtClean="0">
                <a:latin typeface="Times New Roman"/>
                <a:ea typeface="华文细黑"/>
                <a:cs typeface="Courier New"/>
              </a:rPr>
              <a:t>.</a:t>
            </a:r>
            <a:endParaRPr lang="en-US" altLang="zh-CN" sz="1000" kern="100" dirty="0" smtClean="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在上述步骤中，有错误的是步骤</a:t>
            </a:r>
            <a:r>
              <a:rPr lang="en-US" altLang="zh-CN" sz="2800" u="sng" kern="100" dirty="0">
                <a:latin typeface="Times New Roman"/>
                <a:ea typeface="华文细黑"/>
                <a:cs typeface="Courier New"/>
              </a:rPr>
              <a:t>        </a:t>
            </a:r>
            <a:r>
              <a:rPr lang="zh-CN" altLang="zh-CN" sz="2800" kern="100" dirty="0">
                <a:latin typeface="Times New Roman"/>
                <a:ea typeface="华文细黑"/>
                <a:cs typeface="Times New Roman"/>
              </a:rPr>
              <a:t>，应</a:t>
            </a:r>
            <a:r>
              <a:rPr lang="zh-CN" altLang="zh-CN" sz="2800" kern="100" dirty="0" smtClean="0">
                <a:latin typeface="Times New Roman"/>
                <a:ea typeface="华文细黑"/>
                <a:cs typeface="Times New Roman"/>
              </a:rPr>
              <a:t>把</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改为</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5292958" y="211798"/>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平衡摩擦力</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3225934" y="890350"/>
            <a:ext cx="423514"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B</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348351" y="2702681"/>
            <a:ext cx="11670350" cy="738664"/>
          </a:xfrm>
          <a:prstGeom prst="rect">
            <a:avLst/>
          </a:prstGeom>
        </p:spPr>
        <p:txBody>
          <a:bodyPr wrap="square">
            <a:spAutoFit/>
          </a:bodyPr>
          <a:lstStyle/>
          <a:p>
            <a:pPr lvl="0" algn="just">
              <a:lnSpc>
                <a:spcPct val="150000"/>
              </a:lnSpc>
              <a:tabLst>
                <a:tab pos="2700655" algn="l"/>
              </a:tabLst>
            </a:pPr>
            <a:r>
              <a:rPr lang="en-US" altLang="zh-CN" sz="2800" kern="100" spc="-100" dirty="0">
                <a:solidFill>
                  <a:prstClr val="black"/>
                </a:solidFill>
                <a:latin typeface="宋体"/>
                <a:ea typeface="华文细黑"/>
                <a:cs typeface="Times New Roman"/>
              </a:rPr>
              <a:t>③</a:t>
            </a:r>
            <a:r>
              <a:rPr lang="zh-CN" altLang="zh-CN" sz="2800" kern="100" spc="-100" dirty="0">
                <a:solidFill>
                  <a:prstClr val="black"/>
                </a:solidFill>
                <a:latin typeface="Times New Roman"/>
                <a:ea typeface="华文细黑"/>
                <a:cs typeface="Times New Roman"/>
              </a:rPr>
              <a:t>在上述步骤中</a:t>
            </a:r>
            <a:r>
              <a:rPr lang="zh-CN" altLang="zh-CN" sz="2800" kern="100" spc="-1000" dirty="0">
                <a:solidFill>
                  <a:prstClr val="black"/>
                </a:solidFill>
                <a:latin typeface="Times New Roman"/>
                <a:ea typeface="华文细黑"/>
                <a:cs typeface="Times New Roman"/>
              </a:rPr>
              <a:t>，</a:t>
            </a:r>
            <a:r>
              <a:rPr lang="zh-CN" altLang="zh-CN" sz="2800" kern="100" spc="-100" dirty="0">
                <a:solidFill>
                  <a:prstClr val="black"/>
                </a:solidFill>
                <a:latin typeface="Times New Roman"/>
                <a:ea typeface="华文细黑"/>
                <a:cs typeface="Times New Roman"/>
              </a:rPr>
              <a:t>处理不恰当的是步骤</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zh-CN" altLang="zh-CN" sz="2800" kern="100" spc="-1000" dirty="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应把</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zh-CN" altLang="zh-CN" sz="2800" kern="100" dirty="0">
                <a:solidFill>
                  <a:prstClr val="black"/>
                </a:solidFill>
                <a:latin typeface="Times New Roman"/>
                <a:ea typeface="华文细黑"/>
                <a:cs typeface="Times New Roman"/>
              </a:rPr>
              <a:t>改为</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4" name="矩形 3"/>
          <p:cNvSpPr/>
          <p:nvPr/>
        </p:nvSpPr>
        <p:spPr>
          <a:xfrm>
            <a:off x="5880070" y="1527106"/>
            <a:ext cx="44435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D</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417622" y="2124378"/>
            <a:ext cx="2861617" cy="523220"/>
          </a:xfrm>
          <a:prstGeom prst="rect">
            <a:avLst/>
          </a:prstGeom>
        </p:spPr>
        <p:txBody>
          <a:bodyPr wrap="none">
            <a:spAutoFit/>
          </a:bodyPr>
          <a:lstStyle/>
          <a:p>
            <a:r>
              <a:rPr lang="en-US" altLang="zh-CN" sz="2800" kern="100" dirty="0">
                <a:solidFill>
                  <a:srgbClr val="C00000"/>
                </a:solidFill>
                <a:latin typeface="Times New Roman"/>
                <a:ea typeface="华文细黑"/>
              </a:rPr>
              <a:t>6 V</a:t>
            </a:r>
            <a:r>
              <a:rPr lang="zh-CN" altLang="zh-CN" sz="2800" kern="100" dirty="0">
                <a:solidFill>
                  <a:srgbClr val="C00000"/>
                </a:solidFill>
                <a:latin typeface="Times New Roman"/>
                <a:ea typeface="华文细黑"/>
                <a:cs typeface="Times New Roman"/>
              </a:rPr>
              <a:t>电压的蓄电池</a:t>
            </a:r>
            <a:endParaRPr lang="zh-CN" altLang="en-US" sz="2800" dirty="0"/>
          </a:p>
        </p:txBody>
      </p:sp>
      <p:sp>
        <p:nvSpPr>
          <p:cNvPr id="14" name="矩形 13"/>
          <p:cNvSpPr/>
          <p:nvPr/>
        </p:nvSpPr>
        <p:spPr>
          <a:xfrm>
            <a:off x="3935854" y="2124378"/>
            <a:ext cx="3220690" cy="523220"/>
          </a:xfrm>
          <a:prstGeom prst="rect">
            <a:avLst/>
          </a:prstGeom>
        </p:spPr>
        <p:txBody>
          <a:bodyPr wrap="none">
            <a:spAutoFit/>
          </a:bodyPr>
          <a:lstStyle/>
          <a:p>
            <a:r>
              <a:rPr lang="en-US" altLang="zh-CN" sz="2800" kern="100" dirty="0">
                <a:solidFill>
                  <a:srgbClr val="C00000"/>
                </a:solidFill>
                <a:latin typeface="Times New Roman"/>
                <a:ea typeface="华文细黑"/>
              </a:rPr>
              <a:t>6 V</a:t>
            </a:r>
            <a:r>
              <a:rPr lang="zh-CN" altLang="zh-CN" sz="2800" kern="100" dirty="0">
                <a:solidFill>
                  <a:srgbClr val="C00000"/>
                </a:solidFill>
                <a:latin typeface="Times New Roman"/>
                <a:ea typeface="华文细黑"/>
                <a:cs typeface="Times New Roman"/>
              </a:rPr>
              <a:t>以下的交流电源</a:t>
            </a:r>
            <a:endParaRPr lang="zh-CN" altLang="en-US" sz="2800" dirty="0"/>
          </a:p>
        </p:txBody>
      </p:sp>
      <p:sp>
        <p:nvSpPr>
          <p:cNvPr id="15" name="矩形 14"/>
          <p:cNvSpPr/>
          <p:nvPr/>
        </p:nvSpPr>
        <p:spPr>
          <a:xfrm>
            <a:off x="6229950" y="2805242"/>
            <a:ext cx="44435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G</a:t>
            </a:r>
            <a:endParaRPr lang="zh-CN" altLang="en-US" sz="2800" kern="100" dirty="0">
              <a:solidFill>
                <a:srgbClr val="C00000"/>
              </a:solidFill>
              <a:latin typeface="Times New Roman"/>
              <a:ea typeface="华文细黑"/>
              <a:cs typeface="Times New Roman"/>
            </a:endParaRPr>
          </a:p>
        </p:txBody>
      </p:sp>
      <p:sp>
        <p:nvSpPr>
          <p:cNvPr id="17" name="矩形 16"/>
          <p:cNvSpPr/>
          <p:nvPr/>
        </p:nvSpPr>
        <p:spPr>
          <a:xfrm>
            <a:off x="7618422" y="2771562"/>
            <a:ext cx="1741182" cy="523220"/>
          </a:xfrm>
          <a:prstGeom prst="rect">
            <a:avLst/>
          </a:prstGeom>
        </p:spPr>
        <p:txBody>
          <a:bodyPr wrap="none">
            <a:spAutoFit/>
          </a:bodyPr>
          <a:lstStyle/>
          <a:p>
            <a:r>
              <a:rPr lang="en-US" altLang="zh-CN" sz="2800" i="1" kern="100" dirty="0">
                <a:solidFill>
                  <a:srgbClr val="C00000"/>
                </a:solidFill>
                <a:latin typeface="Times New Roman"/>
                <a:ea typeface="华文细黑"/>
              </a:rPr>
              <a:t>a</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rPr>
              <a:t>M</a:t>
            </a:r>
            <a:r>
              <a:rPr lang="zh-CN" altLang="zh-CN" sz="2800" kern="100" dirty="0">
                <a:solidFill>
                  <a:srgbClr val="C00000"/>
                </a:solidFill>
                <a:latin typeface="Times New Roman"/>
                <a:ea typeface="华文细黑"/>
                <a:cs typeface="Times New Roman"/>
              </a:rPr>
              <a:t>图象</a:t>
            </a:r>
            <a:endParaRPr lang="zh-CN" altLang="en-US" sz="2800" kern="100" dirty="0">
              <a:solidFill>
                <a:srgbClr val="C00000"/>
              </a:solidFill>
              <a:latin typeface="Times New Roman"/>
              <a:ea typeface="华文细黑"/>
              <a:cs typeface="Times New Roman"/>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2712789960"/>
              </p:ext>
            </p:extLst>
          </p:nvPr>
        </p:nvGraphicFramePr>
        <p:xfrm>
          <a:off x="10046374" y="2381042"/>
          <a:ext cx="2022475" cy="1219200"/>
        </p:xfrm>
        <a:graphic>
          <a:graphicData uri="http://schemas.openxmlformats.org/presentationml/2006/ole">
            <mc:AlternateContent xmlns:mc="http://schemas.openxmlformats.org/markup-compatibility/2006">
              <mc:Choice xmlns:v="urn:schemas-microsoft-com:vml" Requires="v">
                <p:oleObj spid="_x0000_s96287" name="文档" r:id="rId4" imgW="2023188" imgH="1218888" progId="Word.Document.12">
                  <p:embed/>
                </p:oleObj>
              </mc:Choice>
              <mc:Fallback>
                <p:oleObj name="文档" r:id="rId4" imgW="2023188" imgH="1218888" progId="Word.Document.12">
                  <p:embed/>
                  <p:pic>
                    <p:nvPicPr>
                      <p:cNvPr id="0" name=""/>
                      <p:cNvPicPr/>
                      <p:nvPr/>
                    </p:nvPicPr>
                    <p:blipFill>
                      <a:blip r:embed="rId5"/>
                      <a:stretch>
                        <a:fillRect/>
                      </a:stretch>
                    </p:blipFill>
                    <p:spPr>
                      <a:xfrm>
                        <a:off x="10046374" y="2381042"/>
                        <a:ext cx="2022475" cy="1219200"/>
                      </a:xfrm>
                      <a:prstGeom prst="rect">
                        <a:avLst/>
                      </a:prstGeom>
                    </p:spPr>
                  </p:pic>
                </p:oleObj>
              </mc:Fallback>
            </mc:AlternateContent>
          </a:graphicData>
        </a:graphic>
      </p:graphicFrame>
      <p:sp>
        <p:nvSpPr>
          <p:cNvPr id="19" name="TextBox 1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18" name="对象 17"/>
          <p:cNvGraphicFramePr>
            <a:graphicFrameLocks noChangeAspect="1"/>
          </p:cNvGraphicFramePr>
          <p:nvPr>
            <p:extLst>
              <p:ext uri="{D42A27DB-BD31-4B8C-83A1-F6EECF244321}">
                <p14:modId xmlns:p14="http://schemas.microsoft.com/office/powerpoint/2010/main" val="2744397505"/>
              </p:ext>
            </p:extLst>
          </p:nvPr>
        </p:nvGraphicFramePr>
        <p:xfrm>
          <a:off x="2771080" y="5833090"/>
          <a:ext cx="681038" cy="1320800"/>
        </p:xfrm>
        <a:graphic>
          <a:graphicData uri="http://schemas.openxmlformats.org/presentationml/2006/ole">
            <mc:AlternateContent xmlns:mc="http://schemas.openxmlformats.org/markup-compatibility/2006">
              <mc:Choice xmlns:v="urn:schemas-microsoft-com:vml" Requires="v">
                <p:oleObj spid="_x0000_s96288" name="文档" r:id="rId6" imgW="681816" imgH="1320408" progId="Word.Document.12">
                  <p:embed/>
                </p:oleObj>
              </mc:Choice>
              <mc:Fallback>
                <p:oleObj name="文档" r:id="rId6" imgW="681816" imgH="1320408" progId="Word.Document.12">
                  <p:embed/>
                  <p:pic>
                    <p:nvPicPr>
                      <p:cNvPr id="0" name=""/>
                      <p:cNvPicPr/>
                      <p:nvPr/>
                    </p:nvPicPr>
                    <p:blipFill>
                      <a:blip r:embed="rId7"/>
                      <a:stretch>
                        <a:fillRect/>
                      </a:stretch>
                    </p:blipFill>
                    <p:spPr>
                      <a:xfrm>
                        <a:off x="2771080" y="5833090"/>
                        <a:ext cx="681038" cy="1320800"/>
                      </a:xfrm>
                      <a:prstGeom prst="rect">
                        <a:avLst/>
                      </a:prstGeom>
                    </p:spPr>
                  </p:pic>
                </p:oleObj>
              </mc:Fallback>
            </mc:AlternateContent>
          </a:graphicData>
        </a:graphic>
      </p:graphicFrame>
    </p:spTree>
    <p:extLst>
      <p:ext uri="{BB962C8B-B14F-4D97-AF65-F5344CB8AC3E}">
        <p14:creationId xmlns:p14="http://schemas.microsoft.com/office/powerpoint/2010/main" val="143295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linds(horizontal)">
                                      <p:cBhvr>
                                        <p:cTn id="64" dur="500"/>
                                        <p:tgtEl>
                                          <p:spTgt spid="20"/>
                                        </p:tgtEl>
                                      </p:cBhvr>
                                    </p:animEffect>
                                  </p:childTnLst>
                                </p:cTn>
                              </p:par>
                              <p:par>
                                <p:cTn id="65" presetID="3" presetClass="entr" presetSubtype="1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0" grpId="0"/>
      <p:bldP spid="20" grpId="1"/>
      <p:bldP spid="3" grpId="0"/>
      <p:bldP spid="3" grpId="1"/>
      <p:bldP spid="9" grpId="0"/>
      <p:bldP spid="9" grpId="1"/>
      <p:bldP spid="4" grpId="0"/>
      <p:bldP spid="4" grpId="1"/>
      <p:bldP spid="7" grpId="0"/>
      <p:bldP spid="7" grpId="1"/>
      <p:bldP spid="14" grpId="0"/>
      <p:bldP spid="14" grpId="1"/>
      <p:bldP spid="15" grpId="0"/>
      <p:bldP spid="15" grpId="1"/>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99967" y="488444"/>
            <a:ext cx="11353391" cy="5029582"/>
          </a:xfrm>
          <a:prstGeom prst="rect">
            <a:avLst/>
          </a:prstGeom>
        </p:spPr>
        <p:txBody>
          <a:bodyPr wrap="square">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乙同学根据实验要求安装的实验装置</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a:latin typeface="Times New Roman"/>
                <a:ea typeface="华文细黑"/>
                <a:cs typeface="Times New Roman"/>
              </a:rPr>
              <a:t>图为已接通电源刚要释放纸带的情况</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，请改正乙同学的五个错误</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电源</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电磁打点计时器位置</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滑轮位置</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小车位置</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⑤</a:t>
            </a:r>
            <a:r>
              <a:rPr lang="zh-CN" altLang="zh-CN" sz="2800" kern="100" dirty="0">
                <a:latin typeface="Times New Roman"/>
                <a:ea typeface="华文细黑"/>
                <a:cs typeface="Times New Roman"/>
              </a:rPr>
              <a:t>长木板</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9" name="TextBox 1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67587" name="Picture 3" descr="\\贾文\贾文\源文件\同步\物理 人教 必修1 新课标\4-1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7902" y="2186776"/>
            <a:ext cx="4246622" cy="218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049576" y="428570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
        <p:nvSpPr>
          <p:cNvPr id="6" name="矩形 5"/>
          <p:cNvSpPr/>
          <p:nvPr/>
        </p:nvSpPr>
        <p:spPr>
          <a:xfrm>
            <a:off x="1600627" y="1991608"/>
            <a:ext cx="3938835"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应用</a:t>
            </a:r>
            <a:r>
              <a:rPr lang="en-US" altLang="zh-CN" sz="2800" kern="100" dirty="0">
                <a:solidFill>
                  <a:srgbClr val="C00000"/>
                </a:solidFill>
                <a:latin typeface="Times New Roman"/>
                <a:ea typeface="华文细黑"/>
              </a:rPr>
              <a:t>6 V</a:t>
            </a:r>
            <a:r>
              <a:rPr lang="zh-CN" altLang="zh-CN" sz="2800" kern="100" dirty="0">
                <a:solidFill>
                  <a:srgbClr val="C00000"/>
                </a:solidFill>
                <a:latin typeface="Times New Roman"/>
                <a:ea typeface="华文细黑"/>
                <a:cs typeface="Times New Roman"/>
              </a:rPr>
              <a:t>以下的交流电源</a:t>
            </a:r>
            <a:endParaRPr lang="zh-CN" altLang="en-US" sz="2800" dirty="0"/>
          </a:p>
        </p:txBody>
      </p:sp>
      <p:sp>
        <p:nvSpPr>
          <p:cNvPr id="22" name="矩形 21"/>
          <p:cNvSpPr/>
          <p:nvPr/>
        </p:nvSpPr>
        <p:spPr>
          <a:xfrm>
            <a:off x="4052361" y="2702219"/>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应靠右端</a:t>
            </a:r>
            <a:endParaRPr lang="zh-CN" altLang="en-US" sz="2800" dirty="0"/>
          </a:p>
        </p:txBody>
      </p:sp>
      <p:sp>
        <p:nvSpPr>
          <p:cNvPr id="23" name="矩形 22"/>
          <p:cNvSpPr/>
          <p:nvPr/>
        </p:nvSpPr>
        <p:spPr>
          <a:xfrm>
            <a:off x="2248302" y="3389972"/>
            <a:ext cx="3416320"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应使细绳平行于木板</a:t>
            </a:r>
            <a:endParaRPr lang="zh-CN" altLang="en-US" sz="2800" dirty="0"/>
          </a:p>
        </p:txBody>
      </p:sp>
      <p:sp>
        <p:nvSpPr>
          <p:cNvPr id="24" name="矩形 23"/>
          <p:cNvSpPr/>
          <p:nvPr/>
        </p:nvSpPr>
        <p:spPr>
          <a:xfrm>
            <a:off x="2248302" y="4068524"/>
            <a:ext cx="305724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应靠近打点计时器</a:t>
            </a:r>
            <a:endParaRPr lang="zh-CN" altLang="en-US" sz="2800" dirty="0"/>
          </a:p>
        </p:txBody>
      </p:sp>
      <p:sp>
        <p:nvSpPr>
          <p:cNvPr id="25" name="矩形 24"/>
          <p:cNvSpPr/>
          <p:nvPr/>
        </p:nvSpPr>
        <p:spPr>
          <a:xfrm>
            <a:off x="1888733" y="4779600"/>
            <a:ext cx="4134465"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应垫高右端以平衡摩擦力</a:t>
            </a:r>
            <a:endParaRPr lang="zh-CN" altLang="en-US" sz="2800" dirty="0"/>
          </a:p>
        </p:txBody>
      </p:sp>
    </p:spTree>
    <p:extLst>
      <p:ext uri="{BB962C8B-B14F-4D97-AF65-F5344CB8AC3E}">
        <p14:creationId xmlns:p14="http://schemas.microsoft.com/office/powerpoint/2010/main" val="1057497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p:bldP spid="6" grpId="1"/>
      <p:bldP spid="22" grpId="0"/>
      <p:bldP spid="22" grpId="1"/>
      <p:bldP spid="23" grpId="0"/>
      <p:bldP spid="23" grpId="1"/>
      <p:bldP spid="24" grpId="0"/>
      <p:bldP spid="24" grpId="1"/>
      <p:bldP spid="25"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99884" y="897895"/>
            <a:ext cx="11129684" cy="3618939"/>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电磁</a:t>
            </a:r>
            <a:r>
              <a:rPr lang="zh-CN" altLang="zh-CN" sz="2800" kern="100" dirty="0">
                <a:solidFill>
                  <a:srgbClr val="002060"/>
                </a:solidFill>
                <a:latin typeface="Times New Roman"/>
                <a:ea typeface="华文细黑"/>
                <a:cs typeface="Times New Roman"/>
              </a:rPr>
              <a:t>打点计时器应使用低压</a:t>
            </a:r>
            <a:r>
              <a:rPr lang="en-US" altLang="zh-CN" sz="2800" kern="100" dirty="0">
                <a:solidFill>
                  <a:srgbClr val="002060"/>
                </a:solidFill>
                <a:latin typeface="Times New Roman"/>
                <a:ea typeface="华文细黑"/>
                <a:cs typeface="Courier New"/>
              </a:rPr>
              <a:t>(6 V</a:t>
            </a:r>
            <a:r>
              <a:rPr lang="zh-CN" altLang="zh-CN" sz="2800" kern="100" dirty="0">
                <a:solidFill>
                  <a:srgbClr val="002060"/>
                </a:solidFill>
                <a:latin typeface="Times New Roman"/>
                <a:ea typeface="华文细黑"/>
                <a:cs typeface="Times New Roman"/>
              </a:rPr>
              <a:t>以下</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交流电源，且要固定在长</a:t>
            </a:r>
            <a:r>
              <a:rPr lang="zh-CN" altLang="zh-CN" sz="2800" kern="100" spc="-100" dirty="0">
                <a:solidFill>
                  <a:srgbClr val="002060"/>
                </a:solidFill>
                <a:latin typeface="Times New Roman"/>
                <a:ea typeface="华文细黑"/>
                <a:cs typeface="Times New Roman"/>
              </a:rPr>
              <a:t>木板无滑轮的一端，即应靠右端；释放小车时，小车应靠近打点计时</a:t>
            </a:r>
            <a:r>
              <a:rPr lang="zh-CN" altLang="zh-CN" sz="2800" kern="100" dirty="0">
                <a:solidFill>
                  <a:srgbClr val="002060"/>
                </a:solidFill>
                <a:latin typeface="Times New Roman"/>
                <a:ea typeface="华文细黑"/>
                <a:cs typeface="Times New Roman"/>
              </a:rPr>
              <a:t>器；连接小车的细绳应平行于木板，故应调节滑轮位置使细绳平行于木板；实验时应平衡摩擦力，使小车所受重力沿木板方向的分力与小车所受摩擦力平衡，故应垫高长木板右端以平衡摩擦力</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p:txBody>
      </p:sp>
    </p:spTree>
    <p:extLst>
      <p:ext uri="{BB962C8B-B14F-4D97-AF65-F5344CB8AC3E}">
        <p14:creationId xmlns:p14="http://schemas.microsoft.com/office/powerpoint/2010/main" val="16592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3481" y="1413570"/>
            <a:ext cx="10520390" cy="2913618"/>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学会用控制变量法研究物理规律</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会测量加速度、力和质量，能作出物体运动的</a:t>
            </a:r>
            <a:r>
              <a:rPr lang="en-US" altLang="zh-CN" sz="2800" i="1" kern="100" dirty="0">
                <a:latin typeface="Times New Roman"/>
                <a:ea typeface="华文细黑"/>
              </a:rPr>
              <a:t>a</a:t>
            </a:r>
            <a:r>
              <a:rPr lang="zh-CN" altLang="zh-CN" sz="2800" kern="100" dirty="0">
                <a:latin typeface="Times New Roman"/>
                <a:ea typeface="华文细黑"/>
                <a:cs typeface="Times New Roman"/>
              </a:rPr>
              <a:t>－</a:t>
            </a:r>
            <a:r>
              <a:rPr lang="en-US" altLang="zh-CN" sz="2800" i="1" kern="100" dirty="0">
                <a:latin typeface="Times New Roman"/>
                <a:ea typeface="华文细黑"/>
              </a:rPr>
              <a:t>F</a:t>
            </a:r>
            <a:r>
              <a:rPr lang="zh-CN" altLang="zh-CN" sz="2800" kern="100" dirty="0">
                <a:latin typeface="Times New Roman"/>
                <a:ea typeface="华文细黑"/>
                <a:cs typeface="Times New Roman"/>
              </a:rPr>
              <a:t>、</a:t>
            </a:r>
            <a:r>
              <a:rPr lang="en-US" altLang="zh-CN" sz="2800" i="1" kern="100" dirty="0">
                <a:latin typeface="Times New Roman"/>
                <a:ea typeface="华文细黑"/>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图象</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会通过实验探究加速度与力、质量的定量关系</a:t>
            </a:r>
            <a:r>
              <a:rPr lang="en-US" altLang="zh-CN" sz="2800" kern="100" dirty="0">
                <a:latin typeface="Times New Roman"/>
                <a:ea typeface="华文细黑"/>
              </a:rPr>
              <a:t>.</a:t>
            </a:r>
            <a:endParaRPr lang="zh-CN" altLang="zh-CN" sz="280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16411259"/>
              </p:ext>
            </p:extLst>
          </p:nvPr>
        </p:nvGraphicFramePr>
        <p:xfrm>
          <a:off x="10024278" y="2761402"/>
          <a:ext cx="630238" cy="1157288"/>
        </p:xfrm>
        <a:graphic>
          <a:graphicData uri="http://schemas.openxmlformats.org/presentationml/2006/ole">
            <mc:AlternateContent xmlns:mc="http://schemas.openxmlformats.org/markup-compatibility/2006">
              <mc:Choice xmlns:v="urn:schemas-microsoft-com:vml" Requires="v">
                <p:oleObj spid="_x0000_s51088" name="文档" r:id="rId3" imgW="630971" imgH="1157859" progId="Word.Document.12">
                  <p:embed/>
                </p:oleObj>
              </mc:Choice>
              <mc:Fallback>
                <p:oleObj name="文档" r:id="rId3" imgW="630971" imgH="1157859" progId="Word.Document.12">
                  <p:embed/>
                  <p:pic>
                    <p:nvPicPr>
                      <p:cNvPr id="0" name=""/>
                      <p:cNvPicPr/>
                      <p:nvPr/>
                    </p:nvPicPr>
                    <p:blipFill>
                      <a:blip r:embed="rId4"/>
                      <a:stretch>
                        <a:fillRect/>
                      </a:stretch>
                    </p:blipFill>
                    <p:spPr>
                      <a:xfrm>
                        <a:off x="10024278" y="2761402"/>
                        <a:ext cx="630238" cy="1157288"/>
                      </a:xfrm>
                      <a:prstGeom prst="rect">
                        <a:avLst/>
                      </a:prstGeom>
                    </p:spPr>
                  </p:pic>
                </p:oleObj>
              </mc:Fallback>
            </mc:AlternateContent>
          </a:graphicData>
        </a:graphic>
      </p:graphicFrame>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二、实验数据处理</a:t>
            </a:r>
          </a:p>
        </p:txBody>
      </p:sp>
      <p:sp>
        <p:nvSpPr>
          <p:cNvPr id="12" name="矩形 11"/>
          <p:cNvSpPr/>
          <p:nvPr/>
        </p:nvSpPr>
        <p:spPr>
          <a:xfrm>
            <a:off x="458418" y="621482"/>
            <a:ext cx="11253257"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探究加速度与力、质量的关系</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实验中，某次实验测得如下数据：当</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一定时，</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的关系如表一所示；当</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一定时，</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与</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关系如表二所示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矩形 3"/>
          <p:cNvSpPr/>
          <p:nvPr/>
        </p:nvSpPr>
        <p:spPr>
          <a:xfrm>
            <a:off x="5643801" y="2349674"/>
            <a:ext cx="902811" cy="523220"/>
          </a:xfrm>
          <a:prstGeom prst="rect">
            <a:avLst/>
          </a:prstGeom>
        </p:spPr>
        <p:txBody>
          <a:bodyPr wrap="none">
            <a:spAutoFit/>
          </a:bodyPr>
          <a:lstStyle/>
          <a:p>
            <a:r>
              <a:rPr lang="zh-CN" altLang="zh-CN" sz="2800" kern="100" dirty="0">
                <a:latin typeface="Times New Roman"/>
                <a:ea typeface="华文细黑"/>
                <a:cs typeface="Times New Roman"/>
              </a:rPr>
              <a:t>表一</a:t>
            </a:r>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1809596870"/>
              </p:ext>
            </p:extLst>
          </p:nvPr>
        </p:nvGraphicFramePr>
        <p:xfrm>
          <a:off x="10209822" y="1177226"/>
          <a:ext cx="733425" cy="1219200"/>
        </p:xfrm>
        <a:graphic>
          <a:graphicData uri="http://schemas.openxmlformats.org/presentationml/2006/ole">
            <mc:AlternateContent xmlns:mc="http://schemas.openxmlformats.org/markup-compatibility/2006">
              <mc:Choice xmlns:v="urn:schemas-microsoft-com:vml" Requires="v">
                <p:oleObj spid="_x0000_s73612" name="文档" r:id="rId3" imgW="733033" imgH="1218888" progId="Word.Document.12">
                  <p:embed/>
                </p:oleObj>
              </mc:Choice>
              <mc:Fallback>
                <p:oleObj name="文档" r:id="rId3" imgW="733033" imgH="1218888" progId="Word.Document.12">
                  <p:embed/>
                  <p:pic>
                    <p:nvPicPr>
                      <p:cNvPr id="0" name=""/>
                      <p:cNvPicPr/>
                      <p:nvPr/>
                    </p:nvPicPr>
                    <p:blipFill>
                      <a:blip r:embed="rId4"/>
                      <a:stretch>
                        <a:fillRect/>
                      </a:stretch>
                    </p:blipFill>
                    <p:spPr>
                      <a:xfrm>
                        <a:off x="10209822" y="1177226"/>
                        <a:ext cx="733425" cy="1219200"/>
                      </a:xfrm>
                      <a:prstGeom prst="rect">
                        <a:avLst/>
                      </a:prstGeom>
                    </p:spPr>
                  </p:pic>
                </p:oleObj>
              </mc:Fallback>
            </mc:AlternateContent>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800880495"/>
              </p:ext>
            </p:extLst>
          </p:nvPr>
        </p:nvGraphicFramePr>
        <p:xfrm>
          <a:off x="3074512" y="2997746"/>
          <a:ext cx="6041389" cy="1280160"/>
        </p:xfrm>
        <a:graphic>
          <a:graphicData uri="http://schemas.openxmlformats.org/drawingml/2006/table">
            <a:tbl>
              <a:tblPr/>
              <a:tblGrid>
                <a:gridCol w="1950433"/>
                <a:gridCol w="1022739"/>
                <a:gridCol w="1022739"/>
                <a:gridCol w="1022739"/>
                <a:gridCol w="1022739"/>
              </a:tblGrid>
              <a:tr h="0">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F</a:t>
                      </a:r>
                      <a:r>
                        <a:rPr lang="en-US" sz="2800" kern="100" dirty="0">
                          <a:effectLst/>
                          <a:latin typeface="Times New Roman"/>
                          <a:ea typeface="华文细黑"/>
                          <a:cs typeface="Courier New"/>
                        </a:rPr>
                        <a:t>/N</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2.00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3.00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4.00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a</a:t>
                      </a:r>
                      <a:r>
                        <a:rPr lang="en-US" sz="2800" kern="100">
                          <a:effectLst/>
                          <a:latin typeface="Times New Roman"/>
                          <a:ea typeface="华文细黑"/>
                          <a:cs typeface="Courier New"/>
                        </a:rPr>
                        <a:t>/(m·s</a:t>
                      </a:r>
                      <a:r>
                        <a:rPr lang="zh-CN" sz="2800" kern="100" baseline="30000">
                          <a:effectLst/>
                          <a:latin typeface="Times New Roman"/>
                          <a:ea typeface="华文细黑"/>
                          <a:cs typeface="Times New Roman"/>
                        </a:rPr>
                        <a:t>－</a:t>
                      </a:r>
                      <a:r>
                        <a:rPr lang="en-US" sz="2800" kern="100" baseline="30000">
                          <a:effectLst/>
                          <a:latin typeface="Times New Roman"/>
                          <a:ea typeface="华文细黑"/>
                          <a:cs typeface="Courier New"/>
                        </a:rPr>
                        <a:t>2</a:t>
                      </a:r>
                      <a:r>
                        <a:rPr lang="en-US" sz="2800" kern="100">
                          <a:effectLst/>
                          <a:latin typeface="Times New Roman"/>
                          <a:ea typeface="华文细黑"/>
                          <a:cs typeface="Courier New"/>
                        </a:rPr>
                        <a:t>)</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1.90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3.95</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5.85</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7.62</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5643801" y="4346734"/>
            <a:ext cx="902811" cy="523220"/>
          </a:xfrm>
          <a:prstGeom prst="rect">
            <a:avLst/>
          </a:prstGeom>
        </p:spPr>
        <p:txBody>
          <a:bodyPr wrap="none">
            <a:spAutoFit/>
          </a:bodyPr>
          <a:lstStyle/>
          <a:p>
            <a:r>
              <a:rPr lang="zh-CN" altLang="zh-CN" sz="2800" kern="100" dirty="0">
                <a:latin typeface="Times New Roman"/>
                <a:ea typeface="华文细黑"/>
                <a:cs typeface="Times New Roman"/>
              </a:rPr>
              <a:t>表二</a:t>
            </a:r>
            <a:endParaRPr lang="zh-CN" altLang="en-US" dirty="0"/>
          </a:p>
        </p:txBody>
      </p:sp>
      <p:graphicFrame>
        <p:nvGraphicFramePr>
          <p:cNvPr id="15" name="表格 14"/>
          <p:cNvGraphicFramePr>
            <a:graphicFrameLocks noGrp="1"/>
          </p:cNvGraphicFramePr>
          <p:nvPr>
            <p:extLst>
              <p:ext uri="{D42A27DB-BD31-4B8C-83A1-F6EECF244321}">
                <p14:modId xmlns:p14="http://schemas.microsoft.com/office/powerpoint/2010/main" val="3627050385"/>
              </p:ext>
            </p:extLst>
          </p:nvPr>
        </p:nvGraphicFramePr>
        <p:xfrm>
          <a:off x="3074512" y="5013970"/>
          <a:ext cx="6041389" cy="1493520"/>
        </p:xfrm>
        <a:graphic>
          <a:graphicData uri="http://schemas.openxmlformats.org/drawingml/2006/table">
            <a:tbl>
              <a:tblPr/>
              <a:tblGrid>
                <a:gridCol w="1950433"/>
                <a:gridCol w="1022739"/>
                <a:gridCol w="1022739"/>
                <a:gridCol w="1022739"/>
                <a:gridCol w="1022739"/>
              </a:tblGrid>
              <a:tr h="0">
                <a:tc>
                  <a:txBody>
                    <a:bodyPr/>
                    <a:lstStyle/>
                    <a:p>
                      <a:pPr algn="ctr">
                        <a:lnSpc>
                          <a:spcPct val="100000"/>
                        </a:lnSpc>
                        <a:spcAft>
                          <a:spcPts val="0"/>
                        </a:spcAft>
                        <a:tabLst>
                          <a:tab pos="2700655" algn="l"/>
                        </a:tabLst>
                      </a:pPr>
                      <a:r>
                        <a:rPr lang="en-US" sz="2800" kern="100" dirty="0" smtClean="0">
                          <a:effectLst/>
                          <a:latin typeface="Times New Roman"/>
                          <a:ea typeface="华文细黑"/>
                          <a:cs typeface="Courier New"/>
                        </a:rPr>
                        <a:t>    </a:t>
                      </a:r>
                    </a:p>
                    <a:p>
                      <a:pPr algn="ctr">
                        <a:lnSpc>
                          <a:spcPct val="100000"/>
                        </a:lnSpc>
                        <a:spcAft>
                          <a:spcPts val="0"/>
                        </a:spcAft>
                        <a:tabLst>
                          <a:tab pos="2700655" algn="l"/>
                        </a:tabLst>
                      </a:pPr>
                      <a:r>
                        <a:rPr lang="en-US" sz="2800" kern="100" dirty="0" smtClean="0">
                          <a:effectLst/>
                          <a:latin typeface="Times New Roman"/>
                          <a:ea typeface="华文细黑"/>
                          <a:cs typeface="Courier New"/>
                        </a:rPr>
                        <a:t> </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0.52</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0.67</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0.80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a</a:t>
                      </a:r>
                      <a:r>
                        <a:rPr lang="en-US" sz="2800" kern="100">
                          <a:effectLst/>
                          <a:latin typeface="Times New Roman"/>
                          <a:ea typeface="华文细黑"/>
                          <a:cs typeface="Courier New"/>
                        </a:rPr>
                        <a:t>/(m·s</a:t>
                      </a:r>
                      <a:r>
                        <a:rPr lang="zh-CN" sz="2800" kern="100" baseline="30000">
                          <a:effectLst/>
                          <a:latin typeface="Times New Roman"/>
                          <a:ea typeface="华文细黑"/>
                          <a:cs typeface="Times New Roman"/>
                        </a:rPr>
                        <a:t>－</a:t>
                      </a:r>
                      <a:r>
                        <a:rPr lang="en-US" sz="2800" kern="100" baseline="30000">
                          <a:effectLst/>
                          <a:latin typeface="Times New Roman"/>
                          <a:ea typeface="华文细黑"/>
                          <a:cs typeface="Courier New"/>
                        </a:rPr>
                        <a:t>2</a:t>
                      </a:r>
                      <a:r>
                        <a:rPr lang="en-US" sz="2800" kern="100">
                          <a:effectLst/>
                          <a:latin typeface="Times New Roman"/>
                          <a:ea typeface="华文细黑"/>
                          <a:cs typeface="Courier New"/>
                        </a:rPr>
                        <a:t>)</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1.53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2.10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2.49</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3.10</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18104333"/>
              </p:ext>
            </p:extLst>
          </p:nvPr>
        </p:nvGraphicFramePr>
        <p:xfrm>
          <a:off x="3676565" y="4926007"/>
          <a:ext cx="1585913" cy="1198563"/>
        </p:xfrm>
        <a:graphic>
          <a:graphicData uri="http://schemas.openxmlformats.org/presentationml/2006/ole">
            <mc:AlternateContent xmlns:mc="http://schemas.openxmlformats.org/markup-compatibility/2006">
              <mc:Choice xmlns:v="urn:schemas-microsoft-com:vml" Requires="v">
                <p:oleObj spid="_x0000_s73613" name="文档" r:id="rId5" imgW="1586221" imgH="1198368" progId="Word.Document.12">
                  <p:embed/>
                </p:oleObj>
              </mc:Choice>
              <mc:Fallback>
                <p:oleObj name="文档" r:id="rId5" imgW="1586221" imgH="1198368" progId="Word.Document.12">
                  <p:embed/>
                  <p:pic>
                    <p:nvPicPr>
                      <p:cNvPr id="0" name=""/>
                      <p:cNvPicPr/>
                      <p:nvPr/>
                    </p:nvPicPr>
                    <p:blipFill>
                      <a:blip r:embed="rId6"/>
                      <a:stretch>
                        <a:fillRect/>
                      </a:stretch>
                    </p:blipFill>
                    <p:spPr>
                      <a:xfrm>
                        <a:off x="3676565" y="4926007"/>
                        <a:ext cx="1585913" cy="1198563"/>
                      </a:xfrm>
                      <a:prstGeom prst="rect">
                        <a:avLst/>
                      </a:prstGeom>
                    </p:spPr>
                  </p:pic>
                </p:oleObj>
              </mc:Fallback>
            </mc:AlternateContent>
          </a:graphicData>
        </a:graphic>
      </p:graphicFrame>
    </p:spTree>
    <p:extLst>
      <p:ext uri="{BB962C8B-B14F-4D97-AF65-F5344CB8AC3E}">
        <p14:creationId xmlns:p14="http://schemas.microsoft.com/office/powerpoint/2010/main" val="3868819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58418" y="405458"/>
            <a:ext cx="11253257"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在如图</a:t>
            </a: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所示的相应坐标系中，根据表一、表二所给数据作出图象</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73739" name="Picture 11" descr="\\贾文\贾文\源文件\同步\物理 人教 必修1 新课标\4-1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560" y="1280602"/>
            <a:ext cx="7589292" cy="380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643801" y="5192694"/>
            <a:ext cx="723275" cy="523220"/>
          </a:xfrm>
          <a:prstGeom prst="rect">
            <a:avLst/>
          </a:prstGeom>
        </p:spPr>
        <p:txBody>
          <a:bodyPr wrap="none">
            <a:spAutoFit/>
          </a:bodyPr>
          <a:lstStyle/>
          <a:p>
            <a:r>
              <a:rPr lang="zh-CN" altLang="zh-CN" sz="2800" kern="100">
                <a:latin typeface="Times New Roman"/>
                <a:ea typeface="华文细黑"/>
                <a:cs typeface="Times New Roman"/>
              </a:rPr>
              <a:t>图</a:t>
            </a:r>
            <a:r>
              <a:rPr lang="en-US" altLang="zh-CN" sz="2800" kern="100" dirty="0">
                <a:latin typeface="Times New Roman"/>
                <a:ea typeface="华文细黑"/>
                <a:cs typeface="Courier New"/>
              </a:rPr>
              <a:t>9</a:t>
            </a:r>
            <a:endParaRPr lang="zh-CN" altLang="en-US" dirty="0"/>
          </a:p>
        </p:txBody>
      </p:sp>
      <p:sp>
        <p:nvSpPr>
          <p:cNvPr id="6" name="矩形 5"/>
          <p:cNvSpPr/>
          <p:nvPr/>
        </p:nvSpPr>
        <p:spPr>
          <a:xfrm>
            <a:off x="458418" y="5682362"/>
            <a:ext cx="26981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如图所示</a:t>
            </a:r>
            <a:endParaRPr lang="zh-CN" altLang="en-US" sz="2800" dirty="0"/>
          </a:p>
        </p:txBody>
      </p:sp>
      <p:pic>
        <p:nvPicPr>
          <p:cNvPr id="73740" name="Picture 12" descr="\\贾文\贾文\源文件\同步\物理 人教 必修1 新课标\4-19.TIF"/>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3238" y="1320355"/>
            <a:ext cx="9143937" cy="375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30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3740"/>
                                        </p:tgtEl>
                                        <p:attrNameLst>
                                          <p:attrName>style.visibility</p:attrName>
                                        </p:attrNameLst>
                                      </p:cBhvr>
                                      <p:to>
                                        <p:strVal val="visible"/>
                                      </p:to>
                                    </p:set>
                                    <p:animEffect transition="in" filter="blinds(horizontal)">
                                      <p:cBhvr>
                                        <p:cTn id="10" dur="500"/>
                                        <p:tgtEl>
                                          <p:spTgt spid="737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3740"/>
                                        </p:tgtEl>
                                      </p:cBhvr>
                                    </p:animEffect>
                                    <p:set>
                                      <p:cBhvr>
                                        <p:cTn id="18" dur="1" fill="hold">
                                          <p:stCondLst>
                                            <p:cond delay="499"/>
                                          </p:stCondLst>
                                        </p:cTn>
                                        <p:tgtEl>
                                          <p:spTgt spid="7374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73739" name="Picture 11" descr="\\贾文\贾文\源文件\同步\物理 人教 必修1 新课标\4-18.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611" y="196247"/>
            <a:ext cx="6939190" cy="348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23117" y="3591818"/>
            <a:ext cx="11388713" cy="3323987"/>
          </a:xfrm>
          <a:prstGeom prst="rect">
            <a:avLst/>
          </a:prstGeom>
        </p:spPr>
        <p:txBody>
          <a:bodyPr wrap="square">
            <a:spAutoFit/>
          </a:bodyPr>
          <a:lstStyle/>
          <a:p>
            <a:pPr algn="just">
              <a:lnSpc>
                <a:spcPct val="140000"/>
              </a:lnSpc>
              <a:spcAft>
                <a:spcPts val="0"/>
              </a:spcAft>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由图象可以判定：当</a:t>
            </a:r>
            <a:r>
              <a:rPr lang="en-US" altLang="zh-CN" sz="2800" i="1" kern="100" dirty="0">
                <a:solidFill>
                  <a:prstClr val="black"/>
                </a:solidFill>
                <a:latin typeface="Times New Roman"/>
                <a:ea typeface="华文细黑"/>
                <a:cs typeface="Courier New"/>
              </a:rPr>
              <a:t>m</a:t>
            </a:r>
            <a:r>
              <a:rPr lang="zh-CN" altLang="zh-CN" sz="2800" kern="100" dirty="0">
                <a:solidFill>
                  <a:prstClr val="black"/>
                </a:solidFill>
                <a:latin typeface="Times New Roman"/>
                <a:ea typeface="华文细黑"/>
                <a:cs typeface="Times New Roman"/>
              </a:rPr>
              <a:t>一定时，</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的关系成</a:t>
            </a:r>
            <a:r>
              <a:rPr lang="en-US" altLang="zh-CN" sz="2800" u="sng" kern="100" dirty="0">
                <a:solidFill>
                  <a:prstClr val="black"/>
                </a:solidFill>
                <a:latin typeface="Times New Roman"/>
                <a:ea typeface="华文细黑"/>
                <a:cs typeface="Courier New"/>
              </a:rPr>
              <a:t>        </a:t>
            </a:r>
            <a:r>
              <a:rPr lang="zh-CN" altLang="zh-CN" sz="2800" kern="100" dirty="0">
                <a:solidFill>
                  <a:prstClr val="black"/>
                </a:solidFill>
                <a:latin typeface="Times New Roman"/>
                <a:ea typeface="华文细黑"/>
                <a:cs typeface="Times New Roman"/>
              </a:rPr>
              <a:t>；当</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一定时，</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m</a:t>
            </a:r>
            <a:r>
              <a:rPr lang="zh-CN" altLang="zh-CN" sz="2800" kern="100" dirty="0">
                <a:solidFill>
                  <a:prstClr val="black"/>
                </a:solidFill>
                <a:latin typeface="Times New Roman"/>
                <a:ea typeface="华文细黑"/>
                <a:cs typeface="Times New Roman"/>
              </a:rPr>
              <a:t>的关系成</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en-US" altLang="zh-CN" sz="2800" kern="100" dirty="0" smtClean="0">
                <a:solidFill>
                  <a:prstClr val="black"/>
                </a:solidFill>
                <a:latin typeface="Times New Roman"/>
                <a:ea typeface="华文细黑"/>
                <a:cs typeface="Courier New"/>
              </a:rPr>
              <a:t>.</a:t>
            </a:r>
            <a:endParaRPr lang="en-US" altLang="zh-CN" sz="2800" kern="100" dirty="0" smtClean="0">
              <a:latin typeface="Times New Roman"/>
              <a:ea typeface="华文细黑"/>
              <a:cs typeface="Courier New"/>
            </a:endParaRPr>
          </a:p>
          <a:p>
            <a:pPr algn="just">
              <a:lnSpc>
                <a:spcPct val="140000"/>
              </a:lnSpc>
              <a:spcAft>
                <a:spcPts val="0"/>
              </a:spcAft>
              <a:tabLst>
                <a:tab pos="2700655" algn="l"/>
              </a:tabLst>
            </a:pP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在研究</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的关系时，作了</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spc="-100" dirty="0" smtClean="0">
                <a:latin typeface="Times New Roman"/>
                <a:ea typeface="华文细黑"/>
                <a:cs typeface="Times New Roman"/>
              </a:rPr>
              <a:t>图象</a:t>
            </a:r>
            <a:r>
              <a:rPr lang="zh-CN" altLang="zh-CN" sz="2800" kern="100" spc="-100" dirty="0">
                <a:latin typeface="Times New Roman"/>
                <a:ea typeface="华文细黑"/>
                <a:cs typeface="Times New Roman"/>
              </a:rPr>
              <a:t>，而没作</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m</a:t>
            </a:r>
            <a:r>
              <a:rPr lang="zh-CN" altLang="zh-CN" sz="2800" kern="100" spc="-100" dirty="0">
                <a:latin typeface="Times New Roman"/>
                <a:ea typeface="华文细黑"/>
                <a:cs typeface="Times New Roman"/>
              </a:rPr>
              <a:t>图象，那么作</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30000"/>
              </a:lnSpc>
              <a:spcAft>
                <a:spcPts val="0"/>
              </a:spcAft>
              <a:tabLst>
                <a:tab pos="2700655" algn="l"/>
              </a:tabLst>
            </a:pP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图象</a:t>
            </a:r>
            <a:r>
              <a:rPr lang="zh-CN" altLang="zh-CN" sz="2800" kern="100" dirty="0">
                <a:latin typeface="Times New Roman"/>
                <a:ea typeface="华文细黑"/>
                <a:cs typeface="Times New Roman"/>
              </a:rPr>
              <a:t>的优点</a:t>
            </a:r>
            <a:r>
              <a:rPr lang="zh-CN" altLang="zh-CN" sz="2800" kern="100" dirty="0" smtClean="0">
                <a:latin typeface="Times New Roman"/>
                <a:ea typeface="华文细黑"/>
                <a:cs typeface="Times New Roman"/>
              </a:rPr>
              <a:t>是</a:t>
            </a:r>
            <a:r>
              <a:rPr lang="en-US" altLang="zh-CN" sz="2800" kern="100" dirty="0" smtClean="0">
                <a:latin typeface="宋体" pitchFamily="2" charset="-122"/>
                <a:ea typeface="宋体" pitchFamily="2" charset="-122"/>
                <a:cs typeface="Courier New"/>
              </a:rPr>
              <a:t>___________________________________________________</a:t>
            </a:r>
          </a:p>
          <a:p>
            <a:pPr algn="just">
              <a:lnSpc>
                <a:spcPct val="150000"/>
              </a:lnSpc>
              <a:spcAft>
                <a:spcPts val="0"/>
              </a:spcAft>
              <a:tabLst>
                <a:tab pos="2700655" algn="l"/>
              </a:tabLst>
            </a:pP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7875086" y="364358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正比</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2093238" y="422277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反比</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2484646" y="5499482"/>
            <a:ext cx="9282714" cy="523220"/>
          </a:xfrm>
          <a:prstGeom prst="rect">
            <a:avLst/>
          </a:prstGeom>
        </p:spPr>
        <p:txBody>
          <a:bodyPr>
            <a:spAutoFit/>
          </a:bodyPr>
          <a:lstStyle/>
          <a:p>
            <a:r>
              <a:rPr lang="en-US" altLang="zh-CN" sz="2800" i="1" kern="100" dirty="0">
                <a:solidFill>
                  <a:srgbClr val="C00000"/>
                </a:solidFill>
                <a:latin typeface="Times New Roman"/>
                <a:ea typeface="华文细黑"/>
              </a:rPr>
              <a:t>a</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rPr>
              <a:t>m</a:t>
            </a:r>
            <a:r>
              <a:rPr lang="zh-CN" altLang="zh-CN" sz="2800" kern="100" dirty="0">
                <a:solidFill>
                  <a:srgbClr val="C00000"/>
                </a:solidFill>
                <a:latin typeface="Times New Roman"/>
                <a:ea typeface="华文细黑"/>
                <a:cs typeface="Times New Roman"/>
              </a:rPr>
              <a:t>图象是曲线，难以找出规律；</a:t>
            </a:r>
            <a:r>
              <a:rPr lang="en-US" altLang="zh-CN" sz="2800" i="1" kern="100" dirty="0">
                <a:solidFill>
                  <a:srgbClr val="C00000"/>
                </a:solidFill>
                <a:latin typeface="Times New Roman"/>
                <a:ea typeface="华文细黑"/>
              </a:rPr>
              <a:t>a</a:t>
            </a:r>
            <a:r>
              <a:rPr lang="zh-CN" altLang="zh-CN" sz="2800" kern="100" dirty="0" smtClean="0">
                <a:solidFill>
                  <a:srgbClr val="C00000"/>
                </a:solidFill>
                <a:latin typeface="Times New Roman"/>
                <a:ea typeface="华文细黑"/>
                <a:cs typeface="Times New Roman"/>
              </a:rPr>
              <a:t>－</a:t>
            </a:r>
            <a:r>
              <a:rPr lang="en-US" altLang="zh-CN" sz="2800" kern="100" dirty="0" smtClean="0">
                <a:solidFill>
                  <a:srgbClr val="C00000"/>
                </a:solidFill>
                <a:latin typeface="Times New Roman"/>
                <a:ea typeface="华文细黑"/>
                <a:cs typeface="Times New Roman"/>
              </a:rPr>
              <a:t>   </a:t>
            </a:r>
            <a:r>
              <a:rPr lang="zh-CN" altLang="zh-CN" sz="2800" kern="100" dirty="0" smtClean="0">
                <a:solidFill>
                  <a:srgbClr val="C00000"/>
                </a:solidFill>
                <a:latin typeface="Times New Roman"/>
                <a:ea typeface="华文细黑"/>
                <a:cs typeface="Times New Roman"/>
              </a:rPr>
              <a:t>图象</a:t>
            </a:r>
            <a:r>
              <a:rPr lang="zh-CN" altLang="zh-CN" sz="2800" kern="100" dirty="0">
                <a:solidFill>
                  <a:srgbClr val="C00000"/>
                </a:solidFill>
                <a:latin typeface="Times New Roman"/>
                <a:ea typeface="华文细黑"/>
                <a:cs typeface="Times New Roman"/>
              </a:rPr>
              <a:t>是直线，</a:t>
            </a:r>
            <a:r>
              <a:rPr lang="zh-CN" altLang="zh-CN" sz="2800" kern="100" dirty="0" smtClean="0">
                <a:solidFill>
                  <a:srgbClr val="C00000"/>
                </a:solidFill>
                <a:latin typeface="Times New Roman"/>
                <a:ea typeface="华文细黑"/>
                <a:cs typeface="Times New Roman"/>
              </a:rPr>
              <a:t>容易</a:t>
            </a:r>
            <a:endParaRPr lang="zh-CN" altLang="en-US" sz="2800" dirty="0"/>
          </a:p>
        </p:txBody>
      </p:sp>
      <p:graphicFrame>
        <p:nvGraphicFramePr>
          <p:cNvPr id="5" name="对象 4"/>
          <p:cNvGraphicFramePr>
            <a:graphicFrameLocks noChangeAspect="1"/>
          </p:cNvGraphicFramePr>
          <p:nvPr>
            <p:extLst>
              <p:ext uri="{D42A27DB-BD31-4B8C-83A1-F6EECF244321}">
                <p14:modId xmlns:p14="http://schemas.microsoft.com/office/powerpoint/2010/main" val="1628152547"/>
              </p:ext>
            </p:extLst>
          </p:nvPr>
        </p:nvGraphicFramePr>
        <p:xfrm>
          <a:off x="5683478" y="4685298"/>
          <a:ext cx="630238" cy="1279525"/>
        </p:xfrm>
        <a:graphic>
          <a:graphicData uri="http://schemas.openxmlformats.org/presentationml/2006/ole">
            <mc:AlternateContent xmlns:mc="http://schemas.openxmlformats.org/markup-compatibility/2006">
              <mc:Choice xmlns:v="urn:schemas-microsoft-com:vml" Requires="v">
                <p:oleObj spid="_x0000_s94381" name="文档" r:id="rId4" imgW="631031" imgH="1280232" progId="Word.Document.12">
                  <p:embed/>
                </p:oleObj>
              </mc:Choice>
              <mc:Fallback>
                <p:oleObj name="文档" r:id="rId4" imgW="631031" imgH="1280232" progId="Word.Document.12">
                  <p:embed/>
                  <p:pic>
                    <p:nvPicPr>
                      <p:cNvPr id="0" name=""/>
                      <p:cNvPicPr/>
                      <p:nvPr/>
                    </p:nvPicPr>
                    <p:blipFill>
                      <a:blip r:embed="rId5"/>
                      <a:stretch>
                        <a:fillRect/>
                      </a:stretch>
                    </p:blipFill>
                    <p:spPr>
                      <a:xfrm>
                        <a:off x="5683478" y="4685298"/>
                        <a:ext cx="630238" cy="127952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84940931"/>
              </p:ext>
            </p:extLst>
          </p:nvPr>
        </p:nvGraphicFramePr>
        <p:xfrm>
          <a:off x="11421312" y="4685298"/>
          <a:ext cx="630238" cy="1279525"/>
        </p:xfrm>
        <a:graphic>
          <a:graphicData uri="http://schemas.openxmlformats.org/presentationml/2006/ole">
            <mc:AlternateContent xmlns:mc="http://schemas.openxmlformats.org/markup-compatibility/2006">
              <mc:Choice xmlns:v="urn:schemas-microsoft-com:vml" Requires="v">
                <p:oleObj spid="_x0000_s94382" name="文档" r:id="rId6" imgW="631031" imgH="1280232" progId="Word.Document.12">
                  <p:embed/>
                </p:oleObj>
              </mc:Choice>
              <mc:Fallback>
                <p:oleObj name="文档" r:id="rId6" imgW="631031" imgH="1280232" progId="Word.Document.12">
                  <p:embed/>
                  <p:pic>
                    <p:nvPicPr>
                      <p:cNvPr id="0" name=""/>
                      <p:cNvPicPr/>
                      <p:nvPr/>
                    </p:nvPicPr>
                    <p:blipFill>
                      <a:blip r:embed="rId7"/>
                      <a:stretch>
                        <a:fillRect/>
                      </a:stretch>
                    </p:blipFill>
                    <p:spPr>
                      <a:xfrm>
                        <a:off x="11421312" y="4685298"/>
                        <a:ext cx="630238" cy="127952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025916165"/>
              </p:ext>
            </p:extLst>
          </p:nvPr>
        </p:nvGraphicFramePr>
        <p:xfrm>
          <a:off x="8501950" y="5241042"/>
          <a:ext cx="630238" cy="1279525"/>
        </p:xfrm>
        <a:graphic>
          <a:graphicData uri="http://schemas.openxmlformats.org/presentationml/2006/ole">
            <mc:AlternateContent xmlns:mc="http://schemas.openxmlformats.org/markup-compatibility/2006">
              <mc:Choice xmlns:v="urn:schemas-microsoft-com:vml" Requires="v">
                <p:oleObj spid="_x0000_s94383" name="文档" r:id="rId8" imgW="631031" imgH="1279368" progId="Word.Document.12">
                  <p:embed/>
                </p:oleObj>
              </mc:Choice>
              <mc:Fallback>
                <p:oleObj name="文档" r:id="rId8" imgW="631031" imgH="1279368" progId="Word.Document.12">
                  <p:embed/>
                  <p:pic>
                    <p:nvPicPr>
                      <p:cNvPr id="0" name=""/>
                      <p:cNvPicPr/>
                      <p:nvPr/>
                    </p:nvPicPr>
                    <p:blipFill>
                      <a:blip r:embed="rId9"/>
                      <a:stretch>
                        <a:fillRect/>
                      </a:stretch>
                    </p:blipFill>
                    <p:spPr>
                      <a:xfrm>
                        <a:off x="8501950" y="5241042"/>
                        <a:ext cx="630238" cy="1279525"/>
                      </a:xfrm>
                      <a:prstGeom prst="rect">
                        <a:avLst/>
                      </a:prstGeom>
                    </p:spPr>
                  </p:pic>
                </p:oleObj>
              </mc:Fallback>
            </mc:AlternateContent>
          </a:graphicData>
        </a:graphic>
      </p:graphicFrame>
      <p:sp>
        <p:nvSpPr>
          <p:cNvPr id="9" name="矩形 8"/>
          <p:cNvSpPr/>
          <p:nvPr/>
        </p:nvSpPr>
        <p:spPr>
          <a:xfrm>
            <a:off x="323117" y="6207626"/>
            <a:ext cx="1620957" cy="523220"/>
          </a:xfrm>
          <a:prstGeom prst="rect">
            <a:avLst/>
          </a:prstGeom>
        </p:spPr>
        <p:txBody>
          <a:bodyPr wrap="none">
            <a:spAutoFit/>
          </a:bodyPr>
          <a:lstStyle/>
          <a:p>
            <a:pPr lvl="0"/>
            <a:r>
              <a:rPr lang="zh-CN" altLang="zh-CN" sz="2800" kern="100">
                <a:solidFill>
                  <a:srgbClr val="C00000"/>
                </a:solidFill>
                <a:latin typeface="Times New Roman"/>
                <a:ea typeface="华文细黑"/>
                <a:cs typeface="Times New Roman"/>
              </a:rPr>
              <a:t>找出规律</a:t>
            </a:r>
            <a:endParaRPr lang="zh-CN" altLang="en-US" sz="2800" dirty="0">
              <a:solidFill>
                <a:prstClr val="black"/>
              </a:solidFill>
            </a:endParaRPr>
          </a:p>
        </p:txBody>
      </p:sp>
    </p:spTree>
    <p:extLst>
      <p:ext uri="{BB962C8B-B14F-4D97-AF65-F5344CB8AC3E}">
        <p14:creationId xmlns:p14="http://schemas.microsoft.com/office/powerpoint/2010/main" val="3524033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 grpId="0"/>
      <p:bldP spid="2" grpId="1"/>
      <p:bldP spid="14" grpId="0"/>
      <p:bldP spid="14" grpId="1"/>
      <p:bldP spid="4" grpId="0"/>
      <p:bldP spid="4"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三、创新实验设计</a:t>
            </a:r>
          </a:p>
        </p:txBody>
      </p:sp>
      <p:sp>
        <p:nvSpPr>
          <p:cNvPr id="12" name="矩形 11"/>
          <p:cNvSpPr/>
          <p:nvPr/>
        </p:nvSpPr>
        <p:spPr>
          <a:xfrm>
            <a:off x="458418" y="651962"/>
            <a:ext cx="11253257" cy="324217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两个相同的小车并排放在光滑水平桌面上，小车前端系上细线，线的另一端跨过定滑轮各挂一个小盘，盘里分别放有不同质量的砝码</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图</a:t>
            </a:r>
            <a:r>
              <a:rPr lang="en-US" altLang="zh-CN" sz="2800" kern="100" dirty="0" smtClean="0">
                <a:latin typeface="Times New Roman"/>
                <a:ea typeface="华文细黑"/>
                <a:cs typeface="Courier New"/>
              </a:rPr>
              <a:t>10</a:t>
            </a:r>
            <a:r>
              <a:rPr lang="zh-CN" altLang="zh-CN" sz="2800" kern="100" dirty="0" smtClean="0">
                <a:latin typeface="Times New Roman"/>
                <a:ea typeface="华文细黑"/>
                <a:cs typeface="Times New Roman"/>
              </a:rPr>
              <a:t>甲</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小车所受的水平拉力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的大小可以认为等于砝码</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包括砝码盘</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所受的重力大小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小车后端也系有细线，用一只夹子夹住两根细线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图乙</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，控制两辆小车同时开始运动和结束运动</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8506951" y="5794942"/>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10</a:t>
            </a:r>
            <a:endParaRPr lang="zh-CN" altLang="en-US" dirty="0"/>
          </a:p>
        </p:txBody>
      </p:sp>
      <p:pic>
        <p:nvPicPr>
          <p:cNvPr id="78853" name="Picture 5" descr="\\贾文\贾文\源文件\同步\物理 人教 必修1 新课标\4-2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762" y="4005858"/>
            <a:ext cx="5435188" cy="17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58418" y="3833601"/>
            <a:ext cx="5708796" cy="2677656"/>
          </a:xfrm>
          <a:prstGeom prst="rect">
            <a:avLst/>
          </a:prstGeom>
        </p:spPr>
        <p:txBody>
          <a:bodyPr wrap="square">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由于两个小车初速度都是零，运动时间又相同，因为</a:t>
            </a:r>
            <a:r>
              <a:rPr lang="en-US" altLang="zh-CN" sz="2800" i="1" kern="100" dirty="0">
                <a:latin typeface="Times New Roman"/>
                <a:ea typeface="华文细黑"/>
              </a:rPr>
              <a:t>x</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即</a:t>
            </a:r>
            <a:r>
              <a:rPr lang="en-US" altLang="zh-CN" sz="2800" i="1" kern="100" dirty="0" err="1">
                <a:latin typeface="Times New Roman"/>
                <a:ea typeface="华文细黑"/>
              </a:rPr>
              <a:t>x</a:t>
            </a:r>
            <a:r>
              <a:rPr lang="en-US" altLang="zh-CN" sz="2800" kern="100" dirty="0" err="1">
                <a:latin typeface="宋体"/>
                <a:ea typeface="华文细黑"/>
                <a:cs typeface="Times New Roman"/>
              </a:rPr>
              <a:t>∝</a:t>
            </a:r>
            <a:r>
              <a:rPr lang="en-US" altLang="zh-CN" sz="2800" i="1" kern="100" dirty="0" err="1">
                <a:latin typeface="Times New Roman"/>
                <a:ea typeface="华文细黑"/>
              </a:rPr>
              <a:t>a</a:t>
            </a:r>
            <a:r>
              <a:rPr lang="zh-CN" altLang="zh-CN" sz="2800" kern="100" dirty="0">
                <a:latin typeface="Times New Roman"/>
                <a:ea typeface="华文细黑"/>
                <a:cs typeface="Times New Roman"/>
              </a:rPr>
              <a:t>，所以只要测出两小车位移</a:t>
            </a:r>
            <a:r>
              <a:rPr lang="en-US" altLang="zh-CN" sz="2800" i="1" kern="100" dirty="0">
                <a:latin typeface="Times New Roman"/>
                <a:ea typeface="华文细黑"/>
              </a:rPr>
              <a:t>x</a:t>
            </a:r>
            <a:r>
              <a:rPr lang="zh-CN" altLang="zh-CN" sz="2800" kern="100" dirty="0">
                <a:latin typeface="Times New Roman"/>
                <a:ea typeface="华文细黑"/>
                <a:cs typeface="Times New Roman"/>
              </a:rPr>
              <a:t>之比就等于测出它们的加速度</a:t>
            </a:r>
            <a:r>
              <a:rPr lang="en-US" altLang="zh-CN" sz="2800" i="1" kern="100" dirty="0">
                <a:latin typeface="Times New Roman"/>
                <a:ea typeface="华文细黑"/>
              </a:rPr>
              <a:t>a</a:t>
            </a:r>
            <a:r>
              <a:rPr lang="zh-CN" altLang="zh-CN" sz="2800" kern="100" dirty="0">
                <a:latin typeface="Times New Roman"/>
                <a:ea typeface="华文细黑"/>
                <a:cs typeface="Times New Roman"/>
              </a:rPr>
              <a:t>之比</a:t>
            </a:r>
            <a:r>
              <a:rPr lang="en-US" altLang="zh-CN" sz="2800" kern="100" dirty="0">
                <a:latin typeface="Times New Roman"/>
                <a:ea typeface="华文细黑"/>
              </a:rPr>
              <a:t>.</a:t>
            </a:r>
            <a:endParaRPr lang="zh-CN" altLang="zh-CN" sz="1050" kern="100" dirty="0">
              <a:effectLst/>
              <a:latin typeface="宋体"/>
              <a:cs typeface="Courier New"/>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06909399"/>
              </p:ext>
            </p:extLst>
          </p:nvPr>
        </p:nvGraphicFramePr>
        <p:xfrm>
          <a:off x="3924806" y="4416698"/>
          <a:ext cx="895350" cy="1290638"/>
        </p:xfrm>
        <a:graphic>
          <a:graphicData uri="http://schemas.openxmlformats.org/presentationml/2006/ole">
            <mc:AlternateContent xmlns:mc="http://schemas.openxmlformats.org/markup-compatibility/2006">
              <mc:Choice xmlns:v="urn:schemas-microsoft-com:vml" Requires="v">
                <p:oleObj spid="_x0000_s79207" name="文档" r:id="rId4" imgW="895329" imgH="1290168" progId="Word.Document.12">
                  <p:embed/>
                </p:oleObj>
              </mc:Choice>
              <mc:Fallback>
                <p:oleObj name="文档" r:id="rId4" imgW="895329" imgH="1290168" progId="Word.Document.12">
                  <p:embed/>
                  <p:pic>
                    <p:nvPicPr>
                      <p:cNvPr id="0" name=""/>
                      <p:cNvPicPr/>
                      <p:nvPr/>
                    </p:nvPicPr>
                    <p:blipFill>
                      <a:blip r:embed="rId5"/>
                      <a:stretch>
                        <a:fillRect/>
                      </a:stretch>
                    </p:blipFill>
                    <p:spPr>
                      <a:xfrm>
                        <a:off x="3924806" y="4416698"/>
                        <a:ext cx="895350" cy="1290638"/>
                      </a:xfrm>
                      <a:prstGeom prst="rect">
                        <a:avLst/>
                      </a:prstGeom>
                    </p:spPr>
                  </p:pic>
                </p:oleObj>
              </mc:Fallback>
            </mc:AlternateContent>
          </a:graphicData>
        </a:graphic>
      </p:graphicFrame>
    </p:spTree>
    <p:extLst>
      <p:ext uri="{BB962C8B-B14F-4D97-AF65-F5344CB8AC3E}">
        <p14:creationId xmlns:p14="http://schemas.microsoft.com/office/powerpoint/2010/main" val="14910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27938" y="383396"/>
            <a:ext cx="11253257" cy="2595839"/>
          </a:xfrm>
          <a:prstGeom prst="rect">
            <a:avLst/>
          </a:prstGeom>
        </p:spPr>
        <p:txBody>
          <a:bodyPr wrap="square">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实验结果是：当两小车质量相同时，</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zh-CN" altLang="zh-CN" sz="2800" kern="100" dirty="0">
                <a:latin typeface="Times New Roman"/>
                <a:ea typeface="华文细黑"/>
                <a:cs typeface="Times New Roman"/>
              </a:rPr>
              <a:t>；当拉力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相等时，</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实验中用砝码</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包括砝码盘</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所受的重力</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mg</a:t>
            </a:r>
            <a:r>
              <a:rPr lang="zh-CN" altLang="zh-CN" sz="2800" kern="100" dirty="0">
                <a:latin typeface="Times New Roman"/>
                <a:ea typeface="华文细黑"/>
                <a:cs typeface="Times New Roman"/>
              </a:rPr>
              <a:t>的大小作为小车所受拉力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的大小，这样做会引起实验误差，为了减小这个误差，</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与小车所受重力</a:t>
            </a:r>
            <a:r>
              <a:rPr lang="en-US" altLang="zh-CN" sz="2800" i="1" kern="100" dirty="0">
                <a:latin typeface="Times New Roman"/>
                <a:ea typeface="华文细黑"/>
                <a:cs typeface="Courier New"/>
              </a:rPr>
              <a:t>Mg</a:t>
            </a:r>
            <a:r>
              <a:rPr lang="zh-CN" altLang="zh-CN" sz="2800" kern="100" dirty="0">
                <a:latin typeface="Times New Roman"/>
                <a:ea typeface="华文细黑"/>
                <a:cs typeface="Times New Roman"/>
              </a:rPr>
              <a:t>之间需要满足的关系是：</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6228486" y="435084"/>
            <a:ext cx="3416320"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加速度与拉力成正比</a:t>
            </a:r>
            <a:endParaRPr lang="zh-CN" altLang="en-US" sz="2800" dirty="0"/>
          </a:p>
        </p:txBody>
      </p:sp>
      <p:sp>
        <p:nvSpPr>
          <p:cNvPr id="10" name="矩形 9"/>
          <p:cNvSpPr/>
          <p:nvPr/>
        </p:nvSpPr>
        <p:spPr>
          <a:xfrm>
            <a:off x="1528222" y="1074152"/>
            <a:ext cx="3416320"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加速度与质量成反比</a:t>
            </a:r>
            <a:endParaRPr lang="zh-CN" altLang="en-US" sz="2800" dirty="0"/>
          </a:p>
        </p:txBody>
      </p:sp>
      <p:sp>
        <p:nvSpPr>
          <p:cNvPr id="13" name="矩形 12"/>
          <p:cNvSpPr/>
          <p:nvPr/>
        </p:nvSpPr>
        <p:spPr>
          <a:xfrm>
            <a:off x="9850875" y="2337772"/>
            <a:ext cx="1244251" cy="523220"/>
          </a:xfrm>
          <a:prstGeom prst="rect">
            <a:avLst/>
          </a:prstGeom>
        </p:spPr>
        <p:txBody>
          <a:bodyPr wrap="none">
            <a:spAutoFit/>
          </a:bodyPr>
          <a:lstStyle/>
          <a:p>
            <a:r>
              <a:rPr lang="en-US" altLang="zh-CN" sz="2800" i="1" kern="100" dirty="0" err="1">
                <a:solidFill>
                  <a:srgbClr val="C00000"/>
                </a:solidFill>
                <a:latin typeface="Times New Roman"/>
                <a:ea typeface="华文细黑"/>
              </a:rPr>
              <a:t>G</a:t>
            </a:r>
            <a:r>
              <a:rPr lang="en-US" altLang="zh-CN" sz="2800" kern="100" dirty="0" err="1">
                <a:solidFill>
                  <a:srgbClr val="C00000"/>
                </a:solidFill>
                <a:latin typeface="Cambria Math"/>
                <a:ea typeface="华文细黑"/>
                <a:cs typeface="Cambria Math"/>
              </a:rPr>
              <a:t>≪</a:t>
            </a:r>
            <a:r>
              <a:rPr lang="en-US" altLang="zh-CN" sz="2800" i="1" kern="100" dirty="0" err="1">
                <a:solidFill>
                  <a:srgbClr val="C00000"/>
                </a:solidFill>
                <a:latin typeface="Times New Roman"/>
                <a:ea typeface="华文细黑"/>
              </a:rPr>
              <a:t>Mg</a:t>
            </a:r>
            <a:endParaRPr lang="zh-CN" altLang="en-US" sz="2800" dirty="0"/>
          </a:p>
        </p:txBody>
      </p:sp>
      <p:sp>
        <p:nvSpPr>
          <p:cNvPr id="14" name="矩形 13"/>
          <p:cNvSpPr/>
          <p:nvPr/>
        </p:nvSpPr>
        <p:spPr>
          <a:xfrm>
            <a:off x="427938" y="2944248"/>
            <a:ext cx="11253257" cy="324217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实验过程中，当两小车质量相同时，砝码</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包括砝码盘</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重力越大，</a:t>
            </a:r>
            <a:r>
              <a:rPr lang="zh-CN" altLang="zh-CN" sz="2800" kern="100" spc="-100" dirty="0">
                <a:solidFill>
                  <a:srgbClr val="002060"/>
                </a:solidFill>
                <a:latin typeface="Times New Roman"/>
                <a:ea typeface="华文细黑"/>
                <a:cs typeface="Times New Roman"/>
              </a:rPr>
              <a:t>相同时间内位移越大，则加速度越大，进行实验时会发现，加速度与所受</a:t>
            </a:r>
            <a:r>
              <a:rPr lang="zh-CN" altLang="zh-CN" sz="2800" kern="100" dirty="0">
                <a:solidFill>
                  <a:srgbClr val="002060"/>
                </a:solidFill>
                <a:latin typeface="Times New Roman"/>
                <a:ea typeface="华文细黑"/>
                <a:cs typeface="Times New Roman"/>
              </a:rPr>
              <a:t>拉力成正比；若砝码重力不变，即拉力不变时，质量越大的小车，相同</a:t>
            </a:r>
            <a:r>
              <a:rPr lang="zh-CN" altLang="zh-CN" sz="2800" kern="100" spc="-100" dirty="0">
                <a:solidFill>
                  <a:srgbClr val="002060"/>
                </a:solidFill>
                <a:latin typeface="Times New Roman"/>
                <a:ea typeface="华文细黑"/>
                <a:cs typeface="Times New Roman"/>
              </a:rPr>
              <a:t>时间内位移越小，即加速度越小，进行测量分析知，加速度与质量成反比</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如果砝码</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包括砝码盘</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的重力</a:t>
            </a:r>
            <a:r>
              <a:rPr lang="en-US" altLang="zh-CN" sz="2800" i="1" kern="100" spc="-100" dirty="0">
                <a:solidFill>
                  <a:srgbClr val="002060"/>
                </a:solidFill>
                <a:latin typeface="Times New Roman"/>
                <a:ea typeface="华文细黑"/>
                <a:cs typeface="Courier New"/>
              </a:rPr>
              <a:t>G</a:t>
            </a:r>
            <a:r>
              <a:rPr lang="zh-CN" altLang="zh-CN" sz="2800" kern="100" spc="-100" dirty="0">
                <a:solidFill>
                  <a:srgbClr val="002060"/>
                </a:solidFill>
                <a:latin typeface="Times New Roman"/>
                <a:ea typeface="华文细黑"/>
                <a:cs typeface="Times New Roman"/>
              </a:rPr>
              <a:t>远小于小车的重力</a:t>
            </a:r>
            <a:r>
              <a:rPr lang="en-US" altLang="zh-CN" sz="2800" i="1" kern="100" spc="-100" dirty="0">
                <a:solidFill>
                  <a:srgbClr val="002060"/>
                </a:solidFill>
                <a:latin typeface="Times New Roman"/>
                <a:ea typeface="华文细黑"/>
                <a:cs typeface="Courier New"/>
              </a:rPr>
              <a:t>Mg</a:t>
            </a:r>
            <a:r>
              <a:rPr lang="zh-CN" altLang="zh-CN" sz="2800" kern="100" spc="-100" dirty="0">
                <a:solidFill>
                  <a:srgbClr val="002060"/>
                </a:solidFill>
                <a:latin typeface="Times New Roman"/>
                <a:ea typeface="华文细黑"/>
                <a:cs typeface="Times New Roman"/>
              </a:rPr>
              <a:t>时，</a:t>
            </a:r>
            <a:r>
              <a:rPr lang="en-US" altLang="zh-CN" sz="2800" i="1" kern="100" spc="-100" dirty="0">
                <a:solidFill>
                  <a:srgbClr val="002060"/>
                </a:solidFill>
                <a:latin typeface="Times New Roman"/>
                <a:ea typeface="华文细黑"/>
                <a:cs typeface="Courier New"/>
              </a:rPr>
              <a:t>G</a:t>
            </a:r>
            <a:r>
              <a:rPr lang="zh-CN" altLang="zh-CN" sz="2800" kern="100" spc="-100" dirty="0">
                <a:solidFill>
                  <a:srgbClr val="002060"/>
                </a:solidFill>
                <a:latin typeface="Times New Roman"/>
                <a:ea typeface="华文细黑"/>
                <a:cs typeface="Times New Roman"/>
              </a:rPr>
              <a:t>近似等于拉力</a:t>
            </a:r>
            <a:r>
              <a:rPr lang="en-US" altLang="zh-CN" sz="2800" i="1" kern="100" spc="-100" dirty="0">
                <a:solidFill>
                  <a:srgbClr val="002060"/>
                </a:solidFill>
                <a:latin typeface="Times New Roman"/>
                <a:ea typeface="华文细黑"/>
                <a:cs typeface="Courier New"/>
              </a:rPr>
              <a:t>F</a:t>
            </a:r>
            <a:r>
              <a:rPr lang="en-US" altLang="zh-CN" sz="2800" kern="100" spc="-100" dirty="0">
                <a:solidFill>
                  <a:srgbClr val="002060"/>
                </a:solidFill>
                <a:latin typeface="Times New Roman"/>
                <a:ea typeface="华文细黑"/>
                <a:cs typeface="Courier New"/>
              </a:rPr>
              <a:t>.</a:t>
            </a:r>
            <a:endParaRPr lang="zh-CN" altLang="zh-CN" sz="1050" kern="100" spc="-100" dirty="0">
              <a:effectLst/>
              <a:latin typeface="宋体"/>
              <a:cs typeface="Courier New"/>
            </a:endParaRPr>
          </a:p>
        </p:txBody>
      </p:sp>
      <p:sp>
        <p:nvSpPr>
          <p:cNvPr id="15" name="TextBox 1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286656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blinds(horizontal)">
                                      <p:cBhvr>
                                        <p:cTn id="30" dur="5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 grpId="0"/>
      <p:bldP spid="3" grpId="1"/>
      <p:bldP spid="10" grpId="0"/>
      <p:bldP spid="10" grpId="1"/>
      <p:bldP spid="13" grpId="0"/>
      <p:bldP spid="13" grpId="1"/>
      <p:bldP spid="1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30517" y="1433002"/>
            <a:ext cx="11187139"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控制变量法：当研究多个物理量的变化规律时，为了简便，可设计保持其他物理量不变，只研究剩余两个变化物理量的关系，这种方法叫做控制变量法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两个相同的小车放在光滑水平面上，前端各系一条细绳，绳的另一端跨过定滑轮各挂一个小盘，盘中各放数目不等的砝码，就可以验证质量一定的条件下，加速度与力的关系</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grpSp>
        <p:nvGrpSpPr>
          <p:cNvPr id="13" name="组合 12"/>
          <p:cNvGrpSpPr/>
          <p:nvPr/>
        </p:nvGrpSpPr>
        <p:grpSpPr>
          <a:xfrm>
            <a:off x="164" y="601162"/>
            <a:ext cx="2333534" cy="668428"/>
            <a:chOff x="164" y="341996"/>
            <a:chExt cx="2333534" cy="668428"/>
          </a:xfrm>
        </p:grpSpPr>
        <p:sp>
          <p:nvSpPr>
            <p:cNvPr id="15" name="五边形 14"/>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6" name="燕尾形 15"/>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9" name="矩形 18"/>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Tree>
    <p:extLst>
      <p:ext uri="{BB962C8B-B14F-4D97-AF65-F5344CB8AC3E}">
        <p14:creationId xmlns:p14="http://schemas.microsoft.com/office/powerpoint/2010/main" val="4018061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30517" y="549474"/>
            <a:ext cx="11187139" cy="2847807"/>
          </a:xfrm>
          <a:prstGeom prst="rect">
            <a:avLst/>
          </a:prstGeom>
        </p:spPr>
        <p:txBody>
          <a:bodyPr wrap="square" lIns="121898" tIns="60948" rIns="121898" bIns="60948">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对比实验法：对比实验法在物理实验中经常用到</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zh-CN" altLang="zh-CN" sz="2800" kern="100" dirty="0">
                <a:solidFill>
                  <a:prstClr val="black"/>
                </a:solidFill>
                <a:latin typeface="Times New Roman"/>
                <a:ea typeface="华文细黑"/>
                <a:cs typeface="Times New Roman"/>
              </a:rPr>
              <a:t>两小车后端各系一条细绳，一起被一个夹子夹着而使小车静止</a:t>
            </a:r>
            <a:r>
              <a:rPr lang="en-US" altLang="zh-CN" sz="2800" kern="100" dirty="0">
                <a:solidFill>
                  <a:prstClr val="black"/>
                </a:solidFill>
                <a:latin typeface="Times New Roman"/>
                <a:ea typeface="华文细黑"/>
                <a:cs typeface="Courier New"/>
              </a:rPr>
              <a:t>(</a:t>
            </a:r>
            <a:r>
              <a:rPr lang="zh-CN" altLang="zh-CN" sz="2800" kern="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cs typeface="Courier New"/>
              </a:rPr>
              <a:t>11</a:t>
            </a:r>
            <a:r>
              <a:rPr lang="zh-CN" altLang="zh-CN" sz="2800" kern="100" dirty="0" smtClean="0">
                <a:solidFill>
                  <a:prstClr val="black"/>
                </a:solidFill>
                <a:latin typeface="Times New Roman"/>
                <a:ea typeface="华文细黑"/>
                <a:cs typeface="Times New Roman"/>
              </a:rPr>
              <a:t>所</a:t>
            </a:r>
            <a:r>
              <a:rPr lang="zh-CN" altLang="zh-CN" sz="2800" kern="100" dirty="0">
                <a:solidFill>
                  <a:prstClr val="black"/>
                </a:solidFill>
                <a:latin typeface="Times New Roman"/>
                <a:ea typeface="华文细黑"/>
                <a:cs typeface="Times New Roman"/>
              </a:rPr>
              <a:t>示</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打开夹子，两小车同时开始运动，关上夹子，两小车同时停下来</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用刻度尺测出两小车通过的位移，位移之比就等于它们的加速度之比</a:t>
            </a:r>
            <a:r>
              <a:rPr lang="en-US" altLang="zh-CN" sz="2800" kern="100" dirty="0">
                <a:solidFill>
                  <a:prstClr val="black"/>
                </a:solidFill>
                <a:latin typeface="Times New Roman"/>
                <a:ea typeface="华文细黑"/>
                <a:cs typeface="Courier New"/>
              </a:rPr>
              <a:t>.</a:t>
            </a:r>
            <a:endParaRPr lang="zh-CN" altLang="zh-CN" sz="1050" kern="100" dirty="0">
              <a:latin typeface="宋体"/>
              <a:cs typeface="Courier New"/>
            </a:endParaRPr>
          </a:p>
        </p:txBody>
      </p:sp>
      <p:pic>
        <p:nvPicPr>
          <p:cNvPr id="80898" name="Picture 2" descr="\\贾文\贾文\源文件\同步\物理 人教 必修1 新课标\4-2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746" y="3573810"/>
            <a:ext cx="4080921" cy="15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50469" y="5342642"/>
            <a:ext cx="889474"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11</a:t>
            </a:r>
            <a:endParaRPr lang="zh-CN" altLang="en-US" dirty="0"/>
          </a:p>
        </p:txBody>
      </p:sp>
      <p:pic>
        <p:nvPicPr>
          <p:cNvPr id="10" name="图片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2541300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000"/>
          <a:stretch/>
        </p:blipFill>
        <p:spPr bwMode="auto">
          <a:xfrm>
            <a:off x="8590412" y="794"/>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贾文\贾文\源文件\同步\物理 人教 必修1 新课标\4-2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0879" y="907778"/>
            <a:ext cx="5401482" cy="193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31198" y="64850"/>
            <a:ext cx="11412000" cy="6453281"/>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700" kern="100" dirty="0">
                <a:latin typeface="Times New Roman"/>
                <a:ea typeface="华文细黑"/>
                <a:cs typeface="Courier New"/>
              </a:rPr>
              <a:t>1.</a:t>
            </a:r>
            <a:r>
              <a:rPr lang="en-US" altLang="zh-CN" sz="2700" b="1" kern="100" spc="-100" dirty="0">
                <a:latin typeface="Times New Roman"/>
                <a:ea typeface="华文细黑"/>
                <a:cs typeface="Courier New"/>
              </a:rPr>
              <a:t>(</a:t>
            </a:r>
            <a:r>
              <a:rPr lang="zh-CN" altLang="zh-CN" sz="2700" b="1" kern="100" spc="-100" dirty="0">
                <a:latin typeface="Times New Roman"/>
                <a:ea typeface="华文细黑"/>
                <a:cs typeface="Times New Roman"/>
              </a:rPr>
              <a:t>实验原理</a:t>
            </a:r>
            <a:r>
              <a:rPr lang="en-US" altLang="zh-CN" sz="2700" b="1" kern="100" spc="-100" dirty="0">
                <a:latin typeface="Times New Roman"/>
                <a:ea typeface="华文细黑"/>
                <a:cs typeface="Courier New"/>
              </a:rPr>
              <a:t>)</a:t>
            </a:r>
            <a:r>
              <a:rPr lang="zh-CN" altLang="zh-CN" sz="2700" kern="100" spc="-100" dirty="0">
                <a:latin typeface="Times New Roman"/>
                <a:ea typeface="华文细黑"/>
                <a:cs typeface="Times New Roman"/>
              </a:rPr>
              <a:t>利用</a:t>
            </a:r>
            <a:r>
              <a:rPr lang="zh-CN" altLang="zh-CN" sz="2700" kern="100" spc="-100" dirty="0" smtClean="0">
                <a:latin typeface="Times New Roman"/>
                <a:ea typeface="华文细黑"/>
                <a:cs typeface="Times New Roman"/>
              </a:rPr>
              <a:t>如图</a:t>
            </a:r>
            <a:r>
              <a:rPr lang="en-US" altLang="zh-CN" sz="2700" kern="100" spc="-100" dirty="0" smtClean="0">
                <a:latin typeface="Times New Roman"/>
                <a:ea typeface="华文细黑"/>
                <a:cs typeface="Courier New"/>
              </a:rPr>
              <a:t>12</a:t>
            </a:r>
            <a:r>
              <a:rPr lang="zh-CN" altLang="zh-CN" sz="2700" kern="100" spc="-100" dirty="0" smtClean="0">
                <a:latin typeface="Times New Roman"/>
                <a:ea typeface="华文细黑"/>
                <a:cs typeface="Times New Roman"/>
              </a:rPr>
              <a:t>所</a:t>
            </a:r>
            <a:r>
              <a:rPr lang="zh-CN" altLang="zh-CN" sz="2700" kern="100" spc="-100" dirty="0">
                <a:latin typeface="Times New Roman"/>
                <a:ea typeface="华文细黑"/>
                <a:cs typeface="Times New Roman"/>
              </a:rPr>
              <a:t>示的装置探究加速度与力、质量的关系，下列说法</a:t>
            </a:r>
            <a:r>
              <a:rPr lang="zh-CN" altLang="zh-CN" sz="2700" kern="100" dirty="0">
                <a:latin typeface="Times New Roman"/>
                <a:ea typeface="华文细黑"/>
                <a:cs typeface="Times New Roman"/>
              </a:rPr>
              <a:t>中正确的是</a:t>
            </a:r>
            <a:r>
              <a:rPr lang="zh-CN" altLang="zh-CN" sz="2700" kern="100" dirty="0">
                <a:latin typeface="宋体"/>
                <a:ea typeface="Times New Roman"/>
                <a:cs typeface="Courier New"/>
              </a:rPr>
              <a:t> </a:t>
            </a:r>
            <a:endParaRPr lang="en-US" altLang="zh-CN" sz="2700" kern="100" dirty="0" smtClean="0">
              <a:latin typeface="宋体"/>
              <a:cs typeface="Courier New"/>
            </a:endParaRPr>
          </a:p>
          <a:p>
            <a:pPr algn="just">
              <a:lnSpc>
                <a:spcPct val="140000"/>
              </a:lnSpc>
              <a:spcAft>
                <a:spcPts val="0"/>
              </a:spcAft>
              <a:tabLst>
                <a:tab pos="2700655" algn="l"/>
              </a:tabLst>
            </a:pPr>
            <a:r>
              <a:rPr lang="en-US" altLang="zh-CN" sz="2700" kern="100" dirty="0">
                <a:latin typeface="Times New Roman"/>
                <a:ea typeface="华文细黑"/>
                <a:cs typeface="Courier New"/>
              </a:rPr>
              <a:t>A.</a:t>
            </a:r>
            <a:r>
              <a:rPr lang="zh-CN" altLang="zh-CN" sz="2700" kern="100" dirty="0">
                <a:latin typeface="Times New Roman"/>
                <a:ea typeface="华文细黑"/>
                <a:cs typeface="Times New Roman"/>
              </a:rPr>
              <a:t>保持小车所受拉力不变，只改变</a:t>
            </a:r>
            <a:r>
              <a:rPr lang="zh-CN" altLang="zh-CN" sz="2700" kern="100" dirty="0" smtClean="0">
                <a:latin typeface="Times New Roman"/>
                <a:ea typeface="华文细黑"/>
                <a:cs typeface="Times New Roman"/>
              </a:rPr>
              <a:t>小车</a:t>
            </a:r>
            <a:endParaRPr lang="en-US" altLang="zh-CN" sz="2700" kern="100" dirty="0" smtClean="0">
              <a:latin typeface="Times New Roman"/>
              <a:ea typeface="华文细黑"/>
              <a:cs typeface="Times New Roman"/>
            </a:endParaRPr>
          </a:p>
          <a:p>
            <a:pPr algn="just">
              <a:lnSpc>
                <a:spcPct val="140000"/>
              </a:lnSpc>
              <a:spcAft>
                <a:spcPts val="0"/>
              </a:spcAft>
              <a:tabLst>
                <a:tab pos="2700655" algn="l"/>
              </a:tabLst>
            </a:pPr>
            <a:r>
              <a:rPr lang="en-US" altLang="zh-CN" sz="2700" kern="100" dirty="0">
                <a:latin typeface="Times New Roman"/>
                <a:ea typeface="华文细黑"/>
                <a:cs typeface="Times New Roman"/>
              </a:rPr>
              <a:t> </a:t>
            </a:r>
            <a:r>
              <a:rPr lang="en-US" altLang="zh-CN" sz="2700" kern="100" dirty="0" smtClean="0">
                <a:latin typeface="Times New Roman"/>
                <a:ea typeface="华文细黑"/>
                <a:cs typeface="Times New Roman"/>
              </a:rPr>
              <a:t>   </a:t>
            </a:r>
            <a:r>
              <a:rPr lang="zh-CN" altLang="zh-CN" sz="2700" kern="100" spc="-100" dirty="0" smtClean="0">
                <a:latin typeface="Times New Roman"/>
                <a:ea typeface="华文细黑"/>
                <a:cs typeface="Times New Roman"/>
              </a:rPr>
              <a:t>的</a:t>
            </a:r>
            <a:r>
              <a:rPr lang="zh-CN" altLang="zh-CN" sz="2700" kern="100" spc="-100" dirty="0">
                <a:latin typeface="Times New Roman"/>
                <a:ea typeface="华文细黑"/>
                <a:cs typeface="Times New Roman"/>
              </a:rPr>
              <a:t>质量，就可以探究加速度与力、</a:t>
            </a:r>
            <a:r>
              <a:rPr lang="zh-CN" altLang="zh-CN" sz="2700" kern="100" spc="-100" dirty="0" smtClean="0">
                <a:latin typeface="Times New Roman"/>
                <a:ea typeface="华文细黑"/>
                <a:cs typeface="Times New Roman"/>
              </a:rPr>
              <a:t>质量</a:t>
            </a:r>
            <a:endParaRPr lang="en-US" altLang="zh-CN" sz="2700" kern="100" spc="-100" dirty="0" smtClean="0">
              <a:latin typeface="Times New Roman"/>
              <a:ea typeface="华文细黑"/>
              <a:cs typeface="Times New Roman"/>
            </a:endParaRPr>
          </a:p>
          <a:p>
            <a:pPr algn="just">
              <a:lnSpc>
                <a:spcPct val="140000"/>
              </a:lnSpc>
              <a:spcAft>
                <a:spcPts val="0"/>
              </a:spcAft>
              <a:tabLst>
                <a:tab pos="2700655" algn="l"/>
              </a:tabLst>
            </a:pPr>
            <a:r>
              <a:rPr lang="en-US" altLang="zh-CN" sz="2700" kern="100" spc="-100" dirty="0">
                <a:latin typeface="Times New Roman"/>
                <a:ea typeface="华文细黑"/>
                <a:cs typeface="Times New Roman"/>
              </a:rPr>
              <a:t> </a:t>
            </a:r>
            <a:r>
              <a:rPr lang="en-US" altLang="zh-CN" sz="2700" kern="100" spc="-100" dirty="0" smtClean="0">
                <a:latin typeface="Times New Roman"/>
                <a:ea typeface="华文细黑"/>
                <a:cs typeface="Times New Roman"/>
              </a:rPr>
              <a:t>   </a:t>
            </a:r>
            <a:r>
              <a:rPr lang="zh-CN" altLang="zh-CN" sz="2700" kern="100" dirty="0" smtClean="0">
                <a:latin typeface="Times New Roman"/>
                <a:ea typeface="华文细黑"/>
                <a:cs typeface="Times New Roman"/>
              </a:rPr>
              <a:t>的</a:t>
            </a:r>
            <a:r>
              <a:rPr lang="zh-CN" altLang="zh-CN" sz="2700" kern="100" dirty="0">
                <a:latin typeface="Times New Roman"/>
                <a:ea typeface="华文细黑"/>
                <a:cs typeface="Times New Roman"/>
              </a:rPr>
              <a:t>关系</a:t>
            </a:r>
            <a:endParaRPr lang="zh-CN" altLang="zh-CN" sz="2700" kern="100" dirty="0">
              <a:latin typeface="宋体"/>
              <a:cs typeface="Courier New"/>
            </a:endParaRPr>
          </a:p>
          <a:p>
            <a:pPr algn="just">
              <a:lnSpc>
                <a:spcPct val="140000"/>
              </a:lnSpc>
              <a:spcAft>
                <a:spcPts val="0"/>
              </a:spcAft>
              <a:tabLst>
                <a:tab pos="2700655" algn="l"/>
              </a:tabLst>
            </a:pPr>
            <a:r>
              <a:rPr lang="en-US" altLang="zh-CN" sz="2700" kern="100" dirty="0">
                <a:latin typeface="Times New Roman"/>
                <a:ea typeface="华文细黑"/>
                <a:cs typeface="Courier New"/>
              </a:rPr>
              <a:t>B.</a:t>
            </a:r>
            <a:r>
              <a:rPr lang="zh-CN" altLang="zh-CN" sz="2700" kern="100" dirty="0">
                <a:latin typeface="Times New Roman"/>
                <a:ea typeface="华文细黑"/>
                <a:cs typeface="Times New Roman"/>
              </a:rPr>
              <a:t>保持小车质量不变，只改变小车的拉力，就可以探究加速度与力、</a:t>
            </a:r>
            <a:r>
              <a:rPr lang="zh-CN" altLang="zh-CN" sz="2700" kern="100" dirty="0" smtClean="0">
                <a:latin typeface="Times New Roman"/>
                <a:ea typeface="华文细黑"/>
                <a:cs typeface="Times New Roman"/>
              </a:rPr>
              <a:t>质量</a:t>
            </a:r>
            <a:endParaRPr lang="en-US" altLang="zh-CN" sz="2700" kern="100" dirty="0" smtClean="0">
              <a:latin typeface="Times New Roman"/>
              <a:ea typeface="华文细黑"/>
              <a:cs typeface="Times New Roman"/>
            </a:endParaRPr>
          </a:p>
          <a:p>
            <a:pPr algn="just">
              <a:lnSpc>
                <a:spcPct val="140000"/>
              </a:lnSpc>
              <a:spcAft>
                <a:spcPts val="0"/>
              </a:spcAft>
              <a:tabLst>
                <a:tab pos="2700655" algn="l"/>
              </a:tabLst>
            </a:pPr>
            <a:r>
              <a:rPr lang="en-US" altLang="zh-CN" sz="2700" kern="100" dirty="0">
                <a:latin typeface="Times New Roman"/>
                <a:ea typeface="华文细黑"/>
                <a:cs typeface="Times New Roman"/>
              </a:rPr>
              <a:t> </a:t>
            </a:r>
            <a:r>
              <a:rPr lang="en-US" altLang="zh-CN" sz="2700" kern="100" dirty="0" smtClean="0">
                <a:latin typeface="Times New Roman"/>
                <a:ea typeface="华文细黑"/>
                <a:cs typeface="Times New Roman"/>
              </a:rPr>
              <a:t>   </a:t>
            </a:r>
            <a:r>
              <a:rPr lang="zh-CN" altLang="zh-CN" sz="2700" kern="100" dirty="0" smtClean="0">
                <a:latin typeface="Times New Roman"/>
                <a:ea typeface="华文细黑"/>
                <a:cs typeface="Times New Roman"/>
              </a:rPr>
              <a:t>之间</a:t>
            </a:r>
            <a:r>
              <a:rPr lang="zh-CN" altLang="zh-CN" sz="2700" kern="100" dirty="0">
                <a:latin typeface="Times New Roman"/>
                <a:ea typeface="华文细黑"/>
                <a:cs typeface="Times New Roman"/>
              </a:rPr>
              <a:t>的关系</a:t>
            </a:r>
            <a:endParaRPr lang="zh-CN" altLang="zh-CN" sz="2700" kern="100" dirty="0">
              <a:latin typeface="宋体"/>
              <a:cs typeface="Courier New"/>
            </a:endParaRPr>
          </a:p>
          <a:p>
            <a:pPr algn="just">
              <a:lnSpc>
                <a:spcPct val="140000"/>
              </a:lnSpc>
              <a:spcAft>
                <a:spcPts val="0"/>
              </a:spcAft>
              <a:tabLst>
                <a:tab pos="2700655" algn="l"/>
              </a:tabLst>
            </a:pPr>
            <a:r>
              <a:rPr lang="en-US" altLang="zh-CN" sz="2700" kern="100" dirty="0">
                <a:latin typeface="Times New Roman"/>
                <a:ea typeface="华文细黑"/>
                <a:cs typeface="Courier New"/>
              </a:rPr>
              <a:t>C.</a:t>
            </a:r>
            <a:r>
              <a:rPr lang="zh-CN" altLang="zh-CN" sz="2700" kern="100" spc="-100" dirty="0">
                <a:latin typeface="Times New Roman"/>
                <a:ea typeface="华文细黑"/>
                <a:cs typeface="Times New Roman"/>
              </a:rPr>
              <a:t>先保持小车所受拉力不变，研究加速度与力的关系；再保持小车质量不变</a:t>
            </a:r>
            <a:r>
              <a:rPr lang="zh-CN" altLang="zh-CN" sz="2700" kern="100" spc="-100" dirty="0" smtClean="0">
                <a:latin typeface="Times New Roman"/>
                <a:ea typeface="华文细黑"/>
                <a:cs typeface="Times New Roman"/>
              </a:rPr>
              <a:t>，</a:t>
            </a:r>
            <a:endParaRPr lang="en-US" altLang="zh-CN" sz="2700" kern="100" spc="-100" dirty="0" smtClean="0">
              <a:latin typeface="Times New Roman"/>
              <a:ea typeface="华文细黑"/>
              <a:cs typeface="Times New Roman"/>
            </a:endParaRPr>
          </a:p>
          <a:p>
            <a:pPr algn="just">
              <a:lnSpc>
                <a:spcPct val="140000"/>
              </a:lnSpc>
              <a:spcAft>
                <a:spcPts val="0"/>
              </a:spcAft>
              <a:tabLst>
                <a:tab pos="2700655" algn="l"/>
              </a:tabLst>
            </a:pPr>
            <a:r>
              <a:rPr lang="en-US" altLang="zh-CN" sz="2700" kern="100" spc="-100" dirty="0">
                <a:latin typeface="Times New Roman"/>
                <a:ea typeface="华文细黑"/>
                <a:cs typeface="Times New Roman"/>
              </a:rPr>
              <a:t> </a:t>
            </a:r>
            <a:r>
              <a:rPr lang="en-US" altLang="zh-CN" sz="2700" kern="100" spc="-100" dirty="0" smtClean="0">
                <a:latin typeface="Times New Roman"/>
                <a:ea typeface="华文细黑"/>
                <a:cs typeface="Times New Roman"/>
              </a:rPr>
              <a:t>   </a:t>
            </a:r>
            <a:r>
              <a:rPr lang="zh-CN" altLang="zh-CN" sz="2700" kern="100" dirty="0" smtClean="0">
                <a:latin typeface="Times New Roman"/>
                <a:ea typeface="华文细黑"/>
                <a:cs typeface="Times New Roman"/>
              </a:rPr>
              <a:t>研究</a:t>
            </a:r>
            <a:r>
              <a:rPr lang="zh-CN" altLang="zh-CN" sz="2700" kern="100" dirty="0">
                <a:latin typeface="Times New Roman"/>
                <a:ea typeface="华文细黑"/>
                <a:cs typeface="Times New Roman"/>
              </a:rPr>
              <a:t>加速度与质量的关系，最后归纳出加速度与力、质量的关系</a:t>
            </a:r>
            <a:endParaRPr lang="zh-CN" altLang="zh-CN" sz="2700" kern="100" dirty="0">
              <a:latin typeface="宋体"/>
              <a:cs typeface="Courier New"/>
            </a:endParaRPr>
          </a:p>
          <a:p>
            <a:pPr algn="just">
              <a:lnSpc>
                <a:spcPct val="140000"/>
              </a:lnSpc>
              <a:spcAft>
                <a:spcPts val="0"/>
              </a:spcAft>
              <a:tabLst>
                <a:tab pos="2700655" algn="l"/>
              </a:tabLst>
            </a:pPr>
            <a:r>
              <a:rPr lang="en-US" altLang="zh-CN" sz="2700" kern="100" dirty="0">
                <a:latin typeface="Times New Roman"/>
                <a:ea typeface="华文细黑"/>
                <a:cs typeface="Courier New"/>
              </a:rPr>
              <a:t>D.</a:t>
            </a:r>
            <a:r>
              <a:rPr lang="zh-CN" altLang="zh-CN" sz="2700" kern="100" spc="-100" dirty="0">
                <a:latin typeface="Times New Roman"/>
                <a:ea typeface="华文细黑"/>
                <a:cs typeface="Times New Roman"/>
              </a:rPr>
              <a:t>先保持小车质量不变</a:t>
            </a:r>
            <a:r>
              <a:rPr lang="zh-CN" altLang="zh-CN" sz="2700" kern="100" spc="-1000" dirty="0">
                <a:latin typeface="Times New Roman"/>
                <a:ea typeface="华文细黑"/>
                <a:cs typeface="Times New Roman"/>
              </a:rPr>
              <a:t>，</a:t>
            </a:r>
            <a:r>
              <a:rPr lang="zh-CN" altLang="zh-CN" sz="2700" kern="100" spc="-100" dirty="0">
                <a:latin typeface="Times New Roman"/>
                <a:ea typeface="华文细黑"/>
                <a:cs typeface="Times New Roman"/>
              </a:rPr>
              <a:t>研究加速度与力的关系</a:t>
            </a:r>
            <a:r>
              <a:rPr lang="zh-CN" altLang="zh-CN" sz="2700" kern="100" spc="-1000" dirty="0">
                <a:latin typeface="Times New Roman"/>
                <a:ea typeface="华文细黑"/>
                <a:cs typeface="Times New Roman"/>
              </a:rPr>
              <a:t>；</a:t>
            </a:r>
            <a:r>
              <a:rPr lang="zh-CN" altLang="zh-CN" sz="2700" kern="100" spc="-100" dirty="0">
                <a:latin typeface="Times New Roman"/>
                <a:ea typeface="华文细黑"/>
                <a:cs typeface="Times New Roman"/>
              </a:rPr>
              <a:t>再保持小车受力不变</a:t>
            </a:r>
            <a:r>
              <a:rPr lang="zh-CN" altLang="zh-CN" sz="2700" kern="100" spc="-100" dirty="0" smtClean="0">
                <a:latin typeface="Times New Roman"/>
                <a:ea typeface="华文细黑"/>
                <a:cs typeface="Times New Roman"/>
              </a:rPr>
              <a:t>，研究</a:t>
            </a:r>
            <a:endParaRPr lang="en-US" altLang="zh-CN" sz="2700" kern="100" spc="-100" dirty="0" smtClean="0">
              <a:latin typeface="Times New Roman"/>
              <a:ea typeface="华文细黑"/>
              <a:cs typeface="Times New Roman"/>
            </a:endParaRPr>
          </a:p>
          <a:p>
            <a:pPr algn="just">
              <a:lnSpc>
                <a:spcPct val="140000"/>
              </a:lnSpc>
              <a:spcAft>
                <a:spcPts val="0"/>
              </a:spcAft>
              <a:tabLst>
                <a:tab pos="2700655" algn="l"/>
              </a:tabLst>
            </a:pPr>
            <a:r>
              <a:rPr lang="en-US" altLang="zh-CN" sz="2700" kern="100" spc="-100" dirty="0">
                <a:latin typeface="Times New Roman"/>
                <a:ea typeface="华文细黑"/>
                <a:cs typeface="Times New Roman"/>
              </a:rPr>
              <a:t> </a:t>
            </a:r>
            <a:r>
              <a:rPr lang="en-US" altLang="zh-CN" sz="2700" kern="100" spc="-100" dirty="0" smtClean="0">
                <a:latin typeface="Times New Roman"/>
                <a:ea typeface="华文细黑"/>
                <a:cs typeface="Times New Roman"/>
              </a:rPr>
              <a:t>   </a:t>
            </a:r>
            <a:r>
              <a:rPr lang="zh-CN" altLang="zh-CN" sz="2700" kern="100" dirty="0" smtClean="0">
                <a:latin typeface="Times New Roman"/>
                <a:ea typeface="华文细黑"/>
                <a:cs typeface="Times New Roman"/>
              </a:rPr>
              <a:t>加速度</a:t>
            </a:r>
            <a:r>
              <a:rPr lang="zh-CN" altLang="zh-CN" sz="2700" kern="100" dirty="0">
                <a:latin typeface="Times New Roman"/>
                <a:ea typeface="华文细黑"/>
                <a:cs typeface="Times New Roman"/>
              </a:rPr>
              <a:t>与质量的关系，最后归纳出加速度与力、质量的</a:t>
            </a:r>
            <a:r>
              <a:rPr lang="zh-CN" altLang="zh-CN" sz="2700" kern="100" dirty="0" smtClean="0">
                <a:latin typeface="Times New Roman"/>
                <a:ea typeface="华文细黑"/>
                <a:cs typeface="Times New Roman"/>
              </a:rPr>
              <a:t>关系</a:t>
            </a:r>
            <a:endParaRPr lang="zh-CN" altLang="zh-CN" sz="2700" kern="100" dirty="0">
              <a:latin typeface="宋体"/>
              <a:cs typeface="Courier New"/>
            </a:endParaRPr>
          </a:p>
        </p:txBody>
      </p:sp>
      <p:sp>
        <p:nvSpPr>
          <p:cNvPr id="1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p:cNvSpPr txBox="1"/>
          <p:nvPr/>
        </p:nvSpPr>
        <p:spPr>
          <a:xfrm>
            <a:off x="216478" y="526136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 name="矩形 1"/>
          <p:cNvSpPr/>
          <p:nvPr/>
        </p:nvSpPr>
        <p:spPr>
          <a:xfrm>
            <a:off x="8700215" y="2575858"/>
            <a:ext cx="902811" cy="523220"/>
          </a:xfrm>
          <a:prstGeom prst="rect">
            <a:avLst/>
          </a:prstGeom>
        </p:spPr>
        <p:txBody>
          <a:bodyPr wrap="none">
            <a:spAutoFit/>
          </a:bodyPr>
          <a:lstStyle/>
          <a:p>
            <a:r>
              <a:rPr lang="zh-CN" altLang="zh-CN" sz="2700" kern="100" dirty="0">
                <a:solidFill>
                  <a:prstClr val="black"/>
                </a:solidFill>
                <a:latin typeface="Times New Roman"/>
                <a:ea typeface="华文细黑"/>
                <a:cs typeface="Times New Roman"/>
              </a:rPr>
              <a:t>图</a:t>
            </a:r>
            <a:r>
              <a:rPr lang="en-US" altLang="zh-CN" sz="2700" kern="100" dirty="0">
                <a:solidFill>
                  <a:prstClr val="black"/>
                </a:solidFill>
                <a:latin typeface="Times New Roman"/>
                <a:ea typeface="华文细黑"/>
                <a:cs typeface="Courier New"/>
              </a:rPr>
              <a:t>12</a:t>
            </a:r>
            <a:endParaRPr lang="zh-CN" altLang="en-US" sz="2700" dirty="0"/>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462510" y="333450"/>
            <a:ext cx="11187139"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实验原理</a:t>
            </a:r>
            <a:r>
              <a:rPr lang="en-US" altLang="zh-CN" sz="2800" b="1" kern="100" spc="-1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多选</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在</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探究加速度与力、质量的关系</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的实验中，关于</a:t>
            </a:r>
            <a:r>
              <a:rPr lang="zh-CN" altLang="zh-CN" sz="2800" kern="100" dirty="0">
                <a:latin typeface="Times New Roman"/>
                <a:ea typeface="华文细黑"/>
                <a:cs typeface="Times New Roman"/>
              </a:rPr>
              <a:t>平衡摩擦力的说法中正确的是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平衡摩擦力</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的本质就是使小车受到的摩擦力为零</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平衡摩擦力</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的本质就是使小车所受的重力沿斜面方向的分力</a:t>
            </a:r>
            <a:r>
              <a:rPr lang="zh-CN" altLang="zh-CN" sz="2800" kern="100" dirty="0" smtClean="0">
                <a:latin typeface="Times New Roman"/>
                <a:ea typeface="华文细黑"/>
                <a:cs typeface="Times New Roman"/>
              </a:rPr>
              <a:t>与</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受到的摩擦阻力相平衡</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平衡摩擦力</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的目的就是要使小车所受的合力等于所挂钩码</a:t>
            </a:r>
            <a:r>
              <a:rPr lang="zh-CN" altLang="zh-CN" sz="2800" kern="100" dirty="0" smtClean="0">
                <a:latin typeface="Times New Roman"/>
                <a:ea typeface="华文细黑"/>
                <a:cs typeface="Times New Roman"/>
              </a:rPr>
              <a:t>通过</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细</a:t>
            </a:r>
            <a:r>
              <a:rPr lang="zh-CN" altLang="zh-CN" sz="2800" kern="100" dirty="0">
                <a:latin typeface="Times New Roman"/>
                <a:ea typeface="华文细黑"/>
                <a:cs typeface="Times New Roman"/>
              </a:rPr>
              <a:t>绳对小车施加的拉力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平衡摩擦力</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是否成功，可由小车拖动由打点计时器打出的</a:t>
            </a:r>
            <a:r>
              <a:rPr lang="zh-CN" altLang="zh-CN" sz="2800" kern="100" dirty="0" smtClean="0">
                <a:latin typeface="Times New Roman"/>
                <a:ea typeface="华文细黑"/>
                <a:cs typeface="Times New Roman"/>
              </a:rPr>
              <a:t>纸带</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上</a:t>
            </a:r>
            <a:r>
              <a:rPr lang="zh-CN" altLang="zh-CN" sz="2800" kern="100" dirty="0">
                <a:latin typeface="Times New Roman"/>
                <a:ea typeface="华文细黑"/>
                <a:cs typeface="Times New Roman"/>
              </a:rPr>
              <a:t>的点迹间距是否均匀而确定</a:t>
            </a:r>
            <a:endParaRPr lang="zh-CN" altLang="zh-CN" sz="1050" kern="100" dirty="0">
              <a:effectLst/>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TextBox 17"/>
          <p:cNvSpPr txBox="1"/>
          <p:nvPr/>
        </p:nvSpPr>
        <p:spPr>
          <a:xfrm>
            <a:off x="354886" y="229343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21"/>
          <p:cNvSpPr txBox="1"/>
          <p:nvPr/>
        </p:nvSpPr>
        <p:spPr>
          <a:xfrm>
            <a:off x="354886" y="359973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1"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3"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9" name="TextBox 18"/>
          <p:cNvSpPr txBox="1"/>
          <p:nvPr/>
        </p:nvSpPr>
        <p:spPr>
          <a:xfrm>
            <a:off x="354886" y="485979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8" grpId="0"/>
      <p:bldP spid="18" grpId="1"/>
      <p:bldP spid="22" grpId="0"/>
      <p:bldP spid="22"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技能储备</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明确原理  提炼方法</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题型演练</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学以致用  实训演练</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 name="矩形 19"/>
          <p:cNvSpPr/>
          <p:nvPr/>
        </p:nvSpPr>
        <p:spPr>
          <a:xfrm>
            <a:off x="491477" y="899537"/>
            <a:ext cx="11187139"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小车所受的摩擦力不可避免，平衡摩擦力的本质就是使小车的重力沿斜面方向的分力与小车所受的摩擦阻力相平衡，</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其</a:t>
            </a:r>
            <a:r>
              <a:rPr lang="zh-CN" altLang="zh-CN" sz="2800" kern="100" dirty="0">
                <a:solidFill>
                  <a:srgbClr val="002060"/>
                </a:solidFill>
                <a:latin typeface="Times New Roman"/>
                <a:ea typeface="华文细黑"/>
                <a:cs typeface="Times New Roman"/>
              </a:rPr>
              <a:t>目的是使小车所受的合力等于细绳对小车的拉力，</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恰好</a:t>
            </a:r>
            <a:r>
              <a:rPr lang="zh-CN" altLang="zh-CN" sz="2800" kern="100" dirty="0">
                <a:solidFill>
                  <a:srgbClr val="002060"/>
                </a:solidFill>
                <a:latin typeface="Times New Roman"/>
                <a:ea typeface="华文细黑"/>
                <a:cs typeface="Times New Roman"/>
              </a:rPr>
              <a:t>平衡摩擦力时，小车拖动纸带，不给小车提供拉力，给小车一个初速度，小车做匀速直线运动，由打点计时器打出的纸带点迹间距应该是均匀的，</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9"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0"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1"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3"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015000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750"/>
                                        <p:tgtEl>
                                          <p:spTgt spid="2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linds(horizontal)">
                                      <p:cBhvr>
                                        <p:cTn id="11" dur="750"/>
                                        <p:tgtEl>
                                          <p:spTgt spid="2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blinds(horizontal)">
                                      <p:cBhvr>
                                        <p:cTn id="15" dur="75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11716" y="482247"/>
            <a:ext cx="11326340" cy="4963771"/>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实验操作</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在如图</a:t>
            </a:r>
            <a:r>
              <a:rPr lang="en-US" altLang="zh-CN" sz="2800" kern="100" spc="-100" dirty="0">
                <a:latin typeface="Times New Roman"/>
                <a:ea typeface="华文细黑"/>
                <a:cs typeface="Courier New"/>
              </a:rPr>
              <a:t>13</a:t>
            </a:r>
            <a:r>
              <a:rPr lang="zh-CN" altLang="zh-CN" sz="2800" kern="100" spc="-100" dirty="0">
                <a:latin typeface="Times New Roman"/>
                <a:ea typeface="华文细黑"/>
                <a:cs typeface="Times New Roman"/>
              </a:rPr>
              <a:t>所示的</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探究加速度与力、质量的关系</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的实验中，</a:t>
            </a:r>
            <a:r>
              <a:rPr lang="zh-CN" altLang="zh-CN" sz="2800" kern="100" dirty="0">
                <a:latin typeface="Times New Roman"/>
                <a:ea typeface="华文细黑"/>
                <a:cs typeface="Times New Roman"/>
              </a:rPr>
              <a:t>下列说法中错误的是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应尽量保证小车的总质量远小于</a:t>
            </a:r>
            <a:r>
              <a:rPr lang="zh-CN" altLang="zh-CN" sz="2800" kern="100" dirty="0" smtClean="0">
                <a:latin typeface="Times New Roman"/>
                <a:ea typeface="华文细黑"/>
                <a:cs typeface="Times New Roman"/>
              </a:rPr>
              <a:t>砝码</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和</a:t>
            </a:r>
            <a:r>
              <a:rPr lang="zh-CN" altLang="zh-CN" sz="2800" kern="100" dirty="0">
                <a:latin typeface="Times New Roman"/>
                <a:ea typeface="华文细黑"/>
                <a:cs typeface="Times New Roman"/>
              </a:rPr>
              <a:t>砝码盘的总质量</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应将木板右端适当垫高以平衡摩擦力</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应保证牵引小车的细线与木板平行</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应采用控制变量法分别研究加速度与质量及加速度与力的</a:t>
            </a:r>
            <a:r>
              <a:rPr lang="zh-CN" altLang="zh-CN" sz="2800" kern="100" dirty="0" smtClean="0">
                <a:latin typeface="Times New Roman"/>
                <a:ea typeface="华文细黑"/>
                <a:cs typeface="Times New Roman"/>
              </a:rPr>
              <a:t>关系</a:t>
            </a:r>
            <a:endParaRPr lang="zh-CN" altLang="zh-CN" sz="1050" kern="100" dirty="0">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298646" y="20257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 name="矩形 1"/>
          <p:cNvSpPr/>
          <p:nvPr/>
        </p:nvSpPr>
        <p:spPr>
          <a:xfrm>
            <a:off x="8859462" y="4124443"/>
            <a:ext cx="902811"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13</a:t>
            </a:r>
            <a:endParaRPr lang="zh-CN" altLang="en-US" dirty="0"/>
          </a:p>
        </p:txBody>
      </p:sp>
      <p:sp>
        <p:nvSpPr>
          <p:cNvPr id="25"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9"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0"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40747" name="Picture 811" descr="\\贾文\贾文\源文件\同步\物理 人教 必修1 新课标\4-25.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7936" y="2180227"/>
            <a:ext cx="4225862" cy="190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 name="矩形 15"/>
          <p:cNvSpPr/>
          <p:nvPr/>
        </p:nvSpPr>
        <p:spPr>
          <a:xfrm>
            <a:off x="478582" y="1100802"/>
            <a:ext cx="11103166"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探究加速度与力、质量的关系</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实验原理为，近似认为砝码及砝码盘的总重力为小车所受合力，所以需要平衡摩擦力，需要牵引小车的细线与木板平行，</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实验</a:t>
            </a:r>
            <a:r>
              <a:rPr lang="zh-CN" altLang="zh-CN" sz="2800" kern="100" dirty="0">
                <a:solidFill>
                  <a:srgbClr val="002060"/>
                </a:solidFill>
                <a:latin typeface="Times New Roman"/>
                <a:ea typeface="华文细黑"/>
                <a:cs typeface="Times New Roman"/>
              </a:rPr>
              <a:t>中运用控制变量法研究各量间的关系，</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应</a:t>
            </a:r>
            <a:r>
              <a:rPr lang="zh-CN" altLang="zh-CN" sz="2800" kern="100" dirty="0">
                <a:solidFill>
                  <a:srgbClr val="002060"/>
                </a:solidFill>
                <a:latin typeface="Times New Roman"/>
                <a:ea typeface="华文细黑"/>
                <a:cs typeface="Times New Roman"/>
              </a:rPr>
              <a:t>使砝码和砝码盘的总质量远小于小车的总质量，</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5"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333608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blinds(horizontal)">
                                      <p:cBhvr>
                                        <p:cTn id="11" dur="750"/>
                                        <p:tgtEl>
                                          <p:spTgt spid="16">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blinds(horizontal)">
                                      <p:cBhvr>
                                        <p:cTn id="15" dur="75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055" y="5601350"/>
            <a:ext cx="902811"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14</a:t>
            </a:r>
            <a:endParaRPr lang="zh-CN" altLang="en-US" dirty="0"/>
          </a:p>
        </p:txBody>
      </p:sp>
      <p:sp>
        <p:nvSpPr>
          <p:cNvPr id="17" name="矩形 16"/>
          <p:cNvSpPr/>
          <p:nvPr/>
        </p:nvSpPr>
        <p:spPr>
          <a:xfrm>
            <a:off x="390209" y="189434"/>
            <a:ext cx="11321621"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实验的数据处理</a:t>
            </a:r>
            <a:r>
              <a:rPr lang="en-US" altLang="zh-CN" sz="2800" b="1" kern="100" spc="-100" dirty="0">
                <a:latin typeface="Times New Roman"/>
                <a:ea typeface="华文细黑"/>
                <a:cs typeface="Courier New"/>
              </a:rPr>
              <a:t>)</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探究加速度与力、质量的关系</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的实验装置如图</a:t>
            </a:r>
            <a:r>
              <a:rPr lang="en-US" altLang="zh-CN" sz="2800" kern="100" spc="-100" dirty="0">
                <a:latin typeface="Times New Roman"/>
                <a:ea typeface="华文细黑"/>
                <a:cs typeface="Courier New"/>
              </a:rPr>
              <a:t>14</a:t>
            </a:r>
            <a:r>
              <a:rPr lang="zh-CN" altLang="zh-CN" sz="2800" kern="100" dirty="0">
                <a:latin typeface="Times New Roman"/>
                <a:ea typeface="华文细黑"/>
                <a:cs typeface="Times New Roman"/>
              </a:rPr>
              <a:t>甲所示</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82946" name="Picture 2" descr="\\贾文\贾文\源文件\同步\物理 人教 必修1 新课标\4-26.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5312" y="1688936"/>
            <a:ext cx="5992297" cy="376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390209" y="1477168"/>
            <a:ext cx="5395038" cy="4647402"/>
          </a:xfrm>
          <a:prstGeom prst="rect">
            <a:avLst/>
          </a:prstGeom>
        </p:spPr>
        <p:txBody>
          <a:bodyPr wrap="square" lIns="121898" tIns="60948" rIns="121898" bIns="60948">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在平衡小车与长木板之间摩擦力的过程中，打出了一条纸带如图乙所示</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计时器打点的时间间隔为</a:t>
            </a:r>
            <a:r>
              <a:rPr lang="en-US" altLang="zh-CN" sz="2800" kern="100" dirty="0">
                <a:solidFill>
                  <a:prstClr val="black"/>
                </a:solidFill>
                <a:latin typeface="Times New Roman"/>
                <a:ea typeface="华文细黑"/>
                <a:cs typeface="Courier New"/>
              </a:rPr>
              <a:t>0.02 s</a:t>
            </a:r>
            <a:r>
              <a:rPr lang="zh-CN" altLang="zh-CN" sz="2800" kern="100" dirty="0">
                <a:solidFill>
                  <a:prstClr val="black"/>
                </a:solidFill>
                <a:latin typeface="Times New Roman"/>
                <a:ea typeface="华文细黑"/>
                <a:cs typeface="Times New Roman"/>
              </a:rPr>
              <a:t>，从比较清晰的点起，每</a:t>
            </a:r>
            <a:r>
              <a:rPr lang="en-US" altLang="zh-CN" sz="2800" kern="100" dirty="0">
                <a:solidFill>
                  <a:prstClr val="black"/>
                </a:solidFill>
                <a:latin typeface="Times New Roman"/>
                <a:ea typeface="华文细黑"/>
                <a:cs typeface="Courier New"/>
              </a:rPr>
              <a:t>5</a:t>
            </a:r>
            <a:r>
              <a:rPr lang="zh-CN" altLang="zh-CN" sz="2800" kern="100" dirty="0">
                <a:solidFill>
                  <a:prstClr val="black"/>
                </a:solidFill>
                <a:latin typeface="Times New Roman"/>
                <a:ea typeface="华文细黑"/>
                <a:cs typeface="Times New Roman"/>
              </a:rPr>
              <a:t>个点取一个计数点，测量并标出相邻计数点之间的距离</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该小车的加速度</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u="sng" kern="100" dirty="0">
                <a:solidFill>
                  <a:prstClr val="black"/>
                </a:solidFill>
                <a:latin typeface="Times New Roman"/>
                <a:ea typeface="华文细黑"/>
                <a:cs typeface="Courier New"/>
              </a:rPr>
              <a:t>      </a:t>
            </a:r>
            <a:r>
              <a:rPr lang="en-US" altLang="zh-CN" sz="2800" u="sng" kern="100" dirty="0" smtClean="0">
                <a:solidFill>
                  <a:prstClr val="black"/>
                </a:solidFill>
                <a:latin typeface="Times New Roman"/>
                <a:ea typeface="华文细黑"/>
                <a:cs typeface="Courier New"/>
              </a:rPr>
              <a:t>    </a:t>
            </a:r>
            <a:r>
              <a:rPr lang="en-US" altLang="zh-CN" sz="2800" kern="100" dirty="0" smtClean="0">
                <a:solidFill>
                  <a:prstClr val="black"/>
                </a:solidFill>
                <a:latin typeface="Times New Roman"/>
                <a:ea typeface="华文细黑"/>
                <a:cs typeface="Courier New"/>
              </a:rPr>
              <a:t> </a:t>
            </a:r>
            <a:r>
              <a:rPr lang="en-US" altLang="zh-CN" sz="2800" kern="100" dirty="0">
                <a:solidFill>
                  <a:prstClr val="black"/>
                </a:solidFill>
                <a:latin typeface="Times New Roman"/>
                <a:ea typeface="华文细黑"/>
                <a:cs typeface="Courier New"/>
              </a:rPr>
              <a:t>m/s</a:t>
            </a:r>
            <a:r>
              <a:rPr lang="en-US" altLang="zh-CN" sz="2800" kern="100" baseline="30000" dirty="0">
                <a:solidFill>
                  <a:prstClr val="black"/>
                </a:solidFill>
                <a:latin typeface="Times New Roman"/>
                <a:ea typeface="华文细黑"/>
                <a:cs typeface="Courier New"/>
              </a:rPr>
              <a:t>2</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4" name="矩形 3"/>
          <p:cNvSpPr/>
          <p:nvPr/>
        </p:nvSpPr>
        <p:spPr>
          <a:xfrm>
            <a:off x="2484646" y="5426854"/>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0.16</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508065" y="1375783"/>
            <a:ext cx="11187139" cy="2142485"/>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由题意可知计数点间的时间间隔</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0.1 s.</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由题图乙可知</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0.16 cm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1.6</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10</a:t>
            </a:r>
            <a:r>
              <a:rPr lang="zh-CN" altLang="zh-CN" sz="2800" kern="100" baseline="30000" dirty="0">
                <a:solidFill>
                  <a:srgbClr val="002060"/>
                </a:solidFill>
                <a:latin typeface="Times New Roman"/>
                <a:ea typeface="华文细黑"/>
                <a:cs typeface="Times New Roman"/>
              </a:rPr>
              <a:t>－</a:t>
            </a:r>
            <a:r>
              <a:rPr lang="en-US" altLang="zh-CN" sz="2800" kern="100" baseline="30000" dirty="0">
                <a:solidFill>
                  <a:srgbClr val="002060"/>
                </a:solidFill>
                <a:latin typeface="Times New Roman"/>
                <a:ea typeface="华文细黑"/>
                <a:cs typeface="Courier New"/>
              </a:rPr>
              <a:t>3</a:t>
            </a:r>
            <a:r>
              <a:rPr lang="en-US" altLang="zh-CN" sz="2800" kern="100" dirty="0">
                <a:solidFill>
                  <a:srgbClr val="002060"/>
                </a:solidFill>
                <a:latin typeface="Times New Roman"/>
                <a:ea typeface="华文细黑"/>
                <a:cs typeface="Courier New"/>
              </a:rPr>
              <a:t> m</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由</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可得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0.16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1"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8"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51991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750"/>
                                        <p:tgtEl>
                                          <p:spTgt spid="1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blinds(horizontal)">
                                      <p:cBhvr>
                                        <p:cTn id="11" dur="750"/>
                                        <p:tgtEl>
                                          <p:spTgt spid="1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blinds(horizontal)">
                                      <p:cBhvr>
                                        <p:cTn id="15" dur="75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90209" y="5234086"/>
            <a:ext cx="7767556"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请根据实验数据</a:t>
            </a:r>
            <a:r>
              <a:rPr lang="zh-CN" altLang="zh-CN" sz="2800" kern="100" dirty="0" smtClean="0">
                <a:latin typeface="Times New Roman"/>
                <a:ea typeface="华文细黑"/>
                <a:cs typeface="Times New Roman"/>
              </a:rPr>
              <a:t>在图</a:t>
            </a:r>
            <a:r>
              <a:rPr lang="en-US" altLang="zh-CN" sz="2800" kern="100" dirty="0" smtClean="0">
                <a:latin typeface="Times New Roman"/>
                <a:ea typeface="华文细黑"/>
                <a:cs typeface="Courier New"/>
              </a:rPr>
              <a:t>15</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示坐标系中作出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的关系图象</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矩形 3"/>
          <p:cNvSpPr/>
          <p:nvPr/>
        </p:nvSpPr>
        <p:spPr>
          <a:xfrm>
            <a:off x="2090727" y="5993646"/>
            <a:ext cx="26981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a:t>
            </a:r>
            <a:r>
              <a:rPr lang="zh-CN" altLang="zh-CN" sz="2800" b="1" kern="100" dirty="0">
                <a:solidFill>
                  <a:srgbClr val="C00000"/>
                </a:solidFill>
                <a:latin typeface="Times New Roman"/>
                <a:ea typeface="华文细黑"/>
                <a:cs typeface="Times New Roman"/>
              </a:rPr>
              <a:t>　</a:t>
            </a:r>
            <a:r>
              <a:rPr lang="zh-CN" altLang="zh-CN" sz="2800" kern="100" dirty="0">
                <a:solidFill>
                  <a:srgbClr val="C00000"/>
                </a:solidFill>
                <a:latin typeface="Times New Roman"/>
                <a:ea typeface="华文细黑"/>
                <a:cs typeface="Times New Roman"/>
              </a:rPr>
              <a:t>见解析图</a:t>
            </a:r>
            <a:endParaRPr lang="zh-CN" altLang="en-US" sz="2800" dirty="0"/>
          </a:p>
        </p:txBody>
      </p:sp>
      <p:sp>
        <p:nvSpPr>
          <p:cNvPr id="17" name="矩形 16"/>
          <p:cNvSpPr/>
          <p:nvPr/>
        </p:nvSpPr>
        <p:spPr>
          <a:xfrm>
            <a:off x="390209" y="45418"/>
            <a:ext cx="11321621"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rPr>
              <a:t>(2)</a:t>
            </a:r>
            <a:r>
              <a:rPr lang="zh-CN" altLang="zh-CN" sz="2800" kern="100" dirty="0">
                <a:latin typeface="Times New Roman"/>
                <a:ea typeface="华文细黑"/>
                <a:cs typeface="Times New Roman"/>
              </a:rPr>
              <a:t>平衡摩擦力后，将</a:t>
            </a:r>
            <a:r>
              <a:rPr lang="en-US" altLang="zh-CN" sz="2800" kern="100" dirty="0">
                <a:latin typeface="Times New Roman"/>
                <a:ea typeface="华文细黑"/>
              </a:rPr>
              <a:t>5</a:t>
            </a:r>
            <a:r>
              <a:rPr lang="zh-CN" altLang="zh-CN" sz="2800" kern="100" dirty="0">
                <a:latin typeface="Times New Roman"/>
                <a:ea typeface="华文细黑"/>
                <a:cs typeface="Times New Roman"/>
              </a:rPr>
              <a:t>个相同的砝码都放在小车上</a:t>
            </a:r>
            <a:r>
              <a:rPr lang="en-US" altLang="zh-CN" sz="2800" kern="100" dirty="0">
                <a:latin typeface="Times New Roman"/>
                <a:ea typeface="华文细黑"/>
              </a:rPr>
              <a:t>.</a:t>
            </a:r>
            <a:r>
              <a:rPr lang="zh-CN" altLang="zh-CN" sz="2800" kern="100" dirty="0">
                <a:latin typeface="Times New Roman"/>
                <a:ea typeface="华文细黑"/>
                <a:cs typeface="Times New Roman"/>
              </a:rPr>
              <a:t>挂上砝码盘，然后每次从小车上取一个砝码添加到砝码盘中，测量小车的加速度</a:t>
            </a:r>
            <a:r>
              <a:rPr lang="en-US" altLang="zh-CN" sz="2800" kern="100" dirty="0">
                <a:latin typeface="Times New Roman"/>
                <a:ea typeface="华文细黑"/>
              </a:rPr>
              <a:t>.</a:t>
            </a:r>
            <a:r>
              <a:rPr lang="zh-CN" altLang="zh-CN" sz="2800" kern="100" dirty="0">
                <a:latin typeface="Times New Roman"/>
                <a:ea typeface="华文细黑"/>
                <a:cs typeface="Times New Roman"/>
              </a:rPr>
              <a:t>小车的加速度</a:t>
            </a:r>
            <a:r>
              <a:rPr lang="en-US" altLang="zh-CN" sz="2800" i="1" kern="100" dirty="0">
                <a:latin typeface="Times New Roman"/>
                <a:ea typeface="华文细黑"/>
              </a:rPr>
              <a:t>a</a:t>
            </a:r>
            <a:r>
              <a:rPr lang="zh-CN" altLang="zh-CN" sz="2800" kern="100" dirty="0">
                <a:latin typeface="Times New Roman"/>
                <a:ea typeface="华文细黑"/>
                <a:cs typeface="Times New Roman"/>
              </a:rPr>
              <a:t>与砝码盘中砝码总重力</a:t>
            </a:r>
            <a:r>
              <a:rPr lang="en-US" altLang="zh-CN" sz="2800" i="1" kern="100" dirty="0">
                <a:latin typeface="Times New Roman"/>
                <a:ea typeface="华文细黑"/>
              </a:rPr>
              <a:t>F</a:t>
            </a:r>
            <a:r>
              <a:rPr lang="zh-CN" altLang="zh-CN" sz="2800" kern="100" dirty="0">
                <a:latin typeface="Times New Roman"/>
                <a:ea typeface="华文细黑"/>
                <a:cs typeface="Times New Roman"/>
              </a:rPr>
              <a:t>的实验数据如下表：</a:t>
            </a:r>
            <a:endParaRPr lang="en-US" altLang="zh-CN" sz="1050" kern="100" dirty="0" smtClean="0">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906496082"/>
              </p:ext>
            </p:extLst>
          </p:nvPr>
        </p:nvGraphicFramePr>
        <p:xfrm>
          <a:off x="478582" y="2078758"/>
          <a:ext cx="7521106" cy="3200400"/>
        </p:xfrm>
        <a:graphic>
          <a:graphicData uri="http://schemas.openxmlformats.org/drawingml/2006/table">
            <a:tbl>
              <a:tblPr/>
              <a:tblGrid>
                <a:gridCol w="1914706"/>
                <a:gridCol w="1121280"/>
                <a:gridCol w="1121280"/>
                <a:gridCol w="1121280"/>
                <a:gridCol w="1121280"/>
                <a:gridCol w="1121280"/>
              </a:tblGrid>
              <a:tr h="419815">
                <a:tc>
                  <a:txBody>
                    <a:bodyPr/>
                    <a:lstStyle/>
                    <a:p>
                      <a:pPr marL="72000" algn="l">
                        <a:lnSpc>
                          <a:spcPct val="150000"/>
                        </a:lnSpc>
                        <a:spcAft>
                          <a:spcPts val="0"/>
                        </a:spcAft>
                        <a:tabLst>
                          <a:tab pos="2700655" algn="l"/>
                        </a:tabLst>
                      </a:pPr>
                      <a:r>
                        <a:rPr lang="zh-CN" sz="2800" kern="100" dirty="0" smtClean="0">
                          <a:effectLst/>
                          <a:latin typeface="Times New Roman"/>
                          <a:ea typeface="华文细黑"/>
                          <a:cs typeface="Times New Roman"/>
                        </a:rPr>
                        <a:t>砝码盘中砝码总重力</a:t>
                      </a:r>
                      <a:r>
                        <a:rPr lang="en-US" sz="2800" i="1" kern="100" dirty="0">
                          <a:effectLst/>
                          <a:latin typeface="Times New Roman"/>
                          <a:ea typeface="华文细黑"/>
                          <a:cs typeface="Courier New"/>
                        </a:rPr>
                        <a:t>F</a:t>
                      </a:r>
                      <a:r>
                        <a:rPr lang="en-US" sz="2800" kern="100" dirty="0">
                          <a:effectLst/>
                          <a:latin typeface="Times New Roman"/>
                          <a:ea typeface="华文细黑"/>
                          <a:cs typeface="Courier New"/>
                        </a:rPr>
                        <a:t>/N</a:t>
                      </a:r>
                      <a:endParaRPr lang="zh-CN" sz="2800" kern="100" dirty="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0.196</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0.392</a:t>
                      </a:r>
                      <a:endParaRPr lang="zh-CN" sz="2800" kern="100" dirty="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0.588</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0.784</a:t>
                      </a:r>
                      <a:endParaRPr lang="zh-CN" sz="2800" kern="100" dirty="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0.980</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876">
                <a:tc>
                  <a:txBody>
                    <a:bodyPr/>
                    <a:lstStyle/>
                    <a:p>
                      <a:pPr algn="ctr">
                        <a:lnSpc>
                          <a:spcPct val="150000"/>
                        </a:lnSpc>
                        <a:spcAft>
                          <a:spcPts val="0"/>
                        </a:spcAft>
                        <a:tabLst>
                          <a:tab pos="2700655" algn="l"/>
                        </a:tabLst>
                      </a:pPr>
                      <a:r>
                        <a:rPr lang="zh-CN" sz="2800" kern="100" dirty="0" smtClean="0">
                          <a:effectLst/>
                          <a:latin typeface="Times New Roman"/>
                          <a:ea typeface="华文细黑"/>
                          <a:cs typeface="Times New Roman"/>
                        </a:rPr>
                        <a:t>加速度</a:t>
                      </a:r>
                      <a:endParaRPr lang="en-US" altLang="zh-CN" sz="2800" kern="100" dirty="0" smtClean="0">
                        <a:effectLst/>
                        <a:latin typeface="Times New Roman"/>
                        <a:ea typeface="华文细黑"/>
                        <a:cs typeface="Times New Roman"/>
                      </a:endParaRPr>
                    </a:p>
                    <a:p>
                      <a:pPr algn="ctr">
                        <a:lnSpc>
                          <a:spcPct val="150000"/>
                        </a:lnSpc>
                        <a:spcAft>
                          <a:spcPts val="0"/>
                        </a:spcAft>
                        <a:tabLst>
                          <a:tab pos="2700655" algn="l"/>
                        </a:tabLst>
                      </a:pPr>
                      <a:r>
                        <a:rPr lang="en-US" sz="2800" i="1" kern="100" dirty="0" smtClean="0">
                          <a:effectLst/>
                          <a:latin typeface="Times New Roman"/>
                          <a:ea typeface="华文细黑"/>
                          <a:cs typeface="Courier New"/>
                        </a:rPr>
                        <a:t>a</a:t>
                      </a:r>
                      <a:r>
                        <a:rPr lang="en-US" sz="2800" kern="100" dirty="0">
                          <a:effectLst/>
                          <a:latin typeface="Times New Roman"/>
                          <a:ea typeface="华文细黑"/>
                          <a:cs typeface="Courier New"/>
                        </a:rPr>
                        <a:t>/(</a:t>
                      </a:r>
                      <a:r>
                        <a:rPr lang="en-US" sz="2800" kern="100" dirty="0" err="1">
                          <a:effectLst/>
                          <a:latin typeface="Times New Roman"/>
                          <a:ea typeface="华文细黑"/>
                          <a:cs typeface="Courier New"/>
                        </a:rPr>
                        <a:t>m·s</a:t>
                      </a:r>
                      <a:r>
                        <a:rPr lang="zh-CN" sz="2800" kern="100" baseline="30000" dirty="0">
                          <a:effectLst/>
                          <a:latin typeface="Times New Roman"/>
                          <a:ea typeface="华文细黑"/>
                          <a:cs typeface="Times New Roman"/>
                        </a:rPr>
                        <a:t>－</a:t>
                      </a:r>
                      <a:r>
                        <a:rPr lang="en-US" sz="2800" kern="100" baseline="30000" dirty="0">
                          <a:effectLst/>
                          <a:latin typeface="Times New Roman"/>
                          <a:ea typeface="华文细黑"/>
                          <a:cs typeface="Courier New"/>
                        </a:rPr>
                        <a:t>2</a:t>
                      </a:r>
                      <a:r>
                        <a:rPr lang="en-US" sz="2800" kern="100" dirty="0">
                          <a:effectLst/>
                          <a:latin typeface="Times New Roman"/>
                          <a:ea typeface="华文细黑"/>
                          <a:cs typeface="Courier New"/>
                        </a:rPr>
                        <a:t>)</a:t>
                      </a:r>
                      <a:endParaRPr lang="zh-CN" sz="2800" kern="100" dirty="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0.69</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1.18</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1.66</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2.18</a:t>
                      </a:r>
                      <a:endParaRPr lang="zh-CN" sz="2800" kern="10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2.70</a:t>
                      </a:r>
                      <a:endParaRPr lang="zh-CN" sz="2800" kern="100" dirty="0">
                        <a:effectLst/>
                        <a:latin typeface="宋体"/>
                        <a:cs typeface="Courier New"/>
                      </a:endParaRPr>
                    </a:p>
                  </a:txBody>
                  <a:tcPr marL="48509" marR="48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7041" name="Picture 1" descr="\\贾文\贾文\源文件\同步\物理 人教 必修1 新课标\4-27.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7765" y="1574702"/>
            <a:ext cx="3986113" cy="4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699416" y="5806058"/>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15</a:t>
            </a:r>
            <a:endParaRPr lang="zh-CN" altLang="en-US" dirty="0"/>
          </a:p>
        </p:txBody>
      </p:sp>
    </p:spTree>
    <p:extLst>
      <p:ext uri="{BB962C8B-B14F-4D97-AF65-F5344CB8AC3E}">
        <p14:creationId xmlns:p14="http://schemas.microsoft.com/office/powerpoint/2010/main" val="1750349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563447" y="621482"/>
            <a:ext cx="11076375" cy="731843"/>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图线如图所示</a:t>
            </a:r>
            <a:r>
              <a:rPr lang="en-US" altLang="zh-CN" sz="2800" kern="100" dirty="0">
                <a:solidFill>
                  <a:srgbClr val="002060"/>
                </a:solidFill>
                <a:latin typeface="Times New Roman"/>
                <a:ea typeface="华文细黑"/>
              </a:rPr>
              <a:t>.</a:t>
            </a:r>
            <a:endParaRPr lang="zh-CN" altLang="zh-CN" sz="1050" kern="100" dirty="0">
              <a:effectLst/>
              <a:latin typeface="宋体"/>
              <a:cs typeface="Courier New"/>
            </a:endParaRPr>
          </a:p>
        </p:txBody>
      </p:sp>
      <p:sp>
        <p:nvSpPr>
          <p:cNvPr id="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1"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8"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86017" name="Picture 1" descr="\\贾文\贾文\源文件\同步\物理 人教 必修1 新课标\4-28.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2440" y="1485578"/>
            <a:ext cx="4785533" cy="40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1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750"/>
                                        <p:tgtEl>
                                          <p:spTgt spid="1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6017"/>
                                        </p:tgtEl>
                                        <p:attrNameLst>
                                          <p:attrName>style.visibility</p:attrName>
                                        </p:attrNameLst>
                                      </p:cBhvr>
                                      <p:to>
                                        <p:strVal val="visible"/>
                                      </p:to>
                                    </p:set>
                                    <p:animEffect transition="in" filter="blinds(horizontal)">
                                      <p:cBhvr>
                                        <p:cTn id="10" dur="750"/>
                                        <p:tgtEl>
                                          <p:spTgt spid="86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34396" y="1125538"/>
            <a:ext cx="11321621"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根据提供的实验数据作出的</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图线不通过原点，主要原因</a:t>
            </a:r>
            <a:r>
              <a:rPr lang="zh-CN" altLang="zh-CN" sz="2800" kern="100" dirty="0" smtClean="0">
                <a:latin typeface="Times New Roman"/>
                <a:ea typeface="华文细黑"/>
                <a:cs typeface="Times New Roman"/>
              </a:rPr>
              <a:t>是</a:t>
            </a:r>
            <a:r>
              <a:rPr lang="en-US" altLang="zh-CN" sz="2800" kern="100" dirty="0" smtClean="0">
                <a:latin typeface="宋体" pitchFamily="2" charset="-122"/>
                <a:ea typeface="宋体" pitchFamily="2" charset="-122"/>
                <a:cs typeface="Courier New"/>
              </a:rPr>
              <a:t>_____</a:t>
            </a:r>
          </a:p>
          <a:p>
            <a:pPr algn="just">
              <a:lnSpc>
                <a:spcPct val="150000"/>
              </a:lnSpc>
              <a:spcAft>
                <a:spcPts val="0"/>
              </a:spcAft>
              <a:tabLst>
                <a:tab pos="2700655" algn="l"/>
              </a:tabLst>
            </a:pP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6" name="矩形 5"/>
          <p:cNvSpPr/>
          <p:nvPr/>
        </p:nvSpPr>
        <p:spPr>
          <a:xfrm>
            <a:off x="601390" y="1836614"/>
            <a:ext cx="4354077" cy="523220"/>
          </a:xfrm>
          <a:prstGeom prst="rect">
            <a:avLst/>
          </a:prstGeom>
        </p:spPr>
        <p:txBody>
          <a:bodyPr wrap="none">
            <a:spAutoFit/>
          </a:bodyPr>
          <a:lstStyle/>
          <a:p>
            <a:r>
              <a:rPr lang="en-US" altLang="zh-CN" sz="2800" i="1" kern="100" dirty="0">
                <a:solidFill>
                  <a:srgbClr val="C00000"/>
                </a:solidFill>
                <a:latin typeface="Times New Roman"/>
                <a:ea typeface="华文细黑"/>
              </a:rPr>
              <a:t>F</a:t>
            </a:r>
            <a:r>
              <a:rPr lang="zh-CN" altLang="zh-CN" sz="2800" kern="100" dirty="0">
                <a:solidFill>
                  <a:srgbClr val="C00000"/>
                </a:solidFill>
                <a:latin typeface="Times New Roman"/>
                <a:ea typeface="华文细黑"/>
                <a:cs typeface="Times New Roman"/>
              </a:rPr>
              <a:t>时</a:t>
            </a:r>
            <a:r>
              <a:rPr lang="zh-CN" altLang="zh-CN" sz="2800" kern="100" dirty="0" smtClean="0">
                <a:solidFill>
                  <a:srgbClr val="C00000"/>
                </a:solidFill>
                <a:latin typeface="Times New Roman"/>
                <a:ea typeface="华文细黑"/>
                <a:cs typeface="Times New Roman"/>
              </a:rPr>
              <a:t>忘记</a:t>
            </a:r>
            <a:r>
              <a:rPr lang="zh-CN" altLang="zh-CN" sz="2800" kern="100" dirty="0">
                <a:solidFill>
                  <a:srgbClr val="C00000"/>
                </a:solidFill>
                <a:latin typeface="Times New Roman"/>
                <a:ea typeface="华文细黑"/>
                <a:cs typeface="Times New Roman"/>
              </a:rPr>
              <a:t>加入砝码盘的重力</a:t>
            </a:r>
            <a:endParaRPr lang="zh-CN" altLang="en-US" sz="2800" dirty="0"/>
          </a:p>
        </p:txBody>
      </p:sp>
      <p:sp>
        <p:nvSpPr>
          <p:cNvPr id="28" name="矩形 27"/>
          <p:cNvSpPr/>
          <p:nvPr/>
        </p:nvSpPr>
        <p:spPr>
          <a:xfrm>
            <a:off x="10620662" y="1218194"/>
            <a:ext cx="902811" cy="523220"/>
          </a:xfrm>
          <a:prstGeom prst="rect">
            <a:avLst/>
          </a:prstGeom>
        </p:spPr>
        <p:txBody>
          <a:bodyPr wrap="none">
            <a:spAutoFit/>
          </a:bodyPr>
          <a:lstStyle/>
          <a:p>
            <a:r>
              <a:rPr lang="zh-CN" altLang="zh-CN" sz="2800" kern="100" smtClean="0">
                <a:solidFill>
                  <a:srgbClr val="C00000"/>
                </a:solidFill>
                <a:latin typeface="Times New Roman"/>
                <a:ea typeface="华文细黑"/>
                <a:cs typeface="Times New Roman"/>
              </a:rPr>
              <a:t>计算</a:t>
            </a:r>
            <a:endParaRPr lang="zh-CN" altLang="en-US" sz="2800" dirty="0"/>
          </a:p>
        </p:txBody>
      </p:sp>
      <p:sp>
        <p:nvSpPr>
          <p:cNvPr id="29" name="矩形 28"/>
          <p:cNvSpPr/>
          <p:nvPr/>
        </p:nvSpPr>
        <p:spPr>
          <a:xfrm>
            <a:off x="434396" y="2431491"/>
            <a:ext cx="11209526"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平衡小车与长木板之间的摩擦力后，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图象仍不通过原点，是由于在计算</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时忘记加入砝码盘的重力，使作出的图象向左平移</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45664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6" grpId="0"/>
      <p:bldP spid="6" grpId="1"/>
      <p:bldP spid="28" grpId="0"/>
      <p:bldP spid="28" grpId="1"/>
      <p:bldP spid="29" grpId="0"/>
      <p:bldP spid="2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34566" y="201490"/>
            <a:ext cx="11412000"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实验的误差分析</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甲、乙、丙、丁四位同学在做</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探究加速度与</a:t>
            </a:r>
            <a:r>
              <a:rPr lang="zh-CN" altLang="zh-CN" sz="2800" kern="100" spc="-100" dirty="0">
                <a:latin typeface="Times New Roman"/>
                <a:ea typeface="华文细黑"/>
                <a:cs typeface="Times New Roman"/>
              </a:rPr>
              <a:t>物体质量和合力的关系</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的实验时</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使用图</a:t>
            </a:r>
            <a:r>
              <a:rPr lang="en-US" altLang="zh-CN" sz="2800" kern="100" spc="-100" dirty="0">
                <a:latin typeface="Times New Roman"/>
                <a:ea typeface="华文细黑"/>
                <a:cs typeface="Courier New"/>
              </a:rPr>
              <a:t>16</a:t>
            </a:r>
            <a:r>
              <a:rPr lang="zh-CN" altLang="zh-CN" sz="2800" kern="100" spc="-100" dirty="0">
                <a:latin typeface="Times New Roman"/>
                <a:ea typeface="华文细黑"/>
                <a:cs typeface="Times New Roman"/>
              </a:rPr>
              <a:t>所示的装置</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，设小车和车</a:t>
            </a:r>
            <a:r>
              <a:rPr lang="zh-CN" altLang="zh-CN" sz="2800" kern="100" dirty="0">
                <a:latin typeface="Times New Roman"/>
                <a:ea typeface="华文细黑"/>
                <a:cs typeface="Times New Roman"/>
              </a:rPr>
              <a:t>上砝码的总质量为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，小盘及盘中砝码的总质量为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，分别得出</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17</a:t>
            </a:r>
            <a:r>
              <a:rPr lang="zh-CN" altLang="zh-CN" sz="2800" kern="100" dirty="0" smtClean="0">
                <a:latin typeface="Times New Roman"/>
                <a:ea typeface="华文细黑"/>
                <a:cs typeface="Times New Roman"/>
              </a:rPr>
              <a:t>中</a:t>
            </a:r>
            <a:r>
              <a:rPr lang="zh-CN" altLang="zh-CN" sz="2800" kern="100" dirty="0">
                <a:latin typeface="Times New Roman"/>
                <a:ea typeface="华文细黑"/>
                <a:cs typeface="Times New Roman"/>
              </a:rPr>
              <a:t>甲、乙、丙、丁四个图象，其中甲、乙、丙是</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图象，丁是</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图象</a:t>
            </a:r>
            <a:r>
              <a:rPr lang="zh-CN" altLang="zh-CN" sz="2800" kern="100" dirty="0">
                <a:latin typeface="Times New Roman"/>
                <a:ea typeface="华文细黑"/>
                <a:cs typeface="Times New Roman"/>
              </a:rPr>
              <a:t>，则下列说法正确的是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21"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32"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73295647"/>
              </p:ext>
            </p:extLst>
          </p:nvPr>
        </p:nvGraphicFramePr>
        <p:xfrm>
          <a:off x="10587230" y="2030994"/>
          <a:ext cx="803275" cy="1431925"/>
        </p:xfrm>
        <a:graphic>
          <a:graphicData uri="http://schemas.openxmlformats.org/presentationml/2006/ole">
            <mc:AlternateContent xmlns:mc="http://schemas.openxmlformats.org/markup-compatibility/2006">
              <mc:Choice xmlns:v="urn:schemas-microsoft-com:vml" Requires="v">
                <p:oleObj spid="_x0000_s91265" name="文档" r:id="rId9" imgW="803916" imgH="1432080" progId="Word.Document.12">
                  <p:embed/>
                </p:oleObj>
              </mc:Choice>
              <mc:Fallback>
                <p:oleObj name="文档" r:id="rId9" imgW="803916" imgH="1432080" progId="Word.Document.12">
                  <p:embed/>
                  <p:pic>
                    <p:nvPicPr>
                      <p:cNvPr id="0" name=""/>
                      <p:cNvPicPr/>
                      <p:nvPr/>
                    </p:nvPicPr>
                    <p:blipFill>
                      <a:blip r:embed="rId10"/>
                      <a:stretch>
                        <a:fillRect/>
                      </a:stretch>
                    </p:blipFill>
                    <p:spPr>
                      <a:xfrm>
                        <a:off x="10587230" y="2030994"/>
                        <a:ext cx="803275" cy="1431925"/>
                      </a:xfrm>
                      <a:prstGeom prst="rect">
                        <a:avLst/>
                      </a:prstGeom>
                    </p:spPr>
                  </p:pic>
                </p:oleObj>
              </mc:Fallback>
            </mc:AlternateContent>
          </a:graphicData>
        </a:graphic>
      </p:graphicFrame>
      <p:pic>
        <p:nvPicPr>
          <p:cNvPr id="91140" name="Picture 4" descr="\\贾文\贾文\源文件\同步\物理 人教 必修1 新课标\4-33.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5950" y="3681970"/>
            <a:ext cx="3990149" cy="189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贾文\贾文\源文件\同步\物理 人教 必修1 新课标\4-34.T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3562" y="3595138"/>
            <a:ext cx="7298040" cy="19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039619" y="5631562"/>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16</a:t>
            </a:r>
            <a:endParaRPr lang="zh-CN" altLang="en-US" dirty="0"/>
          </a:p>
        </p:txBody>
      </p:sp>
      <p:sp>
        <p:nvSpPr>
          <p:cNvPr id="23" name="矩形 22"/>
          <p:cNvSpPr/>
          <p:nvPr/>
        </p:nvSpPr>
        <p:spPr>
          <a:xfrm>
            <a:off x="7841177" y="5631562"/>
            <a:ext cx="902811"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17</a:t>
            </a:r>
            <a:endParaRPr lang="zh-CN" altLang="en-US" dirty="0"/>
          </a:p>
        </p:txBody>
      </p:sp>
    </p:spTree>
    <p:extLst>
      <p:ext uri="{BB962C8B-B14F-4D97-AF65-F5344CB8AC3E}">
        <p14:creationId xmlns:p14="http://schemas.microsoft.com/office/powerpoint/2010/main" val="30947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1"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32"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2" name="矩形 11"/>
          <p:cNvSpPr/>
          <p:nvPr/>
        </p:nvSpPr>
        <p:spPr>
          <a:xfrm>
            <a:off x="391061" y="693490"/>
            <a:ext cx="11299010" cy="2847807"/>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甲和乙没有把握好实验条件</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远大于</a:t>
            </a:r>
            <a:r>
              <a:rPr lang="en-US" altLang="zh-CN" sz="2800" i="1" kern="100" dirty="0">
                <a:latin typeface="Times New Roman"/>
                <a:ea typeface="华文细黑"/>
                <a:cs typeface="Courier New"/>
              </a:rPr>
              <a:t>m</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丙和丁没有把握好实验条件</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远大于</a:t>
            </a:r>
            <a:r>
              <a:rPr lang="en-US" altLang="zh-CN" sz="2800" i="1" kern="100" dirty="0">
                <a:latin typeface="Times New Roman"/>
                <a:ea typeface="华文细黑"/>
                <a:cs typeface="Courier New"/>
              </a:rPr>
              <a:t>m</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甲中长木板的倾角太小，乙中长木板的倾角太大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甲、乙、丙三位同学中，丙同学较好地完成了平衡摩擦力的操作</a:t>
            </a:r>
            <a:endParaRPr lang="zh-CN" altLang="zh-CN" sz="1050" kern="100" dirty="0">
              <a:effectLst/>
              <a:latin typeface="宋体"/>
              <a:cs typeface="Courier New"/>
            </a:endParaRPr>
          </a:p>
        </p:txBody>
      </p:sp>
      <p:sp>
        <p:nvSpPr>
          <p:cNvPr id="15" name="TextBox 14"/>
          <p:cNvSpPr txBox="1"/>
          <p:nvPr/>
        </p:nvSpPr>
        <p:spPr>
          <a:xfrm>
            <a:off x="278326" y="14754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TextBox 15"/>
          <p:cNvSpPr txBox="1"/>
          <p:nvPr/>
        </p:nvSpPr>
        <p:spPr>
          <a:xfrm>
            <a:off x="278326" y="217989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278326" y="28843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4" name="Picture 5" descr="\\贾文\贾文\源文件\同步\物理 人教 必修1 新课标\4-34.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6186" y="3595138"/>
            <a:ext cx="7298040" cy="19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062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p:bldP spid="15" grpId="1"/>
      <p:bldP spid="16" grpId="0"/>
      <p:bldP spid="16"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2" descr="C:\Users\Administrator\Desktop\用！！！\风景图片\新图！\3运动会\timg (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000"/>
          <a:stretch/>
        </p:blipFill>
        <p:spPr bwMode="auto">
          <a:xfrm>
            <a:off x="8590412" y="794"/>
            <a:ext cx="3600001" cy="685958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smtClean="0">
                <a:solidFill>
                  <a:srgbClr val="0070C0"/>
                </a:solidFill>
                <a:latin typeface="+mj-lt"/>
                <a:ea typeface="+mj-ea"/>
                <a:cs typeface="+mj-cs"/>
              </a:rPr>
              <a:t>技能储备</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32"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2" name="矩形 11"/>
          <p:cNvSpPr/>
          <p:nvPr/>
        </p:nvSpPr>
        <p:spPr>
          <a:xfrm>
            <a:off x="391061" y="522135"/>
            <a:ext cx="11299010" cy="5211915"/>
          </a:xfrm>
          <a:prstGeom prst="rect">
            <a:avLst/>
          </a:prstGeom>
        </p:spPr>
        <p:txBody>
          <a:bodyPr wrap="square" lIns="121898" tIns="60948" rIns="121898" bIns="60948">
            <a:spAutoFit/>
          </a:bodyPr>
          <a:lstStyle/>
          <a:p>
            <a:pPr lvl="0" algn="just">
              <a:lnSpc>
                <a:spcPct val="150000"/>
              </a:lnSpc>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题图甲和乙都是直线，说明满足小车和车上砝码的总质量</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远大于小盘及盘中砝码的总质量</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，而丙和丁没有把握好此条件，故图线出现弯曲，</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endParaRPr lang="en-US" altLang="zh-CN" sz="2800" kern="100" dirty="0">
              <a:solidFill>
                <a:srgbClr val="002060"/>
              </a:solidFill>
              <a:latin typeface="Times New Roman"/>
              <a:ea typeface="华文细黑"/>
              <a:cs typeface="Times New Roman"/>
            </a:endParaRPr>
          </a:p>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题图甲、乙、丙中只有题图丙经过原点，说明只有丙较好地完成了平衡摩擦力的操作，</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endParaRPr lang="en-US" altLang="zh-CN" sz="2800" kern="100" dirty="0">
              <a:solidFill>
                <a:srgbClr val="002060"/>
              </a:solidFill>
              <a:latin typeface="Times New Roman"/>
              <a:ea typeface="华文细黑"/>
              <a:cs typeface="Times New Roman"/>
            </a:endParaRPr>
          </a:p>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题图甲中图线在横轴上有截距，即</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为某一值时才开始有加速度，说明长木板倾角太小，没有很好地平衡摩擦力，而题图乙中图线在纵轴上有截距，说明长木板倾角太大，平衡摩擦力过度，</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3327612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98206" y="107266"/>
            <a:ext cx="11449272"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6.</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创新实验</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为了探究加速度与力的关系，使用如图</a:t>
            </a:r>
            <a:r>
              <a:rPr lang="en-US" altLang="zh-CN" sz="2800" kern="100" dirty="0">
                <a:latin typeface="Times New Roman"/>
                <a:ea typeface="华文细黑"/>
                <a:cs typeface="Courier New"/>
              </a:rPr>
              <a:t>18</a:t>
            </a:r>
            <a:r>
              <a:rPr lang="zh-CN" altLang="zh-CN" sz="2800" kern="100" dirty="0">
                <a:latin typeface="Times New Roman"/>
                <a:ea typeface="华文细黑"/>
                <a:cs typeface="Times New Roman"/>
              </a:rPr>
              <a:t>所示的气垫导轨装置进行实验</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其中</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为两个光电门，它们与数字计时器相连，当滑行器通过</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光电门时，光束被遮挡的时间</a:t>
            </a:r>
            <a:r>
              <a:rPr lang="en-US" altLang="zh-CN" sz="2800" kern="100" dirty="0">
                <a:latin typeface="Times New Roman"/>
                <a:ea typeface="华文细黑"/>
                <a:cs typeface="Courier New"/>
              </a:rPr>
              <a:t>Δ</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Δ</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都可以被测量并记录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滑行器连同上面固定的一条形挡光片的总质量为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，挡光片宽度为</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，光电门间距离为</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，牵引砝码的质量为</a:t>
            </a:r>
            <a:r>
              <a:rPr lang="en-US" altLang="zh-CN" sz="2800" i="1" kern="100" dirty="0">
                <a:latin typeface="Times New Roman"/>
                <a:ea typeface="华文细黑"/>
                <a:cs typeface="Courier New"/>
              </a:rPr>
              <a:t>m</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回答下列问题：</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8241752" y="5087134"/>
            <a:ext cx="902811"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18</a:t>
            </a:r>
            <a:endParaRPr lang="zh-CN" altLang="en-US" dirty="0"/>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pic>
        <p:nvPicPr>
          <p:cNvPr id="93186" name="Picture 2" descr="\\贾文\贾文\源文件\同步\物理 人教 必修1 新课标\4-35.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7253" y="3603390"/>
            <a:ext cx="6511809" cy="151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298206" y="3306098"/>
            <a:ext cx="5060703"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spc="-100" dirty="0">
                <a:latin typeface="Times New Roman"/>
                <a:ea typeface="华文细黑"/>
                <a:cs typeface="Times New Roman"/>
              </a:rPr>
              <a:t>实验开始应先调节气垫导轨下面的螺钉，使气垫导轨水平，在不增加其他仪器的情况下</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判定调节是否到位的方法是</a:t>
            </a:r>
            <a:r>
              <a:rPr lang="en-US" altLang="zh-CN" sz="2800" u="sng" kern="100" spc="-100" dirty="0">
                <a:latin typeface="Times New Roman"/>
                <a:ea typeface="华文细黑"/>
                <a:cs typeface="Courier New"/>
              </a:rPr>
              <a:t>    </a:t>
            </a:r>
            <a:r>
              <a:rPr lang="en-US" altLang="zh-CN" sz="2800" u="sng" kern="100" spc="-100" dirty="0" smtClean="0">
                <a:latin typeface="Times New Roman"/>
                <a:ea typeface="华文细黑"/>
                <a:cs typeface="Courier New"/>
              </a:rPr>
              <a:t>       </a:t>
            </a:r>
            <a:r>
              <a:rPr lang="en-US" altLang="zh-CN" sz="2800" kern="100" spc="-100" dirty="0">
                <a:latin typeface="Times New Roman"/>
                <a:ea typeface="华文细黑"/>
                <a:cs typeface="Courier New"/>
              </a:rPr>
              <a:t>.</a:t>
            </a:r>
            <a:endParaRPr lang="zh-CN" altLang="zh-CN" sz="1050" kern="100" spc="-100" dirty="0">
              <a:effectLst/>
              <a:latin typeface="宋体"/>
              <a:cs typeface="Courier New"/>
            </a:endParaRPr>
          </a:p>
        </p:txBody>
      </p:sp>
      <p:sp>
        <p:nvSpPr>
          <p:cNvPr id="6" name="矩形 5"/>
          <p:cNvSpPr/>
          <p:nvPr/>
        </p:nvSpPr>
        <p:spPr>
          <a:xfrm>
            <a:off x="298206" y="6023238"/>
            <a:ext cx="2339102" cy="523220"/>
          </a:xfrm>
          <a:prstGeom prst="rect">
            <a:avLst/>
          </a:prstGeom>
        </p:spPr>
        <p:txBody>
          <a:bodyPr wrap="none">
            <a:spAutoFit/>
          </a:bodyPr>
          <a:lstStyle/>
          <a:p>
            <a:r>
              <a:rPr lang="zh-CN" altLang="zh-CN" sz="2800" b="1" kern="100" dirty="0" smtClean="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见</a:t>
            </a:r>
            <a:r>
              <a:rPr lang="zh-CN" altLang="zh-CN" sz="2800" kern="100" dirty="0">
                <a:solidFill>
                  <a:srgbClr val="C00000"/>
                </a:solidFill>
                <a:latin typeface="Times New Roman"/>
                <a:ea typeface="华文细黑"/>
                <a:cs typeface="Times New Roman"/>
              </a:rPr>
              <a:t>解析</a:t>
            </a:r>
            <a:endParaRPr lang="zh-CN" altLang="en-US" sz="2800" dirty="0"/>
          </a:p>
        </p:txBody>
      </p:sp>
    </p:spTree>
    <p:extLst>
      <p:ext uri="{BB962C8B-B14F-4D97-AF65-F5344CB8AC3E}">
        <p14:creationId xmlns:p14="http://schemas.microsoft.com/office/powerpoint/2010/main" val="207725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6" grpId="0"/>
      <p:bldP spid="6" grpId="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530270" y="1359317"/>
            <a:ext cx="10991756" cy="2142485"/>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取下牵引砝码，滑行器放在任意位置都不动，或取下牵引砝码，轻推滑行器，数字计时器记录每一个光电门的光束被遮挡的时间</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都相等</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2"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3"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4"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5"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Tree>
    <p:extLst>
      <p:ext uri="{BB962C8B-B14F-4D97-AF65-F5344CB8AC3E}">
        <p14:creationId xmlns:p14="http://schemas.microsoft.com/office/powerpoint/2010/main" val="2256538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70570" y="477466"/>
            <a:ext cx="11449272" cy="42165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若取</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0.4 kg</a:t>
            </a:r>
            <a:r>
              <a:rPr lang="zh-CN" altLang="zh-CN" sz="2800" kern="100" dirty="0">
                <a:latin typeface="Times New Roman"/>
                <a:ea typeface="华文细黑"/>
                <a:cs typeface="Times New Roman"/>
              </a:rPr>
              <a:t>，改变</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的值，进行多次实验，以下</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的取值不合适的一个是</a:t>
            </a:r>
            <a:r>
              <a:rPr lang="en-US" altLang="zh-CN" sz="2800" u="sng" kern="100" dirty="0">
                <a:latin typeface="Times New Roman"/>
                <a:ea typeface="华文细黑"/>
                <a:cs typeface="Courier New"/>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pPr>
            <a:endParaRPr lang="en-US" altLang="zh-CN" sz="2800" kern="100" dirty="0" smtClean="0">
              <a:latin typeface="Times New Roman"/>
              <a:ea typeface="华文细黑"/>
              <a:cs typeface="Courier New"/>
            </a:endParaRPr>
          </a:p>
          <a:p>
            <a:pPr algn="just">
              <a:spcAft>
                <a:spcPts val="0"/>
              </a:spcAft>
            </a:pPr>
            <a:endParaRPr lang="en-US" altLang="zh-CN" sz="2800" kern="100" dirty="0" smtClean="0">
              <a:latin typeface="Times New Roman"/>
              <a:ea typeface="华文细黑"/>
              <a:cs typeface="Courier New"/>
            </a:endParaRPr>
          </a:p>
          <a:p>
            <a:pPr algn="just">
              <a:spcAft>
                <a:spcPts val="0"/>
              </a:spcAft>
            </a:pPr>
            <a:endParaRPr lang="en-US" altLang="zh-CN" sz="2800" kern="100" dirty="0">
              <a:latin typeface="Times New Roman"/>
              <a:ea typeface="华文细黑"/>
              <a:cs typeface="Courier New"/>
            </a:endParaRPr>
          </a:p>
          <a:p>
            <a:pPr algn="just">
              <a:lnSpc>
                <a:spcPct val="150000"/>
              </a:lnSpc>
              <a:spcAft>
                <a:spcPts val="0"/>
              </a:spcAft>
            </a:pPr>
            <a:r>
              <a:rPr lang="en-US" altLang="zh-CN" sz="2800" kern="100" dirty="0" smtClean="0">
                <a:latin typeface="Times New Roman"/>
                <a:ea typeface="华文细黑"/>
                <a:cs typeface="Courier New"/>
              </a:rPr>
              <a:t>A.</a:t>
            </a:r>
            <a:r>
              <a:rPr lang="en-US" altLang="zh-CN" sz="2800" i="1" kern="100" dirty="0" smtClean="0">
                <a:latin typeface="Times New Roman"/>
                <a:ea typeface="华文细黑"/>
                <a:cs typeface="Courier New"/>
              </a:rPr>
              <a:t>m</a:t>
            </a:r>
            <a:r>
              <a:rPr lang="en-US" altLang="zh-CN" sz="2800" kern="100" baseline="-25000" dirty="0" smtClean="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 g</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	B.</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15 g</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40 g  	</a:t>
            </a:r>
            <a:r>
              <a:rPr lang="en-US" altLang="zh-CN" sz="2800" kern="100" dirty="0" smtClean="0">
                <a:latin typeface="Times New Roman"/>
                <a:ea typeface="华文细黑"/>
                <a:cs typeface="Courier New"/>
              </a:rPr>
              <a:t>		D.</a:t>
            </a:r>
            <a:r>
              <a:rPr lang="en-US" altLang="zh-CN" sz="2800" i="1" kern="100" dirty="0" smtClean="0">
                <a:latin typeface="Times New Roman"/>
                <a:ea typeface="华文细黑"/>
                <a:cs typeface="Courier New"/>
              </a:rPr>
              <a:t>m</a:t>
            </a:r>
            <a:r>
              <a:rPr lang="en-US" altLang="zh-CN" sz="2800" kern="100" baseline="-25000" dirty="0" smtClean="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400 g</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pic>
        <p:nvPicPr>
          <p:cNvPr id="93186" name="Picture 2" descr="\\贾文\贾文\源文件\同步\物理 人教 必修1 新课标\4-35.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302" y="1793930"/>
            <a:ext cx="6511809" cy="151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70570" y="4564806"/>
            <a:ext cx="11449272"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本实验只有在满足</a:t>
            </a:r>
            <a:r>
              <a:rPr lang="en-US" altLang="zh-CN" sz="2800" i="1" kern="100" dirty="0" err="1">
                <a:solidFill>
                  <a:srgbClr val="002060"/>
                </a:solidFill>
                <a:latin typeface="Times New Roman"/>
                <a:ea typeface="华文细黑"/>
                <a:cs typeface="Courier New"/>
              </a:rPr>
              <a:t>m</a:t>
            </a:r>
            <a:r>
              <a:rPr lang="en-US" altLang="zh-CN" sz="2800" kern="100" dirty="0" err="1">
                <a:solidFill>
                  <a:srgbClr val="002060"/>
                </a:solidFill>
                <a:latin typeface="Cambria Math"/>
                <a:ea typeface="华文细黑"/>
                <a:cs typeface="Cambria Math"/>
              </a:rPr>
              <a:t>≪</a:t>
            </a:r>
            <a:r>
              <a:rPr lang="en-US" altLang="zh-CN" sz="2800" i="1" kern="100" dirty="0" err="1">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的条件下，才可以用牵引砝码的重力近似等于对滑行器的拉力，所以</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是不合适的</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5" name="TextBox 14"/>
          <p:cNvSpPr txBox="1"/>
          <p:nvPr/>
        </p:nvSpPr>
        <p:spPr>
          <a:xfrm>
            <a:off x="5138782" y="3948141"/>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56877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p:bldP spid="19" grpId="1"/>
      <p:bldP spid="15" grpId="0"/>
      <p:bldP spid="15"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70570" y="542086"/>
            <a:ext cx="11449272"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在此实验中，需要测得每一个牵引力对应的加速度，其中求得的</a:t>
            </a:r>
            <a:r>
              <a:rPr lang="zh-CN" altLang="zh-CN" sz="2800" kern="100" dirty="0" smtClean="0">
                <a:latin typeface="Times New Roman"/>
                <a:ea typeface="华文细黑"/>
                <a:cs typeface="Times New Roman"/>
              </a:rPr>
              <a:t>加速</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endParaRPr lang="en-US" altLang="zh-CN" sz="2800" kern="100" dirty="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的表达式为：</a:t>
            </a:r>
            <a:r>
              <a:rPr lang="en-US" altLang="zh-CN" sz="2800" u="sng" kern="100" dirty="0">
                <a:latin typeface="Times New Roman"/>
                <a:ea typeface="华文细黑"/>
                <a:cs typeface="Courier New"/>
              </a:rPr>
              <a:t>            </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用</a:t>
            </a:r>
            <a:r>
              <a:rPr lang="en-US" altLang="zh-CN" sz="2800" kern="100" dirty="0">
                <a:latin typeface="Times New Roman"/>
                <a:ea typeface="华文细黑"/>
                <a:cs typeface="Courier New"/>
              </a:rPr>
              <a:t>Δ</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Δ</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表示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graphicFrame>
        <p:nvGraphicFramePr>
          <p:cNvPr id="2" name="对象 1"/>
          <p:cNvGraphicFramePr>
            <a:graphicFrameLocks noChangeAspect="1"/>
          </p:cNvGraphicFramePr>
          <p:nvPr>
            <p:extLst>
              <p:ext uri="{D42A27DB-BD31-4B8C-83A1-F6EECF244321}">
                <p14:modId xmlns:p14="http://schemas.microsoft.com/office/powerpoint/2010/main" val="2116368217"/>
              </p:ext>
            </p:extLst>
          </p:nvPr>
        </p:nvGraphicFramePr>
        <p:xfrm>
          <a:off x="3251800" y="1093251"/>
          <a:ext cx="3079750" cy="1697038"/>
        </p:xfrm>
        <a:graphic>
          <a:graphicData uri="http://schemas.openxmlformats.org/presentationml/2006/ole">
            <mc:AlternateContent xmlns:mc="http://schemas.openxmlformats.org/markup-compatibility/2006">
              <mc:Choice xmlns:v="urn:schemas-microsoft-com:vml" Requires="v">
                <p:oleObj spid="_x0000_s95282" name="文档" r:id="rId9" imgW="3079732" imgH="1696248" progId="Word.Document.12">
                  <p:embed/>
                </p:oleObj>
              </mc:Choice>
              <mc:Fallback>
                <p:oleObj name="文档" r:id="rId9" imgW="3079732" imgH="1696248" progId="Word.Document.12">
                  <p:embed/>
                  <p:pic>
                    <p:nvPicPr>
                      <p:cNvPr id="0" name=""/>
                      <p:cNvPicPr/>
                      <p:nvPr/>
                    </p:nvPicPr>
                    <p:blipFill>
                      <a:blip r:embed="rId10"/>
                      <a:stretch>
                        <a:fillRect/>
                      </a:stretch>
                    </p:blipFill>
                    <p:spPr>
                      <a:xfrm>
                        <a:off x="3251800" y="1093251"/>
                        <a:ext cx="3079750" cy="16970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702474065"/>
              </p:ext>
            </p:extLst>
          </p:nvPr>
        </p:nvGraphicFramePr>
        <p:xfrm>
          <a:off x="477203" y="2783770"/>
          <a:ext cx="11155362" cy="3341688"/>
        </p:xfrm>
        <a:graphic>
          <a:graphicData uri="http://schemas.openxmlformats.org/presentationml/2006/ole">
            <mc:AlternateContent xmlns:mc="http://schemas.openxmlformats.org/markup-compatibility/2006">
              <mc:Choice xmlns:v="urn:schemas-microsoft-com:vml" Requires="v">
                <p:oleObj spid="_x0000_s95283" name="文档" r:id="rId11" imgW="11159732" imgH="3342168" progId="Word.Document.12">
                  <p:embed/>
                </p:oleObj>
              </mc:Choice>
              <mc:Fallback>
                <p:oleObj name="文档" r:id="rId11" imgW="11159732" imgH="3342168" progId="Word.Document.12">
                  <p:embed/>
                  <p:pic>
                    <p:nvPicPr>
                      <p:cNvPr id="0" name=""/>
                      <p:cNvPicPr/>
                      <p:nvPr/>
                    </p:nvPicPr>
                    <p:blipFill>
                      <a:blip r:embed="rId12"/>
                      <a:stretch>
                        <a:fillRect/>
                      </a:stretch>
                    </p:blipFill>
                    <p:spPr>
                      <a:xfrm>
                        <a:off x="477203" y="2783770"/>
                        <a:ext cx="11155362" cy="3341688"/>
                      </a:xfrm>
                      <a:prstGeom prst="rect">
                        <a:avLst/>
                      </a:prstGeom>
                    </p:spPr>
                  </p:pic>
                </p:oleObj>
              </mc:Fallback>
            </mc:AlternateContent>
          </a:graphicData>
        </a:graphic>
      </p:graphicFrame>
      <p:pic>
        <p:nvPicPr>
          <p:cNvPr id="16" name="图片 15">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34631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598ac6ff4e232.jpg"/>
          <p:cNvPicPr>
            <a:picLocks noChangeAspect="1" noChangeArrowheads="1"/>
          </p:cNvPicPr>
          <p:nvPr/>
        </p:nvPicPr>
        <p:blipFill rotWithShape="1">
          <a:blip r:embed="rId2">
            <a:extLst>
              <a:ext uri="{28A0092B-C50C-407E-A947-70E740481C1C}">
                <a14:useLocalDpi xmlns:a14="http://schemas.microsoft.com/office/drawing/2010/main" val="0"/>
              </a:ext>
            </a:extLst>
          </a:blip>
          <a:srcRect t="2580" b="7381"/>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96414" y="276757"/>
            <a:ext cx="11322624" cy="5827493"/>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一、实验器材</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小车、砝码、砝码盘、细绳、一端附有定滑轮的长木板、垫木、打点计时器</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纸带</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二、实验原理</a:t>
            </a:r>
            <a:endParaRPr lang="zh-CN" altLang="zh-CN" sz="1050" kern="100" dirty="0">
              <a:latin typeface="宋体"/>
              <a:cs typeface="Courier New"/>
            </a:endParaRPr>
          </a:p>
          <a:p>
            <a:pPr algn="just">
              <a:lnSpc>
                <a:spcPct val="150000"/>
              </a:lnSpc>
              <a:spcAft>
                <a:spcPts val="0"/>
              </a:spcAft>
              <a:tabLst>
                <a:tab pos="2700655" algn="l"/>
              </a:tabLst>
            </a:pPr>
            <a:r>
              <a:rPr lang="zh-CN" altLang="zh-CN" sz="2800" b="1" kern="100" dirty="0">
                <a:latin typeface="Times New Roman"/>
                <a:ea typeface="华文细黑"/>
                <a:cs typeface="Times New Roman"/>
              </a:rPr>
              <a:t>实验的基本思想</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控制变量法</a:t>
            </a:r>
            <a:endParaRPr lang="zh-CN" altLang="zh-CN" sz="1050" b="1"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保持研究对象即小车</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不变</a:t>
            </a:r>
            <a:r>
              <a:rPr lang="zh-CN" altLang="zh-CN" sz="2800" kern="100" dirty="0">
                <a:latin typeface="Times New Roman"/>
                <a:ea typeface="华文细黑"/>
                <a:cs typeface="Times New Roman"/>
              </a:rPr>
              <a:t>，改变砝码盘内砝码的质量，即</a:t>
            </a:r>
            <a:r>
              <a:rPr lang="zh-CN" altLang="zh-CN" sz="2800" kern="100" dirty="0" smtClean="0">
                <a:latin typeface="Times New Roman"/>
                <a:ea typeface="华文细黑"/>
                <a:cs typeface="Times New Roman"/>
              </a:rPr>
              <a:t>改变</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测出小车的对应加速度，验证加速度是否正比于作用力</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保持砝码盘中砝码的质量不变，即</a:t>
            </a:r>
            <a:r>
              <a:rPr lang="zh-CN" altLang="zh-CN" sz="2800" kern="100" dirty="0" smtClean="0">
                <a:latin typeface="Times New Roman"/>
                <a:ea typeface="华文细黑"/>
                <a:cs typeface="Times New Roman"/>
              </a:rPr>
              <a:t>保持</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不变</a:t>
            </a:r>
            <a:r>
              <a:rPr lang="zh-CN" altLang="zh-CN" sz="2800" kern="100" dirty="0">
                <a:latin typeface="Times New Roman"/>
                <a:ea typeface="华文细黑"/>
                <a:cs typeface="Times New Roman"/>
              </a:rPr>
              <a:t>，改变研究对象即小车</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测出对应不同质量的加速度，验证加速度是否反比于质量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1537494" y="163975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交流电源</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4572878" y="1639754"/>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刻度尺</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6105366" y="163975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天平</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4254366" y="355464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458262" y="4180354"/>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作用力</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6815286" y="4830470"/>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作用力</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1537494" y="54663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21940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3" grpId="1"/>
      <p:bldP spid="8" grpId="0"/>
      <p:bldP spid="8" grpId="1"/>
      <p:bldP spid="9" grpId="0"/>
      <p:bldP spid="9" grpId="1"/>
      <p:bldP spid="4" grpId="0"/>
      <p:bldP spid="4" grpId="1"/>
      <p:bldP spid="11" grpId="0"/>
      <p:bldP spid="11" grpId="1"/>
      <p:bldP spid="5" grpId="0"/>
      <p:bldP spid="5" grpId="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贾文\贾文\源文件\同步\物理 人教 必修1 新课标\4-1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430" y="2197164"/>
            <a:ext cx="5653257" cy="202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54886" y="2057662"/>
            <a:ext cx="11322624" cy="4616648"/>
          </a:xfrm>
          <a:prstGeom prst="rect">
            <a:avLst/>
          </a:prstGeom>
        </p:spPr>
        <p:txBody>
          <a:bodyPr wrap="square">
            <a:spAutoFit/>
          </a:bodyPr>
          <a:lstStyle/>
          <a:p>
            <a:pPr lvl="0" algn="just">
              <a:lnSpc>
                <a:spcPct val="150000"/>
              </a:lnSpc>
              <a:tabLst>
                <a:tab pos="2700655" algn="l"/>
              </a:tabLst>
            </a:pPr>
            <a:r>
              <a:rPr lang="en-US" altLang="zh-CN" sz="2800" kern="100" dirty="0" smtClean="0">
                <a:solidFill>
                  <a:prstClr val="black"/>
                </a:solidFill>
                <a:latin typeface="Times New Roman"/>
                <a:ea typeface="华文细黑"/>
                <a:cs typeface="Courier New"/>
              </a:rPr>
              <a:t>(1)</a:t>
            </a:r>
            <a:r>
              <a:rPr lang="zh-CN" altLang="zh-CN" sz="2800" kern="100" dirty="0" smtClean="0">
                <a:solidFill>
                  <a:prstClr val="black"/>
                </a:solidFill>
                <a:latin typeface="Times New Roman"/>
                <a:ea typeface="华文细黑"/>
                <a:cs typeface="Times New Roman"/>
              </a:rPr>
              <a:t>小车质量的测量：利用</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测出，</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zh-CN" altLang="zh-CN" sz="2800" kern="100" dirty="0" smtClean="0">
                <a:solidFill>
                  <a:prstClr val="black"/>
                </a:solidFill>
                <a:latin typeface="Times New Roman"/>
                <a:ea typeface="华文细黑"/>
                <a:cs typeface="Times New Roman"/>
              </a:rPr>
              <a:t>在小车上增减砝码可改变小车的</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拉力的测量：当砝码盘和砝码的</a:t>
            </a:r>
            <a:r>
              <a:rPr lang="zh-CN" altLang="zh-CN" sz="2800" kern="100" dirty="0" smtClean="0">
                <a:solidFill>
                  <a:prstClr val="black"/>
                </a:solidFill>
                <a:latin typeface="Times New Roman"/>
                <a:ea typeface="华文细黑"/>
                <a:cs typeface="Times New Roman"/>
              </a:rPr>
              <a:t>总</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zh-CN" altLang="zh-CN" sz="2800" kern="100" dirty="0" smtClean="0">
                <a:solidFill>
                  <a:prstClr val="black"/>
                </a:solidFill>
                <a:latin typeface="Times New Roman"/>
                <a:ea typeface="华文细黑"/>
                <a:cs typeface="Times New Roman"/>
              </a:rPr>
              <a:t>质量</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小车</a:t>
            </a:r>
            <a:r>
              <a:rPr lang="zh-CN" altLang="zh-CN" sz="2800" kern="100" dirty="0">
                <a:solidFill>
                  <a:prstClr val="black"/>
                </a:solidFill>
                <a:latin typeface="Times New Roman"/>
                <a:ea typeface="华文细黑"/>
                <a:cs typeface="Times New Roman"/>
              </a:rPr>
              <a:t>质量的情况下，</a:t>
            </a:r>
            <a:r>
              <a:rPr lang="zh-CN" altLang="zh-CN" sz="2800" kern="100" dirty="0" smtClean="0">
                <a:solidFill>
                  <a:prstClr val="black"/>
                </a:solidFill>
                <a:latin typeface="Times New Roman"/>
                <a:ea typeface="华文细黑"/>
                <a:cs typeface="Times New Roman"/>
              </a:rPr>
              <a:t>可以</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zh-CN" altLang="zh-CN" sz="2800" kern="100" dirty="0" smtClean="0">
                <a:solidFill>
                  <a:prstClr val="black"/>
                </a:solidFill>
                <a:latin typeface="Times New Roman"/>
                <a:ea typeface="华文细黑"/>
                <a:cs typeface="Times New Roman"/>
              </a:rPr>
              <a:t>认为</a:t>
            </a:r>
            <a:r>
              <a:rPr lang="zh-CN" altLang="zh-CN" sz="2800" kern="100" dirty="0">
                <a:solidFill>
                  <a:prstClr val="black"/>
                </a:solidFill>
                <a:latin typeface="Times New Roman"/>
                <a:ea typeface="华文细黑"/>
                <a:cs typeface="Times New Roman"/>
              </a:rPr>
              <a:t>砝码盘和砝码的总重力近似</a:t>
            </a:r>
            <a:r>
              <a:rPr lang="zh-CN" altLang="zh-CN" sz="2800" kern="100" dirty="0" smtClean="0">
                <a:solidFill>
                  <a:prstClr val="black"/>
                </a:solidFill>
                <a:latin typeface="Times New Roman"/>
                <a:ea typeface="华文细黑"/>
                <a:cs typeface="Times New Roman"/>
              </a:rPr>
              <a:t>等于小车</a:t>
            </a:r>
            <a:r>
              <a:rPr lang="zh-CN" altLang="zh-CN" sz="2800" kern="100" dirty="0">
                <a:solidFill>
                  <a:prstClr val="black"/>
                </a:solidFill>
                <a:latin typeface="Times New Roman"/>
                <a:ea typeface="华文细黑"/>
                <a:cs typeface="Times New Roman"/>
              </a:rPr>
              <a:t>所受的拉力</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合外力</a:t>
            </a:r>
            <a:r>
              <a:rPr lang="en-US" altLang="zh-CN" sz="2800" kern="100" dirty="0" smtClean="0">
                <a:solidFill>
                  <a:prstClr val="black"/>
                </a:solidFill>
                <a:latin typeface="Times New Roman"/>
                <a:ea typeface="华文细黑"/>
                <a:cs typeface="Courier New"/>
              </a:rPr>
              <a:t>).</a:t>
            </a:r>
            <a:endParaRPr lang="en-US" altLang="zh-CN" sz="1050" kern="100" dirty="0" smtClean="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加速度的测量：由纸带根据公式</a:t>
            </a:r>
            <a:r>
              <a:rPr lang="en-US" altLang="zh-CN" sz="2800" kern="100" dirty="0" err="1">
                <a:solidFill>
                  <a:prstClr val="black"/>
                </a:solidFill>
                <a:latin typeface="Times New Roman"/>
                <a:ea typeface="华文细黑"/>
                <a:cs typeface="Courier New"/>
              </a:rPr>
              <a:t>Δ</a:t>
            </a:r>
            <a:r>
              <a:rPr lang="en-US" altLang="zh-CN" sz="2800" i="1" kern="100" dirty="0" err="1">
                <a:solidFill>
                  <a:prstClr val="black"/>
                </a:solidFill>
                <a:latin typeface="Times New Roman"/>
                <a:ea typeface="华文细黑"/>
                <a:cs typeface="Courier New"/>
              </a:rPr>
              <a:t>x</a:t>
            </a:r>
            <a:r>
              <a:rPr lang="zh-CN" altLang="zh-CN" sz="2800" kern="100" dirty="0" smtClean="0">
                <a:solidFill>
                  <a:prstClr val="black"/>
                </a:solidFill>
                <a:latin typeface="Times New Roman"/>
                <a:ea typeface="华文细黑"/>
                <a:cs typeface="Times New Roman"/>
              </a:rPr>
              <a:t>＝</a:t>
            </a:r>
            <a:r>
              <a:rPr lang="en-US" altLang="zh-CN" sz="2800" i="1" u="sng" kern="1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结合逐差法计算出小车的加速度</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2" name="矩形 1"/>
          <p:cNvSpPr/>
          <p:nvPr/>
        </p:nvSpPr>
        <p:spPr>
          <a:xfrm>
            <a:off x="354886" y="148794"/>
            <a:ext cx="11322624"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三、实验方案的设计</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三个物理量的测量方法</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近似法</a:t>
            </a:r>
            <a:endParaRPr lang="zh-CN" altLang="zh-CN" sz="1050" b="1"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本实验的研究对象：小车</a:t>
            </a:r>
            <a:r>
              <a:rPr lang="en-US" altLang="zh-CN" sz="2800" kern="100" dirty="0">
                <a:latin typeface="Times New Roman"/>
                <a:ea typeface="华文细黑"/>
                <a:cs typeface="Courier New"/>
              </a:rPr>
              <a:t> (</a:t>
            </a:r>
            <a:r>
              <a:rPr lang="zh-CN" altLang="zh-CN" sz="2800" kern="100" dirty="0">
                <a:latin typeface="Times New Roman"/>
                <a:ea typeface="华文细黑"/>
                <a:cs typeface="Times New Roman"/>
              </a:rPr>
              <a:t>装置</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16" name="矩形 15"/>
          <p:cNvSpPr/>
          <p:nvPr/>
        </p:nvSpPr>
        <p:spPr>
          <a:xfrm>
            <a:off x="8725421" y="421225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5" name="矩形 4"/>
          <p:cNvSpPr/>
          <p:nvPr/>
        </p:nvSpPr>
        <p:spPr>
          <a:xfrm>
            <a:off x="4418702" y="211333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天平</a:t>
            </a:r>
            <a:endParaRPr lang="zh-CN" altLang="en-US" sz="2800" kern="100" dirty="0">
              <a:solidFill>
                <a:srgbClr val="C00000"/>
              </a:solidFill>
              <a:latin typeface="Times New Roman"/>
              <a:ea typeface="华文细黑"/>
              <a:cs typeface="Times New Roman"/>
            </a:endParaRPr>
          </a:p>
        </p:txBody>
      </p:sp>
      <p:sp>
        <p:nvSpPr>
          <p:cNvPr id="18" name="矩形 17"/>
          <p:cNvSpPr/>
          <p:nvPr/>
        </p:nvSpPr>
        <p:spPr>
          <a:xfrm>
            <a:off x="5375126" y="2766623"/>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1136814" y="4048542"/>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远小于</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6624379" y="5375166"/>
            <a:ext cx="684803"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aT</a:t>
            </a:r>
            <a:r>
              <a:rPr lang="en-US" altLang="zh-CN" sz="2800" kern="100" baseline="30000" dirty="0">
                <a:solidFill>
                  <a:srgbClr val="C00000"/>
                </a:solidFill>
                <a:latin typeface="Times New Roman"/>
                <a:ea typeface="华文细黑"/>
                <a:cs typeface="Courier New"/>
              </a:rPr>
              <a:t>2</a:t>
            </a:r>
            <a:endParaRPr lang="zh-CN" altLang="en-US" dirty="0">
              <a:solidFill>
                <a:srgbClr val="C00000"/>
              </a:solidFill>
            </a:endParaRPr>
          </a:p>
        </p:txBody>
      </p:sp>
    </p:spTree>
    <p:extLst>
      <p:ext uri="{BB962C8B-B14F-4D97-AF65-F5344CB8AC3E}">
        <p14:creationId xmlns:p14="http://schemas.microsoft.com/office/powerpoint/2010/main" val="1998804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p:bldP spid="5" grpId="1"/>
      <p:bldP spid="18" grpId="0"/>
      <p:bldP spid="18" grpId="1"/>
      <p:bldP spid="6" grpId="0"/>
      <p:bldP spid="6"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354886" y="3784542"/>
            <a:ext cx="11322624" cy="1949508"/>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研究加速度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的关系</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以加速度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为纵坐标，力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为横坐标，根据测量数据描点，然后作出图象，如图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所示，若图象是一</a:t>
            </a:r>
            <a:r>
              <a:rPr lang="zh-CN" altLang="zh-CN" sz="2800" kern="100" dirty="0" smtClean="0">
                <a:latin typeface="Times New Roman"/>
                <a:ea typeface="华文细黑"/>
                <a:cs typeface="Times New Roman"/>
              </a:rPr>
              <a:t>条</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就能说明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zh-CN" altLang="zh-CN" sz="2800" kern="100" dirty="0" smtClean="0">
                <a:latin typeface="Times New Roman"/>
                <a:ea typeface="华文细黑"/>
                <a:cs typeface="Times New Roman"/>
              </a:rPr>
              <a:t>成</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354886" y="489012"/>
            <a:ext cx="11322624" cy="656846"/>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rPr>
              <a:t>2.</a:t>
            </a:r>
            <a:r>
              <a:rPr lang="zh-CN" altLang="zh-CN" sz="2800" b="1" kern="100" dirty="0">
                <a:latin typeface="Times New Roman"/>
                <a:ea typeface="华文细黑"/>
                <a:cs typeface="Times New Roman"/>
              </a:rPr>
              <a:t>实验数据的处理方法</a:t>
            </a:r>
            <a:r>
              <a:rPr lang="en-US" altLang="zh-CN" sz="2800" b="1" kern="100" dirty="0">
                <a:latin typeface="Times New Roman"/>
                <a:ea typeface="华文细黑"/>
              </a:rPr>
              <a:t>——</a:t>
            </a:r>
            <a:r>
              <a:rPr lang="zh-CN" altLang="zh-CN" sz="2800" b="1" kern="100" dirty="0">
                <a:latin typeface="Times New Roman"/>
                <a:ea typeface="华文细黑"/>
                <a:cs typeface="Times New Roman"/>
              </a:rPr>
              <a:t>图象法、</a:t>
            </a:r>
            <a:r>
              <a:rPr lang="en-US" altLang="zh-CN" sz="2800" b="1" kern="100" dirty="0">
                <a:latin typeface="宋体"/>
                <a:ea typeface="华文细黑"/>
                <a:cs typeface="Times New Roman"/>
              </a:rPr>
              <a:t>“</a:t>
            </a:r>
            <a:r>
              <a:rPr lang="zh-CN" altLang="zh-CN" sz="2800" b="1" kern="100" dirty="0">
                <a:latin typeface="Times New Roman"/>
                <a:ea typeface="华文细黑"/>
                <a:cs typeface="Times New Roman"/>
              </a:rPr>
              <a:t>化曲为直</a:t>
            </a:r>
            <a:r>
              <a:rPr lang="en-US" altLang="zh-CN" sz="2800" b="1" kern="100" dirty="0">
                <a:latin typeface="宋体"/>
                <a:ea typeface="华文细黑"/>
                <a:cs typeface="Times New Roman"/>
              </a:rPr>
              <a:t>”</a:t>
            </a:r>
            <a:r>
              <a:rPr lang="zh-CN" altLang="zh-CN" sz="2800" b="1" kern="100" dirty="0">
                <a:latin typeface="Times New Roman"/>
                <a:ea typeface="华文细黑"/>
                <a:cs typeface="Times New Roman"/>
              </a:rPr>
              <a:t>法</a:t>
            </a:r>
            <a:endParaRPr lang="zh-CN" altLang="zh-CN" sz="1050" kern="100" dirty="0">
              <a:effectLst/>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16" name="矩形 15"/>
          <p:cNvSpPr/>
          <p:nvPr/>
        </p:nvSpPr>
        <p:spPr>
          <a:xfrm>
            <a:off x="5733569" y="3274747"/>
            <a:ext cx="723275"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2</a:t>
            </a:r>
            <a:endParaRPr lang="zh-CN" altLang="en-US" dirty="0"/>
          </a:p>
        </p:txBody>
      </p:sp>
      <p:pic>
        <p:nvPicPr>
          <p:cNvPr id="53250" name="Picture 2" descr="\\贾文\贾文\源文件\同步\物理 人教 必修1 新课标\4-1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68" y="1377524"/>
            <a:ext cx="2776477" cy="190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511030" y="5138822"/>
            <a:ext cx="2698175"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通过原点的直线</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9996611" y="513882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正比</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629219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54886" y="45418"/>
            <a:ext cx="11322624" cy="3970318"/>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研究加速度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与质量</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的关系</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示，因为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图象是曲线，检查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图象是不是双曲线，就能判断它们之间是不是成反比关系，但检查这条曲线是不是双曲线，相当困难</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成反比，则</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与</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必</a:t>
            </a:r>
            <a:r>
              <a:rPr lang="zh-CN" altLang="zh-CN" sz="2800" kern="100" dirty="0">
                <a:latin typeface="Times New Roman"/>
                <a:ea typeface="华文细黑"/>
                <a:cs typeface="Times New Roman"/>
              </a:rPr>
              <a:t>成正比</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我们采取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化曲为直</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的方法，</a:t>
            </a:r>
            <a:r>
              <a:rPr lang="zh-CN" altLang="zh-CN" sz="2800" kern="100" spc="-100" dirty="0">
                <a:latin typeface="Times New Roman"/>
                <a:ea typeface="华文细黑"/>
                <a:cs typeface="Times New Roman"/>
              </a:rPr>
              <a:t>以</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为纵坐标</a:t>
            </a:r>
            <a:r>
              <a:rPr lang="zh-CN" altLang="zh-CN" sz="2800" kern="100" spc="-1000" dirty="0">
                <a:latin typeface="Times New Roman"/>
                <a:ea typeface="华文细黑"/>
                <a:cs typeface="Times New Roman"/>
              </a:rPr>
              <a:t>，</a:t>
            </a:r>
            <a:r>
              <a:rPr lang="zh-CN" altLang="zh-CN" sz="2800" kern="100" spc="-100" dirty="0" smtClean="0">
                <a:latin typeface="Times New Roman"/>
                <a:ea typeface="华文细黑"/>
                <a:cs typeface="Times New Roman"/>
              </a:rPr>
              <a:t>以</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为</a:t>
            </a:r>
            <a:r>
              <a:rPr lang="zh-CN" altLang="zh-CN" sz="2800" kern="100" dirty="0">
                <a:latin typeface="Times New Roman"/>
                <a:ea typeface="华文细黑"/>
                <a:cs typeface="Times New Roman"/>
              </a:rPr>
              <a:t>横坐标</a:t>
            </a:r>
            <a:r>
              <a:rPr lang="zh-CN" altLang="zh-CN" sz="2800" kern="100" spc="-1000" dirty="0">
                <a:latin typeface="Times New Roman"/>
                <a:ea typeface="华文细黑"/>
                <a:cs typeface="Times New Roman"/>
              </a:rPr>
              <a:t>，</a:t>
            </a:r>
            <a:r>
              <a:rPr lang="zh-CN" altLang="zh-CN" sz="2800" kern="100" dirty="0">
                <a:latin typeface="Times New Roman"/>
                <a:ea typeface="华文细黑"/>
                <a:cs typeface="Times New Roman"/>
              </a:rPr>
              <a:t>作出</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图象</a:t>
            </a: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图象</a:t>
            </a:r>
            <a:r>
              <a:rPr lang="zh-CN" altLang="zh-CN" sz="2800" kern="100" dirty="0">
                <a:latin typeface="Times New Roman"/>
                <a:ea typeface="华文细黑"/>
                <a:cs typeface="Times New Roman"/>
              </a:rPr>
              <a:t>是一</a:t>
            </a:r>
            <a:r>
              <a:rPr lang="zh-CN" altLang="zh-CN" sz="2800" kern="100" dirty="0" smtClean="0">
                <a:latin typeface="Times New Roman"/>
                <a:ea typeface="华文细黑"/>
                <a:cs typeface="Times New Roman"/>
              </a:rPr>
              <a:t>条</a:t>
            </a:r>
            <a:r>
              <a:rPr lang="en-US" altLang="zh-CN" sz="2800" kern="100" dirty="0" smtClean="0">
                <a:latin typeface="宋体" pitchFamily="2" charset="-122"/>
                <a:ea typeface="宋体" pitchFamily="2" charset="-122"/>
                <a:cs typeface="Times New Roman"/>
              </a:rPr>
              <a:t>_______</a:t>
            </a:r>
          </a:p>
          <a:p>
            <a:pPr algn="just">
              <a:lnSpc>
                <a:spcPct val="1500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说明</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与</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成</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即</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m</a:t>
            </a:r>
            <a:r>
              <a:rPr lang="zh-CN" altLang="zh-CN" sz="2800" kern="100" dirty="0" smtClean="0">
                <a:latin typeface="Times New Roman"/>
                <a:ea typeface="华文细黑"/>
                <a:cs typeface="Times New Roman"/>
              </a:rPr>
              <a:t>成</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pic>
        <p:nvPicPr>
          <p:cNvPr id="55298" name="Picture 2" descr="\\贾文\贾文\源文件\同步\物理 人教 必修1 新课标\4-1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868" y="4113988"/>
            <a:ext cx="5994677" cy="243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33569" y="6218942"/>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715467582"/>
              </p:ext>
            </p:extLst>
          </p:nvPr>
        </p:nvGraphicFramePr>
        <p:xfrm>
          <a:off x="4747374" y="1855778"/>
          <a:ext cx="549275" cy="1208088"/>
        </p:xfrm>
        <a:graphic>
          <a:graphicData uri="http://schemas.openxmlformats.org/presentationml/2006/ole">
            <mc:AlternateContent xmlns:mc="http://schemas.openxmlformats.org/markup-compatibility/2006">
              <mc:Choice xmlns:v="urn:schemas-microsoft-com:vml" Requires="v">
                <p:oleObj spid="_x0000_s91041" name="文档" r:id="rId5" imgW="549991" imgH="1208520" progId="Word.Document.12">
                  <p:embed/>
                </p:oleObj>
              </mc:Choice>
              <mc:Fallback>
                <p:oleObj name="文档" r:id="rId5" imgW="549991" imgH="1208520" progId="Word.Document.12">
                  <p:embed/>
                  <p:pic>
                    <p:nvPicPr>
                      <p:cNvPr id="0" name=""/>
                      <p:cNvPicPr/>
                      <p:nvPr/>
                    </p:nvPicPr>
                    <p:blipFill>
                      <a:blip r:embed="rId6"/>
                      <a:stretch>
                        <a:fillRect/>
                      </a:stretch>
                    </p:blipFill>
                    <p:spPr>
                      <a:xfrm>
                        <a:off x="4747374" y="1855778"/>
                        <a:ext cx="549275" cy="12080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89012166"/>
              </p:ext>
            </p:extLst>
          </p:nvPr>
        </p:nvGraphicFramePr>
        <p:xfrm>
          <a:off x="2906534" y="2519898"/>
          <a:ext cx="549275" cy="1208088"/>
        </p:xfrm>
        <a:graphic>
          <a:graphicData uri="http://schemas.openxmlformats.org/presentationml/2006/ole">
            <mc:AlternateContent xmlns:mc="http://schemas.openxmlformats.org/markup-compatibility/2006">
              <mc:Choice xmlns:v="urn:schemas-microsoft-com:vml" Requires="v">
                <p:oleObj spid="_x0000_s91042" name="文档" r:id="rId7" imgW="549991" imgH="1208520" progId="Word.Document.12">
                  <p:embed/>
                </p:oleObj>
              </mc:Choice>
              <mc:Fallback>
                <p:oleObj name="文档" r:id="rId7" imgW="549991" imgH="1208520" progId="Word.Document.12">
                  <p:embed/>
                  <p:pic>
                    <p:nvPicPr>
                      <p:cNvPr id="0" name=""/>
                      <p:cNvPicPr/>
                      <p:nvPr/>
                    </p:nvPicPr>
                    <p:blipFill>
                      <a:blip r:embed="rId8"/>
                      <a:stretch>
                        <a:fillRect/>
                      </a:stretch>
                    </p:blipFill>
                    <p:spPr>
                      <a:xfrm>
                        <a:off x="2906534" y="2519898"/>
                        <a:ext cx="549275" cy="120808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921037988"/>
              </p:ext>
            </p:extLst>
          </p:nvPr>
        </p:nvGraphicFramePr>
        <p:xfrm>
          <a:off x="6033358" y="2519898"/>
          <a:ext cx="549275" cy="1208088"/>
        </p:xfrm>
        <a:graphic>
          <a:graphicData uri="http://schemas.openxmlformats.org/presentationml/2006/ole">
            <mc:AlternateContent xmlns:mc="http://schemas.openxmlformats.org/markup-compatibility/2006">
              <mc:Choice xmlns:v="urn:schemas-microsoft-com:vml" Requires="v">
                <p:oleObj spid="_x0000_s91043" name="文档" r:id="rId9" imgW="549991" imgH="1208520" progId="Word.Document.12">
                  <p:embed/>
                </p:oleObj>
              </mc:Choice>
              <mc:Fallback>
                <p:oleObj name="文档" r:id="rId9" imgW="549991" imgH="1208520" progId="Word.Document.12">
                  <p:embed/>
                  <p:pic>
                    <p:nvPicPr>
                      <p:cNvPr id="0" name=""/>
                      <p:cNvPicPr/>
                      <p:nvPr/>
                    </p:nvPicPr>
                    <p:blipFill>
                      <a:blip r:embed="rId8"/>
                      <a:stretch>
                        <a:fillRect/>
                      </a:stretch>
                    </p:blipFill>
                    <p:spPr>
                      <a:xfrm>
                        <a:off x="6033358" y="2519898"/>
                        <a:ext cx="549275" cy="120808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889067883"/>
              </p:ext>
            </p:extLst>
          </p:nvPr>
        </p:nvGraphicFramePr>
        <p:xfrm>
          <a:off x="8255446" y="2519898"/>
          <a:ext cx="549275" cy="1208088"/>
        </p:xfrm>
        <a:graphic>
          <a:graphicData uri="http://schemas.openxmlformats.org/presentationml/2006/ole">
            <mc:AlternateContent xmlns:mc="http://schemas.openxmlformats.org/markup-compatibility/2006">
              <mc:Choice xmlns:v="urn:schemas-microsoft-com:vml" Requires="v">
                <p:oleObj spid="_x0000_s91044" name="文档" r:id="rId10" imgW="549991" imgH="1208520" progId="Word.Document.12">
                  <p:embed/>
                </p:oleObj>
              </mc:Choice>
              <mc:Fallback>
                <p:oleObj name="文档" r:id="rId10" imgW="549991" imgH="1208520" progId="Word.Document.12">
                  <p:embed/>
                  <p:pic>
                    <p:nvPicPr>
                      <p:cNvPr id="0" name=""/>
                      <p:cNvPicPr/>
                      <p:nvPr/>
                    </p:nvPicPr>
                    <p:blipFill>
                      <a:blip r:embed="rId8"/>
                      <a:stretch>
                        <a:fillRect/>
                      </a:stretch>
                    </p:blipFill>
                    <p:spPr>
                      <a:xfrm>
                        <a:off x="8255446" y="2519898"/>
                        <a:ext cx="549275" cy="1208088"/>
                      </a:xfrm>
                      <a:prstGeom prst="rect">
                        <a:avLst/>
                      </a:prstGeom>
                    </p:spPr>
                  </p:pic>
                </p:oleObj>
              </mc:Fallback>
            </mc:AlternateContent>
          </a:graphicData>
        </a:graphic>
      </p:graphicFrame>
      <p:sp>
        <p:nvSpPr>
          <p:cNvPr id="6" name="矩形 5"/>
          <p:cNvSpPr/>
          <p:nvPr/>
        </p:nvSpPr>
        <p:spPr>
          <a:xfrm>
            <a:off x="10346570" y="2674948"/>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过原点</a:t>
            </a:r>
            <a:endParaRPr lang="zh-CN" altLang="en-US" sz="2800" kern="100" dirty="0">
              <a:solidFill>
                <a:srgbClr val="C00000"/>
              </a:solidFill>
              <a:latin typeface="Times New Roman"/>
              <a:ea typeface="华文细黑"/>
              <a:cs typeface="Times New Roman"/>
            </a:endParaRPr>
          </a:p>
        </p:txBody>
      </p:sp>
      <p:sp>
        <p:nvSpPr>
          <p:cNvPr id="19" name="矩形 18"/>
          <p:cNvSpPr/>
          <p:nvPr/>
        </p:nvSpPr>
        <p:spPr>
          <a:xfrm>
            <a:off x="406574" y="3327306"/>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的直线</a:t>
            </a:r>
            <a:endParaRPr lang="zh-CN" altLang="en-US" sz="2800" kern="100" dirty="0">
              <a:solidFill>
                <a:srgbClr val="C00000"/>
              </a:solidFill>
              <a:latin typeface="Times New Roman"/>
              <a:ea typeface="华文细黑"/>
              <a:cs typeface="Times New Roman"/>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1488330545"/>
              </p:ext>
            </p:extLst>
          </p:nvPr>
        </p:nvGraphicFramePr>
        <p:xfrm>
          <a:off x="3250947" y="3155296"/>
          <a:ext cx="549275" cy="1208088"/>
        </p:xfrm>
        <a:graphic>
          <a:graphicData uri="http://schemas.openxmlformats.org/presentationml/2006/ole">
            <mc:AlternateContent xmlns:mc="http://schemas.openxmlformats.org/markup-compatibility/2006">
              <mc:Choice xmlns:v="urn:schemas-microsoft-com:vml" Requires="v">
                <p:oleObj spid="_x0000_s91045" name="文档" r:id="rId11" imgW="549991" imgH="1208520" progId="Word.Document.12">
                  <p:embed/>
                </p:oleObj>
              </mc:Choice>
              <mc:Fallback>
                <p:oleObj name="文档" r:id="rId11" imgW="549991" imgH="1208520" progId="Word.Document.12">
                  <p:embed/>
                  <p:pic>
                    <p:nvPicPr>
                      <p:cNvPr id="0" name=""/>
                      <p:cNvPicPr/>
                      <p:nvPr/>
                    </p:nvPicPr>
                    <p:blipFill>
                      <a:blip r:embed="rId8"/>
                      <a:stretch>
                        <a:fillRect/>
                      </a:stretch>
                    </p:blipFill>
                    <p:spPr>
                      <a:xfrm>
                        <a:off x="3250947" y="3155296"/>
                        <a:ext cx="549275" cy="1208088"/>
                      </a:xfrm>
                      <a:prstGeom prst="rect">
                        <a:avLst/>
                      </a:prstGeom>
                    </p:spPr>
                  </p:pic>
                </p:oleObj>
              </mc:Fallback>
            </mc:AlternateContent>
          </a:graphicData>
        </a:graphic>
      </p:graphicFrame>
      <p:sp>
        <p:nvSpPr>
          <p:cNvPr id="7" name="矩形 6"/>
          <p:cNvSpPr/>
          <p:nvPr/>
        </p:nvSpPr>
        <p:spPr>
          <a:xfrm>
            <a:off x="3937779" y="332730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正比</a:t>
            </a:r>
            <a:endParaRPr lang="zh-CN" altLang="en-US" sz="2800" kern="100" dirty="0">
              <a:solidFill>
                <a:srgbClr val="C00000"/>
              </a:solidFill>
              <a:latin typeface="Times New Roman"/>
              <a:ea typeface="华文细黑"/>
              <a:cs typeface="Times New Roman"/>
            </a:endParaRPr>
          </a:p>
        </p:txBody>
      </p:sp>
      <p:sp>
        <p:nvSpPr>
          <p:cNvPr id="21" name="矩形 20"/>
          <p:cNvSpPr/>
          <p:nvPr/>
        </p:nvSpPr>
        <p:spPr>
          <a:xfrm>
            <a:off x="6663035" y="332730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反比</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246534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19" grpId="0"/>
      <p:bldP spid="19" grpId="1"/>
      <p:bldP spid="7" grpId="0"/>
      <p:bldP spid="7" grpId="1"/>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33894" y="4644658"/>
            <a:ext cx="11322624" cy="1949508"/>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平衡摩擦力：在长木板不带定滑轮的一端下面垫一木块，反复移动木块位置，直到轻推小车在斜面上运动时可</a:t>
            </a:r>
            <a:r>
              <a:rPr lang="zh-CN" altLang="zh-CN" sz="2800" kern="100" dirty="0" smtClean="0">
                <a:latin typeface="Times New Roman"/>
                <a:ea typeface="华文细黑"/>
                <a:cs typeface="Times New Roman"/>
              </a:rPr>
              <a:t>保持</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运动</a:t>
            </a:r>
            <a:r>
              <a:rPr lang="zh-CN" altLang="zh-CN" sz="2800" kern="100" dirty="0">
                <a:latin typeface="Times New Roman"/>
                <a:ea typeface="华文细黑"/>
                <a:cs typeface="Times New Roman"/>
              </a:rPr>
              <a:t>为止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纸带上相邻点间距相等</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433894" y="65738"/>
            <a:ext cx="11322624"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四、实验步骤</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smtClean="0">
                <a:latin typeface="Times New Roman"/>
                <a:ea typeface="华文细黑"/>
                <a:cs typeface="Times New Roman"/>
              </a:rPr>
              <a:t>用</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测出</a:t>
            </a:r>
            <a:r>
              <a:rPr lang="zh-CN" altLang="zh-CN" sz="2800" kern="100" dirty="0">
                <a:latin typeface="Times New Roman"/>
                <a:ea typeface="华文细黑"/>
                <a:cs typeface="Times New Roman"/>
              </a:rPr>
              <a:t>小车的质量，并把数值记录下来</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按</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4</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示的装置把实验器材安装好</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小车上先不系绳</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pic>
        <p:nvPicPr>
          <p:cNvPr id="28201" name="Picture 553" descr="\\贾文\贾文\源文件\同步\物理 人教 必修1 新课标\4-1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681" y="2103170"/>
            <a:ext cx="5599890" cy="21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33569" y="418328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sp>
        <p:nvSpPr>
          <p:cNvPr id="5" name="矩形 4"/>
          <p:cNvSpPr/>
          <p:nvPr/>
        </p:nvSpPr>
        <p:spPr>
          <a:xfrm>
            <a:off x="1098099" y="78670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天平</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7714609" y="5357802"/>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匀速直线</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271196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p:bldP spid="5" grpId="1"/>
      <p:bldP spid="6" grpId="0"/>
      <p:bldP spid="6"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6193</TotalTime>
  <Words>3046</Words>
  <Application>Microsoft Office PowerPoint</Application>
  <PresentationFormat>自定义</PresentationFormat>
  <Paragraphs>468</Paragraphs>
  <Slides>45</Slides>
  <Notes>0</Notes>
  <HiddenSlides>7</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6780</cp:revision>
  <dcterms:created xsi:type="dcterms:W3CDTF">2014-11-27T01:03:00Z</dcterms:created>
  <dcterms:modified xsi:type="dcterms:W3CDTF">2018-07-02T03:55:21Z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