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1393" r:id="rId2"/>
    <p:sldId id="1263" r:id="rId3"/>
    <p:sldId id="699" r:id="rId4"/>
    <p:sldId id="1104" r:id="rId5"/>
    <p:sldId id="1105" r:id="rId6"/>
    <p:sldId id="1469" r:id="rId7"/>
    <p:sldId id="1311" r:id="rId8"/>
    <p:sldId id="1470" r:id="rId9"/>
    <p:sldId id="1126" r:id="rId10"/>
    <p:sldId id="1127" r:id="rId11"/>
    <p:sldId id="1472" r:id="rId12"/>
    <p:sldId id="1450" r:id="rId13"/>
    <p:sldId id="1429" r:id="rId14"/>
    <p:sldId id="1369" r:id="rId15"/>
    <p:sldId id="1473" r:id="rId16"/>
    <p:sldId id="1477" r:id="rId17"/>
    <p:sldId id="1462" r:id="rId18"/>
    <p:sldId id="1474" r:id="rId19"/>
    <p:sldId id="1478" r:id="rId20"/>
    <p:sldId id="1479" r:id="rId21"/>
    <p:sldId id="1115" r:id="rId22"/>
    <p:sldId id="1059" r:id="rId23"/>
    <p:sldId id="1465" r:id="rId24"/>
    <p:sldId id="1060" r:id="rId25"/>
    <p:sldId id="1466" r:id="rId26"/>
    <p:sldId id="1061" r:id="rId27"/>
    <p:sldId id="1363" r:id="rId28"/>
    <p:sldId id="441" r:id="rId29"/>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247" autoAdjust="0"/>
  </p:normalViewPr>
  <p:slideViewPr>
    <p:cSldViewPr>
      <p:cViewPr>
        <p:scale>
          <a:sx n="75" d="100"/>
          <a:sy n="75" d="100"/>
        </p:scale>
        <p:origin x="-432" y="-269"/>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2018/7/2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2018/7/2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package" Target="../embeddings/Microsoft_Word___1.docx"/><Relationship Id="rId7" Type="http://schemas.openxmlformats.org/officeDocument/2006/relationships/package" Target="../embeddings/Microsoft_Word___3.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Word___2.docx"/><Relationship Id="rId5" Type="http://schemas.openxmlformats.org/officeDocument/2006/relationships/image" Target="../media/image12.png"/><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Microsoft_Word___4.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slide" Target="slide3.xml"/><Relationship Id="rId5" Type="http://schemas.openxmlformats.org/officeDocument/2006/relationships/image" Target="../media/image14.emf"/><Relationship Id="rId4" Type="http://schemas.openxmlformats.org/officeDocument/2006/relationships/package" Target="../embeddings/Microsoft_Word___5.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package" Target="../embeddings/Microsoft_Word___6.docx"/><Relationship Id="rId7" Type="http://schemas.openxmlformats.org/officeDocument/2006/relationships/package" Target="../embeddings/Microsoft_Word___8.docx"/><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6.emf"/><Relationship Id="rId5" Type="http://schemas.openxmlformats.org/officeDocument/2006/relationships/package" Target="../embeddings/Microsoft_Word___7.docx"/><Relationship Id="rId10" Type="http://schemas.openxmlformats.org/officeDocument/2006/relationships/image" Target="../media/image8.png"/><Relationship Id="rId4" Type="http://schemas.openxmlformats.org/officeDocument/2006/relationships/image" Target="../media/image15.emf"/><Relationship Id="rId9" Type="http://schemas.openxmlformats.org/officeDocument/2006/relationships/slide" Target="slide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slide" Target="slide27.xml"/><Relationship Id="rId4" Type="http://schemas.openxmlformats.org/officeDocument/2006/relationships/slide" Target="slide26.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2.xml"/><Relationship Id="rId1" Type="http://schemas.openxmlformats.org/officeDocument/2006/relationships/slideLayout" Target="../slideLayouts/slideLayout1.xml"/><Relationship Id="rId5" Type="http://schemas.openxmlformats.org/officeDocument/2006/relationships/slide" Target="slide27.xml"/><Relationship Id="rId4" Type="http://schemas.openxmlformats.org/officeDocument/2006/relationships/slide" Target="slide26.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slide" Target="slide27.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2.xml"/><Relationship Id="rId1" Type="http://schemas.openxmlformats.org/officeDocument/2006/relationships/slideLayout" Target="../slideLayouts/slideLayout1.xml"/><Relationship Id="rId5" Type="http://schemas.openxmlformats.org/officeDocument/2006/relationships/slide" Target="slide27.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 Target="slide22.xml"/><Relationship Id="rId7" Type="http://schemas.openxmlformats.org/officeDocument/2006/relationships/package" Target="../embeddings/Microsoft_Word___9.docx"/><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image" Target="../media/image19.emf"/><Relationship Id="rId4" Type="http://schemas.openxmlformats.org/officeDocument/2006/relationships/slide" Target="slide24.xml"/><Relationship Id="rId9" Type="http://schemas.openxmlformats.org/officeDocument/2006/relationships/package" Target="../embeddings/Microsoft_Word___10.docx"/></Relationships>
</file>

<file path=ppt/slides/_rels/slide2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 Target="slide22.xml"/><Relationship Id="rId7" Type="http://schemas.openxmlformats.org/officeDocument/2006/relationships/package" Target="../embeddings/Microsoft_Word___11.docx"/><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image" Target="../media/image8.png"/><Relationship Id="rId4" Type="http://schemas.openxmlformats.org/officeDocument/2006/relationships/slide" Target="slide24.xml"/><Relationship Id="rId9"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slide" Target="slide9.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C:\Users\Administrator\Desktop\用！！！\风景图片\新图！\3运动会\timg (62).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4"/>
            <a:ext cx="12190413"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2"/>
          <p:cNvSpPr txBox="1">
            <a:spLocks/>
          </p:cNvSpPr>
          <p:nvPr/>
        </p:nvSpPr>
        <p:spPr>
          <a:xfrm>
            <a:off x="2926854" y="4272547"/>
            <a:ext cx="888605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en-US" altLang="zh-CN" sz="3800" b="1" kern="100" dirty="0">
                <a:solidFill>
                  <a:schemeClr val="bg2">
                    <a:lumMod val="25000"/>
                  </a:schemeClr>
                </a:solidFill>
                <a:latin typeface="Times New Roman" pitchFamily="18" charset="0"/>
                <a:ea typeface="微软雅黑" pitchFamily="34" charset="-122"/>
                <a:cs typeface="Times New Roman" pitchFamily="18" charset="0"/>
              </a:rPr>
              <a:t>4</a:t>
            </a:r>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　力学单位制</a:t>
            </a:r>
          </a:p>
        </p:txBody>
      </p:sp>
      <p:sp>
        <p:nvSpPr>
          <p:cNvPr id="14" name="副标题 3"/>
          <p:cNvSpPr txBox="1">
            <a:spLocks/>
          </p:cNvSpPr>
          <p:nvPr/>
        </p:nvSpPr>
        <p:spPr>
          <a:xfrm>
            <a:off x="2926854" y="3777134"/>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dirty="0">
                <a:solidFill>
                  <a:schemeClr val="bg2">
                    <a:lumMod val="25000"/>
                  </a:schemeClr>
                </a:solidFill>
                <a:latin typeface="Times New Roman" pitchFamily="18" charset="0"/>
                <a:ea typeface="微软雅黑"/>
                <a:cs typeface="Times New Roman" pitchFamily="18" charset="0"/>
              </a:rPr>
              <a:t>第四章</a:t>
            </a:r>
            <a:r>
              <a:rPr lang="zh-CN" altLang="zh-CN" dirty="0">
                <a:solidFill>
                  <a:schemeClr val="bg2">
                    <a:lumMod val="25000"/>
                  </a:schemeClr>
                </a:solidFill>
                <a:latin typeface="Times New Roman" pitchFamily="18" charset="0"/>
                <a:ea typeface="微软雅黑"/>
                <a:cs typeface="Times New Roman" pitchFamily="18" charset="0"/>
              </a:rPr>
              <a:t>　</a:t>
            </a:r>
            <a:r>
              <a:rPr lang="zh-CN" altLang="en-US" dirty="0">
                <a:solidFill>
                  <a:schemeClr val="bg2">
                    <a:lumMod val="25000"/>
                  </a:schemeClr>
                </a:solidFill>
                <a:latin typeface="Times New Roman" pitchFamily="18" charset="0"/>
                <a:ea typeface="微软雅黑"/>
                <a:cs typeface="Times New Roman" pitchFamily="18" charset="0"/>
              </a:rPr>
              <a:t>牛顿运动定律</a:t>
            </a:r>
          </a:p>
        </p:txBody>
      </p:sp>
    </p:spTree>
    <p:extLst>
      <p:ext uri="{BB962C8B-B14F-4D97-AF65-F5344CB8AC3E}">
        <p14:creationId xmlns:p14="http://schemas.microsoft.com/office/powerpoint/2010/main" val="2180500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384382" y="5734050"/>
            <a:ext cx="11294265" cy="65607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a:t>
            </a:r>
            <a:r>
              <a:rPr lang="zh-CN" altLang="zh-CN" sz="2800" b="1" kern="100">
                <a:solidFill>
                  <a:srgbClr val="0000FF"/>
                </a:solidFill>
                <a:latin typeface="Times New Roman"/>
                <a:ea typeface="华文细黑"/>
                <a:cs typeface="Times New Roman"/>
              </a:rPr>
              <a:t>　</a:t>
            </a:r>
            <a:r>
              <a:rPr lang="zh-CN" altLang="zh-CN" sz="2800" kern="100" smtClean="0">
                <a:solidFill>
                  <a:srgbClr val="C00000"/>
                </a:solidFill>
                <a:latin typeface="Times New Roman"/>
                <a:ea typeface="华文细黑"/>
                <a:cs typeface="Times New Roman"/>
              </a:rPr>
              <a:t>能</a:t>
            </a:r>
            <a:r>
              <a:rPr lang="en-US" altLang="zh-CN" sz="2800" kern="100" dirty="0">
                <a:solidFill>
                  <a:srgbClr val="C00000"/>
                </a:solidFill>
                <a:latin typeface="Times New Roman"/>
                <a:ea typeface="华文细黑"/>
                <a:cs typeface="Courier New"/>
              </a:rPr>
              <a:t>.10 m/s</a:t>
            </a:r>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Times New Roman"/>
                <a:ea typeface="华文细黑"/>
                <a:cs typeface="Courier New"/>
              </a:rPr>
              <a:t>36 km/h&gt;35 km/h</a:t>
            </a:r>
            <a:r>
              <a:rPr lang="zh-CN" altLang="zh-CN" sz="2800" kern="100" dirty="0">
                <a:solidFill>
                  <a:srgbClr val="C00000"/>
                </a:solidFill>
                <a:latin typeface="Times New Roman"/>
                <a:ea typeface="华文细黑"/>
                <a:cs typeface="Times New Roman"/>
              </a:rPr>
              <a:t>，所以运动员的速度较大</a:t>
            </a:r>
            <a:r>
              <a:rPr lang="en-US" altLang="zh-CN" sz="2800" kern="100" dirty="0">
                <a:solidFill>
                  <a:srgbClr val="C00000"/>
                </a:solidFill>
                <a:latin typeface="Times New Roman"/>
                <a:ea typeface="华文细黑"/>
                <a:cs typeface="Courier New"/>
              </a:rPr>
              <a:t>.</a:t>
            </a:r>
            <a:endParaRPr lang="zh-CN" altLang="zh-CN" sz="1050" kern="100" dirty="0">
              <a:effectLst/>
              <a:latin typeface="宋体"/>
              <a:cs typeface="Courier New"/>
            </a:endParaRPr>
          </a:p>
        </p:txBody>
      </p:sp>
      <p:sp>
        <p:nvSpPr>
          <p:cNvPr id="12" name="矩形 11"/>
          <p:cNvSpPr/>
          <p:nvPr/>
        </p:nvSpPr>
        <p:spPr>
          <a:xfrm>
            <a:off x="384382" y="591002"/>
            <a:ext cx="6535266" cy="3970318"/>
          </a:xfrm>
          <a:prstGeom prst="rect">
            <a:avLst/>
          </a:prstGeom>
        </p:spPr>
        <p:txBody>
          <a:bodyPr wrap="square">
            <a:spAutoFit/>
          </a:bodyPr>
          <a:lstStyle/>
          <a:p>
            <a:pPr algn="just">
              <a:lnSpc>
                <a:spcPct val="150000"/>
              </a:lnSpc>
              <a:spcAft>
                <a:spcPts val="0"/>
              </a:spcAf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导学探究</a:t>
            </a:r>
            <a:r>
              <a:rPr lang="en-US" altLang="zh-CN" sz="2800" b="1" kern="100" dirty="0">
                <a:solidFill>
                  <a:srgbClr val="0000FF"/>
                </a:solidFill>
                <a:latin typeface="IPAPANNEW"/>
                <a:ea typeface="华文细黑"/>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zh-CN" altLang="zh-CN" sz="2800" kern="100" spc="100" dirty="0" smtClean="0">
                <a:latin typeface="Times New Roman"/>
                <a:ea typeface="华文细黑"/>
                <a:cs typeface="Times New Roman"/>
              </a:rPr>
              <a:t>如图</a:t>
            </a:r>
            <a:r>
              <a:rPr lang="en-US" altLang="zh-CN" sz="2800" kern="100" spc="100" dirty="0" smtClean="0">
                <a:latin typeface="Times New Roman"/>
                <a:ea typeface="华文细黑"/>
                <a:cs typeface="Courier New"/>
              </a:rPr>
              <a:t>1</a:t>
            </a:r>
            <a:r>
              <a:rPr lang="zh-CN" altLang="zh-CN" sz="2800" kern="100" spc="100" dirty="0" smtClean="0">
                <a:latin typeface="Times New Roman"/>
                <a:ea typeface="华文细黑"/>
                <a:cs typeface="Times New Roman"/>
              </a:rPr>
              <a:t>，</a:t>
            </a:r>
            <a:r>
              <a:rPr lang="zh-CN" altLang="zh-CN" sz="2800" kern="100" spc="100" dirty="0">
                <a:latin typeface="Times New Roman"/>
                <a:ea typeface="华文细黑"/>
                <a:cs typeface="Times New Roman"/>
              </a:rPr>
              <a:t>某运动员的最快速度可以达到</a:t>
            </a:r>
            <a:r>
              <a:rPr lang="en-US" altLang="zh-CN" sz="2800" kern="100" spc="100" dirty="0">
                <a:latin typeface="Times New Roman"/>
                <a:ea typeface="华文细黑"/>
                <a:cs typeface="Courier New"/>
              </a:rPr>
              <a:t>10 m/s</a:t>
            </a:r>
            <a:r>
              <a:rPr lang="zh-CN" altLang="zh-CN" sz="2800" kern="100" spc="100" dirty="0">
                <a:latin typeface="Times New Roman"/>
                <a:ea typeface="华文细黑"/>
                <a:cs typeface="Times New Roman"/>
              </a:rPr>
              <a:t>，某人骑助力车的速度为</a:t>
            </a:r>
            <a:r>
              <a:rPr lang="en-US" altLang="zh-CN" sz="2800" kern="100" dirty="0">
                <a:latin typeface="Times New Roman"/>
                <a:ea typeface="华文细黑"/>
                <a:cs typeface="Courier New"/>
              </a:rPr>
              <a:t>35 km/h</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某同学仅凭所给两个速度的数值能否判断运动员的速度与助力车的速度的大小关系</a:t>
            </a:r>
            <a:r>
              <a:rPr lang="zh-CN" altLang="zh-CN" sz="2800" kern="100" dirty="0" smtClean="0">
                <a:latin typeface="Times New Roman"/>
                <a:ea typeface="华文细黑"/>
                <a:cs typeface="Times New Roman"/>
              </a:rPr>
              <a:t>？</a:t>
            </a:r>
            <a:endParaRPr lang="zh-CN" altLang="zh-CN" sz="1050" kern="100" dirty="0">
              <a:latin typeface="宋体"/>
              <a:cs typeface="Courier New"/>
            </a:endParaRPr>
          </a:p>
        </p:txBody>
      </p:sp>
      <p:sp>
        <p:nvSpPr>
          <p:cNvPr id="15" name="矩形 14"/>
          <p:cNvSpPr/>
          <p:nvPr/>
        </p:nvSpPr>
        <p:spPr>
          <a:xfrm>
            <a:off x="384382" y="4391880"/>
            <a:ext cx="11294265" cy="65607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不能</a:t>
            </a:r>
            <a:endParaRPr lang="zh-CN" altLang="zh-CN" sz="1050" kern="100" dirty="0">
              <a:effectLst/>
              <a:latin typeface="宋体"/>
              <a:cs typeface="Courier New"/>
            </a:endParaRPr>
          </a:p>
        </p:txBody>
      </p:sp>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一、单位制的理解</a:t>
            </a: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35842" name="Picture 2" descr="\\贾文\贾文\源文件\同步\物理 人教 必修1 新课标\4-59.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2856" y="1458770"/>
            <a:ext cx="4847306" cy="209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012048" y="3573810"/>
            <a:ext cx="748923" cy="523220"/>
          </a:xfrm>
          <a:prstGeom prst="rect">
            <a:avLst/>
          </a:prstGeom>
        </p:spPr>
        <p:txBody>
          <a:bodyPr wrap="none">
            <a:spAutoFit/>
          </a:bodyPr>
          <a:lstStyle/>
          <a:p>
            <a:r>
              <a:rPr lang="zh-CN" altLang="zh-CN" sz="2800" kern="100" spc="100" dirty="0">
                <a:solidFill>
                  <a:prstClr val="black"/>
                </a:solidFill>
                <a:latin typeface="Times New Roman"/>
                <a:ea typeface="华文细黑"/>
                <a:cs typeface="Times New Roman"/>
              </a:rPr>
              <a:t>图</a:t>
            </a:r>
            <a:r>
              <a:rPr lang="en-US" altLang="zh-CN" sz="2800" kern="100" spc="100" dirty="0">
                <a:solidFill>
                  <a:prstClr val="black"/>
                </a:solidFill>
                <a:latin typeface="Times New Roman"/>
                <a:ea typeface="华文细黑"/>
                <a:cs typeface="Courier New"/>
              </a:rPr>
              <a:t>1</a:t>
            </a:r>
            <a:endParaRPr lang="zh-CN" altLang="en-US" dirty="0"/>
          </a:p>
        </p:txBody>
      </p:sp>
      <p:sp>
        <p:nvSpPr>
          <p:cNvPr id="8" name="矩形 7"/>
          <p:cNvSpPr/>
          <p:nvPr/>
        </p:nvSpPr>
        <p:spPr>
          <a:xfrm>
            <a:off x="384382" y="5047957"/>
            <a:ext cx="10975094" cy="738664"/>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你能比较以上两个速度的大小关系吗？以上两个速度哪个大？</a:t>
            </a:r>
            <a:endParaRPr lang="zh-CN" altLang="zh-CN" sz="1050" kern="100" dirty="0">
              <a:effectLst/>
              <a:latin typeface="宋体"/>
              <a:cs typeface="Courier New"/>
            </a:endParaRPr>
          </a:p>
        </p:txBody>
      </p:sp>
    </p:spTree>
    <p:extLst>
      <p:ext uri="{BB962C8B-B14F-4D97-AF65-F5344CB8AC3E}">
        <p14:creationId xmlns:p14="http://schemas.microsoft.com/office/powerpoint/2010/main" val="2539364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9" grpId="0"/>
      <p:bldP spid="9" grpId="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283099" y="261442"/>
            <a:ext cx="4108063" cy="5909310"/>
          </a:xfrm>
          <a:prstGeom prst="rect">
            <a:avLst/>
          </a:prstGeom>
        </p:spPr>
        <p:txBody>
          <a:bodyPr wrap="square">
            <a:spAutoFit/>
          </a:bodyPr>
          <a:lstStyle/>
          <a:p>
            <a:pPr algn="just">
              <a:lnSpc>
                <a:spcPct val="150000"/>
              </a:lnSpc>
              <a:spcAft>
                <a:spcPts val="0"/>
              </a:spcAft>
              <a:tabLst>
                <a:tab pos="2700655" algn="l"/>
              </a:tabLst>
            </a:pPr>
            <a:r>
              <a:rPr lang="en-US" altLang="zh-CN" sz="2800" b="1" kern="100" dirty="0" smtClean="0">
                <a:solidFill>
                  <a:srgbClr val="0000FF"/>
                </a:solidFill>
                <a:latin typeface="IPAPANNEW"/>
                <a:ea typeface="华文细黑"/>
                <a:cs typeface="Times New Roman"/>
              </a:rPr>
              <a:t>[</a:t>
            </a:r>
            <a:r>
              <a:rPr lang="zh-CN" altLang="zh-CN" sz="2800" b="1" kern="100" dirty="0" smtClean="0">
                <a:solidFill>
                  <a:srgbClr val="0000FF"/>
                </a:solidFill>
                <a:latin typeface="IPAPANNEW"/>
                <a:ea typeface="华文细黑"/>
                <a:cs typeface="Times New Roman"/>
              </a:rPr>
              <a:t>知识深化</a:t>
            </a:r>
            <a:r>
              <a:rPr lang="en-US" altLang="zh-CN" sz="2800" b="1" kern="100" dirty="0" smtClean="0">
                <a:solidFill>
                  <a:srgbClr val="0000FF"/>
                </a:solidFill>
                <a:latin typeface="IPAPANNEW"/>
                <a:ea typeface="华文细黑"/>
                <a:cs typeface="Times New Roman"/>
              </a:rPr>
              <a:t>]</a:t>
            </a:r>
          </a:p>
          <a:p>
            <a:pPr algn="just">
              <a:lnSpc>
                <a:spcPct val="1500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单位制：</a:t>
            </a:r>
            <a:r>
              <a:rPr lang="zh-CN" altLang="zh-CN" sz="2800" kern="100" dirty="0">
                <a:latin typeface="Times New Roman"/>
                <a:ea typeface="华文细黑"/>
                <a:cs typeface="Times New Roman"/>
              </a:rPr>
              <a:t>基本单位和导出单位一起组成了单位制</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国际单位制：</a:t>
            </a:r>
            <a:r>
              <a:rPr lang="zh-CN" altLang="zh-CN" sz="2800" kern="100" dirty="0">
                <a:latin typeface="Times New Roman"/>
                <a:ea typeface="华文细黑"/>
                <a:cs typeface="Times New Roman"/>
              </a:rPr>
              <a:t>是一种国际通用的、包括一切计量领域的单位制</a:t>
            </a:r>
            <a:r>
              <a:rPr lang="en-US" altLang="zh-CN" sz="2800" kern="100" dirty="0">
                <a:latin typeface="Times New Roman"/>
                <a:ea typeface="华文细黑"/>
                <a:cs typeface="Courier New"/>
              </a:rPr>
              <a:t>.</a:t>
            </a:r>
            <a:endParaRPr lang="zh-CN" altLang="zh-CN" sz="1050" kern="100" dirty="0">
              <a:latin typeface="宋体"/>
              <a:cs typeface="Courier New"/>
            </a:endParaRPr>
          </a:p>
          <a:p>
            <a:pPr>
              <a:lnSpc>
                <a:spcPct val="150000"/>
              </a:lnSpc>
            </a:pPr>
            <a:r>
              <a:rPr lang="en-US" altLang="zh-CN" sz="2800" b="1" kern="100" dirty="0">
                <a:latin typeface="Times New Roman"/>
                <a:ea typeface="华文细黑"/>
              </a:rPr>
              <a:t>3.</a:t>
            </a:r>
            <a:r>
              <a:rPr lang="zh-CN" altLang="zh-CN" sz="2800" b="1" kern="100" spc="100" dirty="0">
                <a:latin typeface="Times New Roman"/>
                <a:ea typeface="华文细黑"/>
                <a:cs typeface="Times New Roman"/>
              </a:rPr>
              <a:t>国际单位制中的</a:t>
            </a:r>
            <a:r>
              <a:rPr lang="zh-CN" altLang="zh-CN" sz="2800" b="1" kern="100" spc="100">
                <a:latin typeface="Times New Roman"/>
                <a:ea typeface="华文细黑"/>
                <a:cs typeface="Times New Roman"/>
              </a:rPr>
              <a:t>七</a:t>
            </a:r>
            <a:r>
              <a:rPr lang="zh-CN" altLang="zh-CN" sz="2800" b="1" kern="100" spc="100" smtClean="0">
                <a:latin typeface="Times New Roman"/>
                <a:ea typeface="华文细黑"/>
                <a:cs typeface="Times New Roman"/>
              </a:rPr>
              <a:t>个</a:t>
            </a:r>
            <a:r>
              <a:rPr lang="zh-CN" altLang="zh-CN" sz="2800" b="1" kern="100" smtClean="0">
                <a:latin typeface="Times New Roman"/>
                <a:ea typeface="华文细黑"/>
                <a:cs typeface="Times New Roman"/>
              </a:rPr>
              <a:t>基本</a:t>
            </a:r>
            <a:r>
              <a:rPr lang="zh-CN" altLang="zh-CN" sz="2800" b="1" kern="100" dirty="0">
                <a:latin typeface="Times New Roman"/>
                <a:ea typeface="华文细黑"/>
                <a:cs typeface="Times New Roman"/>
              </a:rPr>
              <a:t>物理量和相应的基本单位</a:t>
            </a:r>
            <a:endParaRPr lang="en-US" altLang="zh-CN" sz="2800" kern="100" dirty="0" smtClean="0">
              <a:latin typeface="Times New Roman"/>
              <a:ea typeface="华文细黑"/>
              <a:cs typeface="Courier New"/>
            </a:endParaRPr>
          </a:p>
        </p:txBody>
      </p:sp>
      <p:graphicFrame>
        <p:nvGraphicFramePr>
          <p:cNvPr id="4" name="表格 3"/>
          <p:cNvGraphicFramePr>
            <a:graphicFrameLocks noGrp="1"/>
          </p:cNvGraphicFramePr>
          <p:nvPr>
            <p:extLst>
              <p:ext uri="{D42A27DB-BD31-4B8C-83A1-F6EECF244321}">
                <p14:modId xmlns:p14="http://schemas.microsoft.com/office/powerpoint/2010/main" val="1586380100"/>
              </p:ext>
            </p:extLst>
          </p:nvPr>
        </p:nvGraphicFramePr>
        <p:xfrm>
          <a:off x="4583038" y="1043370"/>
          <a:ext cx="7268272" cy="5120640"/>
        </p:xfrm>
        <a:graphic>
          <a:graphicData uri="http://schemas.openxmlformats.org/drawingml/2006/table">
            <a:tbl>
              <a:tblPr/>
              <a:tblGrid>
                <a:gridCol w="1993124"/>
                <a:gridCol w="1993124"/>
                <a:gridCol w="1641012"/>
                <a:gridCol w="1641012"/>
              </a:tblGrid>
              <a:tr h="307704">
                <a:tc>
                  <a:txBody>
                    <a:bodyPr/>
                    <a:lstStyle/>
                    <a:p>
                      <a:pPr algn="ctr">
                        <a:lnSpc>
                          <a:spcPct val="150000"/>
                        </a:lnSpc>
                        <a:spcAft>
                          <a:spcPts val="0"/>
                        </a:spcAft>
                        <a:tabLst>
                          <a:tab pos="2700655" algn="l"/>
                        </a:tabLst>
                      </a:pPr>
                      <a:r>
                        <a:rPr lang="zh-CN" sz="2800" kern="100" dirty="0">
                          <a:effectLst/>
                          <a:latin typeface="Times New Roman"/>
                          <a:ea typeface="华文细黑"/>
                          <a:cs typeface="Times New Roman"/>
                        </a:rPr>
                        <a:t>物理量名称</a:t>
                      </a:r>
                      <a:endParaRPr lang="zh-CN" sz="2800" kern="100" dirty="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物理量符号</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单位名称</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单位符号</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81">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长度</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l</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米</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m</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81">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质量</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m</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千克</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kg</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81">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时间</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t</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秒</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s</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81">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电流</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I</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安</a:t>
                      </a:r>
                      <a:r>
                        <a:rPr lang="en-US" sz="2800" kern="100">
                          <a:effectLst/>
                          <a:latin typeface="IPAPANNEW"/>
                          <a:ea typeface="华文细黑"/>
                          <a:cs typeface="Times New Roman"/>
                        </a:rPr>
                        <a:t>[</a:t>
                      </a:r>
                      <a:r>
                        <a:rPr lang="zh-CN" sz="2800" kern="100">
                          <a:effectLst/>
                          <a:latin typeface="IPAPANNEW"/>
                          <a:ea typeface="华文细黑"/>
                          <a:cs typeface="Times New Roman"/>
                        </a:rPr>
                        <a:t>培</a:t>
                      </a:r>
                      <a:r>
                        <a:rPr lang="en-US" sz="2800" kern="100">
                          <a:effectLst/>
                          <a:latin typeface="IPAPANNEW"/>
                          <a:ea typeface="华文细黑"/>
                          <a:cs typeface="Times New Roman"/>
                        </a:rPr>
                        <a:t>]</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A</a:t>
                      </a:r>
                      <a:endParaRPr lang="zh-CN" sz="2800" kern="100" dirty="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359">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热力学温度</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T</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开</a:t>
                      </a:r>
                      <a:r>
                        <a:rPr lang="en-US" sz="2800" kern="100">
                          <a:effectLst/>
                          <a:latin typeface="IPAPANNEW"/>
                          <a:ea typeface="华文细黑"/>
                          <a:cs typeface="Times New Roman"/>
                        </a:rPr>
                        <a:t>[</a:t>
                      </a:r>
                      <a:r>
                        <a:rPr lang="zh-CN" sz="2800" kern="100">
                          <a:effectLst/>
                          <a:latin typeface="IPAPANNEW"/>
                          <a:ea typeface="华文细黑"/>
                          <a:cs typeface="Times New Roman"/>
                        </a:rPr>
                        <a:t>尔文</a:t>
                      </a:r>
                      <a:r>
                        <a:rPr lang="en-US" sz="2800" kern="100">
                          <a:effectLst/>
                          <a:latin typeface="IPAPANNEW"/>
                          <a:ea typeface="华文细黑"/>
                          <a:cs typeface="Times New Roman"/>
                        </a:rPr>
                        <a:t>]</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K</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359">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发光强度</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I</a:t>
                      </a:r>
                      <a:r>
                        <a:rPr lang="zh-CN" sz="2800" kern="100">
                          <a:effectLst/>
                          <a:latin typeface="Times New Roman"/>
                          <a:ea typeface="华文细黑"/>
                          <a:cs typeface="Times New Roman"/>
                        </a:rPr>
                        <a:t>，</a:t>
                      </a:r>
                      <a:r>
                        <a:rPr lang="en-US" sz="2800" kern="100">
                          <a:effectLst/>
                          <a:latin typeface="Times New Roman"/>
                          <a:ea typeface="华文细黑"/>
                          <a:cs typeface="Courier New"/>
                        </a:rPr>
                        <a:t>(</a:t>
                      </a:r>
                      <a:r>
                        <a:rPr lang="en-US" sz="2800" i="1" kern="100">
                          <a:effectLst/>
                          <a:latin typeface="Times New Roman"/>
                          <a:ea typeface="华文细黑"/>
                          <a:cs typeface="Courier New"/>
                        </a:rPr>
                        <a:t>I</a:t>
                      </a:r>
                      <a:r>
                        <a:rPr lang="en-US" sz="2800" kern="100" baseline="-25000">
                          <a:effectLst/>
                          <a:latin typeface="Times New Roman"/>
                          <a:ea typeface="华文细黑"/>
                          <a:cs typeface="Courier New"/>
                        </a:rPr>
                        <a:t>V</a:t>
                      </a:r>
                      <a:r>
                        <a:rPr lang="en-US" sz="2800" kern="100">
                          <a:effectLst/>
                          <a:latin typeface="Times New Roman"/>
                          <a:ea typeface="华文细黑"/>
                          <a:cs typeface="Courier New"/>
                        </a:rPr>
                        <a:t>)</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dirty="0">
                          <a:effectLst/>
                          <a:latin typeface="Times New Roman"/>
                          <a:ea typeface="华文细黑"/>
                          <a:cs typeface="Times New Roman"/>
                        </a:rPr>
                        <a:t>坎</a:t>
                      </a:r>
                      <a:r>
                        <a:rPr lang="en-US" sz="2800" kern="100" dirty="0">
                          <a:effectLst/>
                          <a:latin typeface="IPAPANNEW"/>
                          <a:ea typeface="华文细黑"/>
                          <a:cs typeface="Times New Roman"/>
                        </a:rPr>
                        <a:t>[</a:t>
                      </a:r>
                      <a:r>
                        <a:rPr lang="zh-CN" sz="2800" kern="100" dirty="0">
                          <a:effectLst/>
                          <a:latin typeface="IPAPANNEW"/>
                          <a:ea typeface="华文细黑"/>
                          <a:cs typeface="Times New Roman"/>
                        </a:rPr>
                        <a:t>德拉</a:t>
                      </a:r>
                      <a:r>
                        <a:rPr lang="en-US" sz="2800" kern="100" dirty="0">
                          <a:effectLst/>
                          <a:latin typeface="IPAPANNEW"/>
                          <a:ea typeface="华文细黑"/>
                          <a:cs typeface="Times New Roman"/>
                        </a:rPr>
                        <a:t>]</a:t>
                      </a:r>
                      <a:endParaRPr lang="zh-CN" sz="2800" kern="100" dirty="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cd</a:t>
                      </a:r>
                      <a:endParaRPr lang="zh-CN" sz="2800" kern="100" dirty="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81">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物质的量</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n</a:t>
                      </a:r>
                      <a:r>
                        <a:rPr lang="zh-CN" sz="2800" kern="100">
                          <a:effectLst/>
                          <a:latin typeface="Times New Roman"/>
                          <a:ea typeface="华文细黑"/>
                          <a:cs typeface="Times New Roman"/>
                        </a:rPr>
                        <a:t>，</a:t>
                      </a:r>
                      <a:r>
                        <a:rPr lang="en-US" sz="2800" kern="100">
                          <a:effectLst/>
                          <a:latin typeface="Times New Roman"/>
                          <a:ea typeface="华文细黑"/>
                          <a:cs typeface="Courier New"/>
                        </a:rPr>
                        <a:t>(</a:t>
                      </a:r>
                      <a:r>
                        <a:rPr lang="en-US" sz="2800" i="1" kern="100">
                          <a:effectLst/>
                          <a:latin typeface="Times New Roman"/>
                          <a:ea typeface="华文细黑"/>
                          <a:cs typeface="Courier New"/>
                        </a:rPr>
                        <a:t>ν</a:t>
                      </a:r>
                      <a:r>
                        <a:rPr lang="en-US" sz="2800" kern="100">
                          <a:effectLst/>
                          <a:latin typeface="Times New Roman"/>
                          <a:ea typeface="华文细黑"/>
                          <a:cs typeface="Courier New"/>
                        </a:rPr>
                        <a:t>)</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摩</a:t>
                      </a:r>
                      <a:r>
                        <a:rPr lang="en-US" sz="2800" kern="100">
                          <a:effectLst/>
                          <a:latin typeface="Times New Roman"/>
                          <a:ea typeface="华文细黑"/>
                          <a:cs typeface="Courier New"/>
                        </a:rPr>
                        <a:t>(</a:t>
                      </a:r>
                      <a:r>
                        <a:rPr lang="zh-CN" sz="2800" kern="100">
                          <a:effectLst/>
                          <a:latin typeface="Times New Roman"/>
                          <a:ea typeface="华文细黑"/>
                          <a:cs typeface="Times New Roman"/>
                        </a:rPr>
                        <a:t>尔</a:t>
                      </a:r>
                      <a:r>
                        <a:rPr lang="en-US" sz="2800" kern="100">
                          <a:effectLst/>
                          <a:latin typeface="Times New Roman"/>
                          <a:ea typeface="华文细黑"/>
                          <a:cs typeface="Courier New"/>
                        </a:rPr>
                        <a:t>)</a:t>
                      </a:r>
                      <a:endParaRPr lang="zh-CN" sz="2800" kern="10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err="1">
                          <a:effectLst/>
                          <a:latin typeface="Times New Roman"/>
                          <a:ea typeface="华文细黑"/>
                          <a:cs typeface="Courier New"/>
                        </a:rPr>
                        <a:t>mol</a:t>
                      </a:r>
                      <a:endParaRPr lang="zh-CN" sz="2800" kern="100" dirty="0">
                        <a:effectLst/>
                        <a:latin typeface="宋体"/>
                        <a:cs typeface="Courier New"/>
                      </a:endParaRPr>
                    </a:p>
                  </a:txBody>
                  <a:tcPr marL="28535" marR="28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5804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594501" y="1197546"/>
            <a:ext cx="11001410" cy="3618939"/>
          </a:xfrm>
          <a:prstGeom prst="rect">
            <a:avLst/>
          </a:prstGeom>
        </p:spPr>
        <p:txBody>
          <a:bodyPr wrap="square">
            <a:spAutoFit/>
          </a:bodyPr>
          <a:lstStyle/>
          <a:p>
            <a:pPr algn="just">
              <a:lnSpc>
                <a:spcPts val="5500"/>
              </a:lnSpc>
              <a:spcAft>
                <a:spcPts val="0"/>
              </a:spcAft>
              <a:tabLst>
                <a:tab pos="2700655" algn="l"/>
              </a:tabLst>
            </a:pPr>
            <a:r>
              <a:rPr lang="zh-CN" altLang="zh-CN" sz="2800" b="1" kern="100" dirty="0">
                <a:latin typeface="Times New Roman"/>
                <a:ea typeface="华文细黑"/>
                <a:cs typeface="Times New Roman"/>
              </a:rPr>
              <a:t>说明：</a:t>
            </a:r>
            <a:r>
              <a:rPr lang="en-US" altLang="zh-CN" sz="2800" kern="100" spc="-100" dirty="0">
                <a:latin typeface="Times New Roman"/>
                <a:ea typeface="华文细黑"/>
                <a:cs typeface="Courier New"/>
              </a:rPr>
              <a:t>(1)</a:t>
            </a:r>
            <a:r>
              <a:rPr lang="zh-CN" altLang="zh-CN" sz="2800" kern="100" spc="-100" dirty="0">
                <a:latin typeface="Times New Roman"/>
                <a:ea typeface="华文细黑"/>
                <a:cs typeface="Times New Roman"/>
              </a:rPr>
              <a:t>厘米</a:t>
            </a:r>
            <a:r>
              <a:rPr lang="en-US" altLang="zh-CN" sz="2800" kern="100" spc="-100" dirty="0">
                <a:latin typeface="Times New Roman"/>
                <a:ea typeface="华文细黑"/>
                <a:cs typeface="Courier New"/>
              </a:rPr>
              <a:t>(cm)</a:t>
            </a:r>
            <a:r>
              <a:rPr lang="zh-CN" altLang="zh-CN" sz="2800" kern="100" spc="-100" dirty="0">
                <a:latin typeface="Times New Roman"/>
                <a:ea typeface="华文细黑"/>
                <a:cs typeface="Times New Roman"/>
              </a:rPr>
              <a:t>、千米</a:t>
            </a:r>
            <a:r>
              <a:rPr lang="en-US" altLang="zh-CN" sz="2800" kern="100" spc="-100" dirty="0">
                <a:latin typeface="Times New Roman"/>
                <a:ea typeface="华文细黑"/>
                <a:cs typeface="Courier New"/>
              </a:rPr>
              <a:t>(km)</a:t>
            </a:r>
            <a:r>
              <a:rPr lang="zh-CN" altLang="zh-CN" sz="2800" kern="100" spc="-100" dirty="0">
                <a:latin typeface="Times New Roman"/>
                <a:ea typeface="华文细黑"/>
                <a:cs typeface="Times New Roman"/>
              </a:rPr>
              <a:t>、小时</a:t>
            </a:r>
            <a:r>
              <a:rPr lang="en-US" altLang="zh-CN" sz="2800" kern="100" spc="-100" dirty="0">
                <a:latin typeface="Times New Roman"/>
                <a:ea typeface="华文细黑"/>
                <a:cs typeface="Courier New"/>
              </a:rPr>
              <a:t>(h)</a:t>
            </a:r>
            <a:r>
              <a:rPr lang="zh-CN" altLang="zh-CN" sz="2800" kern="100" spc="-100" dirty="0">
                <a:latin typeface="Times New Roman"/>
                <a:ea typeface="华文细黑"/>
                <a:cs typeface="Times New Roman"/>
              </a:rPr>
              <a:t>、分钟</a:t>
            </a:r>
            <a:r>
              <a:rPr lang="en-US" altLang="zh-CN" sz="2800" kern="100" spc="-100" dirty="0">
                <a:latin typeface="Times New Roman"/>
                <a:ea typeface="华文细黑"/>
                <a:cs typeface="Courier New"/>
              </a:rPr>
              <a:t>(min)</a:t>
            </a:r>
            <a:r>
              <a:rPr lang="zh-CN" altLang="zh-CN" sz="2800" kern="100" spc="-100" dirty="0">
                <a:latin typeface="Times New Roman"/>
                <a:ea typeface="华文细黑"/>
                <a:cs typeface="Times New Roman"/>
              </a:rPr>
              <a:t>是基本物理量的单位，</a:t>
            </a:r>
            <a:r>
              <a:rPr lang="zh-CN" altLang="zh-CN" sz="2800" kern="100" dirty="0">
                <a:latin typeface="Times New Roman"/>
                <a:ea typeface="华文细黑"/>
                <a:cs typeface="Times New Roman"/>
              </a:rPr>
              <a:t>但不是国际单位制中的单位</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米每秒</a:t>
            </a:r>
            <a:r>
              <a:rPr lang="en-US" altLang="zh-CN" sz="2800" kern="100" dirty="0">
                <a:latin typeface="Times New Roman"/>
                <a:ea typeface="华文细黑"/>
                <a:cs typeface="Courier New"/>
              </a:rPr>
              <a:t>(m/s)</a:t>
            </a:r>
            <a:r>
              <a:rPr lang="zh-CN" altLang="zh-CN" sz="2800" kern="100" dirty="0">
                <a:latin typeface="Times New Roman"/>
                <a:ea typeface="华文细黑"/>
                <a:cs typeface="Times New Roman"/>
              </a:rPr>
              <a:t>、牛顿</a:t>
            </a:r>
            <a:r>
              <a:rPr lang="en-US" altLang="zh-CN" sz="2800" kern="100" dirty="0">
                <a:latin typeface="Times New Roman"/>
                <a:ea typeface="华文细黑"/>
                <a:cs typeface="Courier New"/>
              </a:rPr>
              <a:t>(N)</a:t>
            </a:r>
            <a:r>
              <a:rPr lang="zh-CN" altLang="zh-CN" sz="2800" kern="100" dirty="0">
                <a:latin typeface="Times New Roman"/>
                <a:ea typeface="华文细黑"/>
                <a:cs typeface="Times New Roman"/>
              </a:rPr>
              <a:t>、焦耳</a:t>
            </a:r>
            <a:r>
              <a:rPr lang="en-US" altLang="zh-CN" sz="2800" kern="100" dirty="0">
                <a:latin typeface="Times New Roman"/>
                <a:ea typeface="华文细黑"/>
                <a:cs typeface="Courier New"/>
              </a:rPr>
              <a:t>(J)</a:t>
            </a:r>
            <a:r>
              <a:rPr lang="zh-CN" altLang="zh-CN" sz="2800" kern="100" dirty="0">
                <a:latin typeface="Times New Roman"/>
                <a:ea typeface="华文细黑"/>
                <a:cs typeface="Times New Roman"/>
              </a:rPr>
              <a:t>是国际单位制中的导出单位，而千米每小时</a:t>
            </a:r>
            <a:r>
              <a:rPr lang="en-US" altLang="zh-CN" sz="2800" kern="100" dirty="0">
                <a:latin typeface="Times New Roman"/>
                <a:ea typeface="华文细黑"/>
                <a:cs typeface="Courier New"/>
              </a:rPr>
              <a:t>(km/h)</a:t>
            </a:r>
            <a:r>
              <a:rPr lang="zh-CN" altLang="zh-CN" sz="2800" kern="100" dirty="0">
                <a:latin typeface="Times New Roman"/>
                <a:ea typeface="华文细黑"/>
                <a:cs typeface="Times New Roman"/>
              </a:rPr>
              <a:t>、厘米每秒</a:t>
            </a:r>
            <a:r>
              <a:rPr lang="en-US" altLang="zh-CN" sz="2800" kern="100" dirty="0">
                <a:latin typeface="Times New Roman"/>
                <a:ea typeface="华文细黑"/>
                <a:cs typeface="Courier New"/>
              </a:rPr>
              <a:t>(cm/s)</a:t>
            </a:r>
            <a:r>
              <a:rPr lang="zh-CN" altLang="zh-CN" sz="2800" kern="100" dirty="0">
                <a:latin typeface="Times New Roman"/>
                <a:ea typeface="华文细黑"/>
                <a:cs typeface="Times New Roman"/>
              </a:rPr>
              <a:t>、千瓦</a:t>
            </a:r>
            <a:r>
              <a:rPr lang="en-US" altLang="zh-CN" sz="2800" kern="100" dirty="0">
                <a:latin typeface="Times New Roman"/>
                <a:ea typeface="华文细黑"/>
                <a:cs typeface="Courier New"/>
              </a:rPr>
              <a:t>(kW)</a:t>
            </a:r>
            <a:r>
              <a:rPr lang="zh-CN" altLang="zh-CN" sz="2800" kern="100" dirty="0">
                <a:latin typeface="Times New Roman"/>
                <a:ea typeface="华文细黑"/>
                <a:cs typeface="Times New Roman"/>
              </a:rPr>
              <a:t>不是国际单位制中的导出单位</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920351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439147" y="3059594"/>
            <a:ext cx="11210519" cy="3640740"/>
          </a:xfrm>
          <a:prstGeom prst="rect">
            <a:avLst/>
          </a:prstGeom>
        </p:spPr>
        <p:txBody>
          <a:bodyPr wrap="square">
            <a:spAutoFit/>
          </a:bodyPr>
          <a:lstStyle/>
          <a:p>
            <a:pPr algn="just">
              <a:lnSpc>
                <a:spcPct val="14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在有关力学的分析和计算中，可以采用任何一种单位制，只要单位统一即可，但是为了方便，常常采用国际单位制，所以</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40000"/>
              </a:lnSpc>
              <a:spcAft>
                <a:spcPts val="0"/>
              </a:spcAft>
              <a:tabLst>
                <a:tab pos="2700655" algn="l"/>
              </a:tabLst>
            </a:pPr>
            <a:r>
              <a:rPr lang="zh-CN" altLang="zh-CN" sz="2800" kern="100" spc="-50" dirty="0" smtClean="0">
                <a:solidFill>
                  <a:srgbClr val="002060"/>
                </a:solidFill>
                <a:latin typeface="Times New Roman"/>
                <a:ea typeface="华文细黑"/>
                <a:cs typeface="Times New Roman"/>
              </a:rPr>
              <a:t>在</a:t>
            </a:r>
            <a:r>
              <a:rPr lang="zh-CN" altLang="zh-CN" sz="2800" kern="100" spc="-50" dirty="0">
                <a:solidFill>
                  <a:srgbClr val="002060"/>
                </a:solidFill>
                <a:latin typeface="Times New Roman"/>
                <a:ea typeface="华文细黑"/>
                <a:cs typeface="Times New Roman"/>
              </a:rPr>
              <a:t>力学单位制中，选用长度、质量和时间三个物理量作为基本单位的物理量，在国际单位制中，相对应的单位是米、千克和秒，所以</a:t>
            </a:r>
            <a:r>
              <a:rPr lang="en-US" altLang="zh-CN" sz="2800" kern="100" spc="-50" dirty="0">
                <a:solidFill>
                  <a:srgbClr val="002060"/>
                </a:solidFill>
                <a:latin typeface="Times New Roman"/>
                <a:ea typeface="华文细黑"/>
                <a:cs typeface="Courier New"/>
              </a:rPr>
              <a:t>B</a:t>
            </a:r>
            <a:r>
              <a:rPr lang="zh-CN" altLang="zh-CN" sz="2800" kern="100" spc="-50" dirty="0">
                <a:solidFill>
                  <a:srgbClr val="002060"/>
                </a:solidFill>
                <a:latin typeface="Times New Roman"/>
                <a:ea typeface="华文细黑"/>
                <a:cs typeface="Times New Roman"/>
              </a:rPr>
              <a:t>、</a:t>
            </a:r>
            <a:r>
              <a:rPr lang="en-US" altLang="zh-CN" sz="2800" kern="100" spc="-50" dirty="0">
                <a:solidFill>
                  <a:srgbClr val="002060"/>
                </a:solidFill>
                <a:latin typeface="Times New Roman"/>
                <a:ea typeface="华文细黑"/>
                <a:cs typeface="Courier New"/>
              </a:rPr>
              <a:t>C</a:t>
            </a:r>
            <a:r>
              <a:rPr lang="zh-CN" altLang="zh-CN" sz="2800" kern="100" spc="-50" dirty="0">
                <a:solidFill>
                  <a:srgbClr val="002060"/>
                </a:solidFill>
                <a:latin typeface="Times New Roman"/>
                <a:ea typeface="华文细黑"/>
                <a:cs typeface="Times New Roman"/>
              </a:rPr>
              <a:t>错误</a:t>
            </a:r>
            <a:r>
              <a:rPr lang="zh-CN" altLang="zh-CN" sz="2800" kern="100" spc="-50" dirty="0" smtClean="0">
                <a:solidFill>
                  <a:srgbClr val="002060"/>
                </a:solidFill>
                <a:latin typeface="Times New Roman"/>
                <a:ea typeface="华文细黑"/>
                <a:cs typeface="Times New Roman"/>
              </a:rPr>
              <a:t>；</a:t>
            </a:r>
            <a:endParaRPr lang="en-US" altLang="zh-CN" sz="2800" kern="100" spc="-50" dirty="0" smtClean="0">
              <a:solidFill>
                <a:srgbClr val="002060"/>
              </a:solidFill>
              <a:latin typeface="Times New Roman"/>
              <a:ea typeface="华文细黑"/>
              <a:cs typeface="Times New Roman"/>
            </a:endParaRPr>
          </a:p>
          <a:p>
            <a:pPr algn="just">
              <a:lnSpc>
                <a:spcPct val="140000"/>
              </a:lnSpc>
              <a:spcAft>
                <a:spcPts val="0"/>
              </a:spcAft>
              <a:tabLst>
                <a:tab pos="2700655" algn="l"/>
              </a:tabLst>
            </a:pPr>
            <a:r>
              <a:rPr lang="zh-CN" altLang="zh-CN" sz="2800" kern="100" spc="-100" dirty="0" smtClean="0">
                <a:solidFill>
                  <a:srgbClr val="002060"/>
                </a:solidFill>
                <a:latin typeface="Times New Roman"/>
                <a:ea typeface="华文细黑"/>
                <a:cs typeface="Times New Roman"/>
              </a:rPr>
              <a:t>按照</a:t>
            </a:r>
            <a:r>
              <a:rPr lang="zh-CN" altLang="zh-CN" sz="2800" kern="100" spc="-100" dirty="0">
                <a:solidFill>
                  <a:srgbClr val="002060"/>
                </a:solidFill>
                <a:latin typeface="Times New Roman"/>
                <a:ea typeface="华文细黑"/>
                <a:cs typeface="Times New Roman"/>
              </a:rPr>
              <a:t>单位制的概念，导出单位都可以用基本单位来表达，如</a:t>
            </a:r>
            <a:r>
              <a:rPr lang="en-US" altLang="zh-CN" sz="2800" kern="100" spc="-100" dirty="0">
                <a:solidFill>
                  <a:srgbClr val="002060"/>
                </a:solidFill>
                <a:latin typeface="Times New Roman"/>
                <a:ea typeface="华文细黑"/>
                <a:cs typeface="Courier New"/>
              </a:rPr>
              <a:t>1 N</a:t>
            </a:r>
            <a:r>
              <a:rPr lang="zh-CN" altLang="zh-CN" sz="2800" kern="100" spc="-100" dirty="0">
                <a:solidFill>
                  <a:srgbClr val="002060"/>
                </a:solidFill>
                <a:latin typeface="Times New Roman"/>
                <a:ea typeface="华文细黑"/>
                <a:cs typeface="Times New Roman"/>
              </a:rPr>
              <a:t>＝</a:t>
            </a:r>
            <a:r>
              <a:rPr lang="en-US" altLang="zh-CN" sz="2800" kern="100" spc="-100" dirty="0">
                <a:solidFill>
                  <a:srgbClr val="002060"/>
                </a:solidFill>
                <a:latin typeface="Times New Roman"/>
                <a:ea typeface="华文细黑"/>
                <a:cs typeface="Courier New"/>
              </a:rPr>
              <a:t>1 </a:t>
            </a:r>
            <a:r>
              <a:rPr lang="en-US" altLang="zh-CN" sz="2800" kern="100" spc="-100" dirty="0" err="1">
                <a:solidFill>
                  <a:srgbClr val="002060"/>
                </a:solidFill>
                <a:latin typeface="Times New Roman"/>
                <a:ea typeface="华文细黑"/>
                <a:cs typeface="Courier New"/>
              </a:rPr>
              <a:t>kg·m</a:t>
            </a:r>
            <a:r>
              <a:rPr lang="en-US" altLang="zh-CN" sz="2800" kern="100" spc="-100" dirty="0">
                <a:solidFill>
                  <a:srgbClr val="002060"/>
                </a:solidFill>
                <a:latin typeface="Times New Roman"/>
                <a:ea typeface="华文细黑"/>
                <a:cs typeface="Courier New"/>
              </a:rPr>
              <a:t>/s</a:t>
            </a:r>
            <a:r>
              <a:rPr lang="en-US" altLang="zh-CN" sz="2800" kern="100" spc="-100" baseline="30000" dirty="0">
                <a:solidFill>
                  <a:srgbClr val="002060"/>
                </a:solidFill>
                <a:latin typeface="Times New Roman"/>
                <a:ea typeface="华文细黑"/>
                <a:cs typeface="Courier New"/>
              </a:rPr>
              <a:t>2</a:t>
            </a:r>
            <a:r>
              <a:rPr lang="zh-CN" altLang="zh-CN" sz="2800" kern="100" spc="-100" dirty="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所以</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1" name="矩形 10"/>
          <p:cNvSpPr/>
          <p:nvPr/>
        </p:nvSpPr>
        <p:spPr>
          <a:xfrm>
            <a:off x="439147" y="75898"/>
            <a:ext cx="11210519" cy="3037498"/>
          </a:xfrm>
          <a:prstGeom prst="rect">
            <a:avLst/>
          </a:prstGeom>
        </p:spPr>
        <p:txBody>
          <a:bodyPr wrap="square">
            <a:spAutoFit/>
          </a:bodyPr>
          <a:lstStyle/>
          <a:p>
            <a:pPr algn="just">
              <a:lnSpc>
                <a:spcPct val="14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下列有关力学单位制的说法中正确的是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A.</a:t>
            </a:r>
            <a:r>
              <a:rPr lang="zh-CN" altLang="zh-CN" sz="2800" kern="100" spc="-100" dirty="0">
                <a:latin typeface="Times New Roman"/>
                <a:ea typeface="华文细黑"/>
                <a:cs typeface="Times New Roman"/>
              </a:rPr>
              <a:t>在有关力学的分析计算中，只能采用国际单位制，不能采用其他单位制</a:t>
            </a:r>
            <a:endParaRPr lang="zh-CN" altLang="zh-CN" sz="1050" kern="100" spc="-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力学单位制中，选为基本单位的物理量有长度、质量和速度</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力学单位制中，国际单位制中的基本单位有</a:t>
            </a:r>
            <a:r>
              <a:rPr lang="en-US" altLang="zh-CN" sz="2800" kern="100" dirty="0">
                <a:latin typeface="Times New Roman"/>
                <a:ea typeface="华文细黑"/>
                <a:cs typeface="Courier New"/>
              </a:rPr>
              <a:t>kg</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m</a:t>
            </a:r>
            <a:r>
              <a:rPr lang="zh-CN" altLang="zh-CN" sz="2800" kern="100" dirty="0">
                <a:latin typeface="Times New Roman"/>
                <a:ea typeface="华文细黑"/>
                <a:cs typeface="Times New Roman"/>
              </a:rPr>
              <a:t>和</a:t>
            </a:r>
            <a:r>
              <a:rPr lang="en-US" altLang="zh-CN" sz="2800" kern="100" dirty="0">
                <a:latin typeface="Times New Roman"/>
                <a:ea typeface="华文细黑"/>
                <a:cs typeface="Courier New"/>
              </a:rPr>
              <a:t>N</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单位制中的导出单位可以用基本单位来表达</a:t>
            </a:r>
            <a:endParaRPr lang="zh-CN" altLang="zh-CN" sz="1050" kern="100" dirty="0">
              <a:effectLst/>
              <a:latin typeface="宋体"/>
              <a:cs typeface="Courier New"/>
            </a:endParaRPr>
          </a:p>
        </p:txBody>
      </p:sp>
      <p:sp>
        <p:nvSpPr>
          <p:cNvPr id="7" name="TextBox 6"/>
          <p:cNvSpPr txBox="1"/>
          <p:nvPr/>
        </p:nvSpPr>
        <p:spPr>
          <a:xfrm>
            <a:off x="272718" y="242168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8" name="TextBox 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9" name="TextBox 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972898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linds(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linds(horizontal)">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blinds(horizontal)">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5">
                                            <p:txEl>
                                              <p:pRg st="0" end="0"/>
                                            </p:txEl>
                                          </p:spTgt>
                                        </p:tgtEl>
                                      </p:cBhvr>
                                    </p:animEffect>
                                    <p:set>
                                      <p:cBhvr>
                                        <p:cTn id="33" dur="1" fill="hold">
                                          <p:stCondLst>
                                            <p:cond delay="499"/>
                                          </p:stCondLst>
                                        </p:cTn>
                                        <p:tgtEl>
                                          <p:spTgt spid="5">
                                            <p:txEl>
                                              <p:pRg st="0" end="0"/>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5">
                                            <p:txEl>
                                              <p:pRg st="1" end="1"/>
                                            </p:txEl>
                                          </p:spTgt>
                                        </p:tgtEl>
                                      </p:cBhvr>
                                    </p:animEffect>
                                    <p:set>
                                      <p:cBhvr>
                                        <p:cTn id="36" dur="1" fill="hold">
                                          <p:stCondLst>
                                            <p:cond delay="499"/>
                                          </p:stCondLst>
                                        </p:cTn>
                                        <p:tgtEl>
                                          <p:spTgt spid="5">
                                            <p:txEl>
                                              <p:pRg st="1" end="1"/>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5">
                                            <p:txEl>
                                              <p:pRg st="2" end="2"/>
                                            </p:txEl>
                                          </p:spTgt>
                                        </p:tgtEl>
                                      </p:cBhvr>
                                    </p:animEffect>
                                    <p:set>
                                      <p:cBhvr>
                                        <p:cTn id="39"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5" grpId="0" uiExpand="1" build="allAtOnce"/>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二、单位制的应用</a:t>
            </a:r>
          </a:p>
        </p:txBody>
      </p:sp>
      <p:sp>
        <p:nvSpPr>
          <p:cNvPr id="6" name="矩形 5"/>
          <p:cNvSpPr/>
          <p:nvPr/>
        </p:nvSpPr>
        <p:spPr>
          <a:xfrm>
            <a:off x="381604" y="509722"/>
            <a:ext cx="8591144" cy="3323987"/>
          </a:xfrm>
          <a:prstGeom prst="rect">
            <a:avLst/>
          </a:prstGeom>
        </p:spPr>
        <p:txBody>
          <a:bodyPr wrap="square">
            <a:spAutoFit/>
          </a:bodyPr>
          <a:lstStyle/>
          <a:p>
            <a:pPr algn="just">
              <a:lnSpc>
                <a:spcPct val="150000"/>
              </a:lnSpc>
              <a:spcAft>
                <a:spcPts val="0"/>
              </a:spcAft>
            </a:pPr>
            <a:r>
              <a:rPr lang="en-US" altLang="zh-CN" sz="2800" b="1" kern="100" dirty="0" smtClean="0">
                <a:solidFill>
                  <a:srgbClr val="0000FF"/>
                </a:solidFill>
                <a:latin typeface="IPAPANNEW"/>
                <a:ea typeface="华文细黑"/>
                <a:cs typeface="Times New Roman"/>
              </a:rPr>
              <a:t>[</a:t>
            </a:r>
            <a:r>
              <a:rPr lang="zh-CN" altLang="zh-CN" sz="2800" b="1" kern="100" dirty="0" smtClean="0">
                <a:solidFill>
                  <a:srgbClr val="0000FF"/>
                </a:solidFill>
                <a:latin typeface="IPAPANNEW"/>
                <a:ea typeface="华文细黑"/>
                <a:cs typeface="Times New Roman"/>
              </a:rPr>
              <a:t>导学探究</a:t>
            </a:r>
            <a:r>
              <a:rPr lang="en-US" altLang="zh-CN" sz="2800" b="1" kern="100" dirty="0" smtClean="0">
                <a:solidFill>
                  <a:srgbClr val="0000FF"/>
                </a:solidFill>
                <a:latin typeface="IPAPANNEW"/>
                <a:ea typeface="华文细黑"/>
                <a:cs typeface="Times New Roman"/>
              </a:rPr>
              <a:t>]</a:t>
            </a:r>
            <a:r>
              <a:rPr lang="zh-CN" altLang="zh-CN" sz="2800" kern="100" dirty="0" smtClean="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2</a:t>
            </a:r>
            <a:r>
              <a:rPr lang="zh-CN" altLang="zh-CN" sz="2800" kern="100" dirty="0" smtClean="0">
                <a:latin typeface="Times New Roman"/>
                <a:ea typeface="华文细黑"/>
                <a:cs typeface="Times New Roman"/>
              </a:rPr>
              <a:t>所示，圆锥的高是</a:t>
            </a:r>
            <a:r>
              <a:rPr lang="en-US" altLang="zh-CN" sz="2800" i="1" kern="100" dirty="0" smtClean="0">
                <a:latin typeface="Times New Roman"/>
                <a:ea typeface="华文细黑"/>
                <a:cs typeface="Courier New"/>
              </a:rPr>
              <a:t>h</a:t>
            </a:r>
            <a:r>
              <a:rPr lang="zh-CN" altLang="zh-CN" sz="2800" kern="100" dirty="0" smtClean="0">
                <a:latin typeface="Times New Roman"/>
                <a:ea typeface="华文细黑"/>
                <a:cs typeface="Times New Roman"/>
              </a:rPr>
              <a:t>，底面半径是</a:t>
            </a:r>
            <a:r>
              <a:rPr lang="en-US" altLang="zh-CN" sz="2800" i="1" kern="100" dirty="0" smtClean="0">
                <a:latin typeface="Times New Roman"/>
                <a:ea typeface="华文细黑"/>
                <a:cs typeface="Courier New"/>
              </a:rPr>
              <a:t>r</a:t>
            </a:r>
            <a:r>
              <a:rPr lang="zh-CN" altLang="zh-CN" sz="2800" kern="100" dirty="0" smtClean="0">
                <a:latin typeface="Times New Roman"/>
                <a:ea typeface="华文细黑"/>
                <a:cs typeface="Times New Roman"/>
              </a:rPr>
              <a:t>，某同学记的圆锥体积公式是</a:t>
            </a:r>
            <a:r>
              <a:rPr lang="en-US" altLang="zh-CN" sz="2800" i="1" kern="100" dirty="0" smtClean="0">
                <a:latin typeface="Times New Roman"/>
                <a:ea typeface="华文细黑"/>
                <a:cs typeface="Courier New"/>
              </a:rPr>
              <a:t>V</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π</a:t>
            </a:r>
            <a:r>
              <a:rPr lang="en-US" altLang="zh-CN" sz="2800" i="1" kern="100" dirty="0" smtClean="0">
                <a:latin typeface="Times New Roman"/>
                <a:ea typeface="华文细黑"/>
                <a:cs typeface="Courier New"/>
              </a:rPr>
              <a:t>r</a:t>
            </a:r>
            <a:r>
              <a:rPr lang="en-US" altLang="zh-CN" sz="2800" kern="100" baseline="30000" dirty="0" smtClean="0">
                <a:latin typeface="Times New Roman"/>
                <a:ea typeface="华文细黑"/>
                <a:cs typeface="Courier New"/>
              </a:rPr>
              <a:t>3</a:t>
            </a:r>
            <a:r>
              <a:rPr lang="en-US" altLang="zh-CN" sz="2800" i="1" kern="100" dirty="0" smtClean="0">
                <a:latin typeface="Times New Roman"/>
                <a:ea typeface="华文细黑"/>
                <a:cs typeface="Courier New"/>
              </a:rPr>
              <a:t>h</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(1)</a:t>
            </a:r>
            <a:r>
              <a:rPr lang="zh-CN" altLang="zh-CN" sz="2800" kern="100" spc="-100" dirty="0" smtClean="0">
                <a:latin typeface="Times New Roman"/>
                <a:ea typeface="华文细黑"/>
                <a:cs typeface="Times New Roman"/>
              </a:rPr>
              <a:t>圆锥的高</a:t>
            </a:r>
            <a:r>
              <a:rPr lang="en-US" altLang="zh-CN" sz="2800" i="1" kern="100" spc="-100" dirty="0" smtClean="0">
                <a:latin typeface="Times New Roman"/>
                <a:ea typeface="华文细黑"/>
                <a:cs typeface="Courier New"/>
              </a:rPr>
              <a:t>h</a:t>
            </a:r>
            <a:r>
              <a:rPr lang="zh-CN" altLang="zh-CN" sz="2800" kern="100" spc="-100" dirty="0" smtClean="0">
                <a:latin typeface="Times New Roman"/>
                <a:ea typeface="华文细黑"/>
                <a:cs typeface="Times New Roman"/>
              </a:rPr>
              <a:t>、半径</a:t>
            </a:r>
            <a:r>
              <a:rPr lang="en-US" altLang="zh-CN" sz="2800" i="1" kern="100" spc="-100" dirty="0" smtClean="0">
                <a:latin typeface="Times New Roman"/>
                <a:ea typeface="华文细黑"/>
                <a:cs typeface="Courier New"/>
              </a:rPr>
              <a:t>r</a:t>
            </a:r>
            <a:r>
              <a:rPr lang="zh-CN" altLang="zh-CN" sz="2800" kern="100" spc="-100" dirty="0" smtClean="0">
                <a:latin typeface="Times New Roman"/>
                <a:ea typeface="华文细黑"/>
                <a:cs typeface="Times New Roman"/>
              </a:rPr>
              <a:t>的国际单位各是什么？体积的国</a:t>
            </a:r>
            <a:r>
              <a:rPr lang="zh-CN" altLang="zh-CN" sz="2800" kern="100" dirty="0" smtClean="0">
                <a:latin typeface="Times New Roman"/>
                <a:ea typeface="华文细黑"/>
                <a:cs typeface="Times New Roman"/>
              </a:rPr>
              <a:t>际单位又是什么？</a:t>
            </a:r>
            <a:endParaRPr lang="zh-CN" altLang="zh-CN" sz="1050" kern="100" dirty="0">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080980406"/>
              </p:ext>
            </p:extLst>
          </p:nvPr>
        </p:nvGraphicFramePr>
        <p:xfrm>
          <a:off x="3531165" y="1701602"/>
          <a:ext cx="671513" cy="1249363"/>
        </p:xfrm>
        <a:graphic>
          <a:graphicData uri="http://schemas.openxmlformats.org/presentationml/2006/ole">
            <mc:AlternateContent xmlns:mc="http://schemas.openxmlformats.org/markup-compatibility/2006">
              <mc:Choice xmlns:v="urn:schemas-microsoft-com:vml" Requires="v">
                <p:oleObj spid="_x0000_s40385" name="文档" r:id="rId3" imgW="671659" imgH="1249128" progId="Word.Document.12">
                  <p:embed/>
                </p:oleObj>
              </mc:Choice>
              <mc:Fallback>
                <p:oleObj name="文档" r:id="rId3" imgW="671659" imgH="1249128" progId="Word.Document.12">
                  <p:embed/>
                  <p:pic>
                    <p:nvPicPr>
                      <p:cNvPr id="0" name=""/>
                      <p:cNvPicPr/>
                      <p:nvPr/>
                    </p:nvPicPr>
                    <p:blipFill>
                      <a:blip r:embed="rId4"/>
                      <a:stretch>
                        <a:fillRect/>
                      </a:stretch>
                    </p:blipFill>
                    <p:spPr>
                      <a:xfrm>
                        <a:off x="3531165" y="1701602"/>
                        <a:ext cx="671513" cy="1249363"/>
                      </a:xfrm>
                      <a:prstGeom prst="rect">
                        <a:avLst/>
                      </a:prstGeom>
                    </p:spPr>
                  </p:pic>
                </p:oleObj>
              </mc:Fallback>
            </mc:AlternateContent>
          </a:graphicData>
        </a:graphic>
      </p:graphicFrame>
      <p:pic>
        <p:nvPicPr>
          <p:cNvPr id="39938" name="Picture 2" descr="\\贾文\贾文\源文件\同步\物理 人教 必修1 新课标\4-60.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6665" y="1116115"/>
            <a:ext cx="2377759" cy="267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0093907" y="3842678"/>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2</a:t>
            </a:r>
            <a:endParaRPr lang="zh-CN" altLang="en-US" dirty="0"/>
          </a:p>
        </p:txBody>
      </p:sp>
      <p:sp>
        <p:nvSpPr>
          <p:cNvPr id="10" name="矩形 9"/>
          <p:cNvSpPr/>
          <p:nvPr/>
        </p:nvSpPr>
        <p:spPr>
          <a:xfrm>
            <a:off x="381604" y="3648980"/>
            <a:ext cx="8591144" cy="656846"/>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米</a:t>
            </a:r>
            <a:r>
              <a:rPr lang="en-US" altLang="zh-CN" sz="2800" kern="100" dirty="0">
                <a:solidFill>
                  <a:srgbClr val="C00000"/>
                </a:solidFill>
                <a:latin typeface="Times New Roman"/>
                <a:ea typeface="华文细黑"/>
                <a:cs typeface="Courier New"/>
              </a:rPr>
              <a:t>(m)</a:t>
            </a:r>
            <a:r>
              <a:rPr lang="zh-CN" altLang="zh-CN" sz="2800" kern="100" dirty="0">
                <a:solidFill>
                  <a:srgbClr val="C00000"/>
                </a:solidFill>
                <a:latin typeface="Times New Roman"/>
                <a:ea typeface="华文细黑"/>
                <a:cs typeface="Times New Roman"/>
              </a:rPr>
              <a:t>、米</a:t>
            </a:r>
            <a:r>
              <a:rPr lang="en-US" altLang="zh-CN" sz="2800" kern="100" dirty="0">
                <a:solidFill>
                  <a:srgbClr val="C00000"/>
                </a:solidFill>
                <a:latin typeface="Times New Roman"/>
                <a:ea typeface="华文细黑"/>
                <a:cs typeface="Courier New"/>
              </a:rPr>
              <a:t>(m)</a:t>
            </a:r>
            <a:r>
              <a:rPr lang="zh-CN" altLang="zh-CN" sz="2800" kern="100" dirty="0">
                <a:solidFill>
                  <a:srgbClr val="C00000"/>
                </a:solidFill>
                <a:latin typeface="Times New Roman"/>
                <a:ea typeface="华文细黑"/>
                <a:cs typeface="Times New Roman"/>
              </a:rPr>
              <a:t>、立方米</a:t>
            </a:r>
            <a:r>
              <a:rPr lang="en-US" altLang="zh-CN" sz="2800" kern="100" dirty="0">
                <a:solidFill>
                  <a:srgbClr val="C00000"/>
                </a:solidFill>
                <a:latin typeface="Times New Roman"/>
                <a:ea typeface="华文细黑"/>
                <a:cs typeface="Courier New"/>
              </a:rPr>
              <a:t>(m</a:t>
            </a:r>
            <a:r>
              <a:rPr lang="en-US" altLang="zh-CN" sz="2800" kern="100" baseline="30000" dirty="0">
                <a:solidFill>
                  <a:srgbClr val="C00000"/>
                </a:solidFill>
                <a:latin typeface="Times New Roman"/>
                <a:ea typeface="华文细黑"/>
                <a:cs typeface="Courier New"/>
              </a:rPr>
              <a:t>3</a:t>
            </a:r>
            <a:r>
              <a:rPr lang="en-US" altLang="zh-CN" sz="2800" kern="100" dirty="0">
                <a:solidFill>
                  <a:srgbClr val="C00000"/>
                </a:solidFill>
                <a:latin typeface="Times New Roman"/>
                <a:ea typeface="华文细黑"/>
                <a:cs typeface="Courier New"/>
              </a:rPr>
              <a:t>)</a:t>
            </a:r>
            <a:endParaRPr lang="zh-CN" altLang="zh-CN" sz="1050" kern="100" dirty="0">
              <a:effectLst/>
              <a:latin typeface="宋体"/>
              <a:cs typeface="Courier New"/>
            </a:endParaRPr>
          </a:p>
        </p:txBody>
      </p:sp>
      <p:sp>
        <p:nvSpPr>
          <p:cNvPr id="11" name="矩形 10"/>
          <p:cNvSpPr/>
          <p:nvPr/>
        </p:nvSpPr>
        <p:spPr>
          <a:xfrm>
            <a:off x="381604" y="4289402"/>
            <a:ext cx="11330226"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a:ea typeface="华文细黑"/>
              </a:rPr>
              <a:t>(2)</a:t>
            </a:r>
            <a:r>
              <a:rPr lang="zh-CN" altLang="zh-CN" sz="2800" kern="100" dirty="0">
                <a:latin typeface="Times New Roman"/>
                <a:ea typeface="华文细黑"/>
                <a:cs typeface="Times New Roman"/>
              </a:rPr>
              <a:t>将</a:t>
            </a:r>
            <a:r>
              <a:rPr lang="en-US" altLang="zh-CN" sz="2800" i="1" kern="100" dirty="0">
                <a:latin typeface="Times New Roman"/>
                <a:ea typeface="华文细黑"/>
              </a:rPr>
              <a:t>h</a:t>
            </a:r>
            <a:r>
              <a:rPr lang="zh-CN" altLang="zh-CN" sz="2800" kern="100" dirty="0">
                <a:latin typeface="Times New Roman"/>
                <a:ea typeface="华文细黑"/>
                <a:cs typeface="Times New Roman"/>
              </a:rPr>
              <a:t>、</a:t>
            </a:r>
            <a:r>
              <a:rPr lang="en-US" altLang="zh-CN" sz="2800" i="1" kern="100" dirty="0">
                <a:latin typeface="Times New Roman"/>
                <a:ea typeface="华文细黑"/>
              </a:rPr>
              <a:t>r</a:t>
            </a:r>
            <a:r>
              <a:rPr lang="zh-CN" altLang="zh-CN" sz="2800" kern="100" dirty="0">
                <a:latin typeface="Times New Roman"/>
                <a:ea typeface="华文细黑"/>
                <a:cs typeface="Times New Roman"/>
              </a:rPr>
              <a:t>的单位代入公式</a:t>
            </a:r>
            <a:r>
              <a:rPr lang="en-US" altLang="zh-CN" sz="2800" i="1" kern="100" dirty="0">
                <a:latin typeface="Times New Roman"/>
                <a:ea typeface="华文细黑"/>
              </a:rPr>
              <a:t>V</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rPr>
              <a:t>π</a:t>
            </a:r>
            <a:r>
              <a:rPr lang="en-US" altLang="zh-CN" sz="2800" i="1" kern="100" dirty="0" smtClean="0">
                <a:latin typeface="Times New Roman"/>
                <a:ea typeface="华文细黑"/>
              </a:rPr>
              <a:t>r</a:t>
            </a:r>
            <a:r>
              <a:rPr lang="en-US" altLang="zh-CN" sz="2800" kern="100" baseline="30000" dirty="0" smtClean="0">
                <a:latin typeface="Times New Roman"/>
                <a:ea typeface="华文细黑"/>
              </a:rPr>
              <a:t>3</a:t>
            </a:r>
            <a:r>
              <a:rPr lang="en-US" altLang="zh-CN" sz="2800" i="1" kern="100" dirty="0" smtClean="0">
                <a:latin typeface="Times New Roman"/>
                <a:ea typeface="华文细黑"/>
              </a:rPr>
              <a:t>h</a:t>
            </a:r>
            <a:r>
              <a:rPr lang="zh-CN" altLang="zh-CN" sz="2800" kern="100" dirty="0">
                <a:latin typeface="Times New Roman"/>
                <a:ea typeface="华文细黑"/>
                <a:cs typeface="Times New Roman"/>
              </a:rPr>
              <a:t>，计算出的体积</a:t>
            </a:r>
            <a:r>
              <a:rPr lang="en-US" altLang="zh-CN" sz="2800" i="1" kern="100" dirty="0">
                <a:latin typeface="Times New Roman"/>
                <a:ea typeface="华文细黑"/>
              </a:rPr>
              <a:t>V</a:t>
            </a:r>
            <a:r>
              <a:rPr lang="zh-CN" altLang="zh-CN" sz="2800" kern="100" dirty="0">
                <a:latin typeface="Times New Roman"/>
                <a:ea typeface="华文细黑"/>
                <a:cs typeface="Times New Roman"/>
              </a:rPr>
              <a:t>的单位是什么？这说明该公式对还是错？</a:t>
            </a:r>
            <a:endParaRPr lang="zh-CN" altLang="zh-CN" sz="1050" kern="100" dirty="0">
              <a:latin typeface="宋体"/>
              <a:cs typeface="Courier New"/>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2509671211"/>
              </p:ext>
            </p:extLst>
          </p:nvPr>
        </p:nvGraphicFramePr>
        <p:xfrm>
          <a:off x="5076934" y="4180354"/>
          <a:ext cx="671513" cy="1249363"/>
        </p:xfrm>
        <a:graphic>
          <a:graphicData uri="http://schemas.openxmlformats.org/presentationml/2006/ole">
            <mc:AlternateContent xmlns:mc="http://schemas.openxmlformats.org/markup-compatibility/2006">
              <mc:Choice xmlns:v="urn:schemas-microsoft-com:vml" Requires="v">
                <p:oleObj spid="_x0000_s40386" name="文档" r:id="rId6" imgW="671659" imgH="1249128" progId="Word.Document.12">
                  <p:embed/>
                </p:oleObj>
              </mc:Choice>
              <mc:Fallback>
                <p:oleObj name="文档" r:id="rId6" imgW="671659" imgH="1249128" progId="Word.Document.12">
                  <p:embed/>
                  <p:pic>
                    <p:nvPicPr>
                      <p:cNvPr id="0" name=""/>
                      <p:cNvPicPr/>
                      <p:nvPr/>
                    </p:nvPicPr>
                    <p:blipFill>
                      <a:blip r:embed="rId4"/>
                      <a:stretch>
                        <a:fillRect/>
                      </a:stretch>
                    </p:blipFill>
                    <p:spPr>
                      <a:xfrm>
                        <a:off x="5076934" y="4180354"/>
                        <a:ext cx="671513" cy="1249363"/>
                      </a:xfrm>
                      <a:prstGeom prst="rect">
                        <a:avLst/>
                      </a:prstGeom>
                    </p:spPr>
                  </p:pic>
                </p:oleObj>
              </mc:Fallback>
            </mc:AlternateContent>
          </a:graphicData>
        </a:graphic>
      </p:graphicFrame>
      <p:sp>
        <p:nvSpPr>
          <p:cNvPr id="15" name="矩形 14"/>
          <p:cNvSpPr/>
          <p:nvPr/>
        </p:nvSpPr>
        <p:spPr>
          <a:xfrm>
            <a:off x="381604" y="5499482"/>
            <a:ext cx="11330226" cy="138499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由</a:t>
            </a:r>
            <a:r>
              <a:rPr lang="en-US" altLang="zh-CN" sz="2800" i="1" kern="100" dirty="0">
                <a:solidFill>
                  <a:srgbClr val="C00000"/>
                </a:solidFill>
                <a:latin typeface="Times New Roman"/>
                <a:ea typeface="华文细黑"/>
              </a:rPr>
              <a:t>V</a:t>
            </a:r>
            <a:r>
              <a:rPr lang="zh-CN" altLang="zh-CN" sz="2800" kern="100" dirty="0" smtClean="0">
                <a:solidFill>
                  <a:srgbClr val="C00000"/>
                </a:solidFill>
                <a:latin typeface="Times New Roman"/>
                <a:ea typeface="华文细黑"/>
                <a:cs typeface="Times New Roman"/>
              </a:rPr>
              <a:t>＝</a:t>
            </a:r>
            <a:r>
              <a:rPr lang="en-US" altLang="zh-CN" sz="2800" kern="100" dirty="0" smtClean="0">
                <a:solidFill>
                  <a:srgbClr val="C00000"/>
                </a:solidFill>
                <a:latin typeface="Times New Roman"/>
                <a:ea typeface="华文细黑"/>
                <a:cs typeface="Times New Roman"/>
              </a:rPr>
              <a:t>  </a:t>
            </a:r>
            <a:r>
              <a:rPr lang="en-US" altLang="zh-CN" sz="2800" kern="100" dirty="0" smtClean="0">
                <a:solidFill>
                  <a:srgbClr val="C00000"/>
                </a:solidFill>
                <a:latin typeface="Times New Roman"/>
                <a:ea typeface="华文细黑"/>
              </a:rPr>
              <a:t>π</a:t>
            </a:r>
            <a:r>
              <a:rPr lang="en-US" altLang="zh-CN" sz="2800" i="1" kern="100" dirty="0" smtClean="0">
                <a:solidFill>
                  <a:srgbClr val="C00000"/>
                </a:solidFill>
                <a:latin typeface="Times New Roman"/>
                <a:ea typeface="华文细黑"/>
              </a:rPr>
              <a:t>r</a:t>
            </a:r>
            <a:r>
              <a:rPr lang="en-US" altLang="zh-CN" sz="2800" kern="100" baseline="30000" dirty="0" smtClean="0">
                <a:solidFill>
                  <a:srgbClr val="C00000"/>
                </a:solidFill>
                <a:latin typeface="Times New Roman"/>
                <a:ea typeface="华文细黑"/>
              </a:rPr>
              <a:t>3</a:t>
            </a:r>
            <a:r>
              <a:rPr lang="en-US" altLang="zh-CN" sz="2800" i="1" kern="100" dirty="0" smtClean="0">
                <a:solidFill>
                  <a:srgbClr val="C00000"/>
                </a:solidFill>
                <a:latin typeface="Times New Roman"/>
                <a:ea typeface="华文细黑"/>
              </a:rPr>
              <a:t>h</a:t>
            </a:r>
            <a:r>
              <a:rPr lang="zh-CN" altLang="zh-CN" sz="2800" kern="100" dirty="0">
                <a:solidFill>
                  <a:srgbClr val="C00000"/>
                </a:solidFill>
                <a:latin typeface="Times New Roman"/>
                <a:ea typeface="华文细黑"/>
                <a:cs typeface="Times New Roman"/>
              </a:rPr>
              <a:t>，可得</a:t>
            </a:r>
            <a:r>
              <a:rPr lang="en-US" altLang="zh-CN" sz="2800" i="1" kern="100" dirty="0">
                <a:solidFill>
                  <a:srgbClr val="C00000"/>
                </a:solidFill>
                <a:latin typeface="Times New Roman"/>
                <a:ea typeface="华文细黑"/>
              </a:rPr>
              <a:t>V</a:t>
            </a:r>
            <a:r>
              <a:rPr lang="zh-CN" altLang="zh-CN" sz="2800" kern="100" dirty="0">
                <a:solidFill>
                  <a:srgbClr val="C00000"/>
                </a:solidFill>
                <a:latin typeface="Times New Roman"/>
                <a:ea typeface="华文细黑"/>
                <a:cs typeface="Times New Roman"/>
              </a:rPr>
              <a:t>的单位是</a:t>
            </a:r>
            <a:r>
              <a:rPr lang="en-US" altLang="zh-CN" sz="2800" kern="100" dirty="0">
                <a:solidFill>
                  <a:srgbClr val="C00000"/>
                </a:solidFill>
                <a:latin typeface="Times New Roman"/>
                <a:ea typeface="华文细黑"/>
              </a:rPr>
              <a:t>m</a:t>
            </a:r>
            <a:r>
              <a:rPr lang="en-US" altLang="zh-CN" sz="2800" kern="100" baseline="30000" dirty="0">
                <a:solidFill>
                  <a:srgbClr val="C00000"/>
                </a:solidFill>
                <a:latin typeface="Times New Roman"/>
                <a:ea typeface="华文细黑"/>
              </a:rPr>
              <a:t>4</a:t>
            </a:r>
            <a:r>
              <a:rPr lang="zh-CN" altLang="zh-CN" sz="2800" kern="100" dirty="0">
                <a:solidFill>
                  <a:srgbClr val="C00000"/>
                </a:solidFill>
                <a:latin typeface="Times New Roman"/>
                <a:ea typeface="华文细黑"/>
                <a:cs typeface="Times New Roman"/>
              </a:rPr>
              <a:t>，与体积的国际单位</a:t>
            </a:r>
            <a:r>
              <a:rPr lang="en-US" altLang="zh-CN" sz="2800" kern="100" dirty="0">
                <a:solidFill>
                  <a:srgbClr val="C00000"/>
                </a:solidFill>
                <a:latin typeface="Times New Roman"/>
                <a:ea typeface="华文细黑"/>
              </a:rPr>
              <a:t>m</a:t>
            </a:r>
            <a:r>
              <a:rPr lang="en-US" altLang="zh-CN" sz="2800" kern="100" baseline="30000" dirty="0">
                <a:solidFill>
                  <a:srgbClr val="C00000"/>
                </a:solidFill>
                <a:latin typeface="Times New Roman"/>
                <a:ea typeface="华文细黑"/>
              </a:rPr>
              <a:t>3</a:t>
            </a:r>
            <a:r>
              <a:rPr lang="zh-CN" altLang="zh-CN" sz="2800" kern="100" dirty="0">
                <a:solidFill>
                  <a:srgbClr val="C00000"/>
                </a:solidFill>
                <a:latin typeface="Times New Roman"/>
                <a:ea typeface="华文细黑"/>
                <a:cs typeface="Times New Roman"/>
              </a:rPr>
              <a:t>相矛盾，说明该公式是错的</a:t>
            </a:r>
            <a:r>
              <a:rPr lang="en-US" altLang="zh-CN" sz="2800" kern="100" dirty="0">
                <a:solidFill>
                  <a:srgbClr val="C00000"/>
                </a:solidFill>
                <a:latin typeface="Times New Roman"/>
                <a:ea typeface="华文细黑"/>
              </a:rPr>
              <a:t>.</a:t>
            </a:r>
            <a:endParaRPr lang="zh-CN" altLang="zh-CN" sz="1050" kern="100" dirty="0">
              <a:latin typeface="宋体"/>
              <a:cs typeface="Courier New"/>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3089218640"/>
              </p:ext>
            </p:extLst>
          </p:nvPr>
        </p:nvGraphicFramePr>
        <p:xfrm>
          <a:off x="2553533" y="5410631"/>
          <a:ext cx="671513" cy="1249363"/>
        </p:xfrm>
        <a:graphic>
          <a:graphicData uri="http://schemas.openxmlformats.org/presentationml/2006/ole">
            <mc:AlternateContent xmlns:mc="http://schemas.openxmlformats.org/markup-compatibility/2006">
              <mc:Choice xmlns:v="urn:schemas-microsoft-com:vml" Requires="v">
                <p:oleObj spid="_x0000_s40387" name="文档" r:id="rId7" imgW="671659" imgH="1249128" progId="Word.Document.12">
                  <p:embed/>
                </p:oleObj>
              </mc:Choice>
              <mc:Fallback>
                <p:oleObj name="文档" r:id="rId7" imgW="671659" imgH="1249128" progId="Word.Document.12">
                  <p:embed/>
                  <p:pic>
                    <p:nvPicPr>
                      <p:cNvPr id="0" name=""/>
                      <p:cNvPicPr/>
                      <p:nvPr/>
                    </p:nvPicPr>
                    <p:blipFill>
                      <a:blip r:embed="rId8"/>
                      <a:stretch>
                        <a:fillRect/>
                      </a:stretch>
                    </p:blipFill>
                    <p:spPr>
                      <a:xfrm>
                        <a:off x="2553533" y="5410631"/>
                        <a:ext cx="671513" cy="1249363"/>
                      </a:xfrm>
                      <a:prstGeom prst="rect">
                        <a:avLst/>
                      </a:prstGeom>
                    </p:spPr>
                  </p:pic>
                </p:oleObj>
              </mc:Fallback>
            </mc:AlternateContent>
          </a:graphicData>
        </a:graphic>
      </p:graphicFrame>
      <p:sp>
        <p:nvSpPr>
          <p:cNvPr id="17" name="TextBox 16"/>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Tree>
    <p:extLst>
      <p:ext uri="{BB962C8B-B14F-4D97-AF65-F5344CB8AC3E}">
        <p14:creationId xmlns:p14="http://schemas.microsoft.com/office/powerpoint/2010/main" val="3728370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0" grpId="0"/>
      <p:bldP spid="10" grpId="1"/>
      <p:bldP spid="15" grpId="0"/>
      <p:bldP spid="15"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30517" y="1493962"/>
            <a:ext cx="11187139" cy="39192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简化计算过程的单位表达：</a:t>
            </a:r>
            <a:r>
              <a:rPr lang="zh-CN" altLang="zh-CN" sz="2800" kern="100" dirty="0">
                <a:latin typeface="Times New Roman"/>
                <a:ea typeface="华文细黑"/>
                <a:cs typeface="Times New Roman"/>
              </a:rPr>
              <a:t>在解题计算时，已知量均采用国际单位制，计算过程中不用写出各个量的单位，只要在式子末尾写出所求量的单位即可</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推导物理量的单位：</a:t>
            </a:r>
            <a:r>
              <a:rPr lang="zh-CN" altLang="zh-CN" sz="2800" kern="100" dirty="0">
                <a:latin typeface="Times New Roman"/>
                <a:ea typeface="华文细黑"/>
                <a:cs typeface="Times New Roman"/>
              </a:rPr>
              <a:t>物理公式在确定各物理量的数量关系时，同时也确定了各物理量的单位关系，所以我们可以根据物理公式中物理量间的关系推导出物理量的单位</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grpSp>
        <p:nvGrpSpPr>
          <p:cNvPr id="3" name="组合 2"/>
          <p:cNvGrpSpPr/>
          <p:nvPr/>
        </p:nvGrpSpPr>
        <p:grpSpPr>
          <a:xfrm>
            <a:off x="164" y="601162"/>
            <a:ext cx="2333534" cy="668428"/>
            <a:chOff x="164" y="341996"/>
            <a:chExt cx="2333534" cy="668428"/>
          </a:xfrm>
        </p:grpSpPr>
        <p:sp>
          <p:nvSpPr>
            <p:cNvPr id="4" name="五边形 3"/>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5" name="燕尾形 4"/>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6" name="矩形 5"/>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知识深化</a:t>
              </a:r>
              <a:endParaRPr lang="zh-CN" altLang="en-US" sz="2800" b="1" kern="100" dirty="0">
                <a:solidFill>
                  <a:schemeClr val="bg1"/>
                </a:solidFill>
                <a:latin typeface="宋体"/>
                <a:cs typeface="Courier New"/>
              </a:endParaRPr>
            </a:p>
          </p:txBody>
        </p:sp>
      </p:grpSp>
    </p:spTree>
    <p:extLst>
      <p:ext uri="{BB962C8B-B14F-4D97-AF65-F5344CB8AC3E}">
        <p14:creationId xmlns:p14="http://schemas.microsoft.com/office/powerpoint/2010/main" val="155893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30517" y="808425"/>
            <a:ext cx="11187139" cy="4565585"/>
          </a:xfrm>
          <a:prstGeom prst="rect">
            <a:avLst/>
          </a:prstGeom>
        </p:spPr>
        <p:txBody>
          <a:bodyPr wrap="square" lIns="121898" tIns="60948" rIns="121898" bIns="60948">
            <a:spAutoFit/>
          </a:bodyPr>
          <a:lstStyle/>
          <a:p>
            <a:pPr lvl="0" algn="just">
              <a:lnSpc>
                <a:spcPct val="150000"/>
              </a:lnSpc>
              <a:tabLst>
                <a:tab pos="2700655" algn="l"/>
              </a:tabLst>
            </a:pPr>
            <a:r>
              <a:rPr lang="en-US" altLang="zh-CN" sz="2800" b="1" kern="100" dirty="0">
                <a:solidFill>
                  <a:prstClr val="black"/>
                </a:solidFill>
                <a:latin typeface="Times New Roman"/>
                <a:ea typeface="华文细黑"/>
                <a:cs typeface="Courier New"/>
              </a:rPr>
              <a:t>3.</a:t>
            </a:r>
            <a:r>
              <a:rPr lang="zh-CN" altLang="zh-CN" sz="2800" b="1" kern="100" dirty="0">
                <a:solidFill>
                  <a:prstClr val="black"/>
                </a:solidFill>
                <a:latin typeface="Times New Roman"/>
                <a:ea typeface="华文细黑"/>
                <a:cs typeface="Times New Roman"/>
              </a:rPr>
              <a:t>判断比例系数的单位：</a:t>
            </a:r>
            <a:r>
              <a:rPr lang="zh-CN" altLang="zh-CN" sz="2800" kern="100" dirty="0">
                <a:solidFill>
                  <a:prstClr val="black"/>
                </a:solidFill>
                <a:latin typeface="Times New Roman"/>
                <a:ea typeface="华文细黑"/>
                <a:cs typeface="Times New Roman"/>
              </a:rPr>
              <a:t>根据公式中物理量的单位关系，可判断公式中比例系数有无单位，如公式</a:t>
            </a:r>
            <a:r>
              <a:rPr lang="en-US" altLang="zh-CN" sz="2800" i="1" kern="100" dirty="0">
                <a:solidFill>
                  <a:prstClr val="black"/>
                </a:solidFill>
                <a:latin typeface="Times New Roman"/>
                <a:ea typeface="华文细黑"/>
                <a:cs typeface="Courier New"/>
              </a:rPr>
              <a:t>F</a:t>
            </a:r>
            <a:r>
              <a:rPr lang="zh-CN" altLang="zh-CN" sz="2800" kern="100" dirty="0">
                <a:solidFill>
                  <a:prstClr val="black"/>
                </a:solidFill>
                <a:latin typeface="Times New Roman"/>
                <a:ea typeface="华文细黑"/>
                <a:cs typeface="Times New Roman"/>
              </a:rPr>
              <a:t>＝</a:t>
            </a:r>
            <a:r>
              <a:rPr lang="en-US" altLang="zh-CN" sz="2800" i="1" kern="100" dirty="0" err="1">
                <a:solidFill>
                  <a:prstClr val="black"/>
                </a:solidFill>
                <a:latin typeface="Times New Roman"/>
                <a:ea typeface="华文细黑"/>
                <a:cs typeface="Courier New"/>
              </a:rPr>
              <a:t>kx</a:t>
            </a:r>
            <a:r>
              <a:rPr lang="zh-CN" altLang="zh-CN" sz="2800" kern="100" dirty="0">
                <a:solidFill>
                  <a:prstClr val="black"/>
                </a:solidFill>
                <a:latin typeface="Times New Roman"/>
                <a:ea typeface="华文细黑"/>
                <a:cs typeface="Times New Roman"/>
              </a:rPr>
              <a:t>中</a:t>
            </a:r>
            <a:r>
              <a:rPr lang="en-US" altLang="zh-CN" sz="2800" i="1" kern="100" dirty="0">
                <a:solidFill>
                  <a:prstClr val="black"/>
                </a:solidFill>
                <a:latin typeface="Times New Roman"/>
                <a:ea typeface="华文细黑"/>
                <a:cs typeface="Courier New"/>
              </a:rPr>
              <a:t>k</a:t>
            </a:r>
            <a:r>
              <a:rPr lang="zh-CN" altLang="zh-CN" sz="2800" kern="100" dirty="0">
                <a:solidFill>
                  <a:prstClr val="black"/>
                </a:solidFill>
                <a:latin typeface="Times New Roman"/>
                <a:ea typeface="华文细黑"/>
                <a:cs typeface="Times New Roman"/>
              </a:rPr>
              <a:t>的单位为</a:t>
            </a:r>
            <a:r>
              <a:rPr lang="en-US" altLang="zh-CN" sz="2800" kern="100" dirty="0">
                <a:solidFill>
                  <a:prstClr val="black"/>
                </a:solidFill>
                <a:latin typeface="Times New Roman"/>
                <a:ea typeface="华文细黑"/>
                <a:cs typeface="Courier New"/>
              </a:rPr>
              <a:t>N/m</a:t>
            </a:r>
            <a:r>
              <a:rPr lang="zh-CN" altLang="zh-CN" sz="2800" kern="100" dirty="0">
                <a:solidFill>
                  <a:prstClr val="black"/>
                </a:solidFill>
                <a:latin typeface="Times New Roman"/>
                <a:ea typeface="华文细黑"/>
                <a:cs typeface="Times New Roman"/>
              </a:rPr>
              <a:t>，</a:t>
            </a:r>
            <a:r>
              <a:rPr lang="en-US" altLang="zh-CN" sz="2800" i="1" kern="100" dirty="0" err="1">
                <a:solidFill>
                  <a:prstClr val="black"/>
                </a:solidFill>
                <a:latin typeface="Times New Roman"/>
                <a:ea typeface="华文细黑"/>
                <a:cs typeface="Courier New"/>
              </a:rPr>
              <a:t>F</a:t>
            </a:r>
            <a:r>
              <a:rPr lang="en-US" altLang="zh-CN" sz="2800" kern="100" baseline="-25000" dirty="0" err="1">
                <a:solidFill>
                  <a:prstClr val="black"/>
                </a:solidFill>
                <a:latin typeface="Times New Roman"/>
                <a:ea typeface="华文细黑"/>
                <a:cs typeface="Courier New"/>
              </a:rPr>
              <a:t>f</a:t>
            </a:r>
            <a:r>
              <a:rPr lang="zh-CN" altLang="zh-CN" sz="2800" kern="100" dirty="0">
                <a:solidFill>
                  <a:prstClr val="black"/>
                </a:solidFill>
                <a:latin typeface="Times New Roman"/>
                <a:ea typeface="华文细黑"/>
                <a:cs typeface="Times New Roman"/>
              </a:rPr>
              <a:t>＝</a:t>
            </a:r>
            <a:r>
              <a:rPr lang="en-US" altLang="zh-CN" sz="2800" i="1" kern="100" dirty="0" err="1">
                <a:solidFill>
                  <a:prstClr val="black"/>
                </a:solidFill>
                <a:latin typeface="Times New Roman"/>
                <a:ea typeface="华文细黑"/>
                <a:cs typeface="Courier New"/>
              </a:rPr>
              <a:t>μF</a:t>
            </a:r>
            <a:r>
              <a:rPr lang="en-US" altLang="zh-CN" sz="2800" kern="100" baseline="-25000" dirty="0" err="1">
                <a:solidFill>
                  <a:prstClr val="black"/>
                </a:solidFill>
                <a:latin typeface="Times New Roman"/>
                <a:ea typeface="华文细黑"/>
                <a:cs typeface="Courier New"/>
              </a:rPr>
              <a:t>N</a:t>
            </a:r>
            <a:r>
              <a:rPr lang="zh-CN" altLang="zh-CN" sz="2800" kern="100" dirty="0">
                <a:solidFill>
                  <a:prstClr val="black"/>
                </a:solidFill>
                <a:latin typeface="Times New Roman"/>
                <a:ea typeface="华文细黑"/>
                <a:cs typeface="Times New Roman"/>
              </a:rPr>
              <a:t>中</a:t>
            </a:r>
            <a:r>
              <a:rPr lang="en-US" altLang="zh-CN" sz="2800" i="1" kern="100" dirty="0">
                <a:solidFill>
                  <a:prstClr val="black"/>
                </a:solidFill>
                <a:latin typeface="Times New Roman"/>
                <a:ea typeface="华文细黑"/>
                <a:cs typeface="Courier New"/>
              </a:rPr>
              <a:t>μ</a:t>
            </a:r>
            <a:r>
              <a:rPr lang="zh-CN" altLang="zh-CN" sz="2800" kern="100" dirty="0">
                <a:solidFill>
                  <a:prstClr val="black"/>
                </a:solidFill>
                <a:latin typeface="Times New Roman"/>
                <a:ea typeface="华文细黑"/>
                <a:cs typeface="Times New Roman"/>
              </a:rPr>
              <a:t>无单位，</a:t>
            </a:r>
            <a:r>
              <a:rPr lang="en-US" altLang="zh-CN" sz="2800" i="1" kern="100" dirty="0">
                <a:solidFill>
                  <a:prstClr val="black"/>
                </a:solidFill>
                <a:latin typeface="Times New Roman"/>
                <a:ea typeface="华文细黑"/>
                <a:cs typeface="Courier New"/>
              </a:rPr>
              <a:t>F</a:t>
            </a:r>
            <a:r>
              <a:rPr lang="zh-CN" altLang="zh-CN" sz="2800" kern="100" dirty="0">
                <a:solidFill>
                  <a:prstClr val="black"/>
                </a:solidFill>
                <a:latin typeface="Times New Roman"/>
                <a:ea typeface="华文细黑"/>
                <a:cs typeface="Times New Roman"/>
              </a:rPr>
              <a:t>＝</a:t>
            </a:r>
            <a:r>
              <a:rPr lang="en-US" altLang="zh-CN" sz="2800" i="1" kern="100" dirty="0" err="1">
                <a:solidFill>
                  <a:prstClr val="black"/>
                </a:solidFill>
                <a:latin typeface="Times New Roman"/>
                <a:ea typeface="华文细黑"/>
                <a:cs typeface="Courier New"/>
              </a:rPr>
              <a:t>kma</a:t>
            </a:r>
            <a:r>
              <a:rPr lang="zh-CN" altLang="zh-CN" sz="2800" kern="100" dirty="0">
                <a:solidFill>
                  <a:prstClr val="black"/>
                </a:solidFill>
                <a:latin typeface="Times New Roman"/>
                <a:ea typeface="华文细黑"/>
                <a:cs typeface="Times New Roman"/>
              </a:rPr>
              <a:t>中</a:t>
            </a:r>
            <a:r>
              <a:rPr lang="en-US" altLang="zh-CN" sz="2800" i="1" kern="100" dirty="0">
                <a:solidFill>
                  <a:prstClr val="black"/>
                </a:solidFill>
                <a:latin typeface="Times New Roman"/>
                <a:ea typeface="华文细黑"/>
                <a:cs typeface="Courier New"/>
              </a:rPr>
              <a:t>k</a:t>
            </a:r>
            <a:r>
              <a:rPr lang="zh-CN" altLang="zh-CN" sz="2800" kern="100" dirty="0">
                <a:solidFill>
                  <a:prstClr val="black"/>
                </a:solidFill>
                <a:latin typeface="Times New Roman"/>
                <a:ea typeface="华文细黑"/>
                <a:cs typeface="Times New Roman"/>
              </a:rPr>
              <a:t>无单位</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b="1" kern="100" dirty="0">
                <a:solidFill>
                  <a:prstClr val="black"/>
                </a:solidFill>
                <a:latin typeface="Times New Roman"/>
                <a:ea typeface="华文细黑"/>
                <a:cs typeface="Courier New"/>
              </a:rPr>
              <a:t>4.</a:t>
            </a:r>
            <a:r>
              <a:rPr lang="zh-CN" altLang="zh-CN" sz="2800" b="1" kern="100" dirty="0">
                <a:solidFill>
                  <a:prstClr val="black"/>
                </a:solidFill>
                <a:latin typeface="Times New Roman"/>
                <a:ea typeface="华文细黑"/>
                <a:cs typeface="Times New Roman"/>
              </a:rPr>
              <a:t>单位制可检查物理量关系式的正误</a:t>
            </a:r>
            <a:endParaRPr lang="zh-CN" altLang="zh-CN" sz="1050" kern="100" dirty="0">
              <a:solidFill>
                <a:prstClr val="black"/>
              </a:solidFill>
              <a:latin typeface="宋体"/>
              <a:cs typeface="Courier New"/>
            </a:endParaRPr>
          </a:p>
          <a:p>
            <a:pPr lvl="0" algn="just">
              <a:lnSpc>
                <a:spcPct val="150000"/>
              </a:lnSpc>
              <a:tabLst>
                <a:tab pos="2700655" algn="l"/>
              </a:tabLst>
            </a:pPr>
            <a:r>
              <a:rPr lang="zh-CN" altLang="zh-CN" sz="2800" kern="100" dirty="0">
                <a:solidFill>
                  <a:prstClr val="black"/>
                </a:solidFill>
                <a:latin typeface="Times New Roman"/>
                <a:ea typeface="华文细黑"/>
                <a:cs typeface="Times New Roman"/>
              </a:rPr>
              <a:t>根据物理量的单位，如果发现某公式在单位上有问题，或者所求结果的单位与采用的单位制中该量的单位不一致，那么该公式或计算结果肯定是错误的</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Tree>
    <p:extLst>
      <p:ext uri="{BB962C8B-B14F-4D97-AF65-F5344CB8AC3E}">
        <p14:creationId xmlns:p14="http://schemas.microsoft.com/office/powerpoint/2010/main" val="2204666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459467" y="361441"/>
            <a:ext cx="11210519" cy="138499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一物体在</a:t>
            </a:r>
            <a:r>
              <a:rPr lang="en-US" altLang="zh-CN" sz="2800" kern="100" dirty="0">
                <a:latin typeface="Times New Roman"/>
                <a:ea typeface="华文细黑"/>
                <a:cs typeface="Courier New"/>
              </a:rPr>
              <a:t>2 N</a:t>
            </a:r>
            <a:r>
              <a:rPr lang="zh-CN" altLang="zh-CN" sz="2800" kern="100" dirty="0">
                <a:latin typeface="Times New Roman"/>
                <a:ea typeface="华文细黑"/>
                <a:cs typeface="Times New Roman"/>
              </a:rPr>
              <a:t>的外力作用下，产生</a:t>
            </a:r>
            <a:r>
              <a:rPr lang="en-US" altLang="zh-CN" sz="2800" kern="100" dirty="0">
                <a:latin typeface="Times New Roman"/>
                <a:ea typeface="华文细黑"/>
                <a:cs typeface="Courier New"/>
              </a:rPr>
              <a:t>10 cm/s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的加速度，求该物体的质量</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下列几种不同的求法，其中单位运用正确、简洁而又规范的是</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4" name="TextBox 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TextBox 4">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graphicFrame>
        <p:nvGraphicFramePr>
          <p:cNvPr id="6" name="对象 5"/>
          <p:cNvGraphicFramePr>
            <a:graphicFrameLocks noChangeAspect="1"/>
          </p:cNvGraphicFramePr>
          <p:nvPr>
            <p:extLst>
              <p:ext uri="{D42A27DB-BD31-4B8C-83A1-F6EECF244321}">
                <p14:modId xmlns:p14="http://schemas.microsoft.com/office/powerpoint/2010/main" val="1074912640"/>
              </p:ext>
            </p:extLst>
          </p:nvPr>
        </p:nvGraphicFramePr>
        <p:xfrm>
          <a:off x="550590" y="1892543"/>
          <a:ext cx="6299200" cy="4664075"/>
        </p:xfrm>
        <a:graphic>
          <a:graphicData uri="http://schemas.openxmlformats.org/presentationml/2006/ole">
            <mc:AlternateContent xmlns:mc="http://schemas.openxmlformats.org/markup-compatibility/2006">
              <mc:Choice xmlns:v="urn:schemas-microsoft-com:vml" Requires="v">
                <p:oleObj spid="_x0000_s41083" name="文档" r:id="rId4" imgW="6300365" imgH="4663008" progId="Word.Document.12">
                  <p:embed/>
                </p:oleObj>
              </mc:Choice>
              <mc:Fallback>
                <p:oleObj name="文档" r:id="rId4" imgW="6300365" imgH="4663008" progId="Word.Document.12">
                  <p:embed/>
                  <p:pic>
                    <p:nvPicPr>
                      <p:cNvPr id="0" name=""/>
                      <p:cNvPicPr/>
                      <p:nvPr/>
                    </p:nvPicPr>
                    <p:blipFill>
                      <a:blip r:embed="rId5"/>
                      <a:stretch>
                        <a:fillRect/>
                      </a:stretch>
                    </p:blipFill>
                    <p:spPr>
                      <a:xfrm>
                        <a:off x="550590" y="1892543"/>
                        <a:ext cx="6299200" cy="4664075"/>
                      </a:xfrm>
                      <a:prstGeom prst="rect">
                        <a:avLst/>
                      </a:prstGeom>
                    </p:spPr>
                  </p:pic>
                </p:oleObj>
              </mc:Fallback>
            </mc:AlternateContent>
          </a:graphicData>
        </a:graphic>
      </p:graphicFrame>
      <p:sp>
        <p:nvSpPr>
          <p:cNvPr id="14" name="TextBox 13"/>
          <p:cNvSpPr txBox="1"/>
          <p:nvPr/>
        </p:nvSpPr>
        <p:spPr>
          <a:xfrm>
            <a:off x="313358" y="411850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0629315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4" grpId="0"/>
      <p:bldP spid="14"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矩形 1"/>
          <p:cNvSpPr/>
          <p:nvPr/>
        </p:nvSpPr>
        <p:spPr>
          <a:xfrm>
            <a:off x="430517" y="971545"/>
            <a:ext cx="11187139" cy="4258449"/>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在应用公式进行数量运算的同时，也要把单位带进运算</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带单位运算时，单位换算要准确</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可以把题中已知量的单位都用国际单位表示，则计算结果的单位就是用国际单位表示的，这样在统一已知量的单位后，就不必一一写出各个量的单位，只在数字后面写出正确单位即可</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选项</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中</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 cm/s</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没有变成国际单位，</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项中解题过程正确，但不简洁，</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项中数据后面没有单位，只有</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项运算正确且简洁而又规范</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016823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478582" y="761717"/>
            <a:ext cx="11210519" cy="4324261"/>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在解一道计算题时</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由字母表达结果的计算题</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一个同学解得</a:t>
            </a:r>
            <a:r>
              <a:rPr lang="zh-CN" altLang="zh-CN" sz="2800" kern="100" dirty="0" smtClean="0">
                <a:latin typeface="Times New Roman"/>
                <a:ea typeface="华文细黑"/>
                <a:cs typeface="Times New Roman"/>
              </a:rPr>
              <a:t>位移</a:t>
            </a:r>
            <a:endParaRPr lang="en-US" altLang="zh-CN" sz="2800" kern="100" dirty="0" smtClean="0">
              <a:latin typeface="Times New Roman"/>
              <a:ea typeface="华文细黑"/>
              <a:cs typeface="Times New Roman"/>
            </a:endParaRPr>
          </a:p>
          <a:p>
            <a:pPr algn="just">
              <a:lnSpc>
                <a:spcPts val="5500"/>
              </a:lnSpc>
              <a:spcAft>
                <a:spcPts val="0"/>
              </a:spcAft>
              <a:tabLst>
                <a:tab pos="2700655" algn="l"/>
              </a:tabLst>
            </a:pPr>
            <a:r>
              <a:rPr lang="en-US" altLang="zh-CN" sz="2800" i="1" kern="100" dirty="0" smtClean="0">
                <a:latin typeface="Times New Roman"/>
                <a:ea typeface="华文细黑"/>
                <a:cs typeface="Courier New"/>
              </a:rPr>
              <a:t>x</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a:t>
            </a:r>
            <a:r>
              <a:rPr lang="en-US" altLang="zh-CN" sz="2800" i="1" kern="100" dirty="0">
                <a:latin typeface="Times New Roman"/>
                <a:ea typeface="华文细黑"/>
                <a:cs typeface="Courier New"/>
              </a:rPr>
              <a:t>t</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en-US" altLang="zh-CN" sz="2800" kern="100" baseline="-25000" dirty="0">
                <a:latin typeface="Times New Roman"/>
                <a:ea typeface="华文细黑"/>
                <a:cs typeface="Courier New"/>
              </a:rPr>
              <a:t>2</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，用单位制的方法检查，这个结果</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可能是正确的</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一定是错误的</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如果用国际单位制，结果可能正确</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用国际单位制，结果错误，如果用其他单位制，结果可能正确</a:t>
            </a:r>
            <a:endParaRPr lang="zh-CN" altLang="zh-CN" sz="1050" kern="100" dirty="0">
              <a:effectLst/>
              <a:latin typeface="宋体"/>
              <a:cs typeface="Courier New"/>
            </a:endParaRPr>
          </a:p>
        </p:txBody>
      </p:sp>
      <p:sp>
        <p:nvSpPr>
          <p:cNvPr id="4" name="TextBox 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TextBox 4">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4" name="TextBox 13"/>
          <p:cNvSpPr txBox="1"/>
          <p:nvPr/>
        </p:nvSpPr>
        <p:spPr>
          <a:xfrm>
            <a:off x="333678" y="294605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899065121"/>
              </p:ext>
            </p:extLst>
          </p:nvPr>
        </p:nvGraphicFramePr>
        <p:xfrm>
          <a:off x="1099838" y="1429653"/>
          <a:ext cx="823913" cy="1189038"/>
        </p:xfrm>
        <a:graphic>
          <a:graphicData uri="http://schemas.openxmlformats.org/presentationml/2006/ole">
            <mc:AlternateContent xmlns:mc="http://schemas.openxmlformats.org/markup-compatibility/2006">
              <mc:Choice xmlns:v="urn:schemas-microsoft-com:vml" Requires="v">
                <p:oleObj spid="_x0000_s42090" name="文档" r:id="rId4" imgW="824446" imgH="1188432" progId="Word.Document.12">
                  <p:embed/>
                </p:oleObj>
              </mc:Choice>
              <mc:Fallback>
                <p:oleObj name="文档" r:id="rId4" imgW="824446" imgH="1188432" progId="Word.Document.12">
                  <p:embed/>
                  <p:pic>
                    <p:nvPicPr>
                      <p:cNvPr id="0" name=""/>
                      <p:cNvPicPr/>
                      <p:nvPr/>
                    </p:nvPicPr>
                    <p:blipFill>
                      <a:blip r:embed="rId5"/>
                      <a:stretch>
                        <a:fillRect/>
                      </a:stretch>
                    </p:blipFill>
                    <p:spPr>
                      <a:xfrm>
                        <a:off x="1099838" y="1429653"/>
                        <a:ext cx="823913" cy="1189038"/>
                      </a:xfrm>
                      <a:prstGeom prst="rect">
                        <a:avLst/>
                      </a:prstGeom>
                    </p:spPr>
                  </p:pic>
                </p:oleObj>
              </mc:Fallback>
            </mc:AlternateContent>
          </a:graphicData>
        </a:graphic>
      </p:graphicFrame>
      <p:pic>
        <p:nvPicPr>
          <p:cNvPr id="8" name="图片 7">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12306881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4" grpId="0"/>
      <p:bldP spid="1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4640" y="1167066"/>
            <a:ext cx="10581133" cy="3618939"/>
          </a:xfrm>
          <a:prstGeom prst="rect">
            <a:avLst/>
          </a:prstGeom>
        </p:spPr>
        <p:txBody>
          <a:bodyPr>
            <a:spAutoFit/>
          </a:bodyPr>
          <a:lstStyle/>
          <a:p>
            <a:pPr algn="just">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ts val="5500"/>
              </a:lnSpc>
              <a:spcAft>
                <a:spcPts val="0"/>
              </a:spcAft>
              <a:tabLst>
                <a:tab pos="243078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知道单位制、基本单位和导出单位的概念</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知道国际单位制及七个基本物理量和基本单位</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3</a:t>
            </a:r>
            <a:r>
              <a:rPr lang="en-US" altLang="zh-CN" sz="2800" kern="100" dirty="0">
                <a:latin typeface="Times New Roman"/>
                <a:ea typeface="华文细黑"/>
              </a:rPr>
              <a:t>.</a:t>
            </a:r>
            <a:r>
              <a:rPr lang="zh-CN" altLang="zh-CN" sz="2800" kern="100" dirty="0">
                <a:latin typeface="Times New Roman"/>
                <a:ea typeface="华文细黑"/>
                <a:cs typeface="Times New Roman"/>
              </a:rPr>
              <a:t>掌握根据物理量关系式确定物理量单位的方法，学会在运算过程中单位的规范使用方法</a:t>
            </a:r>
            <a:r>
              <a:rPr lang="en-US" altLang="zh-CN" sz="2800" kern="100" dirty="0">
                <a:latin typeface="Times New Roman"/>
                <a:ea typeface="华文细黑"/>
              </a:rPr>
              <a:t>.</a:t>
            </a:r>
            <a:endParaRPr lang="zh-CN" altLang="zh-CN" sz="2800" kern="100" dirty="0">
              <a:effectLst/>
              <a:latin typeface="宋体"/>
              <a:cs typeface="Courier New"/>
            </a:endParaRPr>
          </a:p>
        </p:txBody>
      </p:sp>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矩形 1"/>
          <p:cNvSpPr/>
          <p:nvPr/>
        </p:nvSpPr>
        <p:spPr>
          <a:xfrm>
            <a:off x="430517" y="971545"/>
            <a:ext cx="11187139" cy="4355014"/>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可以将右边的力</a:t>
            </a:r>
            <a:r>
              <a:rPr lang="en-US" altLang="zh-CN" sz="2800" i="1" kern="100" dirty="0">
                <a:solidFill>
                  <a:srgbClr val="002060"/>
                </a:solidFill>
                <a:latin typeface="Times New Roman"/>
                <a:ea typeface="华文细黑"/>
              </a:rPr>
              <a:t>F</a:t>
            </a:r>
            <a:r>
              <a:rPr lang="zh-CN" altLang="zh-CN" sz="2800" kern="100" dirty="0">
                <a:solidFill>
                  <a:srgbClr val="002060"/>
                </a:solidFill>
                <a:latin typeface="Times New Roman"/>
                <a:ea typeface="华文细黑"/>
                <a:cs typeface="Times New Roman"/>
              </a:rPr>
              <a:t>、时间</a:t>
            </a:r>
            <a:r>
              <a:rPr lang="en-US" altLang="zh-CN" sz="2800" i="1" kern="100" dirty="0">
                <a:solidFill>
                  <a:srgbClr val="002060"/>
                </a:solidFill>
                <a:latin typeface="Times New Roman"/>
                <a:ea typeface="华文细黑"/>
              </a:rPr>
              <a:t>t</a:t>
            </a:r>
            <a:r>
              <a:rPr lang="zh-CN" altLang="zh-CN" sz="2800" kern="100" dirty="0">
                <a:solidFill>
                  <a:srgbClr val="002060"/>
                </a:solidFill>
                <a:latin typeface="Times New Roman"/>
                <a:ea typeface="华文细黑"/>
                <a:cs typeface="Times New Roman"/>
              </a:rPr>
              <a:t>和质量</a:t>
            </a:r>
            <a:r>
              <a:rPr lang="en-US" altLang="zh-CN" sz="2800" i="1" kern="100" dirty="0">
                <a:solidFill>
                  <a:srgbClr val="002060"/>
                </a:solidFill>
                <a:latin typeface="Times New Roman"/>
                <a:ea typeface="华文细黑"/>
              </a:rPr>
              <a:t>m</a:t>
            </a:r>
            <a:r>
              <a:rPr lang="zh-CN" altLang="zh-CN" sz="2800" kern="100" dirty="0">
                <a:solidFill>
                  <a:srgbClr val="002060"/>
                </a:solidFill>
                <a:latin typeface="Times New Roman"/>
                <a:ea typeface="华文细黑"/>
                <a:cs typeface="Times New Roman"/>
              </a:rPr>
              <a:t>的单位代入公式看得到的单位是否和位移</a:t>
            </a:r>
            <a:r>
              <a:rPr lang="en-US" altLang="zh-CN" sz="2800" i="1" kern="100" dirty="0">
                <a:solidFill>
                  <a:srgbClr val="002060"/>
                </a:solidFill>
                <a:latin typeface="Times New Roman"/>
                <a:ea typeface="华文细黑"/>
              </a:rPr>
              <a:t>x</a:t>
            </a:r>
            <a:r>
              <a:rPr lang="zh-CN" altLang="zh-CN" sz="2800" kern="100" dirty="0">
                <a:solidFill>
                  <a:srgbClr val="002060"/>
                </a:solidFill>
                <a:latin typeface="Times New Roman"/>
                <a:ea typeface="华文细黑"/>
                <a:cs typeface="Times New Roman"/>
              </a:rPr>
              <a:t>的单位一致；还可以根据</a:t>
            </a:r>
            <a:r>
              <a:rPr lang="en-US" altLang="zh-CN" sz="2800" i="1" kern="100" dirty="0">
                <a:solidFill>
                  <a:srgbClr val="002060"/>
                </a:solidFill>
                <a:latin typeface="Times New Roman"/>
                <a:ea typeface="华文细黑"/>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rPr>
              <a:t>ma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rPr>
              <a:t>a</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将公式的</a:t>
            </a:r>
            <a:r>
              <a:rPr lang="zh-CN" altLang="zh-CN" sz="2800" kern="100" spc="-100" dirty="0">
                <a:solidFill>
                  <a:srgbClr val="002060"/>
                </a:solidFill>
                <a:latin typeface="Times New Roman"/>
                <a:ea typeface="华文细黑"/>
                <a:cs typeface="Times New Roman"/>
              </a:rPr>
              <a:t>物理量全部换算成基本量的单位，就容易判断</a:t>
            </a:r>
            <a:r>
              <a:rPr lang="zh-CN" altLang="zh-CN" sz="2800" kern="100" dirty="0">
                <a:solidFill>
                  <a:srgbClr val="002060"/>
                </a:solidFill>
                <a:latin typeface="Times New Roman"/>
                <a:ea typeface="华文细黑"/>
                <a:cs typeface="Times New Roman"/>
              </a:rPr>
              <a:t>了</a:t>
            </a:r>
            <a:r>
              <a:rPr lang="en-US" altLang="zh-CN" sz="2800" kern="100" dirty="0">
                <a:solidFill>
                  <a:srgbClr val="002060"/>
                </a:solidFill>
                <a:latin typeface="Times New Roman"/>
                <a:ea typeface="华文细黑"/>
              </a:rPr>
              <a:t>.</a:t>
            </a:r>
            <a:r>
              <a:rPr lang="zh-CN" altLang="zh-CN" sz="2800" kern="100" dirty="0">
                <a:solidFill>
                  <a:srgbClr val="002060"/>
                </a:solidFill>
                <a:latin typeface="Times New Roman"/>
                <a:ea typeface="华文细黑"/>
                <a:cs typeface="Times New Roman"/>
              </a:rPr>
              <a:t>在</a:t>
            </a:r>
            <a:r>
              <a:rPr lang="en-US" altLang="zh-CN" sz="2800" i="1" kern="100" dirty="0">
                <a:solidFill>
                  <a:srgbClr val="002060"/>
                </a:solidFill>
                <a:latin typeface="Times New Roman"/>
                <a:ea typeface="华文细黑"/>
              </a:rPr>
              <a:t>x</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kern="100" dirty="0" smtClean="0">
                <a:solidFill>
                  <a:srgbClr val="002060"/>
                </a:solidFill>
                <a:latin typeface="Times New Roman"/>
                <a:ea typeface="华文细黑"/>
              </a:rPr>
              <a:t>(</a:t>
            </a:r>
            <a:r>
              <a:rPr lang="en-US" altLang="zh-CN" sz="2800" i="1" kern="100" dirty="0">
                <a:solidFill>
                  <a:srgbClr val="002060"/>
                </a:solidFill>
                <a:latin typeface="Times New Roman"/>
                <a:ea typeface="华文细黑"/>
              </a:rPr>
              <a:t>t</a:t>
            </a:r>
            <a:r>
              <a:rPr lang="en-US" altLang="zh-CN" sz="2800" kern="100" baseline="-25000" dirty="0">
                <a:solidFill>
                  <a:srgbClr val="002060"/>
                </a:solidFill>
                <a:latin typeface="Times New Roman"/>
                <a:ea typeface="华文细黑"/>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rPr>
              <a:t>t</a:t>
            </a:r>
            <a:r>
              <a:rPr lang="en-US" altLang="zh-CN" sz="2800" kern="100" baseline="-25000" dirty="0">
                <a:solidFill>
                  <a:srgbClr val="002060"/>
                </a:solidFill>
                <a:latin typeface="Times New Roman"/>
                <a:ea typeface="华文细黑"/>
              </a:rPr>
              <a:t>2</a:t>
            </a:r>
            <a:r>
              <a:rPr lang="en-US" altLang="zh-CN" sz="2800" kern="100" dirty="0">
                <a:solidFill>
                  <a:srgbClr val="002060"/>
                </a:solidFill>
                <a:latin typeface="Times New Roman"/>
                <a:ea typeface="华文细黑"/>
              </a:rPr>
              <a:t>)</a:t>
            </a:r>
            <a:r>
              <a:rPr lang="zh-CN" altLang="zh-CN" sz="2800" kern="100" dirty="0">
                <a:solidFill>
                  <a:srgbClr val="002060"/>
                </a:solidFill>
                <a:latin typeface="Times New Roman"/>
                <a:ea typeface="华文细黑"/>
                <a:cs typeface="Times New Roman"/>
              </a:rPr>
              <a:t>式中，左边单位是长度单位，而右边的单位推知是速度单位，所以结果一定是错误的，单位制选的不同，不会影响结果的准确性，故</a:t>
            </a:r>
            <a:r>
              <a:rPr lang="en-US" altLang="zh-CN" sz="2800" kern="100" dirty="0">
                <a:solidFill>
                  <a:srgbClr val="002060"/>
                </a:solidFill>
                <a:latin typeface="Times New Roman"/>
                <a:ea typeface="华文细黑"/>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C</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D</a:t>
            </a:r>
            <a:r>
              <a:rPr lang="zh-CN" altLang="zh-CN" sz="2800" kern="100" dirty="0">
                <a:solidFill>
                  <a:srgbClr val="002060"/>
                </a:solidFill>
                <a:latin typeface="Times New Roman"/>
                <a:ea typeface="华文细黑"/>
                <a:cs typeface="Times New Roman"/>
              </a:rPr>
              <a:t>错，</a:t>
            </a:r>
            <a:r>
              <a:rPr lang="en-US" altLang="zh-CN" sz="2800" kern="100" dirty="0">
                <a:solidFill>
                  <a:srgbClr val="002060"/>
                </a:solidFill>
                <a:latin typeface="Times New Roman"/>
                <a:ea typeface="华文细黑"/>
              </a:rPr>
              <a:t>B</a:t>
            </a:r>
            <a:r>
              <a:rPr lang="zh-CN" altLang="zh-CN" sz="2800" kern="100" dirty="0">
                <a:solidFill>
                  <a:srgbClr val="002060"/>
                </a:solidFill>
                <a:latin typeface="Times New Roman"/>
                <a:ea typeface="华文细黑"/>
                <a:cs typeface="Times New Roman"/>
              </a:rPr>
              <a:t>对</a:t>
            </a:r>
            <a:r>
              <a:rPr lang="en-US" altLang="zh-CN" sz="2800" kern="100" dirty="0">
                <a:solidFill>
                  <a:srgbClr val="002060"/>
                </a:solidFill>
                <a:latin typeface="Times New Roman"/>
                <a:ea typeface="华文细黑"/>
              </a:rPr>
              <a:t>.</a:t>
            </a:r>
            <a:endParaRPr lang="zh-CN" altLang="zh-CN" sz="1050" kern="100" dirty="0">
              <a:effectLst/>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098135692"/>
              </p:ext>
            </p:extLst>
          </p:nvPr>
        </p:nvGraphicFramePr>
        <p:xfrm>
          <a:off x="8312715" y="1676058"/>
          <a:ext cx="498475" cy="1219200"/>
        </p:xfrm>
        <a:graphic>
          <a:graphicData uri="http://schemas.openxmlformats.org/presentationml/2006/ole">
            <mc:AlternateContent xmlns:mc="http://schemas.openxmlformats.org/markup-compatibility/2006">
              <mc:Choice xmlns:v="urn:schemas-microsoft-com:vml" Requires="v">
                <p:oleObj spid="_x0000_s43296" name="文档" r:id="rId3" imgW="498990" imgH="1218888" progId="Word.Document.12">
                  <p:embed/>
                </p:oleObj>
              </mc:Choice>
              <mc:Fallback>
                <p:oleObj name="文档" r:id="rId3" imgW="498990" imgH="1218888" progId="Word.Document.12">
                  <p:embed/>
                  <p:pic>
                    <p:nvPicPr>
                      <p:cNvPr id="0" name=""/>
                      <p:cNvPicPr/>
                      <p:nvPr/>
                    </p:nvPicPr>
                    <p:blipFill>
                      <a:blip r:embed="rId4"/>
                      <a:stretch>
                        <a:fillRect/>
                      </a:stretch>
                    </p:blipFill>
                    <p:spPr>
                      <a:xfrm>
                        <a:off x="8312715" y="1676058"/>
                        <a:ext cx="498475" cy="12192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76437979"/>
              </p:ext>
            </p:extLst>
          </p:nvPr>
        </p:nvGraphicFramePr>
        <p:xfrm>
          <a:off x="9479582" y="1676058"/>
          <a:ext cx="498475" cy="1219200"/>
        </p:xfrm>
        <a:graphic>
          <a:graphicData uri="http://schemas.openxmlformats.org/presentationml/2006/ole">
            <mc:AlternateContent xmlns:mc="http://schemas.openxmlformats.org/markup-compatibility/2006">
              <mc:Choice xmlns:v="urn:schemas-microsoft-com:vml" Requires="v">
                <p:oleObj spid="_x0000_s43297" name="文档" r:id="rId5" imgW="498990" imgH="1219320" progId="Word.Document.12">
                  <p:embed/>
                </p:oleObj>
              </mc:Choice>
              <mc:Fallback>
                <p:oleObj name="文档" r:id="rId5" imgW="498990" imgH="1219320" progId="Word.Document.12">
                  <p:embed/>
                  <p:pic>
                    <p:nvPicPr>
                      <p:cNvPr id="0" name=""/>
                      <p:cNvPicPr/>
                      <p:nvPr/>
                    </p:nvPicPr>
                    <p:blipFill>
                      <a:blip r:embed="rId6"/>
                      <a:stretch>
                        <a:fillRect/>
                      </a:stretch>
                    </p:blipFill>
                    <p:spPr>
                      <a:xfrm>
                        <a:off x="9479582" y="1676058"/>
                        <a:ext cx="498475" cy="12192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494379549"/>
              </p:ext>
            </p:extLst>
          </p:nvPr>
        </p:nvGraphicFramePr>
        <p:xfrm>
          <a:off x="8819500" y="2354610"/>
          <a:ext cx="690562" cy="1219200"/>
        </p:xfrm>
        <a:graphic>
          <a:graphicData uri="http://schemas.openxmlformats.org/presentationml/2006/ole">
            <mc:AlternateContent xmlns:mc="http://schemas.openxmlformats.org/markup-compatibility/2006">
              <mc:Choice xmlns:v="urn:schemas-microsoft-com:vml" Requires="v">
                <p:oleObj spid="_x0000_s43298" name="文档" r:id="rId7" imgW="694782" imgH="1218888" progId="Word.Document.12">
                  <p:embed/>
                </p:oleObj>
              </mc:Choice>
              <mc:Fallback>
                <p:oleObj name="文档" r:id="rId7" imgW="694782" imgH="1218888" progId="Word.Document.12">
                  <p:embed/>
                  <p:pic>
                    <p:nvPicPr>
                      <p:cNvPr id="0" name=""/>
                      <p:cNvPicPr/>
                      <p:nvPr/>
                    </p:nvPicPr>
                    <p:blipFill>
                      <a:blip r:embed="rId8"/>
                      <a:stretch>
                        <a:fillRect/>
                      </a:stretch>
                    </p:blipFill>
                    <p:spPr>
                      <a:xfrm>
                        <a:off x="8819500" y="2354610"/>
                        <a:ext cx="690562" cy="1219200"/>
                      </a:xfrm>
                      <a:prstGeom prst="rect">
                        <a:avLst/>
                      </a:prstGeom>
                    </p:spPr>
                  </p:pic>
                </p:oleObj>
              </mc:Fallback>
            </mc:AlternateContent>
          </a:graphicData>
        </a:graphic>
      </p:graphicFrame>
      <p:pic>
        <p:nvPicPr>
          <p:cNvPr id="6" name="图片 5">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spTree>
    <p:extLst>
      <p:ext uri="{BB962C8B-B14F-4D97-AF65-F5344CB8AC3E}">
        <p14:creationId xmlns:p14="http://schemas.microsoft.com/office/powerpoint/2010/main" val="3479754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75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75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6" name="Picture 2" descr="C:\Users\Administrator\Desktop\用！！！\风景图片\新图！\3运动会\timg (7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75" r="15073"/>
          <a:stretch/>
        </p:blipFill>
        <p:spPr bwMode="auto">
          <a:xfrm>
            <a:off x="8590412" y="0"/>
            <a:ext cx="3600001"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89850" y="755521"/>
            <a:ext cx="11187139" cy="4258449"/>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1.</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对单位制的理解</a:t>
            </a:r>
            <a:r>
              <a:rPr lang="en-US" altLang="zh-CN" sz="2800" b="1" kern="100" dirty="0">
                <a:latin typeface="Times New Roman"/>
                <a:ea typeface="华文细黑"/>
                <a:cs typeface="Courier New"/>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下列说法正确的是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物理学公式在确定物理量数值关系的同时，也确定了物理量单位</a:t>
            </a:r>
            <a:r>
              <a:rPr lang="zh-CN" altLang="zh-CN" sz="2800" kern="100" dirty="0" smtClean="0">
                <a:latin typeface="Times New Roman"/>
                <a:ea typeface="华文细黑"/>
                <a:cs typeface="Times New Roman"/>
              </a:rPr>
              <a:t>间</a:t>
            </a:r>
            <a:endParaRPr lang="en-US" altLang="zh-CN" sz="2800" kern="100" dirty="0" smtClean="0">
              <a:latin typeface="Times New Roman"/>
              <a:ea typeface="华文细黑"/>
              <a:cs typeface="Times New Roman"/>
            </a:endParaRPr>
          </a:p>
          <a:p>
            <a:pPr algn="just">
              <a:lnSpc>
                <a:spcPts val="5500"/>
              </a:lnSpc>
              <a:spcAft>
                <a:spcPts val="0"/>
              </a:spcAft>
              <a:tabLst>
                <a:tab pos="2700655" algn="l"/>
              </a:tabLst>
            </a:pP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关系</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力学中所选定的基本量有力、质量、时间</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基本量的单位叫做基本单位</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由基本量根据物理关系推导出来的其他物理量的单位叫做导出单位</a:t>
            </a:r>
            <a:endParaRPr lang="zh-CN" altLang="zh-CN" sz="1050" kern="100" dirty="0">
              <a:effectLst/>
              <a:latin typeface="宋体"/>
              <a:cs typeface="Courier New"/>
            </a:endParaRPr>
          </a:p>
        </p:txBody>
      </p:sp>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a:hlinkClick r:id="rId6"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360494" y="158806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9" name="TextBox 18"/>
          <p:cNvSpPr txBox="1"/>
          <p:nvPr/>
        </p:nvSpPr>
        <p:spPr>
          <a:xfrm>
            <a:off x="360494" y="366613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8" name="TextBox 17"/>
          <p:cNvSpPr txBox="1"/>
          <p:nvPr/>
        </p:nvSpPr>
        <p:spPr>
          <a:xfrm>
            <a:off x="360494" y="434557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7" grpId="0"/>
      <p:bldP spid="17" grpId="1"/>
      <p:bldP spid="19" grpId="0"/>
      <p:bldP spid="19" grpId="1"/>
      <p:bldP spid="18" grpId="0"/>
      <p:bldP spid="18"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 name="矩形 11"/>
          <p:cNvSpPr/>
          <p:nvPr/>
        </p:nvSpPr>
        <p:spPr>
          <a:xfrm>
            <a:off x="509062" y="652850"/>
            <a:ext cx="11076375" cy="4963771"/>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smtClean="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物理量通常是由数值和单位组成的</a:t>
            </a:r>
            <a:r>
              <a:rPr lang="en-US" altLang="zh-CN" sz="2800" kern="100" dirty="0" smtClean="0">
                <a:solidFill>
                  <a:srgbClr val="002060"/>
                </a:solidFill>
                <a:latin typeface="Times New Roman"/>
                <a:ea typeface="华文细黑"/>
                <a:cs typeface="Courier New"/>
              </a:rPr>
              <a:t>(</a:t>
            </a:r>
            <a:r>
              <a:rPr lang="zh-CN" altLang="zh-CN" sz="2800" kern="100" dirty="0" smtClean="0">
                <a:solidFill>
                  <a:srgbClr val="002060"/>
                </a:solidFill>
                <a:latin typeface="Times New Roman"/>
                <a:ea typeface="华文细黑"/>
                <a:cs typeface="Times New Roman"/>
              </a:rPr>
              <a:t>少数物理量例外，如动摩擦因数无单位</a:t>
            </a:r>
            <a:r>
              <a:rPr lang="en-US" altLang="zh-CN" sz="2800" kern="100" dirty="0" smtClean="0">
                <a:solidFill>
                  <a:srgbClr val="002060"/>
                </a:solidFill>
                <a:latin typeface="Times New Roman"/>
                <a:ea typeface="华文细黑"/>
                <a:cs typeface="Courier New"/>
              </a:rPr>
              <a:t>)</a:t>
            </a:r>
            <a:r>
              <a:rPr lang="zh-CN" altLang="zh-CN" sz="2800" kern="100" dirty="0" smtClean="0">
                <a:solidFill>
                  <a:srgbClr val="002060"/>
                </a:solidFill>
                <a:latin typeface="Times New Roman"/>
                <a:ea typeface="华文细黑"/>
                <a:cs typeface="Times New Roman"/>
              </a:rPr>
              <a:t>，所以物理学公式在确定物理量数值关系的同时，也确定了物理量单位间的关系，选项</a:t>
            </a:r>
            <a:r>
              <a:rPr lang="en-US" altLang="zh-CN" sz="2800" kern="100" dirty="0" smtClean="0">
                <a:solidFill>
                  <a:srgbClr val="002060"/>
                </a:solidFill>
                <a:latin typeface="Times New Roman"/>
                <a:ea typeface="华文细黑"/>
                <a:cs typeface="Courier New"/>
              </a:rPr>
              <a:t>A</a:t>
            </a:r>
            <a:r>
              <a:rPr lang="zh-CN" altLang="zh-CN" sz="2800" kern="100" dirty="0" smtClean="0">
                <a:solidFill>
                  <a:srgbClr val="002060"/>
                </a:solidFill>
                <a:latin typeface="Times New Roman"/>
                <a:ea typeface="华文细黑"/>
                <a:cs typeface="Times New Roman"/>
              </a:rPr>
              <a:t>正确；</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力不是基本量，选项</a:t>
            </a:r>
            <a:r>
              <a:rPr lang="en-US" altLang="zh-CN" sz="2800" kern="100" dirty="0" smtClean="0">
                <a:solidFill>
                  <a:srgbClr val="002060"/>
                </a:solidFill>
                <a:latin typeface="Times New Roman"/>
                <a:ea typeface="华文细黑"/>
                <a:cs typeface="Courier New"/>
              </a:rPr>
              <a:t>B</a:t>
            </a:r>
            <a:r>
              <a:rPr lang="zh-CN" altLang="zh-CN" sz="2800" kern="100" dirty="0" smtClean="0">
                <a:solidFill>
                  <a:srgbClr val="002060"/>
                </a:solidFill>
                <a:latin typeface="Times New Roman"/>
                <a:ea typeface="华文细黑"/>
                <a:cs typeface="Times New Roman"/>
              </a:rPr>
              <a:t>错误；</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基本量的单位叫做基本单位，选项</a:t>
            </a:r>
            <a:r>
              <a:rPr lang="en-US" altLang="zh-CN" sz="2800" kern="100" dirty="0" smtClean="0">
                <a:solidFill>
                  <a:srgbClr val="002060"/>
                </a:solidFill>
                <a:latin typeface="Times New Roman"/>
                <a:ea typeface="华文细黑"/>
                <a:cs typeface="Courier New"/>
              </a:rPr>
              <a:t>C</a:t>
            </a:r>
            <a:r>
              <a:rPr lang="zh-CN" altLang="zh-CN" sz="2800" kern="100" dirty="0" smtClean="0">
                <a:solidFill>
                  <a:srgbClr val="002060"/>
                </a:solidFill>
                <a:latin typeface="Times New Roman"/>
                <a:ea typeface="华文细黑"/>
                <a:cs typeface="Times New Roman"/>
              </a:rPr>
              <a:t>正确；</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由基本量根据物理关系推导出来的其他物理量的单位叫做导出单位，选项</a:t>
            </a:r>
            <a:r>
              <a:rPr lang="en-US" altLang="zh-CN" sz="2800" kern="100" dirty="0" smtClean="0">
                <a:solidFill>
                  <a:srgbClr val="002060"/>
                </a:solidFill>
                <a:latin typeface="Times New Roman"/>
                <a:ea typeface="华文细黑"/>
                <a:cs typeface="Courier New"/>
              </a:rPr>
              <a:t>D</a:t>
            </a:r>
            <a:r>
              <a:rPr lang="zh-CN" altLang="zh-CN" sz="2800" kern="100" dirty="0" smtClean="0">
                <a:solidFill>
                  <a:srgbClr val="002060"/>
                </a:solidFill>
                <a:latin typeface="Times New Roman"/>
                <a:ea typeface="华文细黑"/>
                <a:cs typeface="Times New Roman"/>
              </a:rPr>
              <a:t>正确</a:t>
            </a:r>
            <a:r>
              <a:rPr lang="en-US" altLang="zh-CN" sz="2800" kern="100" dirty="0" smtClean="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Tree>
    <p:extLst>
      <p:ext uri="{BB962C8B-B14F-4D97-AF65-F5344CB8AC3E}">
        <p14:creationId xmlns:p14="http://schemas.microsoft.com/office/powerpoint/2010/main" val="3188342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750"/>
                                        <p:tgtEl>
                                          <p:spTgt spid="12">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blinds(horizontal)">
                                      <p:cBhvr>
                                        <p:cTn id="11" dur="750"/>
                                        <p:tgtEl>
                                          <p:spTgt spid="12">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blinds(horizontal)">
                                      <p:cBhvr>
                                        <p:cTn id="15" dur="750"/>
                                        <p:tgtEl>
                                          <p:spTgt spid="12">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blinds(horizontal)">
                                      <p:cBhvr>
                                        <p:cTn id="19" dur="75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58596" y="884778"/>
            <a:ext cx="11187139" cy="3553128"/>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2.</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对单位制的理解</a:t>
            </a:r>
            <a:r>
              <a:rPr lang="en-US" altLang="zh-CN" sz="2800" b="1" kern="100" dirty="0">
                <a:latin typeface="Times New Roman"/>
                <a:ea typeface="华文细黑"/>
                <a:cs typeface="Courier New"/>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关于力学单位制，下列说法正确的是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A.kg</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m/s</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N</a:t>
            </a:r>
            <a:r>
              <a:rPr lang="zh-CN" altLang="zh-CN" sz="2800" kern="100" dirty="0">
                <a:latin typeface="Times New Roman"/>
                <a:ea typeface="华文细黑"/>
                <a:cs typeface="Times New Roman"/>
              </a:rPr>
              <a:t>是导出单位</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B.kg</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s</a:t>
            </a:r>
            <a:r>
              <a:rPr lang="zh-CN" altLang="zh-CN" sz="2800" kern="100" dirty="0">
                <a:latin typeface="Times New Roman"/>
                <a:ea typeface="华文细黑"/>
                <a:cs typeface="Times New Roman"/>
              </a:rPr>
              <a:t>是基本单位</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在国际单位制中，质量的单位可以是</a:t>
            </a:r>
            <a:r>
              <a:rPr lang="en-US" altLang="zh-CN" sz="2800" kern="100" dirty="0">
                <a:latin typeface="Times New Roman"/>
                <a:ea typeface="华文细黑"/>
                <a:cs typeface="Courier New"/>
              </a:rPr>
              <a:t>kg</a:t>
            </a:r>
            <a:r>
              <a:rPr lang="zh-CN" altLang="zh-CN" sz="2800" kern="100" dirty="0">
                <a:latin typeface="Times New Roman"/>
                <a:ea typeface="华文细黑"/>
                <a:cs typeface="Times New Roman"/>
              </a:rPr>
              <a:t>，也可以是</a:t>
            </a:r>
            <a:r>
              <a:rPr lang="en-US" altLang="zh-CN" sz="2800" kern="100" dirty="0">
                <a:latin typeface="Times New Roman"/>
                <a:ea typeface="华文细黑"/>
                <a:cs typeface="Courier New"/>
              </a:rPr>
              <a:t>g</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只有在国际单位制中，牛顿第二定律的表达式才是</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ma</a:t>
            </a:r>
            <a:endParaRPr lang="zh-CN" altLang="zh-CN" sz="1050" kern="100" dirty="0">
              <a:effectLst/>
              <a:latin typeface="宋体"/>
              <a:cs typeface="Courier New"/>
            </a:endParaRP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334566" y="240136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5" name="TextBox 14"/>
          <p:cNvSpPr txBox="1"/>
          <p:nvPr/>
        </p:nvSpPr>
        <p:spPr>
          <a:xfrm>
            <a:off x="334566" y="377967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7" name="TextBox 16">
            <a:hlinkClick r:id="rId6"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p:bldP spid="14" grpId="1"/>
      <p:bldP spid="15" grpId="0"/>
      <p:bldP spid="15"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9" name="矩形 18"/>
          <p:cNvSpPr/>
          <p:nvPr/>
        </p:nvSpPr>
        <p:spPr>
          <a:xfrm>
            <a:off x="478582" y="808425"/>
            <a:ext cx="11076375" cy="456558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a:t>
            </a:r>
            <a:r>
              <a:rPr lang="zh-CN" altLang="zh-CN" sz="2800" b="1" kern="100" dirty="0">
                <a:solidFill>
                  <a:srgbClr val="002060"/>
                </a:solidFill>
                <a:latin typeface="Times New Roman"/>
                <a:ea typeface="华文细黑"/>
                <a:cs typeface="Times New Roman"/>
              </a:rPr>
              <a:t>　</a:t>
            </a:r>
            <a:r>
              <a:rPr lang="zh-CN" altLang="zh-CN" sz="2800" kern="100" dirty="0">
                <a:solidFill>
                  <a:srgbClr val="002060"/>
                </a:solidFill>
                <a:latin typeface="Times New Roman"/>
                <a:ea typeface="华文细黑"/>
                <a:cs typeface="Times New Roman"/>
              </a:rPr>
              <a:t>所谓导出单位，是利用物理公式和基本单位推导出来的，力学中的基本单位只有三个，即</a:t>
            </a:r>
            <a:r>
              <a:rPr lang="en-US" altLang="zh-CN" sz="2800" kern="100" dirty="0">
                <a:solidFill>
                  <a:srgbClr val="002060"/>
                </a:solidFill>
                <a:latin typeface="Times New Roman"/>
                <a:ea typeface="华文细黑"/>
                <a:cs typeface="Courier New"/>
              </a:rPr>
              <a:t>kg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s</a:t>
            </a:r>
            <a:r>
              <a:rPr lang="zh-CN" altLang="zh-CN" sz="2800" kern="100" dirty="0">
                <a:solidFill>
                  <a:srgbClr val="002060"/>
                </a:solidFill>
                <a:latin typeface="Times New Roman"/>
                <a:ea typeface="华文细黑"/>
                <a:cs typeface="Times New Roman"/>
              </a:rPr>
              <a:t>，其他单位都是由这三个基本单位推导出来的，如</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牛顿</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是导出单位，即</a:t>
            </a:r>
            <a:r>
              <a:rPr lang="en-US" altLang="zh-CN" sz="2800" kern="100" dirty="0">
                <a:solidFill>
                  <a:srgbClr val="002060"/>
                </a:solidFill>
                <a:latin typeface="Times New Roman"/>
                <a:ea typeface="华文细黑"/>
                <a:cs typeface="Courier New"/>
              </a:rPr>
              <a:t>1 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 </a:t>
            </a:r>
            <a:r>
              <a:rPr lang="en-US" altLang="zh-CN" sz="2800" kern="100" dirty="0" err="1">
                <a:solidFill>
                  <a:srgbClr val="002060"/>
                </a:solidFill>
                <a:latin typeface="Times New Roman"/>
                <a:ea typeface="华文细黑"/>
                <a:cs typeface="Courier New"/>
              </a:rPr>
              <a:t>kg·m</a:t>
            </a:r>
            <a:r>
              <a:rPr lang="en-US" altLang="zh-CN" sz="2800" kern="100" dirty="0">
                <a:solidFill>
                  <a:srgbClr val="002060"/>
                </a:solidFill>
                <a:latin typeface="Times New Roman"/>
                <a:ea typeface="华文细黑"/>
                <a:cs typeface="Courier New"/>
              </a:rPr>
              <a:t>/s</a:t>
            </a:r>
            <a:r>
              <a:rPr lang="en-US" altLang="zh-CN" sz="2800" kern="100" baseline="30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，所以</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项错误，</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项正确</a:t>
            </a:r>
            <a:r>
              <a:rPr lang="en-US" altLang="zh-CN" sz="2800" kern="100" dirty="0" smtClean="0">
                <a:solidFill>
                  <a:srgbClr val="002060"/>
                </a:solidFill>
                <a:latin typeface="Times New Roman"/>
                <a:ea typeface="华文细黑"/>
                <a:cs typeface="Courier New"/>
              </a:rPr>
              <a:t>.</a:t>
            </a: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在</a:t>
            </a:r>
            <a:r>
              <a:rPr lang="zh-CN" altLang="zh-CN" sz="2800" kern="100" dirty="0">
                <a:solidFill>
                  <a:srgbClr val="002060"/>
                </a:solidFill>
                <a:latin typeface="Times New Roman"/>
                <a:ea typeface="华文细黑"/>
                <a:cs typeface="Times New Roman"/>
              </a:rPr>
              <a:t>国际单位制中，质量的单位只能是</a:t>
            </a:r>
            <a:r>
              <a:rPr lang="en-US" altLang="zh-CN" sz="2800" kern="100" dirty="0">
                <a:solidFill>
                  <a:srgbClr val="002060"/>
                </a:solidFill>
                <a:latin typeface="Times New Roman"/>
                <a:ea typeface="华文细黑"/>
                <a:cs typeface="Courier New"/>
              </a:rPr>
              <a:t>kg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项错误</a:t>
            </a:r>
            <a:r>
              <a:rPr lang="en-US" altLang="zh-CN" sz="2800" kern="100" dirty="0" smtClean="0">
                <a:solidFill>
                  <a:srgbClr val="002060"/>
                </a:solidFill>
                <a:latin typeface="Times New Roman"/>
                <a:ea typeface="华文细黑"/>
                <a:cs typeface="Courier New"/>
              </a:rPr>
              <a:t>.</a:t>
            </a: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在</a:t>
            </a:r>
            <a:r>
              <a:rPr lang="zh-CN" altLang="zh-CN" sz="2800" kern="100" dirty="0">
                <a:solidFill>
                  <a:srgbClr val="002060"/>
                </a:solidFill>
                <a:latin typeface="Times New Roman"/>
                <a:ea typeface="华文细黑"/>
                <a:cs typeface="Times New Roman"/>
              </a:rPr>
              <a:t>牛顿第二定律的表达式中，</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k</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只有在所有物理量都采用国际单位制时才能成立，</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项正确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906214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750"/>
                                        <p:tgtEl>
                                          <p:spTgt spid="19">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blinds(horizontal)">
                                      <p:cBhvr>
                                        <p:cTn id="11" dur="750"/>
                                        <p:tgtEl>
                                          <p:spTgt spid="19">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blinds(horizontal)">
                                      <p:cBhvr>
                                        <p:cTn id="15" dur="75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416734" y="446986"/>
            <a:ext cx="11280254" cy="3354740"/>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a:ea typeface="华文细黑"/>
                <a:cs typeface="Courier New"/>
              </a:rPr>
              <a:t>3.</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单位制的应用</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雨滴在空气中下落，当速度比较大的时候，它受到的空气阻力与其速度的二次方成正比，与其横截面积成正比，即</a:t>
            </a:r>
            <a:r>
              <a:rPr lang="en-US" altLang="zh-CN" sz="2800" i="1" kern="100" dirty="0" err="1">
                <a:latin typeface="Times New Roman"/>
                <a:ea typeface="华文细黑"/>
                <a:cs typeface="Courier New"/>
              </a:rPr>
              <a:t>F</a:t>
            </a:r>
            <a:r>
              <a:rPr lang="en-US" altLang="zh-CN" sz="2800" kern="100" baseline="-25000" dirty="0" err="1">
                <a:latin typeface="Times New Roman"/>
                <a:ea typeface="华文细黑"/>
                <a:cs typeface="Courier New"/>
              </a:rPr>
              <a:t>f</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kS</a:t>
            </a:r>
            <a:r>
              <a:rPr lang="en-US" altLang="zh-CN" sz="2800" i="1" kern="100" dirty="0">
                <a:latin typeface="Book Antiqua"/>
                <a:ea typeface="华文细黑"/>
                <a:cs typeface="Times New Roman"/>
              </a:rPr>
              <a:t>v</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，则比例系数</a:t>
            </a:r>
            <a:r>
              <a:rPr lang="en-US" altLang="zh-CN" sz="2800" i="1" kern="100" dirty="0">
                <a:latin typeface="Times New Roman"/>
                <a:ea typeface="华文细黑"/>
                <a:cs typeface="Courier New"/>
              </a:rPr>
              <a:t>k</a:t>
            </a:r>
            <a:r>
              <a:rPr lang="zh-CN" altLang="zh-CN" sz="2800" kern="100" dirty="0">
                <a:latin typeface="Times New Roman"/>
                <a:ea typeface="华文细黑"/>
                <a:cs typeface="Times New Roman"/>
              </a:rPr>
              <a:t>的单位是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A.kg/m</a:t>
            </a:r>
            <a:r>
              <a:rPr lang="en-US" altLang="zh-CN" sz="2800" kern="100" baseline="30000" dirty="0">
                <a:latin typeface="Times New Roman"/>
                <a:ea typeface="华文细黑"/>
                <a:cs typeface="Courier New"/>
              </a:rPr>
              <a:t>4</a:t>
            </a:r>
            <a:r>
              <a:rPr lang="zh-CN"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	B.kg/m</a:t>
            </a:r>
            <a:r>
              <a:rPr lang="en-US" altLang="zh-CN" sz="2800" kern="100" baseline="30000" dirty="0">
                <a:latin typeface="Times New Roman"/>
                <a:ea typeface="华文细黑"/>
                <a:cs typeface="Courier New"/>
              </a:rPr>
              <a:t>3</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C.kg/m</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D.kg/m</a:t>
            </a:r>
            <a:endParaRPr lang="zh-CN" altLang="zh-CN" sz="1050" kern="100" dirty="0">
              <a:effectLst/>
              <a:latin typeface="宋体"/>
              <a:cs typeface="Courier New"/>
            </a:endParaRPr>
          </a:p>
        </p:txBody>
      </p:sp>
      <p:sp>
        <p:nvSpPr>
          <p:cNvPr id="19"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4" name="Rectangle 21">
            <a:hlinkClick r:id="rId4"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5" name="Rectangle 21">
            <a:hlinkClick r:id="rId5"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6" name="Rectangle 21">
            <a:hlinkClick r:id="rId6"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5169262" y="243745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3" name="矩形 12"/>
          <p:cNvSpPr/>
          <p:nvPr/>
        </p:nvSpPr>
        <p:spPr>
          <a:xfrm>
            <a:off x="416734" y="3723309"/>
            <a:ext cx="11280254"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将</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kS</a:t>
            </a:r>
            <a:r>
              <a:rPr lang="en-US" altLang="zh-CN" sz="2800" i="1" kern="100" dirty="0">
                <a:solidFill>
                  <a:srgbClr val="002060"/>
                </a:solidFill>
                <a:latin typeface="Book Antiqua"/>
                <a:ea typeface="华文细黑"/>
                <a:cs typeface="Times New Roman"/>
              </a:rPr>
              <a:t>v</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变形得</a:t>
            </a:r>
            <a:r>
              <a:rPr lang="en-US" altLang="zh-CN" sz="2800" i="1" kern="100" dirty="0">
                <a:solidFill>
                  <a:srgbClr val="002060"/>
                </a:solidFill>
                <a:latin typeface="Times New Roman"/>
                <a:ea typeface="华文细黑"/>
                <a:cs typeface="Courier New"/>
              </a:rPr>
              <a:t>k</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采用国际单位制，式中</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的单位为</a:t>
            </a:r>
            <a:r>
              <a:rPr lang="en-US" altLang="zh-CN" sz="2800" kern="100" dirty="0">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，即</a:t>
            </a:r>
            <a:r>
              <a:rPr lang="en-US" altLang="zh-CN" sz="2800" kern="100" dirty="0" err="1">
                <a:solidFill>
                  <a:srgbClr val="002060"/>
                </a:solidFill>
                <a:latin typeface="Times New Roman"/>
                <a:ea typeface="华文细黑"/>
                <a:cs typeface="Courier New"/>
              </a:rPr>
              <a:t>kg·m</a:t>
            </a:r>
            <a:r>
              <a:rPr lang="en-US" altLang="zh-CN" sz="2800" kern="100" dirty="0">
                <a:solidFill>
                  <a:srgbClr val="002060"/>
                </a:solidFill>
                <a:latin typeface="Times New Roman"/>
                <a:ea typeface="华文细黑"/>
                <a:cs typeface="Courier New"/>
              </a:rPr>
              <a:t>/s</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S</a:t>
            </a:r>
            <a:r>
              <a:rPr lang="zh-CN" altLang="zh-CN" sz="2800" kern="100" dirty="0">
                <a:solidFill>
                  <a:srgbClr val="002060"/>
                </a:solidFill>
                <a:latin typeface="Times New Roman"/>
                <a:ea typeface="华文细黑"/>
                <a:cs typeface="Times New Roman"/>
              </a:rPr>
              <a:t>的单位为</a:t>
            </a:r>
            <a:r>
              <a:rPr lang="en-US" altLang="zh-CN" sz="2800" kern="100" dirty="0">
                <a:solidFill>
                  <a:srgbClr val="002060"/>
                </a:solidFill>
                <a:latin typeface="Times New Roman"/>
                <a:ea typeface="华文细黑"/>
                <a:cs typeface="Courier New"/>
              </a:rPr>
              <a:t>m</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，速度的二次方的单位可写为</a:t>
            </a:r>
            <a:r>
              <a:rPr lang="en-US" altLang="zh-CN" sz="2800" kern="100" dirty="0">
                <a:solidFill>
                  <a:srgbClr val="002060"/>
                </a:solidFill>
                <a:latin typeface="Times New Roman"/>
                <a:ea typeface="华文细黑"/>
                <a:cs typeface="Courier New"/>
              </a:rPr>
              <a:t>(m/s)</a:t>
            </a:r>
            <a:r>
              <a:rPr lang="en-US" altLang="zh-CN" sz="2800" kern="100" baseline="30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将这些单位代入</a:t>
            </a:r>
            <a:r>
              <a:rPr lang="zh-CN" altLang="zh-CN" sz="2800" kern="100" dirty="0" smtClean="0">
                <a:solidFill>
                  <a:srgbClr val="002060"/>
                </a:solidFill>
                <a:latin typeface="Times New Roman"/>
                <a:ea typeface="华文细黑"/>
                <a:cs typeface="Times New Roman"/>
              </a:rPr>
              <a:t>得</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即比例系数</a:t>
            </a:r>
            <a:r>
              <a:rPr lang="en-US" altLang="zh-CN" sz="2800" i="1" kern="100" dirty="0">
                <a:solidFill>
                  <a:srgbClr val="002060"/>
                </a:solidFill>
                <a:latin typeface="Times New Roman"/>
                <a:ea typeface="华文细黑"/>
                <a:cs typeface="Courier New"/>
              </a:rPr>
              <a:t>k</a:t>
            </a:r>
            <a:r>
              <a:rPr lang="zh-CN" altLang="zh-CN" sz="2800" kern="100" dirty="0">
                <a:solidFill>
                  <a:srgbClr val="002060"/>
                </a:solidFill>
                <a:latin typeface="Times New Roman"/>
                <a:ea typeface="华文细黑"/>
                <a:cs typeface="Times New Roman"/>
              </a:rPr>
              <a:t>的单位是</a:t>
            </a:r>
            <a:r>
              <a:rPr lang="en-US" altLang="zh-CN" sz="2800" kern="100" dirty="0">
                <a:solidFill>
                  <a:srgbClr val="002060"/>
                </a:solidFill>
                <a:latin typeface="Times New Roman"/>
                <a:ea typeface="华文细黑"/>
                <a:cs typeface="Courier New"/>
              </a:rPr>
              <a:t>kg/m</a:t>
            </a:r>
            <a:r>
              <a:rPr lang="en-US" altLang="zh-CN" sz="2800" kern="100" baseline="300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197464321"/>
              </p:ext>
            </p:extLst>
          </p:nvPr>
        </p:nvGraphicFramePr>
        <p:xfrm>
          <a:off x="4839498" y="3666138"/>
          <a:ext cx="915988" cy="1320800"/>
        </p:xfrm>
        <a:graphic>
          <a:graphicData uri="http://schemas.openxmlformats.org/presentationml/2006/ole">
            <mc:AlternateContent xmlns:mc="http://schemas.openxmlformats.org/markup-compatibility/2006">
              <mc:Choice xmlns:v="urn:schemas-microsoft-com:vml" Requires="v">
                <p:oleObj spid="_x0000_s44126" name="文档" r:id="rId7" imgW="915859" imgH="1320408" progId="Word.Document.12">
                  <p:embed/>
                </p:oleObj>
              </mc:Choice>
              <mc:Fallback>
                <p:oleObj name="文档" r:id="rId7" imgW="915859" imgH="1320408" progId="Word.Document.12">
                  <p:embed/>
                  <p:pic>
                    <p:nvPicPr>
                      <p:cNvPr id="0" name=""/>
                      <p:cNvPicPr/>
                      <p:nvPr/>
                    </p:nvPicPr>
                    <p:blipFill>
                      <a:blip r:embed="rId8"/>
                      <a:stretch>
                        <a:fillRect/>
                      </a:stretch>
                    </p:blipFill>
                    <p:spPr>
                      <a:xfrm>
                        <a:off x="4839498" y="3666138"/>
                        <a:ext cx="915988" cy="132080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112136219"/>
              </p:ext>
            </p:extLst>
          </p:nvPr>
        </p:nvGraphicFramePr>
        <p:xfrm>
          <a:off x="2021026" y="4921642"/>
          <a:ext cx="915988" cy="1320800"/>
        </p:xfrm>
        <a:graphic>
          <a:graphicData uri="http://schemas.openxmlformats.org/presentationml/2006/ole">
            <mc:AlternateContent xmlns:mc="http://schemas.openxmlformats.org/markup-compatibility/2006">
              <mc:Choice xmlns:v="urn:schemas-microsoft-com:vml" Requires="v">
                <p:oleObj spid="_x0000_s44127" name="文档" r:id="rId9" imgW="915859" imgH="1320840" progId="Word.Document.12">
                  <p:embed/>
                </p:oleObj>
              </mc:Choice>
              <mc:Fallback>
                <p:oleObj name="文档" r:id="rId9" imgW="915859" imgH="1320840" progId="Word.Document.12">
                  <p:embed/>
                  <p:pic>
                    <p:nvPicPr>
                      <p:cNvPr id="0" name=""/>
                      <p:cNvPicPr/>
                      <p:nvPr/>
                    </p:nvPicPr>
                    <p:blipFill>
                      <a:blip r:embed="rId10"/>
                      <a:stretch>
                        <a:fillRect/>
                      </a:stretch>
                    </p:blipFill>
                    <p:spPr>
                      <a:xfrm>
                        <a:off x="2021026" y="4921642"/>
                        <a:ext cx="915988" cy="1320800"/>
                      </a:xfrm>
                      <a:prstGeom prst="rect">
                        <a:avLst/>
                      </a:prstGeom>
                    </p:spPr>
                  </p:pic>
                </p:oleObj>
              </mc:Fallback>
            </mc:AlternateContent>
          </a:graphicData>
        </a:graphic>
      </p:graphicFrame>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p:bldP spid="17" grpId="1"/>
      <p:bldP spid="13" grpId="0"/>
      <p:bldP spid="1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2660" y="3986386"/>
            <a:ext cx="11257081" cy="738664"/>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C.</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ma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500</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1.2 N</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600 </a:t>
            </a:r>
            <a:r>
              <a:rPr lang="en-US" altLang="zh-CN" sz="2800" kern="100" dirty="0" smtClean="0">
                <a:latin typeface="Times New Roman"/>
                <a:ea typeface="华文细黑"/>
                <a:cs typeface="Courier New"/>
              </a:rPr>
              <a:t>N</a:t>
            </a:r>
            <a:r>
              <a:rPr lang="en-US" altLang="zh-CN" sz="2800" kern="100" dirty="0" smtClean="0">
                <a:latin typeface="宋体"/>
                <a:cs typeface="Courier New"/>
              </a:rPr>
              <a:t>	 </a:t>
            </a:r>
            <a:r>
              <a:rPr lang="en-US" altLang="zh-CN" sz="2800" kern="100" spc="-1000" dirty="0" smtClean="0">
                <a:latin typeface="宋体"/>
                <a:cs typeface="Courier New"/>
              </a:rPr>
              <a:t> </a:t>
            </a:r>
            <a:r>
              <a:rPr lang="en-US" altLang="zh-CN" sz="2800" kern="100" dirty="0" smtClean="0">
                <a:latin typeface="Times New Roman"/>
                <a:ea typeface="华文细黑"/>
                <a:cs typeface="Courier New"/>
              </a:rPr>
              <a:t>D.</a:t>
            </a:r>
            <a:r>
              <a:rPr lang="en-US" altLang="zh-CN" sz="2800" i="1" kern="100" dirty="0" smtClean="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ma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0.5</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1.2 N</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0.6 N</a:t>
            </a:r>
            <a:endParaRPr lang="zh-CN" altLang="zh-CN" sz="2800" kern="100" dirty="0">
              <a:effectLst/>
              <a:latin typeface="宋体"/>
              <a:cs typeface="Courier New"/>
            </a:endParaRPr>
          </a:p>
        </p:txBody>
      </p:sp>
      <p:sp>
        <p:nvSpPr>
          <p:cNvPr id="11" name="矩形 10"/>
          <p:cNvSpPr/>
          <p:nvPr/>
        </p:nvSpPr>
        <p:spPr>
          <a:xfrm>
            <a:off x="402660" y="250394"/>
            <a:ext cx="11299010" cy="262659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单位制的计算</a:t>
            </a:r>
            <a:r>
              <a:rPr lang="en-US" altLang="zh-CN" sz="2800" b="1" kern="100" dirty="0">
                <a:latin typeface="Times New Roman"/>
                <a:ea typeface="华文细黑"/>
                <a:cs typeface="Courier New"/>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在研究匀变速直线运动的实验中，取计数时间间隔为</a:t>
            </a:r>
            <a:r>
              <a:rPr lang="en-US" altLang="zh-CN" sz="2800" kern="100" dirty="0">
                <a:latin typeface="Times New Roman"/>
                <a:ea typeface="华文细黑"/>
                <a:cs typeface="Courier New"/>
              </a:rPr>
              <a:t>0.1 s</a:t>
            </a:r>
            <a:r>
              <a:rPr lang="zh-CN" altLang="zh-CN" sz="2800" kern="100" dirty="0">
                <a:latin typeface="Times New Roman"/>
                <a:ea typeface="华文细黑"/>
                <a:cs typeface="Times New Roman"/>
              </a:rPr>
              <a:t>，测得相邻相等时间间隔的位移差的平均值</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1.2 cm</a:t>
            </a:r>
            <a:r>
              <a:rPr lang="zh-CN" altLang="zh-CN" sz="2800" kern="100" dirty="0">
                <a:latin typeface="Times New Roman"/>
                <a:ea typeface="华文细黑"/>
                <a:cs typeface="Times New Roman"/>
              </a:rPr>
              <a:t>，若还测出小车的质量为</a:t>
            </a:r>
            <a:r>
              <a:rPr lang="en-US" altLang="zh-CN" sz="2800" kern="100" dirty="0">
                <a:latin typeface="Times New Roman"/>
                <a:ea typeface="华文细黑"/>
                <a:cs typeface="Courier New"/>
              </a:rPr>
              <a:t>500 g</a:t>
            </a:r>
            <a:r>
              <a:rPr lang="zh-CN" altLang="zh-CN" sz="2800" kern="100" dirty="0">
                <a:latin typeface="Times New Roman"/>
                <a:ea typeface="华文细黑"/>
                <a:cs typeface="Times New Roman"/>
              </a:rPr>
              <a:t>，则关于加速度、合外力大小及单位，既正确又符合一般运算要求的是</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24"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4"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5"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6"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19" name="TextBox 1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graphicFrame>
        <p:nvGraphicFramePr>
          <p:cNvPr id="3" name="对象 2"/>
          <p:cNvGraphicFramePr>
            <a:graphicFrameLocks noChangeAspect="1"/>
          </p:cNvGraphicFramePr>
          <p:nvPr>
            <p:extLst>
              <p:ext uri="{D42A27DB-BD31-4B8C-83A1-F6EECF244321}">
                <p14:modId xmlns:p14="http://schemas.microsoft.com/office/powerpoint/2010/main" val="2621440510"/>
              </p:ext>
            </p:extLst>
          </p:nvPr>
        </p:nvGraphicFramePr>
        <p:xfrm>
          <a:off x="549275" y="3007995"/>
          <a:ext cx="11368088" cy="1360488"/>
        </p:xfrm>
        <a:graphic>
          <a:graphicData uri="http://schemas.openxmlformats.org/presentationml/2006/ole">
            <mc:AlternateContent xmlns:mc="http://schemas.openxmlformats.org/markup-compatibility/2006">
              <mc:Choice xmlns:v="urn:schemas-microsoft-com:vml" Requires="v">
                <p:oleObj spid="_x0000_s45098" name="文档" r:id="rId7" imgW="11375190" imgH="1361232" progId="Word.Document.12">
                  <p:embed/>
                </p:oleObj>
              </mc:Choice>
              <mc:Fallback>
                <p:oleObj name="文档" r:id="rId7" imgW="11375190" imgH="1361232" progId="Word.Document.12">
                  <p:embed/>
                  <p:pic>
                    <p:nvPicPr>
                      <p:cNvPr id="0" name=""/>
                      <p:cNvPicPr/>
                      <p:nvPr/>
                    </p:nvPicPr>
                    <p:blipFill>
                      <a:blip r:embed="rId8"/>
                      <a:stretch>
                        <a:fillRect/>
                      </a:stretch>
                    </p:blipFill>
                    <p:spPr>
                      <a:xfrm>
                        <a:off x="549275" y="3007995"/>
                        <a:ext cx="11368088" cy="1360488"/>
                      </a:xfrm>
                      <a:prstGeom prst="rect">
                        <a:avLst/>
                      </a:prstGeom>
                    </p:spPr>
                  </p:pic>
                </p:oleObj>
              </mc:Fallback>
            </mc:AlternateContent>
          </a:graphicData>
        </a:graphic>
      </p:graphicFrame>
      <p:sp>
        <p:nvSpPr>
          <p:cNvPr id="16" name="TextBox 15"/>
          <p:cNvSpPr txBox="1"/>
          <p:nvPr/>
        </p:nvSpPr>
        <p:spPr>
          <a:xfrm>
            <a:off x="5873075" y="319851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7" name="TextBox 16"/>
          <p:cNvSpPr txBox="1"/>
          <p:nvPr/>
        </p:nvSpPr>
        <p:spPr>
          <a:xfrm>
            <a:off x="5873075" y="403089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8" name="矩形 17"/>
          <p:cNvSpPr/>
          <p:nvPr/>
        </p:nvSpPr>
        <p:spPr>
          <a:xfrm>
            <a:off x="402660" y="4724162"/>
            <a:ext cx="11299082"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50" dirty="0">
                <a:solidFill>
                  <a:srgbClr val="002060"/>
                </a:solidFill>
                <a:latin typeface="Times New Roman"/>
                <a:ea typeface="华文细黑"/>
                <a:cs typeface="Times New Roman"/>
              </a:rPr>
              <a:t>选项</a:t>
            </a:r>
            <a:r>
              <a:rPr lang="en-US" altLang="zh-CN" sz="2800" kern="100" spc="-50" dirty="0">
                <a:solidFill>
                  <a:srgbClr val="002060"/>
                </a:solidFill>
                <a:latin typeface="Times New Roman"/>
                <a:ea typeface="华文细黑"/>
                <a:cs typeface="Courier New"/>
              </a:rPr>
              <a:t>A</a:t>
            </a:r>
            <a:r>
              <a:rPr lang="zh-CN" altLang="zh-CN" sz="2800" kern="100" spc="-50" dirty="0">
                <a:solidFill>
                  <a:srgbClr val="002060"/>
                </a:solidFill>
                <a:latin typeface="Times New Roman"/>
                <a:ea typeface="华文细黑"/>
                <a:cs typeface="Times New Roman"/>
              </a:rPr>
              <a:t>中</a:t>
            </a:r>
            <a:r>
              <a:rPr lang="en-US" altLang="zh-CN" sz="2800" kern="100" spc="-50" dirty="0" err="1">
                <a:solidFill>
                  <a:srgbClr val="002060"/>
                </a:solidFill>
                <a:latin typeface="Times New Roman"/>
                <a:ea typeface="华文细黑"/>
                <a:cs typeface="Courier New"/>
              </a:rPr>
              <a:t>Δ</a:t>
            </a:r>
            <a:r>
              <a:rPr lang="en-US" altLang="zh-CN" sz="2800" i="1" kern="100" spc="-50" dirty="0" err="1">
                <a:solidFill>
                  <a:srgbClr val="002060"/>
                </a:solidFill>
                <a:latin typeface="Times New Roman"/>
                <a:ea typeface="华文细黑"/>
                <a:cs typeface="Courier New"/>
              </a:rPr>
              <a:t>x</a:t>
            </a:r>
            <a:r>
              <a:rPr lang="zh-CN" altLang="zh-CN" sz="2800" kern="100" spc="-50" dirty="0">
                <a:solidFill>
                  <a:srgbClr val="002060"/>
                </a:solidFill>
                <a:latin typeface="Times New Roman"/>
                <a:ea typeface="华文细黑"/>
                <a:cs typeface="Times New Roman"/>
              </a:rPr>
              <a:t>＝</a:t>
            </a:r>
            <a:r>
              <a:rPr lang="en-US" altLang="zh-CN" sz="2800" kern="100" spc="-50" dirty="0">
                <a:solidFill>
                  <a:srgbClr val="002060"/>
                </a:solidFill>
                <a:latin typeface="Times New Roman"/>
                <a:ea typeface="华文细黑"/>
                <a:cs typeface="Courier New"/>
              </a:rPr>
              <a:t>1.2 cm</a:t>
            </a:r>
            <a:r>
              <a:rPr lang="zh-CN" altLang="zh-CN" sz="2800" kern="100" spc="-50" dirty="0">
                <a:solidFill>
                  <a:srgbClr val="002060"/>
                </a:solidFill>
                <a:latin typeface="Times New Roman"/>
                <a:ea typeface="华文细黑"/>
                <a:cs typeface="Times New Roman"/>
              </a:rPr>
              <a:t>没变成国际单位，</a:t>
            </a:r>
            <a:r>
              <a:rPr lang="en-US" altLang="zh-CN" sz="2800" kern="100" spc="-50" dirty="0">
                <a:solidFill>
                  <a:srgbClr val="002060"/>
                </a:solidFill>
                <a:latin typeface="Times New Roman"/>
                <a:ea typeface="华文细黑"/>
                <a:cs typeface="Courier New"/>
              </a:rPr>
              <a:t>C</a:t>
            </a:r>
            <a:r>
              <a:rPr lang="zh-CN" altLang="zh-CN" sz="2800" kern="100" spc="-50" dirty="0">
                <a:solidFill>
                  <a:srgbClr val="002060"/>
                </a:solidFill>
                <a:latin typeface="Times New Roman"/>
                <a:ea typeface="华文细黑"/>
                <a:cs typeface="Times New Roman"/>
              </a:rPr>
              <a:t>项中的小车质量</a:t>
            </a:r>
            <a:r>
              <a:rPr lang="en-US" altLang="zh-CN" sz="2800" i="1" kern="100" spc="-50" dirty="0">
                <a:solidFill>
                  <a:srgbClr val="002060"/>
                </a:solidFill>
                <a:latin typeface="Times New Roman"/>
                <a:ea typeface="华文细黑"/>
                <a:cs typeface="Courier New"/>
              </a:rPr>
              <a:t>m</a:t>
            </a:r>
            <a:r>
              <a:rPr lang="zh-CN" altLang="zh-CN" sz="2800" kern="100" spc="-50" dirty="0">
                <a:solidFill>
                  <a:srgbClr val="002060"/>
                </a:solidFill>
                <a:latin typeface="Times New Roman"/>
                <a:ea typeface="华文细黑"/>
                <a:cs typeface="Times New Roman"/>
              </a:rPr>
              <a:t>＝</a:t>
            </a:r>
            <a:r>
              <a:rPr lang="en-US" altLang="zh-CN" sz="2800" kern="100" spc="-50" dirty="0">
                <a:solidFill>
                  <a:srgbClr val="002060"/>
                </a:solidFill>
                <a:latin typeface="Times New Roman"/>
                <a:ea typeface="华文细黑"/>
                <a:cs typeface="Courier New"/>
              </a:rPr>
              <a:t>500 g</a:t>
            </a:r>
            <a:r>
              <a:rPr lang="zh-CN" altLang="zh-CN" sz="2800" kern="100" dirty="0">
                <a:solidFill>
                  <a:srgbClr val="002060"/>
                </a:solidFill>
                <a:latin typeface="Times New Roman"/>
                <a:ea typeface="华文细黑"/>
                <a:cs typeface="Times New Roman"/>
              </a:rPr>
              <a:t>没变成国际单位，所以</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pic>
        <p:nvPicPr>
          <p:cNvPr id="21" name="图片 20">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261836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9" restart="whenNotActive" fill="hold" evtFilter="cancelBubble" nodeType="interactiveSeq">
                <p:stCondLst>
                  <p:cond evt="onClick" delay="0">
                    <p:tgtEl>
                      <p:spTgt spid="20"/>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6" grpId="0"/>
      <p:bldP spid="16" grpId="1"/>
      <p:bldP spid="17" grpId="0"/>
      <p:bldP spid="17" grpId="1"/>
      <p:bldP spid="18" grpId="0"/>
      <p:bldP spid="18"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descr="C:\Users\Administrator\Desktop\用！！！\风景图片\新图！\3运动会\timg (62).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4"/>
            <a:ext cx="12190413"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
        <p:nvSpPr>
          <p:cNvPr id="13" name="矩形 12"/>
          <p:cNvSpPr/>
          <p:nvPr/>
        </p:nvSpPr>
        <p:spPr>
          <a:xfrm>
            <a:off x="0" y="264634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6" name="表格 25"/>
          <p:cNvGraphicFramePr>
            <a:graphicFrameLocks noGrp="1"/>
          </p:cNvGraphicFramePr>
          <p:nvPr>
            <p:extLst>
              <p:ext uri="{D42A27DB-BD31-4B8C-83A1-F6EECF244321}">
                <p14:modId xmlns:p14="http://schemas.microsoft.com/office/powerpoint/2010/main" val="2700108261"/>
              </p:ext>
            </p:extLst>
          </p:nvPr>
        </p:nvGraphicFramePr>
        <p:xfrm>
          <a:off x="-9525" y="2635729"/>
          <a:ext cx="12204000" cy="1116000"/>
        </p:xfrm>
        <a:graphic>
          <a:graphicData uri="http://schemas.openxmlformats.org/drawingml/2006/table">
            <a:tbl>
              <a:tblPr firstRow="1" bandRow="1">
                <a:tableStyleId>{5C22544A-7EE6-4342-B048-85BDC9FD1C3A}</a:tableStyleId>
              </a:tblPr>
              <a:tblGrid>
                <a:gridCol w="4068000">
                  <a:extLst>
                    <a:ext uri="{9D8B030D-6E8A-4147-A177-3AD203B41FA5}">
                      <a16:colId xmlns:a16="http://schemas.microsoft.com/office/drawing/2014/main" xmlns="" val="1008561275"/>
                    </a:ext>
                  </a:extLst>
                </a:gridCol>
                <a:gridCol w="4068000">
                  <a:extLst>
                    <a:ext uri="{9D8B030D-6E8A-4147-A177-3AD203B41FA5}">
                      <a16:colId xmlns:a16="http://schemas.microsoft.com/office/drawing/2014/main" xmlns="" val="271465696"/>
                    </a:ext>
                  </a:extLst>
                </a:gridCol>
                <a:gridCol w="4068000">
                  <a:extLst>
                    <a:ext uri="{9D8B030D-6E8A-4147-A177-3AD203B41FA5}">
                      <a16:colId xmlns:a16="http://schemas.microsoft.com/office/drawing/2014/main" xmlns="" val="3345373049"/>
                    </a:ext>
                  </a:extLst>
                </a:gridCol>
              </a:tblGrid>
              <a:tr h="1116000">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xmlns="" val="3936359114"/>
                  </a:ext>
                </a:extLst>
              </a:tr>
            </a:tbl>
          </a:graphicData>
        </a:graphic>
      </p:graphicFrame>
      <p:sp>
        <p:nvSpPr>
          <p:cNvPr id="10" name="TextBox 17">
            <a:hlinkClick r:id="rId4" action="ppaction://hlinksldjump"/>
          </p:cNvPr>
          <p:cNvSpPr txBox="1"/>
          <p:nvPr/>
        </p:nvSpPr>
        <p:spPr>
          <a:xfrm>
            <a:off x="22151"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lvl="0"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自主预习</a:t>
            </a:r>
            <a:endParaRPr lang="en-US" altLang="zh-CN" sz="2500" b="1" dirty="0">
              <a:solidFill>
                <a:schemeClr val="tx1">
                  <a:lumMod val="65000"/>
                  <a:lumOff val="35000"/>
                </a:schemeClr>
              </a:solidFill>
              <a:latin typeface="微软雅黑" pitchFamily="34" charset="-122"/>
              <a:ea typeface="微软雅黑" pitchFamily="34" charset="-122"/>
            </a:endParaRPr>
          </a:p>
          <a:p>
            <a:pPr lvl="0" algn="ctr">
              <a:lnSpc>
                <a:spcPct val="137000"/>
              </a:lnSpc>
            </a:pPr>
            <a:r>
              <a:rPr lang="zh-CN" altLang="en-US" sz="1800" dirty="0" smtClean="0">
                <a:solidFill>
                  <a:schemeClr val="tx1">
                    <a:lumMod val="65000"/>
                    <a:lumOff val="35000"/>
                  </a:schemeClr>
                </a:solidFill>
                <a:latin typeface="微软雅黑" pitchFamily="34" charset="-122"/>
                <a:ea typeface="微软雅黑" pitchFamily="34" charset="-122"/>
              </a:rPr>
              <a:t>预习新知  夯实基础</a:t>
            </a:r>
            <a:endParaRPr lang="zh-CN" altLang="en-US" sz="1800" dirty="0">
              <a:solidFill>
                <a:schemeClr val="tx1">
                  <a:lumMod val="65000"/>
                  <a:lumOff val="35000"/>
                </a:schemeClr>
              </a:solidFill>
              <a:latin typeface="微软雅黑" pitchFamily="34" charset="-122"/>
              <a:ea typeface="微软雅黑" pitchFamily="34" charset="-122"/>
            </a:endParaRPr>
          </a:p>
        </p:txBody>
      </p:sp>
      <p:sp>
        <p:nvSpPr>
          <p:cNvPr id="11" name="TextBox 24">
            <a:hlinkClick r:id="rId5" action="ppaction://hlinksldjump"/>
          </p:cNvPr>
          <p:cNvSpPr txBox="1"/>
          <p:nvPr/>
        </p:nvSpPr>
        <p:spPr>
          <a:xfrm>
            <a:off x="4090412"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重点探究</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启迪思维  探究重点</a:t>
            </a:r>
            <a:endParaRPr lang="zh-CN" altLang="en-US" sz="2500" b="1" dirty="0" smtClean="0">
              <a:solidFill>
                <a:schemeClr val="tx1">
                  <a:lumMod val="65000"/>
                  <a:lumOff val="35000"/>
                </a:schemeClr>
              </a:solidFill>
              <a:latin typeface="微软雅黑" pitchFamily="34" charset="-122"/>
              <a:ea typeface="微软雅黑" pitchFamily="34" charset="-122"/>
            </a:endParaRPr>
          </a:p>
        </p:txBody>
      </p:sp>
      <p:sp>
        <p:nvSpPr>
          <p:cNvPr id="12" name="TextBox 25">
            <a:hlinkClick r:id="rId6" action="ppaction://hlinksldjump"/>
          </p:cNvPr>
          <p:cNvSpPr txBox="1"/>
          <p:nvPr/>
        </p:nvSpPr>
        <p:spPr>
          <a:xfrm>
            <a:off x="8169124"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达标检测</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检测评价  达标过关</a:t>
            </a:r>
            <a:endParaRPr lang="zh-CN" altLang="en-US" sz="1800" dirty="0">
              <a:solidFill>
                <a:prstClr val="black">
                  <a:lumMod val="65000"/>
                  <a:lumOff val="35000"/>
                </a:prst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500" b="1" dirty="0">
                <a:solidFill>
                  <a:srgbClr val="0070C0"/>
                </a:solidFill>
                <a:latin typeface="+mj-lt"/>
                <a:ea typeface="+mj-ea"/>
                <a:cs typeface="+mj-cs"/>
              </a:rPr>
              <a:t>自主预习</a:t>
            </a:r>
            <a:endParaRPr lang="en-US" altLang="zh-CN" sz="5500" b="1" dirty="0">
              <a:solidFill>
                <a:srgbClr val="0070C0"/>
              </a:solidFill>
              <a:latin typeface="+mj-lt"/>
              <a:ea typeface="+mj-ea"/>
              <a:cs typeface="+mj-cs"/>
            </a:endParaRPr>
          </a:p>
        </p:txBody>
      </p:sp>
      <p:pic>
        <p:nvPicPr>
          <p:cNvPr id="4" name="Picture 2" descr="C:\Users\Administrator\Desktop\用！！！\风景图片\新\滑雪攀岩\timg114.jpg"/>
          <p:cNvPicPr>
            <a:picLocks noChangeArrowheads="1"/>
          </p:cNvPicPr>
          <p:nvPr/>
        </p:nvPicPr>
        <p:blipFill rotWithShape="1">
          <a:blip r:embed="rId2" cstate="print">
            <a:extLst>
              <a:ext uri="{28A0092B-C50C-407E-A947-70E740481C1C}">
                <a14:useLocalDpi xmlns:a14="http://schemas.microsoft.com/office/drawing/2010/main" val="0"/>
              </a:ext>
            </a:extLst>
          </a:blip>
          <a:srcRect l="14081" r="46199"/>
          <a:stretch/>
        </p:blipFill>
        <p:spPr bwMode="auto">
          <a:xfrm>
            <a:off x="8590413" y="794"/>
            <a:ext cx="3600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7106" name="Picture 2" descr="C:\Users\Administrator\Desktop\用！！！\风景图片\新图！\3运动会\timg (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75" r="15073"/>
          <a:stretch/>
        </p:blipFill>
        <p:spPr bwMode="auto">
          <a:xfrm>
            <a:off x="8590412" y="0"/>
            <a:ext cx="3600001"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33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03414" y="395298"/>
            <a:ext cx="11322624" cy="5909310"/>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基本量</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被选定的能够利用物理量之间的关系推导出其他</a:t>
            </a:r>
            <a:r>
              <a:rPr lang="zh-CN" altLang="zh-CN" sz="2800" kern="100" dirty="0" smtClean="0">
                <a:latin typeface="Times New Roman"/>
                <a:ea typeface="华文细黑"/>
                <a:cs typeface="Times New Roman"/>
              </a:rPr>
              <a:t>物理量</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一些物理量，如力学中有长度、质量、时间</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基本单位</a:t>
            </a:r>
            <a:endParaRPr lang="zh-CN" altLang="zh-CN" sz="1050" kern="100" dirty="0">
              <a:latin typeface="宋体"/>
              <a:cs typeface="Courier New"/>
            </a:endParaRPr>
          </a:p>
          <a:p>
            <a:pPr algn="just">
              <a:lnSpc>
                <a:spcPct val="150000"/>
              </a:lnSpc>
              <a:spcAft>
                <a:spcPts val="0"/>
              </a:spcAft>
              <a:tabLst>
                <a:tab pos="2700655" algn="l"/>
              </a:tabLst>
            </a:pP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单位，如长度的单位</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米</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、质量的单位</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千克</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、时间的单位</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秒</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等</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导出单位</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由基本量</a:t>
            </a:r>
            <a:r>
              <a:rPr lang="zh-CN" altLang="zh-CN" sz="2800" kern="100" dirty="0" smtClean="0">
                <a:latin typeface="Times New Roman"/>
                <a:ea typeface="华文细黑"/>
                <a:cs typeface="Times New Roman"/>
              </a:rPr>
              <a:t>根据</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推导</a:t>
            </a:r>
            <a:r>
              <a:rPr lang="zh-CN" altLang="zh-CN" sz="2800" kern="100" dirty="0">
                <a:latin typeface="Times New Roman"/>
                <a:ea typeface="华文细黑"/>
                <a:cs typeface="Times New Roman"/>
              </a:rPr>
              <a:t>出来的其他物理量的单位，例如速度的单位</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米每秒</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、力的单位</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牛顿</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千克米每二次方秒</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3" name="矩形 2"/>
          <p:cNvSpPr/>
          <p:nvPr/>
        </p:nvSpPr>
        <p:spPr>
          <a:xfrm>
            <a:off x="8968179" y="1114490"/>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单位</a:t>
            </a:r>
            <a:endParaRPr lang="zh-CN" altLang="en-US" sz="2800" kern="100" dirty="0">
              <a:solidFill>
                <a:srgbClr val="C00000"/>
              </a:solidFill>
              <a:latin typeface="Times New Roman"/>
              <a:ea typeface="华文细黑"/>
              <a:cs typeface="Times New Roman"/>
            </a:endParaRPr>
          </a:p>
        </p:txBody>
      </p:sp>
      <p:sp>
        <p:nvSpPr>
          <p:cNvPr id="4" name="矩形 3"/>
          <p:cNvSpPr/>
          <p:nvPr/>
        </p:nvSpPr>
        <p:spPr>
          <a:xfrm>
            <a:off x="472202" y="3018954"/>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基本量</a:t>
            </a:r>
            <a:endParaRPr lang="zh-CN" altLang="en-US" sz="2800" kern="100" dirty="0">
              <a:solidFill>
                <a:srgbClr val="C00000"/>
              </a:solidFill>
              <a:latin typeface="Times New Roman"/>
              <a:ea typeface="华文细黑"/>
              <a:cs typeface="Times New Roman"/>
            </a:endParaRPr>
          </a:p>
        </p:txBody>
      </p:sp>
      <p:sp>
        <p:nvSpPr>
          <p:cNvPr id="5" name="矩形 4"/>
          <p:cNvSpPr/>
          <p:nvPr/>
        </p:nvSpPr>
        <p:spPr>
          <a:xfrm>
            <a:off x="2618502" y="4941962"/>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物理关系</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3" grpId="0"/>
      <p:bldP spid="3" grpId="1"/>
      <p:bldP spid="4" grpId="0"/>
      <p:bldP spid="4" grpId="1"/>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03414" y="767171"/>
            <a:ext cx="11322624" cy="4616648"/>
          </a:xfrm>
          <a:prstGeom prst="rect">
            <a:avLst/>
          </a:prstGeom>
        </p:spPr>
        <p:txBody>
          <a:bodyPr wrap="square">
            <a:spAutoFit/>
          </a:bodyPr>
          <a:lstStyle/>
          <a:p>
            <a:pPr lvl="0" algn="just">
              <a:lnSpc>
                <a:spcPct val="150000"/>
              </a:lnSpc>
              <a:tabLst>
                <a:tab pos="2700655" algn="l"/>
              </a:tabLst>
            </a:pPr>
            <a:r>
              <a:rPr lang="en-US" altLang="zh-CN" sz="2800" kern="100" dirty="0">
                <a:solidFill>
                  <a:prstClr val="black"/>
                </a:solidFill>
                <a:latin typeface="Times New Roman"/>
                <a:ea typeface="华文细黑"/>
                <a:cs typeface="Courier New"/>
              </a:rPr>
              <a:t>4.</a:t>
            </a:r>
            <a:r>
              <a:rPr lang="zh-CN" altLang="zh-CN" sz="2800" kern="100" dirty="0">
                <a:solidFill>
                  <a:prstClr val="black"/>
                </a:solidFill>
                <a:latin typeface="Times New Roman"/>
                <a:ea typeface="华文细黑"/>
                <a:cs typeface="Times New Roman"/>
              </a:rPr>
              <a:t>单位制：基本单位和导出单位一起组成了单位制</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5.</a:t>
            </a:r>
            <a:r>
              <a:rPr lang="zh-CN" altLang="zh-CN" sz="2800" kern="100" dirty="0">
                <a:solidFill>
                  <a:prstClr val="black"/>
                </a:solidFill>
                <a:latin typeface="Times New Roman"/>
                <a:ea typeface="华文细黑"/>
                <a:cs typeface="Times New Roman"/>
              </a:rPr>
              <a:t>国际单位制</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国际单位制中的基本量</a:t>
            </a:r>
            <a:endParaRPr lang="zh-CN" altLang="zh-CN" sz="1050" kern="100" dirty="0">
              <a:solidFill>
                <a:prstClr val="black"/>
              </a:solidFill>
              <a:latin typeface="宋体"/>
              <a:cs typeface="Courier New"/>
            </a:endParaRPr>
          </a:p>
          <a:p>
            <a:pPr lvl="0" algn="just">
              <a:lnSpc>
                <a:spcPct val="150000"/>
              </a:lnSpc>
              <a:tabLst>
                <a:tab pos="2700655" algn="l"/>
              </a:tabLst>
            </a:pPr>
            <a:r>
              <a:rPr lang="zh-CN" altLang="zh-CN" sz="2800" kern="100" dirty="0">
                <a:solidFill>
                  <a:prstClr val="black"/>
                </a:solidFill>
                <a:latin typeface="Times New Roman"/>
                <a:ea typeface="华文细黑"/>
                <a:cs typeface="Times New Roman"/>
              </a:rPr>
              <a:t>国际单位制中</a:t>
            </a:r>
            <a:r>
              <a:rPr lang="zh-CN" altLang="zh-CN" sz="2800" kern="100" dirty="0" smtClean="0">
                <a:solidFill>
                  <a:prstClr val="black"/>
                </a:solidFill>
                <a:latin typeface="Times New Roman"/>
                <a:ea typeface="华文细黑"/>
                <a:cs typeface="Times New Roman"/>
              </a:rPr>
              <a:t>选定</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a:t>
            </a:r>
            <a:r>
              <a:rPr lang="zh-CN" altLang="zh-CN" sz="2800" kern="100" dirty="0">
                <a:solidFill>
                  <a:prstClr val="black"/>
                </a:solidFill>
                <a:latin typeface="Times New Roman"/>
                <a:ea typeface="华文细黑"/>
                <a:cs typeface="Times New Roman"/>
              </a:rPr>
              <a:t>电流</a:t>
            </a:r>
            <a:r>
              <a:rPr lang="en-US" altLang="zh-CN" sz="2800" kern="100" dirty="0">
                <a:solidFill>
                  <a:prstClr val="black"/>
                </a:solidFill>
                <a:latin typeface="Times New Roman"/>
                <a:ea typeface="华文细黑"/>
                <a:cs typeface="Courier New"/>
              </a:rPr>
              <a:t>(</a:t>
            </a:r>
            <a:r>
              <a:rPr lang="en-US" altLang="zh-CN" sz="2800" i="1" kern="100" dirty="0">
                <a:solidFill>
                  <a:prstClr val="black"/>
                </a:solidFill>
                <a:latin typeface="Times New Roman"/>
                <a:ea typeface="华文细黑"/>
                <a:cs typeface="Courier New"/>
              </a:rPr>
              <a:t>I</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、热力学温度</a:t>
            </a:r>
            <a:r>
              <a:rPr lang="en-US" altLang="zh-CN" sz="2800" kern="100" dirty="0">
                <a:solidFill>
                  <a:prstClr val="black"/>
                </a:solidFill>
                <a:latin typeface="Times New Roman"/>
                <a:ea typeface="华文细黑"/>
                <a:cs typeface="Courier New"/>
              </a:rPr>
              <a:t>(</a:t>
            </a:r>
            <a:r>
              <a:rPr lang="en-US" altLang="zh-CN" sz="2800" i="1" kern="100" dirty="0">
                <a:solidFill>
                  <a:prstClr val="black"/>
                </a:solidFill>
                <a:latin typeface="Times New Roman"/>
                <a:ea typeface="华文细黑"/>
                <a:cs typeface="Courier New"/>
              </a:rPr>
              <a:t>T</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、发光强度</a:t>
            </a:r>
            <a:r>
              <a:rPr lang="en-US" altLang="zh-CN" sz="2800" kern="100" dirty="0">
                <a:solidFill>
                  <a:prstClr val="black"/>
                </a:solidFill>
                <a:latin typeface="Times New Roman"/>
                <a:ea typeface="华文细黑"/>
                <a:cs typeface="Courier New"/>
              </a:rPr>
              <a:t>(</a:t>
            </a:r>
            <a:r>
              <a:rPr lang="en-US" altLang="zh-CN" sz="2800" i="1" kern="100" dirty="0">
                <a:solidFill>
                  <a:prstClr val="black"/>
                </a:solidFill>
                <a:latin typeface="Times New Roman"/>
                <a:ea typeface="华文细黑"/>
                <a:cs typeface="Courier New"/>
              </a:rPr>
              <a:t>I</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、物质的量</a:t>
            </a:r>
            <a:r>
              <a:rPr lang="en-US" altLang="zh-CN" sz="2800" kern="100" dirty="0">
                <a:solidFill>
                  <a:prstClr val="black"/>
                </a:solidFill>
                <a:latin typeface="Times New Roman"/>
                <a:ea typeface="华文细黑"/>
                <a:cs typeface="Courier New"/>
              </a:rPr>
              <a:t>(</a:t>
            </a:r>
            <a:r>
              <a:rPr lang="en-US" altLang="zh-CN" sz="2800" i="1" kern="100" dirty="0">
                <a:solidFill>
                  <a:prstClr val="black"/>
                </a:solidFill>
                <a:latin typeface="Times New Roman"/>
                <a:ea typeface="华文细黑"/>
                <a:cs typeface="Courier New"/>
              </a:rPr>
              <a:t>n</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七个量为基本量</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国际单位制中的力学基本单位</a:t>
            </a:r>
            <a:endParaRPr lang="zh-CN" altLang="zh-CN" sz="1050" kern="100" dirty="0">
              <a:solidFill>
                <a:prstClr val="black"/>
              </a:solidFill>
              <a:latin typeface="宋体"/>
              <a:cs typeface="Courier New"/>
            </a:endParaRPr>
          </a:p>
          <a:p>
            <a:pPr lvl="0" algn="just">
              <a:lnSpc>
                <a:spcPct val="150000"/>
              </a:lnSpc>
              <a:tabLst>
                <a:tab pos="2700655" algn="l"/>
              </a:tabLst>
            </a:pPr>
            <a:r>
              <a:rPr lang="zh-CN" altLang="zh-CN" sz="2800" kern="100" dirty="0">
                <a:solidFill>
                  <a:prstClr val="black"/>
                </a:solidFill>
                <a:latin typeface="Times New Roman"/>
                <a:ea typeface="华文细黑"/>
                <a:cs typeface="Times New Roman"/>
              </a:rPr>
              <a:t>长度</a:t>
            </a:r>
            <a:r>
              <a:rPr lang="en-US" altLang="zh-CN" sz="2800" i="1" kern="100" dirty="0">
                <a:solidFill>
                  <a:prstClr val="black"/>
                </a:solidFill>
                <a:latin typeface="Times New Roman"/>
                <a:ea typeface="华文细黑"/>
                <a:cs typeface="Courier New"/>
              </a:rPr>
              <a:t>l</a:t>
            </a:r>
            <a:r>
              <a:rPr lang="zh-CN" altLang="zh-CN" sz="2800" kern="100" dirty="0">
                <a:solidFill>
                  <a:prstClr val="black"/>
                </a:solidFill>
                <a:latin typeface="Times New Roman"/>
                <a:ea typeface="华文细黑"/>
                <a:cs typeface="Times New Roman"/>
              </a:rPr>
              <a:t>，单位</a:t>
            </a:r>
            <a:r>
              <a:rPr lang="zh-CN" altLang="zh-CN" sz="2800" kern="100" dirty="0" smtClean="0">
                <a:solidFill>
                  <a:prstClr val="black"/>
                </a:solidFill>
                <a:latin typeface="Times New Roman"/>
                <a:ea typeface="华文细黑"/>
                <a:cs typeface="Times New Roman"/>
              </a:rPr>
              <a:t>：</a:t>
            </a:r>
            <a:r>
              <a:rPr lang="en-US" altLang="zh-CN" sz="2800" u="sng" kern="100" dirty="0" smtClean="0">
                <a:solidFill>
                  <a:prstClr val="black"/>
                </a:solidFill>
                <a:latin typeface="Times New Roman"/>
                <a:ea typeface="华文细黑"/>
                <a:cs typeface="Courier New"/>
              </a:rPr>
              <a:t>     </a:t>
            </a:r>
            <a:r>
              <a:rPr lang="zh-CN" altLang="zh-CN" sz="2800" kern="100" dirty="0" smtClean="0">
                <a:solidFill>
                  <a:prstClr val="black"/>
                </a:solidFill>
                <a:latin typeface="Times New Roman"/>
                <a:ea typeface="华文细黑"/>
                <a:cs typeface="Times New Roman"/>
              </a:rPr>
              <a:t>；</a:t>
            </a:r>
            <a:r>
              <a:rPr lang="zh-CN" altLang="zh-CN" sz="2800" kern="100" dirty="0">
                <a:solidFill>
                  <a:prstClr val="black"/>
                </a:solidFill>
                <a:latin typeface="Times New Roman"/>
                <a:ea typeface="华文细黑"/>
                <a:cs typeface="Times New Roman"/>
              </a:rPr>
              <a:t>质量</a:t>
            </a:r>
            <a:r>
              <a:rPr lang="en-US" altLang="zh-CN" sz="2800" i="1" kern="100" dirty="0">
                <a:solidFill>
                  <a:prstClr val="black"/>
                </a:solidFill>
                <a:latin typeface="Times New Roman"/>
                <a:ea typeface="华文细黑"/>
                <a:cs typeface="Courier New"/>
              </a:rPr>
              <a:t>m</a:t>
            </a:r>
            <a:r>
              <a:rPr lang="zh-CN" altLang="zh-CN" sz="2800" kern="100" dirty="0">
                <a:solidFill>
                  <a:prstClr val="black"/>
                </a:solidFill>
                <a:latin typeface="Times New Roman"/>
                <a:ea typeface="华文细黑"/>
                <a:cs typeface="Times New Roman"/>
              </a:rPr>
              <a:t>，单位</a:t>
            </a:r>
            <a:r>
              <a:rPr lang="zh-CN" altLang="zh-CN" sz="2800" kern="100" dirty="0" smtClean="0">
                <a:solidFill>
                  <a:prstClr val="black"/>
                </a:solidFill>
                <a:latin typeface="Times New Roman"/>
                <a:ea typeface="华文细黑"/>
                <a:cs typeface="Times New Roman"/>
              </a:rPr>
              <a:t>：</a:t>
            </a:r>
            <a:r>
              <a:rPr lang="en-US" altLang="zh-CN" sz="2800" u="sng" kern="100" dirty="0" smtClean="0">
                <a:solidFill>
                  <a:prstClr val="black"/>
                </a:solidFill>
                <a:latin typeface="Times New Roman"/>
                <a:ea typeface="华文细黑"/>
                <a:cs typeface="Courier New"/>
              </a:rPr>
              <a:t>       </a:t>
            </a:r>
            <a:r>
              <a:rPr lang="zh-CN" altLang="zh-CN" sz="2800" kern="100" dirty="0" smtClean="0">
                <a:solidFill>
                  <a:prstClr val="black"/>
                </a:solidFill>
                <a:latin typeface="Times New Roman"/>
                <a:ea typeface="华文细黑"/>
                <a:cs typeface="Times New Roman"/>
              </a:rPr>
              <a:t>；</a:t>
            </a:r>
            <a:r>
              <a:rPr lang="zh-CN" altLang="zh-CN" sz="2800" kern="100" dirty="0">
                <a:solidFill>
                  <a:prstClr val="black"/>
                </a:solidFill>
                <a:latin typeface="Times New Roman"/>
                <a:ea typeface="华文细黑"/>
                <a:cs typeface="Times New Roman"/>
              </a:rPr>
              <a:t>时间</a:t>
            </a:r>
            <a:r>
              <a:rPr lang="en-US" altLang="zh-CN" sz="2800" i="1" kern="100" dirty="0">
                <a:solidFill>
                  <a:prstClr val="black"/>
                </a:solidFill>
                <a:latin typeface="Times New Roman"/>
                <a:ea typeface="华文细黑"/>
                <a:cs typeface="Courier New"/>
              </a:rPr>
              <a:t>t</a:t>
            </a:r>
            <a:r>
              <a:rPr lang="zh-CN" altLang="zh-CN" sz="2800" kern="100" dirty="0">
                <a:solidFill>
                  <a:prstClr val="black"/>
                </a:solidFill>
                <a:latin typeface="Times New Roman"/>
                <a:ea typeface="华文细黑"/>
                <a:cs typeface="Times New Roman"/>
              </a:rPr>
              <a:t>，单位</a:t>
            </a:r>
            <a:r>
              <a:rPr lang="zh-CN" altLang="zh-CN" sz="2800" kern="100" dirty="0" smtClean="0">
                <a:solidFill>
                  <a:prstClr val="black"/>
                </a:solidFill>
                <a:latin typeface="Times New Roman"/>
                <a:ea typeface="华文细黑"/>
                <a:cs typeface="Times New Roman"/>
              </a:rPr>
              <a:t>：</a:t>
            </a:r>
            <a:r>
              <a:rPr lang="en-US" altLang="zh-CN" sz="2800" u="sng" kern="100" dirty="0" smtClean="0">
                <a:solidFill>
                  <a:prstClr val="black"/>
                </a:solidFill>
                <a:latin typeface="Times New Roman"/>
                <a:ea typeface="华文细黑"/>
                <a:cs typeface="Courier New"/>
              </a:rPr>
              <a:t>    </a:t>
            </a:r>
            <a:r>
              <a:rPr lang="en-US" altLang="zh-CN" sz="2800" kern="100" dirty="0" smtClean="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3" name="矩形 2"/>
          <p:cNvSpPr/>
          <p:nvPr/>
        </p:nvSpPr>
        <p:spPr>
          <a:xfrm>
            <a:off x="3307214" y="2762558"/>
            <a:ext cx="1242648"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长度</a:t>
            </a:r>
            <a:r>
              <a:rPr lang="en-US" altLang="zh-CN" sz="2800" kern="100" dirty="0">
                <a:solidFill>
                  <a:srgbClr val="C00000"/>
                </a:solidFill>
                <a:latin typeface="Times New Roman"/>
                <a:ea typeface="华文细黑"/>
                <a:cs typeface="Courier New"/>
              </a:rPr>
              <a:t>(</a:t>
            </a:r>
            <a:r>
              <a:rPr lang="en-US" altLang="zh-CN" sz="2800" i="1" kern="100" dirty="0">
                <a:solidFill>
                  <a:srgbClr val="C00000"/>
                </a:solidFill>
                <a:latin typeface="Times New Roman"/>
                <a:ea typeface="华文细黑"/>
                <a:cs typeface="Courier New"/>
              </a:rPr>
              <a:t>l</a:t>
            </a:r>
            <a:r>
              <a:rPr lang="en-US" altLang="zh-CN" sz="2800" kern="100" dirty="0">
                <a:solidFill>
                  <a:srgbClr val="C00000"/>
                </a:solidFill>
                <a:latin typeface="Times New Roman"/>
                <a:ea typeface="华文细黑"/>
                <a:cs typeface="Courier New"/>
              </a:rPr>
              <a:t>)</a:t>
            </a:r>
            <a:endParaRPr lang="zh-CN" altLang="en-US" sz="2800" kern="100" dirty="0">
              <a:solidFill>
                <a:srgbClr val="C00000"/>
              </a:solidFill>
              <a:latin typeface="Times New Roman"/>
              <a:ea typeface="华文细黑"/>
              <a:cs typeface="Times New Roman"/>
            </a:endParaRPr>
          </a:p>
        </p:txBody>
      </p:sp>
      <p:sp>
        <p:nvSpPr>
          <p:cNvPr id="5" name="矩形 4"/>
          <p:cNvSpPr/>
          <p:nvPr/>
        </p:nvSpPr>
        <p:spPr>
          <a:xfrm>
            <a:off x="4815954" y="2762558"/>
            <a:ext cx="1402948"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质量</a:t>
            </a:r>
            <a:r>
              <a:rPr lang="en-US" altLang="zh-CN" sz="2800" kern="100" dirty="0">
                <a:solidFill>
                  <a:srgbClr val="C00000"/>
                </a:solidFill>
                <a:latin typeface="Times New Roman"/>
                <a:ea typeface="华文细黑"/>
                <a:cs typeface="Courier New"/>
              </a:rPr>
              <a:t>(</a:t>
            </a:r>
            <a:r>
              <a:rPr lang="en-US" altLang="zh-CN" sz="2800" i="1" kern="100" dirty="0">
                <a:solidFill>
                  <a:srgbClr val="C00000"/>
                </a:solidFill>
                <a:latin typeface="Times New Roman"/>
                <a:ea typeface="华文细黑"/>
                <a:cs typeface="Courier New"/>
              </a:rPr>
              <a:t>m</a:t>
            </a:r>
            <a:r>
              <a:rPr lang="en-US" altLang="zh-CN" sz="2800" kern="100" dirty="0">
                <a:solidFill>
                  <a:srgbClr val="C00000"/>
                </a:solidFill>
                <a:latin typeface="Times New Roman"/>
                <a:ea typeface="华文细黑"/>
                <a:cs typeface="Courier New"/>
              </a:rPr>
              <a:t>)</a:t>
            </a:r>
            <a:endParaRPr lang="zh-CN" altLang="en-US" sz="2800" kern="100" dirty="0">
              <a:solidFill>
                <a:srgbClr val="C00000"/>
              </a:solidFill>
              <a:latin typeface="Times New Roman"/>
              <a:ea typeface="华文细黑"/>
              <a:cs typeface="Times New Roman"/>
            </a:endParaRPr>
          </a:p>
        </p:txBody>
      </p:sp>
      <p:sp>
        <p:nvSpPr>
          <p:cNvPr id="6" name="矩形 5"/>
          <p:cNvSpPr/>
          <p:nvPr/>
        </p:nvSpPr>
        <p:spPr>
          <a:xfrm>
            <a:off x="6498582" y="2762558"/>
            <a:ext cx="1242648"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时间</a:t>
            </a:r>
            <a:r>
              <a:rPr lang="en-US" altLang="zh-CN" sz="2800" kern="100" dirty="0">
                <a:solidFill>
                  <a:srgbClr val="C00000"/>
                </a:solidFill>
                <a:latin typeface="Times New Roman"/>
                <a:ea typeface="华文细黑"/>
                <a:cs typeface="Courier New"/>
              </a:rPr>
              <a:t>(</a:t>
            </a:r>
            <a:r>
              <a:rPr lang="en-US" altLang="zh-CN" sz="2800" i="1" kern="100" dirty="0">
                <a:solidFill>
                  <a:srgbClr val="C00000"/>
                </a:solidFill>
                <a:latin typeface="Times New Roman"/>
                <a:ea typeface="华文细黑"/>
                <a:cs typeface="Courier New"/>
              </a:rPr>
              <a:t>t</a:t>
            </a:r>
            <a:r>
              <a:rPr lang="en-US" altLang="zh-CN" sz="2800" kern="100" dirty="0">
                <a:solidFill>
                  <a:srgbClr val="C00000"/>
                </a:solidFill>
                <a:latin typeface="Times New Roman"/>
                <a:ea typeface="华文细黑"/>
                <a:cs typeface="Courier New"/>
              </a:rPr>
              <a:t>)</a:t>
            </a:r>
            <a:endParaRPr lang="zh-CN" altLang="en-US" sz="2800" kern="100" dirty="0">
              <a:solidFill>
                <a:srgbClr val="C00000"/>
              </a:solidFill>
              <a:latin typeface="Times New Roman"/>
              <a:ea typeface="华文细黑"/>
              <a:cs typeface="Times New Roman"/>
            </a:endParaRPr>
          </a:p>
        </p:txBody>
      </p:sp>
      <p:sp>
        <p:nvSpPr>
          <p:cNvPr id="4" name="矩形 3"/>
          <p:cNvSpPr/>
          <p:nvPr/>
        </p:nvSpPr>
        <p:spPr>
          <a:xfrm>
            <a:off x="2720818" y="4715778"/>
            <a:ext cx="463588"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m</a:t>
            </a:r>
            <a:endParaRPr lang="zh-CN" altLang="en-US" sz="2800" kern="100" dirty="0">
              <a:solidFill>
                <a:srgbClr val="C00000"/>
              </a:solidFill>
              <a:latin typeface="Times New Roman"/>
              <a:ea typeface="华文细黑"/>
              <a:cs typeface="Times New Roman"/>
            </a:endParaRPr>
          </a:p>
        </p:txBody>
      </p:sp>
      <p:sp>
        <p:nvSpPr>
          <p:cNvPr id="8" name="矩形 7"/>
          <p:cNvSpPr/>
          <p:nvPr/>
        </p:nvSpPr>
        <p:spPr>
          <a:xfrm>
            <a:off x="5941987" y="4664090"/>
            <a:ext cx="543739"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kg</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9119542" y="4727094"/>
            <a:ext cx="324128"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s</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0244858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3" grpId="0"/>
      <p:bldP spid="3" grpId="1"/>
      <p:bldP spid="5" grpId="0"/>
      <p:bldP spid="5" grpId="1"/>
      <p:bldP spid="6" grpId="0"/>
      <p:bldP spid="6" grpId="1"/>
      <p:bldP spid="4" grpId="0"/>
      <p:bldP spid="4" grpId="1"/>
      <p:bldP spid="8" grpId="0"/>
      <p:bldP spid="8" grpId="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370124" y="147851"/>
            <a:ext cx="11322624" cy="3323987"/>
          </a:xfrm>
          <a:prstGeom prst="rect">
            <a:avLst/>
          </a:prstGeom>
        </p:spPr>
        <p:txBody>
          <a:bodyPr wrap="square">
            <a:spAutoFit/>
          </a:bodyPr>
          <a:lstStyle/>
          <a:p>
            <a:pPr lvl="0" algn="just">
              <a:lnSpc>
                <a:spcPct val="150000"/>
              </a:lnSpc>
              <a:tabLst>
                <a:tab pos="2250440" algn="l"/>
              </a:tabLst>
            </a:pPr>
            <a:r>
              <a:rPr lang="en-US" altLang="zh-CN" sz="2800" b="1" kern="100" dirty="0" smtClean="0">
                <a:solidFill>
                  <a:srgbClr val="0000FF"/>
                </a:solidFill>
                <a:latin typeface="IPAPANNEW"/>
                <a:ea typeface="华文细黑"/>
                <a:cs typeface="Times New Roman"/>
              </a:rPr>
              <a:t>[</a:t>
            </a:r>
            <a:r>
              <a:rPr lang="zh-CN" altLang="zh-CN" sz="2800" b="1" kern="100" dirty="0" smtClean="0">
                <a:solidFill>
                  <a:srgbClr val="0000FF"/>
                </a:solidFill>
                <a:latin typeface="IPAPANNEW"/>
                <a:ea typeface="华文细黑"/>
                <a:cs typeface="Times New Roman"/>
              </a:rPr>
              <a:t>即学即用</a:t>
            </a:r>
            <a:r>
              <a:rPr lang="en-US" altLang="zh-CN" sz="2800" b="1" kern="100" dirty="0" smtClean="0">
                <a:solidFill>
                  <a:srgbClr val="0000FF"/>
                </a:solidFill>
                <a:latin typeface="IPAPANNEW"/>
                <a:ea typeface="华文细黑"/>
                <a:cs typeface="Times New Roman"/>
              </a:rPr>
              <a:t>] </a:t>
            </a:r>
            <a:endParaRPr lang="en-US" altLang="zh-CN" sz="2800" kern="100" dirty="0" smtClean="0">
              <a:solidFill>
                <a:prstClr val="black"/>
              </a:solidFill>
              <a:latin typeface="Times New Roman"/>
              <a:ea typeface="华文细黑"/>
              <a:cs typeface="Courier New"/>
            </a:endParaRPr>
          </a:p>
          <a:p>
            <a:pPr algn="just">
              <a:lnSpc>
                <a:spcPct val="150000"/>
              </a:lnSpc>
              <a:spcAft>
                <a:spcPts val="0"/>
              </a:spcAft>
              <a:tabLst>
                <a:tab pos="2700655" algn="l"/>
              </a:tabLst>
            </a:pPr>
            <a:r>
              <a:rPr lang="zh-CN" altLang="zh-CN" sz="2800" kern="100" spc="-100" dirty="0">
                <a:latin typeface="Times New Roman"/>
                <a:ea typeface="华文细黑"/>
                <a:cs typeface="Times New Roman"/>
              </a:rPr>
              <a:t>现有以下一些物理量和单位，按下面的要求选择填空</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均选填字母的代号</a:t>
            </a:r>
            <a:r>
              <a:rPr lang="en-US" altLang="zh-CN" sz="2800" kern="100" spc="-100" dirty="0">
                <a:latin typeface="Times New Roman"/>
                <a:ea typeface="华文细黑"/>
                <a:cs typeface="Courier New"/>
              </a:rPr>
              <a:t>)</a:t>
            </a:r>
            <a:endParaRPr lang="zh-CN" altLang="zh-CN" sz="1050" kern="100" spc="-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密度</a:t>
            </a:r>
            <a:r>
              <a:rPr lang="en-US" altLang="zh-CN" sz="2800" kern="100" dirty="0">
                <a:latin typeface="Times New Roman"/>
                <a:ea typeface="华文细黑"/>
                <a:cs typeface="Courier New"/>
              </a:rPr>
              <a:t>    B.</a:t>
            </a:r>
            <a:r>
              <a:rPr lang="zh-CN" altLang="zh-CN" sz="2800" kern="100" dirty="0">
                <a:latin typeface="Times New Roman"/>
                <a:ea typeface="华文细黑"/>
                <a:cs typeface="Times New Roman"/>
              </a:rPr>
              <a:t>米</a:t>
            </a:r>
            <a:r>
              <a:rPr lang="en-US" altLang="zh-CN" sz="2800" kern="100" dirty="0">
                <a:latin typeface="Times New Roman"/>
                <a:ea typeface="华文细黑"/>
                <a:cs typeface="Courier New"/>
              </a:rPr>
              <a:t>/</a:t>
            </a:r>
            <a:r>
              <a:rPr lang="zh-CN" altLang="zh-CN" sz="2800" kern="100" dirty="0" smtClean="0">
                <a:latin typeface="Times New Roman"/>
                <a:ea typeface="华文细黑"/>
                <a:cs typeface="Times New Roman"/>
              </a:rPr>
              <a:t>秒</a:t>
            </a:r>
            <a:r>
              <a:rPr lang="en-US" altLang="zh-CN" sz="2800" kern="100" dirty="0" smtClean="0">
                <a:latin typeface="Times New Roman"/>
                <a:ea typeface="华文细黑"/>
                <a:cs typeface="Courier New"/>
              </a:rPr>
              <a:t>    </a:t>
            </a:r>
            <a:r>
              <a:rPr lang="en-US" altLang="zh-CN" sz="2800" kern="100" dirty="0">
                <a:latin typeface="Times New Roman"/>
                <a:ea typeface="华文细黑"/>
                <a:cs typeface="Courier New"/>
              </a:rPr>
              <a:t>C.</a:t>
            </a:r>
            <a:r>
              <a:rPr lang="zh-CN" altLang="zh-CN" sz="2800" kern="100" dirty="0" smtClean="0">
                <a:latin typeface="Times New Roman"/>
                <a:ea typeface="华文细黑"/>
                <a:cs typeface="Times New Roman"/>
              </a:rPr>
              <a:t>牛顿</a:t>
            </a:r>
            <a:r>
              <a:rPr lang="en-US" altLang="zh-CN" sz="2800" kern="100" dirty="0" smtClean="0">
                <a:latin typeface="Times New Roman"/>
                <a:ea typeface="华文细黑"/>
                <a:cs typeface="Courier New"/>
              </a:rPr>
              <a:t>    </a:t>
            </a:r>
            <a:r>
              <a:rPr lang="en-US" altLang="zh-CN" sz="2800" kern="100" dirty="0">
                <a:latin typeface="Times New Roman"/>
                <a:ea typeface="华文细黑"/>
                <a:cs typeface="Courier New"/>
              </a:rPr>
              <a:t>D.</a:t>
            </a:r>
            <a:r>
              <a:rPr lang="zh-CN" altLang="zh-CN" sz="2800" kern="100" dirty="0" smtClean="0">
                <a:latin typeface="Times New Roman"/>
                <a:ea typeface="华文细黑"/>
                <a:cs typeface="Times New Roman"/>
              </a:rPr>
              <a:t>加速度</a:t>
            </a:r>
            <a:r>
              <a:rPr lang="en-US" altLang="zh-CN" sz="2800" kern="100" dirty="0" smtClean="0">
                <a:latin typeface="Times New Roman"/>
                <a:ea typeface="华文细黑"/>
                <a:cs typeface="Courier New"/>
              </a:rPr>
              <a:t>    </a:t>
            </a:r>
            <a:r>
              <a:rPr lang="en-US" altLang="zh-CN" sz="2800" kern="100" dirty="0">
                <a:latin typeface="Times New Roman"/>
                <a:ea typeface="华文细黑"/>
                <a:cs typeface="Courier New"/>
              </a:rPr>
              <a:t>E.</a:t>
            </a:r>
            <a:r>
              <a:rPr lang="zh-CN" altLang="zh-CN" sz="2800" kern="100" dirty="0" smtClean="0">
                <a:latin typeface="Times New Roman"/>
                <a:ea typeface="华文细黑"/>
                <a:cs typeface="Times New Roman"/>
              </a:rPr>
              <a:t>质量</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F</a:t>
            </a:r>
            <a:r>
              <a:rPr lang="en-US" altLang="zh-CN" sz="2800" kern="100" dirty="0">
                <a:latin typeface="Times New Roman"/>
                <a:ea typeface="华文细黑"/>
                <a:cs typeface="Courier New"/>
              </a:rPr>
              <a:t>.</a:t>
            </a:r>
            <a:r>
              <a:rPr lang="zh-CN" altLang="zh-CN" sz="2800" kern="100" dirty="0" smtClean="0">
                <a:latin typeface="Times New Roman"/>
                <a:ea typeface="华文细黑"/>
                <a:cs typeface="Times New Roman"/>
              </a:rPr>
              <a:t>秒</a:t>
            </a:r>
            <a:r>
              <a:rPr lang="en-US" altLang="zh-CN" sz="2800" kern="100" dirty="0" smtClean="0">
                <a:latin typeface="Times New Roman"/>
                <a:ea typeface="华文细黑"/>
                <a:cs typeface="Courier New"/>
              </a:rPr>
              <a:t>    </a:t>
            </a:r>
            <a:r>
              <a:rPr lang="en-US" altLang="zh-CN" sz="2800" kern="100" dirty="0">
                <a:latin typeface="Times New Roman"/>
                <a:ea typeface="华文细黑"/>
                <a:cs typeface="Courier New"/>
              </a:rPr>
              <a:t>G.</a:t>
            </a:r>
            <a:r>
              <a:rPr lang="zh-CN" altLang="zh-CN" sz="2800" kern="100" dirty="0">
                <a:latin typeface="Times New Roman"/>
                <a:ea typeface="华文细黑"/>
                <a:cs typeface="Times New Roman"/>
              </a:rPr>
              <a:t>厘米</a:t>
            </a:r>
            <a:r>
              <a:rPr lang="en-US" altLang="zh-CN" sz="2800" kern="100" dirty="0">
                <a:latin typeface="Times New Roman"/>
                <a:ea typeface="华文细黑"/>
                <a:cs typeface="Courier New"/>
              </a:rPr>
              <a:t>    </a:t>
            </a:r>
            <a:endParaRPr lang="en-US" altLang="zh-CN" sz="2800" kern="100" dirty="0" smtClean="0">
              <a:latin typeface="Times New Roman"/>
              <a:ea typeface="华文细黑"/>
              <a:cs typeface="Courier New"/>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H</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长度</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I</a:t>
            </a:r>
            <a:r>
              <a:rPr lang="en-US" altLang="zh-CN" sz="2800" kern="100" dirty="0">
                <a:latin typeface="Times New Roman"/>
                <a:ea typeface="华文细黑"/>
                <a:cs typeface="Courier New"/>
              </a:rPr>
              <a:t>.</a:t>
            </a:r>
            <a:r>
              <a:rPr lang="zh-CN" altLang="zh-CN" sz="2800" kern="100">
                <a:latin typeface="Times New Roman"/>
                <a:ea typeface="华文细黑"/>
                <a:cs typeface="Times New Roman"/>
              </a:rPr>
              <a:t>时间</a:t>
            </a:r>
            <a:r>
              <a:rPr lang="en-US" altLang="zh-CN" sz="2800" kern="100">
                <a:latin typeface="Times New Roman"/>
                <a:ea typeface="华文细黑"/>
                <a:cs typeface="Courier New"/>
              </a:rPr>
              <a:t>    </a:t>
            </a:r>
            <a:r>
              <a:rPr lang="en-US" altLang="zh-CN" sz="2800" kern="100" smtClean="0">
                <a:latin typeface="Times New Roman"/>
                <a:ea typeface="华文细黑"/>
                <a:cs typeface="Courier New"/>
              </a:rPr>
              <a:t>  J</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千克</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属于物理量的有</a:t>
            </a:r>
            <a:r>
              <a:rPr lang="en-US" altLang="zh-CN" sz="2800" kern="100" dirty="0" smtClean="0">
                <a:latin typeface="Times New Roman"/>
                <a:ea typeface="华文细黑"/>
                <a:cs typeface="Courier New"/>
              </a:rPr>
              <a:t>_____________</a:t>
            </a:r>
            <a:r>
              <a:rPr lang="en-US" altLang="zh-CN" sz="2800" kern="100" dirty="0">
                <a:latin typeface="Times New Roman"/>
                <a:ea typeface="华文细黑"/>
                <a:cs typeface="Courier New"/>
              </a:rPr>
              <a:t>_</a:t>
            </a:r>
            <a:r>
              <a:rPr lang="en-US" altLang="zh-CN" sz="2800" kern="100" dirty="0" smtClean="0">
                <a:latin typeface="Times New Roman"/>
                <a:ea typeface="华文细黑"/>
                <a:cs typeface="Courier New"/>
              </a:rPr>
              <a:t>__.</a:t>
            </a:r>
            <a:endParaRPr lang="zh-CN" altLang="zh-CN" sz="1050" kern="100" dirty="0">
              <a:effectLst/>
              <a:latin typeface="宋体"/>
              <a:cs typeface="Courier New"/>
            </a:endParaRP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 name="矩形 1"/>
          <p:cNvSpPr/>
          <p:nvPr/>
        </p:nvSpPr>
        <p:spPr>
          <a:xfrm>
            <a:off x="3468889" y="2793926"/>
            <a:ext cx="2739853" cy="523220"/>
          </a:xfrm>
          <a:prstGeom prst="rect">
            <a:avLst/>
          </a:prstGeom>
        </p:spPr>
        <p:txBody>
          <a:bodyPr wrap="none">
            <a:spAutoFit/>
          </a:bodyPr>
          <a:lstStyle/>
          <a:p>
            <a:r>
              <a:rPr lang="en-US" altLang="zh-CN" sz="2800" kern="100" dirty="0">
                <a:solidFill>
                  <a:srgbClr val="C00000"/>
                </a:solidFill>
                <a:latin typeface="Times New Roman"/>
                <a:ea typeface="华文细黑"/>
              </a:rPr>
              <a:t>A</a:t>
            </a:r>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Times New Roman"/>
                <a:ea typeface="华文细黑"/>
              </a:rPr>
              <a:t>D</a:t>
            </a:r>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Times New Roman"/>
                <a:ea typeface="华文细黑"/>
              </a:rPr>
              <a:t>E</a:t>
            </a:r>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Times New Roman"/>
                <a:ea typeface="华文细黑"/>
              </a:rPr>
              <a:t>H</a:t>
            </a:r>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Times New Roman"/>
                <a:ea typeface="华文细黑"/>
              </a:rPr>
              <a:t>I</a:t>
            </a:r>
            <a:endParaRPr lang="zh-CN" altLang="en-US" sz="2800" kern="100" dirty="0">
              <a:solidFill>
                <a:srgbClr val="C00000"/>
              </a:solidFill>
              <a:latin typeface="宋体"/>
              <a:ea typeface="华文细黑"/>
              <a:cs typeface="Times New Roman"/>
            </a:endParaRPr>
          </a:p>
        </p:txBody>
      </p:sp>
      <p:sp>
        <p:nvSpPr>
          <p:cNvPr id="14" name="矩形 13"/>
          <p:cNvSpPr/>
          <p:nvPr/>
        </p:nvSpPr>
        <p:spPr>
          <a:xfrm>
            <a:off x="370124" y="3316258"/>
            <a:ext cx="11322624" cy="138499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100" dirty="0">
                <a:solidFill>
                  <a:srgbClr val="002060"/>
                </a:solidFill>
                <a:latin typeface="Times New Roman"/>
                <a:ea typeface="华文细黑"/>
                <a:cs typeface="Times New Roman"/>
              </a:rPr>
              <a:t>此题中给定的选项内，属于物理量的有密度、加速度、质量、长度、</a:t>
            </a:r>
            <a:r>
              <a:rPr lang="zh-CN" altLang="zh-CN" sz="2800" kern="100" dirty="0">
                <a:solidFill>
                  <a:srgbClr val="002060"/>
                </a:solidFill>
                <a:latin typeface="Times New Roman"/>
                <a:ea typeface="华文细黑"/>
                <a:cs typeface="Times New Roman"/>
              </a:rPr>
              <a:t>时间，故此空填</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E</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H</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I</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a:t>
            </a:r>
            <a:endParaRPr lang="zh-CN" altLang="zh-CN" sz="2800" kern="100" dirty="0">
              <a:solidFill>
                <a:srgbClr val="002060"/>
              </a:solidFill>
              <a:latin typeface="Times New Roman"/>
              <a:ea typeface="华文细黑"/>
              <a:cs typeface="Courier New"/>
            </a:endParaRPr>
          </a:p>
        </p:txBody>
      </p:sp>
      <p:sp>
        <p:nvSpPr>
          <p:cNvPr id="15" name="矩形 14"/>
          <p:cNvSpPr/>
          <p:nvPr/>
        </p:nvSpPr>
        <p:spPr>
          <a:xfrm>
            <a:off x="370124" y="4581034"/>
            <a:ext cx="11322624"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在国际单位制中，被选定的基本量有</a:t>
            </a:r>
            <a:r>
              <a:rPr lang="en-US" altLang="zh-CN" sz="2800" kern="100" dirty="0">
                <a:latin typeface="Times New Roman"/>
                <a:ea typeface="华文细黑"/>
                <a:cs typeface="Courier New"/>
              </a:rPr>
              <a:t>________.</a:t>
            </a:r>
            <a:endParaRPr lang="zh-CN" altLang="zh-CN" sz="1050" kern="100" dirty="0">
              <a:effectLst/>
              <a:latin typeface="宋体"/>
              <a:cs typeface="Courier New"/>
            </a:endParaRPr>
          </a:p>
        </p:txBody>
      </p:sp>
      <p:sp>
        <p:nvSpPr>
          <p:cNvPr id="16" name="矩形 15"/>
          <p:cNvSpPr/>
          <p:nvPr/>
        </p:nvSpPr>
        <p:spPr>
          <a:xfrm>
            <a:off x="370124" y="5220722"/>
            <a:ext cx="11322624" cy="130317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此</a:t>
            </a:r>
            <a:r>
              <a:rPr lang="zh-CN" altLang="zh-CN" sz="2800" kern="100" dirty="0">
                <a:solidFill>
                  <a:srgbClr val="002060"/>
                </a:solidFill>
                <a:latin typeface="Times New Roman"/>
                <a:ea typeface="华文细黑"/>
                <a:cs typeface="Times New Roman"/>
              </a:rPr>
              <a:t>题中给定的选项内，在国际单位制中，被选定的基本量有质量、长度、时间，故此空填</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E</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H</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I</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pitchFamily="18" charset="0"/>
                <a:ea typeface="Times New Roman" pitchFamily="18" charset="0"/>
                <a:cs typeface="Times New Roman" pitchFamily="18" charset="0"/>
              </a:rPr>
              <a:t>.</a:t>
            </a:r>
            <a:endParaRPr lang="zh-CN" altLang="zh-CN" sz="1050" kern="100" dirty="0">
              <a:effectLst/>
              <a:latin typeface="Times New Roman" pitchFamily="18" charset="0"/>
              <a:cs typeface="Times New Roman" pitchFamily="18" charset="0"/>
            </a:endParaRPr>
          </a:p>
        </p:txBody>
      </p:sp>
      <p:sp>
        <p:nvSpPr>
          <p:cNvPr id="17" name="矩形 16"/>
          <p:cNvSpPr/>
          <p:nvPr/>
        </p:nvSpPr>
        <p:spPr>
          <a:xfrm>
            <a:off x="6558622" y="4665246"/>
            <a:ext cx="1500732" cy="523220"/>
          </a:xfrm>
          <a:prstGeom prst="rect">
            <a:avLst/>
          </a:prstGeom>
        </p:spPr>
        <p:txBody>
          <a:bodyPr wrap="none">
            <a:spAutoFit/>
          </a:bodyPr>
          <a:lstStyle/>
          <a:p>
            <a:r>
              <a:rPr lang="en-US" altLang="zh-CN" sz="2800" kern="100" dirty="0">
                <a:solidFill>
                  <a:srgbClr val="C00000"/>
                </a:solidFill>
                <a:latin typeface="Times New Roman"/>
                <a:ea typeface="华文细黑"/>
              </a:rPr>
              <a:t>E</a:t>
            </a:r>
            <a:r>
              <a:rPr lang="zh-CN" altLang="zh-CN" sz="2800" kern="100" dirty="0">
                <a:solidFill>
                  <a:srgbClr val="C00000"/>
                </a:solidFill>
                <a:latin typeface="Times New Roman"/>
                <a:ea typeface="华文细黑"/>
              </a:rPr>
              <a:t>、</a:t>
            </a:r>
            <a:r>
              <a:rPr lang="en-US" altLang="zh-CN" sz="2800" kern="100" dirty="0">
                <a:solidFill>
                  <a:srgbClr val="C00000"/>
                </a:solidFill>
                <a:latin typeface="Times New Roman"/>
                <a:ea typeface="华文细黑"/>
              </a:rPr>
              <a:t>H</a:t>
            </a:r>
            <a:r>
              <a:rPr lang="zh-CN" altLang="zh-CN" sz="2800" kern="100" dirty="0">
                <a:solidFill>
                  <a:srgbClr val="C00000"/>
                </a:solidFill>
                <a:latin typeface="Times New Roman"/>
                <a:ea typeface="华文细黑"/>
              </a:rPr>
              <a:t>、</a:t>
            </a:r>
            <a:r>
              <a:rPr lang="en-US" altLang="zh-CN" sz="2800" kern="100" dirty="0">
                <a:solidFill>
                  <a:srgbClr val="C00000"/>
                </a:solidFill>
                <a:latin typeface="Times New Roman"/>
                <a:ea typeface="华文细黑"/>
              </a:rPr>
              <a:t>I</a:t>
            </a:r>
            <a:endParaRPr lang="zh-CN" altLang="en-US" sz="2800" kern="100" dirty="0">
              <a:solidFill>
                <a:srgbClr val="C00000"/>
              </a:solidFill>
              <a:latin typeface="Times New Roman"/>
              <a:ea typeface="华文细黑"/>
            </a:endParaRPr>
          </a:p>
        </p:txBody>
      </p:sp>
      <p:sp>
        <p:nvSpPr>
          <p:cNvPr id="18" name="TextBox 17"/>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2519855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 grpId="0"/>
      <p:bldP spid="2" grpId="1"/>
      <p:bldP spid="14" grpId="0"/>
      <p:bldP spid="14" grpId="1"/>
      <p:bldP spid="16" grpId="0"/>
      <p:bldP spid="16" grpId="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426177" y="1188772"/>
            <a:ext cx="11210519" cy="738664"/>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在国际单位制中的基本单位有</a:t>
            </a:r>
            <a:r>
              <a:rPr lang="en-US" altLang="zh-CN" sz="2800" kern="100" dirty="0" smtClean="0">
                <a:latin typeface="Times New Roman"/>
                <a:ea typeface="华文细黑"/>
                <a:cs typeface="Courier New"/>
              </a:rPr>
              <a:t>______</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属于导出单位的有</a:t>
            </a:r>
            <a:r>
              <a:rPr lang="en-US" altLang="zh-CN" sz="2800" kern="100" dirty="0" smtClean="0">
                <a:latin typeface="Times New Roman"/>
                <a:ea typeface="华文细黑"/>
                <a:cs typeface="Courier New"/>
              </a:rPr>
              <a:t>______.</a:t>
            </a:r>
            <a:endParaRPr lang="zh-CN" altLang="zh-CN" sz="1050" kern="100" dirty="0">
              <a:effectLst/>
              <a:latin typeface="宋体"/>
              <a:cs typeface="Courier New"/>
            </a:endParaRP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 name="矩形 1"/>
          <p:cNvSpPr/>
          <p:nvPr/>
        </p:nvSpPr>
        <p:spPr>
          <a:xfrm>
            <a:off x="5681645" y="1275905"/>
            <a:ext cx="883575" cy="523220"/>
          </a:xfrm>
          <a:prstGeom prst="rect">
            <a:avLst/>
          </a:prstGeom>
        </p:spPr>
        <p:txBody>
          <a:bodyPr wrap="none">
            <a:spAutoFit/>
          </a:bodyPr>
          <a:lstStyle/>
          <a:p>
            <a:r>
              <a:rPr lang="en-US" altLang="zh-CN" sz="2800" kern="100" dirty="0">
                <a:solidFill>
                  <a:srgbClr val="C00000"/>
                </a:solidFill>
                <a:latin typeface="Times New Roman"/>
                <a:ea typeface="华文细黑"/>
              </a:rPr>
              <a:t>F</a:t>
            </a:r>
            <a:r>
              <a:rPr lang="zh-CN" altLang="zh-CN" sz="2800" kern="100" dirty="0">
                <a:solidFill>
                  <a:srgbClr val="C00000"/>
                </a:solidFill>
                <a:latin typeface="Times New Roman"/>
                <a:ea typeface="华文细黑"/>
              </a:rPr>
              <a:t>、</a:t>
            </a:r>
            <a:r>
              <a:rPr lang="en-US" altLang="zh-CN" sz="2800" kern="100" dirty="0">
                <a:solidFill>
                  <a:srgbClr val="C00000"/>
                </a:solidFill>
                <a:latin typeface="Times New Roman"/>
                <a:ea typeface="华文细黑"/>
              </a:rPr>
              <a:t>J</a:t>
            </a:r>
            <a:endParaRPr lang="zh-CN" altLang="en-US" sz="2800" kern="100" dirty="0">
              <a:solidFill>
                <a:srgbClr val="C00000"/>
              </a:solidFill>
              <a:latin typeface="Times New Roman"/>
              <a:ea typeface="华文细黑"/>
            </a:endParaRPr>
          </a:p>
        </p:txBody>
      </p:sp>
      <p:sp>
        <p:nvSpPr>
          <p:cNvPr id="14" name="矩形 13"/>
          <p:cNvSpPr/>
          <p:nvPr/>
        </p:nvSpPr>
        <p:spPr>
          <a:xfrm>
            <a:off x="426177" y="1917626"/>
            <a:ext cx="11210519" cy="194950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此题中给定的选项内，在国际单位制中是基本单位的有千克、秒，属于导出单位的有米</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秒、牛顿，故第一个空填</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J</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，第二个空填</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pitchFamily="18" charset="0"/>
                <a:ea typeface="Times New Roman" pitchFamily="18" charset="0"/>
                <a:cs typeface="Times New Roman" pitchFamily="18" charset="0"/>
              </a:rPr>
              <a:t>.</a:t>
            </a:r>
            <a:endParaRPr lang="zh-CN" altLang="zh-CN" sz="1050" kern="100" dirty="0">
              <a:effectLst/>
              <a:latin typeface="Times New Roman" pitchFamily="18" charset="0"/>
              <a:cs typeface="Times New Roman" pitchFamily="18" charset="0"/>
            </a:endParaRPr>
          </a:p>
        </p:txBody>
      </p:sp>
      <p:sp>
        <p:nvSpPr>
          <p:cNvPr id="17" name="矩形 16"/>
          <p:cNvSpPr/>
          <p:nvPr/>
        </p:nvSpPr>
        <p:spPr>
          <a:xfrm>
            <a:off x="9839622" y="1275905"/>
            <a:ext cx="1042273" cy="523220"/>
          </a:xfrm>
          <a:prstGeom prst="rect">
            <a:avLst/>
          </a:prstGeom>
        </p:spPr>
        <p:txBody>
          <a:bodyPr wrap="none">
            <a:spAutoFit/>
          </a:bodyPr>
          <a:lstStyle/>
          <a:p>
            <a:r>
              <a:rPr lang="en-US" altLang="zh-CN" sz="2800" kern="100" dirty="0">
                <a:solidFill>
                  <a:srgbClr val="C00000"/>
                </a:solidFill>
                <a:latin typeface="Times New Roman"/>
                <a:ea typeface="华文细黑"/>
              </a:rPr>
              <a:t>B</a:t>
            </a:r>
            <a:r>
              <a:rPr lang="zh-CN" altLang="zh-CN" sz="2800" kern="100" dirty="0">
                <a:solidFill>
                  <a:srgbClr val="C00000"/>
                </a:solidFill>
                <a:latin typeface="Times New Roman"/>
                <a:ea typeface="华文细黑"/>
              </a:rPr>
              <a:t>、</a:t>
            </a:r>
            <a:r>
              <a:rPr lang="en-US" altLang="zh-CN" sz="2800" kern="100" dirty="0">
                <a:solidFill>
                  <a:srgbClr val="C00000"/>
                </a:solidFill>
                <a:latin typeface="Times New Roman"/>
                <a:ea typeface="华文细黑"/>
              </a:rPr>
              <a:t>C</a:t>
            </a:r>
            <a:endParaRPr lang="zh-CN" altLang="en-US" sz="2800" kern="100" dirty="0">
              <a:solidFill>
                <a:srgbClr val="C00000"/>
              </a:solidFill>
              <a:latin typeface="Times New Roman"/>
              <a:ea typeface="华文细黑"/>
            </a:endParaRPr>
          </a:p>
        </p:txBody>
      </p:sp>
      <p:sp>
        <p:nvSpPr>
          <p:cNvPr id="18" name="TextBox 17"/>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11" name="图片 10">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28335979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 grpId="0"/>
      <p:bldP spid="2" grpId="1"/>
      <p:bldP spid="14" grpId="0"/>
      <p:bldP spid="14" grpId="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重点探究</a:t>
            </a:r>
            <a:endParaRPr lang="en-US" altLang="zh-CN" sz="5500" b="1" dirty="0">
              <a:solidFill>
                <a:srgbClr val="0070C0"/>
              </a:solidFill>
              <a:latin typeface="+mj-lt"/>
              <a:ea typeface="+mj-ea"/>
              <a:cs typeface="+mj-cs"/>
            </a:endParaRPr>
          </a:p>
        </p:txBody>
      </p:sp>
      <p:pic>
        <p:nvPicPr>
          <p:cNvPr id="6" name="Picture 2" descr="C:\Users\Administrator\Desktop\用！！！\风景图片\新图！\3运动会\timg (7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75" r="15073"/>
          <a:stretch/>
        </p:blipFill>
        <p:spPr bwMode="auto">
          <a:xfrm>
            <a:off x="8590412" y="0"/>
            <a:ext cx="3600001"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6338</TotalTime>
  <Words>1150</Words>
  <Application>Microsoft Office PowerPoint</Application>
  <PresentationFormat>自定义</PresentationFormat>
  <Paragraphs>210</Paragraphs>
  <Slides>28</Slides>
  <Notes>0</Notes>
  <HiddenSlides>4</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28</vt:i4>
      </vt:variant>
    </vt:vector>
  </HeadingPairs>
  <TitlesOfParts>
    <vt:vector size="30" baseType="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7223</cp:revision>
  <dcterms:created xsi:type="dcterms:W3CDTF">2014-11-27T01:03:00Z</dcterms:created>
  <dcterms:modified xsi:type="dcterms:W3CDTF">2018-07-02T06:27:56Z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