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1393" r:id="rId2"/>
    <p:sldId id="1263" r:id="rId3"/>
    <p:sldId id="699" r:id="rId4"/>
    <p:sldId id="1104" r:id="rId5"/>
    <p:sldId id="1105" r:id="rId6"/>
    <p:sldId id="1311" r:id="rId7"/>
    <p:sldId id="1126" r:id="rId8"/>
    <p:sldId id="1127" r:id="rId9"/>
    <p:sldId id="1453" r:id="rId10"/>
    <p:sldId id="1469" r:id="rId11"/>
    <p:sldId id="1429" r:id="rId12"/>
    <p:sldId id="1450" r:id="rId13"/>
    <p:sldId id="1471" r:id="rId14"/>
    <p:sldId id="1449" r:id="rId15"/>
    <p:sldId id="1331" r:id="rId16"/>
    <p:sldId id="1470" r:id="rId17"/>
    <p:sldId id="1473" r:id="rId18"/>
    <p:sldId id="1369" r:id="rId19"/>
    <p:sldId id="1397" r:id="rId20"/>
    <p:sldId id="1475" r:id="rId21"/>
    <p:sldId id="1477" r:id="rId22"/>
    <p:sldId id="1472" r:id="rId23"/>
    <p:sldId id="1479" r:id="rId24"/>
    <p:sldId id="1480" r:id="rId25"/>
    <p:sldId id="1482" r:id="rId26"/>
    <p:sldId id="1483" r:id="rId27"/>
    <p:sldId id="1484" r:id="rId28"/>
    <p:sldId id="1489" r:id="rId29"/>
    <p:sldId id="1486" r:id="rId30"/>
    <p:sldId id="1115" r:id="rId31"/>
    <p:sldId id="1059" r:id="rId32"/>
    <p:sldId id="1060" r:id="rId33"/>
    <p:sldId id="1466" r:id="rId34"/>
    <p:sldId id="1061" r:id="rId35"/>
    <p:sldId id="1467" r:id="rId36"/>
    <p:sldId id="1490" r:id="rId37"/>
    <p:sldId id="1491" r:id="rId38"/>
    <p:sldId id="441" r:id="rId39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DC3E6"/>
    <a:srgbClr val="FFD966"/>
    <a:srgbClr val="DEEBF7"/>
    <a:srgbClr val="B4C7E7"/>
    <a:srgbClr val="F3EFE5"/>
    <a:srgbClr val="00CCFF"/>
    <a:srgbClr val="FF9900"/>
    <a:srgbClr val="0000CC"/>
    <a:srgbClr val="9B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247" autoAdjust="0"/>
  </p:normalViewPr>
  <p:slideViewPr>
    <p:cSldViewPr>
      <p:cViewPr>
        <p:scale>
          <a:sx n="75" d="100"/>
          <a:sy n="75" d="100"/>
        </p:scale>
        <p:origin x="-432" y="-269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2018/7/2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2018/7/2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__4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__5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__7.docx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__11.docx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__12.docx"/><Relationship Id="rId5" Type="http://schemas.openxmlformats.org/officeDocument/2006/relationships/slide" Target="slide34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slide" Target="slide33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4.docx"/><Relationship Id="rId3" Type="http://schemas.openxmlformats.org/officeDocument/2006/relationships/slide" Target="slide31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Word___13.docx"/><Relationship Id="rId5" Type="http://schemas.openxmlformats.org/officeDocument/2006/relationships/slide" Target="slide34.xml"/><Relationship Id="rId4" Type="http://schemas.openxmlformats.org/officeDocument/2006/relationships/slide" Target="slide32.xml"/><Relationship Id="rId9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slide" Target="slide31.xml"/><Relationship Id="rId7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png"/><Relationship Id="rId5" Type="http://schemas.openxmlformats.org/officeDocument/2006/relationships/slide" Target="slide34.xml"/><Relationship Id="rId4" Type="http://schemas.openxmlformats.org/officeDocument/2006/relationships/slide" Target="slide3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slide" Target="slide31.xml"/><Relationship Id="rId7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slide" Target="slide37.xml"/><Relationship Id="rId5" Type="http://schemas.openxmlformats.org/officeDocument/2006/relationships/slide" Target="slide34.xml"/><Relationship Id="rId10" Type="http://schemas.openxmlformats.org/officeDocument/2006/relationships/image" Target="../media/image7.png"/><Relationship Id="rId4" Type="http://schemas.openxmlformats.org/officeDocument/2006/relationships/slide" Target="slide32.xml"/><Relationship Id="rId9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package" Target="../embeddings/Microsoft_Word___17.docx"/><Relationship Id="rId7" Type="http://schemas.openxmlformats.org/officeDocument/2006/relationships/slide" Target="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10" Type="http://schemas.openxmlformats.org/officeDocument/2006/relationships/image" Target="../media/image7.png"/><Relationship Id="rId4" Type="http://schemas.openxmlformats.org/officeDocument/2006/relationships/image" Target="../media/image34.emf"/><Relationship Id="rId9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package" Target="../embeddings/Microsoft_Word___1.docx"/><Relationship Id="rId7" Type="http://schemas.openxmlformats.org/officeDocument/2006/relationships/package" Target="../embeddings/Microsoft_Word___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__2.docx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C:\Users\Administrator\Desktop\用！！！\风景图片\新图！\3运动会\sport_joga-bonito-widescreen_18-2560x1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" b="8202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26" name="矩形 25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标题 2"/>
          <p:cNvSpPr txBox="1">
            <a:spLocks/>
          </p:cNvSpPr>
          <p:nvPr/>
        </p:nvSpPr>
        <p:spPr>
          <a:xfrm>
            <a:off x="2926854" y="4272547"/>
            <a:ext cx="8886056" cy="6839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6</a:t>
            </a:r>
            <a:r>
              <a:rPr lang="zh-CN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　用牛顿运动定律解决问题</a:t>
            </a:r>
            <a:r>
              <a:rPr lang="en-US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</a:t>
            </a:r>
            <a:r>
              <a:rPr lang="zh-CN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</a:t>
            </a:r>
            <a:r>
              <a:rPr lang="en-US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endParaRPr lang="zh-CN" altLang="zh-CN" sz="3800" b="1" kern="1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4" name="副标题 3"/>
          <p:cNvSpPr txBox="1">
            <a:spLocks/>
          </p:cNvSpPr>
          <p:nvPr/>
        </p:nvSpPr>
        <p:spPr>
          <a:xfrm>
            <a:off x="2926854" y="3777134"/>
            <a:ext cx="6120000" cy="504056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第四章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　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牛顿运动定律</a:t>
            </a:r>
          </a:p>
        </p:txBody>
      </p:sp>
    </p:spTree>
    <p:extLst>
      <p:ext uri="{BB962C8B-B14F-4D97-AF65-F5344CB8AC3E}">
        <p14:creationId xmlns:p14="http://schemas.microsoft.com/office/powerpoint/2010/main" val="21805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93254" y="761717"/>
            <a:ext cx="1132262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注意问题：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若物体受互成角度的两个力作用，可用平行四边形定则求合力；若物体受三个或三个以上力的作用，常用正交分解法求合力；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用正交分解法求合力时，通常以加速度</a:t>
            </a:r>
            <a:r>
              <a:rPr lang="en-US" altLang="zh-CN" sz="2800" i="1" kern="100" spc="-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的方向为</a:t>
            </a:r>
            <a:r>
              <a:rPr lang="en-US" altLang="zh-CN" sz="2800" i="1" kern="100" spc="-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轴正方向，建立直角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坐标系，将物体所受的各力分解在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轴和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轴上，根据力的独立作用原理，两个方向上的合力分别产生各自的加速度，解方程组</a:t>
            </a:r>
            <a:r>
              <a:rPr lang="en-US" altLang="zh-CN" sz="2800" i="1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0.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2664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59467" y="5776964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见解析图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1.3 m/s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/>
                <a:ea typeface="华文细黑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，方向水平向右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pic>
        <p:nvPicPr>
          <p:cNvPr id="22865" name="Picture 337" descr="\\贾文\贾文\源文件\同步\物理 人教 必修1 新课标\4-9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41" y="2747561"/>
            <a:ext cx="3332131" cy="181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59467" y="257891"/>
            <a:ext cx="11210519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示，质量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 kg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的物体静止在水平地面上，物体与水平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面间的滑动摩擦力大小等于它们间弹力的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0.25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倍，现对物体施加一个大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小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8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、与水平方向成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37°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角斜向上的拉力，已知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sin 37°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0.6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37°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0.8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取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m/s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求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：</a:t>
            </a:r>
            <a:endParaRPr lang="en-US" altLang="zh-CN" sz="1050" kern="100" dirty="0" smtClean="0">
              <a:latin typeface="宋体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2" name="矩形 1"/>
          <p:cNvSpPr/>
          <p:nvPr/>
        </p:nvSpPr>
        <p:spPr>
          <a:xfrm>
            <a:off x="5733569" y="4614446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59467" y="5098412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画出物体的受力图，并求出物体的加速度；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7289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9467" y="396684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对物体受力分析如图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36866" name="Picture 2" descr="\\贾文\贾文\源文件\同步\物理 人教 必修1 新课标\4-9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99" y="1230947"/>
            <a:ext cx="2739415" cy="203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59467" y="2995936"/>
            <a:ext cx="11210519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由牛顿第二定律可得：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sin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解得：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1.3 m/s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，方向水平向右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2035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59467" y="1335457"/>
            <a:ext cx="59957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6.5 m/s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pic>
        <p:nvPicPr>
          <p:cNvPr id="22865" name="Picture 337" descr="\\贾文\贾文\源文件\同步\物理 人教 必修1 新课标\4-90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83" y="827216"/>
            <a:ext cx="3332131" cy="181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59467" y="621482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物体在拉力作用下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末的速度大小；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2" name="矩形 11"/>
          <p:cNvSpPr/>
          <p:nvPr/>
        </p:nvSpPr>
        <p:spPr>
          <a:xfrm>
            <a:off x="459467" y="2857281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物体在拉力作用下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内通过的位移大小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9467" y="2131250"/>
            <a:ext cx="5995779" cy="668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at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1.3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5 m/s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6.5 m/s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9467" y="3608729"/>
            <a:ext cx="59957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16.25 m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723051"/>
              </p:ext>
            </p:extLst>
          </p:nvPr>
        </p:nvGraphicFramePr>
        <p:xfrm>
          <a:off x="550590" y="4388033"/>
          <a:ext cx="6796087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7" name="文档" r:id="rId4" imgW="6796272" imgH="1269074" progId="Word.Document.12">
                  <p:embed/>
                </p:oleObj>
              </mc:Choice>
              <mc:Fallback>
                <p:oleObj name="文档" r:id="rId4" imgW="6796272" imgH="1269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590" y="4388033"/>
                        <a:ext cx="6796087" cy="126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13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0" grpId="0"/>
      <p:bldP spid="10" grpId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64" y="621482"/>
            <a:ext cx="2333534" cy="668428"/>
            <a:chOff x="164" y="341996"/>
            <a:chExt cx="2333534" cy="668428"/>
          </a:xfrm>
        </p:grpSpPr>
        <p:sp>
          <p:nvSpPr>
            <p:cNvPr id="9" name="五边形 8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>
                  <a:solidFill>
                    <a:schemeClr val="bg1"/>
                  </a:solidFill>
                  <a:latin typeface="宋体"/>
                  <a:cs typeface="Courier New"/>
                </a:rPr>
                <a:t>规律</a:t>
              </a: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总结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409047" y="1538422"/>
            <a:ext cx="7372319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已知受力情况确定运动情况的解题流程</a:t>
            </a:r>
            <a:endParaRPr lang="zh-CN" altLang="en-US" dirty="0"/>
          </a:p>
        </p:txBody>
      </p:sp>
      <p:pic>
        <p:nvPicPr>
          <p:cNvPr id="25314" name="Picture 738" descr="\\贾文\贾文\源文件\同步\物理 人教 必修1 新课标\4-9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94" y="2493690"/>
            <a:ext cx="7784624" cy="123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9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9467" y="6013308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2 m/s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/>
                <a:ea typeface="华文细黑"/>
              </a:rPr>
              <a:t>2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9467" y="5334756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刷子沿天花板向上的加速度大小；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2455" y="45418"/>
            <a:ext cx="11367176" cy="327709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针对训练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示，楼梯口一倾斜的天花板与水平地面成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37°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角，一装潢工人手持木杆绑着刷子粉刷天花板，工人所持木杆对刷子的作用力始终保持竖直向上，大小为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，刷子的质量为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0.5 kg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，刷子可视为质点，刷子与天花板间的动摩擦因数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μ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0.5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，天花板长为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 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sin 37°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0.6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37°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0.8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m/s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试求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：</a:t>
            </a:r>
          </a:p>
        </p:txBody>
      </p:sp>
      <p:pic>
        <p:nvPicPr>
          <p:cNvPr id="38914" name="Picture 2" descr="\\贾文\贾文\源文件\同步\物理 人教 必修1 新课标\4-9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0" y="3375520"/>
            <a:ext cx="2789252" cy="149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733569" y="487111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</p:spTree>
    <p:extLst>
      <p:ext uri="{BB962C8B-B14F-4D97-AF65-F5344CB8AC3E}">
        <p14:creationId xmlns:p14="http://schemas.microsoft.com/office/powerpoint/2010/main" val="27765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9467" y="396684"/>
            <a:ext cx="11210519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以刷子为研究对象，受力分析如图所示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</p:txBody>
      </p:sp>
      <p:pic>
        <p:nvPicPr>
          <p:cNvPr id="39938" name="Picture 2" descr="\\贾文\贾文\源文件\同步\物理 人教 必修1 新课标\4-9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60" y="1125538"/>
            <a:ext cx="2893692" cy="265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59467" y="3734595"/>
            <a:ext cx="11210519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设杆对刷子的作用力为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，滑动摩擦力为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，天花板对刷子的弹力为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，刷子所受重力为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，由牛顿第二定律得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)sin 37°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37°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代入数据解得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 m/s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31600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42455" y="2979162"/>
            <a:ext cx="112105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2 s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2455" y="3717826"/>
            <a:ext cx="11210519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由运动学公式得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代入数据解得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 s.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2455" y="539314"/>
            <a:ext cx="11367176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工人把刷子从天花板底端推到顶端所用的时间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38914" name="Picture 2" descr="\\贾文\贾文\源文件\同步\物理 人教 必修1 新课标\4-9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0" y="1431304"/>
            <a:ext cx="2789252" cy="149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049602"/>
              </p:ext>
            </p:extLst>
          </p:nvPr>
        </p:nvGraphicFramePr>
        <p:xfrm>
          <a:off x="4670100" y="3662754"/>
          <a:ext cx="1119188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5" name="文档" r:id="rId4" imgW="1118687" imgH="1258996" progId="Word.Document.12">
                  <p:embed/>
                </p:oleObj>
              </mc:Choice>
              <mc:Fallback>
                <p:oleObj name="文档" r:id="rId4" imgW="1118687" imgH="12589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0100" y="3662754"/>
                        <a:ext cx="1119188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14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28477" y="1125538"/>
            <a:ext cx="11263033" cy="422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由运动情况确定受力情况的解题步骤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确定研究对象，对研究对象进行受力分析和运动过程分析，并画出受力图和运动草图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选择合适的运动学公式，求出物体的加速度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根据牛顿第二定律列方程，求物体所受的合外力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根据力的合成与分解的方法，由合力求出所需的力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二、从运动情况确定受力</a:t>
            </a:r>
          </a:p>
        </p:txBody>
      </p:sp>
    </p:spTree>
    <p:extLst>
      <p:ext uri="{BB962C8B-B14F-4D97-AF65-F5344CB8AC3E}">
        <p14:creationId xmlns:p14="http://schemas.microsoft.com/office/powerpoint/2010/main" val="37283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59467" y="497526"/>
            <a:ext cx="11210519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一辆汽车在恒定牵引力作用下由静止开始沿直线运动，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内通过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8 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的距离，此后关闭发动机，汽车又运动了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停止，已知汽车的质量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3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kg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，汽车运动过程中所受阻力大小不变，求：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关闭发动机时汽车的速度大小；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9" name="矩形 8"/>
          <p:cNvSpPr/>
          <p:nvPr/>
        </p:nvSpPr>
        <p:spPr>
          <a:xfrm>
            <a:off x="459467" y="3075758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4 m/s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754860"/>
              </p:ext>
            </p:extLst>
          </p:nvPr>
        </p:nvGraphicFramePr>
        <p:xfrm>
          <a:off x="529382" y="3795340"/>
          <a:ext cx="8355013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8" name="文档" r:id="rId3" imgW="8355490" imgH="1553770" progId="Word.Document.12">
                  <p:embed/>
                </p:oleObj>
              </mc:Choice>
              <mc:Fallback>
                <p:oleObj name="文档" r:id="rId3" imgW="8355490" imgH="15537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382" y="3795340"/>
                        <a:ext cx="8355013" cy="155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641181"/>
              </p:ext>
            </p:extLst>
          </p:nvPr>
        </p:nvGraphicFramePr>
        <p:xfrm>
          <a:off x="529382" y="4839474"/>
          <a:ext cx="4124325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9" name="文档" r:id="rId5" imgW="4132477" imgH="1289949" progId="Word.Document.12">
                  <p:embed/>
                </p:oleObj>
              </mc:Choice>
              <mc:Fallback>
                <p:oleObj name="文档" r:id="rId5" imgW="4132477" imgH="12899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382" y="4839474"/>
                        <a:ext cx="4124325" cy="129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8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4160" y="1236256"/>
            <a:ext cx="10581133" cy="22082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学习目标</a:t>
            </a: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运用牛顿运动定律和运动学公式解决简单的力学问题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掌握应用牛顿运动定律解决问题的基本思路和方法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738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01311" y="693490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汽车运动过程中所受到的阻力大小；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9" name="矩形 8"/>
          <p:cNvSpPr/>
          <p:nvPr/>
        </p:nvSpPr>
        <p:spPr>
          <a:xfrm>
            <a:off x="501311" y="1466994"/>
            <a:ext cx="112105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4</a:t>
            </a:r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10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/>
                <a:ea typeface="华文细黑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 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</a:rPr>
              <a:t>N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47774"/>
              </p:ext>
            </p:extLst>
          </p:nvPr>
        </p:nvGraphicFramePr>
        <p:xfrm>
          <a:off x="571226" y="2205658"/>
          <a:ext cx="11063287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1" name="文档" r:id="rId3" imgW="11065706" imgH="1198170" progId="Word.Document.12">
                  <p:embed/>
                </p:oleObj>
              </mc:Choice>
              <mc:Fallback>
                <p:oleObj name="文档" r:id="rId3" imgW="11065706" imgH="11981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226" y="2205658"/>
                        <a:ext cx="11063287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01311" y="3278745"/>
            <a:ext cx="11210519" cy="1406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由牛顿第二定律有－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解得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N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0809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01311" y="693490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汽车牵引力的大小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9" name="矩形 8"/>
          <p:cNvSpPr/>
          <p:nvPr/>
        </p:nvSpPr>
        <p:spPr>
          <a:xfrm>
            <a:off x="501311" y="1466994"/>
            <a:ext cx="112105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6</a:t>
            </a:r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10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/>
                <a:ea typeface="华文细黑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 N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1311" y="2205658"/>
            <a:ext cx="11210519" cy="701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设开始加速过程中汽车的加速度为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</a:rPr>
              <a:t>a</a:t>
            </a:r>
            <a:r>
              <a:rPr lang="en-US" altLang="zh-CN" sz="2800" kern="100" baseline="-25000" dirty="0" smtClean="0">
                <a:solidFill>
                  <a:srgbClr val="002060"/>
                </a:solidFill>
                <a:latin typeface="Times New Roman"/>
                <a:ea typeface="华文细黑"/>
              </a:rPr>
              <a:t>1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141335"/>
              </p:ext>
            </p:extLst>
          </p:nvPr>
        </p:nvGraphicFramePr>
        <p:xfrm>
          <a:off x="582885" y="3059594"/>
          <a:ext cx="1839913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8" name="文档" r:id="rId3" imgW="1836662" imgH="1188092" progId="Word.Document.12">
                  <p:embed/>
                </p:oleObj>
              </mc:Choice>
              <mc:Fallback>
                <p:oleObj name="文档" r:id="rId3" imgW="1836662" imgH="1188092" progId="Word.Document.12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885" y="3059594"/>
                        <a:ext cx="1839913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501311" y="4037226"/>
            <a:ext cx="11210519" cy="1406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由牛顿第二定律有：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解得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N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3295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8" grpId="0"/>
      <p:bldP spid="8" grpId="1"/>
      <p:bldP spid="1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4" y="621482"/>
            <a:ext cx="2333534" cy="668428"/>
            <a:chOff x="164" y="341996"/>
            <a:chExt cx="2333534" cy="668428"/>
          </a:xfrm>
        </p:grpSpPr>
        <p:sp>
          <p:nvSpPr>
            <p:cNvPr id="3" name="五边形 2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>
                  <a:solidFill>
                    <a:schemeClr val="bg1"/>
                  </a:solidFill>
                  <a:latin typeface="宋体"/>
                  <a:cs typeface="Courier New"/>
                </a:rPr>
                <a:t>规律</a:t>
              </a: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总结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62179" y="1485578"/>
            <a:ext cx="11120877" cy="3618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由运动情况确定受力应注意的两点问题</a:t>
            </a:r>
            <a:endParaRPr lang="zh-CN" altLang="zh-CN" sz="280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由运动学规律求加速度，要特别注意加速度的方向，从而确定合力的方向，不能将速度的方向和加速度的方向混淆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题目中所求的力可能是合力，也可能是某一特定的力，均要先求出合力的大小、方向，再根据力的合成与分解求分力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2742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3914" y="5467450"/>
            <a:ext cx="1129901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A.42 N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　　　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B.6 N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　　　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C.21 N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　　　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D.36 N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3914" y="288098"/>
            <a:ext cx="11299010" cy="26265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针对训练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示，质量为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 kg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的木块放在倾角为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30°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的足够长的固定斜面上，木块可以沿斜面匀速下滑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若用沿斜面向上的力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作用于木块上，使其由静止开始沿斜面向上加速运动，经过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时间木块沿斜面上升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 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的距离，则推力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的大小为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取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m/s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 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6684" y="550242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6082" name="Picture 2" descr="\\贾文\贾文\源文件\同步\物理 人教 必修1 新课标\4-9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51" y="3071621"/>
            <a:ext cx="4026711" cy="178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733569" y="493091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</p:spTree>
    <p:extLst>
      <p:ext uri="{BB962C8B-B14F-4D97-AF65-F5344CB8AC3E}">
        <p14:creationId xmlns:p14="http://schemas.microsoft.com/office/powerpoint/2010/main" val="34838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3914" y="1307258"/>
            <a:ext cx="11299010" cy="29443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因木块能沿斜面匀速下滑，由平衡条件知：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sin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μmg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，所以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tan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；当在推力作用下加速上滑时，由运动学公式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  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at</a:t>
            </a:r>
            <a:r>
              <a:rPr lang="en-US" altLang="zh-CN" sz="2800" kern="100" baseline="300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得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 m/s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，由牛顿第二定律得：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sin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μmg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，得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36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289727"/>
              </p:ext>
            </p:extLst>
          </p:nvPr>
        </p:nvGraphicFramePr>
        <p:xfrm>
          <a:off x="10117494" y="1948994"/>
          <a:ext cx="814388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9" name="文档" r:id="rId3" imgW="813820" imgH="1431757" progId="Word.Document.12">
                  <p:embed/>
                </p:oleObj>
              </mc:Choice>
              <mc:Fallback>
                <p:oleObj name="文档" r:id="rId3" imgW="813820" imgH="14317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17494" y="1948994"/>
                        <a:ext cx="814388" cy="143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4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28477" y="981522"/>
            <a:ext cx="11263033" cy="493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当题目给出的物理过程较复杂，由多个过程组成时，要明确整个过程由几个子过程组成，将过程合理分段，找到相邻过程的联系点并逐一分析每个过程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联系点：前一过程的末速度是后一过程的初速度，另外还有位移关系、时间关系等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注意：由于不同过程中力发生了变化，所以加速度也会发生变化，所以对每一过程都要分别进行受力分析，分别求加速度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三、多过程问题分析</a:t>
            </a:r>
          </a:p>
        </p:txBody>
      </p:sp>
    </p:spTree>
    <p:extLst>
      <p:ext uri="{BB962C8B-B14F-4D97-AF65-F5344CB8AC3E}">
        <p14:creationId xmlns:p14="http://schemas.microsoft.com/office/powerpoint/2010/main" val="2732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59467" y="455336"/>
            <a:ext cx="1121051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ACD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是一滑雪场示意图，其中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是长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8 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、倾角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37°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的斜坡，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CD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段是与斜坡平滑连接的水平面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人从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点由静止下滑，经过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点时速度大小不变，又在水平面上滑行一段距离后停下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人与接触面间的动摩擦因数均为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μ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0.25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，不计空气阻力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取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m/s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sin 37°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0.6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37°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0.8)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求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：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人从斜坡顶端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滑至底端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时间；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9" name="矩形 8"/>
          <p:cNvSpPr/>
          <p:nvPr/>
        </p:nvSpPr>
        <p:spPr>
          <a:xfrm>
            <a:off x="459467" y="5056884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2 s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48148" name="Picture 20" descr="\\贾文\贾文\源文件\同步\物理 人教 必修1 新课标\4-9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05" y="3294587"/>
            <a:ext cx="5457837" cy="215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569586" y="5429578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342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45258" y="137746"/>
            <a:ext cx="113226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人在斜坡上下滑时，对人受力分析如图所示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设人沿斜坡下滑的加速度为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，沿斜坡方向，由牛顿第二定律得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sin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垂直于斜坡方向有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联立以上各式得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sin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μg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 m/s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由匀变速直线运动规律得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解得：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 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s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49180" name="Picture 28" descr="\\贾文\贾文\源文件\同步\物理 人教 必修1 新课标\4-97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1732970"/>
            <a:ext cx="2685438" cy="286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438599"/>
              </p:ext>
            </p:extLst>
          </p:nvPr>
        </p:nvGraphicFramePr>
        <p:xfrm>
          <a:off x="5018117" y="5168146"/>
          <a:ext cx="1190625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0" name="文档" r:id="rId4" imgW="1189955" imgH="1269074" progId="Word.Document.12">
                  <p:embed/>
                </p:oleObj>
              </mc:Choice>
              <mc:Fallback>
                <p:oleObj name="文档" r:id="rId4" imgW="1189955" imgH="1269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8117" y="5168146"/>
                        <a:ext cx="1190625" cy="126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58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7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75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75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75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75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9467" y="2814294"/>
            <a:ext cx="112105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设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在水平面上人减速运动的加速度大小为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，由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牛顿第二定律得</a:t>
            </a:r>
            <a:r>
              <a:rPr lang="en-US" altLang="zh-CN" sz="2800" i="1" kern="100" dirty="0" err="1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设人到达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处的速度为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，则由匀变速直线运动规律得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人在斜坡上下滑的过程：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aL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人在水平面上滑行时：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联立解得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12.8 m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9467" y="168226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人在离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点多远处停下？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9" name="矩形 8"/>
          <p:cNvSpPr/>
          <p:nvPr/>
        </p:nvSpPr>
        <p:spPr>
          <a:xfrm>
            <a:off x="459467" y="830542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12.8 m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48148" name="Picture 20" descr="\\贾文\贾文\源文件\同步\物理 人教 必修1 新课标\4-9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05" y="333450"/>
            <a:ext cx="5457837" cy="215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59467" y="1487388"/>
            <a:ext cx="56052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人在水平面上滑行时，水平方向只受到水平面的摩擦力作用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107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/>
      <p:bldP spid="9" grpId="1"/>
      <p:bldP spid="10" grpId="0"/>
      <p:bldP spid="1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4" y="621482"/>
            <a:ext cx="2333534" cy="668428"/>
            <a:chOff x="164" y="341996"/>
            <a:chExt cx="2333534" cy="668428"/>
          </a:xfrm>
        </p:grpSpPr>
        <p:sp>
          <p:nvSpPr>
            <p:cNvPr id="3" name="五边形 2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>
                  <a:solidFill>
                    <a:schemeClr val="bg1"/>
                  </a:solidFill>
                  <a:latin typeface="宋体"/>
                  <a:cs typeface="Courier New"/>
                </a:rPr>
                <a:t>规律</a:t>
              </a: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总结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62179" y="1485578"/>
            <a:ext cx="11120877" cy="28170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多过程问题的分析方法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分析每个过程的受力情况和运动情况，根据每个过程的受力特点和运动特点确定解题方法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正交分解法或合成法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及选取合适的运动学公式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注意前后过程物理量之间的关系：时间关系、位移关系及速度关系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7" name="图片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" r="12" b="393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76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380497"/>
            <a:ext cx="2733675" cy="369332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内容索引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2646341"/>
            <a:ext cx="12190413" cy="1108800"/>
          </a:xfrm>
          <a:prstGeom prst="rect">
            <a:avLst/>
          </a:prstGeom>
          <a:solidFill>
            <a:srgbClr val="9DC3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i="1" kern="100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08261"/>
              </p:ext>
            </p:extLst>
          </p:nvPr>
        </p:nvGraphicFramePr>
        <p:xfrm>
          <a:off x="-9525" y="2635729"/>
          <a:ext cx="12204000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000">
                  <a:extLst>
                    <a:ext uri="{9D8B030D-6E8A-4147-A177-3AD203B41FA5}">
                      <a16:colId xmlns:a16="http://schemas.microsoft.com/office/drawing/2014/main" xmlns="" val="1008561275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xmlns="" val="271465696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xmlns="" val="3345373049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6359114"/>
                  </a:ext>
                </a:extLst>
              </a:tr>
            </a:tbl>
          </a:graphicData>
        </a:graphic>
      </p:graphicFrame>
      <p:sp>
        <p:nvSpPr>
          <p:cNvPr id="10" name="TextBox 17">
            <a:hlinkClick r:id="rId4" action="ppaction://hlinksldjump"/>
          </p:cNvPr>
          <p:cNvSpPr txBox="1"/>
          <p:nvPr/>
        </p:nvSpPr>
        <p:spPr>
          <a:xfrm>
            <a:off x="22151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自主预习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37000"/>
              </a:lnSpc>
            </a:pPr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预习新知  夯实基础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24">
            <a:hlinkClick r:id="rId5" action="ppaction://hlinksldjump"/>
          </p:cNvPr>
          <p:cNvSpPr txBox="1"/>
          <p:nvPr/>
        </p:nvSpPr>
        <p:spPr>
          <a:xfrm>
            <a:off x="4090412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重点探究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启迪思维  探究重点</a:t>
            </a:r>
            <a:endParaRPr lang="zh-CN" altLang="en-U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25">
            <a:hlinkClick r:id="rId6" action="ppaction://hlinksldjump"/>
          </p:cNvPr>
          <p:cNvSpPr txBox="1"/>
          <p:nvPr/>
        </p:nvSpPr>
        <p:spPr>
          <a:xfrm>
            <a:off x="8169124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达标检测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检测评价  达标过关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达标检测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C:\Users\Administrator\Desktop\用！！！\风景图片\新图！\3运动会\timg (18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0" r="44167"/>
          <a:stretch/>
        </p:blipFill>
        <p:spPr bwMode="auto">
          <a:xfrm>
            <a:off x="8590413" y="0"/>
            <a:ext cx="3600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25381" y="363930"/>
            <a:ext cx="1129901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从运动情况确定受力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某气枪子弹的出口速度达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100 m/s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，若气枪的枪膛长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0.5 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，子弹的质量为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20 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，若把子弹在枪膛内的运动看做匀变速直线运动，则高压气体对子弹的平均作用力为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A.1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N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			B.2</a:t>
            </a:r>
            <a:r>
              <a:rPr lang="en-US" altLang="zh-CN" sz="2800" kern="100" dirty="0" smtClean="0"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10</a:t>
            </a:r>
            <a:r>
              <a:rPr lang="en-US" altLang="zh-CN" sz="2800" kern="100" baseline="30000" dirty="0" smtClean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N  </a:t>
            </a:r>
            <a:endParaRPr lang="en-US" altLang="zh-CN" sz="2800" kern="100" dirty="0" smtClean="0">
              <a:latin typeface="Times New Roman"/>
              <a:ea typeface="华文细黑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C.2</a:t>
            </a:r>
            <a:r>
              <a:rPr lang="en-US" altLang="zh-CN" sz="2800" kern="100" dirty="0" smtClean="0"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10</a:t>
            </a:r>
            <a:r>
              <a:rPr lang="en-US" altLang="zh-CN" sz="2800" kern="100" baseline="30000" dirty="0" smtClean="0">
                <a:latin typeface="Times New Roman"/>
                <a:ea typeface="华文细黑"/>
                <a:cs typeface="Courier New"/>
              </a:rPr>
              <a:t>5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N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			D.2</a:t>
            </a:r>
            <a:r>
              <a:rPr lang="en-US" altLang="zh-CN" sz="2800" kern="100" dirty="0" smtClean="0"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10</a:t>
            </a:r>
            <a:r>
              <a:rPr lang="en-US" altLang="zh-CN" sz="2800" kern="100" baseline="30000" dirty="0" smtClean="0">
                <a:latin typeface="Times New Roman"/>
                <a:ea typeface="华文细黑"/>
                <a:cs typeface="Courier New"/>
              </a:rPr>
              <a:t>4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N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69262" y="234967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412171"/>
              </p:ext>
            </p:extLst>
          </p:nvPr>
        </p:nvGraphicFramePr>
        <p:xfrm>
          <a:off x="560793" y="3696618"/>
          <a:ext cx="10615613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7" name="文档" r:id="rId6" imgW="10616167" imgH="1431757" progId="Word.Document.12">
                  <p:embed/>
                </p:oleObj>
              </mc:Choice>
              <mc:Fallback>
                <p:oleObj name="文档" r:id="rId6" imgW="10616167" imgH="14317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0793" y="3696618"/>
                        <a:ext cx="10615613" cy="143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425381" y="4616143"/>
            <a:ext cx="11299010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从而得高压气体对子弹的平均作用力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20×10</a:t>
            </a:r>
            <a:r>
              <a:rPr lang="zh-CN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×1×10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2×10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N.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480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02660" y="105490"/>
            <a:ext cx="1129901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en-US" altLang="zh-CN" sz="2800" b="1" kern="100" spc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spc="100" dirty="0">
                <a:latin typeface="Times New Roman"/>
                <a:ea typeface="华文细黑"/>
                <a:cs typeface="Times New Roman"/>
              </a:rPr>
              <a:t>从受力确定运动情况</a:t>
            </a:r>
            <a:r>
              <a:rPr lang="en-US" altLang="zh-CN" sz="2800" b="1" kern="100" spc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spc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spc="100" dirty="0" smtClean="0">
                <a:latin typeface="Times New Roman"/>
                <a:ea typeface="华文细黑"/>
                <a:cs typeface="Courier New"/>
              </a:rPr>
              <a:t>5</a:t>
            </a:r>
            <a:r>
              <a:rPr lang="zh-CN" altLang="zh-CN" sz="2800" kern="100" spc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spc="100" dirty="0">
                <a:latin typeface="Times New Roman"/>
                <a:ea typeface="华文细黑"/>
                <a:cs typeface="Times New Roman"/>
              </a:rPr>
              <a:t>示，某高速列车最大运行速度可达</a:t>
            </a:r>
            <a:r>
              <a:rPr lang="en-US" altLang="zh-CN" sz="2800" kern="100" spc="100" dirty="0">
                <a:latin typeface="Times New Roman"/>
                <a:ea typeface="华文细黑"/>
                <a:cs typeface="Courier New"/>
              </a:rPr>
              <a:t>270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km/h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，机车持续牵引力为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1.57×10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5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N.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设列车总质量为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100 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，列车所受阻力为所受重力的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倍，如果列车在该持续牵引力牵引下做匀加速直线运动，那么列车从开始启动到达到最大运行速度共需要多长时间？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取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m/s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54274" name="Picture 2" descr="\\贾文\贾文\源文件\同步\物理 人教 必修1 新课标\4-98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78" y="3057818"/>
            <a:ext cx="3560857" cy="255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720745" y="5702950"/>
            <a:ext cx="748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spc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spc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5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02660" y="5930910"/>
            <a:ext cx="2478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131.58 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926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矩形 18"/>
          <p:cNvSpPr/>
          <p:nvPr/>
        </p:nvSpPr>
        <p:spPr>
          <a:xfrm>
            <a:off x="478582" y="700584"/>
            <a:ext cx="11076375" cy="21424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已知列车总质量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100 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1.0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kg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，列车最大运行速度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270 km/h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75 m/s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，列车所受阻力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0.1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1.0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N.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由牛顿第二定律得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4358"/>
              </p:ext>
            </p:extLst>
          </p:nvPr>
        </p:nvGraphicFramePr>
        <p:xfrm>
          <a:off x="599881" y="2984520"/>
          <a:ext cx="7985125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8" name="文档" r:id="rId6" imgW="7985160" imgH="1300027" progId="Word.Document.12">
                  <p:embed/>
                </p:oleObj>
              </mc:Choice>
              <mc:Fallback>
                <p:oleObj name="文档" r:id="rId6" imgW="7985160" imgH="13000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9881" y="2984520"/>
                        <a:ext cx="7985125" cy="1300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78582" y="3940944"/>
            <a:ext cx="11076375" cy="14363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又由运动学公式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at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，可得列车从开始启动到达到最大运行速度需要的时间为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740470"/>
              </p:ext>
            </p:extLst>
          </p:nvPr>
        </p:nvGraphicFramePr>
        <p:xfrm>
          <a:off x="2823478" y="4517008"/>
          <a:ext cx="35242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9" name="文档" r:id="rId8" imgW="3540395" imgH="1289949" progId="Word.Document.12">
                  <p:embed/>
                </p:oleObj>
              </mc:Choice>
              <mc:Fallback>
                <p:oleObj name="文档" r:id="rId8" imgW="3540395" imgH="12899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23478" y="4517008"/>
                        <a:ext cx="3524250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21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90602" y="621482"/>
            <a:ext cx="11168568" cy="29443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en-US" altLang="zh-CN" sz="2800" b="1" kern="100" spc="-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spc="-100" dirty="0">
                <a:latin typeface="Times New Roman"/>
                <a:ea typeface="华文细黑"/>
                <a:cs typeface="Times New Roman"/>
              </a:rPr>
              <a:t>多过程问题分析</a:t>
            </a:r>
            <a:r>
              <a:rPr lang="en-US" altLang="zh-CN" sz="2800" b="1" kern="100" spc="-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总质量为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75 kg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的滑雪者以初速度</a:t>
            </a:r>
            <a:r>
              <a:rPr lang="en-US" altLang="zh-CN" sz="2800" i="1" kern="100" spc="-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spc="-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8 m/s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沿倾角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37°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的斜面向上自由滑行，已知雪橇与斜面间的动摩擦因数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μ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0.25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，假设斜面足够长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.sin 37°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0.6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取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m/s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，不计空气阻力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试求：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滑雪者沿斜面上滑的最大距离；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5" name="矩形 14"/>
          <p:cNvSpPr/>
          <p:nvPr/>
        </p:nvSpPr>
        <p:spPr>
          <a:xfrm>
            <a:off x="490602" y="3626654"/>
            <a:ext cx="1810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4 m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57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19137" y="55578"/>
            <a:ext cx="11280254" cy="6586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上滑过程中，对滑雪者进行受力分析，如图甲所示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endParaRPr lang="en-US" altLang="zh-CN" sz="2800" kern="100" dirty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滑雪者受重力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、支持力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、摩擦力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作用，</a:t>
            </a:r>
            <a:endParaRPr lang="en-US" altLang="zh-CN" sz="2800" kern="100" dirty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设滑雪者的加速度大小为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根据牛顿第二定律有：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sin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方向沿斜面向下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在垂直于斜面方向有：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又摩擦力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由以上各式解得：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(sin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 m/s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滑雪者沿斜面向上做匀减速直线运动，速度减为零时的位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移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    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 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，即滑雪者沿斜面上滑的最大距离为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 m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1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7346" name="Picture 2" descr="\\贾文\贾文\源文件\同步\物理 人教 必修1 新课标\4-99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06" y="1033767"/>
            <a:ext cx="3392420" cy="333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765583"/>
              </p:ext>
            </p:extLst>
          </p:nvPr>
        </p:nvGraphicFramePr>
        <p:xfrm>
          <a:off x="10077603" y="5106298"/>
          <a:ext cx="1006475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7" name="文档" r:id="rId7" imgW="1007106" imgH="1310105" progId="Word.Document.12">
                  <p:embed/>
                </p:oleObj>
              </mc:Choice>
              <mc:Fallback>
                <p:oleObj name="文档" r:id="rId7" imgW="1007106" imgH="13101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77603" y="5106298"/>
                        <a:ext cx="1006475" cy="1309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4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75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75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75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75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90602" y="1167066"/>
            <a:ext cx="11168568" cy="143716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若滑雪者滑行至最高点后掉转方向向下自由滑行，求他滑到起点时的速度大小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058699"/>
              </p:ext>
            </p:extLst>
          </p:nvPr>
        </p:nvGraphicFramePr>
        <p:xfrm>
          <a:off x="612438" y="2793330"/>
          <a:ext cx="3138487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3" name="文档" r:id="rId7" imgW="3138998" imgH="853008" progId="Word.Document.12">
                  <p:embed/>
                </p:oleObj>
              </mc:Choice>
              <mc:Fallback>
                <p:oleObj name="文档" r:id="rId7" imgW="3138998" imgH="8530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2438" y="2793330"/>
                        <a:ext cx="3138487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5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19137" y="45418"/>
            <a:ext cx="11280254" cy="6586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滑雪者沿斜面下滑时，对其受力分析如图乙所示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滑雪者受到重力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、支持力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及沿斜面向上的摩擦力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设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加速度大小为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根据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牛顿第二定律有：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sin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方向沿斜面向下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在垂直于斜面方向有：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又摩擦力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由以上各式解得：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(sin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 m/s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滑雪者沿斜面向下做初速度为零的匀加速直线运动，滑到出发点时的位移大小为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4 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，速度大小为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157992"/>
              </p:ext>
            </p:extLst>
          </p:nvPr>
        </p:nvGraphicFramePr>
        <p:xfrm>
          <a:off x="4684308" y="5931202"/>
          <a:ext cx="364807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8" name="文档" r:id="rId3" imgW="3643202" imgH="853008" progId="Word.Document.12">
                  <p:embed/>
                </p:oleObj>
              </mc:Choice>
              <mc:Fallback>
                <p:oleObj name="文档" r:id="rId3" imgW="3643202" imgH="8530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4308" y="5931202"/>
                        <a:ext cx="3648075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9401" name="Picture 9" descr="\\贾文\贾文\源文件\同步\物理 人教 必修1 新课标\4-100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39" y="1530778"/>
            <a:ext cx="3115513" cy="300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2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75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75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75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75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Administrator\Desktop\用！！！\风景图片\新图！\3运动会\sport_joga-bonito-widescreen_18-2560x1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" b="8202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17" name="矩形 16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4218742" y="3749194"/>
            <a:ext cx="4648455" cy="76940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本课结束</a:t>
            </a: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3122969" y="4253620"/>
            <a:ext cx="6840000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27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www.91taoke.com</a:t>
            </a:r>
            <a:endParaRPr lang="zh-CN" altLang="en-US" sz="27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C:\Users\Administrator\Desktop\用！！！\风景图片\新图！\3运动会\timg (18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0" r="44167"/>
          <a:stretch/>
        </p:blipFill>
        <p:spPr bwMode="auto">
          <a:xfrm>
            <a:off x="8590413" y="0"/>
            <a:ext cx="3600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自主预习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3414" y="85211"/>
            <a:ext cx="11322624" cy="672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一、牛顿第二定律的作用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牛顿第二定律揭示了运动和力的关系：加速度的大小与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大小成正比，与物体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成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反比；加速度的方向与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方向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相同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二、两类基本问题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根据受力情况确定运动情况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如果已知物体的受力情况，则可由牛顿第二定律求出物体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再根据运动学规律就可以确定物体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情况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根据运动情况确定受力情况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如果已知物体的运动情况，则可根据运动学公式求出物体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，再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根据牛顿第二定律就可以确定物体所受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10513" y="72397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所受合力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08899" y="132124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质量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366046" y="132124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受到的合力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26086" y="371782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加速度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07174" y="432552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运动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95606" y="549041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加速度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77134" y="609613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力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5" grpId="0"/>
      <p:bldP spid="15" grpId="1"/>
      <p:bldP spid="18" grpId="0"/>
      <p:bldP spid="18" grpId="1"/>
      <p:bldP spid="4" grpId="0"/>
      <p:bldP spid="4" grpId="1"/>
      <p:bldP spid="19" grpId="0"/>
      <p:bldP spid="19" grpId="1"/>
      <p:bldP spid="5" grpId="0"/>
      <p:bldP spid="5" grpId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9676" y="611604"/>
            <a:ext cx="1143585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5500"/>
              </a:lnSpc>
              <a:tabLst>
                <a:tab pos="2250440" algn="l"/>
              </a:tabLst>
            </a:pP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即学即用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  <a:endParaRPr lang="en-US" altLang="zh-CN" sz="2800" kern="100" dirty="0" smtClean="0">
              <a:solidFill>
                <a:prstClr val="black"/>
              </a:solidFill>
              <a:latin typeface="Times New Roman"/>
              <a:ea typeface="华文细黑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判断下列说法的正误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根据物体加速度的方向可以判断物体所受合外力的方向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根据物体加速度的方向可以判断物体受到的每个力的方向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物体运动状态的变化情况是由它的受力决定的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物体运动状态的变化情况是由它对其他物体的施力情况决定的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0" name="矩形 9"/>
          <p:cNvSpPr/>
          <p:nvPr/>
        </p:nvSpPr>
        <p:spPr>
          <a:xfrm>
            <a:off x="9653007" y="219549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√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005803" y="289641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36083" y="361649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√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09973" y="430458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pic>
        <p:nvPicPr>
          <p:cNvPr id="14" name="图片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重点探究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C:\Users\Administrator\Desktop\用！！！\风景图片\新图！\3运动会\timg (18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0" r="44167"/>
          <a:stretch/>
        </p:blipFill>
        <p:spPr bwMode="auto">
          <a:xfrm>
            <a:off x="8590413" y="0"/>
            <a:ext cx="3600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16734" y="549474"/>
            <a:ext cx="1129426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导学探究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一辆汽车在高速公路上正以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108 km/h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的速度向前行驶，司机看到前方有紧急情况而刹车，已知刹车时汽车所受制动力为车重的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0.5 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倍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则汽车刹车时的加速度是多大？汽车刹车后行驶多远距离才能停下？汽车的刹车时间是多少？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取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m/s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一、从受力确定运动情况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715353"/>
              </p:ext>
            </p:extLst>
          </p:nvPr>
        </p:nvGraphicFramePr>
        <p:xfrm>
          <a:off x="484961" y="3833263"/>
          <a:ext cx="701992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9" name="文档" r:id="rId3" imgW="7035862" imgH="1269074" progId="Word.Document.12">
                  <p:embed/>
                </p:oleObj>
              </mc:Choice>
              <mc:Fallback>
                <p:oleObj name="文档" r:id="rId3" imgW="7035862" imgH="1269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4961" y="3833263"/>
                        <a:ext cx="7019925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661279"/>
              </p:ext>
            </p:extLst>
          </p:nvPr>
        </p:nvGraphicFramePr>
        <p:xfrm>
          <a:off x="484961" y="4767466"/>
          <a:ext cx="701992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0" name="文档" r:id="rId5" imgW="7035862" imgH="1267994" progId="Word.Document.12">
                  <p:embed/>
                </p:oleObj>
              </mc:Choice>
              <mc:Fallback>
                <p:oleObj name="文档" r:id="rId5" imgW="7035862" imgH="12679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961" y="4767466"/>
                        <a:ext cx="7019925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409524"/>
              </p:ext>
            </p:extLst>
          </p:nvPr>
        </p:nvGraphicFramePr>
        <p:xfrm>
          <a:off x="484961" y="5701669"/>
          <a:ext cx="701992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1" name="文档" r:id="rId7" imgW="7035862" imgH="1267994" progId="Word.Document.12">
                  <p:embed/>
                </p:oleObj>
              </mc:Choice>
              <mc:Fallback>
                <p:oleObj name="文档" r:id="rId7" imgW="7035862" imgH="12679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4961" y="5701669"/>
                        <a:ext cx="7019925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93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93254" y="574849"/>
            <a:ext cx="11322624" cy="493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知识深化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由受力情况确定运动情况的解题步骤：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确定研究对象，对研究对象进行受力分析，并画出物体的受力分析图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根据力的合成与分解，求合力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包括大小和方向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根据牛顿第二定律列方程，求加速度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结合物体运动的初始条件，选择运动学公式，求运动学量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——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任意时刻的位移和速度，以及运动时间等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6657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6343</TotalTime>
  <Words>1547</Words>
  <Application>Microsoft Office PowerPoint</Application>
  <PresentationFormat>自定义</PresentationFormat>
  <Paragraphs>224</Paragraphs>
  <Slides>38</Slides>
  <Notes>0</Notes>
  <HiddenSlides>7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0" baseType="lpstr"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7358</cp:revision>
  <dcterms:created xsi:type="dcterms:W3CDTF">2014-11-27T01:03:00Z</dcterms:created>
  <dcterms:modified xsi:type="dcterms:W3CDTF">2018-07-02T07:15:10Z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