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672" r:id="rId2"/>
    <p:sldId id="1263" r:id="rId3"/>
    <p:sldId id="699" r:id="rId4"/>
    <p:sldId id="1104" r:id="rId5"/>
    <p:sldId id="1105" r:id="rId6"/>
    <p:sldId id="1442" r:id="rId7"/>
    <p:sldId id="1311" r:id="rId8"/>
    <p:sldId id="1126" r:id="rId9"/>
    <p:sldId id="1127" r:id="rId10"/>
    <p:sldId id="1455" r:id="rId11"/>
    <p:sldId id="1457" r:id="rId12"/>
    <p:sldId id="1460" r:id="rId13"/>
    <p:sldId id="1443" r:id="rId14"/>
    <p:sldId id="1390" r:id="rId15"/>
    <p:sldId id="1445" r:id="rId16"/>
    <p:sldId id="1462" r:id="rId17"/>
    <p:sldId id="1463" r:id="rId18"/>
    <p:sldId id="1464" r:id="rId19"/>
    <p:sldId id="1465" r:id="rId20"/>
    <p:sldId id="1466" r:id="rId21"/>
    <p:sldId id="1467" r:id="rId22"/>
    <p:sldId id="1399" r:id="rId23"/>
    <p:sldId id="1429" r:id="rId24"/>
    <p:sldId id="1468" r:id="rId25"/>
    <p:sldId id="1451" r:id="rId26"/>
    <p:sldId id="1461" r:id="rId27"/>
    <p:sldId id="1470" r:id="rId28"/>
    <p:sldId id="1469" r:id="rId29"/>
    <p:sldId id="1115" r:id="rId30"/>
    <p:sldId id="1059" r:id="rId31"/>
    <p:sldId id="1060" r:id="rId32"/>
    <p:sldId id="1061" r:id="rId33"/>
    <p:sldId id="1471" r:id="rId34"/>
    <p:sldId id="1472" r:id="rId35"/>
    <p:sldId id="1441" r:id="rId36"/>
    <p:sldId id="1473" r:id="rId37"/>
    <p:sldId id="1474" r:id="rId38"/>
    <p:sldId id="441" r:id="rId3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package" Target="../embeddings/Microsoft_Word___6.docx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slide" Target="slide3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10" Type="http://schemas.openxmlformats.org/officeDocument/2006/relationships/slide" Target="slide36.xml"/><Relationship Id="rId4" Type="http://schemas.openxmlformats.org/officeDocument/2006/relationships/slide" Target="slide31.xml"/><Relationship Id="rId9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0.xml"/><Relationship Id="rId7" Type="http://schemas.openxmlformats.org/officeDocument/2006/relationships/slide" Target="slide3.xml"/><Relationship Id="rId12" Type="http://schemas.openxmlformats.org/officeDocument/2006/relationships/slide" Target="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slide" Target="slide35.xml"/><Relationship Id="rId11" Type="http://schemas.openxmlformats.org/officeDocument/2006/relationships/image" Target="../media/image31.emf"/><Relationship Id="rId5" Type="http://schemas.openxmlformats.org/officeDocument/2006/relationships/slide" Target="slide32.xml"/><Relationship Id="rId10" Type="http://schemas.openxmlformats.org/officeDocument/2006/relationships/package" Target="../embeddings/Microsoft_Word___12.docx"/><Relationship Id="rId4" Type="http://schemas.openxmlformats.org/officeDocument/2006/relationships/slide" Target="slide31.xml"/><Relationship Id="rId9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C:\Users\Administrator\Desktop\用！！！\风景图片\新图！\3运动会\10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691" y="3946744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-1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第四</a:t>
            </a:r>
            <a:r>
              <a:rPr lang="zh-CN" altLang="en-US" sz="2000" spc="-1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章</a:t>
            </a:r>
            <a:r>
              <a:rPr lang="en-US" altLang="zh-CN" sz="2000" spc="-1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 </a:t>
            </a:r>
            <a:r>
              <a:rPr lang="zh-CN" altLang="en-US" sz="2000" spc="-1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牛顿</a:t>
            </a:r>
            <a:endParaRPr lang="en-US" altLang="zh-CN" sz="2000" spc="-100" dirty="0" smtClean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运动</a:t>
            </a:r>
            <a:r>
              <a:rPr lang="zh-CN" alt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定律</a:t>
            </a:r>
          </a:p>
        </p:txBody>
      </p:sp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课时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超重和失重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7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用牛顿运动定律解决问题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(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二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)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8160" y="712287"/>
            <a:ext cx="8135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电梯将要到达目的地减速运动时加速度方向向哪？人受到的支持力比其重力大还是小？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76802" name="Picture 2" descr="\\贾文\贾文\源文件\同步\物理 人教 必修1 新课标\4-1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48" y="693490"/>
            <a:ext cx="2981382" cy="33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08160" y="1969314"/>
            <a:ext cx="791929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减速运动时，因速度方向向上，故加速度方向向下，即人受到的合力方向向下，支持力小于重力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655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121" y="45418"/>
            <a:ext cx="114358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视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重</a:t>
            </a:r>
            <a:r>
              <a:rPr lang="zh-CN" altLang="zh-CN" sz="2800" b="1" kern="100" spc="-10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当物体挂在弹簧测力计下或放在水平台秤上时</a:t>
            </a:r>
            <a:r>
              <a:rPr lang="zh-CN" altLang="zh-CN" sz="2800" b="1" kern="100" spc="-10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弹簧测力计或台秤的示数称为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视重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b="1" kern="100" spc="-10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大小等于弹簧测力计所受的拉力或台秤所受的压力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当物体处于超重或失重状态时，物体的重力并未变化，只是视重变了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超重、失重的比较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02617"/>
              </p:ext>
            </p:extLst>
          </p:nvPr>
        </p:nvGraphicFramePr>
        <p:xfrm>
          <a:off x="492505" y="3419634"/>
          <a:ext cx="11205403" cy="3168352"/>
        </p:xfrm>
        <a:graphic>
          <a:graphicData uri="http://schemas.openxmlformats.org/drawingml/2006/table">
            <a:tbl>
              <a:tblPr/>
              <a:tblGrid>
                <a:gridCol w="1707998"/>
                <a:gridCol w="1352398"/>
                <a:gridCol w="3319311"/>
                <a:gridCol w="1973221"/>
                <a:gridCol w="28524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特征状态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加速度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视重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en-US" sz="2800" kern="100" baseline="0" smtClean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)</a:t>
                      </a:r>
                      <a:r>
                        <a:rPr lang="zh-CN" sz="2800" kern="100" baseline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与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重力关系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运动情况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受力示意图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平衡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a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静止或匀速直线运动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</a:txBody>
                  <a:tcPr marL="53899" marR="53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066" descr="E:\贾文2018\同步\物理 人教 必修1 新课标（13省）\4-13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414" y="4129852"/>
            <a:ext cx="1782037" cy="2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0618"/>
              </p:ext>
            </p:extLst>
          </p:nvPr>
        </p:nvGraphicFramePr>
        <p:xfrm>
          <a:off x="544978" y="117426"/>
          <a:ext cx="11100457" cy="6614160"/>
        </p:xfrm>
        <a:graphic>
          <a:graphicData uri="http://schemas.openxmlformats.org/drawingml/2006/table">
            <a:tbl>
              <a:tblPr/>
              <a:tblGrid>
                <a:gridCol w="1163353"/>
                <a:gridCol w="953680"/>
                <a:gridCol w="3503205"/>
                <a:gridCol w="2195158"/>
                <a:gridCol w="3285061"/>
              </a:tblGrid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超重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向上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由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ma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得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g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＋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a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)&gt;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向上加速或向下减速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失重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向下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由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ma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得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g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a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)&lt;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向下加速或向上减速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完全</a:t>
                      </a:r>
                      <a:endParaRPr lang="en-US" altLang="zh-CN" sz="2800" kern="100" baseline="0" dirty="0" smtClean="0">
                        <a:effectLst/>
                        <a:latin typeface="Times New Roman"/>
                        <a:ea typeface="华文细黑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失重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a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g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由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mg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ma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得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＝</a:t>
                      </a:r>
                      <a:r>
                        <a:rPr lang="en-US" sz="28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自由落体运</a:t>
                      </a:r>
                      <a:r>
                        <a:rPr lang="zh-CN" sz="2800" kern="100" spc="-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动</a:t>
                      </a:r>
                      <a:r>
                        <a:rPr lang="zh-CN" sz="2800" kern="100" spc="-12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，</a:t>
                      </a:r>
                      <a:r>
                        <a:rPr lang="zh-CN" sz="2800" kern="100" spc="-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抛体运动</a:t>
                      </a:r>
                      <a:endParaRPr lang="zh-CN" sz="2800" kern="100" spc="-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 smtClean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800" kern="100" baseline="0" dirty="0">
                        <a:effectLst/>
                        <a:latin typeface="Times New Roman"/>
                        <a:ea typeface="华文细黑"/>
                        <a:cs typeface="Courier New"/>
                      </a:endParaRPr>
                    </a:p>
                  </a:txBody>
                  <a:tcPr marL="32340" marR="3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53" name="Picture 5" descr="E:\贾文2018\同步\物理 人教 必修1 新课标（13省）\4-13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50" y="2398392"/>
            <a:ext cx="1905193" cy="22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E:\贾文2018\同步\物理 人教 必修1 新课标（13省）\4-13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50" y="4901355"/>
            <a:ext cx="1905193" cy="17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4-1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83" y="164081"/>
            <a:ext cx="1976431" cy="204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3734" y="585009"/>
            <a:ext cx="11322624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对超重、失重的理解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物体处于超重还是失重状态，只取决于加速度的方向，与物体的运动方向无关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发生超重和失重时，物体所受的重力并没有变化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发生完全失重现象时，与重力有关的一切现象都将消失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比如物体对支持物无压力，靠重力使用的仪器也不能再使用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如天平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只受重力作用的一切抛体运动，都处于完全失重状态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82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0978" y="404234"/>
            <a:ext cx="11367176" cy="50603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在升降电梯内的地面上放一体重计，电梯静止时，晓敏同学站在体重计上，体重计示数为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50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，电梯运动过程中，某一段时间内晓敏同学发现体重计示数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示，在这段时间内下列说法正确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的是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晓敏同学所受的重力变小了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晓敏对体重计的压力小于晓敏的重力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电梯一定在竖直向下运动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电梯的加速度大小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方向一定竖直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向下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58" y="33069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2946" name="Picture 2" descr="\\贾文\贾文\源文件\同步\物理 人教 必修1 新课标\4-140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53" y="2759290"/>
            <a:ext cx="4253973" cy="22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346902" y="506681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694384"/>
              </p:ext>
            </p:extLst>
          </p:nvPr>
        </p:nvGraphicFramePr>
        <p:xfrm>
          <a:off x="4099302" y="4550554"/>
          <a:ext cx="5397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" name="文档" r:id="rId5" imgW="539547" imgH="1309385" progId="Word.Document.12">
                  <p:embed/>
                </p:oleObj>
              </mc:Choice>
              <mc:Fallback>
                <p:oleObj name="文档" r:id="rId5" imgW="539547" imgH="1309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9302" y="4550554"/>
                        <a:ext cx="539750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558" y="46844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3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494" y="837506"/>
            <a:ext cx="11120877" cy="4206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晓敏在这段时间内处于失重状态，是由于晓敏对体重计的压力变小了，而晓敏的重力没有改变，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正确；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人处于失重状态，加速度向下，可能向上减速运动，也可能向下加速运动，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以竖直向下为正方向，有：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方向竖直向下，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34726"/>
              </p:ext>
            </p:extLst>
          </p:nvPr>
        </p:nvGraphicFramePr>
        <p:xfrm>
          <a:off x="11321310" y="3604290"/>
          <a:ext cx="5492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0" name="文档" r:id="rId3" imgW="549985" imgH="1157859" progId="Word.Document.12">
                  <p:embed/>
                </p:oleObj>
              </mc:Choice>
              <mc:Fallback>
                <p:oleObj name="文档" r:id="rId3" imgW="549985" imgH="1157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1310" y="3604290"/>
                        <a:ext cx="5492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0978" y="3529696"/>
            <a:ext cx="11367176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起立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过程，才能出现失重的现象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下蹲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过程，才能出现超重的现象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下蹲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的过程，先出现超重现象后出现失重现象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起立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下蹲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的过程，都能出现超重和失重的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现象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58" y="54977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71822" y="456593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pic>
        <p:nvPicPr>
          <p:cNvPr id="84995" name="Picture 3" descr="\\贾文\贾文\源文件\同步\物理 人教 必修1 新课标\4-14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48" y="477466"/>
            <a:ext cx="2536422" cy="4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70978" y="296891"/>
            <a:ext cx="843035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　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所示，在教室里某同学在体重计上研究超重与失重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她由稳定的站姿变化到稳定的蹲姿称为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下蹲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过程；由稳定的蹲姿变化到稳定的站姿称为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起立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过程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关于她的实验现象，下列说法中正确的是</a:t>
            </a: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236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494" y="1260813"/>
            <a:ext cx="11120877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下蹲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过程中，人先向下做加速运动，后向下做减速运动，所以先处于失重状态后处于超重状态；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起立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过程中，先向上做加速运动，后向上做减速运动，最后回到静止状态，人先处于超重状态后处于失重状态，选项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1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\\贾文\贾文\源文件\同步\物理 人教 必修1 新课标\4-14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2" y="2415602"/>
            <a:ext cx="6403288" cy="34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70978" y="2933571"/>
            <a:ext cx="4356076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该物体的重力是多少？电梯在超重和失重时物体的重力是否变化？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8039749" y="586995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0978" y="271927"/>
            <a:ext cx="11367176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在电梯中，把一重物置于台秤上，台秤与力传感器相连，当电梯从静止起加速上升，然后又匀速运动一段时间，最后停止运动时，传感器的荧屏上显示出其受的压力与时间的关系图象如图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试由此图回答问题：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978" y="4923642"/>
            <a:ext cx="4356076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30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不变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83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1734" y="1260813"/>
            <a:ext cx="10686944" cy="28162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根据题意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18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物体随电梯一起匀速运动，由平衡条件及牛顿第三定律知：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台秤受的压力和物体的重力相等，即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根据超重和失重的本质得：物体的重力不变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111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9102" y="1390070"/>
            <a:ext cx="10343757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知道超重、失重和完全失重现象，会根据条件判断超重、失重现象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能从动力学角度理解自由落体运动和竖直上抛运动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\\贾文\贾文\源文件\同步\物理 人教 必修1 新课标\4-14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2" y="1413570"/>
            <a:ext cx="6403288" cy="34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1" name="矩形 10"/>
          <p:cNvSpPr/>
          <p:nvPr/>
        </p:nvSpPr>
        <p:spPr>
          <a:xfrm>
            <a:off x="475421" y="500137"/>
            <a:ext cx="10444321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算出电梯在超重和失重时的最大加速度分别是多大？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5421" y="4820617"/>
            <a:ext cx="4644108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6.67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6.67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058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4331" y="1186498"/>
            <a:ext cx="10901751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6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超重时：台秤对物体的支持力最大为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，由牛顿第二定律得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     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宋体"/>
                <a:ea typeface="华文细黑"/>
                <a:cs typeface="宋体"/>
              </a:rPr>
              <a:t>≈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6.67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，方向向上</a:t>
            </a:r>
            <a:endParaRPr lang="zh-CN" altLang="zh-CN" sz="280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6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失重时：台秤对物体的支持力最小为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，由牛顿第二定律得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6000"/>
              </a:lnSpc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          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宋体"/>
                <a:ea typeface="华文细黑"/>
                <a:cs typeface="宋体"/>
              </a:rPr>
              <a:t>≈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6.67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，方向向下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32496"/>
              </p:ext>
            </p:extLst>
          </p:nvPr>
        </p:nvGraphicFramePr>
        <p:xfrm>
          <a:off x="1394574" y="1876098"/>
          <a:ext cx="33528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0" name="文档" r:id="rId3" imgW="3352942" imgH="1238841" progId="Word.Document.12">
                  <p:embed/>
                </p:oleObj>
              </mc:Choice>
              <mc:Fallback>
                <p:oleObj name="文档" r:id="rId3" imgW="3352942" imgH="123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4574" y="1876098"/>
                        <a:ext cx="33528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46397"/>
              </p:ext>
            </p:extLst>
          </p:nvPr>
        </p:nvGraphicFramePr>
        <p:xfrm>
          <a:off x="756454" y="3414093"/>
          <a:ext cx="362743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1" name="文档" r:id="rId5" imgW="3641675" imgH="1238841" progId="Word.Document.12">
                  <p:embed/>
                </p:oleObj>
              </mc:Choice>
              <mc:Fallback>
                <p:oleObj name="文档" r:id="rId5" imgW="3641675" imgH="123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454" y="3414093"/>
                        <a:ext cx="3627438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5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二、从动力学观点看自由落体和竖直上抛运动</a:t>
            </a:r>
          </a:p>
        </p:txBody>
      </p:sp>
      <p:sp>
        <p:nvSpPr>
          <p:cNvPr id="12" name="矩形 11"/>
          <p:cNvSpPr/>
          <p:nvPr/>
        </p:nvSpPr>
        <p:spPr>
          <a:xfrm>
            <a:off x="473852" y="1065177"/>
            <a:ext cx="11181749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[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自由落体运动和竖直上抛运动有什么共同点？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1" name="矩形 10"/>
          <p:cNvSpPr/>
          <p:nvPr/>
        </p:nvSpPr>
        <p:spPr>
          <a:xfrm>
            <a:off x="473852" y="2418131"/>
            <a:ext cx="1118174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都只受重力作用，是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的匀变速直线运动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都处于失重状态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竖直上抛运动到最高点的逆过程是自由落体运动，竖直上抛运动到最高点后的过程是自由落体运动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577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333965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知识深化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83134" y="1126356"/>
            <a:ext cx="11120877" cy="4534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对竖直上抛运动的理解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性质：竖直上抛运动是初速度方向竖直向上，加速度为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的匀变速直线运动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特点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上升过程：加速度与速度方向相反，物体做匀减速直线运动；下降阶段，加速度与速度方向相同，物体做自由落体运动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在最高点时，物体速度为零，但加速度仍为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424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99500"/>
              </p:ext>
            </p:extLst>
          </p:nvPr>
        </p:nvGraphicFramePr>
        <p:xfrm>
          <a:off x="694606" y="1148730"/>
          <a:ext cx="77517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" name="文档" r:id="rId3" imgW="7745596" imgH="3504170" progId="Word.Document.12">
                  <p:embed/>
                </p:oleObj>
              </mc:Choice>
              <mc:Fallback>
                <p:oleObj name="文档" r:id="rId3" imgW="7745596" imgH="3504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606" y="1148730"/>
                        <a:ext cx="775176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1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23777" y="741998"/>
            <a:ext cx="11071039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气球下挂一重物，以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匀速上升，当到达离地面高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175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处时，悬挂重物的绳子突然断裂，那么重物经多长时间落到地面？落地速度多大？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空气阻力不计，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4" name="矩形 3"/>
          <p:cNvSpPr/>
          <p:nvPr/>
        </p:nvSpPr>
        <p:spPr>
          <a:xfrm>
            <a:off x="523777" y="3090074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7 s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60 m/s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92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777" y="240613"/>
            <a:ext cx="110710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解法一　分段法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绳子断裂后，重物先匀减速上升，速度减为零后，再匀加速下降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414214"/>
              </p:ext>
            </p:extLst>
          </p:nvPr>
        </p:nvGraphicFramePr>
        <p:xfrm>
          <a:off x="632758" y="1680773"/>
          <a:ext cx="58023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86" name="文档" r:id="rId3" imgW="5802577" imgH="1370931" progId="Word.Document.12">
                  <p:embed/>
                </p:oleObj>
              </mc:Choice>
              <mc:Fallback>
                <p:oleObj name="文档" r:id="rId3" imgW="5802577" imgH="1370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758" y="1680773"/>
                        <a:ext cx="58023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89667"/>
              </p:ext>
            </p:extLst>
          </p:nvPr>
        </p:nvGraphicFramePr>
        <p:xfrm>
          <a:off x="632758" y="2699045"/>
          <a:ext cx="57912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87" name="文档" r:id="rId5" imgW="5802577" imgH="1371291" progId="Word.Document.12">
                  <p:embed/>
                </p:oleObj>
              </mc:Choice>
              <mc:Fallback>
                <p:oleObj name="文档" r:id="rId5" imgW="5802577" imgH="13712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758" y="2699045"/>
                        <a:ext cx="579120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23777" y="3716429"/>
            <a:ext cx="110710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重物下降阶段，下降距离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175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180 m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27580"/>
              </p:ext>
            </p:extLst>
          </p:nvPr>
        </p:nvGraphicFramePr>
        <p:xfrm>
          <a:off x="632758" y="4622053"/>
          <a:ext cx="922496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88" name="文档" r:id="rId7" imgW="9224361" imgH="1360853" progId="Word.Document.12">
                  <p:embed/>
                </p:oleObj>
              </mc:Choice>
              <mc:Fallback>
                <p:oleObj name="文档" r:id="rId7" imgW="9224361" imgH="1360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758" y="4622053"/>
                        <a:ext cx="9224962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23777" y="5620005"/>
            <a:ext cx="11071039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重物落地速度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，总时间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7 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962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776" y="881652"/>
            <a:ext cx="110710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解法二　全程法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取初速度方向为正方向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68929"/>
              </p:ext>
            </p:extLst>
          </p:nvPr>
        </p:nvGraphicFramePr>
        <p:xfrm>
          <a:off x="630238" y="2317439"/>
          <a:ext cx="917416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5" name="文档" r:id="rId3" imgW="9173613" imgH="1360853" progId="Word.Document.12">
                  <p:embed/>
                </p:oleObj>
              </mc:Choice>
              <mc:Fallback>
                <p:oleObj name="文档" r:id="rId3" imgW="9173613" imgH="1360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317439"/>
                        <a:ext cx="9174162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3776" y="3350753"/>
            <a:ext cx="110710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7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s(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舍去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，负号表示方向竖直向下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28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179238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技巧点拨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40430" y="818377"/>
            <a:ext cx="11010769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分段法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上升过程：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≠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的匀减速直线运动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下降过程：自由落体运动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全程法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整个过程：初速度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向上、加速度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竖直向下的匀变速直线运动，应用规律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gt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正负号的含义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表示物体上升，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表示物体下降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表示物体在抛出点上方，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表示物体在抛出点下方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39719"/>
              </p:ext>
            </p:extLst>
          </p:nvPr>
        </p:nvGraphicFramePr>
        <p:xfrm>
          <a:off x="3874006" y="3902855"/>
          <a:ext cx="2417762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2" name="文档" r:id="rId3" imgW="2417070" imgH="1269074" progId="Word.Document.12">
                  <p:embed/>
                </p:oleObj>
              </mc:Choice>
              <mc:Fallback>
                <p:oleObj name="文档" r:id="rId3" imgW="2417070" imgH="126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4006" y="3902855"/>
                        <a:ext cx="2417762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3t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15763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1317" y="735018"/>
            <a:ext cx="11187139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对超重、失重和完全失重的理解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下列关于超重与失重的说法中正确的是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超重就是物体的重力增加了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失重就是物体的重力减少了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完全失重就是物体的重力没有了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不论是超重、失重，还是完全失重，物体所受的重力是不变的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66" y="434136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35541" y="291922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超重和失重问题的分析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示为一物体随升降机由一楼竖直向上运动到某高层的过程中的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图象，则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处于失重状态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处于超重状态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处于失重状态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由于物体的质量未知，所以无法判断超重、失重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3241" name="Picture 1081" descr="\\贾文\贾文\源文件\同步\物理 人教 必修1 新课标\4-14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65" y="1217866"/>
            <a:ext cx="3116997" cy="21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09526" y="346498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35541" y="4134149"/>
            <a:ext cx="1129901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从加速度的角度判断，由题意知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物体的加速度竖直向上，则物体处于超重状态；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物体的加速度为零，物体处于平衡状态；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物体的加速度竖直向下，则物体处于失重状态，故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566" y="29054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build="allAtOnce"/>
      <p:bldP spid="21" grpId="0"/>
      <p:bldP spid="2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7089" y="297755"/>
            <a:ext cx="9049742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超重、失重和完全失重的有关计算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质量是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60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的人站在升降机中的体重计上，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，当升降机做下列各种运动时，求体重计的示数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匀速上升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34701" y="414987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pic>
        <p:nvPicPr>
          <p:cNvPr id="95280" name="Picture 1072" descr="\\贾文\贾文\源文件\同步\物理 人教 必修1 新课标\4-14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31" y="333450"/>
            <a:ext cx="2319015" cy="38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7088" y="3014895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600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487088" y="3538115"/>
            <a:ext cx="8272414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匀速上升时：由平衡条件得：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，由牛顿第三定律得：人对体重计压力为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，即体重计示数为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600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7088" y="697005"/>
            <a:ext cx="11134957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的加速度加速上升；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5280" name="Picture 1072" descr="\\贾文\贾文\源文件\同步\物理 人教 必修1 新课标\4-14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813064"/>
            <a:ext cx="2319015" cy="38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7088" y="1452780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840 N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487088" y="1945520"/>
            <a:ext cx="8272414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</a:t>
            </a:r>
            <a:r>
              <a:rPr lang="zh-CN" altLang="zh-CN" sz="2800" b="1" kern="10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上升时，由牛顿第二定律得：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840 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由牛顿第三定律得：人对体重计压力为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840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，即体重计示数为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840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7088" y="697005"/>
            <a:ext cx="11134957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的加速度加速下降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5280" name="Picture 1072" descr="\\贾文\贾文\源文件\同步\物理 人教 必修1 新课标\4-14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813064"/>
            <a:ext cx="2319015" cy="38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7088" y="1452780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300 N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487088" y="1945520"/>
            <a:ext cx="8272414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加速下降时，由牛顿第二定律得：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由牛顿第三定律得：人对体重计压力为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，即体重计示数为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300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4728" y="459111"/>
            <a:ext cx="11246307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竖直上抛运动中的失重现象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两物体叠放在一起，以相同的初速度竖直上抛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不计空气阻力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在上升和下降过程中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的压力一定为零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上升过程中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物体受到的重力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下降过程中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物体受到的重力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在上升和下降过程中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的压力等于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物体受到的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矩形 1"/>
          <p:cNvSpPr/>
          <p:nvPr/>
        </p:nvSpPr>
        <p:spPr>
          <a:xfrm>
            <a:off x="9909041" y="353728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pic>
        <p:nvPicPr>
          <p:cNvPr id="82386" name="Picture 1490" descr="\\贾文\贾文\源文件\同步\物理 人教 必修1 新课标\4-145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2041322"/>
            <a:ext cx="2446289" cy="14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54728" y="4378911"/>
            <a:ext cx="11246307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由于空气阻力不计，两物体只受重力作用，处于完全失重状态，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的压力在上升和下降阶段都为零，故选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566" y="18252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build="allAtOnce"/>
      <p:bldP spid="24" grpId="0"/>
      <p:bldP spid="2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5821" y="333450"/>
            <a:ext cx="1135877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竖直上抛运动的有关计算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所示，一同学从一高为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的平台上竖直向上抛出一个可以看成质点的小球，小球的抛出点距离平台的高度为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，小球抛出后升高了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0.45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到达最高点，最终小球落在地面上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小球抛出时的初速度大小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矩形 1"/>
          <p:cNvSpPr/>
          <p:nvPr/>
        </p:nvSpPr>
        <p:spPr>
          <a:xfrm>
            <a:off x="10000744" y="534379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5821" y="4282948"/>
            <a:ext cx="6360558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上升阶段，由－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gh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得：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95234" name="Picture 2" descr="\\贾文\贾文\源文件\同步\物理 人教 必修1 新课标\4-146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2558048"/>
            <a:ext cx="2341662" cy="27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15821" y="3719870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3 m/s</a:t>
            </a:r>
            <a:endParaRPr lang="zh-CN" altLang="en-US" sz="28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74182"/>
              </p:ext>
            </p:extLst>
          </p:nvPr>
        </p:nvGraphicFramePr>
        <p:xfrm>
          <a:off x="550590" y="5168642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文档" r:id="rId8" imgW="3209161" imgH="863085" progId="Word.Document.12">
                  <p:embed/>
                </p:oleObj>
              </mc:Choice>
              <mc:Fallback>
                <p:oleObj name="文档" r:id="rId8" imgW="3209161" imgH="863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590" y="5168642"/>
                        <a:ext cx="3200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50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5821" y="837506"/>
            <a:ext cx="1135877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小球从抛出到接触地面的过程中经历的时间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矩形 16"/>
          <p:cNvSpPr/>
          <p:nvPr/>
        </p:nvSpPr>
        <p:spPr>
          <a:xfrm>
            <a:off x="415821" y="2287150"/>
            <a:ext cx="6360558" cy="6996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上升阶段：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5" name="图片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pic>
        <p:nvPicPr>
          <p:cNvPr id="95234" name="Picture 2" descr="\\贾文\贾文\源文件\同步\物理 人教 必修1 新课标\4-146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981522"/>
            <a:ext cx="2341662" cy="27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15821" y="1724072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1.8 s</a:t>
            </a:r>
            <a:endParaRPr lang="zh-CN" altLang="en-US" sz="28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343441"/>
              </p:ext>
            </p:extLst>
          </p:nvPr>
        </p:nvGraphicFramePr>
        <p:xfrm>
          <a:off x="500131" y="3176277"/>
          <a:ext cx="73961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文档" r:id="rId10" imgW="7397507" imgH="1079757" progId="Word.Document.12">
                  <p:embed/>
                </p:oleObj>
              </mc:Choice>
              <mc:Fallback>
                <p:oleObj name="文档" r:id="rId10" imgW="7397507" imgH="1079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131" y="3176277"/>
                        <a:ext cx="7396163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15821" y="3954276"/>
            <a:ext cx="6360558" cy="6996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故有：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1.8 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91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4" grpId="1"/>
      <p:bldP spid="15" grpId="0"/>
      <p:bldP spid="1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101t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dministrator\Desktop\用！！！\风景图片\新图！\3运动会\13t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15763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627" y="189434"/>
            <a:ext cx="112105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一、超重和失重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超重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物体对支持物的压力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或对悬挂物的拉力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所受重力的现象，称为超重现象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失重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物体对支持物的压力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或对悬挂物的拉力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所受重力的现象，称为失重现象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完全失重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如果物体对支持物、悬挂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作用力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，这时物体正好以大小等于</a:t>
            </a:r>
            <a:r>
              <a:rPr lang="en-US" altLang="zh-CN" sz="2800" i="1" u="sng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加速度运动，此时物体处于完全失重状态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82435" y="14237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大于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8574" y="32137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小于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6297" y="500496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完全没有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5246" y="56123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竖直向下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2627" y="612841"/>
            <a:ext cx="11210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二、从动力学看自由落体运动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自由落体运动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条件：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开始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下落，即运动的</a:t>
            </a:r>
            <a:r>
              <a:rPr lang="zh-CN" altLang="zh-CN" sz="2800" kern="100">
                <a:latin typeface="Times New Roman"/>
                <a:ea typeface="华文细黑"/>
                <a:cs typeface="Times New Roman"/>
              </a:rPr>
              <a:t>初速度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u="sng" kern="100" smtClean="0">
                <a:latin typeface="Times New Roman"/>
                <a:ea typeface="华文细黑"/>
                <a:cs typeface="Courier New"/>
              </a:rPr>
              <a:t>    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运动过程中只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受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作用，根据牛顿第二定律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i="1" kern="10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smtClean="0">
                <a:latin typeface="Times New Roman"/>
                <a:ea typeface="华文细黑"/>
                <a:cs typeface="Courier New"/>
              </a:rPr>
              <a:t>   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运动性质：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Courier New"/>
              </a:rPr>
              <a:t>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u="sng" kern="100" smtClean="0">
                <a:latin typeface="Times New Roman"/>
                <a:ea typeface="华文细黑"/>
                <a:cs typeface="Courier New"/>
              </a:rPr>
              <a:t>   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匀加速直线运动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竖直上抛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条件：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具有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初速度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受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运动性质：初速度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≠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匀变速直线运动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74363" y="19907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静止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8902" y="26275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重力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0430" y="33162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81030" y="454039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竖直向上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36286" y="454039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重力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56948" y="51579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g</a:t>
            </a:r>
            <a:endParaRPr lang="zh-CN" altLang="en-US" sz="2800" i="1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5046" y="32485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g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79782" y="26275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g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75526" y="19907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0</a:t>
            </a:r>
            <a:endParaRPr lang="zh-CN" altLang="en-US" sz="2800" kern="10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74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5" grpId="0"/>
      <p:bldP spid="15" grpId="1"/>
      <p:bldP spid="9" grpId="0"/>
      <p:bldP spid="9" grpId="1"/>
      <p:bldP spid="16" grpId="0"/>
      <p:bldP spid="16" grpId="1"/>
      <p:bldP spid="11" grpId="0"/>
      <p:bldP spid="11" grpId="1"/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1916" y="595169"/>
            <a:ext cx="11099524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tabLst>
                <a:tab pos="225044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超重就是物体受到的重力增加了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物体处于完全失重状态时，物体的重力就消失了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物体处于超重状态时，物体一定在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上升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物体处于失重状态时，物体可能在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上升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物体做竖直上抛运动时，处于超重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" name="矩形 1"/>
          <p:cNvSpPr/>
          <p:nvPr/>
        </p:nvSpPr>
        <p:spPr>
          <a:xfrm>
            <a:off x="6178331" y="21867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67174" y="28788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0945" y="35941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0945" y="42828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50945" y="49964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5" grpId="0"/>
      <p:bldP spid="15" grpId="1"/>
      <p:bldP spid="3" grpId="0"/>
      <p:bldP spid="3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3t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15763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一、超重和失重</a:t>
            </a:r>
          </a:p>
        </p:txBody>
      </p:sp>
      <p:sp>
        <p:nvSpPr>
          <p:cNvPr id="12" name="矩形 11"/>
          <p:cNvSpPr/>
          <p:nvPr/>
        </p:nvSpPr>
        <p:spPr>
          <a:xfrm>
            <a:off x="408160" y="712287"/>
            <a:ext cx="11333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所示，某人乘坐电梯正在向上运动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矩形 8"/>
          <p:cNvSpPr/>
          <p:nvPr/>
        </p:nvSpPr>
        <p:spPr>
          <a:xfrm>
            <a:off x="408160" y="1969314"/>
            <a:ext cx="7919293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电梯启动瞬间加速度方向向哪？人受到的支持力比其重力大还是小？电梯匀速向上运动时，人受到的支持力比其重力大还是小？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44540" y="496521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pic>
        <p:nvPicPr>
          <p:cNvPr id="76802" name="Picture 2" descr="\\贾文\贾文\源文件\同步\物理 人教 必修1 新课标\4-1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1588661"/>
            <a:ext cx="2981382" cy="33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08160" y="3858291"/>
            <a:ext cx="7919293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电梯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启动瞬间加速度方向向上，人受到的合力方向向上，所以支持力大于重力；电梯匀速向上运动时，人受到的合力为零，所以支持力等于重力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</TotalTime>
  <Words>1679</Words>
  <Application>Microsoft Office PowerPoint</Application>
  <PresentationFormat>自定义</PresentationFormat>
  <Paragraphs>281</Paragraphs>
  <Slides>38</Slides>
  <Notes>0</Notes>
  <HiddenSlides>6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1" baseType="lpstr">
      <vt:lpstr>7_Office 主题</vt:lpstr>
      <vt:lpstr>Microsoft Word 文档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6333</cp:revision>
  <dcterms:created xsi:type="dcterms:W3CDTF">2014-11-27T01:03:00Z</dcterms:created>
  <dcterms:modified xsi:type="dcterms:W3CDTF">2018-07-02T07:34:19Z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