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672" r:id="rId2"/>
    <p:sldId id="1263" r:id="rId3"/>
    <p:sldId id="699" r:id="rId4"/>
    <p:sldId id="1104" r:id="rId5"/>
    <p:sldId id="1105" r:id="rId6"/>
    <p:sldId id="1311" r:id="rId7"/>
    <p:sldId id="1126" r:id="rId8"/>
    <p:sldId id="1127" r:id="rId9"/>
    <p:sldId id="1416" r:id="rId10"/>
    <p:sldId id="1331" r:id="rId11"/>
    <p:sldId id="1399" r:id="rId12"/>
    <p:sldId id="1398" r:id="rId13"/>
    <p:sldId id="1417" r:id="rId14"/>
    <p:sldId id="1418" r:id="rId15"/>
    <p:sldId id="1419" r:id="rId16"/>
    <p:sldId id="1377" r:id="rId17"/>
    <p:sldId id="1421" r:id="rId18"/>
    <p:sldId id="1373" r:id="rId19"/>
    <p:sldId id="1387" r:id="rId20"/>
    <p:sldId id="1422" r:id="rId21"/>
    <p:sldId id="1388" r:id="rId22"/>
    <p:sldId id="1423" r:id="rId23"/>
    <p:sldId id="1424" r:id="rId24"/>
    <p:sldId id="1425" r:id="rId25"/>
    <p:sldId id="1427" r:id="rId26"/>
    <p:sldId id="1428" r:id="rId27"/>
    <p:sldId id="1426" r:id="rId28"/>
    <p:sldId id="1432" r:id="rId29"/>
    <p:sldId id="1433" r:id="rId30"/>
    <p:sldId id="1115" r:id="rId31"/>
    <p:sldId id="1059" r:id="rId32"/>
    <p:sldId id="1382" r:id="rId33"/>
    <p:sldId id="1060" r:id="rId34"/>
    <p:sldId id="1407" r:id="rId35"/>
    <p:sldId id="1061" r:id="rId36"/>
    <p:sldId id="1412" r:id="rId37"/>
    <p:sldId id="1389" r:id="rId38"/>
    <p:sldId id="1390" r:id="rId39"/>
    <p:sldId id="441" r:id="rId40"/>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slide" Target="slide11.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3.png"/><Relationship Id="rId7" Type="http://schemas.openxmlformats.org/officeDocument/2006/relationships/package" Target="../embeddings/Microsoft_Word___4.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package" Target="../embeddings/Microsoft_Word___3.docx"/></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package" Target="../embeddings/Microsoft_Word___5.docx"/><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Word___8.docx"/><Relationship Id="rId3" Type="http://schemas.openxmlformats.org/officeDocument/2006/relationships/image" Target="../media/image23.png"/><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package" Target="../embeddings/Microsoft_Word___7.docx"/><Relationship Id="rId5" Type="http://schemas.openxmlformats.org/officeDocument/2006/relationships/image" Target="../media/image20.emf"/><Relationship Id="rId4" Type="http://schemas.openxmlformats.org/officeDocument/2006/relationships/package" Target="../embeddings/Microsoft_Word___6.docx"/><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package" Target="../embeddings/Microsoft_Word___10.docx"/><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__11.docx"/><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7.png"/><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package" Target="../embeddings/Microsoft_Word___13.docx"/><Relationship Id="rId5" Type="http://schemas.openxmlformats.org/officeDocument/2006/relationships/image" Target="../media/image28.emf"/><Relationship Id="rId4" Type="http://schemas.openxmlformats.org/officeDocument/2006/relationships/package" Target="../embeddings/Microsoft_Word___12.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32.xml"/><Relationship Id="rId7" Type="http://schemas.openxmlformats.org/officeDocument/2006/relationships/slide" Target="slide37.xml"/><Relationship Id="rId12" Type="http://schemas.openxmlformats.org/officeDocument/2006/relationships/image" Target="../media/image34.e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slide" Target="slide35.xml"/><Relationship Id="rId11" Type="http://schemas.openxmlformats.org/officeDocument/2006/relationships/package" Target="../embeddings/Microsoft_Word___15.docx"/><Relationship Id="rId5" Type="http://schemas.openxmlformats.org/officeDocument/2006/relationships/slide" Target="slide33.xml"/><Relationship Id="rId10" Type="http://schemas.openxmlformats.org/officeDocument/2006/relationships/image" Target="../media/image33.emf"/><Relationship Id="rId4" Type="http://schemas.openxmlformats.org/officeDocument/2006/relationships/slide" Target="slide31.xml"/><Relationship Id="rId9" Type="http://schemas.openxmlformats.org/officeDocument/2006/relationships/package" Target="../embeddings/Microsoft_Word___14.docx"/></Relationships>
</file>

<file path=ppt/slides/_rels/slide3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slide" Target="slide31.xml"/><Relationship Id="rId7" Type="http://schemas.openxmlformats.org/officeDocument/2006/relationships/package" Target="../embeddings/Microsoft_Word___16.docx"/><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3.xml"/><Relationship Id="rId9" Type="http://schemas.openxmlformats.org/officeDocument/2006/relationships/package" Target="../embeddings/Microsoft_Word___17.docx"/></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37.png"/><Relationship Id="rId2"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1.xml"/><Relationship Id="rId5" Type="http://schemas.openxmlformats.org/officeDocument/2006/relationships/slide" Target="slide37.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38.png"/><Relationship Id="rId2"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slide" Target="slide37.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1.xml"/><Relationship Id="rId7" Type="http://schemas.openxmlformats.org/officeDocument/2006/relationships/image" Target="../media/image40.png"/><Relationship Id="rId2" Type="http://schemas.openxmlformats.org/officeDocument/2006/relationships/slide" Target="slide38.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3.xm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1.xml"/><Relationship Id="rId7"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3.xml"/><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3" descr="C:\Users\Administrator\Desktop\用！！！\风景图片\新图！\3运动会\timg (8).jpg"/>
          <p:cNvPicPr>
            <a:picLocks noChangeAspect="1" noChangeArrowheads="1"/>
          </p:cNvPicPr>
          <p:nvPr/>
        </p:nvPicPr>
        <p:blipFill rotWithShape="1">
          <a:blip r:embed="rId2">
            <a:extLst>
              <a:ext uri="{28A0092B-C50C-407E-A947-70E740481C1C}">
                <a14:useLocalDpi xmlns:a14="http://schemas.microsoft.com/office/drawing/2010/main" val="0"/>
              </a:ext>
            </a:extLst>
          </a:blip>
          <a:srcRect t="856"/>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5691" y="3946744"/>
            <a:ext cx="1556836" cy="830997"/>
          </a:xfrm>
          <a:prstGeom prst="rect">
            <a:avLst/>
          </a:prstGeom>
        </p:spPr>
        <p:txBody>
          <a:bodyPr wrap="none">
            <a:spAutoFit/>
          </a:bodyPr>
          <a:lstStyle/>
          <a:p>
            <a:pPr>
              <a:lnSpc>
                <a:spcPct val="120000"/>
              </a:lnSpc>
            </a:pPr>
            <a:r>
              <a:rPr lang="zh-CN" altLang="en-US" sz="2000" spc="-100" dirty="0">
                <a:solidFill>
                  <a:srgbClr val="EEECE1">
                    <a:lumMod val="25000"/>
                  </a:srgbClr>
                </a:solidFill>
                <a:latin typeface="Times New Roman" pitchFamily="18" charset="0"/>
                <a:ea typeface="微软雅黑"/>
                <a:cs typeface="Times New Roman" pitchFamily="18" charset="0"/>
              </a:rPr>
              <a:t>第四</a:t>
            </a:r>
            <a:r>
              <a:rPr lang="zh-CN" altLang="en-US" sz="2000" spc="-100" dirty="0" smtClean="0">
                <a:solidFill>
                  <a:srgbClr val="EEECE1">
                    <a:lumMod val="25000"/>
                  </a:srgbClr>
                </a:solidFill>
                <a:latin typeface="Times New Roman" pitchFamily="18" charset="0"/>
                <a:ea typeface="微软雅黑"/>
                <a:cs typeface="Times New Roman" pitchFamily="18" charset="0"/>
              </a:rPr>
              <a:t>章</a:t>
            </a:r>
            <a:r>
              <a:rPr lang="en-US" altLang="zh-CN" sz="2000" spc="-100" dirty="0" smtClean="0">
                <a:solidFill>
                  <a:srgbClr val="EEECE1">
                    <a:lumMod val="25000"/>
                  </a:srgbClr>
                </a:solidFill>
                <a:latin typeface="Times New Roman" pitchFamily="18" charset="0"/>
                <a:ea typeface="微软雅黑"/>
                <a:cs typeface="Times New Roman" pitchFamily="18" charset="0"/>
              </a:rPr>
              <a:t>   </a:t>
            </a:r>
            <a:r>
              <a:rPr lang="zh-CN" altLang="en-US" sz="2000" spc="-100" dirty="0" smtClean="0">
                <a:solidFill>
                  <a:srgbClr val="EEECE1">
                    <a:lumMod val="25000"/>
                  </a:srgbClr>
                </a:solidFill>
                <a:latin typeface="Times New Roman" pitchFamily="18" charset="0"/>
                <a:ea typeface="微软雅黑"/>
                <a:cs typeface="Times New Roman" pitchFamily="18" charset="0"/>
              </a:rPr>
              <a:t>牛顿</a:t>
            </a:r>
            <a:endParaRPr lang="en-US" altLang="zh-CN" sz="2000" spc="-100" dirty="0" smtClean="0">
              <a:solidFill>
                <a:srgbClr val="EEECE1">
                  <a:lumMod val="25000"/>
                </a:srgbClr>
              </a:solidFill>
              <a:latin typeface="Times New Roman" pitchFamily="18" charset="0"/>
              <a:ea typeface="微软雅黑"/>
              <a:cs typeface="Times New Roman" pitchFamily="18" charset="0"/>
            </a:endParaRPr>
          </a:p>
          <a:p>
            <a:pPr>
              <a:lnSpc>
                <a:spcPct val="120000"/>
              </a:lnSpc>
            </a:pPr>
            <a:r>
              <a:rPr lang="zh-CN" altLang="en-US" sz="2000" dirty="0" smtClean="0">
                <a:solidFill>
                  <a:srgbClr val="EEECE1">
                    <a:lumMod val="25000"/>
                  </a:srgbClr>
                </a:solidFill>
                <a:latin typeface="Times New Roman" pitchFamily="18" charset="0"/>
                <a:ea typeface="微软雅黑"/>
                <a:cs typeface="Times New Roman" pitchFamily="18" charset="0"/>
              </a:rPr>
              <a:t>运动</a:t>
            </a:r>
            <a:r>
              <a:rPr lang="zh-CN" altLang="en-US" sz="2000" dirty="0">
                <a:solidFill>
                  <a:srgbClr val="EEECE1">
                    <a:lumMod val="25000"/>
                  </a:srgbClr>
                </a:solidFill>
                <a:latin typeface="Times New Roman" pitchFamily="18" charset="0"/>
                <a:ea typeface="微软雅黑"/>
                <a:cs typeface="Times New Roman" pitchFamily="18" charset="0"/>
              </a:rPr>
              <a:t>定律</a:t>
            </a:r>
          </a:p>
        </p:txBody>
      </p:sp>
      <p:sp>
        <p:nvSpPr>
          <p:cNvPr id="14"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课时</a:t>
            </a:r>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2</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共点力的平衡问题</a:t>
            </a:r>
          </a:p>
        </p:txBody>
      </p:sp>
      <p:sp>
        <p:nvSpPr>
          <p:cNvPr id="15"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dirty="0">
                <a:solidFill>
                  <a:schemeClr val="bg2">
                    <a:lumMod val="25000"/>
                  </a:schemeClr>
                </a:solidFill>
                <a:latin typeface="Times New Roman" pitchFamily="18" charset="0"/>
                <a:ea typeface="微软雅黑"/>
                <a:cs typeface="Times New Roman" pitchFamily="18" charset="0"/>
              </a:rPr>
              <a:t>7</a:t>
            </a:r>
            <a:r>
              <a:rPr lang="zh-CN" altLang="zh-CN" dirty="0">
                <a:solidFill>
                  <a:schemeClr val="bg2">
                    <a:lumMod val="25000"/>
                  </a:schemeClr>
                </a:solidFill>
                <a:latin typeface="Times New Roman" pitchFamily="18" charset="0"/>
                <a:ea typeface="微软雅黑"/>
                <a:cs typeface="Times New Roman" pitchFamily="18" charset="0"/>
              </a:rPr>
              <a:t>　用牛顿运动定律解决问题</a:t>
            </a:r>
            <a:r>
              <a:rPr lang="en-US" altLang="zh-CN" dirty="0">
                <a:solidFill>
                  <a:schemeClr val="bg2">
                    <a:lumMod val="25000"/>
                  </a:schemeClr>
                </a:solidFill>
                <a:latin typeface="Times New Roman" pitchFamily="18" charset="0"/>
                <a:ea typeface="微软雅黑"/>
                <a:cs typeface="Times New Roman" pitchFamily="18" charset="0"/>
              </a:rPr>
              <a:t>(</a:t>
            </a:r>
            <a:r>
              <a:rPr lang="zh-CN" altLang="zh-CN" dirty="0">
                <a:solidFill>
                  <a:schemeClr val="bg2">
                    <a:lumMod val="25000"/>
                  </a:schemeClr>
                </a:solidFill>
                <a:latin typeface="Times New Roman" pitchFamily="18" charset="0"/>
                <a:ea typeface="微软雅黑"/>
                <a:cs typeface="Times New Roman" pitchFamily="18" charset="0"/>
              </a:rPr>
              <a:t>二</a:t>
            </a:r>
            <a:r>
              <a:rPr lang="en-US" altLang="zh-CN" dirty="0">
                <a:solidFill>
                  <a:schemeClr val="bg2">
                    <a:lumMod val="25000"/>
                  </a:schemeClr>
                </a:solidFill>
                <a:latin typeface="Times New Roman" pitchFamily="18" charset="0"/>
                <a:ea typeface="微软雅黑"/>
                <a:cs typeface="Times New Roman" pitchFamily="18" charset="0"/>
              </a:rPr>
              <a:t>)</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927624226"/>
              </p:ext>
            </p:extLst>
          </p:nvPr>
        </p:nvGraphicFramePr>
        <p:xfrm>
          <a:off x="550590" y="4344084"/>
          <a:ext cx="9571038" cy="2408238"/>
        </p:xfrm>
        <a:graphic>
          <a:graphicData uri="http://schemas.openxmlformats.org/presentationml/2006/ole">
            <mc:AlternateContent xmlns:mc="http://schemas.openxmlformats.org/markup-compatibility/2006">
              <mc:Choice xmlns:v="urn:schemas-microsoft-com:vml" Requires="v">
                <p:oleObj spid="_x0000_s4459" name="文档" r:id="rId3" imgW="9569883" imgH="2417215" progId="Word.Document.12">
                  <p:embed/>
                </p:oleObj>
              </mc:Choice>
              <mc:Fallback>
                <p:oleObj name="文档" r:id="rId3" imgW="9569883" imgH="2417215" progId="Word.Document.12">
                  <p:embed/>
                  <p:pic>
                    <p:nvPicPr>
                      <p:cNvPr id="0" name=""/>
                      <p:cNvPicPr/>
                      <p:nvPr/>
                    </p:nvPicPr>
                    <p:blipFill>
                      <a:blip r:embed="rId4"/>
                      <a:stretch>
                        <a:fillRect/>
                      </a:stretch>
                    </p:blipFill>
                    <p:spPr>
                      <a:xfrm>
                        <a:off x="550590" y="4344084"/>
                        <a:ext cx="9571038" cy="2408238"/>
                      </a:xfrm>
                      <a:prstGeom prst="rect">
                        <a:avLst/>
                      </a:prstGeom>
                    </p:spPr>
                  </p:pic>
                </p:oleObj>
              </mc:Fallback>
            </mc:AlternateContent>
          </a:graphicData>
        </a:graphic>
      </p:graphicFrame>
      <p:sp>
        <p:nvSpPr>
          <p:cNvPr id="12" name="矩形 11"/>
          <p:cNvSpPr/>
          <p:nvPr/>
        </p:nvSpPr>
        <p:spPr>
          <a:xfrm>
            <a:off x="429333" y="236795"/>
            <a:ext cx="11291106"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所示，光滑半球形容器固定在水平面上，</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为球心</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一质量为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的小滑块，在水平力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的作用下静止于</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设滑块所受支持力为</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N</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OP</a:t>
            </a:r>
            <a:r>
              <a:rPr lang="zh-CN" altLang="zh-CN" sz="2800" kern="100" dirty="0">
                <a:latin typeface="Times New Roman"/>
                <a:ea typeface="华文细黑"/>
                <a:cs typeface="Times New Roman"/>
              </a:rPr>
              <a:t>与水平方向的夹角为</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，下列关系正确的是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6" name="矩形 5"/>
          <p:cNvSpPr/>
          <p:nvPr/>
        </p:nvSpPr>
        <p:spPr>
          <a:xfrm>
            <a:off x="5733569" y="3923690"/>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4098" name="Picture 2" descr="\\贾文\贾文\源文件\同步\物理 人教 必修1 新课标\4-155.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8286" y="2419242"/>
            <a:ext cx="3133841" cy="151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93926" y="44536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76542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贾文\贾文\源文件\同步\物理 人教 必修1 新课标\4-15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902" y="527559"/>
            <a:ext cx="2710347" cy="201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69553" y="385138"/>
            <a:ext cx="11074344" cy="6560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方法一：合成法</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914697180"/>
              </p:ext>
            </p:extLst>
          </p:nvPr>
        </p:nvGraphicFramePr>
        <p:xfrm>
          <a:off x="561638" y="1177226"/>
          <a:ext cx="10037763" cy="1258888"/>
        </p:xfrm>
        <a:graphic>
          <a:graphicData uri="http://schemas.openxmlformats.org/presentationml/2006/ole">
            <mc:AlternateContent xmlns:mc="http://schemas.openxmlformats.org/markup-compatibility/2006">
              <mc:Choice xmlns:v="urn:schemas-microsoft-com:vml" Requires="v">
                <p:oleObj spid="_x0000_s5821" name="文档" r:id="rId4" imgW="10037058" imgH="1258996" progId="Word.Document.12">
                  <p:embed/>
                </p:oleObj>
              </mc:Choice>
              <mc:Fallback>
                <p:oleObj name="文档" r:id="rId4" imgW="10037058" imgH="1258996" progId="Word.Document.12">
                  <p:embed/>
                  <p:pic>
                    <p:nvPicPr>
                      <p:cNvPr id="0" name=""/>
                      <p:cNvPicPr/>
                      <p:nvPr/>
                    </p:nvPicPr>
                    <p:blipFill>
                      <a:blip r:embed="rId5"/>
                      <a:stretch>
                        <a:fillRect/>
                      </a:stretch>
                    </p:blipFill>
                    <p:spPr>
                      <a:xfrm>
                        <a:off x="561638" y="1177226"/>
                        <a:ext cx="10037763" cy="1258888"/>
                      </a:xfrm>
                      <a:prstGeom prst="rect">
                        <a:avLst/>
                      </a:prstGeom>
                    </p:spPr>
                  </p:pic>
                </p:oleObj>
              </mc:Fallback>
            </mc:AlternateContent>
          </a:graphicData>
        </a:graphic>
      </p:graphicFrame>
      <p:sp>
        <p:nvSpPr>
          <p:cNvPr id="5" name="矩形 4"/>
          <p:cNvSpPr/>
          <p:nvPr/>
        </p:nvSpPr>
        <p:spPr>
          <a:xfrm>
            <a:off x="469553" y="2106297"/>
            <a:ext cx="11074344" cy="2677656"/>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方法二：正交分解法</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将小滑块受的力沿水平、竖直方向分解，如图所示</a:t>
            </a:r>
            <a:r>
              <a:rPr lang="en-US" altLang="zh-CN" sz="2800" kern="100" dirty="0" smtClean="0">
                <a:solidFill>
                  <a:srgbClr val="002060"/>
                </a:solidFill>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N</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N</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a:t>
            </a:r>
            <a:r>
              <a:rPr lang="en-US" altLang="zh-CN" sz="2800" i="1" kern="100" dirty="0" smtClean="0">
                <a:solidFill>
                  <a:srgbClr val="002060"/>
                </a:solidFill>
                <a:latin typeface="Times New Roman"/>
                <a:ea typeface="华文细黑"/>
                <a:cs typeface="Courier New"/>
              </a:rPr>
              <a:t>θ</a:t>
            </a:r>
            <a:endParaRPr lang="zh-CN" altLang="zh-CN" sz="1050" kern="100" dirty="0">
              <a:latin typeface="宋体"/>
              <a:cs typeface="Courier New"/>
            </a:endParaRPr>
          </a:p>
        </p:txBody>
      </p:sp>
      <p:pic>
        <p:nvPicPr>
          <p:cNvPr id="5126" name="Picture 6" descr="\\贾文\贾文\源文件\同步\物理 人教 必修1 新课标\4-157.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6854" y="3029139"/>
            <a:ext cx="2848946" cy="318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4130634565"/>
              </p:ext>
            </p:extLst>
          </p:nvPr>
        </p:nvGraphicFramePr>
        <p:xfrm>
          <a:off x="561638" y="4758750"/>
          <a:ext cx="5476875" cy="1249362"/>
        </p:xfrm>
        <a:graphic>
          <a:graphicData uri="http://schemas.openxmlformats.org/presentationml/2006/ole">
            <mc:AlternateContent xmlns:mc="http://schemas.openxmlformats.org/markup-compatibility/2006">
              <mc:Choice xmlns:v="urn:schemas-microsoft-com:vml" Requires="v">
                <p:oleObj spid="_x0000_s5822" name="文档" r:id="rId7" imgW="5470751" imgH="1248919" progId="Word.Document.12">
                  <p:embed/>
                </p:oleObj>
              </mc:Choice>
              <mc:Fallback>
                <p:oleObj name="文档" r:id="rId7" imgW="5470751" imgH="1248919" progId="Word.Document.12">
                  <p:embed/>
                  <p:pic>
                    <p:nvPicPr>
                      <p:cNvPr id="0" name=""/>
                      <p:cNvPicPr/>
                      <p:nvPr/>
                    </p:nvPicPr>
                    <p:blipFill>
                      <a:blip r:embed="rId8"/>
                      <a:stretch>
                        <a:fillRect/>
                      </a:stretch>
                    </p:blipFill>
                    <p:spPr>
                      <a:xfrm>
                        <a:off x="561638" y="4758750"/>
                        <a:ext cx="5476875" cy="1249362"/>
                      </a:xfrm>
                      <a:prstGeom prst="rect">
                        <a:avLst/>
                      </a:prstGeom>
                    </p:spPr>
                  </p:pic>
                </p:oleObj>
              </mc:Fallback>
            </mc:AlternateContent>
          </a:graphicData>
        </a:graphic>
      </p:graphicFrame>
    </p:spTree>
    <p:extLst>
      <p:ext uri="{BB962C8B-B14F-4D97-AF65-F5344CB8AC3E}">
        <p14:creationId xmlns:p14="http://schemas.microsoft.com/office/powerpoint/2010/main" val="163458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750"/>
                                        <p:tgtEl>
                                          <p:spTgt spid="2"/>
                                        </p:tgtEl>
                                      </p:cBhvr>
                                    </p:animEffect>
                                  </p:childTnLst>
                                </p:cTn>
                              </p:par>
                              <p:par>
                                <p:cTn id="12" presetID="3"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linds(horizontal)">
                                      <p:cBhvr>
                                        <p:cTn id="14" dur="750"/>
                                        <p:tgtEl>
                                          <p:spTgt spid="5122"/>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750"/>
                                        <p:tgtEl>
                                          <p:spTgt spid="5">
                                            <p:txEl>
                                              <p:pRg st="0" end="0"/>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750"/>
                                        <p:tgtEl>
                                          <p:spTgt spid="5">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blinds(horizontal)">
                                      <p:cBhvr>
                                        <p:cTn id="25" dur="750"/>
                                        <p:tgtEl>
                                          <p:spTgt spid="5126"/>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linds(horizontal)">
                                      <p:cBhvr>
                                        <p:cTn id="29" dur="750"/>
                                        <p:tgtEl>
                                          <p:spTgt spid="5">
                                            <p:txEl>
                                              <p:pRg st="2" end="2"/>
                                            </p:txEl>
                                          </p:spTgt>
                                        </p:tgtEl>
                                      </p:cBhvr>
                                    </p:animEffect>
                                  </p:childTnLst>
                                </p:cTn>
                              </p:par>
                            </p:childTnLst>
                          </p:cTn>
                        </p:par>
                        <p:par>
                          <p:cTn id="30" fill="hold">
                            <p:stCondLst>
                              <p:cond delay="3750"/>
                            </p:stCondLst>
                            <p:childTnLst>
                              <p:par>
                                <p:cTn id="31" presetID="3" presetClass="entr" presetSubtype="10" fill="hold"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linds(horizontal)">
                                      <p:cBhvr>
                                        <p:cTn id="33" dur="750"/>
                                        <p:tgtEl>
                                          <p:spTgt spid="5">
                                            <p:txEl>
                                              <p:pRg st="3" end="3"/>
                                            </p:txEl>
                                          </p:spTgt>
                                        </p:tgtEl>
                                      </p:cBhvr>
                                    </p:animEffect>
                                  </p:childTnLst>
                                </p:cTn>
                              </p:par>
                            </p:childTnLst>
                          </p:cTn>
                        </p:par>
                        <p:par>
                          <p:cTn id="34" fill="hold">
                            <p:stCondLst>
                              <p:cond delay="4500"/>
                            </p:stCondLst>
                            <p:childTnLst>
                              <p:par>
                                <p:cTn id="35" presetID="3" presetClass="entr" presetSubtype="1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贾文\贾文\源文件\同步\物理 人教 必修1 新课标\W1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561" y="2597066"/>
            <a:ext cx="3167290" cy="25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71157" y="148794"/>
            <a:ext cx="11187139"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b="1" kern="100" dirty="0">
                <a:solidFill>
                  <a:srgbClr val="0000FF"/>
                </a:solidFill>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示，在一细绳</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点系住一重物</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，细绳两端</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分别固定在墙上，使</a:t>
            </a:r>
            <a:r>
              <a:rPr lang="en-US" altLang="zh-CN" sz="2800" i="1" kern="100" dirty="0">
                <a:latin typeface="Times New Roman"/>
                <a:ea typeface="华文细黑"/>
                <a:cs typeface="Courier New"/>
              </a:rPr>
              <a:t>AC</a:t>
            </a:r>
            <a:r>
              <a:rPr lang="zh-CN" altLang="zh-CN" sz="2800" kern="100" dirty="0">
                <a:latin typeface="Times New Roman"/>
                <a:ea typeface="华文细黑"/>
                <a:cs typeface="Times New Roman"/>
              </a:rPr>
              <a:t>保持水平，</a:t>
            </a:r>
            <a:r>
              <a:rPr lang="en-US" altLang="zh-CN" sz="2800" i="1" kern="100" dirty="0">
                <a:latin typeface="Times New Roman"/>
                <a:ea typeface="华文细黑"/>
                <a:cs typeface="Courier New"/>
              </a:rPr>
              <a:t>BC</a:t>
            </a:r>
            <a:r>
              <a:rPr lang="zh-CN" altLang="zh-CN" sz="2800" kern="100" dirty="0">
                <a:latin typeface="Times New Roman"/>
                <a:ea typeface="华文细黑"/>
                <a:cs typeface="Times New Roman"/>
              </a:rPr>
              <a:t>与水平方向成</a:t>
            </a:r>
            <a:r>
              <a:rPr lang="en-US" altLang="zh-CN" sz="2800" kern="100" dirty="0">
                <a:latin typeface="Times New Roman"/>
                <a:ea typeface="华文细黑"/>
                <a:cs typeface="Courier New"/>
              </a:rPr>
              <a:t>30°</a:t>
            </a:r>
            <a:r>
              <a:rPr lang="zh-CN" altLang="zh-CN" sz="2800" kern="100" dirty="0">
                <a:latin typeface="Times New Roman"/>
                <a:ea typeface="华文细黑"/>
                <a:cs typeface="Times New Roman"/>
              </a:rPr>
              <a:t>角，已知细绳最多只能承受</a:t>
            </a:r>
            <a:r>
              <a:rPr lang="en-US" altLang="zh-CN" sz="2800" kern="100" dirty="0">
                <a:latin typeface="Times New Roman"/>
                <a:ea typeface="华文细黑"/>
                <a:cs typeface="Courier New"/>
              </a:rPr>
              <a:t>200 N</a:t>
            </a:r>
            <a:r>
              <a:rPr lang="zh-CN" altLang="zh-CN" sz="2800" kern="100" dirty="0">
                <a:latin typeface="Times New Roman"/>
                <a:ea typeface="华文细黑"/>
                <a:cs typeface="Times New Roman"/>
              </a:rPr>
              <a:t>的拉力，那么</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点悬挂重物的重力最多为多少？这时细绳的哪一段即将拉断？</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5733569" y="528168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sp>
        <p:nvSpPr>
          <p:cNvPr id="4" name="矩形 3"/>
          <p:cNvSpPr/>
          <p:nvPr/>
        </p:nvSpPr>
        <p:spPr>
          <a:xfrm>
            <a:off x="471157" y="5828652"/>
            <a:ext cx="5480988" cy="656846"/>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100 N</a:t>
            </a:r>
            <a:r>
              <a:rPr lang="zh-CN" altLang="zh-CN" sz="2800" kern="100" dirty="0">
                <a:solidFill>
                  <a:srgbClr val="C00000"/>
                </a:solidFill>
                <a:latin typeface="Times New Roman"/>
                <a:ea typeface="华文细黑"/>
                <a:cs typeface="Times New Roman"/>
              </a:rPr>
              <a:t>　</a:t>
            </a:r>
            <a:r>
              <a:rPr lang="en-US" altLang="zh-CN" sz="2800" i="1" kern="100" dirty="0">
                <a:solidFill>
                  <a:srgbClr val="C00000"/>
                </a:solidFill>
                <a:latin typeface="Times New Roman"/>
                <a:ea typeface="华文细黑"/>
                <a:cs typeface="Courier New"/>
              </a:rPr>
              <a:t>BC</a:t>
            </a:r>
            <a:r>
              <a:rPr lang="zh-CN" altLang="zh-CN" sz="2800" kern="100" dirty="0">
                <a:solidFill>
                  <a:srgbClr val="C00000"/>
                </a:solidFill>
                <a:latin typeface="Times New Roman"/>
                <a:ea typeface="华文细黑"/>
                <a:cs typeface="Times New Roman"/>
              </a:rPr>
              <a:t>段细绳即将拉断</a:t>
            </a:r>
            <a:endParaRPr lang="zh-CN" altLang="zh-CN" sz="2800" kern="100" dirty="0">
              <a:effectLst/>
              <a:latin typeface="宋体"/>
              <a:cs typeface="Courier New"/>
            </a:endParaRPr>
          </a:p>
        </p:txBody>
      </p:sp>
      <p:sp>
        <p:nvSpPr>
          <p:cNvPr id="9" name="TextBox 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TextBox 9">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35627719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10197" y="328523"/>
            <a:ext cx="11187139" cy="594006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b="1" kern="100" dirty="0">
                <a:solidFill>
                  <a:srgbClr val="002060"/>
                </a:solidFill>
                <a:latin typeface="Times New Roman"/>
                <a:ea typeface="华文细黑"/>
                <a:cs typeface="Times New Roman"/>
              </a:rPr>
              <a:t>方法一</a:t>
            </a:r>
            <a:r>
              <a:rPr lang="zh-CN" altLang="zh-CN" sz="2800" kern="100" dirty="0">
                <a:solidFill>
                  <a:srgbClr val="002060"/>
                </a:solidFill>
                <a:latin typeface="Times New Roman"/>
                <a:ea typeface="华文细黑"/>
                <a:cs typeface="Times New Roman"/>
              </a:rPr>
              <a:t>　力的合成法</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点受三个力作用处于平衡状态，如</a:t>
            </a:r>
            <a:r>
              <a:rPr lang="zh-CN" altLang="zh-CN" sz="2800" kern="100" dirty="0" smtClean="0">
                <a:solidFill>
                  <a:srgbClr val="002060"/>
                </a:solidFill>
                <a:latin typeface="Times New Roman"/>
                <a:ea typeface="华文细黑"/>
                <a:cs typeface="Times New Roman"/>
              </a:rPr>
              <a:t>图甲所</a:t>
            </a:r>
            <a:r>
              <a:rPr lang="zh-CN" altLang="zh-CN" sz="2800" kern="100" dirty="0">
                <a:solidFill>
                  <a:srgbClr val="002060"/>
                </a:solidFill>
                <a:latin typeface="Times New Roman"/>
                <a:ea typeface="华文细黑"/>
                <a:cs typeface="Times New Roman"/>
              </a:rPr>
              <a:t>示</a:t>
            </a:r>
            <a:r>
              <a:rPr lang="zh-CN" altLang="zh-CN" sz="2800" kern="100" dirty="0" smtClean="0">
                <a:solidFill>
                  <a:srgbClr val="002060"/>
                </a:solidFill>
                <a:latin typeface="Times New Roman"/>
                <a:ea typeface="华文细黑"/>
                <a:cs typeface="Times New Roman"/>
              </a:rPr>
              <a:t>，</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可得出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的合力</a:t>
            </a: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合</a:t>
            </a:r>
            <a:r>
              <a:rPr lang="zh-CN" altLang="zh-CN" sz="2800" kern="100" dirty="0">
                <a:solidFill>
                  <a:srgbClr val="002060"/>
                </a:solidFill>
                <a:latin typeface="Times New Roman"/>
                <a:ea typeface="华文细黑"/>
                <a:cs typeface="Times New Roman"/>
              </a:rPr>
              <a:t>方向竖直向上，</a:t>
            </a:r>
            <a:r>
              <a:rPr lang="zh-CN" altLang="zh-CN" sz="2800" kern="100" dirty="0" smtClean="0">
                <a:solidFill>
                  <a:srgbClr val="002060"/>
                </a:solidFill>
                <a:latin typeface="Times New Roman"/>
                <a:ea typeface="华文细黑"/>
                <a:cs typeface="Times New Roman"/>
              </a:rPr>
              <a:t>大小等于</a:t>
            </a:r>
            <a:r>
              <a:rPr lang="en-US" altLang="zh-CN" sz="2800" i="1" kern="100" dirty="0">
                <a:solidFill>
                  <a:srgbClr val="002060"/>
                </a:solidFill>
                <a:latin typeface="Times New Roman"/>
                <a:ea typeface="华文细黑"/>
                <a:cs typeface="Courier New"/>
              </a:rPr>
              <a:t>F</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由</a:t>
            </a:r>
            <a:r>
              <a:rPr lang="zh-CN" altLang="zh-CN" sz="2800" kern="100" dirty="0">
                <a:solidFill>
                  <a:srgbClr val="002060"/>
                </a:solidFill>
                <a:latin typeface="Times New Roman"/>
                <a:ea typeface="华文细黑"/>
                <a:cs typeface="Times New Roman"/>
              </a:rPr>
              <a:t>三角函数关系可得</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合</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·sin 30°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a:t>
            </a:r>
            <a:r>
              <a:rPr lang="en-US" altLang="zh-CN" sz="2800" i="1" kern="100" baseline="-25000" dirty="0" err="1">
                <a:solidFill>
                  <a:srgbClr val="002060"/>
                </a:solidFill>
                <a:latin typeface="Times New Roman"/>
                <a:ea typeface="华文细黑"/>
                <a:cs typeface="Courier New"/>
              </a:rPr>
              <a:t>P</a:t>
            </a:r>
            <a:r>
              <a:rPr lang="en-US" altLang="zh-CN" sz="2800" i="1" kern="100" dirty="0" err="1">
                <a:solidFill>
                  <a:srgbClr val="002060"/>
                </a:solidFill>
                <a:latin typeface="Times New Roman"/>
                <a:ea typeface="华文细黑"/>
                <a:cs typeface="Courier New"/>
              </a:rPr>
              <a:t>g</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·cos 30°</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当</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达到最大值</a:t>
            </a:r>
            <a:r>
              <a:rPr lang="en-US" altLang="zh-CN" sz="2800" kern="100" dirty="0">
                <a:solidFill>
                  <a:srgbClr val="002060"/>
                </a:solidFill>
                <a:latin typeface="Times New Roman"/>
                <a:ea typeface="华文细黑"/>
                <a:cs typeface="Courier New"/>
              </a:rPr>
              <a:t>200 N</a:t>
            </a:r>
            <a:r>
              <a:rPr lang="zh-CN" altLang="zh-CN" sz="2800" kern="100" dirty="0">
                <a:solidFill>
                  <a:srgbClr val="002060"/>
                </a:solidFill>
                <a:latin typeface="Times New Roman"/>
                <a:ea typeface="华文细黑"/>
                <a:cs typeface="Times New Roman"/>
              </a:rPr>
              <a:t>时，</a:t>
            </a:r>
            <a:r>
              <a:rPr lang="en-US" altLang="zh-CN" sz="2800" i="1" kern="100" dirty="0" err="1">
                <a:solidFill>
                  <a:srgbClr val="002060"/>
                </a:solidFill>
                <a:latin typeface="Times New Roman"/>
                <a:ea typeface="华文细黑"/>
                <a:cs typeface="Courier New"/>
              </a:rPr>
              <a:t>m</a:t>
            </a:r>
            <a:r>
              <a:rPr lang="en-US" altLang="zh-CN" sz="2800" i="1" kern="100" baseline="-25000" dirty="0" err="1">
                <a:solidFill>
                  <a:srgbClr val="002060"/>
                </a:solidFill>
                <a:latin typeface="Times New Roman"/>
                <a:ea typeface="华文细黑"/>
                <a:cs typeface="Courier New"/>
              </a:rPr>
              <a:t>P</a:t>
            </a:r>
            <a:r>
              <a:rPr lang="en-US" altLang="zh-CN" sz="2800" i="1" kern="100" dirty="0" err="1">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100 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173 N</a:t>
            </a:r>
            <a:r>
              <a:rPr lang="zh-CN" altLang="zh-CN" sz="2800" kern="100" dirty="0">
                <a:solidFill>
                  <a:srgbClr val="002060"/>
                </a:solidFill>
                <a:latin typeface="Times New Roman"/>
                <a:ea typeface="华文细黑"/>
                <a:cs typeface="Times New Roman"/>
              </a:rPr>
              <a:t>，在此条件下，</a:t>
            </a:r>
            <a:r>
              <a:rPr lang="en-US" altLang="zh-CN" sz="2800" i="1" kern="100" dirty="0">
                <a:solidFill>
                  <a:srgbClr val="002060"/>
                </a:solidFill>
                <a:latin typeface="Times New Roman"/>
                <a:ea typeface="华文细黑"/>
                <a:cs typeface="Courier New"/>
              </a:rPr>
              <a:t>BC</a:t>
            </a:r>
            <a:r>
              <a:rPr lang="zh-CN" altLang="zh-CN" sz="2800" kern="100" dirty="0">
                <a:solidFill>
                  <a:srgbClr val="002060"/>
                </a:solidFill>
                <a:latin typeface="Times New Roman"/>
                <a:ea typeface="华文细黑"/>
                <a:cs typeface="Times New Roman"/>
              </a:rPr>
              <a:t>段绳子即将断裂，</a:t>
            </a:r>
            <a:r>
              <a:rPr lang="en-US" altLang="zh-CN" sz="2800" i="1" kern="100" dirty="0">
                <a:solidFill>
                  <a:srgbClr val="002060"/>
                </a:solidFill>
                <a:latin typeface="Times New Roman"/>
                <a:ea typeface="华文细黑"/>
                <a:cs typeface="Courier New"/>
              </a:rPr>
              <a:t>AC</a:t>
            </a:r>
            <a:r>
              <a:rPr lang="zh-CN" altLang="zh-CN" sz="2800" kern="100" dirty="0">
                <a:solidFill>
                  <a:srgbClr val="002060"/>
                </a:solidFill>
                <a:latin typeface="Times New Roman"/>
                <a:ea typeface="华文细黑"/>
                <a:cs typeface="Times New Roman"/>
              </a:rPr>
              <a:t>段绳的拉力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还未达到最大值</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故</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点悬挂重物的重力最多为</a:t>
            </a:r>
            <a:r>
              <a:rPr lang="en-US" altLang="zh-CN" sz="2800" kern="100" dirty="0">
                <a:solidFill>
                  <a:srgbClr val="002060"/>
                </a:solidFill>
                <a:latin typeface="Times New Roman"/>
                <a:ea typeface="华文细黑"/>
                <a:cs typeface="Courier New"/>
              </a:rPr>
              <a:t>100 N</a:t>
            </a:r>
            <a:r>
              <a:rPr lang="zh-CN" altLang="zh-CN" sz="2800" kern="100" dirty="0">
                <a:solidFill>
                  <a:srgbClr val="002060"/>
                </a:solidFill>
                <a:latin typeface="Times New Roman"/>
                <a:ea typeface="华文细黑"/>
                <a:cs typeface="Times New Roman"/>
              </a:rPr>
              <a:t>，这时</a:t>
            </a:r>
            <a:r>
              <a:rPr lang="en-US" altLang="zh-CN" sz="2800" i="1" kern="100" dirty="0">
                <a:solidFill>
                  <a:srgbClr val="002060"/>
                </a:solidFill>
                <a:latin typeface="Times New Roman"/>
                <a:ea typeface="华文细黑"/>
                <a:cs typeface="Courier New"/>
              </a:rPr>
              <a:t>BC</a:t>
            </a:r>
            <a:r>
              <a:rPr lang="zh-CN" altLang="zh-CN" sz="2800" kern="100" dirty="0">
                <a:solidFill>
                  <a:srgbClr val="002060"/>
                </a:solidFill>
                <a:latin typeface="Times New Roman"/>
                <a:ea typeface="华文细黑"/>
                <a:cs typeface="Times New Roman"/>
              </a:rPr>
              <a:t>段绳子即将拉断</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pic>
        <p:nvPicPr>
          <p:cNvPr id="7170" name="Picture 2" descr="\\贾文\贾文\源文件\同步\物理 人教 必修1 新课标\W1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493" y="593000"/>
            <a:ext cx="3356233" cy="20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834740" y="2705943"/>
            <a:ext cx="543739" cy="523220"/>
          </a:xfrm>
          <a:prstGeom prst="rect">
            <a:avLst/>
          </a:prstGeom>
        </p:spPr>
        <p:txBody>
          <a:bodyPr wrap="none">
            <a:spAutoFit/>
          </a:bodyPr>
          <a:lstStyle/>
          <a:p>
            <a:r>
              <a:rPr lang="zh-CN" altLang="zh-CN" sz="2800" kern="100" dirty="0">
                <a:solidFill>
                  <a:srgbClr val="002060"/>
                </a:solidFill>
                <a:latin typeface="Times New Roman"/>
                <a:ea typeface="华文细黑"/>
                <a:cs typeface="Times New Roman"/>
              </a:rPr>
              <a:t>甲</a:t>
            </a:r>
            <a:endParaRPr lang="zh-CN" altLang="en-US" dirty="0"/>
          </a:p>
        </p:txBody>
      </p:sp>
    </p:spTree>
    <p:extLst>
      <p:ext uri="{BB962C8B-B14F-4D97-AF65-F5344CB8AC3E}">
        <p14:creationId xmlns:p14="http://schemas.microsoft.com/office/powerpoint/2010/main" val="409276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blinds(horizontal)">
                                      <p:cBhvr>
                                        <p:cTn id="14" dur="750"/>
                                        <p:tgtEl>
                                          <p:spTgt spid="717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750"/>
                                        <p:tgtEl>
                                          <p:spTgt spid="3"/>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linds(horizontal)">
                                      <p:cBhvr>
                                        <p:cTn id="21" dur="750"/>
                                        <p:tgtEl>
                                          <p:spTgt spid="12">
                                            <p:txEl>
                                              <p:pRg st="2" end="2"/>
                                            </p:txEl>
                                          </p:spTgt>
                                        </p:tgtEl>
                                      </p:cBhvr>
                                    </p:animEffect>
                                  </p:childTnLst>
                                </p:cTn>
                              </p:par>
                            </p:childTnLst>
                          </p:cTn>
                        </p:par>
                        <p:par>
                          <p:cTn id="22" fill="hold">
                            <p:stCondLst>
                              <p:cond delay="2250"/>
                            </p:stCondLst>
                            <p:childTnLst>
                              <p:par>
                                <p:cTn id="23" presetID="3" presetClass="entr" presetSubtype="10" fill="hold" nodeType="after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linds(horizontal)">
                                      <p:cBhvr>
                                        <p:cTn id="25" dur="750"/>
                                        <p:tgtEl>
                                          <p:spTgt spid="12">
                                            <p:txEl>
                                              <p:pRg st="3" end="3"/>
                                            </p:txEl>
                                          </p:spTgt>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blinds(horizontal)">
                                      <p:cBhvr>
                                        <p:cTn id="29" dur="750"/>
                                        <p:tgtEl>
                                          <p:spTgt spid="12">
                                            <p:txEl>
                                              <p:pRg st="4" end="4"/>
                                            </p:txEl>
                                          </p:spTgt>
                                        </p:tgtEl>
                                      </p:cBhvr>
                                    </p:animEffect>
                                  </p:childTnLst>
                                </p:cTn>
                              </p:par>
                            </p:childTnLst>
                          </p:cTn>
                        </p:par>
                        <p:par>
                          <p:cTn id="30" fill="hold">
                            <p:stCondLst>
                              <p:cond delay="3750"/>
                            </p:stCondLst>
                            <p:childTnLst>
                              <p:par>
                                <p:cTn id="31" presetID="3" presetClass="entr" presetSubtype="10" fill="hold" nodeType="after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blinds(horizontal)">
                                      <p:cBhvr>
                                        <p:cTn id="33" dur="750"/>
                                        <p:tgtEl>
                                          <p:spTgt spid="12">
                                            <p:txEl>
                                              <p:pRg st="5" end="5"/>
                                            </p:txEl>
                                          </p:spTgt>
                                        </p:tgtEl>
                                      </p:cBhvr>
                                    </p:animEffect>
                                  </p:childTnLst>
                                </p:cTn>
                              </p:par>
                            </p:childTnLst>
                          </p:cTn>
                        </p:par>
                        <p:par>
                          <p:cTn id="34" fill="hold">
                            <p:stCondLst>
                              <p:cond delay="4500"/>
                            </p:stCondLst>
                            <p:childTnLst>
                              <p:par>
                                <p:cTn id="35" presetID="3" presetClass="entr" presetSubtype="10" fill="hold" nodeType="after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linds(horizontal)">
                                      <p:cBhvr>
                                        <p:cTn id="37" dur="75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10197" y="328523"/>
            <a:ext cx="11187139" cy="5509176"/>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smtClean="0">
                <a:solidFill>
                  <a:srgbClr val="002060"/>
                </a:solidFill>
                <a:latin typeface="Times New Roman"/>
                <a:ea typeface="华文细黑"/>
                <a:cs typeface="Times New Roman"/>
              </a:rPr>
              <a:t>方法二</a:t>
            </a:r>
            <a:r>
              <a:rPr lang="zh-CN" altLang="zh-CN" sz="2800" kern="100" dirty="0">
                <a:solidFill>
                  <a:srgbClr val="002060"/>
                </a:solidFill>
                <a:latin typeface="Times New Roman"/>
                <a:ea typeface="华文细黑"/>
                <a:cs typeface="Times New Roman"/>
              </a:rPr>
              <a:t>　正交分解法</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如</a:t>
            </a:r>
            <a:r>
              <a:rPr lang="zh-CN" altLang="zh-CN" sz="2800" kern="100" dirty="0" smtClean="0">
                <a:solidFill>
                  <a:srgbClr val="002060"/>
                </a:solidFill>
                <a:latin typeface="Times New Roman"/>
                <a:ea typeface="华文细黑"/>
                <a:cs typeface="Times New Roman"/>
              </a:rPr>
              <a:t>图所</a:t>
            </a:r>
            <a:r>
              <a:rPr lang="zh-CN" altLang="zh-CN" sz="2800" kern="100" dirty="0">
                <a:solidFill>
                  <a:srgbClr val="002060"/>
                </a:solidFill>
                <a:latin typeface="Times New Roman"/>
                <a:ea typeface="华文细黑"/>
                <a:cs typeface="Times New Roman"/>
              </a:rPr>
              <a:t>示</a:t>
            </a:r>
            <a:r>
              <a:rPr lang="zh-CN" altLang="zh-CN" sz="2800" kern="100" dirty="0" smtClean="0">
                <a:solidFill>
                  <a:srgbClr val="002060"/>
                </a:solidFill>
                <a:latin typeface="Times New Roman"/>
                <a:ea typeface="华文细黑"/>
                <a:cs typeface="Times New Roman"/>
              </a:rPr>
              <a:t>，</a:t>
            </a:r>
            <a:endParaRPr lang="en-US" altLang="zh-CN" sz="1050" kern="100" dirty="0" smtClean="0">
              <a:latin typeface="宋体"/>
              <a:cs typeface="Courier New"/>
            </a:endParaRPr>
          </a:p>
          <a:p>
            <a:pPr algn="just">
              <a:lnSpc>
                <a:spcPct val="150000"/>
              </a:lnSpc>
              <a:spcAft>
                <a:spcPts val="0"/>
              </a:spcAft>
              <a:tabLst>
                <a:tab pos="2700655" algn="l"/>
              </a:tabLst>
            </a:pP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endParaRPr lang="en-US" altLang="zh-CN" sz="2800" kern="100" dirty="0">
              <a:solidFill>
                <a:srgbClr val="002060"/>
              </a:solidFill>
              <a:latin typeface="Times New Roman"/>
              <a:ea typeface="华文细黑"/>
              <a:cs typeface="Times New Roman"/>
            </a:endParaRPr>
          </a:p>
          <a:p>
            <a:pPr algn="just">
              <a:lnSpc>
                <a:spcPct val="150000"/>
              </a:lnSpc>
              <a:spcAft>
                <a:spcPts val="0"/>
              </a:spcAft>
              <a:tabLst>
                <a:tab pos="2700655" algn="l"/>
              </a:tabLst>
            </a:pPr>
            <a:endParaRPr lang="en-US" altLang="zh-CN" sz="2800" kern="100" dirty="0" smtClean="0">
              <a:solidFill>
                <a:srgbClr val="002060"/>
              </a:solidFill>
              <a:latin typeface="Times New Roman"/>
              <a:ea typeface="华文细黑"/>
              <a:cs typeface="Times New Roman"/>
            </a:endParaRPr>
          </a:p>
          <a:p>
            <a:pPr algn="just">
              <a:lnSpc>
                <a:spcPct val="200000"/>
              </a:lnSpc>
              <a:spcAft>
                <a:spcPts val="0"/>
              </a:spcAft>
              <a:tabLst>
                <a:tab pos="2700655" algn="l"/>
              </a:tabLst>
            </a:pPr>
            <a:endParaRPr lang="en-US" altLang="zh-CN" sz="2800" kern="100" dirty="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spc="-100" dirty="0" smtClean="0">
                <a:solidFill>
                  <a:srgbClr val="002060"/>
                </a:solidFill>
                <a:latin typeface="Times New Roman"/>
                <a:ea typeface="华文细黑"/>
                <a:cs typeface="Times New Roman"/>
              </a:rPr>
              <a:t>将</a:t>
            </a:r>
            <a:r>
              <a:rPr lang="zh-CN" altLang="zh-CN" sz="2800" kern="100" spc="-100" dirty="0">
                <a:solidFill>
                  <a:srgbClr val="002060"/>
                </a:solidFill>
                <a:latin typeface="Times New Roman"/>
                <a:ea typeface="华文细黑"/>
                <a:cs typeface="Times New Roman"/>
              </a:rPr>
              <a:t>拉力</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分解</a:t>
            </a:r>
            <a:r>
              <a:rPr lang="zh-CN" altLang="zh-CN" sz="2800" kern="100" spc="-1000" dirty="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根据受力平衡可得</a:t>
            </a:r>
            <a:r>
              <a:rPr lang="zh-CN" altLang="zh-CN" sz="2800" kern="100" spc="-10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1</a:t>
            </a:r>
            <a:r>
              <a:rPr lang="en-US" altLang="zh-CN" sz="2800" kern="100" spc="-100" dirty="0">
                <a:solidFill>
                  <a:srgbClr val="002060"/>
                </a:solidFill>
                <a:latin typeface="Times New Roman"/>
                <a:ea typeface="华文细黑"/>
                <a:cs typeface="Courier New"/>
              </a:rPr>
              <a:t>·sin 30°</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F</a:t>
            </a:r>
            <a:r>
              <a:rPr lang="zh-CN" altLang="zh-CN" sz="2800" kern="100" spc="-100" dirty="0">
                <a:solidFill>
                  <a:srgbClr val="002060"/>
                </a:solidFill>
                <a:latin typeface="Times New Roman"/>
                <a:ea typeface="华文细黑"/>
                <a:cs typeface="Times New Roman"/>
              </a:rPr>
              <a:t>＝</a:t>
            </a:r>
            <a:r>
              <a:rPr lang="en-US" altLang="zh-CN" sz="2800" i="1" kern="100" spc="-100" dirty="0" err="1">
                <a:solidFill>
                  <a:srgbClr val="002060"/>
                </a:solidFill>
                <a:latin typeface="Times New Roman"/>
                <a:ea typeface="华文细黑"/>
                <a:cs typeface="Courier New"/>
              </a:rPr>
              <a:t>m</a:t>
            </a:r>
            <a:r>
              <a:rPr lang="en-US" altLang="zh-CN" sz="2800" i="1" kern="100" spc="-100" baseline="-25000" dirty="0" err="1">
                <a:solidFill>
                  <a:srgbClr val="002060"/>
                </a:solidFill>
                <a:latin typeface="Times New Roman"/>
                <a:ea typeface="华文细黑"/>
                <a:cs typeface="Courier New"/>
              </a:rPr>
              <a:t>P</a:t>
            </a:r>
            <a:r>
              <a:rPr lang="en-US" altLang="zh-CN" sz="2800" i="1" kern="100" spc="-100" dirty="0" err="1">
                <a:solidFill>
                  <a:srgbClr val="002060"/>
                </a:solidFill>
                <a:latin typeface="Times New Roman"/>
                <a:ea typeface="华文细黑"/>
                <a:cs typeface="Courier New"/>
              </a:rPr>
              <a:t>g</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F</a:t>
            </a:r>
            <a:r>
              <a:rPr lang="en-US" altLang="zh-CN" sz="2800" kern="100" spc="-100" baseline="-25000" dirty="0">
                <a:solidFill>
                  <a:srgbClr val="002060"/>
                </a:solidFill>
                <a:latin typeface="Times New Roman"/>
                <a:ea typeface="华文细黑"/>
                <a:cs typeface="Courier New"/>
              </a:rPr>
              <a:t>1</a:t>
            </a:r>
            <a:r>
              <a:rPr lang="en-US" altLang="zh-CN" sz="2800" kern="100" spc="-100" dirty="0">
                <a:solidFill>
                  <a:srgbClr val="002060"/>
                </a:solidFill>
                <a:latin typeface="Times New Roman"/>
                <a:ea typeface="华文细黑"/>
                <a:cs typeface="Courier New"/>
              </a:rPr>
              <a:t>·cos 30</a:t>
            </a:r>
            <a:r>
              <a:rPr lang="en-US" altLang="zh-CN" sz="2800" kern="100" spc="-100" dirty="0" smtClean="0">
                <a:solidFill>
                  <a:srgbClr val="002060"/>
                </a:solidFill>
                <a:latin typeface="Times New Roman"/>
                <a:ea typeface="华文细黑"/>
                <a:cs typeface="Courier New"/>
              </a:rPr>
              <a:t>°.</a:t>
            </a: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后面</a:t>
            </a:r>
            <a:r>
              <a:rPr lang="zh-CN" altLang="zh-CN" sz="2800" kern="100" dirty="0">
                <a:solidFill>
                  <a:srgbClr val="002060"/>
                </a:solidFill>
                <a:latin typeface="Times New Roman"/>
                <a:ea typeface="华文细黑"/>
                <a:cs typeface="Times New Roman"/>
              </a:rPr>
              <a:t>的分析过程同方法一</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3" name="矩形 2"/>
          <p:cNvSpPr/>
          <p:nvPr/>
        </p:nvSpPr>
        <p:spPr>
          <a:xfrm>
            <a:off x="5823337" y="3914686"/>
            <a:ext cx="543739" cy="523220"/>
          </a:xfrm>
          <a:prstGeom prst="rect">
            <a:avLst/>
          </a:prstGeom>
        </p:spPr>
        <p:txBody>
          <a:bodyPr wrap="none">
            <a:spAutoFit/>
          </a:bodyPr>
          <a:lstStyle/>
          <a:p>
            <a:r>
              <a:rPr lang="zh-CN" altLang="zh-CN" sz="2800" kern="100" dirty="0" smtClean="0">
                <a:solidFill>
                  <a:srgbClr val="002060"/>
                </a:solidFill>
                <a:latin typeface="Times New Roman"/>
                <a:ea typeface="华文细黑"/>
                <a:cs typeface="Times New Roman"/>
              </a:rPr>
              <a:t>乙</a:t>
            </a:r>
            <a:endParaRPr lang="zh-CN" altLang="en-US" dirty="0"/>
          </a:p>
        </p:txBody>
      </p:sp>
      <p:pic>
        <p:nvPicPr>
          <p:cNvPr id="8194" name="Picture 2" descr="\\贾文\贾文\源文件\同步\物理 人教 必修1 新课标\W1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68" y="1574232"/>
            <a:ext cx="3455876" cy="21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20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blinds(horizontal)">
                                      <p:cBhvr>
                                        <p:cTn id="14" dur="750"/>
                                        <p:tgtEl>
                                          <p:spTgt spid="819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750"/>
                                        <p:tgtEl>
                                          <p:spTgt spid="3"/>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blinds(horizontal)">
                                      <p:cBhvr>
                                        <p:cTn id="21" dur="750"/>
                                        <p:tgtEl>
                                          <p:spTgt spid="12">
                                            <p:txEl>
                                              <p:pRg st="6" end="6"/>
                                            </p:txEl>
                                          </p:spTgt>
                                        </p:tgtEl>
                                      </p:cBhvr>
                                    </p:animEffect>
                                  </p:childTnLst>
                                </p:cTn>
                              </p:par>
                            </p:childTnLst>
                          </p:cTn>
                        </p:par>
                        <p:par>
                          <p:cTn id="22" fill="hold">
                            <p:stCondLst>
                              <p:cond delay="2250"/>
                            </p:stCondLst>
                            <p:childTnLst>
                              <p:par>
                                <p:cTn id="23" presetID="3" presetClass="entr" presetSubtype="10" fill="hold" nodeType="after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animEffect transition="in" filter="blinds(horizontal)">
                                      <p:cBhvr>
                                        <p:cTn id="25" dur="75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64" y="189434"/>
            <a:ext cx="2333534" cy="668428"/>
            <a:chOff x="164" y="341996"/>
            <a:chExt cx="2333534" cy="668428"/>
          </a:xfrm>
        </p:grpSpPr>
        <p:sp>
          <p:nvSpPr>
            <p:cNvPr id="6" name="五边形 5"/>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7" name="燕尾形 6"/>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8" name="矩形 7"/>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9" name="矩形 8"/>
          <p:cNvSpPr/>
          <p:nvPr/>
        </p:nvSpPr>
        <p:spPr>
          <a:xfrm>
            <a:off x="426950" y="750684"/>
            <a:ext cx="11232086" cy="5909310"/>
          </a:xfrm>
          <a:prstGeom prst="rect">
            <a:avLst/>
          </a:prstGeom>
        </p:spPr>
        <p:txBody>
          <a:bodyPr>
            <a:spAutoFit/>
          </a:bodyPr>
          <a:lstStyle/>
          <a:p>
            <a:pPr algn="ctr">
              <a:lnSpc>
                <a:spcPct val="150000"/>
              </a:lnSpc>
              <a:spcAft>
                <a:spcPts val="0"/>
              </a:spcAft>
              <a:tabLst>
                <a:tab pos="2700655" algn="l"/>
              </a:tabLst>
            </a:pPr>
            <a:r>
              <a:rPr lang="zh-CN" altLang="zh-CN" sz="2800" b="1" kern="100" dirty="0">
                <a:solidFill>
                  <a:srgbClr val="C00000"/>
                </a:solidFill>
                <a:latin typeface="Times New Roman"/>
                <a:ea typeface="华文细黑"/>
                <a:cs typeface="Times New Roman"/>
              </a:rPr>
              <a:t>解共点力平衡问题的一般步骤</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spc="-100" dirty="0">
                <a:latin typeface="Times New Roman"/>
                <a:ea typeface="华文细黑"/>
                <a:cs typeface="Courier New"/>
              </a:rPr>
              <a:t>1.</a:t>
            </a:r>
            <a:r>
              <a:rPr lang="zh-CN" altLang="zh-CN" sz="2800" kern="100" spc="-100" dirty="0">
                <a:latin typeface="Times New Roman"/>
                <a:ea typeface="华文细黑"/>
                <a:cs typeface="Times New Roman"/>
              </a:rPr>
              <a:t>选取研究对象</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对于有相互作用的两个或两个以上的物体构成的系统</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应明确所选研究对象是系统整体还是系统中的某一个物体</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整体法或隔离法</a:t>
            </a:r>
            <a:r>
              <a:rPr lang="en-US" altLang="zh-CN" sz="2800" kern="100" spc="-100" dirty="0">
                <a:latin typeface="Times New Roman"/>
                <a:ea typeface="华文细黑"/>
                <a:cs typeface="Courier New"/>
              </a:rPr>
              <a:t>).</a:t>
            </a:r>
            <a:endParaRPr lang="zh-CN" altLang="zh-CN" sz="1050" kern="100" spc="-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对所选研究对象进行受力分析，并画出受力分析图</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对研究对象所受的力进行处理</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对三力平衡问题，一般根据平衡条件画出力合成的平行四边形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对四力或四力以上的平衡问题，一般建立合适的直角坐标系，对各力按坐标轴进行分解</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建立平衡方程</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对于四力或四力以上的平衡问题，用正交分解法列出方程组</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78490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41735" y="786706"/>
            <a:ext cx="11286622" cy="5439566"/>
          </a:xfrm>
          <a:prstGeom prst="rect">
            <a:avLst/>
          </a:prstGeom>
        </p:spPr>
        <p:txBody>
          <a:bodyPr wrap="square">
            <a:spAutoFit/>
          </a:bodyPr>
          <a:lstStyle/>
          <a:p>
            <a:pPr algn="just">
              <a:lnSpc>
                <a:spcPts val="53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临界问题</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问题界定：物体所处平衡状态将要发生变化的状态为临界状态，涉及临界状态的问题为临界问题</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问题特点</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当某物理量发生变化时，会引起其他几个物理量的变化</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注意某现象</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恰好出现</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恰好不出现</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的条件</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分析方法：基本方法是假设推理法，即先假设某种情况成立，然后根据平衡条件及有关知识进行论证、求解</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二、平衡中的临界、极值问题</a:t>
            </a:r>
          </a:p>
        </p:txBody>
      </p:sp>
    </p:spTree>
    <p:extLst>
      <p:ext uri="{BB962C8B-B14F-4D97-AF65-F5344CB8AC3E}">
        <p14:creationId xmlns:p14="http://schemas.microsoft.com/office/powerpoint/2010/main" val="1570582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21415" y="467306"/>
            <a:ext cx="11286622" cy="5638338"/>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极值问题</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问题界定：物体平衡的极值问题，一般指在力的变化过程中涉及力的最大值和最小值的问题</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分析方法</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解析法：根据物体的平衡条件列出方程，在解方程时，采用数学知识求极值或者根据物理临界条件求极值</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图解法：根据物体的平衡条件作出力的矢量图，画出平行四边形或者矢量三角形进行动态分析，确定最大值或最小值</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644497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55587" y="14938"/>
            <a:ext cx="11218278"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物体的质量为</a:t>
            </a:r>
            <a:r>
              <a:rPr lang="en-US" altLang="zh-CN" sz="2800" kern="100" dirty="0">
                <a:latin typeface="Times New Roman"/>
                <a:ea typeface="华文细黑"/>
                <a:cs typeface="Courier New"/>
              </a:rPr>
              <a:t>2 kg</a:t>
            </a:r>
            <a:r>
              <a:rPr lang="zh-CN" altLang="zh-CN" sz="2800" kern="100" dirty="0">
                <a:latin typeface="Times New Roman"/>
                <a:ea typeface="华文细黑"/>
                <a:cs typeface="Times New Roman"/>
              </a:rPr>
              <a:t>，两根轻绳</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AC</a:t>
            </a:r>
            <a:r>
              <a:rPr lang="zh-CN" altLang="zh-CN" sz="2800" kern="100" dirty="0">
                <a:latin typeface="Times New Roman"/>
                <a:ea typeface="华文细黑"/>
                <a:cs typeface="Times New Roman"/>
              </a:rPr>
              <a:t>的一端连接于竖直墙上</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在同一竖直线上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，另一端系于物体上，在物体上另施加一个方向与水平线成</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60°</a:t>
            </a:r>
            <a:r>
              <a:rPr lang="zh-CN" altLang="zh-CN" sz="2800" kern="100" dirty="0">
                <a:latin typeface="Times New Roman"/>
                <a:ea typeface="华文细黑"/>
                <a:cs typeface="Times New Roman"/>
              </a:rPr>
              <a:t>角的拉力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，若要使两绳都能伸直，</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示，伸直时</a:t>
            </a:r>
            <a:r>
              <a:rPr lang="en-US" altLang="zh-CN" sz="2800" i="1" kern="100" dirty="0">
                <a:latin typeface="Times New Roman"/>
                <a:ea typeface="华文细黑"/>
                <a:cs typeface="Courier New"/>
              </a:rPr>
              <a:t>AC</a:t>
            </a:r>
            <a:r>
              <a:rPr lang="zh-CN" altLang="zh-CN" sz="2800" kern="100" dirty="0">
                <a:latin typeface="Times New Roman"/>
                <a:ea typeface="华文细黑"/>
                <a:cs typeface="Times New Roman"/>
              </a:rPr>
              <a:t>与墙面垂直，绳</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与绳</a:t>
            </a:r>
            <a:r>
              <a:rPr lang="en-US" altLang="zh-CN" sz="2800" i="1" kern="100" dirty="0">
                <a:latin typeface="Times New Roman"/>
                <a:ea typeface="华文细黑"/>
                <a:cs typeface="Courier New"/>
              </a:rPr>
              <a:t>AC</a:t>
            </a:r>
            <a:r>
              <a:rPr lang="zh-CN" altLang="zh-CN" sz="2800" kern="100" dirty="0">
                <a:latin typeface="Times New Roman"/>
                <a:ea typeface="华文细黑"/>
                <a:cs typeface="Times New Roman"/>
              </a:rPr>
              <a:t>间夹角也为</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60°</a:t>
            </a:r>
            <a:r>
              <a:rPr lang="zh-CN" altLang="zh-CN" sz="2800" kern="100" dirty="0">
                <a:latin typeface="Times New Roman"/>
                <a:ea typeface="华文细黑"/>
                <a:cs typeface="Times New Roman"/>
              </a:rPr>
              <a:t>，求拉力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的大小范围</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9218" name="Picture 2" descr="\\贾文\贾文\源文件\同步\物理 人教 必修1 新课标\4-164.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888" y="2649642"/>
            <a:ext cx="2612104" cy="287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823303" y="5539657"/>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315646294"/>
              </p:ext>
            </p:extLst>
          </p:nvPr>
        </p:nvGraphicFramePr>
        <p:xfrm>
          <a:off x="550863" y="5741988"/>
          <a:ext cx="4859337" cy="1360487"/>
        </p:xfrm>
        <a:graphic>
          <a:graphicData uri="http://schemas.openxmlformats.org/presentationml/2006/ole">
            <mc:AlternateContent xmlns:mc="http://schemas.openxmlformats.org/markup-compatibility/2006">
              <mc:Choice xmlns:v="urn:schemas-microsoft-com:vml" Requires="v">
                <p:oleObj spid="_x0000_s9489" name="文档" r:id="rId5" imgW="4858579" imgH="1360853" progId="Word.Document.12">
                  <p:embed/>
                </p:oleObj>
              </mc:Choice>
              <mc:Fallback>
                <p:oleObj name="文档" r:id="rId5" imgW="4858579" imgH="1360853" progId="Word.Document.12">
                  <p:embed/>
                  <p:pic>
                    <p:nvPicPr>
                      <p:cNvPr id="0" name="对象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3" y="5741988"/>
                        <a:ext cx="4859337"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6195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534768" y="279328"/>
            <a:ext cx="11120877" cy="2031325"/>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物体的受力情况如图，由平衡条件</a:t>
            </a:r>
            <a:r>
              <a:rPr lang="zh-CN" altLang="zh-CN" sz="2800" kern="100" dirty="0" smtClean="0">
                <a:solidFill>
                  <a:srgbClr val="002060"/>
                </a:solidFill>
                <a:latin typeface="Times New Roman"/>
                <a:ea typeface="华文细黑"/>
                <a:cs typeface="Times New Roman"/>
              </a:rPr>
              <a:t>得</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sin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cos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0</a:t>
            </a:r>
            <a:endParaRPr lang="zh-CN" altLang="zh-CN" sz="1050" kern="100" dirty="0">
              <a:latin typeface="宋体"/>
              <a:cs typeface="Courier New"/>
            </a:endParaRPr>
          </a:p>
        </p:txBody>
      </p:sp>
      <p:pic>
        <p:nvPicPr>
          <p:cNvPr id="10242" name="Picture 2" descr="\\贾文\贾文\源文件\同步\物理 人教 必修1 新课标\4-16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398" y="535337"/>
            <a:ext cx="3348074" cy="324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429373491"/>
              </p:ext>
            </p:extLst>
          </p:nvPr>
        </p:nvGraphicFramePr>
        <p:xfrm>
          <a:off x="612438" y="2324765"/>
          <a:ext cx="4832350" cy="1290638"/>
        </p:xfrm>
        <a:graphic>
          <a:graphicData uri="http://schemas.openxmlformats.org/presentationml/2006/ole">
            <mc:AlternateContent xmlns:mc="http://schemas.openxmlformats.org/markup-compatibility/2006">
              <mc:Choice xmlns:v="urn:schemas-microsoft-com:vml" Requires="v">
                <p:oleObj spid="_x0000_s11016" name="文档" r:id="rId4" imgW="4831934" imgH="1289949" progId="Word.Document.12">
                  <p:embed/>
                </p:oleObj>
              </mc:Choice>
              <mc:Fallback>
                <p:oleObj name="文档" r:id="rId4" imgW="4831934" imgH="1289949" progId="Word.Document.12">
                  <p:embed/>
                  <p:pic>
                    <p:nvPicPr>
                      <p:cNvPr id="0" name=""/>
                      <p:cNvPicPr/>
                      <p:nvPr/>
                    </p:nvPicPr>
                    <p:blipFill>
                      <a:blip r:embed="rId5"/>
                      <a:stretch>
                        <a:fillRect/>
                      </a:stretch>
                    </p:blipFill>
                    <p:spPr>
                      <a:xfrm>
                        <a:off x="612438" y="2324765"/>
                        <a:ext cx="4832350" cy="129063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987718348"/>
              </p:ext>
            </p:extLst>
          </p:nvPr>
        </p:nvGraphicFramePr>
        <p:xfrm>
          <a:off x="612438" y="3352309"/>
          <a:ext cx="4837113" cy="1281113"/>
        </p:xfrm>
        <a:graphic>
          <a:graphicData uri="http://schemas.openxmlformats.org/presentationml/2006/ole">
            <mc:AlternateContent xmlns:mc="http://schemas.openxmlformats.org/markup-compatibility/2006">
              <mc:Choice xmlns:v="urn:schemas-microsoft-com:vml" Requires="v">
                <p:oleObj spid="_x0000_s11017" name="文档" r:id="rId6" imgW="4831934" imgH="1290309" progId="Word.Document.12">
                  <p:embed/>
                </p:oleObj>
              </mc:Choice>
              <mc:Fallback>
                <p:oleObj name="文档" r:id="rId6" imgW="4831934" imgH="1290309" progId="Word.Document.12">
                  <p:embed/>
                  <p:pic>
                    <p:nvPicPr>
                      <p:cNvPr id="0" name=""/>
                      <p:cNvPicPr/>
                      <p:nvPr/>
                    </p:nvPicPr>
                    <p:blipFill>
                      <a:blip r:embed="rId7"/>
                      <a:stretch>
                        <a:fillRect/>
                      </a:stretch>
                    </p:blipFill>
                    <p:spPr>
                      <a:xfrm>
                        <a:off x="612438" y="3352309"/>
                        <a:ext cx="4837113" cy="1281113"/>
                      </a:xfrm>
                      <a:prstGeom prst="rect">
                        <a:avLst/>
                      </a:prstGeom>
                    </p:spPr>
                  </p:pic>
                </p:oleObj>
              </mc:Fallback>
            </mc:AlternateContent>
          </a:graphicData>
        </a:graphic>
      </p:graphicFrame>
      <p:sp>
        <p:nvSpPr>
          <p:cNvPr id="7" name="矩形 6"/>
          <p:cNvSpPr/>
          <p:nvPr/>
        </p:nvSpPr>
        <p:spPr>
          <a:xfrm>
            <a:off x="534768" y="4412109"/>
            <a:ext cx="11120877" cy="656846"/>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令</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0</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最大值</a:t>
            </a:r>
            <a:endParaRPr lang="zh-CN" altLang="zh-CN" sz="1050" kern="100" dirty="0">
              <a:latin typeface="宋体"/>
              <a:cs typeface="Courier New"/>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083790599"/>
              </p:ext>
            </p:extLst>
          </p:nvPr>
        </p:nvGraphicFramePr>
        <p:xfrm>
          <a:off x="612438" y="5235565"/>
          <a:ext cx="4835525" cy="1279525"/>
        </p:xfrm>
        <a:graphic>
          <a:graphicData uri="http://schemas.openxmlformats.org/presentationml/2006/ole">
            <mc:AlternateContent xmlns:mc="http://schemas.openxmlformats.org/markup-compatibility/2006">
              <mc:Choice xmlns:v="urn:schemas-microsoft-com:vml" Requires="v">
                <p:oleObj spid="_x0000_s11018" name="文档" r:id="rId8" imgW="4831934" imgH="1290309" progId="Word.Document.12">
                  <p:embed/>
                </p:oleObj>
              </mc:Choice>
              <mc:Fallback>
                <p:oleObj name="文档" r:id="rId8" imgW="4831934" imgH="1290309" progId="Word.Document.12">
                  <p:embed/>
                  <p:pic>
                    <p:nvPicPr>
                      <p:cNvPr id="0" name=""/>
                      <p:cNvPicPr/>
                      <p:nvPr/>
                    </p:nvPicPr>
                    <p:blipFill>
                      <a:blip r:embed="rId9"/>
                      <a:stretch>
                        <a:fillRect/>
                      </a:stretch>
                    </p:blipFill>
                    <p:spPr>
                      <a:xfrm>
                        <a:off x="612438" y="5235565"/>
                        <a:ext cx="4835525" cy="1279525"/>
                      </a:xfrm>
                      <a:prstGeom prst="rect">
                        <a:avLst/>
                      </a:prstGeom>
                    </p:spPr>
                  </p:pic>
                </p:oleObj>
              </mc:Fallback>
            </mc:AlternateContent>
          </a:graphicData>
        </a:graphic>
      </p:graphicFrame>
    </p:spTree>
    <p:extLst>
      <p:ext uri="{BB962C8B-B14F-4D97-AF65-F5344CB8AC3E}">
        <p14:creationId xmlns:p14="http://schemas.microsoft.com/office/powerpoint/2010/main" val="81965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linds(horizontal)">
                                      <p:cBhvr>
                                        <p:cTn id="10" dur="750"/>
                                        <p:tgtEl>
                                          <p:spTgt spid="10242"/>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750"/>
                                        <p:tgtEl>
                                          <p:spTgt spid="3">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750"/>
                                        <p:tgtEl>
                                          <p:spTgt spid="3">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750"/>
                                        <p:tgtEl>
                                          <p:spTgt spid="2"/>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750"/>
                                        <p:tgtEl>
                                          <p:spTgt spid="5"/>
                                        </p:tgtEl>
                                      </p:cBhvr>
                                    </p:animEffect>
                                  </p:childTnLst>
                                </p:cTn>
                              </p:par>
                            </p:childTnLst>
                          </p:cTn>
                        </p:par>
                        <p:par>
                          <p:cTn id="27" fill="hold">
                            <p:stCondLst>
                              <p:cond delay="3750"/>
                            </p:stCondLst>
                            <p:childTnLst>
                              <p:par>
                                <p:cTn id="28" presetID="3"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750"/>
                                        <p:tgtEl>
                                          <p:spTgt spid="7"/>
                                        </p:tgtEl>
                                      </p:cBhvr>
                                    </p:animEffect>
                                  </p:childTnLst>
                                </p:cTn>
                              </p:par>
                            </p:childTnLst>
                          </p:cTn>
                        </p:par>
                        <p:par>
                          <p:cTn id="31" fill="hold">
                            <p:stCondLst>
                              <p:cond delay="4500"/>
                            </p:stCondLst>
                            <p:childTnLst>
                              <p:par>
                                <p:cTn id="32" presetID="3"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2409" y="1125538"/>
            <a:ext cx="10625594" cy="3618939"/>
          </a:xfrm>
          <a:prstGeom prst="rect">
            <a:avLst/>
          </a:prstGeom>
        </p:spPr>
        <p:txBody>
          <a:bodyPr>
            <a:spAutoFit/>
          </a:bodyPr>
          <a:lstStyle/>
          <a:p>
            <a:pPr>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理解共点力作用下物体平衡状态的概念以及共点力作用下物体的平衡条件</a:t>
            </a:r>
            <a:r>
              <a:rPr lang="en-US" altLang="zh-CN" sz="2800" kern="100" dirty="0" smtClean="0">
                <a:latin typeface="Times New Roman"/>
                <a:ea typeface="华文细黑"/>
              </a:rPr>
              <a:t>.</a:t>
            </a:r>
          </a:p>
          <a:p>
            <a:pPr>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掌握共点力平衡问题的处理方法</a:t>
            </a:r>
            <a:r>
              <a:rPr lang="en-US" altLang="zh-CN" sz="2800" kern="100" dirty="0" smtClean="0">
                <a:latin typeface="Times New Roman"/>
                <a:ea typeface="华文细黑"/>
              </a:rPr>
              <a:t>.</a:t>
            </a:r>
          </a:p>
          <a:p>
            <a:pPr>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掌握动态平衡问题和多物体平衡问题的分析方法</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782292942"/>
              </p:ext>
            </p:extLst>
          </p:nvPr>
        </p:nvGraphicFramePr>
        <p:xfrm>
          <a:off x="609600" y="1557586"/>
          <a:ext cx="7578725" cy="1279525"/>
        </p:xfrm>
        <a:graphic>
          <a:graphicData uri="http://schemas.openxmlformats.org/presentationml/2006/ole">
            <mc:AlternateContent xmlns:mc="http://schemas.openxmlformats.org/markup-compatibility/2006">
              <mc:Choice xmlns:v="urn:schemas-microsoft-com:vml" Requires="v">
                <p:oleObj spid="_x0000_s11768" name="文档" r:id="rId3" imgW="7580252" imgH="1279872" progId="Word.Document.12">
                  <p:embed/>
                </p:oleObj>
              </mc:Choice>
              <mc:Fallback>
                <p:oleObj name="文档" r:id="rId3" imgW="7580252" imgH="1279872" progId="Word.Document.12">
                  <p:embed/>
                  <p:pic>
                    <p:nvPicPr>
                      <p:cNvPr id="0" name=""/>
                      <p:cNvPicPr/>
                      <p:nvPr/>
                    </p:nvPicPr>
                    <p:blipFill>
                      <a:blip r:embed="rId4"/>
                      <a:stretch>
                        <a:fillRect/>
                      </a:stretch>
                    </p:blipFill>
                    <p:spPr>
                      <a:xfrm>
                        <a:off x="609600" y="1557586"/>
                        <a:ext cx="7578725" cy="127952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372698002"/>
              </p:ext>
            </p:extLst>
          </p:nvPr>
        </p:nvGraphicFramePr>
        <p:xfrm>
          <a:off x="609600" y="2776736"/>
          <a:ext cx="8767763" cy="1279525"/>
        </p:xfrm>
        <a:graphic>
          <a:graphicData uri="http://schemas.openxmlformats.org/presentationml/2006/ole">
            <mc:AlternateContent xmlns:mc="http://schemas.openxmlformats.org/markup-compatibility/2006">
              <mc:Choice xmlns:v="urn:schemas-microsoft-com:vml" Requires="v">
                <p:oleObj spid="_x0000_s11769" name="文档" r:id="rId5" imgW="8772303" imgH="1279872" progId="Word.Document.12">
                  <p:embed/>
                </p:oleObj>
              </mc:Choice>
              <mc:Fallback>
                <p:oleObj name="文档" r:id="rId5" imgW="8772303" imgH="1279872" progId="Word.Document.12">
                  <p:embed/>
                  <p:pic>
                    <p:nvPicPr>
                      <p:cNvPr id="0" name=""/>
                      <p:cNvPicPr/>
                      <p:nvPr/>
                    </p:nvPicPr>
                    <p:blipFill>
                      <a:blip r:embed="rId6"/>
                      <a:stretch>
                        <a:fillRect/>
                      </a:stretch>
                    </p:blipFill>
                    <p:spPr>
                      <a:xfrm>
                        <a:off x="609600" y="2776736"/>
                        <a:ext cx="8767763" cy="1279525"/>
                      </a:xfrm>
                      <a:prstGeom prst="rect">
                        <a:avLst/>
                      </a:prstGeom>
                    </p:spPr>
                  </p:pic>
                </p:oleObj>
              </mc:Fallback>
            </mc:AlternateContent>
          </a:graphicData>
        </a:graphic>
      </p:graphicFrame>
    </p:spTree>
    <p:extLst>
      <p:ext uri="{BB962C8B-B14F-4D97-AF65-F5344CB8AC3E}">
        <p14:creationId xmlns:p14="http://schemas.microsoft.com/office/powerpoint/2010/main" val="383036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621482"/>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a:solidFill>
                    <a:schemeClr val="bg1"/>
                  </a:solidFill>
                  <a:latin typeface="宋体"/>
                  <a:cs typeface="Courier New"/>
                </a:rPr>
                <a:t>方法</a:t>
              </a:r>
              <a:r>
                <a:rPr lang="zh-CN" altLang="en-US" sz="2800" b="1" kern="100" dirty="0" smtClean="0">
                  <a:solidFill>
                    <a:schemeClr val="bg1"/>
                  </a:solidFill>
                  <a:latin typeface="宋体"/>
                  <a:cs typeface="Courier New"/>
                </a:rPr>
                <a:t>总结</a:t>
              </a:r>
              <a:endParaRPr lang="zh-CN" altLang="en-US" sz="2800" b="1" kern="100" dirty="0">
                <a:solidFill>
                  <a:schemeClr val="bg1"/>
                </a:solidFill>
                <a:latin typeface="宋体"/>
                <a:cs typeface="Courier New"/>
              </a:endParaRPr>
            </a:p>
          </p:txBody>
        </p:sp>
      </p:grpSp>
      <p:sp>
        <p:nvSpPr>
          <p:cNvPr id="7" name="矩形 6"/>
          <p:cNvSpPr/>
          <p:nvPr/>
        </p:nvSpPr>
        <p:spPr>
          <a:xfrm>
            <a:off x="547769" y="1270442"/>
            <a:ext cx="11010769" cy="4227696"/>
          </a:xfrm>
          <a:prstGeom prst="rect">
            <a:avLst/>
          </a:prstGeom>
        </p:spPr>
        <p:txBody>
          <a:bodyPr>
            <a:spAutoFit/>
          </a:bodyPr>
          <a:lstStyle/>
          <a:p>
            <a:pPr algn="ctr">
              <a:lnSpc>
                <a:spcPts val="5500"/>
              </a:lnSpc>
              <a:spcAft>
                <a:spcPts val="0"/>
              </a:spcAft>
              <a:tabLst>
                <a:tab pos="2700655" algn="l"/>
              </a:tabLst>
            </a:pPr>
            <a:r>
              <a:rPr lang="zh-CN" altLang="zh-CN" sz="2800" b="1" kern="100" dirty="0">
                <a:solidFill>
                  <a:srgbClr val="C00000"/>
                </a:solidFill>
                <a:latin typeface="Times New Roman"/>
                <a:ea typeface="华文细黑"/>
                <a:cs typeface="Times New Roman"/>
              </a:rPr>
              <a:t>解决临界极值问题时应注意的问题</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求解平衡中的临界问题和极值问题时，首先要正确地进行受力分析和变化过程分析，找出平衡的临界点和极值点</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临界条件必须在变化中去寻找，不能停留在一个状态来研究临界问题，而是把某个物理量推向极端，即极大或极小，并依此做出科学的推理分析，从而给出判断或导出一般结论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8" name="图片 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2456344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6"/>
          <p:cNvSpPr/>
          <p:nvPr/>
        </p:nvSpPr>
        <p:spPr>
          <a:xfrm>
            <a:off x="564376" y="2106988"/>
            <a:ext cx="7461660" cy="2268435"/>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5500" b="1" dirty="0">
                <a:solidFill>
                  <a:srgbClr val="0070C0"/>
                </a:solidFill>
                <a:latin typeface="+mj-lt"/>
                <a:ea typeface="+mj-ea"/>
                <a:cs typeface="+mj-cs"/>
              </a:rPr>
              <a:t>用整体法和隔离法分析多物体平衡问题</a:t>
            </a:r>
            <a:endParaRPr lang="en-US" altLang="zh-CN" sz="5500" b="1" dirty="0">
              <a:solidFill>
                <a:srgbClr val="0070C0"/>
              </a:solidFill>
              <a:latin typeface="+mj-lt"/>
              <a:ea typeface="+mj-ea"/>
              <a:cs typeface="+mj-cs"/>
            </a:endParaRPr>
          </a:p>
        </p:txBody>
      </p:sp>
      <p:pic>
        <p:nvPicPr>
          <p:cNvPr id="5" name="Picture 4" descr="C:\Users\Administrator\Desktop\用！！！\风景图片\新图！\3运动会\timg (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549" r="19473"/>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16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9182" y="1209125"/>
            <a:ext cx="11010769" cy="2817053"/>
          </a:xfrm>
          <a:prstGeom prst="rect">
            <a:avLst/>
          </a:prstGeom>
        </p:spPr>
        <p:txBody>
          <a:bodyPr>
            <a:spAutoFit/>
          </a:bodyPr>
          <a:lstStyle/>
          <a:p>
            <a:pPr indent="720000" algn="just">
              <a:lnSpc>
                <a:spcPts val="5500"/>
              </a:lnSpc>
              <a:spcAft>
                <a:spcPts val="0"/>
              </a:spcAft>
              <a:tabLst>
                <a:tab pos="2700655" algn="l"/>
              </a:tabLst>
            </a:pPr>
            <a:r>
              <a:rPr lang="zh-CN" altLang="zh-CN" sz="2800" kern="100" dirty="0">
                <a:latin typeface="Times New Roman"/>
                <a:ea typeface="华文细黑"/>
                <a:cs typeface="Times New Roman"/>
              </a:rPr>
              <a:t>分析多物体的平衡问题，关键是研究对象的选取，若一个系统中涉及两个或两个以上的物体，在选取研究对象时，要灵活运用整体法和隔离法</a:t>
            </a:r>
            <a:r>
              <a:rPr lang="en-US" altLang="zh-CN" sz="2800" kern="100" dirty="0">
                <a:latin typeface="Times New Roman"/>
                <a:ea typeface="华文细黑"/>
              </a:rPr>
              <a:t>.</a:t>
            </a:r>
            <a:r>
              <a:rPr lang="zh-CN" altLang="zh-CN" sz="2800" kern="100" dirty="0">
                <a:latin typeface="Times New Roman"/>
                <a:ea typeface="华文细黑"/>
                <a:cs typeface="Times New Roman"/>
              </a:rPr>
              <a:t>对于多物体问题，如果不求物体间的相互作用力，我们优先采用整体法，这样涉及的研究对象少，未知量少，方程少，求解简便</a:t>
            </a:r>
            <a:r>
              <a:rPr lang="en-US" altLang="zh-CN" sz="2800" kern="100" dirty="0">
                <a:latin typeface="Times New Roman"/>
                <a:ea typeface="华文细黑"/>
              </a:rPr>
              <a:t>.</a:t>
            </a:r>
            <a:endParaRPr lang="zh-CN" altLang="zh-CN" sz="1050" kern="100" dirty="0">
              <a:latin typeface="宋体"/>
              <a:cs typeface="Courier New"/>
            </a:endParaRPr>
          </a:p>
        </p:txBody>
      </p:sp>
    </p:spTree>
    <p:extLst>
      <p:ext uri="{BB962C8B-B14F-4D97-AF65-F5344CB8AC3E}">
        <p14:creationId xmlns:p14="http://schemas.microsoft.com/office/powerpoint/2010/main" val="1902628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8523" y="117426"/>
            <a:ext cx="11232086" cy="332398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4</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示，粗糙水平地面上放着一个截面为半圆的柱状物体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与竖直墙之间放一光滑半圆球</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，整个装置处于平衡状态</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已知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的质量分别为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，半圆球</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与柱状物体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半径均为</a:t>
            </a:r>
            <a:r>
              <a:rPr lang="en-US" altLang="zh-CN" sz="2800" i="1" kern="100" dirty="0">
                <a:latin typeface="Times New Roman"/>
                <a:ea typeface="华文细黑"/>
                <a:cs typeface="Courier New"/>
              </a:rPr>
              <a:t>R</a:t>
            </a:r>
            <a:r>
              <a:rPr lang="zh-CN" altLang="zh-CN" sz="2800" kern="100" dirty="0">
                <a:latin typeface="Times New Roman"/>
                <a:ea typeface="华文细黑"/>
                <a:cs typeface="Times New Roman"/>
              </a:rPr>
              <a:t>，半圆球</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的球心到水平地面的竖直距离</a:t>
            </a:r>
            <a:r>
              <a:rPr lang="zh-CN" altLang="zh-CN" sz="2800" kern="100" dirty="0" smtClean="0">
                <a:latin typeface="Times New Roman"/>
                <a:ea typeface="华文细黑"/>
                <a:cs typeface="Times New Roman"/>
              </a:rPr>
              <a:t>为</a:t>
            </a:r>
            <a:r>
              <a:rPr lang="en-US" altLang="zh-CN" sz="2800" i="1"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重力加速度为</a:t>
            </a:r>
            <a:r>
              <a:rPr lang="en-US" altLang="zh-CN" sz="2800" i="1" kern="100" dirty="0">
                <a:latin typeface="Times New Roman"/>
                <a:ea typeface="华文细黑"/>
                <a:cs typeface="Courier New"/>
              </a:rPr>
              <a:t>g</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a:t>
            </a:r>
            <a:r>
              <a:rPr lang="zh-CN" altLang="zh-CN" sz="2800" kern="100" dirty="0" smtClean="0">
                <a:latin typeface="Times New Roman"/>
                <a:ea typeface="华文细黑"/>
                <a:cs typeface="Times New Roman"/>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对地面的压力大小</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03560148"/>
              </p:ext>
            </p:extLst>
          </p:nvPr>
        </p:nvGraphicFramePr>
        <p:xfrm>
          <a:off x="4119622" y="2144053"/>
          <a:ext cx="1366837" cy="771525"/>
        </p:xfrm>
        <a:graphic>
          <a:graphicData uri="http://schemas.openxmlformats.org/presentationml/2006/ole">
            <mc:AlternateContent xmlns:mc="http://schemas.openxmlformats.org/markup-compatibility/2006">
              <mc:Choice xmlns:v="urn:schemas-microsoft-com:vml" Requires="v">
                <p:oleObj spid="_x0000_s12517" name="文档" r:id="rId3" imgW="1366653" imgH="771666" progId="Word.Document.12">
                  <p:embed/>
                </p:oleObj>
              </mc:Choice>
              <mc:Fallback>
                <p:oleObj name="文档" r:id="rId3" imgW="1366653" imgH="771666" progId="Word.Document.12">
                  <p:embed/>
                  <p:pic>
                    <p:nvPicPr>
                      <p:cNvPr id="0" name=""/>
                      <p:cNvPicPr/>
                      <p:nvPr/>
                    </p:nvPicPr>
                    <p:blipFill>
                      <a:blip r:embed="rId4"/>
                      <a:stretch>
                        <a:fillRect/>
                      </a:stretch>
                    </p:blipFill>
                    <p:spPr>
                      <a:xfrm>
                        <a:off x="4119622" y="2144053"/>
                        <a:ext cx="1366837" cy="771525"/>
                      </a:xfrm>
                      <a:prstGeom prst="rect">
                        <a:avLst/>
                      </a:prstGeom>
                    </p:spPr>
                  </p:pic>
                </p:oleObj>
              </mc:Fallback>
            </mc:AlternateContent>
          </a:graphicData>
        </a:graphic>
      </p:graphicFrame>
      <p:pic>
        <p:nvPicPr>
          <p:cNvPr id="12292" name="Picture 4" descr="\\贾文\贾文\源文件\同步\物理 人教 必修1 新课标\4-160.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4176" y="2289968"/>
            <a:ext cx="2513478" cy="266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939278" y="4994806"/>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4</a:t>
            </a:r>
            <a:endParaRPr lang="zh-CN" altLang="en-US" dirty="0"/>
          </a:p>
        </p:txBody>
      </p:sp>
      <p:sp>
        <p:nvSpPr>
          <p:cNvPr id="7" name="矩形 6"/>
          <p:cNvSpPr/>
          <p:nvPr/>
        </p:nvSpPr>
        <p:spPr>
          <a:xfrm>
            <a:off x="438523" y="3919251"/>
            <a:ext cx="8392987" cy="25958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把</a:t>
            </a:r>
            <a:r>
              <a:rPr lang="en-US" altLang="zh-CN" sz="2800" i="1" kern="100" dirty="0" smtClean="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B</a:t>
            </a:r>
            <a:r>
              <a:rPr lang="zh-CN" altLang="zh-CN" sz="2800" kern="100" dirty="0" smtClean="0">
                <a:solidFill>
                  <a:srgbClr val="002060"/>
                </a:solidFill>
                <a:latin typeface="Times New Roman"/>
                <a:ea typeface="华文细黑"/>
                <a:cs typeface="Times New Roman"/>
              </a:rPr>
              <a:t>看成一个系统，对其运用整体法，该</a:t>
            </a:r>
            <a:r>
              <a:rPr lang="zh-CN" altLang="zh-CN" sz="2800" kern="100" spc="-100" dirty="0" smtClean="0">
                <a:solidFill>
                  <a:srgbClr val="002060"/>
                </a:solidFill>
                <a:latin typeface="Times New Roman"/>
                <a:ea typeface="华文细黑"/>
                <a:cs typeface="Times New Roman"/>
              </a:rPr>
              <a:t>系统在竖直方向上受到竖直向下的重力</a:t>
            </a:r>
            <a:r>
              <a:rPr lang="en-US" altLang="zh-CN" sz="2800" kern="100" spc="-100" dirty="0" smtClean="0">
                <a:solidFill>
                  <a:srgbClr val="002060"/>
                </a:solidFill>
                <a:latin typeface="Times New Roman"/>
                <a:ea typeface="华文细黑"/>
                <a:cs typeface="Courier New"/>
              </a:rPr>
              <a:t>(</a:t>
            </a:r>
            <a:r>
              <a:rPr lang="en-US" altLang="zh-CN" sz="2800" i="1" kern="100" spc="-100" dirty="0" smtClean="0">
                <a:solidFill>
                  <a:srgbClr val="002060"/>
                </a:solidFill>
                <a:latin typeface="Times New Roman"/>
                <a:ea typeface="华文细黑"/>
                <a:cs typeface="Courier New"/>
              </a:rPr>
              <a:t>M</a:t>
            </a:r>
            <a:r>
              <a:rPr lang="zh-CN" altLang="zh-CN" sz="2800" kern="100" spc="-100" dirty="0" smtClean="0">
                <a:solidFill>
                  <a:srgbClr val="002060"/>
                </a:solidFill>
                <a:latin typeface="Times New Roman"/>
                <a:ea typeface="华文细黑"/>
                <a:cs typeface="Times New Roman"/>
              </a:rPr>
              <a:t>＋</a:t>
            </a:r>
            <a:r>
              <a:rPr lang="en-US" altLang="zh-CN" sz="2800" i="1" kern="100" spc="-100" dirty="0" smtClean="0">
                <a:solidFill>
                  <a:srgbClr val="002060"/>
                </a:solidFill>
                <a:latin typeface="Times New Roman"/>
                <a:ea typeface="华文细黑"/>
                <a:cs typeface="Courier New"/>
              </a:rPr>
              <a:t>m</a:t>
            </a:r>
            <a:r>
              <a:rPr lang="en-US" altLang="zh-CN" sz="2800" kern="100" spc="-100" dirty="0" smtClean="0">
                <a:solidFill>
                  <a:srgbClr val="002060"/>
                </a:solidFill>
                <a:latin typeface="Times New Roman"/>
                <a:ea typeface="华文细黑"/>
                <a:cs typeface="Courier New"/>
              </a:rPr>
              <a:t>)</a:t>
            </a:r>
            <a:r>
              <a:rPr lang="en-US" altLang="zh-CN" sz="2800" i="1" kern="100" spc="-100" dirty="0" smtClean="0">
                <a:solidFill>
                  <a:srgbClr val="002060"/>
                </a:solidFill>
                <a:latin typeface="Times New Roman"/>
                <a:ea typeface="华文细黑"/>
                <a:cs typeface="Courier New"/>
              </a:rPr>
              <a:t>g</a:t>
            </a:r>
            <a:r>
              <a:rPr lang="zh-CN" altLang="zh-CN" sz="2800" kern="100" spc="-100" dirty="0" smtClean="0">
                <a:solidFill>
                  <a:srgbClr val="002060"/>
                </a:solidFill>
                <a:latin typeface="Times New Roman"/>
                <a:ea typeface="华文细黑"/>
                <a:cs typeface="Times New Roman"/>
              </a:rPr>
              <a:t>和地面</a:t>
            </a:r>
            <a:r>
              <a:rPr lang="zh-CN" altLang="zh-CN" sz="2800" kern="100" dirty="0" smtClean="0">
                <a:solidFill>
                  <a:srgbClr val="002060"/>
                </a:solidFill>
                <a:latin typeface="Times New Roman"/>
                <a:ea typeface="华文细黑"/>
                <a:cs typeface="Times New Roman"/>
              </a:rPr>
              <a:t>的支持力</a:t>
            </a:r>
            <a:r>
              <a:rPr lang="en-US" altLang="zh-CN" sz="2800" i="1" kern="100" dirty="0" smtClean="0">
                <a:solidFill>
                  <a:srgbClr val="002060"/>
                </a:solidFill>
                <a:latin typeface="Times New Roman"/>
                <a:ea typeface="华文细黑"/>
                <a:cs typeface="Courier New"/>
              </a:rPr>
              <a:t>F</a:t>
            </a:r>
            <a:r>
              <a:rPr lang="en-US" altLang="zh-CN" sz="2800" kern="100" baseline="-25000" dirty="0" smtClean="0">
                <a:solidFill>
                  <a:srgbClr val="002060"/>
                </a:solidFill>
                <a:latin typeface="Times New Roman"/>
                <a:ea typeface="华文细黑"/>
                <a:cs typeface="Courier New"/>
              </a:rPr>
              <a:t>N</a:t>
            </a:r>
            <a:r>
              <a:rPr lang="zh-CN" altLang="zh-CN" sz="2800" kern="100" dirty="0" smtClean="0">
                <a:solidFill>
                  <a:srgbClr val="002060"/>
                </a:solidFill>
                <a:latin typeface="Times New Roman"/>
                <a:ea typeface="华文细黑"/>
                <a:cs typeface="Times New Roman"/>
              </a:rPr>
              <a:t>的作用，二力平衡，所以</a:t>
            </a:r>
            <a:r>
              <a:rPr lang="en-US" altLang="zh-CN" sz="2800" i="1" kern="100" dirty="0" smtClean="0">
                <a:solidFill>
                  <a:srgbClr val="002060"/>
                </a:solidFill>
                <a:latin typeface="Times New Roman"/>
                <a:ea typeface="华文细黑"/>
                <a:cs typeface="Courier New"/>
              </a:rPr>
              <a:t>F</a:t>
            </a:r>
            <a:r>
              <a:rPr lang="en-US" altLang="zh-CN" sz="2800" kern="100" baseline="-25000" dirty="0" smtClean="0">
                <a:solidFill>
                  <a:srgbClr val="002060"/>
                </a:solidFill>
                <a:latin typeface="Times New Roman"/>
                <a:ea typeface="华文细黑"/>
                <a:cs typeface="Courier New"/>
              </a:rPr>
              <a:t>N</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a:t>
            </a:r>
            <a:r>
              <a:rPr lang="en-US" altLang="zh-CN" sz="2800" i="1" kern="100" dirty="0" smtClean="0">
                <a:solidFill>
                  <a:srgbClr val="002060"/>
                </a:solidFill>
                <a:latin typeface="Times New Roman"/>
                <a:ea typeface="华文细黑"/>
                <a:cs typeface="Courier New"/>
              </a:rPr>
              <a:t>M</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m</a:t>
            </a:r>
            <a:r>
              <a:rPr lang="en-US" altLang="zh-CN" sz="2800" kern="100" dirty="0" smtClean="0">
                <a:solidFill>
                  <a:srgbClr val="002060"/>
                </a:solidFill>
                <a:latin typeface="Times New Roman"/>
                <a:ea typeface="华文细黑"/>
                <a:cs typeface="Courier New"/>
              </a:rPr>
              <a:t>)</a:t>
            </a:r>
            <a:r>
              <a:rPr lang="en-US" altLang="zh-CN" sz="2800" i="1" kern="100" dirty="0" smtClean="0">
                <a:solidFill>
                  <a:srgbClr val="002060"/>
                </a:solidFill>
                <a:latin typeface="Times New Roman"/>
                <a:ea typeface="华文细黑"/>
                <a:cs typeface="Courier New"/>
              </a:rPr>
              <a:t>g</a:t>
            </a:r>
            <a:r>
              <a:rPr lang="zh-CN" altLang="zh-CN" sz="2800" kern="100" dirty="0" smtClean="0">
                <a:solidFill>
                  <a:srgbClr val="002060"/>
                </a:solidFill>
                <a:latin typeface="Times New Roman"/>
                <a:ea typeface="华文细黑"/>
                <a:cs typeface="Times New Roman"/>
              </a:rPr>
              <a:t>，</a:t>
            </a:r>
            <a:r>
              <a:rPr lang="zh-CN" altLang="zh-CN" sz="2800" kern="100" spc="-100" dirty="0" smtClean="0">
                <a:solidFill>
                  <a:srgbClr val="002060"/>
                </a:solidFill>
                <a:latin typeface="Times New Roman"/>
                <a:ea typeface="华文细黑"/>
                <a:cs typeface="Times New Roman"/>
              </a:rPr>
              <a:t>由牛顿第三定律得物体</a:t>
            </a:r>
            <a:r>
              <a:rPr lang="en-US" altLang="zh-CN" sz="2800" i="1" kern="100" spc="-100" dirty="0" smtClean="0">
                <a:solidFill>
                  <a:srgbClr val="002060"/>
                </a:solidFill>
                <a:latin typeface="Times New Roman"/>
                <a:ea typeface="华文细黑"/>
                <a:cs typeface="Courier New"/>
              </a:rPr>
              <a:t>A</a:t>
            </a:r>
            <a:r>
              <a:rPr lang="zh-CN" altLang="zh-CN" sz="2800" kern="100" spc="-100" dirty="0" smtClean="0">
                <a:solidFill>
                  <a:srgbClr val="002060"/>
                </a:solidFill>
                <a:latin typeface="Times New Roman"/>
                <a:ea typeface="华文细黑"/>
                <a:cs typeface="Times New Roman"/>
              </a:rPr>
              <a:t>对地面的压力大小为</a:t>
            </a:r>
            <a:r>
              <a:rPr lang="en-US" altLang="zh-CN" sz="2800" kern="100" spc="-100" dirty="0" smtClean="0">
                <a:solidFill>
                  <a:srgbClr val="002060"/>
                </a:solidFill>
                <a:latin typeface="Times New Roman"/>
                <a:ea typeface="华文细黑"/>
                <a:cs typeface="Courier New"/>
              </a:rPr>
              <a:t>(</a:t>
            </a:r>
            <a:r>
              <a:rPr lang="en-US" altLang="zh-CN" sz="2800" i="1" kern="100" spc="-100" dirty="0" smtClean="0">
                <a:solidFill>
                  <a:srgbClr val="002060"/>
                </a:solidFill>
                <a:latin typeface="Times New Roman"/>
                <a:ea typeface="华文细黑"/>
                <a:cs typeface="Courier New"/>
              </a:rPr>
              <a:t>M</a:t>
            </a:r>
            <a:r>
              <a:rPr lang="zh-CN" altLang="zh-CN" sz="2800" kern="100" spc="-100" dirty="0" smtClean="0">
                <a:solidFill>
                  <a:srgbClr val="002060"/>
                </a:solidFill>
                <a:latin typeface="Times New Roman"/>
                <a:ea typeface="华文细黑"/>
                <a:cs typeface="Times New Roman"/>
              </a:rPr>
              <a:t>＋</a:t>
            </a:r>
            <a:r>
              <a:rPr lang="en-US" altLang="zh-CN" sz="2800" i="1" kern="100" spc="-100" dirty="0" smtClean="0">
                <a:solidFill>
                  <a:srgbClr val="002060"/>
                </a:solidFill>
                <a:latin typeface="Times New Roman"/>
                <a:ea typeface="华文细黑"/>
                <a:cs typeface="Courier New"/>
              </a:rPr>
              <a:t>m</a:t>
            </a:r>
            <a:r>
              <a:rPr lang="en-US" altLang="zh-CN" sz="2800" kern="100" spc="-100" dirty="0" smtClean="0">
                <a:solidFill>
                  <a:srgbClr val="002060"/>
                </a:solidFill>
                <a:latin typeface="Times New Roman"/>
                <a:ea typeface="华文细黑"/>
                <a:cs typeface="Courier New"/>
              </a:rPr>
              <a:t>)</a:t>
            </a:r>
            <a:r>
              <a:rPr lang="en-US" altLang="zh-CN" sz="2800" i="1" kern="100" spc="-100" dirty="0" smtClean="0">
                <a:solidFill>
                  <a:srgbClr val="002060"/>
                </a:solidFill>
                <a:latin typeface="Times New Roman"/>
                <a:ea typeface="华文细黑"/>
                <a:cs typeface="Courier New"/>
              </a:rPr>
              <a:t>g</a:t>
            </a:r>
            <a:r>
              <a:rPr lang="en-US" altLang="zh-CN" sz="2800" kern="100" spc="-100" dirty="0" smtClean="0">
                <a:solidFill>
                  <a:srgbClr val="002060"/>
                </a:solidFill>
                <a:latin typeface="Times New Roman"/>
                <a:ea typeface="华文细黑"/>
                <a:cs typeface="Courier New"/>
              </a:rPr>
              <a:t>.</a:t>
            </a:r>
            <a:endParaRPr lang="zh-CN" altLang="zh-CN" sz="1050" kern="100" spc="-100" dirty="0">
              <a:effectLst/>
              <a:latin typeface="宋体"/>
              <a:cs typeface="Courier New"/>
            </a:endParaRPr>
          </a:p>
        </p:txBody>
      </p:sp>
      <p:sp>
        <p:nvSpPr>
          <p:cNvPr id="8" name="矩形 7"/>
          <p:cNvSpPr/>
          <p:nvPr/>
        </p:nvSpPr>
        <p:spPr>
          <a:xfrm>
            <a:off x="438523" y="3419902"/>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TextBox 1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1526332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p:bldP spid="7" grpId="1"/>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8523" y="674326"/>
            <a:ext cx="11232086"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对地面的摩擦力</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2292" name="Picture 4" descr="\\贾文\贾文\源文件\同步\物理 人教 必修1 新课标\4-16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467" y="1541388"/>
            <a:ext cx="2513478" cy="266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38523" y="4346734"/>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TextBox 10">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3217015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367403" y="302970"/>
            <a:ext cx="11368174"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在水平方向上，该系统肯定受到竖直墙水平向右的弹力的作用，那么一定也受到地面水平向左的摩擦力，并且摩擦力大小等于弹力大小；再选取半圆球</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为研究对象，运用隔离法，受力分析如图所示</a:t>
            </a:r>
            <a:r>
              <a:rPr lang="en-US" altLang="zh-CN" sz="2800" kern="100" dirty="0" smtClean="0">
                <a:solidFill>
                  <a:srgbClr val="002060"/>
                </a:solidFill>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根据力的分解和力的平衡条件可得</a:t>
            </a:r>
            <a:r>
              <a:rPr lang="zh-CN" altLang="zh-CN" sz="2800" kern="100" dirty="0" smtClean="0">
                <a:solidFill>
                  <a:srgbClr val="002060"/>
                </a:solidFill>
                <a:latin typeface="Times New Roman"/>
                <a:ea typeface="华文细黑"/>
                <a:cs typeface="Times New Roman"/>
              </a:rPr>
              <a:t>：</a:t>
            </a:r>
            <a:endParaRPr lang="zh-CN" altLang="zh-CN" sz="1050" kern="100" dirty="0">
              <a:latin typeface="宋体"/>
              <a:cs typeface="Courier New"/>
            </a:endParaRPr>
          </a:p>
        </p:txBody>
      </p:sp>
      <p:pic>
        <p:nvPicPr>
          <p:cNvPr id="13315" name="Picture 3" descr="\\贾文\贾文\源文件\同步\物理 人教 必修1 新课标\4-16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4675" y="2277666"/>
            <a:ext cx="2903179" cy="250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769741192"/>
              </p:ext>
            </p:extLst>
          </p:nvPr>
        </p:nvGraphicFramePr>
        <p:xfrm>
          <a:off x="468422" y="2910418"/>
          <a:ext cx="4576762" cy="1208088"/>
        </p:xfrm>
        <a:graphic>
          <a:graphicData uri="http://schemas.openxmlformats.org/presentationml/2006/ole">
            <mc:AlternateContent xmlns:mc="http://schemas.openxmlformats.org/markup-compatibility/2006">
              <mc:Choice xmlns:v="urn:schemas-microsoft-com:vml" Requires="v">
                <p:oleObj spid="_x0000_s14684" name="文档" r:id="rId4" imgW="4577527" imgH="1208248" progId="Word.Document.12">
                  <p:embed/>
                </p:oleObj>
              </mc:Choice>
              <mc:Fallback>
                <p:oleObj name="文档" r:id="rId4" imgW="4577527" imgH="1208248" progId="Word.Document.12">
                  <p:embed/>
                  <p:pic>
                    <p:nvPicPr>
                      <p:cNvPr id="0" name=""/>
                      <p:cNvPicPr/>
                      <p:nvPr/>
                    </p:nvPicPr>
                    <p:blipFill>
                      <a:blip r:embed="rId5"/>
                      <a:stretch>
                        <a:fillRect/>
                      </a:stretch>
                    </p:blipFill>
                    <p:spPr>
                      <a:xfrm>
                        <a:off x="468422" y="2910418"/>
                        <a:ext cx="4576762" cy="1208088"/>
                      </a:xfrm>
                      <a:prstGeom prst="rect">
                        <a:avLst/>
                      </a:prstGeom>
                    </p:spPr>
                  </p:pic>
                </p:oleObj>
              </mc:Fallback>
            </mc:AlternateContent>
          </a:graphicData>
        </a:graphic>
      </p:graphicFrame>
      <p:sp>
        <p:nvSpPr>
          <p:cNvPr id="12" name="矩形 11"/>
          <p:cNvSpPr/>
          <p:nvPr/>
        </p:nvSpPr>
        <p:spPr>
          <a:xfrm>
            <a:off x="357243" y="3806954"/>
            <a:ext cx="11368174" cy="2677656"/>
          </a:xfrm>
          <a:prstGeom prst="rect">
            <a:avLst/>
          </a:prstGeom>
        </p:spPr>
        <p:txBody>
          <a:bodyPr wrap="square">
            <a:spAutoFit/>
          </a:bodyPr>
          <a:lstStyle/>
          <a:p>
            <a:pPr algn="just">
              <a:lnSpc>
                <a:spcPct val="150000"/>
              </a:lnSpc>
              <a:spcAft>
                <a:spcPts val="0"/>
              </a:spcAft>
              <a:tabLst>
                <a:tab pos="2700655" algn="l"/>
              </a:tabLst>
            </a:pPr>
            <a:r>
              <a:rPr lang="zh-CN" altLang="zh-CN" sz="2800" kern="100" spc="-100" dirty="0">
                <a:solidFill>
                  <a:srgbClr val="002060"/>
                </a:solidFill>
                <a:latin typeface="Times New Roman"/>
                <a:ea typeface="华文细黑"/>
                <a:cs typeface="Times New Roman"/>
              </a:rPr>
              <a:t>半圆球</a:t>
            </a:r>
            <a:r>
              <a:rPr lang="en-US" altLang="zh-CN" sz="2800" i="1" kern="100" spc="-100" dirty="0">
                <a:solidFill>
                  <a:srgbClr val="002060"/>
                </a:solidFill>
                <a:latin typeface="Times New Roman"/>
                <a:ea typeface="华文细黑"/>
                <a:cs typeface="Courier New"/>
              </a:rPr>
              <a:t>B</a:t>
            </a:r>
            <a:r>
              <a:rPr lang="zh-CN" altLang="zh-CN" sz="2800" kern="100" spc="-100" dirty="0">
                <a:solidFill>
                  <a:srgbClr val="002060"/>
                </a:solidFill>
                <a:latin typeface="Times New Roman"/>
                <a:ea typeface="华文细黑"/>
                <a:cs typeface="Times New Roman"/>
              </a:rPr>
              <a:t>的球心到水平地面的竖直距离</a:t>
            </a:r>
            <a:r>
              <a:rPr lang="zh-CN" altLang="zh-CN" sz="2800" kern="100" spc="-100" dirty="0" smtClean="0">
                <a:solidFill>
                  <a:srgbClr val="002060"/>
                </a:solidFill>
                <a:latin typeface="Times New Roman"/>
                <a:ea typeface="华文细黑"/>
                <a:cs typeface="Times New Roman"/>
              </a:rPr>
              <a:t>为</a:t>
            </a:r>
            <a:r>
              <a:rPr lang="en-US" altLang="zh-CN" sz="2800" i="1" kern="100" dirty="0" smtClean="0">
                <a:solidFill>
                  <a:srgbClr val="002060"/>
                </a:solidFill>
                <a:latin typeface="Times New Roman"/>
                <a:ea typeface="华文细黑"/>
                <a:cs typeface="Courier New"/>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所以</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45°</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所以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根据受力分析及牛顿第三定律，物体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对地面的摩擦力大小等于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N2</a:t>
            </a:r>
            <a:r>
              <a:rPr lang="zh-CN" altLang="zh-CN" sz="2800" kern="100" dirty="0">
                <a:solidFill>
                  <a:srgbClr val="002060"/>
                </a:solidFill>
                <a:latin typeface="Times New Roman"/>
                <a:ea typeface="华文细黑"/>
                <a:cs typeface="Times New Roman"/>
              </a:rPr>
              <a:t>，所以物体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对地面的摩擦力大小为</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，方向水平向右</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003090859"/>
              </p:ext>
            </p:extLst>
          </p:nvPr>
        </p:nvGraphicFramePr>
        <p:xfrm>
          <a:off x="6547574" y="3892322"/>
          <a:ext cx="1366837" cy="771525"/>
        </p:xfrm>
        <a:graphic>
          <a:graphicData uri="http://schemas.openxmlformats.org/presentationml/2006/ole">
            <mc:AlternateContent xmlns:mc="http://schemas.openxmlformats.org/markup-compatibility/2006">
              <mc:Choice xmlns:v="urn:schemas-microsoft-com:vml" Requires="v">
                <p:oleObj spid="_x0000_s14685" name="文档" r:id="rId6" imgW="1366653" imgH="771306" progId="Word.Document.12">
                  <p:embed/>
                </p:oleObj>
              </mc:Choice>
              <mc:Fallback>
                <p:oleObj name="文档" r:id="rId6" imgW="1366653" imgH="771306" progId="Word.Document.12">
                  <p:embed/>
                  <p:pic>
                    <p:nvPicPr>
                      <p:cNvPr id="0" name="对象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7574" y="3892322"/>
                        <a:ext cx="13668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158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75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linds(horizontal)">
                                      <p:cBhvr>
                                        <p:cTn id="10" dur="750"/>
                                        <p:tgtEl>
                                          <p:spTgt spid="13315"/>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750"/>
                                        <p:tgtEl>
                                          <p:spTgt spid="2"/>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750"/>
                                        <p:tgtEl>
                                          <p:spTgt spid="12">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750"/>
                                        <p:tgtEl>
                                          <p:spTgt spid="4"/>
                                        </p:tgtEl>
                                      </p:cBhvr>
                                    </p:animEffect>
                                  </p:childTnLst>
                                </p:cTn>
                              </p:par>
                            </p:childTnLst>
                          </p:cTn>
                        </p:par>
                        <p:par>
                          <p:cTn id="22" fill="hold">
                            <p:stCondLst>
                              <p:cond delay="2250"/>
                            </p:stCondLst>
                            <p:childTnLst>
                              <p:par>
                                <p:cTn id="23" presetID="3" presetClass="entr" presetSubtype="10" fill="hold"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blinds(horizontal)">
                                      <p:cBhvr>
                                        <p:cTn id="25" dur="750"/>
                                        <p:tgtEl>
                                          <p:spTgt spid="12">
                                            <p:txEl>
                                              <p:pRg st="1" end="1"/>
                                            </p:txEl>
                                          </p:spTgt>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blinds(horizontal)">
                                      <p:cBhvr>
                                        <p:cTn id="29" dur="7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4" y="621482"/>
            <a:ext cx="2333534" cy="668428"/>
            <a:chOff x="164" y="341996"/>
            <a:chExt cx="2333534" cy="668428"/>
          </a:xfrm>
        </p:grpSpPr>
        <p:sp>
          <p:nvSpPr>
            <p:cNvPr id="6" name="五边形 5"/>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7" name="燕尾形 6"/>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8" name="矩形 7"/>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方法点拨</a:t>
              </a:r>
              <a:endParaRPr lang="zh-CN" altLang="en-US" sz="2800" b="1" kern="100" dirty="0">
                <a:solidFill>
                  <a:schemeClr val="bg1"/>
                </a:solidFill>
                <a:latin typeface="宋体"/>
                <a:cs typeface="Courier New"/>
              </a:endParaRPr>
            </a:p>
          </p:txBody>
        </p:sp>
      </p:grpSp>
      <p:sp>
        <p:nvSpPr>
          <p:cNvPr id="9" name="矩形 8"/>
          <p:cNvSpPr/>
          <p:nvPr/>
        </p:nvSpPr>
        <p:spPr>
          <a:xfrm>
            <a:off x="622598" y="1773610"/>
            <a:ext cx="10793813" cy="2111732"/>
          </a:xfrm>
          <a:prstGeom prst="rect">
            <a:avLst/>
          </a:prstGeom>
        </p:spPr>
        <p:txBody>
          <a:bodyPr>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求解本题时要优先考虑整体法解题，这样很容易求得物体对地面的压力大小；然后隔离半圆球</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应用平衡条件就可求出物体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对地面的摩擦力</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4255788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8523" y="481231"/>
            <a:ext cx="11232086" cy="5262979"/>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5</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在粗糙水平地面上放着一个截面为四分之一圆弧的柱状物体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的左端紧靠竖直墙，</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与竖直墙之间放一光滑圆球</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，整个装置处于静止状态</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把</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向右移动少许后，它们仍处于静止状态，则下列判断正确的</a:t>
            </a:r>
            <a:r>
              <a:rPr lang="zh-CN" altLang="zh-CN" sz="2800" kern="100" dirty="0" smtClean="0">
                <a:latin typeface="Times New Roman"/>
                <a:ea typeface="华文细黑"/>
                <a:cs typeface="Times New Roman"/>
              </a:rPr>
              <a:t>是</a:t>
            </a:r>
            <a:endParaRPr lang="en-US" altLang="zh-CN" sz="2800" kern="100" dirty="0" smtClean="0">
              <a:latin typeface="宋体"/>
              <a:ea typeface="华文细黑"/>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对地面的压力减小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对墙的压力增大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之间的作用力减小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地面对</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的摩擦力</a:t>
            </a:r>
            <a:r>
              <a:rPr lang="zh-CN" altLang="zh-CN" sz="2800" kern="100" dirty="0" smtClean="0">
                <a:latin typeface="Times New Roman"/>
                <a:ea typeface="华文细黑"/>
                <a:cs typeface="Times New Roman"/>
              </a:rPr>
              <a:t>减小</a:t>
            </a:r>
            <a:endParaRPr lang="zh-CN" altLang="zh-CN" sz="1050" kern="100" dirty="0">
              <a:latin typeface="宋体"/>
              <a:cs typeface="Courier New"/>
            </a:endParaRP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TextBox 1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6386" name="Picture 2" descr="\\贾文\贾文\源文件\同步\物理 人教 必修1 新课标\4-16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486" y="2721571"/>
            <a:ext cx="2826298" cy="241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666998" y="5170319"/>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sp>
        <p:nvSpPr>
          <p:cNvPr id="9" name="TextBox 8"/>
          <p:cNvSpPr txBox="1"/>
          <p:nvPr/>
        </p:nvSpPr>
        <p:spPr>
          <a:xfrm>
            <a:off x="293038" y="437150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1"/>
          <p:cNvSpPr txBox="1"/>
          <p:nvPr/>
        </p:nvSpPr>
        <p:spPr>
          <a:xfrm>
            <a:off x="293038" y="500941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3" name="图片 1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713006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9" grpId="1"/>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367403" y="302970"/>
            <a:ext cx="11368174" cy="397031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以</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为整体分析，竖直方向上受重力及地面的支持力，两物体重力不变，故</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对地面的压力不变，故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对圆球</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受力分析，作出平行四边形如图所示，</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移动前后，</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受力平衡，即</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球受墙壁及</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的弹力的合力与重力大小相等，方向相反；</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向右移动少许，弧形斜面的切线顺时针旋转，</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对球的弹力减小，墙对球的弹力减小，故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p:txBody>
      </p:sp>
      <p:pic>
        <p:nvPicPr>
          <p:cNvPr id="15390" name="Picture 30" descr="\\贾文\贾文\源文件\同步\物理 人教 必修1 新课标\4-16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494" y="3645818"/>
            <a:ext cx="2890360" cy="286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67403" y="4149874"/>
            <a:ext cx="8248083" cy="2031325"/>
          </a:xfrm>
          <a:prstGeom prst="rect">
            <a:avLst/>
          </a:prstGeom>
        </p:spPr>
        <p:txBody>
          <a:bodyPr wrap="square">
            <a:spAutoFit/>
          </a:bodyPr>
          <a:lstStyle/>
          <a:p>
            <a:pPr lvl="0" algn="just">
              <a:lnSpc>
                <a:spcPct val="150000"/>
              </a:lnSpc>
              <a:tabLst>
                <a:tab pos="2700655" algn="l"/>
              </a:tabLst>
            </a:pPr>
            <a:r>
              <a:rPr lang="zh-CN" altLang="zh-CN" sz="2800" kern="100" dirty="0">
                <a:solidFill>
                  <a:srgbClr val="002060"/>
                </a:solidFill>
                <a:latin typeface="Times New Roman"/>
                <a:ea typeface="华文细黑"/>
                <a:cs typeface="Times New Roman"/>
              </a:rPr>
              <a:t>分析</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整体，水平方向上受墙壁的弹力和地面的摩擦力而处于平衡状态，墙壁的弹力减小，则摩擦力减小，故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9" name="图片 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91738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750"/>
                                        <p:tgtEl>
                                          <p:spTgt spid="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750"/>
                                        <p:tgtEl>
                                          <p:spTgt spid="7">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5390"/>
                                        </p:tgtEl>
                                        <p:attrNameLst>
                                          <p:attrName>style.visibility</p:attrName>
                                        </p:attrNameLst>
                                      </p:cBhvr>
                                      <p:to>
                                        <p:strVal val="visible"/>
                                      </p:to>
                                    </p:set>
                                    <p:animEffect transition="in" filter="blinds(horizontal)">
                                      <p:cBhvr>
                                        <p:cTn id="14" dur="750"/>
                                        <p:tgtEl>
                                          <p:spTgt spid="15390"/>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3682103881"/>
              </p:ext>
            </p:extLst>
          </p:nvPr>
        </p:nvGraphicFramePr>
        <p:xfrm>
          <a:off x="-9525" y="2635729"/>
          <a:ext cx="12203999" cy="1116000"/>
        </p:xfrm>
        <a:graphic>
          <a:graphicData uri="http://schemas.openxmlformats.org/drawingml/2006/table">
            <a:tbl>
              <a:tblPr firstRow="1" bandRow="1">
                <a:tableStyleId>{5C22544A-7EE6-4342-B048-85BDC9FD1C3A}</a:tableStyleId>
              </a:tblPr>
              <a:tblGrid>
                <a:gridCol w="2216299">
                  <a:extLst>
                    <a:ext uri="{9D8B030D-6E8A-4147-A177-3AD203B41FA5}">
                      <a16:colId xmlns="" xmlns:a16="http://schemas.microsoft.com/office/drawing/2014/main" val="1008561275"/>
                    </a:ext>
                  </a:extLst>
                </a:gridCol>
                <a:gridCol w="2304256">
                  <a:extLst>
                    <a:ext uri="{9D8B030D-6E8A-4147-A177-3AD203B41FA5}">
                      <a16:colId xmlns="" xmlns:a16="http://schemas.microsoft.com/office/drawing/2014/main" val="271465696"/>
                    </a:ext>
                  </a:extLst>
                </a:gridCol>
                <a:gridCol w="5400600">
                  <a:extLst>
                    <a:ext uri="{9D8B030D-6E8A-4147-A177-3AD203B41FA5}">
                      <a16:colId xmlns="" xmlns:a16="http://schemas.microsoft.com/office/drawing/2014/main" val="3345373049"/>
                    </a:ext>
                  </a:extLst>
                </a:gridCol>
                <a:gridCol w="2282844"/>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 xmlns:a16="http://schemas.microsoft.com/office/drawing/2014/main" val="3936359114"/>
                  </a:ext>
                </a:extLst>
              </a:tr>
            </a:tbl>
          </a:graphicData>
        </a:graphic>
      </p:graphicFrame>
      <p:sp>
        <p:nvSpPr>
          <p:cNvPr id="10" name="TextBox 17">
            <a:hlinkClick r:id="rId4" action="ppaction://hlinksldjump"/>
          </p:cNvPr>
          <p:cNvSpPr txBox="1"/>
          <p:nvPr/>
        </p:nvSpPr>
        <p:spPr>
          <a:xfrm>
            <a:off x="-12152" y="2682253"/>
            <a:ext cx="2220485"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2250078" y="2682253"/>
            <a:ext cx="2242689"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9952270" y="2682253"/>
            <a:ext cx="2220485"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
        <p:nvSpPr>
          <p:cNvPr id="14" name="TextBox 25">
            <a:hlinkClick r:id="rId7" action="ppaction://hlinksldjump"/>
          </p:cNvPr>
          <p:cNvSpPr txBox="1"/>
          <p:nvPr/>
        </p:nvSpPr>
        <p:spPr>
          <a:xfrm>
            <a:off x="4500870" y="2682253"/>
            <a:ext cx="5464957"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物理生活与建模</a:t>
            </a:r>
            <a:endParaRPr lang="en-US" altLang="zh-CN" sz="1800" dirty="0">
              <a:solidFill>
                <a:prstClr val="black">
                  <a:lumMod val="65000"/>
                  <a:lumOff val="35000"/>
                </a:prstClr>
              </a:solidFill>
              <a:latin typeface="微软雅黑" pitchFamily="34" charset="-122"/>
              <a:ea typeface="微软雅黑" pitchFamily="34" charset="-122"/>
            </a:endParaRPr>
          </a:p>
          <a:p>
            <a:pPr algn="ctr">
              <a:lnSpc>
                <a:spcPct val="137000"/>
              </a:lnSpc>
            </a:pPr>
            <a:r>
              <a:rPr lang="zh-CN" altLang="en-US" sz="2500" b="1" spc="-100" dirty="0" smtClean="0">
                <a:solidFill>
                  <a:schemeClr val="tx1">
                    <a:lumMod val="65000"/>
                    <a:lumOff val="35000"/>
                  </a:schemeClr>
                </a:solidFill>
                <a:latin typeface="微软雅黑" pitchFamily="34" charset="-122"/>
                <a:ea typeface="微软雅黑" pitchFamily="34" charset="-122"/>
              </a:rPr>
              <a:t>用整体法和隔离法分析多物体平衡问题</a:t>
            </a:r>
            <a:endParaRPr lang="zh-CN" altLang="en-US" sz="2500" b="1" spc="-100" dirty="0">
              <a:solidFill>
                <a:schemeClr val="tx1">
                  <a:lumMod val="65000"/>
                  <a:lumOff val="3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4" descr="C:\Users\Administrator\Desktop\用！！！\风景图片\新图！\3运动会\timg (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549" r="19473"/>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58262" y="333450"/>
            <a:ext cx="11193415" cy="5669092"/>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由平衡条件分析物体受力</a:t>
            </a:r>
            <a:r>
              <a:rPr lang="en-US" altLang="zh-CN" sz="2800" b="1"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6</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的木块，被水平力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紧压在倾角为</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60°</a:t>
            </a:r>
            <a:r>
              <a:rPr lang="zh-CN" altLang="zh-CN" sz="2800" kern="100" dirty="0">
                <a:latin typeface="Times New Roman"/>
                <a:ea typeface="华文细黑"/>
                <a:cs typeface="Times New Roman"/>
              </a:rPr>
              <a:t>的墙角上静止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则关于木块的受力情况、墙面对木块的作用力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压力与摩擦力的合力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，重力加速度为</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，下列说法不正确的是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墙面对木块一定有压力</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墙面对木块一定有摩擦力</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墙面对木块的作用力大小</a:t>
            </a:r>
            <a:r>
              <a:rPr lang="zh-CN" altLang="zh-CN" sz="2800" kern="100" dirty="0" smtClean="0">
                <a:latin typeface="Times New Roman"/>
                <a:ea typeface="华文细黑"/>
                <a:cs typeface="Times New Roman"/>
              </a:rPr>
              <a:t>为</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墙面对木块的作用力大小</a:t>
            </a:r>
            <a:r>
              <a:rPr lang="zh-CN" altLang="zh-CN" sz="2800" kern="100" dirty="0" smtClean="0">
                <a:latin typeface="Times New Roman"/>
                <a:ea typeface="华文细黑"/>
                <a:cs typeface="Times New Roman"/>
              </a:rPr>
              <a:t>为</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50969" y="461329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Rectangle 21">
            <a:hlinkClick r:id="rId4"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21" name="Rectangle 21">
            <a:hlinkClick r:id="rId5"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2" name="Rectangle 21">
            <a:hlinkClick r:id="rId6"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3" name="Rectangle 21">
            <a:hlinkClick r:id="rId7"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pic>
        <p:nvPicPr>
          <p:cNvPr id="17410" name="Picture 2" descr="\\贾文\贾文\源文件\同步\物理 人教 必修1 新课标\4-166.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3478" y="2685771"/>
            <a:ext cx="2866294" cy="28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614988" y="551918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6</a:t>
            </a:r>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69353770"/>
              </p:ext>
            </p:extLst>
          </p:nvPr>
        </p:nvGraphicFramePr>
        <p:xfrm>
          <a:off x="5212680" y="4484052"/>
          <a:ext cx="1098550" cy="1290638"/>
        </p:xfrm>
        <a:graphic>
          <a:graphicData uri="http://schemas.openxmlformats.org/presentationml/2006/ole">
            <mc:AlternateContent xmlns:mc="http://schemas.openxmlformats.org/markup-compatibility/2006">
              <mc:Choice xmlns:v="urn:schemas-microsoft-com:vml" Requires="v">
                <p:oleObj spid="_x0000_s17651" name="文档" r:id="rId9" imgW="1098531" imgH="1289949" progId="Word.Document.12">
                  <p:embed/>
                </p:oleObj>
              </mc:Choice>
              <mc:Fallback>
                <p:oleObj name="文档" r:id="rId9" imgW="1098531" imgH="1289949" progId="Word.Document.12">
                  <p:embed/>
                  <p:pic>
                    <p:nvPicPr>
                      <p:cNvPr id="0" name=""/>
                      <p:cNvPicPr/>
                      <p:nvPr/>
                    </p:nvPicPr>
                    <p:blipFill>
                      <a:blip r:embed="rId10"/>
                      <a:stretch>
                        <a:fillRect/>
                      </a:stretch>
                    </p:blipFill>
                    <p:spPr>
                      <a:xfrm>
                        <a:off x="5212680" y="4484052"/>
                        <a:ext cx="1098550" cy="129063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871777055"/>
              </p:ext>
            </p:extLst>
          </p:nvPr>
        </p:nvGraphicFramePr>
        <p:xfrm>
          <a:off x="5212680" y="5414193"/>
          <a:ext cx="2195512" cy="823913"/>
        </p:xfrm>
        <a:graphic>
          <a:graphicData uri="http://schemas.openxmlformats.org/presentationml/2006/ole">
            <mc:AlternateContent xmlns:mc="http://schemas.openxmlformats.org/markup-compatibility/2006">
              <mc:Choice xmlns:v="urn:schemas-microsoft-com:vml" Requires="v">
                <p:oleObj spid="_x0000_s17652" name="文档" r:id="rId11" imgW="2205041" imgH="822415" progId="Word.Document.12">
                  <p:embed/>
                </p:oleObj>
              </mc:Choice>
              <mc:Fallback>
                <p:oleObj name="文档" r:id="rId11" imgW="2205041" imgH="822415" progId="Word.Document.12">
                  <p:embed/>
                  <p:pic>
                    <p:nvPicPr>
                      <p:cNvPr id="0" name=""/>
                      <p:cNvPicPr/>
                      <p:nvPr/>
                    </p:nvPicPr>
                    <p:blipFill>
                      <a:blip r:embed="rId12"/>
                      <a:stretch>
                        <a:fillRect/>
                      </a:stretch>
                    </p:blipFill>
                    <p:spPr>
                      <a:xfrm>
                        <a:off x="5212680" y="5414193"/>
                        <a:ext cx="2195512" cy="823913"/>
                      </a:xfrm>
                      <a:prstGeom prst="rect">
                        <a:avLst/>
                      </a:prstGeom>
                    </p:spPr>
                  </p:pic>
                </p:oleObj>
              </mc:Fallback>
            </mc:AlternateContent>
          </a:graphicData>
        </a:graphic>
      </p:graphicFrame>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99174" y="1043553"/>
            <a:ext cx="11192065" cy="4355014"/>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对木块受力分析，受推力、重力，若没有支持力就没有摩擦力，木块不可能平衡，故一定有支持力，同理有静摩擦力，故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1050" kern="100" dirty="0" smtClean="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墙面对木块的作用力</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压力与摩擦力的合力</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与重力、推力的合力是平衡关系，重力和推力的合力</a:t>
            </a:r>
            <a:r>
              <a:rPr lang="zh-CN" altLang="zh-CN" sz="2800" kern="100" dirty="0" smtClean="0">
                <a:solidFill>
                  <a:srgbClr val="002060"/>
                </a:solidFill>
                <a:latin typeface="Times New Roman"/>
                <a:ea typeface="华文细黑"/>
                <a:cs typeface="Times New Roman"/>
              </a:rPr>
              <a:t>为</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spc="100" dirty="0">
                <a:solidFill>
                  <a:srgbClr val="002060"/>
                </a:solidFill>
                <a:latin typeface="Times New Roman"/>
                <a:ea typeface="华文细黑"/>
                <a:cs typeface="Times New Roman"/>
              </a:rPr>
              <a:t>故墙面对木块的作用力</a:t>
            </a:r>
            <a:r>
              <a:rPr lang="zh-CN" altLang="zh-CN" sz="2800" kern="100" spc="100" dirty="0" smtClean="0">
                <a:solidFill>
                  <a:srgbClr val="002060"/>
                </a:solidFill>
                <a:latin typeface="Times New Roman"/>
                <a:ea typeface="华文细黑"/>
                <a:cs typeface="Times New Roman"/>
              </a:rPr>
              <a:t>为</a:t>
            </a:r>
            <a:endParaRPr lang="en-US" altLang="zh-CN" sz="2800" kern="100" spc="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本题选不正确的，故选</a:t>
            </a:r>
            <a:r>
              <a:rPr lang="en-US" altLang="zh-CN" sz="2800" kern="100" dirty="0">
                <a:solidFill>
                  <a:srgbClr val="002060"/>
                </a:solidFill>
                <a:latin typeface="Times New Roman"/>
                <a:ea typeface="华文细黑"/>
                <a:cs typeface="Courier New"/>
              </a:rPr>
              <a:t>C</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1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graphicFrame>
        <p:nvGraphicFramePr>
          <p:cNvPr id="2" name="对象 1"/>
          <p:cNvGraphicFramePr>
            <a:graphicFrameLocks noChangeAspect="1"/>
          </p:cNvGraphicFramePr>
          <p:nvPr>
            <p:extLst>
              <p:ext uri="{D42A27DB-BD31-4B8C-83A1-F6EECF244321}">
                <p14:modId xmlns:p14="http://schemas.microsoft.com/office/powerpoint/2010/main" val="251284998"/>
              </p:ext>
            </p:extLst>
          </p:nvPr>
        </p:nvGraphicFramePr>
        <p:xfrm>
          <a:off x="4959558" y="3325773"/>
          <a:ext cx="2133600" cy="720725"/>
        </p:xfrm>
        <a:graphic>
          <a:graphicData uri="http://schemas.openxmlformats.org/presentationml/2006/ole">
            <mc:AlternateContent xmlns:mc="http://schemas.openxmlformats.org/markup-compatibility/2006">
              <mc:Choice xmlns:v="urn:schemas-microsoft-com:vml" Requires="v">
                <p:oleObj spid="_x0000_s18642" name="文档" r:id="rId7" imgW="2133017" imgH="720558" progId="Word.Document.12">
                  <p:embed/>
                </p:oleObj>
              </mc:Choice>
              <mc:Fallback>
                <p:oleObj name="文档" r:id="rId7" imgW="2133017" imgH="720558" progId="Word.Document.12">
                  <p:embed/>
                  <p:pic>
                    <p:nvPicPr>
                      <p:cNvPr id="0" name=""/>
                      <p:cNvPicPr/>
                      <p:nvPr/>
                    </p:nvPicPr>
                    <p:blipFill>
                      <a:blip r:embed="rId8"/>
                      <a:stretch>
                        <a:fillRect/>
                      </a:stretch>
                    </p:blipFill>
                    <p:spPr>
                      <a:xfrm>
                        <a:off x="4959558" y="3325773"/>
                        <a:ext cx="2133600" cy="7207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61068639"/>
              </p:ext>
            </p:extLst>
          </p:nvPr>
        </p:nvGraphicFramePr>
        <p:xfrm>
          <a:off x="653966" y="4015373"/>
          <a:ext cx="2133600" cy="720725"/>
        </p:xfrm>
        <a:graphic>
          <a:graphicData uri="http://schemas.openxmlformats.org/presentationml/2006/ole">
            <mc:AlternateContent xmlns:mc="http://schemas.openxmlformats.org/markup-compatibility/2006">
              <mc:Choice xmlns:v="urn:schemas-microsoft-com:vml" Requires="v">
                <p:oleObj spid="_x0000_s18643" name="文档" r:id="rId9" imgW="2133017" imgH="720558" progId="Word.Document.12">
                  <p:embed/>
                </p:oleObj>
              </mc:Choice>
              <mc:Fallback>
                <p:oleObj name="文档" r:id="rId9" imgW="2133017" imgH="720558" progId="Word.Document.12">
                  <p:embed/>
                  <p:pic>
                    <p:nvPicPr>
                      <p:cNvPr id="0" name=""/>
                      <p:cNvPicPr/>
                      <p:nvPr/>
                    </p:nvPicPr>
                    <p:blipFill>
                      <a:blip r:embed="rId8"/>
                      <a:stretch>
                        <a:fillRect/>
                      </a:stretch>
                    </p:blipFill>
                    <p:spPr>
                      <a:xfrm>
                        <a:off x="653966" y="4015373"/>
                        <a:ext cx="2133600" cy="720725"/>
                      </a:xfrm>
                      <a:prstGeom prst="rect">
                        <a:avLst/>
                      </a:prstGeom>
                    </p:spPr>
                  </p:pic>
                </p:oleObj>
              </mc:Fallback>
            </mc:AlternateContent>
          </a:graphicData>
        </a:graphic>
      </p:graphicFrame>
    </p:spTree>
    <p:extLst>
      <p:ext uri="{BB962C8B-B14F-4D97-AF65-F5344CB8AC3E}">
        <p14:creationId xmlns:p14="http://schemas.microsoft.com/office/powerpoint/2010/main" val="206221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blinds(horizontal)">
                                      <p:cBhvr>
                                        <p:cTn id="14" dur="750"/>
                                        <p:tgtEl>
                                          <p:spTgt spid="12">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750"/>
                                        <p:tgtEl>
                                          <p:spTgt spid="2"/>
                                        </p:tgtEl>
                                      </p:cBhvr>
                                    </p:animEffect>
                                  </p:childTnLst>
                                </p:cTn>
                              </p:par>
                              <p:par>
                                <p:cTn id="18" presetID="3"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750"/>
                                        <p:tgtEl>
                                          <p:spTgt spid="9"/>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blinds(horizontal)">
                                      <p:cBhvr>
                                        <p:cTn id="24" dur="75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396414" y="768136"/>
            <a:ext cx="8717659" cy="464740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多物体平衡问题</a:t>
            </a:r>
            <a:r>
              <a:rPr lang="en-US" altLang="zh-CN" sz="2800" b="1"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7</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示，一幼儿园小朋友在水平桌面上将三</a:t>
            </a:r>
            <a:r>
              <a:rPr lang="zh-CN" altLang="zh-CN" sz="2800" kern="100" dirty="0" smtClean="0">
                <a:latin typeface="Times New Roman"/>
                <a:ea typeface="华文细黑"/>
                <a:cs typeface="Times New Roman"/>
              </a:rPr>
              <a:t>个形状不规则的石块成功叠放在一起，受到老师的表扬</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下列说法正确的是</a:t>
            </a:r>
            <a:r>
              <a:rPr lang="zh-CN" altLang="zh-CN" sz="2800" kern="100" dirty="0" smtClean="0">
                <a:latin typeface="宋体"/>
                <a:ea typeface="Times New Roman"/>
                <a:cs typeface="Courier New"/>
              </a:rPr>
              <a:t> </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石块</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对</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的支持力与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受到的重力是一对相互作用力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石块</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对</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的支持力一定等于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受到的重力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石块</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受到水平桌面向左的</a:t>
            </a:r>
            <a:r>
              <a:rPr lang="zh-CN" altLang="zh-CN" sz="2800" kern="100" dirty="0" smtClean="0">
                <a:latin typeface="Times New Roman"/>
                <a:ea typeface="华文细黑"/>
                <a:cs typeface="Times New Roman"/>
              </a:rPr>
              <a:t>摩擦力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石块</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对</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的作用力一定竖直</a:t>
            </a:r>
            <a:r>
              <a:rPr lang="zh-CN" altLang="zh-CN" sz="2800" kern="100" dirty="0" smtClean="0">
                <a:latin typeface="Times New Roman"/>
                <a:ea typeface="华文细黑"/>
                <a:cs typeface="Times New Roman"/>
              </a:rPr>
              <a:t>向上</a:t>
            </a:r>
            <a:endParaRPr lang="zh-CN" altLang="zh-CN" sz="1050" kern="100" dirty="0">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2" name="TextBox 21"/>
          <p:cNvSpPr txBox="1"/>
          <p:nvPr/>
        </p:nvSpPr>
        <p:spPr>
          <a:xfrm>
            <a:off x="282878" y="466409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7"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8"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9"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pic>
        <p:nvPicPr>
          <p:cNvPr id="19458" name="Picture 2" descr="\\贾文\贾文\源文件\同步\物理 人教 必修1 新课标\W1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7574" y="1053530"/>
            <a:ext cx="2076468" cy="274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084171" y="383715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7</a:t>
            </a:r>
            <a:endParaRPr lang="zh-CN" altLang="en-US" dirty="0"/>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p:bldP spid="22" grpId="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477417" y="1055311"/>
            <a:ext cx="11120877" cy="3618939"/>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石块</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的支持力与其对</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的静摩擦力的合力，跟</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受到的重力是平衡力，故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spc="-100" dirty="0" smtClean="0">
                <a:solidFill>
                  <a:srgbClr val="002060"/>
                </a:solidFill>
                <a:latin typeface="Times New Roman"/>
                <a:ea typeface="华文细黑"/>
                <a:cs typeface="Times New Roman"/>
              </a:rPr>
              <a:t>以</a:t>
            </a:r>
            <a:r>
              <a:rPr lang="zh-CN" altLang="zh-CN" sz="2800" kern="100" spc="-100" dirty="0">
                <a:solidFill>
                  <a:srgbClr val="002060"/>
                </a:solidFill>
                <a:latin typeface="Times New Roman"/>
                <a:ea typeface="华文细黑"/>
                <a:cs typeface="Times New Roman"/>
              </a:rPr>
              <a:t>三石块作为整体研究，则石块</a:t>
            </a:r>
            <a:r>
              <a:rPr lang="en-US" altLang="zh-CN" sz="2800" i="1" kern="100" spc="-100" dirty="0">
                <a:solidFill>
                  <a:srgbClr val="002060"/>
                </a:solidFill>
                <a:latin typeface="Times New Roman"/>
                <a:ea typeface="华文细黑"/>
                <a:cs typeface="Courier New"/>
              </a:rPr>
              <a:t>c</a:t>
            </a:r>
            <a:r>
              <a:rPr lang="zh-CN" altLang="zh-CN" sz="2800" kern="100" spc="-100" dirty="0">
                <a:solidFill>
                  <a:srgbClr val="002060"/>
                </a:solidFill>
                <a:latin typeface="Times New Roman"/>
                <a:ea typeface="华文细黑"/>
                <a:cs typeface="Times New Roman"/>
              </a:rPr>
              <a:t>不会受到水平桌面的摩擦力，故</a:t>
            </a:r>
            <a:r>
              <a:rPr lang="en-US" altLang="zh-CN" sz="2800" kern="100" spc="-100" dirty="0">
                <a:solidFill>
                  <a:srgbClr val="002060"/>
                </a:solidFill>
                <a:latin typeface="Times New Roman"/>
                <a:ea typeface="华文细黑"/>
                <a:cs typeface="Courier New"/>
              </a:rPr>
              <a:t>C</a:t>
            </a:r>
            <a:r>
              <a:rPr lang="zh-CN" altLang="zh-CN" sz="2800" kern="100" spc="-100" dirty="0">
                <a:solidFill>
                  <a:srgbClr val="002060"/>
                </a:solidFill>
                <a:latin typeface="Times New Roman"/>
                <a:ea typeface="华文细黑"/>
                <a:cs typeface="Times New Roman"/>
              </a:rPr>
              <a:t>错误</a:t>
            </a:r>
            <a:r>
              <a:rPr lang="zh-CN" altLang="zh-CN" sz="2800" kern="100" spc="-100" dirty="0" smtClean="0">
                <a:solidFill>
                  <a:srgbClr val="002060"/>
                </a:solidFill>
                <a:latin typeface="Times New Roman"/>
                <a:ea typeface="华文细黑"/>
                <a:cs typeface="Times New Roman"/>
              </a:rPr>
              <a:t>；</a:t>
            </a:r>
            <a:endParaRPr lang="en-US" altLang="zh-CN" sz="2800" kern="100" spc="-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选取</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作为整体研究，根据平衡条件，则石块</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的作用力与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整体的重力平衡，则石块</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的作用力一定竖直向上，故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9"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0"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1"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233672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750"/>
                                        <p:tgtEl>
                                          <p:spTgt spid="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750"/>
                                        <p:tgtEl>
                                          <p:spTgt spid="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08013" y="230074"/>
            <a:ext cx="11299010" cy="594006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多物体平衡问题</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半圆柱体</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放在粗糙的水平地面上，其右端有一固定放置的竖直挡板</a:t>
            </a:r>
            <a:r>
              <a:rPr lang="en-US" altLang="zh-CN" sz="2800" i="1" kern="100" dirty="0">
                <a:latin typeface="Times New Roman"/>
                <a:ea typeface="华文细黑"/>
                <a:cs typeface="Courier New"/>
              </a:rPr>
              <a:t>MN</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在半圆柱体</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MN</a:t>
            </a:r>
            <a:r>
              <a:rPr lang="zh-CN" altLang="zh-CN" sz="2800" kern="100" dirty="0">
                <a:latin typeface="Times New Roman"/>
                <a:ea typeface="华文细黑"/>
                <a:cs typeface="Times New Roman"/>
              </a:rPr>
              <a:t>之间放有一个光滑的均匀小圆柱体</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，整个装置处于平衡状态，</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示是这个装置的纵截面图</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现使</a:t>
            </a:r>
            <a:r>
              <a:rPr lang="en-US" altLang="zh-CN" sz="2800" i="1" kern="100" dirty="0">
                <a:latin typeface="Times New Roman"/>
                <a:ea typeface="华文细黑"/>
                <a:cs typeface="Courier New"/>
              </a:rPr>
              <a:t>MN</a:t>
            </a:r>
            <a:r>
              <a:rPr lang="zh-CN" altLang="zh-CN" sz="2800" kern="100" dirty="0">
                <a:latin typeface="Times New Roman"/>
                <a:ea typeface="华文细黑"/>
                <a:cs typeface="Times New Roman"/>
              </a:rPr>
              <a:t>保持竖直并且缓慢地向右平移，在</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滑落到地面之前，发现</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始终保持静止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则在此过程中，下列说法中正确的是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MN</a:t>
            </a:r>
            <a:r>
              <a:rPr lang="zh-CN" altLang="zh-CN" sz="2800" kern="100" dirty="0">
                <a:latin typeface="Times New Roman"/>
                <a:ea typeface="华文细黑"/>
                <a:cs typeface="Times New Roman"/>
              </a:rPr>
              <a:t>对</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的弹力逐渐减小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地面对</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的摩擦力逐渐增大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间的弹力先减小后增大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所受的合力逐渐</a:t>
            </a:r>
            <a:r>
              <a:rPr lang="zh-CN" altLang="zh-CN" sz="2800" kern="100" dirty="0" smtClean="0">
                <a:latin typeface="Times New Roman"/>
                <a:ea typeface="华文细黑"/>
                <a:cs typeface="Times New Roman"/>
              </a:rPr>
              <a:t>增大</a:t>
            </a:r>
            <a:endParaRPr lang="zh-CN" altLang="zh-CN" sz="1050" kern="100" dirty="0">
              <a:latin typeface="宋体"/>
              <a:cs typeface="Courier New"/>
            </a:endParaRPr>
          </a:p>
        </p:txBody>
      </p:sp>
      <p:sp>
        <p:nvSpPr>
          <p:cNvPr id="17" name="TextBox 16"/>
          <p:cNvSpPr txBox="1"/>
          <p:nvPr/>
        </p:nvSpPr>
        <p:spPr>
          <a:xfrm>
            <a:off x="288486" y="413882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1"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9"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0"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pic>
        <p:nvPicPr>
          <p:cNvPr id="20482" name="Picture 2" descr="\\贾文\贾文\源文件\同步\物理 人教 必修1 新课标\4-16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9169" y="3620516"/>
            <a:ext cx="3096477" cy="184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575770" y="5487814"/>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 name="矩形 15"/>
          <p:cNvSpPr/>
          <p:nvPr/>
        </p:nvSpPr>
        <p:spPr>
          <a:xfrm>
            <a:off x="459155" y="647635"/>
            <a:ext cx="8484111" cy="26307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的受力情况如图所示，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表示</a:t>
            </a:r>
            <a:r>
              <a:rPr lang="en-US" altLang="zh-CN" sz="2800" i="1" kern="100" dirty="0">
                <a:solidFill>
                  <a:srgbClr val="002060"/>
                </a:solidFill>
                <a:latin typeface="Times New Roman"/>
                <a:ea typeface="华文细黑"/>
                <a:cs typeface="Courier New"/>
              </a:rPr>
              <a:t>P</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的弹力，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表示</a:t>
            </a:r>
            <a:r>
              <a:rPr lang="en-US" altLang="zh-CN" sz="2800" i="1" kern="100" dirty="0">
                <a:solidFill>
                  <a:srgbClr val="002060"/>
                </a:solidFill>
                <a:latin typeface="Times New Roman"/>
                <a:ea typeface="华文细黑"/>
                <a:cs typeface="Courier New"/>
              </a:rPr>
              <a:t>MN</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的弹力，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的方向水平向左保持水平，</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的方向顺时针旋转，由平行四边形的边长变化可知：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都逐渐增大，</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9"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0"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pic>
        <p:nvPicPr>
          <p:cNvPr id="21506" name="Picture 2" descr="\\贾文\贾文\源文件\同步\物理 人教 必修1 新课标\4-170.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9542" y="583478"/>
            <a:ext cx="2716507" cy="284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59155" y="3311931"/>
            <a:ext cx="11193323" cy="2062079"/>
          </a:xfrm>
          <a:prstGeom prst="rect">
            <a:avLst/>
          </a:prstGeom>
        </p:spPr>
        <p:txBody>
          <a:bodyPr wrap="square" lIns="121898" tIns="60948" rIns="121898" bIns="60948">
            <a:spAutoFit/>
          </a:bodyPr>
          <a:lstStyle/>
          <a:p>
            <a:pPr lvl="0" algn="just">
              <a:lnSpc>
                <a:spcPct val="150000"/>
              </a:lnSpc>
              <a:tabLst>
                <a:tab pos="2700655" algn="l"/>
              </a:tabLst>
            </a:pPr>
            <a:r>
              <a:rPr lang="zh-CN" altLang="zh-CN" sz="2800" kern="100" dirty="0">
                <a:solidFill>
                  <a:srgbClr val="002060"/>
                </a:solidFill>
                <a:latin typeface="Times New Roman"/>
                <a:ea typeface="华文细黑"/>
                <a:cs typeface="Times New Roman"/>
              </a:rPr>
              <a:t>由于挡板</a:t>
            </a:r>
            <a:r>
              <a:rPr lang="en-US" altLang="zh-CN" sz="2800" i="1" kern="100" dirty="0">
                <a:solidFill>
                  <a:srgbClr val="002060"/>
                </a:solidFill>
                <a:latin typeface="Times New Roman"/>
                <a:ea typeface="华文细黑"/>
                <a:cs typeface="Courier New"/>
              </a:rPr>
              <a:t>MN</a:t>
            </a:r>
            <a:r>
              <a:rPr lang="zh-CN" altLang="zh-CN" sz="2800" kern="100" dirty="0">
                <a:solidFill>
                  <a:srgbClr val="002060"/>
                </a:solidFill>
                <a:latin typeface="Times New Roman"/>
                <a:ea typeface="华文细黑"/>
                <a:cs typeface="Times New Roman"/>
              </a:rPr>
              <a:t>缓慢移动，</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处于平衡状态，所受合力为零，</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endParaRPr lang="en-US" altLang="zh-CN" sz="2800" kern="100" dirty="0">
              <a:solidFill>
                <a:srgbClr val="002060"/>
              </a:solidFill>
              <a:latin typeface="Times New Roman"/>
              <a:ea typeface="华文细黑"/>
              <a:cs typeface="Times New Roman"/>
            </a:endParaRPr>
          </a:p>
          <a:p>
            <a:pPr lvl="0" algn="just">
              <a:lnSpc>
                <a:spcPct val="150000"/>
              </a:lnSpc>
              <a:tabLst>
                <a:tab pos="2700655" algn="l"/>
              </a:tabLst>
            </a:pPr>
            <a:r>
              <a:rPr lang="zh-CN" altLang="zh-CN" sz="2800" kern="100" dirty="0" smtClean="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P</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整体受力分析，由平衡条件得，</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，由于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不断增大，故</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不断增大，</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3751215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750"/>
                                        <p:tgtEl>
                                          <p:spTgt spid="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blinds(horizontal)">
                                      <p:cBhvr>
                                        <p:cTn id="10" dur="750"/>
                                        <p:tgtEl>
                                          <p:spTgt spid="21506"/>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linds(horizontal)">
                                      <p:cBhvr>
                                        <p:cTn id="14" dur="750"/>
                                        <p:tgtEl>
                                          <p:spTgt spid="9">
                                            <p:txEl>
                                              <p:pRg st="0" end="0"/>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linds(horizontal)">
                                      <p:cBhvr>
                                        <p:cTn id="18" dur="75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95757" y="363930"/>
            <a:ext cx="11076375"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平衡条件的应用</a:t>
            </a:r>
            <a:r>
              <a:rPr lang="en-US" altLang="zh-CN" sz="2800" b="1" kern="100" spc="-100" dirty="0">
                <a:latin typeface="Times New Roman"/>
                <a:ea typeface="华文细黑"/>
                <a:cs typeface="Courier New"/>
              </a:rPr>
              <a:t>)</a:t>
            </a:r>
            <a:r>
              <a:rPr lang="zh-CN" altLang="zh-CN" sz="2800" kern="100" spc="-100" dirty="0" smtClean="0">
                <a:latin typeface="Times New Roman"/>
                <a:ea typeface="华文细黑"/>
                <a:cs typeface="Times New Roman"/>
              </a:rPr>
              <a:t>如图</a:t>
            </a:r>
            <a:r>
              <a:rPr lang="en-US" altLang="zh-CN" sz="2800" kern="100" spc="-100" dirty="0" smtClean="0">
                <a:latin typeface="Times New Roman"/>
                <a:ea typeface="华文细黑"/>
                <a:cs typeface="Courier New"/>
              </a:rPr>
              <a:t>9</a:t>
            </a:r>
            <a:r>
              <a:rPr lang="zh-CN" altLang="zh-CN" sz="2800" kern="100" spc="-100" dirty="0" smtClean="0">
                <a:latin typeface="Times New Roman"/>
                <a:ea typeface="华文细黑"/>
                <a:cs typeface="Times New Roman"/>
              </a:rPr>
              <a:t>所</a:t>
            </a:r>
            <a:r>
              <a:rPr lang="zh-CN" altLang="zh-CN" sz="2800" kern="100" spc="-100" dirty="0">
                <a:latin typeface="Times New Roman"/>
                <a:ea typeface="华文细黑"/>
                <a:cs typeface="Times New Roman"/>
              </a:rPr>
              <a:t>示，在倾角</a:t>
            </a:r>
            <a:r>
              <a:rPr lang="en-US" altLang="zh-CN" sz="2800" i="1" kern="100" spc="-100" dirty="0">
                <a:latin typeface="Times New Roman"/>
                <a:ea typeface="华文细黑"/>
                <a:cs typeface="Courier New"/>
              </a:rPr>
              <a:t>θ</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37°</a:t>
            </a:r>
            <a:r>
              <a:rPr lang="zh-CN" altLang="zh-CN" sz="2800" kern="100" spc="-100" dirty="0">
                <a:latin typeface="Times New Roman"/>
                <a:ea typeface="华文细黑"/>
                <a:cs typeface="Times New Roman"/>
              </a:rPr>
              <a:t>的固定斜面上，用一水平</a:t>
            </a:r>
            <a:r>
              <a:rPr lang="zh-CN" altLang="zh-CN" sz="2800" kern="100" dirty="0">
                <a:latin typeface="Times New Roman"/>
                <a:ea typeface="华文细黑"/>
                <a:cs typeface="Times New Roman"/>
              </a:rPr>
              <a:t>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推一质量为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kg</a:t>
            </a:r>
            <a:r>
              <a:rPr lang="zh-CN" altLang="zh-CN" sz="2800" kern="100" dirty="0">
                <a:latin typeface="Times New Roman"/>
                <a:ea typeface="华文细黑"/>
                <a:cs typeface="Times New Roman"/>
              </a:rPr>
              <a:t>的物体，欲使物体沿斜面匀速运动，已知物</a:t>
            </a:r>
            <a:r>
              <a:rPr lang="zh-CN" altLang="zh-CN" sz="2800" kern="100" spc="-100" dirty="0">
                <a:latin typeface="Times New Roman"/>
                <a:ea typeface="华文细黑"/>
                <a:cs typeface="Times New Roman"/>
              </a:rPr>
              <a:t>体与斜面间的动摩擦因数</a:t>
            </a:r>
            <a:r>
              <a:rPr lang="en-US" altLang="zh-CN" sz="2800" i="1" kern="100" spc="-100" dirty="0">
                <a:latin typeface="Times New Roman"/>
                <a:ea typeface="华文细黑"/>
                <a:cs typeface="Courier New"/>
              </a:rPr>
              <a:t>μ</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0.2</a:t>
            </a:r>
            <a:r>
              <a:rPr lang="zh-CN" altLang="zh-CN" sz="2800" kern="100" spc="-100" dirty="0">
                <a:latin typeface="Times New Roman"/>
                <a:ea typeface="华文细黑"/>
                <a:cs typeface="Times New Roman"/>
              </a:rPr>
              <a:t>，试求</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的大小</a:t>
            </a:r>
            <a:r>
              <a:rPr lang="en-US" altLang="zh-CN" sz="2800" kern="100" spc="-100" dirty="0">
                <a:latin typeface="Times New Roman"/>
                <a:ea typeface="华文细黑"/>
                <a:cs typeface="Courier New"/>
              </a:rPr>
              <a:t>.(sin 37°</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0.6</a:t>
            </a:r>
            <a:r>
              <a:rPr lang="zh-CN" altLang="zh-CN" sz="2800" kern="100" spc="-100" dirty="0">
                <a:latin typeface="Times New Roman"/>
                <a:ea typeface="华文细黑"/>
                <a:cs typeface="Times New Roman"/>
              </a:rPr>
              <a:t>，</a:t>
            </a:r>
            <a:r>
              <a:rPr lang="en-US" altLang="zh-CN" sz="2800" kern="100" spc="-100" dirty="0" err="1">
                <a:latin typeface="Times New Roman"/>
                <a:ea typeface="华文细黑"/>
                <a:cs typeface="Courier New"/>
              </a:rPr>
              <a:t>cos</a:t>
            </a:r>
            <a:r>
              <a:rPr lang="en-US" altLang="zh-CN" sz="2800" kern="100" spc="-100" dirty="0">
                <a:latin typeface="Times New Roman"/>
                <a:ea typeface="华文细黑"/>
                <a:cs typeface="Courier New"/>
              </a:rPr>
              <a:t>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pic>
        <p:nvPicPr>
          <p:cNvPr id="22530" name="Picture 2" descr="\\贾文\贾文\源文件\同步\物理 人教 必修1 新课标\4-171.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152" y="2997746"/>
            <a:ext cx="3480109" cy="192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746393" y="5066814"/>
            <a:ext cx="697627" cy="523220"/>
          </a:xfrm>
          <a:prstGeom prst="rect">
            <a:avLst/>
          </a:prstGeom>
        </p:spPr>
        <p:txBody>
          <a:bodyPr wrap="none">
            <a:spAutoFit/>
          </a:bodyPr>
          <a:lstStyle/>
          <a:p>
            <a:r>
              <a:rPr lang="zh-CN" altLang="zh-CN" sz="2800" kern="100" spc="-100">
                <a:solidFill>
                  <a:prstClr val="black"/>
                </a:solidFill>
                <a:latin typeface="Times New Roman"/>
                <a:ea typeface="华文细黑"/>
                <a:cs typeface="Times New Roman"/>
              </a:rPr>
              <a:t>图</a:t>
            </a:r>
            <a:r>
              <a:rPr lang="en-US" altLang="zh-CN" sz="2800" kern="100" spc="-100" dirty="0">
                <a:solidFill>
                  <a:prstClr val="black"/>
                </a:solidFill>
                <a:latin typeface="Times New Roman"/>
                <a:ea typeface="华文细黑"/>
                <a:cs typeface="Courier New"/>
              </a:rPr>
              <a:t>9</a:t>
            </a:r>
            <a:endParaRPr lang="zh-CN" altLang="en-US" dirty="0"/>
          </a:p>
        </p:txBody>
      </p:sp>
      <p:sp>
        <p:nvSpPr>
          <p:cNvPr id="4" name="矩形 3"/>
          <p:cNvSpPr/>
          <p:nvPr/>
        </p:nvSpPr>
        <p:spPr>
          <a:xfrm>
            <a:off x="495757" y="5662042"/>
            <a:ext cx="3204210"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112 N</a:t>
            </a:r>
            <a:r>
              <a:rPr lang="zh-CN" altLang="zh-CN" sz="2800" kern="100" dirty="0">
                <a:solidFill>
                  <a:srgbClr val="C00000"/>
                </a:solidFill>
                <a:latin typeface="Times New Roman"/>
                <a:ea typeface="华文细黑"/>
                <a:cs typeface="Times New Roman"/>
              </a:rPr>
              <a:t>或</a:t>
            </a:r>
            <a:r>
              <a:rPr lang="en-US" altLang="zh-CN" sz="2800" kern="100" dirty="0">
                <a:solidFill>
                  <a:srgbClr val="C00000"/>
                </a:solidFill>
                <a:latin typeface="Times New Roman"/>
                <a:ea typeface="华文细黑"/>
              </a:rPr>
              <a:t>48 N</a:t>
            </a:r>
            <a:endParaRPr lang="zh-CN" altLang="en-US" sz="2800" dirty="0"/>
          </a:p>
        </p:txBody>
      </p:sp>
      <p:pic>
        <p:nvPicPr>
          <p:cNvPr id="15" name="图片 1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70558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p:bldP spid="4" grpId="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贾文\贾文\源文件\同步\物理 人教 必修1 新课标\4-17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727" y="425778"/>
            <a:ext cx="2975724" cy="257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439751" y="106378"/>
            <a:ext cx="11076375" cy="6586394"/>
          </a:xfrm>
          <a:prstGeom prst="rect">
            <a:avLst/>
          </a:prstGeom>
        </p:spPr>
        <p:txBody>
          <a:bodyPr wrap="square" lIns="121898" tIns="60948" rIns="121898" bIns="60948">
            <a:spAutoFit/>
          </a:bodyPr>
          <a:lstStyle/>
          <a:p>
            <a:pPr lvl="0" algn="just">
              <a:lnSpc>
                <a:spcPct val="150000"/>
              </a:lnSpc>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若物体沿斜面向上匀速运动，受力分析如图甲</a:t>
            </a:r>
            <a:r>
              <a:rPr lang="en-US" altLang="zh-CN" sz="2800" kern="100" dirty="0" smtClean="0">
                <a:solidFill>
                  <a:srgbClr val="002060"/>
                </a:solidFill>
                <a:latin typeface="Times New Roman"/>
                <a:ea typeface="华文细黑"/>
              </a:rPr>
              <a:t>.</a:t>
            </a:r>
            <a:endParaRPr lang="en-US" altLang="zh-CN" sz="1050" kern="100" dirty="0">
              <a:solidFill>
                <a:prstClr val="black"/>
              </a:solidFill>
              <a:latin typeface="宋体"/>
              <a:cs typeface="Courier New"/>
            </a:endParaRPr>
          </a:p>
          <a:p>
            <a:pPr lvl="0" algn="just">
              <a:lnSpc>
                <a:spcPct val="150000"/>
              </a:lnSpc>
              <a:tabLst>
                <a:tab pos="2700655" algn="l"/>
              </a:tabLst>
            </a:pPr>
            <a:r>
              <a:rPr lang="zh-CN" altLang="zh-CN" sz="2800" kern="100" dirty="0">
                <a:solidFill>
                  <a:srgbClr val="002060"/>
                </a:solidFill>
                <a:latin typeface="Times New Roman"/>
                <a:ea typeface="华文细黑"/>
                <a:cs typeface="Times New Roman"/>
              </a:rPr>
              <a:t>根据平衡条件：</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μ</a:t>
            </a:r>
            <a:r>
              <a:rPr lang="en-US" altLang="zh-CN" sz="2800" kern="100" dirty="0">
                <a:solidFill>
                  <a:srgbClr val="002060"/>
                </a:solidFill>
                <a:latin typeface="Times New Roman"/>
                <a:ea typeface="华文细黑"/>
                <a:cs typeface="Courier New"/>
              </a:rPr>
              <a:t>(</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endParaRPr lang="zh-CN" altLang="zh-CN" sz="1050" kern="100" dirty="0">
              <a:solidFill>
                <a:prstClr val="black"/>
              </a:solidFill>
              <a:latin typeface="宋体"/>
              <a:cs typeface="Courier New"/>
            </a:endParaRPr>
          </a:p>
          <a:p>
            <a:pPr lvl="0" algn="just">
              <a:lnSpc>
                <a:spcPct val="150000"/>
              </a:lnSpc>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112 </a:t>
            </a:r>
            <a:r>
              <a:rPr lang="en-US" altLang="zh-CN" sz="2800" kern="100" dirty="0" smtClean="0">
                <a:solidFill>
                  <a:srgbClr val="002060"/>
                </a:solidFill>
                <a:latin typeface="Times New Roman"/>
                <a:ea typeface="华文细黑"/>
                <a:cs typeface="Courier New"/>
              </a:rPr>
              <a:t>N</a:t>
            </a:r>
            <a:endParaRPr lang="en-US" altLang="zh-CN" sz="1050" kern="100" dirty="0" smtClean="0">
              <a:solidFill>
                <a:prstClr val="black"/>
              </a:solidFill>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若物体沿斜面向下匀速运动，受力分析如图乙</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根据平衡条件：</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μ</a:t>
            </a:r>
            <a:r>
              <a:rPr lang="en-US" altLang="zh-CN" sz="2800" kern="100" dirty="0">
                <a:solidFill>
                  <a:srgbClr val="002060"/>
                </a:solidFill>
                <a:latin typeface="Times New Roman"/>
                <a:ea typeface="华文细黑"/>
                <a:cs typeface="Courier New"/>
              </a:rPr>
              <a:t>(</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48 N</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12"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pic>
        <p:nvPicPr>
          <p:cNvPr id="23555" name="Picture 3" descr="\\贾文\贾文\源文件\同步\物理 人教 必修1 新课标\4-173.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7454" y="3548687"/>
            <a:ext cx="3316681" cy="26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3056175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750"/>
                                        <p:tgtEl>
                                          <p:spTgt spid="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blinds(horizontal)">
                                      <p:cBhvr>
                                        <p:cTn id="10" dur="750"/>
                                        <p:tgtEl>
                                          <p:spTgt spid="23554"/>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blinds(horizontal)">
                                      <p:cBhvr>
                                        <p:cTn id="14" dur="750"/>
                                        <p:tgtEl>
                                          <p:spTgt spid="16">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blinds(horizontal)">
                                      <p:cBhvr>
                                        <p:cTn id="18" dur="750"/>
                                        <p:tgtEl>
                                          <p:spTgt spid="16">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linds(horizontal)">
                                      <p:cBhvr>
                                        <p:cTn id="22" dur="750"/>
                                        <p:tgtEl>
                                          <p:spTgt spid="16">
                                            <p:txEl>
                                              <p:pRg st="3" end="3"/>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16">
                                            <p:txEl>
                                              <p:pRg st="4" end="4"/>
                                            </p:txEl>
                                          </p:spTgt>
                                        </p:tgtEl>
                                        <p:attrNameLst>
                                          <p:attrName>style.visibility</p:attrName>
                                        </p:attrNameLst>
                                      </p:cBhvr>
                                      <p:to>
                                        <p:strVal val="visible"/>
                                      </p:to>
                                    </p:set>
                                    <p:animEffect transition="in" filter="blinds(horizontal)">
                                      <p:cBhvr>
                                        <p:cTn id="26" dur="750"/>
                                        <p:tgtEl>
                                          <p:spTgt spid="16">
                                            <p:txEl>
                                              <p:pRg st="4" end="4"/>
                                            </p:txEl>
                                          </p:spTgt>
                                        </p:tgtEl>
                                      </p:cBhvr>
                                    </p:animEffect>
                                  </p:childTnLst>
                                </p:cTn>
                              </p:par>
                            </p:childTnLst>
                          </p:cTn>
                        </p:par>
                        <p:par>
                          <p:cTn id="27" fill="hold">
                            <p:stCondLst>
                              <p:cond delay="3750"/>
                            </p:stCondLst>
                            <p:childTnLst>
                              <p:par>
                                <p:cTn id="28" presetID="3" presetClass="entr" presetSubtype="10" fill="hold" nodeType="afterEffect">
                                  <p:stCondLst>
                                    <p:cond delay="0"/>
                                  </p:stCondLst>
                                  <p:childTnLst>
                                    <p:set>
                                      <p:cBhvr>
                                        <p:cTn id="29" dur="1" fill="hold">
                                          <p:stCondLst>
                                            <p:cond delay="0"/>
                                          </p:stCondLst>
                                        </p:cTn>
                                        <p:tgtEl>
                                          <p:spTgt spid="16">
                                            <p:txEl>
                                              <p:pRg st="5" end="5"/>
                                            </p:txEl>
                                          </p:spTgt>
                                        </p:tgtEl>
                                        <p:attrNameLst>
                                          <p:attrName>style.visibility</p:attrName>
                                        </p:attrNameLst>
                                      </p:cBhvr>
                                      <p:to>
                                        <p:strVal val="visible"/>
                                      </p:to>
                                    </p:set>
                                    <p:animEffect transition="in" filter="blinds(horizontal)">
                                      <p:cBhvr>
                                        <p:cTn id="30" dur="750"/>
                                        <p:tgtEl>
                                          <p:spTgt spid="16">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3555"/>
                                        </p:tgtEl>
                                        <p:attrNameLst>
                                          <p:attrName>style.visibility</p:attrName>
                                        </p:attrNameLst>
                                      </p:cBhvr>
                                      <p:to>
                                        <p:strVal val="visible"/>
                                      </p:to>
                                    </p:set>
                                    <p:animEffect transition="in" filter="blinds(horizontal)">
                                      <p:cBhvr>
                                        <p:cTn id="33" dur="750"/>
                                        <p:tgtEl>
                                          <p:spTgt spid="23555"/>
                                        </p:tgtEl>
                                      </p:cBhvr>
                                    </p:animEffect>
                                  </p:childTnLst>
                                </p:cTn>
                              </p:par>
                            </p:childTnLst>
                          </p:cTn>
                        </p:par>
                        <p:par>
                          <p:cTn id="34" fill="hold">
                            <p:stCondLst>
                              <p:cond delay="4500"/>
                            </p:stCondLst>
                            <p:childTnLst>
                              <p:par>
                                <p:cTn id="35" presetID="3" presetClass="entr" presetSubtype="10" fill="hold" nodeType="after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blinds(horizontal)">
                                      <p:cBhvr>
                                        <p:cTn id="37" dur="750"/>
                                        <p:tgtEl>
                                          <p:spTgt spid="16">
                                            <p:txEl>
                                              <p:pRg st="6" end="6"/>
                                            </p:txEl>
                                          </p:spTgt>
                                        </p:tgtEl>
                                      </p:cBhvr>
                                    </p:animEffect>
                                  </p:childTnLst>
                                </p:cTn>
                              </p:par>
                            </p:childTnLst>
                          </p:cTn>
                        </p:par>
                        <p:par>
                          <p:cTn id="38" fill="hold">
                            <p:stCondLst>
                              <p:cond delay="5250"/>
                            </p:stCondLst>
                            <p:childTnLst>
                              <p:par>
                                <p:cTn id="39" presetID="3" presetClass="entr" presetSubtype="10" fill="hold" nodeType="after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animEffect transition="in" filter="blinds(horizontal)">
                                      <p:cBhvr>
                                        <p:cTn id="41" dur="750"/>
                                        <p:tgtEl>
                                          <p:spTgt spid="16">
                                            <p:txEl>
                                              <p:pRg st="7" end="7"/>
                                            </p:txEl>
                                          </p:spTgt>
                                        </p:tgtEl>
                                      </p:cBhvr>
                                    </p:animEffect>
                                  </p:childTnLst>
                                </p:cTn>
                              </p:par>
                            </p:childTnLst>
                          </p:cTn>
                        </p:par>
                        <p:par>
                          <p:cTn id="42" fill="hold">
                            <p:stCondLst>
                              <p:cond delay="6000"/>
                            </p:stCondLst>
                            <p:childTnLst>
                              <p:par>
                                <p:cTn id="43" presetID="3" presetClass="entr" presetSubtype="10" fill="hold" nodeType="afterEffect">
                                  <p:stCondLst>
                                    <p:cond delay="0"/>
                                  </p:stCondLst>
                                  <p:childTnLst>
                                    <p:set>
                                      <p:cBhvr>
                                        <p:cTn id="44" dur="1" fill="hold">
                                          <p:stCondLst>
                                            <p:cond delay="0"/>
                                          </p:stCondLst>
                                        </p:cTn>
                                        <p:tgtEl>
                                          <p:spTgt spid="16">
                                            <p:txEl>
                                              <p:pRg st="8" end="8"/>
                                            </p:txEl>
                                          </p:spTgt>
                                        </p:tgtEl>
                                        <p:attrNameLst>
                                          <p:attrName>style.visibility</p:attrName>
                                        </p:attrNameLst>
                                      </p:cBhvr>
                                      <p:to>
                                        <p:strVal val="visible"/>
                                      </p:to>
                                    </p:set>
                                    <p:animEffect transition="in" filter="blinds(horizontal)">
                                      <p:cBhvr>
                                        <p:cTn id="45" dur="750"/>
                                        <p:tgtEl>
                                          <p:spTgt spid="16">
                                            <p:txEl>
                                              <p:pRg st="8" end="8"/>
                                            </p:txEl>
                                          </p:spTgt>
                                        </p:tgtEl>
                                      </p:cBhvr>
                                    </p:animEffect>
                                  </p:childTnLst>
                                </p:cTn>
                              </p:par>
                            </p:childTnLst>
                          </p:cTn>
                        </p:par>
                        <p:par>
                          <p:cTn id="46" fill="hold">
                            <p:stCondLst>
                              <p:cond delay="6750"/>
                            </p:stCondLst>
                            <p:childTnLst>
                              <p:par>
                                <p:cTn id="47" presetID="3" presetClass="entr" presetSubtype="10" fill="hold" nodeType="afterEffect">
                                  <p:stCondLst>
                                    <p:cond delay="0"/>
                                  </p:stCondLst>
                                  <p:childTnLst>
                                    <p:set>
                                      <p:cBhvr>
                                        <p:cTn id="48" dur="1" fill="hold">
                                          <p:stCondLst>
                                            <p:cond delay="0"/>
                                          </p:stCondLst>
                                        </p:cTn>
                                        <p:tgtEl>
                                          <p:spTgt spid="16">
                                            <p:txEl>
                                              <p:pRg st="9" end="9"/>
                                            </p:txEl>
                                          </p:spTgt>
                                        </p:tgtEl>
                                        <p:attrNameLst>
                                          <p:attrName>style.visibility</p:attrName>
                                        </p:attrNameLst>
                                      </p:cBhvr>
                                      <p:to>
                                        <p:strVal val="visible"/>
                                      </p:to>
                                    </p:set>
                                    <p:animEffect transition="in" filter="blinds(horizontal)">
                                      <p:cBhvr>
                                        <p:cTn id="49" dur="75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Administrator\Desktop\用！！！\风景图片\新图！\3运动会\timg (8).jpg"/>
          <p:cNvPicPr>
            <a:picLocks noChangeAspect="1" noChangeArrowheads="1"/>
          </p:cNvPicPr>
          <p:nvPr/>
        </p:nvPicPr>
        <p:blipFill rotWithShape="1">
          <a:blip r:embed="rId2">
            <a:extLst>
              <a:ext uri="{28A0092B-C50C-407E-A947-70E740481C1C}">
                <a14:useLocalDpi xmlns:a14="http://schemas.microsoft.com/office/drawing/2010/main" val="0"/>
              </a:ext>
            </a:extLst>
          </a:blip>
          <a:srcRect t="856"/>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4" name="Picture 4" descr="C:\Users\Administrator\Desktop\用！！！\风景图片\新图！\3运动会\timg (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549" r="19473"/>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09885" y="1269554"/>
            <a:ext cx="11129937" cy="2400657"/>
          </a:xfrm>
          <a:prstGeom prst="rect">
            <a:avLst/>
          </a:prstGeom>
        </p:spPr>
        <p:txBody>
          <a:bodyPr wrap="square">
            <a:spAutoFit/>
          </a:bodyPr>
          <a:lstStyle/>
          <a:p>
            <a:pPr algn="just">
              <a:lnSpc>
                <a:spcPts val="6000"/>
              </a:lnSpc>
              <a:spcAft>
                <a:spcPts val="0"/>
              </a:spcAft>
              <a:tabLst>
                <a:tab pos="2700655" algn="l"/>
              </a:tabLst>
            </a:pPr>
            <a:r>
              <a:rPr lang="zh-CN" altLang="zh-CN" sz="2800" b="1" kern="100" dirty="0">
                <a:solidFill>
                  <a:srgbClr val="7030A0"/>
                </a:solidFill>
                <a:latin typeface="Times New Roman"/>
                <a:ea typeface="华文细黑"/>
                <a:cs typeface="Times New Roman"/>
              </a:rPr>
              <a:t>共点力的平衡条件</a:t>
            </a:r>
            <a:endParaRPr lang="zh-CN" altLang="zh-CN" sz="1050" kern="100" dirty="0">
              <a:latin typeface="宋体"/>
              <a:cs typeface="Courier New"/>
            </a:endParaRPr>
          </a:p>
          <a:p>
            <a:pPr algn="just">
              <a:lnSpc>
                <a:spcPts val="6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平衡状态：物体在共点力作用下</a:t>
            </a:r>
            <a:r>
              <a:rPr lang="zh-CN" altLang="zh-CN" sz="2800" kern="100" dirty="0" smtClean="0">
                <a:latin typeface="Times New Roman"/>
                <a:ea typeface="华文细黑"/>
                <a:cs typeface="Times New Roman"/>
              </a:rPr>
              <a:t>保持</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或</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状态</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6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平衡条件：合力</a:t>
            </a:r>
            <a:r>
              <a:rPr lang="zh-CN" altLang="zh-CN" sz="2800" kern="100" dirty="0" smtClean="0">
                <a:latin typeface="Times New Roman"/>
                <a:ea typeface="华文细黑"/>
                <a:cs typeface="Times New Roman"/>
              </a:rPr>
              <a:t>为</a:t>
            </a:r>
            <a:r>
              <a:rPr lang="en-US" altLang="zh-CN" sz="2800" u="sng"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加速度</a:t>
            </a:r>
            <a:r>
              <a:rPr lang="zh-CN" altLang="zh-CN" sz="2800" kern="100" dirty="0" smtClean="0">
                <a:latin typeface="Times New Roman"/>
                <a:ea typeface="华文细黑"/>
                <a:cs typeface="Times New Roman"/>
              </a:rPr>
              <a:t>为</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6580440" y="219911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静止</a:t>
            </a:r>
            <a:endParaRPr lang="zh-CN" altLang="en-US" sz="2800" kern="100" dirty="0">
              <a:solidFill>
                <a:srgbClr val="C00000"/>
              </a:solidFill>
              <a:latin typeface="Times New Roman"/>
              <a:ea typeface="华文细黑"/>
              <a:cs typeface="Times New Roman"/>
            </a:endParaRPr>
          </a:p>
        </p:txBody>
      </p:sp>
      <p:sp>
        <p:nvSpPr>
          <p:cNvPr id="15" name="矩形 14"/>
          <p:cNvSpPr/>
          <p:nvPr/>
        </p:nvSpPr>
        <p:spPr>
          <a:xfrm>
            <a:off x="7761550" y="2199114"/>
            <a:ext cx="2339102"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匀速直线运动</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3759582" y="2998902"/>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a:t>
            </a:r>
            <a:endParaRPr lang="zh-CN" altLang="en-US" sz="2800" kern="100" dirty="0">
              <a:solidFill>
                <a:srgbClr val="C00000"/>
              </a:solidFill>
              <a:latin typeface="Times New Roman"/>
              <a:ea typeface="华文细黑"/>
              <a:cs typeface="Times New Roman"/>
            </a:endParaRPr>
          </a:p>
        </p:txBody>
      </p:sp>
      <p:sp>
        <p:nvSpPr>
          <p:cNvPr id="21" name="矩形 20"/>
          <p:cNvSpPr/>
          <p:nvPr/>
        </p:nvSpPr>
        <p:spPr>
          <a:xfrm>
            <a:off x="5967348" y="2998902"/>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4" grpId="0"/>
      <p:bldP spid="4" grpId="1"/>
      <p:bldP spid="15" grpId="0"/>
      <p:bldP spid="15" grpId="1"/>
      <p:bldP spid="5" grpId="0"/>
      <p:bldP spid="5"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445258" y="403176"/>
            <a:ext cx="11322624" cy="5734903"/>
          </a:xfrm>
          <a:prstGeom prst="rect">
            <a:avLst/>
          </a:prstGeom>
        </p:spPr>
        <p:txBody>
          <a:bodyPr wrap="square">
            <a:spAutoFit/>
          </a:bodyPr>
          <a:lstStyle/>
          <a:p>
            <a:pPr>
              <a:lnSpc>
                <a:spcPts val="55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endParaRPr lang="en-US" altLang="zh-CN" sz="2800" b="1" kern="100" dirty="0" smtClean="0">
              <a:solidFill>
                <a:srgbClr val="0000FF"/>
              </a:solidFill>
              <a:latin typeface="IPAPANNEW"/>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某时刻物体的速度为零时，物体一定处于平衡状态</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物体只有在不受力作用时才能保持平衡状态</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沿光滑斜面下滑的物体处于平衡状态</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物体所受合力为零时，就一定处于平衡状态</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物体受到</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个力作用处于静止状态，若其中一个力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N</a:t>
            </a:r>
            <a:r>
              <a:rPr lang="zh-CN" altLang="zh-CN" sz="2800" kern="100" dirty="0">
                <a:latin typeface="Times New Roman"/>
                <a:ea typeface="华文细黑"/>
                <a:cs typeface="Times New Roman"/>
              </a:rPr>
              <a:t>，方向向右，则其余</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个力的合力</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____ N</a:t>
            </a:r>
            <a:r>
              <a:rPr lang="zh-CN" altLang="zh-CN" sz="2800" kern="100" dirty="0">
                <a:latin typeface="Times New Roman"/>
                <a:ea typeface="华文细黑"/>
                <a:cs typeface="Times New Roman"/>
              </a:rPr>
              <a:t>，方向向</a:t>
            </a:r>
            <a:r>
              <a:rPr lang="en-US" altLang="zh-CN" sz="2800" kern="100" dirty="0">
                <a:latin typeface="Times New Roman"/>
                <a:ea typeface="华文细黑"/>
                <a:cs typeface="Courier New"/>
              </a:rPr>
              <a:t>____.</a:t>
            </a:r>
            <a:endParaRPr lang="zh-CN" altLang="zh-CN" sz="1050" kern="100" dirty="0">
              <a:effectLst/>
              <a:latin typeface="宋体"/>
              <a:cs typeface="Courier New"/>
            </a:endParaRPr>
          </a:p>
        </p:txBody>
      </p:sp>
      <p:sp>
        <p:nvSpPr>
          <p:cNvPr id="9" name="TextBox 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4" name="矩形 3"/>
          <p:cNvSpPr/>
          <p:nvPr/>
        </p:nvSpPr>
        <p:spPr>
          <a:xfrm>
            <a:off x="8985685" y="2004815"/>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5" name="矩形 4"/>
          <p:cNvSpPr/>
          <p:nvPr/>
        </p:nvSpPr>
        <p:spPr>
          <a:xfrm>
            <a:off x="7917571" y="269055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5" name="矩形 14"/>
          <p:cNvSpPr/>
          <p:nvPr/>
        </p:nvSpPr>
        <p:spPr>
          <a:xfrm>
            <a:off x="6846654" y="340047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6" name="矩形 15"/>
          <p:cNvSpPr/>
          <p:nvPr/>
        </p:nvSpPr>
        <p:spPr>
          <a:xfrm>
            <a:off x="7917571" y="411039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7" name="矩形 16"/>
          <p:cNvSpPr/>
          <p:nvPr/>
        </p:nvSpPr>
        <p:spPr>
          <a:xfrm>
            <a:off x="5365923" y="5447174"/>
            <a:ext cx="543739" cy="523220"/>
          </a:xfrm>
          <a:prstGeom prst="rect">
            <a:avLst/>
          </a:prstGeom>
        </p:spPr>
        <p:txBody>
          <a:bodyPr wrap="none">
            <a:spAutoFit/>
          </a:bodyPr>
          <a:lstStyle/>
          <a:p>
            <a:r>
              <a:rPr lang="en-US" altLang="zh-CN" sz="2800" kern="100" dirty="0">
                <a:solidFill>
                  <a:srgbClr val="C00000"/>
                </a:solidFill>
                <a:latin typeface="Times New Roman" pitchFamily="18" charset="0"/>
                <a:ea typeface="华文细黑"/>
                <a:cs typeface="Times New Roman"/>
              </a:rPr>
              <a:t>10</a:t>
            </a:r>
            <a:endParaRPr lang="zh-CN" altLang="en-US" sz="2800" kern="100" dirty="0">
              <a:solidFill>
                <a:srgbClr val="C00000"/>
              </a:solidFill>
              <a:latin typeface="Times New Roman" pitchFamily="18" charset="0"/>
              <a:ea typeface="华文细黑"/>
              <a:cs typeface="Times New Roman"/>
            </a:endParaRPr>
          </a:p>
        </p:txBody>
      </p:sp>
      <p:sp>
        <p:nvSpPr>
          <p:cNvPr id="18" name="矩形 17"/>
          <p:cNvSpPr/>
          <p:nvPr/>
        </p:nvSpPr>
        <p:spPr>
          <a:xfrm>
            <a:off x="7803078" y="5434137"/>
            <a:ext cx="543739" cy="523220"/>
          </a:xfrm>
          <a:prstGeom prst="rect">
            <a:avLst/>
          </a:prstGeom>
        </p:spPr>
        <p:txBody>
          <a:bodyPr wrap="none">
            <a:spAutoFit/>
          </a:bodyPr>
          <a:lstStyle/>
          <a:p>
            <a:r>
              <a:rPr lang="zh-CN" altLang="zh-CN" sz="2800" kern="100" dirty="0">
                <a:solidFill>
                  <a:srgbClr val="C00000"/>
                </a:solidFill>
                <a:latin typeface="Times New Roman" pitchFamily="18" charset="0"/>
                <a:ea typeface="华文细黑"/>
                <a:cs typeface="Times New Roman"/>
              </a:rPr>
              <a:t>左</a:t>
            </a:r>
            <a:endParaRPr lang="zh-CN" altLang="en-US" sz="2800" kern="100" dirty="0">
              <a:solidFill>
                <a:srgbClr val="C00000"/>
              </a:solidFill>
              <a:latin typeface="Times New Roman" pitchFamily="18" charset="0"/>
              <a:ea typeface="华文细黑"/>
              <a:cs typeface="Times New Roman"/>
            </a:endParaRPr>
          </a:p>
        </p:txBody>
      </p:sp>
      <p:pic>
        <p:nvPicPr>
          <p:cNvPr id="19" name="图片 18">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5" grpId="0"/>
      <p:bldP spid="5" grpId="1"/>
      <p:bldP spid="15" grpId="0"/>
      <p:bldP spid="15" grpId="1"/>
      <p:bldP spid="16" grpId="0"/>
      <p:bldP spid="16" grpId="1"/>
      <p:bldP spid="17" grpId="0"/>
      <p:bldP spid="17"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4" descr="C:\Users\Administrator\Desktop\用！！！\风景图片\新图！\3运动会\timg (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549" r="19473"/>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一、共点力的平衡条件及应用</a:t>
            </a:r>
          </a:p>
        </p:txBody>
      </p:sp>
      <p:sp>
        <p:nvSpPr>
          <p:cNvPr id="12" name="矩形 11"/>
          <p:cNvSpPr/>
          <p:nvPr/>
        </p:nvSpPr>
        <p:spPr>
          <a:xfrm>
            <a:off x="460654" y="745178"/>
            <a:ext cx="11210519" cy="5638338"/>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对平衡条件的理解</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平衡条件：</a:t>
            </a:r>
            <a:r>
              <a:rPr lang="en-US" altLang="zh-CN" sz="2800" i="1" kern="100" dirty="0">
                <a:latin typeface="Times New Roman"/>
                <a:ea typeface="华文细黑"/>
                <a:cs typeface="Courier New"/>
              </a:rPr>
              <a:t>F</a:t>
            </a:r>
            <a:r>
              <a:rPr lang="zh-CN" altLang="zh-CN" sz="2800" kern="100" baseline="-25000" dirty="0">
                <a:latin typeface="Times New Roman"/>
                <a:ea typeface="华文细黑"/>
                <a:cs typeface="Times New Roman"/>
              </a:rPr>
              <a:t>合</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或</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对应两种状态：</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静止状态：</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匀速直线运动状态：</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0</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说明：</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物体某时刻速度为零，但</a:t>
            </a:r>
            <a:r>
              <a:rPr lang="en-US" altLang="zh-CN" sz="2800" i="1" kern="100" dirty="0">
                <a:latin typeface="Times New Roman"/>
                <a:ea typeface="华文细黑"/>
                <a:cs typeface="Courier New"/>
              </a:rPr>
              <a:t>F</a:t>
            </a:r>
            <a:r>
              <a:rPr lang="zh-CN" altLang="zh-CN" sz="2800" kern="100" baseline="-25000" dirty="0">
                <a:latin typeface="Times New Roman"/>
                <a:ea typeface="华文细黑"/>
                <a:cs typeface="Times New Roman"/>
              </a:rPr>
              <a:t>合</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，则不是平衡状态，如竖直上抛的物体到达最高点时，只是速度为零，不是平衡状态</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处于平衡状态的物体，沿任意方向的合力都为零</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93840987"/>
              </p:ext>
            </p:extLst>
          </p:nvPr>
        </p:nvGraphicFramePr>
        <p:xfrm>
          <a:off x="4170461" y="1329477"/>
          <a:ext cx="1636713" cy="1482725"/>
        </p:xfrm>
        <a:graphic>
          <a:graphicData uri="http://schemas.openxmlformats.org/presentationml/2006/ole">
            <mc:AlternateContent xmlns:mc="http://schemas.openxmlformats.org/markup-compatibility/2006">
              <mc:Choice xmlns:v="urn:schemas-microsoft-com:vml" Requires="v">
                <p:oleObj spid="_x0000_s3453" name="文档" r:id="rId3" imgW="1636512" imgH="1482866" progId="Word.Document.12">
                  <p:embed/>
                </p:oleObj>
              </mc:Choice>
              <mc:Fallback>
                <p:oleObj name="文档" r:id="rId3" imgW="1636512" imgH="1482866" progId="Word.Document.12">
                  <p:embed/>
                  <p:pic>
                    <p:nvPicPr>
                      <p:cNvPr id="0" name=""/>
                      <p:cNvPicPr/>
                      <p:nvPr/>
                    </p:nvPicPr>
                    <p:blipFill>
                      <a:blip r:embed="rId4"/>
                      <a:stretch>
                        <a:fillRect/>
                      </a:stretch>
                    </p:blipFill>
                    <p:spPr>
                      <a:xfrm>
                        <a:off x="4170461" y="1329477"/>
                        <a:ext cx="1636713" cy="1482725"/>
                      </a:xfrm>
                      <a:prstGeom prst="rect">
                        <a:avLst/>
                      </a:prstGeom>
                    </p:spPr>
                  </p:pic>
                </p:oleObj>
              </mc:Fallback>
            </mc:AlternateContent>
          </a:graphicData>
        </a:graphic>
      </p:graphicFrame>
    </p:spTree>
    <p:extLst>
      <p:ext uri="{BB962C8B-B14F-4D97-AF65-F5344CB8AC3E}">
        <p14:creationId xmlns:p14="http://schemas.microsoft.com/office/powerpoint/2010/main" val="2539364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60654" y="155690"/>
            <a:ext cx="11210519" cy="6473824"/>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处理共点力平衡问题的常用方法</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力的合成法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用于受三个力而平衡的物体</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确定要合成的两个力；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根据平行四边形定则作出这两个力的合力；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根据平衡条件确定两个力的合力与第三个力的关系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等大反向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根据三角函数或勾股定理解三角形</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正交分解法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用于受三个及以上的力而平衡的物体</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建立直角坐标系；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正交分解各力；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沿坐标轴方向根据平衡条件列式求解</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046752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5910</TotalTime>
  <Words>1723</Words>
  <Application>Microsoft Office PowerPoint</Application>
  <PresentationFormat>自定义</PresentationFormat>
  <Paragraphs>240</Paragraphs>
  <Slides>39</Slides>
  <Notes>0</Notes>
  <HiddenSlides>11</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1"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6268</cp:revision>
  <dcterms:created xsi:type="dcterms:W3CDTF">2014-11-27T01:03:00Z</dcterms:created>
  <dcterms:modified xsi:type="dcterms:W3CDTF">2018-07-02T07:47:17Z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