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57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8"/>
  </p:notesMasterIdLst>
  <p:sldIdLst>
    <p:sldId id="256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84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6" r:id="rId21"/>
    <p:sldId id="396" r:id="rId22"/>
    <p:sldId id="395" r:id="rId23"/>
    <p:sldId id="382" r:id="rId24"/>
    <p:sldId id="387" r:id="rId25"/>
    <p:sldId id="388" r:id="rId26"/>
    <p:sldId id="389" r:id="rId27"/>
    <p:sldId id="390" r:id="rId28"/>
    <p:sldId id="391" r:id="rId29"/>
    <p:sldId id="397" r:id="rId30"/>
    <p:sldId id="403" r:id="rId31"/>
    <p:sldId id="398" r:id="rId32"/>
    <p:sldId id="399" r:id="rId33"/>
    <p:sldId id="400" r:id="rId34"/>
    <p:sldId id="401" r:id="rId35"/>
    <p:sldId id="410" r:id="rId36"/>
    <p:sldId id="402" r:id="rId37"/>
    <p:sldId id="404" r:id="rId38"/>
    <p:sldId id="411" r:id="rId39"/>
    <p:sldId id="412" r:id="rId40"/>
    <p:sldId id="405" r:id="rId41"/>
    <p:sldId id="413" r:id="rId42"/>
    <p:sldId id="406" r:id="rId43"/>
    <p:sldId id="407" r:id="rId44"/>
    <p:sldId id="415" r:id="rId45"/>
    <p:sldId id="414" r:id="rId46"/>
    <p:sldId id="416" r:id="rId47"/>
    <p:sldId id="409" r:id="rId48"/>
    <p:sldId id="392" r:id="rId49"/>
    <p:sldId id="417" r:id="rId50"/>
    <p:sldId id="431" r:id="rId51"/>
    <p:sldId id="419" r:id="rId52"/>
    <p:sldId id="432" r:id="rId53"/>
    <p:sldId id="420" r:id="rId54"/>
    <p:sldId id="434" r:id="rId55"/>
    <p:sldId id="435" r:id="rId56"/>
    <p:sldId id="433" r:id="rId57"/>
    <p:sldId id="436" r:id="rId58"/>
    <p:sldId id="437" r:id="rId59"/>
    <p:sldId id="438" r:id="rId60"/>
    <p:sldId id="439" r:id="rId61"/>
    <p:sldId id="440" r:id="rId62"/>
    <p:sldId id="441" r:id="rId63"/>
    <p:sldId id="421" r:id="rId64"/>
    <p:sldId id="422" r:id="rId65"/>
    <p:sldId id="423" r:id="rId66"/>
    <p:sldId id="424" r:id="rId67"/>
    <p:sldId id="425" r:id="rId68"/>
    <p:sldId id="426" r:id="rId69"/>
    <p:sldId id="442" r:id="rId70"/>
    <p:sldId id="427" r:id="rId71"/>
    <p:sldId id="428" r:id="rId72"/>
    <p:sldId id="429" r:id="rId73"/>
    <p:sldId id="430" r:id="rId74"/>
    <p:sldId id="443" r:id="rId75"/>
    <p:sldId id="444" r:id="rId76"/>
    <p:sldId id="445" r:id="rId77"/>
    <p:sldId id="446" r:id="rId78"/>
    <p:sldId id="453" r:id="rId79"/>
    <p:sldId id="447" r:id="rId80"/>
    <p:sldId id="448" r:id="rId81"/>
    <p:sldId id="449" r:id="rId82"/>
    <p:sldId id="454" r:id="rId83"/>
    <p:sldId id="455" r:id="rId84"/>
    <p:sldId id="456" r:id="rId85"/>
    <p:sldId id="450" r:id="rId86"/>
    <p:sldId id="462" r:id="rId87"/>
    <p:sldId id="451" r:id="rId88"/>
    <p:sldId id="457" r:id="rId89"/>
    <p:sldId id="452" r:id="rId90"/>
    <p:sldId id="458" r:id="rId91"/>
    <p:sldId id="459" r:id="rId92"/>
    <p:sldId id="460" r:id="rId93"/>
    <p:sldId id="465" r:id="rId94"/>
    <p:sldId id="461" r:id="rId95"/>
    <p:sldId id="466" r:id="rId96"/>
    <p:sldId id="383" r:id="rId9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FF"/>
    <a:srgbClr val="006600"/>
    <a:srgbClr val="1D2B5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03" autoAdjust="0"/>
    <p:restoredTop sz="94414" autoAdjust="0"/>
  </p:normalViewPr>
  <p:slideViewPr>
    <p:cSldViewPr snapToGrid="0">
      <p:cViewPr varScale="1">
        <p:scale>
          <a:sx n="71" d="100"/>
          <a:sy n="71" d="100"/>
        </p:scale>
        <p:origin x="46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78947-8D9C-4992-A9BE-90235517EFE9}" type="datetimeFigureOut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A2150-A70D-4800-A812-5A174867E9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7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dirty="0">
                <a:latin typeface="Arial" panose="020B0604020202020204" pitchFamily="34" charset="0"/>
              </a:rPr>
              <a:t>接下来通过这个图标我们看一下卵巢的功能。通过卵泡逐渐发育成熟之后，每月只有一个卵子排出，若卵泡未成熟，会成为闭锁卵泡，</a:t>
            </a:r>
            <a:r>
              <a:rPr lang="zh-CN" altLang="en-US" dirty="0">
                <a:latin typeface="Arial" panose="020B0604020202020204" pitchFamily="34" charset="0"/>
              </a:rPr>
              <a:t>闭锁卵泡卵细胞结构不清晰，甚至消失，</a:t>
            </a:r>
            <a:r>
              <a:rPr lang="zh-CN" altLang="zh-CN" dirty="0">
                <a:latin typeface="Arial" panose="020B0604020202020204" pitchFamily="34" charset="0"/>
              </a:rPr>
              <a:t>成为卵巢间质腺，分泌雌激素，排卵后的卵泡成为黄体，可分泌雌激素和孕激素，若此时卵子与精子相遇成为受精卵，则孕激素水平将维持较高水平，直至分娩；否则孕激素水平会逐渐下降。</a:t>
            </a:r>
            <a:r>
              <a:rPr lang="zh-CN" altLang="en-US" dirty="0">
                <a:latin typeface="Arial" panose="020B0604020202020204" pitchFamily="34" charset="0"/>
              </a:rPr>
              <a:t>如果我们总结卵巢的功能的话，那就是一、排卵；二、分泌女性激素，包括雌激素和孕激素。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4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Arial" panose="020B0604020202020204" pitchFamily="34" charset="0"/>
              </a:rPr>
              <a:t>叫输卵管壶腹部，这部分结构最长，顾名思义像壶腹一样扩大的地方，所以这部分粗而弯曲，血管丰富，血运丰富了，营养物质提供就丰富，微环境就适合发育，因此卵子通常选择在此处与精子结合而受精。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82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Arial" panose="020B0604020202020204" pitchFamily="34" charset="0"/>
              </a:rPr>
              <a:t>输卵管壶腹部之后接的那段输卵管相对管腔相对较狭窄，这是输卵管的第三部分，为输卵管峡部。这部分短而直，占输卵管近侧的</a:t>
            </a:r>
            <a:r>
              <a:rPr lang="en-US" altLang="zh-CN" dirty="0">
                <a:latin typeface="Arial" panose="020B0604020202020204" pitchFamily="34" charset="0"/>
              </a:rPr>
              <a:t>1/3,</a:t>
            </a:r>
            <a:r>
              <a:rPr lang="zh-CN" altLang="en-US" dirty="0">
                <a:latin typeface="Arial" panose="020B0604020202020204" pitchFamily="34" charset="0"/>
              </a:rPr>
              <a:t>血管分布少，因为这段顺着子宫非常容易找到，且血管少，可以用来进行输卵管结扎。输卵管结扎术是女性的绝育手术，大家回忆一下，我们上次课，男性生殖系统的时候，是不是讲过男性输精管的结扎术。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A2150-A70D-4800-A812-5A174867E9A3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68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CBE9-A8F2-4FA8-83F6-CB6F1D50BF37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10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E4A2-8ED4-41FD-A643-1A567A646592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8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6860-4FBF-4369-89F2-425BC2F71C60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799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F2F13-0266-46EC-9DE6-4E440D1E816B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50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168F-FA73-40F5-A511-310D9AD4A6F7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57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>
              <a:solidFill>
                <a:prstClr val="black"/>
              </a:solidFill>
              <a:latin typeface="Tahoma" pitchFamily="34" charset="0"/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>
              <a:solidFill>
                <a:prstClr val="black"/>
              </a:solidFill>
              <a:latin typeface="Tahoma" pitchFamily="34" charset="0"/>
              <a:ea typeface="宋体" pitchFamily="2" charset="-12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76FD9-308C-4AC3-8B5A-2F4098721F39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1880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>
              <a:solidFill>
                <a:prstClr val="black"/>
              </a:solidFill>
              <a:latin typeface="Tahoma" pitchFamily="34" charset="0"/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>
              <a:solidFill>
                <a:prstClr val="black"/>
              </a:solidFill>
              <a:latin typeface="Tahoma" pitchFamily="34" charset="0"/>
              <a:ea typeface="宋体" pitchFamily="2" charset="-12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E7DD7-D3A2-4A96-9203-6578991753A8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038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539-1ECA-4829-B0CB-4A22A61A2EBC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45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5F63-AB37-4053-B77A-CCDFBC359C81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429F-DC2F-4C0A-AD72-FAC8DDCADE35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7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7AB3-27F0-4D03-AE85-8BB737691CC4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67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58DC-6F63-4835-BC82-9368382691C5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83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64AB-428C-4F07-A2BF-F155A9B152A1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8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07CCF-F666-475C-91DD-9E94D971E4B9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60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EFB9-C6AE-4B7F-88BE-F9433FFD289F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148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8B8A1-9E7D-4355-9FCC-532436CDFC20}" type="datetime1">
              <a:rPr lang="zh-CN" altLang="en-US" smtClean="0"/>
              <a:t>2018/4/9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10B3D-3140-43A0-86F0-B7C648D6A1E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Documents and Settings\Administrator\桌面\图片1.jpg"/>
          <p:cNvPicPr>
            <a:picLocks noChangeAspect="1" noChangeArrowheads="1"/>
          </p:cNvPicPr>
          <p:nvPr userDrawn="1"/>
        </p:nvPicPr>
        <p:blipFill>
          <a:blip r:embed="rId13">
            <a:lum bright="22000" contrast="-7000"/>
          </a:blip>
          <a:srcRect t="2439" r="6614" b="81708"/>
          <a:stretch>
            <a:fillRect/>
          </a:stretch>
        </p:blipFill>
        <p:spPr bwMode="auto">
          <a:xfrm>
            <a:off x="3048000" y="0"/>
            <a:ext cx="9144000" cy="12858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</p:pic>
      <p:sp>
        <p:nvSpPr>
          <p:cNvPr id="8" name="矩形 7"/>
          <p:cNvSpPr/>
          <p:nvPr userDrawn="1"/>
        </p:nvSpPr>
        <p:spPr>
          <a:xfrm>
            <a:off x="3048000" y="285728"/>
            <a:ext cx="9144000" cy="400052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25000">
                <a:schemeClr val="bg1">
                  <a:alpha val="9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3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联系 3"/>
          <p:cNvSpPr>
            <a:spLocks noChangeAspect="1"/>
          </p:cNvSpPr>
          <p:nvPr userDrawn="1"/>
        </p:nvSpPr>
        <p:spPr>
          <a:xfrm>
            <a:off x="11571817" y="6364288"/>
            <a:ext cx="480483" cy="360362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b="1">
              <a:solidFill>
                <a:prstClr val="black"/>
              </a:solidFill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271252" y="6351588"/>
            <a:ext cx="1085849" cy="476250"/>
          </a:xfrm>
          <a:prstGeom prst="rect">
            <a:avLst/>
          </a:prstGeom>
        </p:spPr>
        <p:txBody>
          <a:bodyPr/>
          <a:lstStyle>
            <a:lvl1pPr algn="ctr">
              <a:defRPr sz="20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64D4C8-3992-4B49-9F59-82C9C488F86A}" type="slidenum">
              <a:rPr lang="en-US" altLang="zh-CN" b="1">
                <a:solidFill>
                  <a:prstClr val="black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b="1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33"/>
          </a:solidFill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myjpw.com/tupian/shengzhi/2/19_jp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7" Type="http://schemas.openxmlformats.org/officeDocument/2006/relationships/image" Target="../media/image80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1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3" Type="http://schemas.openxmlformats.org/officeDocument/2006/relationships/image" Target="../media/image211.jpe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Relationship Id="rId14" Type="http://schemas.openxmlformats.org/officeDocument/2006/relationships/image" Target="../media/image2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13" Type="http://schemas.openxmlformats.org/officeDocument/2006/relationships/image" Target="../media/image263.jpeg"/><Relationship Id="rId3" Type="http://schemas.openxmlformats.org/officeDocument/2006/relationships/image" Target="../media/image253.jpeg"/><Relationship Id="rId7" Type="http://schemas.openxmlformats.org/officeDocument/2006/relationships/image" Target="../media/image257.jpeg"/><Relationship Id="rId12" Type="http://schemas.openxmlformats.org/officeDocument/2006/relationships/image" Target="../media/image262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jpeg"/><Relationship Id="rId11" Type="http://schemas.openxmlformats.org/officeDocument/2006/relationships/image" Target="../media/image261.jpeg"/><Relationship Id="rId5" Type="http://schemas.openxmlformats.org/officeDocument/2006/relationships/image" Target="../media/image255.jpeg"/><Relationship Id="rId10" Type="http://schemas.openxmlformats.org/officeDocument/2006/relationships/image" Target="../media/image260.jpeg"/><Relationship Id="rId4" Type="http://schemas.openxmlformats.org/officeDocument/2006/relationships/image" Target="../media/image254.jpeg"/><Relationship Id="rId9" Type="http://schemas.openxmlformats.org/officeDocument/2006/relationships/image" Target="../media/image259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gif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586984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生殖系统</a:t>
            </a:r>
            <a:endParaRPr lang="en-US" altLang="zh-CN" sz="4800" b="1" spc="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en-US" altLang="zh-CN" sz="3200" dirty="0">
                <a:latin typeface="Comic Sans MS" pitchFamily="66" charset="0"/>
                <a:ea typeface="宋体" pitchFamily="2" charset="-122"/>
                <a:cs typeface="Times New Roman" pitchFamily="18" charset="0"/>
              </a:rPr>
              <a:t>Reproductive system</a:t>
            </a:r>
            <a:endParaRPr kumimoji="1" lang="zh-CN" altLang="en-US" sz="3200" dirty="0">
              <a:latin typeface="Comic Sans MS" pitchFamily="66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535972" y="4471832"/>
            <a:ext cx="61492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99FF33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b="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Vice-Prof.    </a:t>
            </a:r>
            <a:r>
              <a:rPr lang="en-US" altLang="zh-CN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Xu</a:t>
            </a:r>
            <a:r>
              <a:rPr lang="zh-CN" altLang="en-US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  </a:t>
            </a:r>
            <a:r>
              <a:rPr lang="en-US" altLang="zh-CN" dirty="0" err="1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Hao</a:t>
            </a:r>
            <a:r>
              <a:rPr lang="zh-CN" altLang="en-US" dirty="0">
                <a:solidFill>
                  <a:srgbClr val="0000CC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  </a:t>
            </a:r>
            <a:endParaRPr lang="en-US" altLang="zh-CN" dirty="0">
              <a:solidFill>
                <a:srgbClr val="0000CC"/>
              </a:solidFill>
              <a:latin typeface="Comic Sans MS" pitchFamily="66" charset="0"/>
              <a:ea typeface="宋体" pitchFamily="2" charset="-122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b="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  <a:cs typeface="Times New Roman" pitchFamily="18" charset="0"/>
              </a:rPr>
              <a:t>Department of human anatomy</a:t>
            </a:r>
            <a:endParaRPr lang="zh-CN" altLang="en-US" b="0" spc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t="12359" r="24686" b="8719"/>
          <a:stretch/>
        </p:blipFill>
        <p:spPr>
          <a:xfrm>
            <a:off x="4107449" y="4543217"/>
            <a:ext cx="1251541" cy="1233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42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66497" y="45949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内生殖器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404897" y="1190625"/>
            <a:ext cx="184150" cy="5794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966497" y="1255713"/>
            <a:ext cx="3544888" cy="579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dirty="0"/>
              <a:t>二、生殖管道</a:t>
            </a:r>
            <a:endParaRPr lang="en-US" altLang="zh-CN" dirty="0"/>
          </a:p>
        </p:txBody>
      </p:sp>
      <p:pic>
        <p:nvPicPr>
          <p:cNvPr id="30" name="Picture 27" descr="Untitled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87" y="1420927"/>
            <a:ext cx="3939276" cy="39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008" y="1420927"/>
            <a:ext cx="3947480" cy="399670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008" y="1420927"/>
            <a:ext cx="3947480" cy="399670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5"/>
          <p:cNvSpPr txBox="1"/>
          <p:nvPr/>
        </p:nvSpPr>
        <p:spPr>
          <a:xfrm>
            <a:off x="8137282" y="5795737"/>
            <a:ext cx="1473856" cy="461665"/>
          </a:xfrm>
          <a:prstGeom prst="rect">
            <a:avLst/>
          </a:prstGeom>
          <a:gradFill rotWithShape="1">
            <a:gsLst>
              <a:gs pos="0">
                <a:srgbClr val="56AAB7">
                  <a:tint val="50000"/>
                  <a:satMod val="300000"/>
                </a:srgbClr>
              </a:gs>
              <a:gs pos="35000">
                <a:srgbClr val="56AAB7">
                  <a:tint val="37000"/>
                  <a:satMod val="300000"/>
                </a:srgbClr>
              </a:gs>
              <a:gs pos="100000">
                <a:srgbClr val="56AAB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6AAB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99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附  睾</a:t>
            </a:r>
          </a:p>
        </p:txBody>
      </p:sp>
      <p:sp>
        <p:nvSpPr>
          <p:cNvPr id="34" name="TextBox 9"/>
          <p:cNvSpPr txBox="1"/>
          <p:nvPr/>
        </p:nvSpPr>
        <p:spPr>
          <a:xfrm>
            <a:off x="8137281" y="5795737"/>
            <a:ext cx="1473857" cy="461665"/>
          </a:xfrm>
          <a:prstGeom prst="rect">
            <a:avLst/>
          </a:prstGeom>
          <a:solidFill>
            <a:srgbClr val="6188D8"/>
          </a:solidFill>
          <a:ln w="9525" cap="flat" cmpd="sng" algn="ctr">
            <a:solidFill>
              <a:srgbClr val="6188D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输精管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008" y="1420927"/>
            <a:ext cx="3947480" cy="399670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0"/>
          <p:cNvSpPr txBox="1"/>
          <p:nvPr/>
        </p:nvSpPr>
        <p:spPr>
          <a:xfrm>
            <a:off x="8137281" y="5795737"/>
            <a:ext cx="1473857" cy="461665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射精管</a:t>
            </a:r>
          </a:p>
        </p:txBody>
      </p:sp>
      <p:sp>
        <p:nvSpPr>
          <p:cNvPr id="37" name="TextBox 12"/>
          <p:cNvSpPr txBox="1"/>
          <p:nvPr/>
        </p:nvSpPr>
        <p:spPr>
          <a:xfrm>
            <a:off x="8137280" y="5795737"/>
            <a:ext cx="1473858" cy="461665"/>
          </a:xfrm>
          <a:prstGeom prst="rect">
            <a:avLst/>
          </a:prstGeom>
          <a:solidFill>
            <a:srgbClr val="CD6753"/>
          </a:solidFill>
          <a:ln w="9525" cap="flat" cmpd="sng" algn="ctr">
            <a:solidFill>
              <a:srgbClr val="CD675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男性尿道</a:t>
            </a: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008" y="1420927"/>
            <a:ext cx="3947480" cy="399670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818694" y="2266050"/>
            <a:ext cx="39235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附睾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射精管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男性尿道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491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4473" y="501134"/>
            <a:ext cx="2903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 睾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Epididymis</a:t>
            </a:r>
          </a:p>
        </p:txBody>
      </p:sp>
      <p:pic>
        <p:nvPicPr>
          <p:cNvPr id="5" name="Picture 5" descr="睾丸(图谱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9F66"/>
              </a:clrFrom>
              <a:clrTo>
                <a:srgbClr val="449F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87" y="1557130"/>
            <a:ext cx="204787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920274" y="2211176"/>
            <a:ext cx="13446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附睾头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92775" y="3490714"/>
            <a:ext cx="14287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附睾体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792775" y="4281979"/>
            <a:ext cx="11129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附睾尾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6792775" y="2568372"/>
            <a:ext cx="16430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6721337" y="1376155"/>
            <a:ext cx="14287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/>
            <a:endParaRPr lang="zh-CN" altLang="en-US" sz="360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7" name="Right Arrow 32"/>
          <p:cNvSpPr>
            <a:spLocks noChangeArrowheads="1"/>
          </p:cNvSpPr>
          <p:nvPr/>
        </p:nvSpPr>
        <p:spPr bwMode="auto">
          <a:xfrm rot="10800000">
            <a:off x="8228703" y="5448097"/>
            <a:ext cx="1280284" cy="838086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kumimoji="1" lang="en-CA" altLang="zh-CN" sz="2400">
              <a:solidFill>
                <a:srgbClr val="FFFF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" name="TextBox 34"/>
          <p:cNvSpPr txBox="1">
            <a:spLocks noChangeArrowheads="1"/>
          </p:cNvSpPr>
          <p:nvPr/>
        </p:nvSpPr>
        <p:spPr bwMode="auto">
          <a:xfrm>
            <a:off x="8654396" y="56088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endParaRPr kumimoji="1" lang="en-CA" sz="2400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9508987" y="5443858"/>
            <a:ext cx="787956" cy="84232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9561343" y="5616574"/>
            <a:ext cx="60645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endParaRPr kumimoji="1" lang="en-CA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9527698" y="2414376"/>
            <a:ext cx="1392576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7853362" y="2757488"/>
            <a:ext cx="777737" cy="457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7853362" y="3648075"/>
            <a:ext cx="931587" cy="317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V="1">
            <a:off x="7905750" y="4482004"/>
            <a:ext cx="931587" cy="317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4472" y="1158719"/>
            <a:ext cx="98001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附睾是精子发育成熟的器官，新月形，位于睾丸的上端和后缘</a:t>
            </a:r>
          </a:p>
        </p:txBody>
      </p:sp>
      <p:sp>
        <p:nvSpPr>
          <p:cNvPr id="37" name="矩形 36"/>
          <p:cNvSpPr/>
          <p:nvPr/>
        </p:nvSpPr>
        <p:spPr>
          <a:xfrm>
            <a:off x="1247170" y="1741825"/>
            <a:ext cx="126188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睾丸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睾丸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睾丸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尾</a:t>
            </a:r>
          </a:p>
        </p:txBody>
      </p:sp>
      <p:sp>
        <p:nvSpPr>
          <p:cNvPr id="39" name="矩形 38"/>
          <p:cNvSpPr/>
          <p:nvPr/>
        </p:nvSpPr>
        <p:spPr>
          <a:xfrm>
            <a:off x="853478" y="3894591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功能：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储存精子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分泌附睾液（营养精子）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促进精子进一步成熟</a:t>
            </a:r>
          </a:p>
        </p:txBody>
      </p:sp>
    </p:spTree>
    <p:extLst>
      <p:ext uri="{BB962C8B-B14F-4D97-AF65-F5344CB8AC3E}">
        <p14:creationId xmlns:p14="http://schemas.microsoft.com/office/powerpoint/2010/main" val="295036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TextBox 7"/>
          <p:cNvSpPr txBox="1"/>
          <p:nvPr/>
        </p:nvSpPr>
        <p:spPr>
          <a:xfrm>
            <a:off x="8271340" y="5495052"/>
            <a:ext cx="323215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男性生殖系统矢状面观</a:t>
            </a:r>
            <a:endParaRPr kumimoji="1" lang="en-CA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8014672" y="2076450"/>
            <a:ext cx="4286955" cy="3105150"/>
            <a:chOff x="2802" y="1088"/>
            <a:chExt cx="2475" cy="1920"/>
          </a:xfrm>
        </p:grpSpPr>
        <p:pic>
          <p:nvPicPr>
            <p:cNvPr id="6" name="Picture 29" descr="seminal-duct---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" y="1088"/>
              <a:ext cx="2400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4061" y="1579"/>
              <a:ext cx="1216" cy="285"/>
              <a:chOff x="5857891" y="5358175"/>
              <a:chExt cx="1931127" cy="452469"/>
            </a:xfrm>
          </p:grpSpPr>
          <p:sp>
            <p:nvSpPr>
              <p:cNvPr id="8" name="Text Box 4"/>
              <p:cNvSpPr txBox="1">
                <a:spLocks noChangeArrowheads="1"/>
              </p:cNvSpPr>
              <p:nvPr/>
            </p:nvSpPr>
            <p:spPr bwMode="auto">
              <a:xfrm>
                <a:off x="6684456" y="5358175"/>
                <a:ext cx="1104562" cy="452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1pPr>
                <a:lvl2pPr marL="742950" indent="-28575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2pPr>
                <a:lvl3pPr marL="11430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3pPr>
                <a:lvl4pPr marL="16002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4pPr>
                <a:lvl5pPr marL="20574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9pPr>
              </a:lstStyle>
              <a:p>
                <a:pPr eaLnBrk="1" hangingPunct="1"/>
                <a:r>
                  <a:rPr kumimoji="1" lang="zh-CN" altLang="en-US" sz="240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输精管</a:t>
                </a:r>
              </a:p>
            </p:txBody>
          </p:sp>
          <p:cxnSp>
            <p:nvCxnSpPr>
              <p:cNvPr id="9" name="Straight Arrow Connector 15"/>
              <p:cNvCxnSpPr>
                <a:cxnSpLocks noChangeShapeType="1"/>
              </p:cNvCxnSpPr>
              <p:nvPr/>
            </p:nvCxnSpPr>
            <p:spPr bwMode="auto">
              <a:xfrm rot="10800000" flipV="1">
                <a:off x="5857891" y="5642434"/>
                <a:ext cx="796233" cy="14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headEnd type="oval" w="med" len="med"/>
                <a:tailEnd type="triangle" w="med" len="med"/>
              </a:ln>
              <a:effectLst>
                <a:glow rad="101600">
                  <a:srgbClr val="A7EA52">
                    <a:satMod val="175000"/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extLst/>
            </p:spPr>
          </p:cxnSp>
        </p:grpSp>
      </p:grpSp>
      <p:sp>
        <p:nvSpPr>
          <p:cNvPr id="10" name="矩形 9"/>
          <p:cNvSpPr/>
          <p:nvPr/>
        </p:nvSpPr>
        <p:spPr>
          <a:xfrm>
            <a:off x="664473" y="501134"/>
            <a:ext cx="3499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Deferent duct</a:t>
            </a:r>
          </a:p>
        </p:txBody>
      </p:sp>
      <p:sp>
        <p:nvSpPr>
          <p:cNvPr id="11" name="矩形 10"/>
          <p:cNvSpPr/>
          <p:nvPr/>
        </p:nvSpPr>
        <p:spPr>
          <a:xfrm>
            <a:off x="664472" y="1281767"/>
            <a:ext cx="9673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由附睾尾部向后移行为输精管。长约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40-50cm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，管腔小，管壁厚</a:t>
            </a:r>
          </a:p>
        </p:txBody>
      </p:sp>
      <p:sp>
        <p:nvSpPr>
          <p:cNvPr id="12" name="矩形 11"/>
          <p:cNvSpPr/>
          <p:nvPr/>
        </p:nvSpPr>
        <p:spPr>
          <a:xfrm>
            <a:off x="664472" y="20764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分四部：</a:t>
            </a:r>
          </a:p>
        </p:txBody>
      </p:sp>
      <p:sp>
        <p:nvSpPr>
          <p:cNvPr id="13" name="矩形 12"/>
          <p:cNvSpPr/>
          <p:nvPr/>
        </p:nvSpPr>
        <p:spPr>
          <a:xfrm>
            <a:off x="1759150" y="2599670"/>
            <a:ext cx="226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睾丸部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精索部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腹股沟管部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盆部</a:t>
            </a:r>
          </a:p>
        </p:txBody>
      </p:sp>
      <p:sp>
        <p:nvSpPr>
          <p:cNvPr id="15" name="矩形 14"/>
          <p:cNvSpPr/>
          <p:nvPr/>
        </p:nvSpPr>
        <p:spPr>
          <a:xfrm>
            <a:off x="664472" y="5264219"/>
            <a:ext cx="7263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末端膨大为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输精管壶腹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，与精囊排泄管汇合成射精管</a:t>
            </a:r>
          </a:p>
        </p:txBody>
      </p:sp>
    </p:spTree>
    <p:extLst>
      <p:ext uri="{BB962C8B-B14F-4D97-AF65-F5344CB8AC3E}">
        <p14:creationId xmlns:p14="http://schemas.microsoft.com/office/powerpoint/2010/main" val="260775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14" name="Picture 6" descr="aaa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469" y="2200275"/>
            <a:ext cx="4357688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8334468" y="5129211"/>
            <a:ext cx="1366064" cy="158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</p:cxnSp>
      <p:sp>
        <p:nvSpPr>
          <p:cNvPr id="16" name="Arc 21"/>
          <p:cNvSpPr/>
          <p:nvPr/>
        </p:nvSpPr>
        <p:spPr>
          <a:xfrm>
            <a:off x="9414782" y="3057525"/>
            <a:ext cx="357187" cy="285750"/>
          </a:xfrm>
          <a:prstGeom prst="arc">
            <a:avLst>
              <a:gd name="adj1" fmla="val 9611974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7774934" y="5006181"/>
            <a:ext cx="553998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睾丸部</a:t>
            </a:r>
            <a:endParaRPr kumimoji="1" lang="en-CA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7774934" y="3593702"/>
            <a:ext cx="55399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精索部</a:t>
            </a:r>
            <a:endParaRPr kumimoji="1" lang="en-CA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Straight Connector 28"/>
          <p:cNvCxnSpPr/>
          <p:nvPr/>
        </p:nvCxnSpPr>
        <p:spPr>
          <a:xfrm flipV="1">
            <a:off x="8401957" y="5843587"/>
            <a:ext cx="1298575" cy="952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</p:cxnSp>
      <p:cxnSp>
        <p:nvCxnSpPr>
          <p:cNvPr id="20" name="Straight Connector 29"/>
          <p:cNvCxnSpPr/>
          <p:nvPr/>
        </p:nvCxnSpPr>
        <p:spPr>
          <a:xfrm>
            <a:off x="8117274" y="3057525"/>
            <a:ext cx="1407432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</p:cxnSp>
      <p:pic>
        <p:nvPicPr>
          <p:cNvPr id="21" name="Picture 31" descr="Untitled-1 copy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38" y="3420268"/>
            <a:ext cx="226377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32"/>
          <p:cNvCxnSpPr/>
          <p:nvPr/>
        </p:nvCxnSpPr>
        <p:spPr>
          <a:xfrm>
            <a:off x="6414407" y="4349352"/>
            <a:ext cx="1491476" cy="65682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</p:cxnSp>
      <p:cxnSp>
        <p:nvCxnSpPr>
          <p:cNvPr id="23" name="Straight Connector 34"/>
          <p:cNvCxnSpPr/>
          <p:nvPr/>
        </p:nvCxnSpPr>
        <p:spPr>
          <a:xfrm flipV="1">
            <a:off x="6636657" y="5973762"/>
            <a:ext cx="1269226" cy="4826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</p:cxnSp>
      <p:sp>
        <p:nvSpPr>
          <p:cNvPr id="36" name="矩形 35"/>
          <p:cNvSpPr/>
          <p:nvPr/>
        </p:nvSpPr>
        <p:spPr>
          <a:xfrm>
            <a:off x="363151" y="136068"/>
            <a:ext cx="78394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睾丸部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位于睾丸的后缘，走行最短，起自附睾尾，行至睾丸上端</a:t>
            </a:r>
            <a:endParaRPr lang="zh-CN" altLang="en-US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精索部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行于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内，介于睾丸上端与腹股沟管皮下环之间。此处输精管位置表浅，用手触摸可以感觉到其质地较坚硬</a:t>
            </a:r>
          </a:p>
        </p:txBody>
      </p:sp>
    </p:spTree>
    <p:extLst>
      <p:ext uri="{BB962C8B-B14F-4D97-AF65-F5344CB8AC3E}">
        <p14:creationId xmlns:p14="http://schemas.microsoft.com/office/powerpoint/2010/main" val="320374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3" name="Picture 10" descr="19_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915" r="1723" b="2072"/>
          <a:stretch>
            <a:fillRect/>
          </a:stretch>
        </p:blipFill>
        <p:spPr bwMode="auto">
          <a:xfrm>
            <a:off x="1801747" y="3286982"/>
            <a:ext cx="3307696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/>
          <p:cNvCxnSpPr/>
          <p:nvPr/>
        </p:nvCxnSpPr>
        <p:spPr>
          <a:xfrm>
            <a:off x="1531620" y="5375189"/>
            <a:ext cx="223871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9443" y="5119813"/>
            <a:ext cx="9453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2217" y="5132111"/>
            <a:ext cx="945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</a:t>
            </a:r>
          </a:p>
        </p:txBody>
      </p:sp>
      <p:cxnSp>
        <p:nvCxnSpPr>
          <p:cNvPr id="8" name="直接箭头连接符 7"/>
          <p:cNvCxnSpPr>
            <a:stCxn id="6" idx="1"/>
          </p:cNvCxnSpPr>
          <p:nvPr/>
        </p:nvCxnSpPr>
        <p:spPr>
          <a:xfrm flipH="1">
            <a:off x="4182131" y="5350646"/>
            <a:ext cx="927312" cy="1229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53" y="2684840"/>
            <a:ext cx="2466423" cy="367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箭头连接符 17"/>
          <p:cNvCxnSpPr/>
          <p:nvPr/>
        </p:nvCxnSpPr>
        <p:spPr>
          <a:xfrm flipV="1">
            <a:off x="8313964" y="3752185"/>
            <a:ext cx="1013392" cy="39309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7160901" y="3930514"/>
            <a:ext cx="1099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</a:t>
            </a:r>
          </a:p>
        </p:txBody>
      </p:sp>
      <p:cxnSp>
        <p:nvCxnSpPr>
          <p:cNvPr id="20" name="直接箭头连接符 19"/>
          <p:cNvCxnSpPr>
            <a:stCxn id="21" idx="1"/>
          </p:cNvCxnSpPr>
          <p:nvPr/>
        </p:nvCxnSpPr>
        <p:spPr>
          <a:xfrm flipH="1" flipV="1">
            <a:off x="9555480" y="3688080"/>
            <a:ext cx="1306871" cy="91926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10862351" y="4376514"/>
            <a:ext cx="14496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</a:t>
            </a:r>
            <a:r>
              <a:rPr kumimoji="1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kumimoji="1" lang="zh-CN" altLang="en-US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9688587" y="3523962"/>
            <a:ext cx="1038689" cy="2150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10780387" y="3306560"/>
            <a:ext cx="1411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蔓状</a:t>
            </a:r>
            <a:r>
              <a:rPr kumimoji="1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丛</a:t>
            </a:r>
          </a:p>
        </p:txBody>
      </p:sp>
      <p:sp>
        <p:nvSpPr>
          <p:cNvPr id="24" name="矩形 23"/>
          <p:cNvSpPr/>
          <p:nvPr/>
        </p:nvSpPr>
        <p:spPr>
          <a:xfrm>
            <a:off x="1531620" y="778055"/>
            <a:ext cx="839204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是从腹股沟管深环至睾丸上端的一对柔软的圆索状结构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其中走行多包括输精管，睾丸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，蔓状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丛，提睾肌肉等</a:t>
            </a:r>
          </a:p>
        </p:txBody>
      </p:sp>
    </p:spTree>
    <p:extLst>
      <p:ext uri="{BB962C8B-B14F-4D97-AF65-F5344CB8AC3E}">
        <p14:creationId xmlns:p14="http://schemas.microsoft.com/office/powerpoint/2010/main" val="3973789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18" name="Group 26"/>
          <p:cNvGrpSpPr>
            <a:grpSpLocks/>
          </p:cNvGrpSpPr>
          <p:nvPr/>
        </p:nvGrpSpPr>
        <p:grpSpPr bwMode="auto">
          <a:xfrm>
            <a:off x="8089900" y="1485900"/>
            <a:ext cx="4099152" cy="5235575"/>
            <a:chOff x="3240" y="844"/>
            <a:chExt cx="1908" cy="3060"/>
          </a:xfrm>
        </p:grpSpPr>
        <p:sp>
          <p:nvSpPr>
            <p:cNvPr id="19" name="TextBox 7"/>
            <p:cNvSpPr txBox="1"/>
            <p:nvPr/>
          </p:nvSpPr>
          <p:spPr>
            <a:xfrm>
              <a:off x="3240" y="3613"/>
              <a:ext cx="1870" cy="29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后面观（冠状切面）</a:t>
              </a:r>
              <a:endParaRPr kumimoji="1" lang="en-CA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Picture 15" descr="Untitled-7-copy-movie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" y="844"/>
              <a:ext cx="1818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5393980" y="2657475"/>
            <a:ext cx="4596325" cy="3260725"/>
            <a:chOff x="180" y="1035"/>
            <a:chExt cx="2498" cy="1605"/>
          </a:xfrm>
        </p:grpSpPr>
        <p:pic>
          <p:nvPicPr>
            <p:cNvPr id="22" name="Picture 6" descr="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" y="1035"/>
              <a:ext cx="1905" cy="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Connector 11"/>
            <p:cNvCxnSpPr/>
            <p:nvPr/>
          </p:nvCxnSpPr>
          <p:spPr>
            <a:xfrm>
              <a:off x="990" y="2115"/>
              <a:ext cx="1350" cy="1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</a:ln>
            <a:effectLst/>
          </p:spPr>
        </p:cxnSp>
        <p:sp>
          <p:nvSpPr>
            <p:cNvPr id="24" name="Arc 12"/>
            <p:cNvSpPr/>
            <p:nvPr/>
          </p:nvSpPr>
          <p:spPr>
            <a:xfrm rot="1521540">
              <a:off x="816" y="2069"/>
              <a:ext cx="170" cy="152"/>
            </a:xfrm>
            <a:prstGeom prst="arc">
              <a:avLst>
                <a:gd name="adj1" fmla="val 9611974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CA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5" name="Straight Connector 13"/>
            <p:cNvCxnSpPr/>
            <p:nvPr/>
          </p:nvCxnSpPr>
          <p:spPr>
            <a:xfrm>
              <a:off x="1350" y="1485"/>
              <a:ext cx="1035" cy="1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</a:ln>
            <a:effectLst/>
          </p:spPr>
        </p:cxnSp>
        <p:sp>
          <p:nvSpPr>
            <p:cNvPr id="26" name="TextBox 14"/>
            <p:cNvSpPr txBox="1"/>
            <p:nvPr/>
          </p:nvSpPr>
          <p:spPr>
            <a:xfrm>
              <a:off x="2096" y="1425"/>
              <a:ext cx="582" cy="1125"/>
            </a:xfrm>
            <a:prstGeom prst="rect">
              <a:avLst/>
            </a:prstGeom>
            <a:noFill/>
          </p:spPr>
          <p:txBody>
            <a:bodyPr vert="eaVert"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腹股沟管部</a:t>
              </a:r>
              <a:r>
                <a:rPr kumimoji="1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楷体_GB2312" pitchFamily="49" charset="-122"/>
                  <a:ea typeface="楷体_GB2312" pitchFamily="49" charset="-122"/>
                </a:rPr>
                <a:t> </a:t>
              </a:r>
              <a:endParaRPr kumimoji="1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27" name="Group 24"/>
          <p:cNvGrpSpPr>
            <a:grpSpLocks/>
          </p:cNvGrpSpPr>
          <p:nvPr/>
        </p:nvGrpSpPr>
        <p:grpSpPr bwMode="auto">
          <a:xfrm>
            <a:off x="6163101" y="4072993"/>
            <a:ext cx="4114744" cy="1072669"/>
            <a:chOff x="4051460" y="3929066"/>
            <a:chExt cx="2592242" cy="950915"/>
          </a:xfrm>
        </p:grpSpPr>
        <p:cxnSp>
          <p:nvCxnSpPr>
            <p:cNvPr id="28" name="Straight Connector 16"/>
            <p:cNvCxnSpPr/>
            <p:nvPr/>
          </p:nvCxnSpPr>
          <p:spPr>
            <a:xfrm>
              <a:off x="4786314" y="3929066"/>
              <a:ext cx="1214447" cy="1587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</a:ln>
            <a:effectLst/>
          </p:spPr>
        </p:cxnSp>
        <p:sp>
          <p:nvSpPr>
            <p:cNvPr id="29" name="Arc 19"/>
            <p:cNvSpPr/>
            <p:nvPr/>
          </p:nvSpPr>
          <p:spPr>
            <a:xfrm rot="1521540">
              <a:off x="5946785" y="3940175"/>
              <a:ext cx="127001" cy="109496"/>
            </a:xfrm>
            <a:prstGeom prst="arc">
              <a:avLst>
                <a:gd name="adj1" fmla="val 9611974"/>
                <a:gd name="adj2" fmla="val 276184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CA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0" name="Straight Connector 20"/>
            <p:cNvCxnSpPr/>
            <p:nvPr/>
          </p:nvCxnSpPr>
          <p:spPr>
            <a:xfrm>
              <a:off x="4786314" y="4743153"/>
              <a:ext cx="1857388" cy="1586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</a:ln>
            <a:effectLst/>
          </p:spPr>
        </p:cxnSp>
        <p:sp>
          <p:nvSpPr>
            <p:cNvPr id="31" name="TextBox 23"/>
            <p:cNvSpPr txBox="1"/>
            <p:nvPr/>
          </p:nvSpPr>
          <p:spPr>
            <a:xfrm>
              <a:off x="4051460" y="4016922"/>
              <a:ext cx="923337" cy="863059"/>
            </a:xfrm>
            <a:prstGeom prst="rect">
              <a:avLst/>
            </a:prstGeom>
            <a:noFill/>
          </p:spPr>
          <p:txBody>
            <a:bodyPr vert="eaVert"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盆部</a:t>
              </a:r>
              <a:r>
                <a:rPr kumimoji="1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楷体_GB2312" pitchFamily="49" charset="-122"/>
                  <a:ea typeface="楷体_GB2312" pitchFamily="49" charset="-122"/>
                </a:rPr>
                <a:t> </a:t>
              </a:r>
              <a:endParaRPr kumimoji="1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363151" y="136068"/>
            <a:ext cx="100209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腹股沟管部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输精管自腹股沟管皮下环之后，走行与腹股沟管内，称为腹股沟管部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盆部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出腹股沟管深环后，进入盆腔部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7093" y="3659128"/>
            <a:ext cx="48612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盆部是输精管最长的一段，跨过输尿管末端前方至膀胱底，两侧输精管逐渐靠拢，并膨大成输精管壶腹</a:t>
            </a:r>
          </a:p>
        </p:txBody>
      </p:sp>
    </p:spTree>
    <p:extLst>
      <p:ext uri="{BB962C8B-B14F-4D97-AF65-F5344CB8AC3E}">
        <p14:creationId xmlns:p14="http://schemas.microsoft.com/office/powerpoint/2010/main" val="6099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54900" y="177288"/>
            <a:ext cx="19800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输精管结扎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02336" y="1637411"/>
            <a:ext cx="7246678" cy="5084064"/>
            <a:chOff x="1195" y="384"/>
            <a:chExt cx="2889" cy="3408"/>
          </a:xfrm>
        </p:grpSpPr>
        <p:pic>
          <p:nvPicPr>
            <p:cNvPr id="6" name="Picture 3" descr="20082282193448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" y="1868"/>
              <a:ext cx="2622" cy="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bb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" y="384"/>
              <a:ext cx="1272" cy="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aa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7" y="425"/>
              <a:ext cx="1209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448" y="634"/>
              <a:ext cx="210" cy="720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hangingPunct="1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输精管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874" y="641"/>
              <a:ext cx="210" cy="720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hangingPunct="1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输精管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3087013" y="388096"/>
            <a:ext cx="5834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精索部位于皮下，位置较表浅，易于触摸</a:t>
            </a:r>
          </a:p>
        </p:txBody>
      </p:sp>
      <p:pic>
        <p:nvPicPr>
          <p:cNvPr id="12" name="输精管结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9014" y="2501489"/>
            <a:ext cx="4436201" cy="3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0" descr="SEMINAL-VESIC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72" y="2776680"/>
            <a:ext cx="37115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TextBox 7"/>
          <p:cNvSpPr txBox="1"/>
          <p:nvPr/>
        </p:nvSpPr>
        <p:spPr>
          <a:xfrm>
            <a:off x="1429096" y="6167628"/>
            <a:ext cx="203132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前列腺后面观</a:t>
            </a:r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588170" y="3689952"/>
            <a:ext cx="1784322" cy="971230"/>
            <a:chOff x="6250514" y="5133571"/>
            <a:chExt cx="1635975" cy="953420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781927" y="5634522"/>
              <a:ext cx="1104562" cy="452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hangingPunct="1"/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精囊</a:t>
              </a:r>
            </a:p>
          </p:txBody>
        </p:sp>
        <p:cxnSp>
          <p:nvCxnSpPr>
            <p:cNvPr id="9" name="Straight Arrow Connector 15"/>
            <p:cNvCxnSpPr>
              <a:cxnSpLocks noChangeShapeType="1"/>
            </p:cNvCxnSpPr>
            <p:nvPr/>
          </p:nvCxnSpPr>
          <p:spPr bwMode="auto">
            <a:xfrm flipH="1" flipV="1">
              <a:off x="6250514" y="5133571"/>
              <a:ext cx="722374" cy="3920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</p:cxnSp>
      </p:grpSp>
      <p:sp>
        <p:nvSpPr>
          <p:cNvPr id="10" name="矩形 9"/>
          <p:cNvSpPr/>
          <p:nvPr/>
        </p:nvSpPr>
        <p:spPr>
          <a:xfrm>
            <a:off x="664473" y="501134"/>
            <a:ext cx="3911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射精管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Ejaculatory duct</a:t>
            </a:r>
          </a:p>
        </p:txBody>
      </p:sp>
      <p:sp>
        <p:nvSpPr>
          <p:cNvPr id="11" name="矩形 10"/>
          <p:cNvSpPr/>
          <p:nvPr/>
        </p:nvSpPr>
        <p:spPr>
          <a:xfrm>
            <a:off x="664472" y="1244850"/>
            <a:ext cx="9673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条，由输精管末端与精囊排泄管汇合而成，向前下穿前列腺实质，开口于尿道前列腺部的尿道嵴上。是整个输精管道中最短最细的一段</a:t>
            </a:r>
          </a:p>
        </p:txBody>
      </p: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3787161" y="3151929"/>
            <a:ext cx="2077720" cy="698054"/>
            <a:chOff x="7682729" y="6182240"/>
            <a:chExt cx="1904981" cy="685253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8483148" y="6415024"/>
              <a:ext cx="1104562" cy="452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hangingPunct="1"/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输精管</a:t>
              </a:r>
            </a:p>
          </p:txBody>
        </p:sp>
        <p:cxnSp>
          <p:nvCxnSpPr>
            <p:cNvPr id="19" name="Straight Arrow Connector 15"/>
            <p:cNvCxnSpPr>
              <a:cxnSpLocks noChangeShapeType="1"/>
            </p:cNvCxnSpPr>
            <p:nvPr/>
          </p:nvCxnSpPr>
          <p:spPr bwMode="auto">
            <a:xfrm flipH="1" flipV="1">
              <a:off x="7682729" y="6182240"/>
              <a:ext cx="723366" cy="38364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</p:cxnSp>
      </p:grpSp>
      <p:cxnSp>
        <p:nvCxnSpPr>
          <p:cNvPr id="24" name="Straight Arrow Connector 15"/>
          <p:cNvCxnSpPr>
            <a:cxnSpLocks noChangeShapeType="1"/>
          </p:cNvCxnSpPr>
          <p:nvPr/>
        </p:nvCxnSpPr>
        <p:spPr bwMode="auto">
          <a:xfrm flipH="1" flipV="1">
            <a:off x="2598537" y="4741332"/>
            <a:ext cx="1155591" cy="60528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823090" y="5241918"/>
            <a:ext cx="1204722" cy="46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射精管</a:t>
            </a:r>
          </a:p>
        </p:txBody>
      </p:sp>
      <p:grpSp>
        <p:nvGrpSpPr>
          <p:cNvPr id="29" name="Group 56"/>
          <p:cNvGrpSpPr>
            <a:grpSpLocks/>
          </p:cNvGrpSpPr>
          <p:nvPr/>
        </p:nvGrpSpPr>
        <p:grpSpPr bwMode="auto">
          <a:xfrm>
            <a:off x="6272218" y="3087684"/>
            <a:ext cx="5470164" cy="3537144"/>
            <a:chOff x="4036527" y="2884201"/>
            <a:chExt cx="5111056" cy="3375766"/>
          </a:xfrm>
        </p:grpSpPr>
        <p:pic>
          <p:nvPicPr>
            <p:cNvPr id="30" name="Picture 23" descr="User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9F66"/>
                </a:clrFrom>
                <a:clrTo>
                  <a:srgbClr val="449F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820" y="2884201"/>
              <a:ext cx="3112716" cy="2775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55"/>
            <p:cNvGrpSpPr>
              <a:grpSpLocks/>
            </p:cNvGrpSpPr>
            <p:nvPr/>
          </p:nvGrpSpPr>
          <p:grpSpPr bwMode="auto">
            <a:xfrm>
              <a:off x="4036527" y="2957553"/>
              <a:ext cx="5111056" cy="3302414"/>
              <a:chOff x="4036527" y="2957553"/>
              <a:chExt cx="5111056" cy="3302414"/>
            </a:xfrm>
          </p:grpSpPr>
          <p:sp>
            <p:nvSpPr>
              <p:cNvPr id="32" name="Text Box 17"/>
              <p:cNvSpPr txBox="1">
                <a:spLocks noChangeArrowheads="1"/>
              </p:cNvSpPr>
              <p:nvPr/>
            </p:nvSpPr>
            <p:spPr bwMode="auto">
              <a:xfrm>
                <a:off x="4036527" y="4635253"/>
                <a:ext cx="1135696" cy="793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1pPr>
                <a:lvl2pPr marL="742950" indent="-28575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2pPr>
                <a:lvl3pPr marL="11430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3pPr>
                <a:lvl4pPr marL="16002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4pPr>
                <a:lvl5pPr marL="20574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9pPr>
              </a:lstStyle>
              <a:p>
                <a:pPr algn="ctr" eaLnBrk="1" hangingPunct="1"/>
                <a:r>
                  <a:rPr kumimoji="1" lang="zh-CN" altLang="en-US" sz="240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射精</a:t>
                </a:r>
                <a:endParaRPr kumimoji="1" lang="en-US" altLang="zh-CN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1" hangingPunct="1"/>
                <a:r>
                  <a:rPr kumimoji="1" lang="zh-CN" altLang="en-US" sz="240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管开口</a:t>
                </a:r>
              </a:p>
            </p:txBody>
          </p:sp>
          <p:sp>
            <p:nvSpPr>
              <p:cNvPr id="33" name="TextBox 12"/>
              <p:cNvSpPr txBox="1">
                <a:spLocks noChangeArrowheads="1"/>
              </p:cNvSpPr>
              <p:nvPr/>
            </p:nvSpPr>
            <p:spPr bwMode="auto">
              <a:xfrm>
                <a:off x="6221399" y="2957553"/>
                <a:ext cx="766853" cy="436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1pPr>
                <a:lvl2pPr marL="742950" indent="-28575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2pPr>
                <a:lvl3pPr marL="11430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3pPr>
                <a:lvl4pPr marL="16002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4pPr>
                <a:lvl5pPr marL="20574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9pPr>
              </a:lstStyle>
              <a:p>
                <a:pPr eaLnBrk="1" hangingPunct="1"/>
                <a:r>
                  <a:rPr kumimoji="1" lang="zh-CN" altLang="en-US" sz="240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膀胱</a:t>
                </a:r>
                <a:endParaRPr kumimoji="1" lang="en-CA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Text Box 8"/>
              <p:cNvSpPr txBox="1">
                <a:spLocks noChangeArrowheads="1"/>
              </p:cNvSpPr>
              <p:nvPr/>
            </p:nvSpPr>
            <p:spPr bwMode="auto">
              <a:xfrm>
                <a:off x="7933145" y="3781136"/>
                <a:ext cx="1214438" cy="384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1pPr>
                <a:lvl2pPr marL="742950" indent="-28575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2pPr>
                <a:lvl3pPr marL="11430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3pPr>
                <a:lvl4pPr marL="16002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4pPr>
                <a:lvl5pPr marL="20574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9pPr>
              </a:lstStyle>
              <a:p>
                <a:pPr eaLnBrk="1" hangingPunct="1">
                  <a:lnSpc>
                    <a:spcPct val="85000"/>
                  </a:lnSpc>
                </a:pPr>
                <a:r>
                  <a:rPr kumimoji="1" lang="zh-CN" altLang="en-US" sz="240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尿道嵴</a:t>
                </a:r>
              </a:p>
            </p:txBody>
          </p:sp>
          <p:sp>
            <p:nvSpPr>
              <p:cNvPr id="38" name="TextBox 54"/>
              <p:cNvSpPr txBox="1"/>
              <p:nvPr/>
            </p:nvSpPr>
            <p:spPr>
              <a:xfrm>
                <a:off x="5243986" y="5823626"/>
                <a:ext cx="2450384" cy="4363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1pPr>
                <a:lvl2pPr marL="742950" indent="-28575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2pPr>
                <a:lvl3pPr marL="11430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3pPr>
                <a:lvl4pPr marL="16002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4pPr>
                <a:lvl5pPr marL="20574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kumimoji="1"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前列腺内部前面观</a:t>
                </a:r>
                <a:endParaRPr kumimoji="1" lang="en-CA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41" name="Straight Arrow Connector 15"/>
          <p:cNvCxnSpPr>
            <a:cxnSpLocks noChangeShapeType="1"/>
          </p:cNvCxnSpPr>
          <p:nvPr/>
        </p:nvCxnSpPr>
        <p:spPr bwMode="auto">
          <a:xfrm flipV="1">
            <a:off x="7413425" y="4857750"/>
            <a:ext cx="1305125" cy="3378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</p:cxnSp>
      <p:cxnSp>
        <p:nvCxnSpPr>
          <p:cNvPr id="44" name="Straight Arrow Connector 15"/>
          <p:cNvCxnSpPr>
            <a:cxnSpLocks noChangeShapeType="1"/>
          </p:cNvCxnSpPr>
          <p:nvPr/>
        </p:nvCxnSpPr>
        <p:spPr bwMode="auto">
          <a:xfrm flipH="1">
            <a:off x="8875791" y="4194166"/>
            <a:ext cx="1511022" cy="19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</p:cxnSp>
    </p:spTree>
    <p:extLst>
      <p:ext uri="{BB962C8B-B14F-4D97-AF65-F5344CB8AC3E}">
        <p14:creationId xmlns:p14="http://schemas.microsoft.com/office/powerpoint/2010/main" val="482971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91473" y="539234"/>
            <a:ext cx="2223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Urethra</a:t>
            </a:r>
          </a:p>
        </p:txBody>
      </p:sp>
      <p:sp>
        <p:nvSpPr>
          <p:cNvPr id="7" name="TextBox 10"/>
          <p:cNvSpPr txBox="1"/>
          <p:nvPr/>
        </p:nvSpPr>
        <p:spPr bwMode="auto">
          <a:xfrm>
            <a:off x="7273925" y="5092345"/>
            <a:ext cx="2941638" cy="4572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CA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男性盆部正中矢状断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754188"/>
            <a:ext cx="3368675" cy="298855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1473" y="1909636"/>
            <a:ext cx="49752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男性尿道有排尿和排精的功能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前列腺部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膜部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海绵体部</a:t>
            </a:r>
          </a:p>
        </p:txBody>
      </p:sp>
    </p:spTree>
    <p:extLst>
      <p:ext uri="{BB962C8B-B14F-4D97-AF65-F5344CB8AC3E}">
        <p14:creationId xmlns:p14="http://schemas.microsoft.com/office/powerpoint/2010/main" val="4107254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66497" y="45949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内生殖器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404897" y="1190625"/>
            <a:ext cx="184150" cy="5794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966497" y="1255713"/>
            <a:ext cx="3544888" cy="579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dirty="0"/>
              <a:t>三、附属腺体</a:t>
            </a:r>
            <a:endParaRPr lang="en-US" altLang="zh-CN" dirty="0"/>
          </a:p>
        </p:txBody>
      </p:sp>
      <p:pic>
        <p:nvPicPr>
          <p:cNvPr id="35" name="Picture 27" descr="Untitled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35" y="1431522"/>
            <a:ext cx="4260228" cy="432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31522"/>
            <a:ext cx="4268788" cy="432157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31522"/>
            <a:ext cx="4268788" cy="432157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31522"/>
            <a:ext cx="4268788" cy="432157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8"/>
          <p:cNvSpPr txBox="1"/>
          <p:nvPr/>
        </p:nvSpPr>
        <p:spPr>
          <a:xfrm>
            <a:off x="7764067" y="5997409"/>
            <a:ext cx="2027632" cy="584775"/>
          </a:xfrm>
          <a:prstGeom prst="rect">
            <a:avLst/>
          </a:prstGeom>
          <a:solidFill>
            <a:srgbClr val="6188D8"/>
          </a:solidFill>
          <a:ln w="9525" cap="flat" cmpd="sng" algn="ctr">
            <a:solidFill>
              <a:srgbClr val="6188D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</a:p>
        </p:txBody>
      </p:sp>
      <p:sp>
        <p:nvSpPr>
          <p:cNvPr id="40" name="TextBox 9"/>
          <p:cNvSpPr txBox="1"/>
          <p:nvPr/>
        </p:nvSpPr>
        <p:spPr>
          <a:xfrm>
            <a:off x="7764069" y="6003774"/>
            <a:ext cx="2027631" cy="584775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尿道球腺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10"/>
          <p:cNvSpPr txBox="1"/>
          <p:nvPr/>
        </p:nvSpPr>
        <p:spPr>
          <a:xfrm>
            <a:off x="7764068" y="6013148"/>
            <a:ext cx="2027631" cy="584775"/>
          </a:xfrm>
          <a:prstGeom prst="rect">
            <a:avLst/>
          </a:prstGeom>
          <a:solidFill>
            <a:srgbClr val="CD6753"/>
          </a:solidFill>
          <a:ln w="9525" cap="flat" cmpd="sng" algn="ctr">
            <a:solidFill>
              <a:srgbClr val="CD675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精囊腺</a:t>
            </a:r>
          </a:p>
        </p:txBody>
      </p:sp>
      <p:sp>
        <p:nvSpPr>
          <p:cNvPr id="8" name="矩形 7"/>
          <p:cNvSpPr/>
          <p:nvPr/>
        </p:nvSpPr>
        <p:spPr>
          <a:xfrm>
            <a:off x="1390240" y="2668201"/>
            <a:ext cx="228780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endParaRPr kumimoji="1" lang="en-US" altLang="zh-CN" sz="3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精囊腺</a:t>
            </a:r>
            <a:endParaRPr kumimoji="1" lang="en-US" altLang="zh-CN" sz="3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尿道球腺</a:t>
            </a:r>
            <a:endParaRPr lang="zh-CN" altLang="en-US" sz="4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3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3D受精卵发育全过程_裁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654" y="367645"/>
            <a:ext cx="7738582" cy="57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4473" y="501134"/>
            <a:ext cx="2693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Prostate</a:t>
            </a:r>
          </a:p>
        </p:txBody>
      </p:sp>
      <p:sp>
        <p:nvSpPr>
          <p:cNvPr id="6" name="矩形 5"/>
          <p:cNvSpPr/>
          <p:nvPr/>
        </p:nvSpPr>
        <p:spPr>
          <a:xfrm>
            <a:off x="664473" y="1085909"/>
            <a:ext cx="9422208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ln w="11430"/>
                <a:latin typeface="微软雅黑" panose="020B0503020204020204" pitchFamily="34" charset="-122"/>
                <a:ea typeface="微软雅黑" panose="020B0503020204020204" pitchFamily="34" charset="-122"/>
              </a:rPr>
              <a:t>一个，前后稍扁实质性器官，形似板栗呈，有尿道穿过，位于膀胱与尿生殖膈之间</a:t>
            </a:r>
          </a:p>
        </p:txBody>
      </p:sp>
      <p:pic>
        <p:nvPicPr>
          <p:cNvPr id="7" name="Picture 10" descr="prostate-coronal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7" y="2104976"/>
            <a:ext cx="3959225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rostate-saggit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840" y="2104976"/>
            <a:ext cx="331152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418495" y="2104976"/>
            <a:ext cx="858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R="0" lv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膀胱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Straight Arrow Connector 15"/>
          <p:cNvCxnSpPr>
            <a:cxnSpLocks noChangeShapeType="1"/>
          </p:cNvCxnSpPr>
          <p:nvPr/>
        </p:nvCxnSpPr>
        <p:spPr bwMode="auto">
          <a:xfrm flipH="1">
            <a:off x="2930216" y="2347863"/>
            <a:ext cx="1436683" cy="25717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Arrow Connector 15"/>
          <p:cNvCxnSpPr>
            <a:cxnSpLocks noChangeShapeType="1"/>
          </p:cNvCxnSpPr>
          <p:nvPr/>
        </p:nvCxnSpPr>
        <p:spPr bwMode="auto">
          <a:xfrm>
            <a:off x="5328928" y="2347863"/>
            <a:ext cx="1387474" cy="61436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16689" y="3294616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R="0" lv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尿生殖膈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Straight Arrow Connector 33"/>
          <p:cNvCxnSpPr/>
          <p:nvPr/>
        </p:nvCxnSpPr>
        <p:spPr>
          <a:xfrm flipH="1">
            <a:off x="3338203" y="3549651"/>
            <a:ext cx="778486" cy="28411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7" name="矩形 16"/>
          <p:cNvSpPr/>
          <p:nvPr/>
        </p:nvSpPr>
        <p:spPr>
          <a:xfrm>
            <a:off x="5785309" y="565041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男性骨盆正中矢状切面</a:t>
            </a:r>
          </a:p>
        </p:txBody>
      </p:sp>
      <p:sp>
        <p:nvSpPr>
          <p:cNvPr id="20" name="矩形 19"/>
          <p:cNvSpPr/>
          <p:nvPr/>
        </p:nvSpPr>
        <p:spPr>
          <a:xfrm>
            <a:off x="1319180" y="55244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男性骨盆冠状切面</a:t>
            </a:r>
          </a:p>
        </p:txBody>
      </p:sp>
      <p:cxnSp>
        <p:nvCxnSpPr>
          <p:cNvPr id="22" name="Straight Arrow Connector 33"/>
          <p:cNvCxnSpPr>
            <a:stCxn id="13" idx="3"/>
          </p:cNvCxnSpPr>
          <p:nvPr/>
        </p:nvCxnSpPr>
        <p:spPr>
          <a:xfrm>
            <a:off x="5624814" y="3523216"/>
            <a:ext cx="1388761" cy="2643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/>
          <a:srcRect l="2692" t="3846"/>
          <a:stretch/>
        </p:blipFill>
        <p:spPr>
          <a:xfrm>
            <a:off x="9470532" y="1553853"/>
            <a:ext cx="2582844" cy="1995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065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射精管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9F66"/>
              </a:clrFrom>
              <a:clrTo>
                <a:srgbClr val="449F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72" y="2580518"/>
            <a:ext cx="253206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4473" y="501134"/>
            <a:ext cx="2693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Prostate</a:t>
            </a:r>
          </a:p>
        </p:txBody>
      </p:sp>
      <p:sp>
        <p:nvSpPr>
          <p:cNvPr id="6" name="矩形 5"/>
          <p:cNvSpPr/>
          <p:nvPr/>
        </p:nvSpPr>
        <p:spPr>
          <a:xfrm>
            <a:off x="664473" y="1085909"/>
            <a:ext cx="9422208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ln w="11430"/>
                <a:latin typeface="微软雅黑" panose="020B0503020204020204" pitchFamily="34" charset="-122"/>
                <a:ea typeface="微软雅黑" panose="020B0503020204020204" pitchFamily="34" charset="-122"/>
              </a:rPr>
              <a:t>一个，前后稍扁实质性器官，形似板栗呈，有尿道穿过，位于膀胱与尿生殖膈之间</a:t>
            </a:r>
          </a:p>
        </p:txBody>
      </p:sp>
      <p:pic>
        <p:nvPicPr>
          <p:cNvPr id="7" name="Picture 31" descr="prostate--botto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72" y="2580518"/>
            <a:ext cx="2552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rostate-3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22" y="4552193"/>
            <a:ext cx="10715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44"/>
          <p:cNvCxnSpPr/>
          <p:nvPr/>
        </p:nvCxnSpPr>
        <p:spPr>
          <a:xfrm flipV="1">
            <a:off x="7542084" y="4937956"/>
            <a:ext cx="1054100" cy="128587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8708897" y="1731583"/>
            <a:ext cx="108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膀胱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0637709" y="4080706"/>
            <a:ext cx="124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  囊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851897" y="2080456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Straight Arrow Connector 53"/>
          <p:cNvCxnSpPr/>
          <p:nvPr/>
        </p:nvCxnSpPr>
        <p:spPr>
          <a:xfrm flipH="1">
            <a:off x="9079706" y="2302669"/>
            <a:ext cx="2382" cy="56197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Arrow Connector 56"/>
          <p:cNvCxnSpPr/>
          <p:nvPr/>
        </p:nvCxnSpPr>
        <p:spPr>
          <a:xfrm flipH="1">
            <a:off x="9851897" y="4368044"/>
            <a:ext cx="714375" cy="583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TextBox 72"/>
          <p:cNvSpPr txBox="1"/>
          <p:nvPr/>
        </p:nvSpPr>
        <p:spPr>
          <a:xfrm>
            <a:off x="8208834" y="6047618"/>
            <a:ext cx="201295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前列腺后面观</a:t>
            </a:r>
            <a:endParaRPr kumimoji="1" lang="en-CA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0709147" y="4723643"/>
            <a:ext cx="1169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Straight Arrow Connector 19"/>
          <p:cNvCxnSpPr/>
          <p:nvPr/>
        </p:nvCxnSpPr>
        <p:spPr>
          <a:xfrm flipH="1" flipV="1">
            <a:off x="9509760" y="4937956"/>
            <a:ext cx="1127950" cy="12858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0" name="Straight Arrow Connector 68"/>
          <p:cNvCxnSpPr/>
          <p:nvPr/>
        </p:nvCxnSpPr>
        <p:spPr>
          <a:xfrm rot="5400000">
            <a:off x="9816178" y="2901987"/>
            <a:ext cx="857250" cy="21431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10221785" y="3473184"/>
            <a:ext cx="1754186" cy="457200"/>
            <a:chOff x="6211906" y="2754819"/>
            <a:chExt cx="1754148" cy="456906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6862766" y="2754819"/>
              <a:ext cx="1103288" cy="456906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输尿管</a:t>
              </a:r>
              <a:endParaRPr kumimoji="1" lang="en-CA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Straight Arrow Connector 46"/>
            <p:cNvCxnSpPr/>
            <p:nvPr/>
          </p:nvCxnSpPr>
          <p:spPr>
            <a:xfrm flipH="1" flipV="1">
              <a:off x="6211906" y="3000037"/>
              <a:ext cx="574663" cy="178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cxnSp>
        <p:nvCxnSpPr>
          <p:cNvPr id="24" name="Straight Arrow Connector 46"/>
          <p:cNvCxnSpPr/>
          <p:nvPr/>
        </p:nvCxnSpPr>
        <p:spPr bwMode="auto">
          <a:xfrm flipH="1" flipV="1">
            <a:off x="9105772" y="4999868"/>
            <a:ext cx="684212" cy="4445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9791572" y="5272918"/>
            <a:ext cx="1466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前列腺沟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3791" y="1782204"/>
            <a:ext cx="669807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分为</a:t>
            </a:r>
            <a:endParaRPr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尖</a:t>
            </a:r>
            <a:endParaRPr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前列腺体后面正中线上有</a:t>
            </a: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正常时经直肠活体触及</a:t>
            </a:r>
          </a:p>
        </p:txBody>
      </p:sp>
    </p:spTree>
    <p:extLst>
      <p:ext uri="{BB962C8B-B14F-4D97-AF65-F5344CB8AC3E}">
        <p14:creationId xmlns:p14="http://schemas.microsoft.com/office/powerpoint/2010/main" val="10514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47" name="Picture 30" descr="seminal protrusion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2174875"/>
            <a:ext cx="3170238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6962139" y="3791157"/>
            <a:ext cx="12430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  阜</a:t>
            </a:r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2710656" y="4068577"/>
            <a:ext cx="1809750" cy="97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射精</a:t>
            </a:r>
            <a:endParaRPr kumimoji="1"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2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管开口</a:t>
            </a:r>
          </a:p>
        </p:txBody>
      </p:sp>
      <p:sp>
        <p:nvSpPr>
          <p:cNvPr id="50" name="TextBox 12"/>
          <p:cNvSpPr txBox="1">
            <a:spLocks noChangeArrowheads="1"/>
          </p:cNvSpPr>
          <p:nvPr/>
        </p:nvSpPr>
        <p:spPr bwMode="auto">
          <a:xfrm>
            <a:off x="5228431" y="2193925"/>
            <a:ext cx="79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膀胱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Straight Arrow Connector 33"/>
          <p:cNvCxnSpPr/>
          <p:nvPr/>
        </p:nvCxnSpPr>
        <p:spPr>
          <a:xfrm rot="10800000">
            <a:off x="5627688" y="3951287"/>
            <a:ext cx="1243012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3" name="Straight Arrow Connector 36"/>
          <p:cNvCxnSpPr/>
          <p:nvPr/>
        </p:nvCxnSpPr>
        <p:spPr>
          <a:xfrm flipV="1">
            <a:off x="4219575" y="3833812"/>
            <a:ext cx="1316038" cy="6492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6837680" y="4272319"/>
            <a:ext cx="320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kumimoji="1"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前列腺排泄管开口</a:t>
            </a:r>
          </a:p>
        </p:txBody>
      </p:sp>
      <p:cxnSp>
        <p:nvCxnSpPr>
          <p:cNvPr id="55" name="Straight Arrow Connector 33"/>
          <p:cNvCxnSpPr>
            <a:cxnSpLocks noChangeShapeType="1"/>
          </p:cNvCxnSpPr>
          <p:nvPr/>
        </p:nvCxnSpPr>
        <p:spPr bwMode="auto">
          <a:xfrm flipH="1" flipV="1">
            <a:off x="5853113" y="4164012"/>
            <a:ext cx="917575" cy="42227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6" name="TextBox 54"/>
          <p:cNvSpPr txBox="1"/>
          <p:nvPr/>
        </p:nvSpPr>
        <p:spPr>
          <a:xfrm>
            <a:off x="3790950" y="5899150"/>
            <a:ext cx="384175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前列腺内部结构（前面观）</a:t>
            </a:r>
            <a:endParaRPr kumimoji="1" lang="en-CA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>
            <a:off x="1660524" y="403393"/>
            <a:ext cx="5719763" cy="113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ln w="11430"/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 </a:t>
            </a:r>
            <a:r>
              <a:rPr lang="zh-CN" altLang="en-US" sz="2400" dirty="0">
                <a:ln w="11430"/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前列腺排泄管开口于尿道嵴的两侧</a:t>
            </a:r>
            <a:endParaRPr lang="en-US" altLang="zh-CN" sz="2400" dirty="0">
              <a:ln w="11430"/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ln w="11430"/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 </a:t>
            </a:r>
            <a:r>
              <a:rPr lang="zh-CN" altLang="en-US" sz="2400" dirty="0">
                <a:ln w="11430"/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前列腺分泌物参与精液构成</a:t>
            </a:r>
          </a:p>
        </p:txBody>
      </p:sp>
      <p:cxnSp>
        <p:nvCxnSpPr>
          <p:cNvPr id="58" name="Straight Arrow Connector 33"/>
          <p:cNvCxnSpPr>
            <a:cxnSpLocks noChangeShapeType="1"/>
          </p:cNvCxnSpPr>
          <p:nvPr/>
        </p:nvCxnSpPr>
        <p:spPr bwMode="auto">
          <a:xfrm>
            <a:off x="3802063" y="3400425"/>
            <a:ext cx="1825625" cy="30003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2338388" y="2829199"/>
            <a:ext cx="1809750" cy="97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endParaRPr kumimoji="1"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2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小囊</a:t>
            </a:r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7011193" y="3053128"/>
            <a:ext cx="12430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尿道嵴</a:t>
            </a:r>
          </a:p>
        </p:txBody>
      </p:sp>
      <p:cxnSp>
        <p:nvCxnSpPr>
          <p:cNvPr id="62" name="Straight Arrow Connector 33"/>
          <p:cNvCxnSpPr>
            <a:stCxn id="61" idx="1"/>
          </p:cNvCxnSpPr>
          <p:nvPr/>
        </p:nvCxnSpPr>
        <p:spPr>
          <a:xfrm flipH="1">
            <a:off x="5582126" y="3254741"/>
            <a:ext cx="1429067" cy="2028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88765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4" grpId="0"/>
      <p:bldP spid="60" grpId="0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784566" y="617084"/>
            <a:ext cx="2907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62000" indent="-7620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前列腺分</a:t>
            </a:r>
            <a:r>
              <a:rPr kumimoji="1" lang="en-US" altLang="zh-CN" sz="4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叶</a:t>
            </a:r>
          </a:p>
        </p:txBody>
      </p:sp>
      <p:pic>
        <p:nvPicPr>
          <p:cNvPr id="6" name="Picture 22" descr="Untitled-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75" y="617084"/>
            <a:ext cx="512445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5012192" y="930275"/>
            <a:ext cx="2106612" cy="3119438"/>
            <a:chOff x="1429" y="974"/>
            <a:chExt cx="1315" cy="1965"/>
          </a:xfrm>
        </p:grpSpPr>
        <p:sp>
          <p:nvSpPr>
            <p:cNvPr id="8" name="Freeform 30"/>
            <p:cNvSpPr>
              <a:spLocks/>
            </p:cNvSpPr>
            <p:nvPr/>
          </p:nvSpPr>
          <p:spPr bwMode="auto">
            <a:xfrm>
              <a:off x="1429" y="974"/>
              <a:ext cx="1315" cy="1965"/>
            </a:xfrm>
            <a:custGeom>
              <a:avLst/>
              <a:gdLst>
                <a:gd name="T0" fmla="*/ 1270 w 1315"/>
                <a:gd name="T1" fmla="*/ 233 h 1965"/>
                <a:gd name="T2" fmla="*/ 1224 w 1315"/>
                <a:gd name="T3" fmla="*/ 324 h 1965"/>
                <a:gd name="T4" fmla="*/ 1179 w 1315"/>
                <a:gd name="T5" fmla="*/ 370 h 1965"/>
                <a:gd name="T6" fmla="*/ 1133 w 1315"/>
                <a:gd name="T7" fmla="*/ 460 h 1965"/>
                <a:gd name="T8" fmla="*/ 1133 w 1315"/>
                <a:gd name="T9" fmla="*/ 732 h 1965"/>
                <a:gd name="T10" fmla="*/ 1088 w 1315"/>
                <a:gd name="T11" fmla="*/ 868 h 1965"/>
                <a:gd name="T12" fmla="*/ 1088 w 1315"/>
                <a:gd name="T13" fmla="*/ 1050 h 1965"/>
                <a:gd name="T14" fmla="*/ 1043 w 1315"/>
                <a:gd name="T15" fmla="*/ 1186 h 1965"/>
                <a:gd name="T16" fmla="*/ 952 w 1315"/>
                <a:gd name="T17" fmla="*/ 1413 h 1965"/>
                <a:gd name="T18" fmla="*/ 952 w 1315"/>
                <a:gd name="T19" fmla="*/ 1458 h 1965"/>
                <a:gd name="T20" fmla="*/ 952 w 1315"/>
                <a:gd name="T21" fmla="*/ 1549 h 1965"/>
                <a:gd name="T22" fmla="*/ 907 w 1315"/>
                <a:gd name="T23" fmla="*/ 1776 h 1965"/>
                <a:gd name="T24" fmla="*/ 725 w 1315"/>
                <a:gd name="T25" fmla="*/ 1912 h 1965"/>
                <a:gd name="T26" fmla="*/ 408 w 1315"/>
                <a:gd name="T27" fmla="*/ 1957 h 1965"/>
                <a:gd name="T28" fmla="*/ 181 w 1315"/>
                <a:gd name="T29" fmla="*/ 1866 h 1965"/>
                <a:gd name="T30" fmla="*/ 45 w 1315"/>
                <a:gd name="T31" fmla="*/ 1730 h 1965"/>
                <a:gd name="T32" fmla="*/ 0 w 1315"/>
                <a:gd name="T33" fmla="*/ 1413 h 1965"/>
                <a:gd name="T34" fmla="*/ 45 w 1315"/>
                <a:gd name="T35" fmla="*/ 1141 h 1965"/>
                <a:gd name="T36" fmla="*/ 90 w 1315"/>
                <a:gd name="T37" fmla="*/ 959 h 1965"/>
                <a:gd name="T38" fmla="*/ 181 w 1315"/>
                <a:gd name="T39" fmla="*/ 732 h 1965"/>
                <a:gd name="T40" fmla="*/ 272 w 1315"/>
                <a:gd name="T41" fmla="*/ 596 h 1965"/>
                <a:gd name="T42" fmla="*/ 453 w 1315"/>
                <a:gd name="T43" fmla="*/ 370 h 1965"/>
                <a:gd name="T44" fmla="*/ 589 w 1315"/>
                <a:gd name="T45" fmla="*/ 233 h 1965"/>
                <a:gd name="T46" fmla="*/ 816 w 1315"/>
                <a:gd name="T47" fmla="*/ 97 h 1965"/>
                <a:gd name="T48" fmla="*/ 907 w 1315"/>
                <a:gd name="T49" fmla="*/ 52 h 1965"/>
                <a:gd name="T50" fmla="*/ 1043 w 1315"/>
                <a:gd name="T51" fmla="*/ 7 h 1965"/>
                <a:gd name="T52" fmla="*/ 1179 w 1315"/>
                <a:gd name="T53" fmla="*/ 7 h 1965"/>
                <a:gd name="T54" fmla="*/ 1270 w 1315"/>
                <a:gd name="T55" fmla="*/ 52 h 1965"/>
                <a:gd name="T56" fmla="*/ 1315 w 1315"/>
                <a:gd name="T57" fmla="*/ 143 h 1965"/>
                <a:gd name="T58" fmla="*/ 1270 w 1315"/>
                <a:gd name="T59" fmla="*/ 279 h 1965"/>
                <a:gd name="T60" fmla="*/ 1179 w 1315"/>
                <a:gd name="T61" fmla="*/ 370 h 19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15"/>
                <a:gd name="T94" fmla="*/ 0 h 1965"/>
                <a:gd name="T95" fmla="*/ 1315 w 1315"/>
                <a:gd name="T96" fmla="*/ 1965 h 19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15" h="1965">
                  <a:moveTo>
                    <a:pt x="1270" y="233"/>
                  </a:moveTo>
                  <a:cubicBezTo>
                    <a:pt x="1254" y="267"/>
                    <a:pt x="1239" y="301"/>
                    <a:pt x="1224" y="324"/>
                  </a:cubicBezTo>
                  <a:cubicBezTo>
                    <a:pt x="1209" y="347"/>
                    <a:pt x="1194" y="347"/>
                    <a:pt x="1179" y="370"/>
                  </a:cubicBezTo>
                  <a:cubicBezTo>
                    <a:pt x="1164" y="393"/>
                    <a:pt x="1141" y="400"/>
                    <a:pt x="1133" y="460"/>
                  </a:cubicBezTo>
                  <a:cubicBezTo>
                    <a:pt x="1125" y="520"/>
                    <a:pt x="1141" y="664"/>
                    <a:pt x="1133" y="732"/>
                  </a:cubicBezTo>
                  <a:cubicBezTo>
                    <a:pt x="1125" y="800"/>
                    <a:pt x="1095" y="815"/>
                    <a:pt x="1088" y="868"/>
                  </a:cubicBezTo>
                  <a:cubicBezTo>
                    <a:pt x="1081" y="921"/>
                    <a:pt x="1095" y="997"/>
                    <a:pt x="1088" y="1050"/>
                  </a:cubicBezTo>
                  <a:cubicBezTo>
                    <a:pt x="1081" y="1103"/>
                    <a:pt x="1066" y="1126"/>
                    <a:pt x="1043" y="1186"/>
                  </a:cubicBezTo>
                  <a:cubicBezTo>
                    <a:pt x="1020" y="1246"/>
                    <a:pt x="967" y="1368"/>
                    <a:pt x="952" y="1413"/>
                  </a:cubicBezTo>
                  <a:cubicBezTo>
                    <a:pt x="937" y="1458"/>
                    <a:pt x="952" y="1435"/>
                    <a:pt x="952" y="1458"/>
                  </a:cubicBezTo>
                  <a:cubicBezTo>
                    <a:pt x="952" y="1481"/>
                    <a:pt x="959" y="1496"/>
                    <a:pt x="952" y="1549"/>
                  </a:cubicBezTo>
                  <a:cubicBezTo>
                    <a:pt x="945" y="1602"/>
                    <a:pt x="945" y="1716"/>
                    <a:pt x="907" y="1776"/>
                  </a:cubicBezTo>
                  <a:cubicBezTo>
                    <a:pt x="869" y="1836"/>
                    <a:pt x="808" y="1882"/>
                    <a:pt x="725" y="1912"/>
                  </a:cubicBezTo>
                  <a:cubicBezTo>
                    <a:pt x="642" y="1942"/>
                    <a:pt x="499" y="1965"/>
                    <a:pt x="408" y="1957"/>
                  </a:cubicBezTo>
                  <a:cubicBezTo>
                    <a:pt x="317" y="1949"/>
                    <a:pt x="241" y="1904"/>
                    <a:pt x="181" y="1866"/>
                  </a:cubicBezTo>
                  <a:cubicBezTo>
                    <a:pt x="121" y="1828"/>
                    <a:pt x="75" y="1805"/>
                    <a:pt x="45" y="1730"/>
                  </a:cubicBezTo>
                  <a:cubicBezTo>
                    <a:pt x="15" y="1655"/>
                    <a:pt x="0" y="1511"/>
                    <a:pt x="0" y="1413"/>
                  </a:cubicBezTo>
                  <a:cubicBezTo>
                    <a:pt x="0" y="1315"/>
                    <a:pt x="30" y="1216"/>
                    <a:pt x="45" y="1141"/>
                  </a:cubicBezTo>
                  <a:cubicBezTo>
                    <a:pt x="60" y="1066"/>
                    <a:pt x="67" y="1027"/>
                    <a:pt x="90" y="959"/>
                  </a:cubicBezTo>
                  <a:cubicBezTo>
                    <a:pt x="113" y="891"/>
                    <a:pt x="151" y="792"/>
                    <a:pt x="181" y="732"/>
                  </a:cubicBezTo>
                  <a:cubicBezTo>
                    <a:pt x="211" y="672"/>
                    <a:pt x="227" y="656"/>
                    <a:pt x="272" y="596"/>
                  </a:cubicBezTo>
                  <a:cubicBezTo>
                    <a:pt x="317" y="536"/>
                    <a:pt x="400" y="431"/>
                    <a:pt x="453" y="370"/>
                  </a:cubicBezTo>
                  <a:cubicBezTo>
                    <a:pt x="506" y="309"/>
                    <a:pt x="529" y="278"/>
                    <a:pt x="589" y="233"/>
                  </a:cubicBezTo>
                  <a:cubicBezTo>
                    <a:pt x="649" y="188"/>
                    <a:pt x="763" y="127"/>
                    <a:pt x="816" y="97"/>
                  </a:cubicBezTo>
                  <a:cubicBezTo>
                    <a:pt x="869" y="67"/>
                    <a:pt x="869" y="67"/>
                    <a:pt x="907" y="52"/>
                  </a:cubicBezTo>
                  <a:cubicBezTo>
                    <a:pt x="945" y="37"/>
                    <a:pt x="998" y="14"/>
                    <a:pt x="1043" y="7"/>
                  </a:cubicBezTo>
                  <a:cubicBezTo>
                    <a:pt x="1088" y="0"/>
                    <a:pt x="1141" y="0"/>
                    <a:pt x="1179" y="7"/>
                  </a:cubicBezTo>
                  <a:cubicBezTo>
                    <a:pt x="1217" y="14"/>
                    <a:pt x="1247" y="29"/>
                    <a:pt x="1270" y="52"/>
                  </a:cubicBezTo>
                  <a:cubicBezTo>
                    <a:pt x="1293" y="75"/>
                    <a:pt x="1315" y="105"/>
                    <a:pt x="1315" y="143"/>
                  </a:cubicBezTo>
                  <a:cubicBezTo>
                    <a:pt x="1315" y="181"/>
                    <a:pt x="1293" y="241"/>
                    <a:pt x="1270" y="279"/>
                  </a:cubicBezTo>
                  <a:cubicBezTo>
                    <a:pt x="1247" y="317"/>
                    <a:pt x="1194" y="355"/>
                    <a:pt x="1179" y="37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Text Box 50"/>
            <p:cNvSpPr txBox="1">
              <a:spLocks noChangeArrowheads="1"/>
            </p:cNvSpPr>
            <p:nvPr/>
          </p:nvSpPr>
          <p:spPr bwMode="auto">
            <a:xfrm>
              <a:off x="1565" y="1908"/>
              <a:ext cx="6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左侧叶</a:t>
              </a:r>
            </a:p>
          </p:txBody>
        </p:sp>
      </p:grp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7444242" y="898525"/>
            <a:ext cx="2344737" cy="3013075"/>
            <a:chOff x="2925" y="966"/>
            <a:chExt cx="1422" cy="1874"/>
          </a:xfrm>
        </p:grpSpPr>
        <p:sp>
          <p:nvSpPr>
            <p:cNvPr id="11" name="Freeform 31"/>
            <p:cNvSpPr>
              <a:spLocks/>
            </p:cNvSpPr>
            <p:nvPr/>
          </p:nvSpPr>
          <p:spPr bwMode="auto">
            <a:xfrm>
              <a:off x="2925" y="966"/>
              <a:ext cx="1422" cy="1874"/>
            </a:xfrm>
            <a:custGeom>
              <a:avLst/>
              <a:gdLst>
                <a:gd name="T0" fmla="*/ 273 w 1422"/>
                <a:gd name="T1" fmla="*/ 967 h 1874"/>
                <a:gd name="T2" fmla="*/ 318 w 1422"/>
                <a:gd name="T3" fmla="*/ 1103 h 1874"/>
                <a:gd name="T4" fmla="*/ 409 w 1422"/>
                <a:gd name="T5" fmla="*/ 1285 h 1874"/>
                <a:gd name="T6" fmla="*/ 454 w 1422"/>
                <a:gd name="T7" fmla="*/ 1421 h 1874"/>
                <a:gd name="T8" fmla="*/ 454 w 1422"/>
                <a:gd name="T9" fmla="*/ 1557 h 1874"/>
                <a:gd name="T10" fmla="*/ 499 w 1422"/>
                <a:gd name="T11" fmla="*/ 1648 h 1874"/>
                <a:gd name="T12" fmla="*/ 545 w 1422"/>
                <a:gd name="T13" fmla="*/ 1738 h 1874"/>
                <a:gd name="T14" fmla="*/ 726 w 1422"/>
                <a:gd name="T15" fmla="*/ 1829 h 1874"/>
                <a:gd name="T16" fmla="*/ 953 w 1422"/>
                <a:gd name="T17" fmla="*/ 1874 h 1874"/>
                <a:gd name="T18" fmla="*/ 1134 w 1422"/>
                <a:gd name="T19" fmla="*/ 1829 h 1874"/>
                <a:gd name="T20" fmla="*/ 1316 w 1422"/>
                <a:gd name="T21" fmla="*/ 1693 h 1874"/>
                <a:gd name="T22" fmla="*/ 1407 w 1422"/>
                <a:gd name="T23" fmla="*/ 1466 h 1874"/>
                <a:gd name="T24" fmla="*/ 1407 w 1422"/>
                <a:gd name="T25" fmla="*/ 1194 h 1874"/>
                <a:gd name="T26" fmla="*/ 1316 w 1422"/>
                <a:gd name="T27" fmla="*/ 831 h 1874"/>
                <a:gd name="T28" fmla="*/ 1134 w 1422"/>
                <a:gd name="T29" fmla="*/ 559 h 1874"/>
                <a:gd name="T30" fmla="*/ 998 w 1422"/>
                <a:gd name="T31" fmla="*/ 378 h 1874"/>
                <a:gd name="T32" fmla="*/ 817 w 1422"/>
                <a:gd name="T33" fmla="*/ 241 h 1874"/>
                <a:gd name="T34" fmla="*/ 590 w 1422"/>
                <a:gd name="T35" fmla="*/ 105 h 1874"/>
                <a:gd name="T36" fmla="*/ 409 w 1422"/>
                <a:gd name="T37" fmla="*/ 15 h 1874"/>
                <a:gd name="T38" fmla="*/ 273 w 1422"/>
                <a:gd name="T39" fmla="*/ 15 h 1874"/>
                <a:gd name="T40" fmla="*/ 136 w 1422"/>
                <a:gd name="T41" fmla="*/ 15 h 1874"/>
                <a:gd name="T42" fmla="*/ 46 w 1422"/>
                <a:gd name="T43" fmla="*/ 60 h 1874"/>
                <a:gd name="T44" fmla="*/ 0 w 1422"/>
                <a:gd name="T45" fmla="*/ 151 h 1874"/>
                <a:gd name="T46" fmla="*/ 46 w 1422"/>
                <a:gd name="T47" fmla="*/ 241 h 1874"/>
                <a:gd name="T48" fmla="*/ 136 w 1422"/>
                <a:gd name="T49" fmla="*/ 332 h 1874"/>
                <a:gd name="T50" fmla="*/ 182 w 1422"/>
                <a:gd name="T51" fmla="*/ 468 h 1874"/>
                <a:gd name="T52" fmla="*/ 182 w 1422"/>
                <a:gd name="T53" fmla="*/ 604 h 1874"/>
                <a:gd name="T54" fmla="*/ 227 w 1422"/>
                <a:gd name="T55" fmla="*/ 786 h 1874"/>
                <a:gd name="T56" fmla="*/ 227 w 1422"/>
                <a:gd name="T57" fmla="*/ 831 h 1874"/>
                <a:gd name="T58" fmla="*/ 273 w 1422"/>
                <a:gd name="T59" fmla="*/ 967 h 18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422"/>
                <a:gd name="T91" fmla="*/ 0 h 1874"/>
                <a:gd name="T92" fmla="*/ 1422 w 1422"/>
                <a:gd name="T93" fmla="*/ 1874 h 187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422" h="1874">
                  <a:moveTo>
                    <a:pt x="273" y="967"/>
                  </a:moveTo>
                  <a:cubicBezTo>
                    <a:pt x="288" y="1012"/>
                    <a:pt x="295" y="1050"/>
                    <a:pt x="318" y="1103"/>
                  </a:cubicBezTo>
                  <a:cubicBezTo>
                    <a:pt x="341" y="1156"/>
                    <a:pt x="386" y="1232"/>
                    <a:pt x="409" y="1285"/>
                  </a:cubicBezTo>
                  <a:cubicBezTo>
                    <a:pt x="432" y="1338"/>
                    <a:pt x="447" y="1376"/>
                    <a:pt x="454" y="1421"/>
                  </a:cubicBezTo>
                  <a:cubicBezTo>
                    <a:pt x="461" y="1466"/>
                    <a:pt x="447" y="1519"/>
                    <a:pt x="454" y="1557"/>
                  </a:cubicBezTo>
                  <a:cubicBezTo>
                    <a:pt x="461" y="1595"/>
                    <a:pt x="484" y="1618"/>
                    <a:pt x="499" y="1648"/>
                  </a:cubicBezTo>
                  <a:cubicBezTo>
                    <a:pt x="514" y="1678"/>
                    <a:pt x="507" y="1708"/>
                    <a:pt x="545" y="1738"/>
                  </a:cubicBezTo>
                  <a:cubicBezTo>
                    <a:pt x="583" y="1768"/>
                    <a:pt x="658" y="1806"/>
                    <a:pt x="726" y="1829"/>
                  </a:cubicBezTo>
                  <a:cubicBezTo>
                    <a:pt x="794" y="1852"/>
                    <a:pt x="885" y="1874"/>
                    <a:pt x="953" y="1874"/>
                  </a:cubicBezTo>
                  <a:cubicBezTo>
                    <a:pt x="1021" y="1874"/>
                    <a:pt x="1074" y="1859"/>
                    <a:pt x="1134" y="1829"/>
                  </a:cubicBezTo>
                  <a:cubicBezTo>
                    <a:pt x="1194" y="1799"/>
                    <a:pt x="1271" y="1754"/>
                    <a:pt x="1316" y="1693"/>
                  </a:cubicBezTo>
                  <a:cubicBezTo>
                    <a:pt x="1361" y="1632"/>
                    <a:pt x="1392" y="1549"/>
                    <a:pt x="1407" y="1466"/>
                  </a:cubicBezTo>
                  <a:cubicBezTo>
                    <a:pt x="1422" y="1383"/>
                    <a:pt x="1422" y="1300"/>
                    <a:pt x="1407" y="1194"/>
                  </a:cubicBezTo>
                  <a:cubicBezTo>
                    <a:pt x="1392" y="1088"/>
                    <a:pt x="1362" y="937"/>
                    <a:pt x="1316" y="831"/>
                  </a:cubicBezTo>
                  <a:cubicBezTo>
                    <a:pt x="1270" y="725"/>
                    <a:pt x="1187" y="634"/>
                    <a:pt x="1134" y="559"/>
                  </a:cubicBezTo>
                  <a:cubicBezTo>
                    <a:pt x="1081" y="484"/>
                    <a:pt x="1051" y="431"/>
                    <a:pt x="998" y="378"/>
                  </a:cubicBezTo>
                  <a:cubicBezTo>
                    <a:pt x="945" y="325"/>
                    <a:pt x="885" y="286"/>
                    <a:pt x="817" y="241"/>
                  </a:cubicBezTo>
                  <a:cubicBezTo>
                    <a:pt x="749" y="196"/>
                    <a:pt x="658" y="143"/>
                    <a:pt x="590" y="105"/>
                  </a:cubicBezTo>
                  <a:cubicBezTo>
                    <a:pt x="522" y="67"/>
                    <a:pt x="462" y="30"/>
                    <a:pt x="409" y="15"/>
                  </a:cubicBezTo>
                  <a:cubicBezTo>
                    <a:pt x="356" y="0"/>
                    <a:pt x="318" y="15"/>
                    <a:pt x="273" y="15"/>
                  </a:cubicBezTo>
                  <a:cubicBezTo>
                    <a:pt x="228" y="15"/>
                    <a:pt x="174" y="8"/>
                    <a:pt x="136" y="15"/>
                  </a:cubicBezTo>
                  <a:cubicBezTo>
                    <a:pt x="98" y="22"/>
                    <a:pt x="69" y="37"/>
                    <a:pt x="46" y="60"/>
                  </a:cubicBezTo>
                  <a:cubicBezTo>
                    <a:pt x="23" y="83"/>
                    <a:pt x="0" y="121"/>
                    <a:pt x="0" y="151"/>
                  </a:cubicBezTo>
                  <a:cubicBezTo>
                    <a:pt x="0" y="181"/>
                    <a:pt x="23" y="211"/>
                    <a:pt x="46" y="241"/>
                  </a:cubicBezTo>
                  <a:cubicBezTo>
                    <a:pt x="69" y="271"/>
                    <a:pt x="113" y="294"/>
                    <a:pt x="136" y="332"/>
                  </a:cubicBezTo>
                  <a:cubicBezTo>
                    <a:pt x="159" y="370"/>
                    <a:pt x="174" y="423"/>
                    <a:pt x="182" y="468"/>
                  </a:cubicBezTo>
                  <a:cubicBezTo>
                    <a:pt x="190" y="513"/>
                    <a:pt x="175" y="551"/>
                    <a:pt x="182" y="604"/>
                  </a:cubicBezTo>
                  <a:cubicBezTo>
                    <a:pt x="189" y="657"/>
                    <a:pt x="220" y="748"/>
                    <a:pt x="227" y="786"/>
                  </a:cubicBezTo>
                  <a:cubicBezTo>
                    <a:pt x="234" y="824"/>
                    <a:pt x="219" y="801"/>
                    <a:pt x="227" y="831"/>
                  </a:cubicBezTo>
                  <a:cubicBezTo>
                    <a:pt x="235" y="861"/>
                    <a:pt x="258" y="922"/>
                    <a:pt x="273" y="967"/>
                  </a:cubicBezTo>
                  <a:close/>
                </a:path>
              </a:pathLst>
            </a:cu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Rectangle 52"/>
            <p:cNvSpPr>
              <a:spLocks noChangeArrowheads="1"/>
            </p:cNvSpPr>
            <p:nvPr/>
          </p:nvSpPr>
          <p:spPr bwMode="auto">
            <a:xfrm>
              <a:off x="3288" y="1731"/>
              <a:ext cx="678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右侧叶</a:t>
              </a:r>
            </a:p>
          </p:txBody>
        </p:sp>
      </p:grpSp>
      <p:grpSp>
        <p:nvGrpSpPr>
          <p:cNvPr id="13" name="Group 61"/>
          <p:cNvGrpSpPr>
            <a:grpSpLocks/>
          </p:cNvGrpSpPr>
          <p:nvPr/>
        </p:nvGrpSpPr>
        <p:grpSpPr bwMode="auto">
          <a:xfrm>
            <a:off x="6869567" y="1295400"/>
            <a:ext cx="884237" cy="706438"/>
            <a:chOff x="2587" y="1216"/>
            <a:chExt cx="498" cy="421"/>
          </a:xfrm>
        </p:grpSpPr>
        <p:sp>
          <p:nvSpPr>
            <p:cNvPr id="14" name="Freeform 36"/>
            <p:cNvSpPr>
              <a:spLocks/>
            </p:cNvSpPr>
            <p:nvPr/>
          </p:nvSpPr>
          <p:spPr bwMode="auto">
            <a:xfrm>
              <a:off x="2587" y="1216"/>
              <a:ext cx="483" cy="421"/>
            </a:xfrm>
            <a:custGeom>
              <a:avLst/>
              <a:gdLst>
                <a:gd name="T0" fmla="*/ 251 w 483"/>
                <a:gd name="T1" fmla="*/ 376 h 421"/>
                <a:gd name="T2" fmla="*/ 451 w 483"/>
                <a:gd name="T3" fmla="*/ 384 h 421"/>
                <a:gd name="T4" fmla="*/ 475 w 483"/>
                <a:gd name="T5" fmla="*/ 332 h 421"/>
                <a:gd name="T6" fmla="*/ 483 w 483"/>
                <a:gd name="T7" fmla="*/ 308 h 421"/>
                <a:gd name="T8" fmla="*/ 427 w 483"/>
                <a:gd name="T9" fmla="*/ 96 h 421"/>
                <a:gd name="T10" fmla="*/ 403 w 483"/>
                <a:gd name="T11" fmla="*/ 68 h 421"/>
                <a:gd name="T12" fmla="*/ 303 w 483"/>
                <a:gd name="T13" fmla="*/ 12 h 421"/>
                <a:gd name="T14" fmla="*/ 195 w 483"/>
                <a:gd name="T15" fmla="*/ 16 h 421"/>
                <a:gd name="T16" fmla="*/ 155 w 483"/>
                <a:gd name="T17" fmla="*/ 48 h 421"/>
                <a:gd name="T18" fmla="*/ 135 w 483"/>
                <a:gd name="T19" fmla="*/ 76 h 421"/>
                <a:gd name="T20" fmla="*/ 111 w 483"/>
                <a:gd name="T21" fmla="*/ 92 h 421"/>
                <a:gd name="T22" fmla="*/ 95 w 483"/>
                <a:gd name="T23" fmla="*/ 116 h 421"/>
                <a:gd name="T24" fmla="*/ 75 w 483"/>
                <a:gd name="T25" fmla="*/ 164 h 421"/>
                <a:gd name="T26" fmla="*/ 63 w 483"/>
                <a:gd name="T27" fmla="*/ 168 h 421"/>
                <a:gd name="T28" fmla="*/ 39 w 483"/>
                <a:gd name="T29" fmla="*/ 228 h 421"/>
                <a:gd name="T30" fmla="*/ 31 w 483"/>
                <a:gd name="T31" fmla="*/ 252 h 421"/>
                <a:gd name="T32" fmla="*/ 27 w 483"/>
                <a:gd name="T33" fmla="*/ 264 h 421"/>
                <a:gd name="T34" fmla="*/ 51 w 483"/>
                <a:gd name="T35" fmla="*/ 420 h 421"/>
                <a:gd name="T36" fmla="*/ 119 w 483"/>
                <a:gd name="T37" fmla="*/ 416 h 421"/>
                <a:gd name="T38" fmla="*/ 123 w 483"/>
                <a:gd name="T39" fmla="*/ 404 h 421"/>
                <a:gd name="T40" fmla="*/ 163 w 483"/>
                <a:gd name="T41" fmla="*/ 396 h 421"/>
                <a:gd name="T42" fmla="*/ 251 w 483"/>
                <a:gd name="T43" fmla="*/ 376 h 4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3"/>
                <a:gd name="T67" fmla="*/ 0 h 421"/>
                <a:gd name="T68" fmla="*/ 483 w 483"/>
                <a:gd name="T69" fmla="*/ 421 h 42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3" h="421">
                  <a:moveTo>
                    <a:pt x="251" y="376"/>
                  </a:moveTo>
                  <a:cubicBezTo>
                    <a:pt x="327" y="378"/>
                    <a:pt x="382" y="389"/>
                    <a:pt x="451" y="384"/>
                  </a:cubicBezTo>
                  <a:cubicBezTo>
                    <a:pt x="473" y="350"/>
                    <a:pt x="464" y="382"/>
                    <a:pt x="475" y="332"/>
                  </a:cubicBezTo>
                  <a:cubicBezTo>
                    <a:pt x="477" y="324"/>
                    <a:pt x="483" y="308"/>
                    <a:pt x="483" y="308"/>
                  </a:cubicBezTo>
                  <a:cubicBezTo>
                    <a:pt x="481" y="263"/>
                    <a:pt x="481" y="132"/>
                    <a:pt x="427" y="96"/>
                  </a:cubicBezTo>
                  <a:cubicBezTo>
                    <a:pt x="422" y="80"/>
                    <a:pt x="419" y="73"/>
                    <a:pt x="403" y="68"/>
                  </a:cubicBezTo>
                  <a:cubicBezTo>
                    <a:pt x="373" y="38"/>
                    <a:pt x="347" y="18"/>
                    <a:pt x="303" y="12"/>
                  </a:cubicBezTo>
                  <a:cubicBezTo>
                    <a:pt x="268" y="0"/>
                    <a:pt x="230" y="4"/>
                    <a:pt x="195" y="16"/>
                  </a:cubicBezTo>
                  <a:cubicBezTo>
                    <a:pt x="188" y="36"/>
                    <a:pt x="172" y="37"/>
                    <a:pt x="155" y="48"/>
                  </a:cubicBezTo>
                  <a:cubicBezTo>
                    <a:pt x="142" y="87"/>
                    <a:pt x="157" y="64"/>
                    <a:pt x="135" y="76"/>
                  </a:cubicBezTo>
                  <a:cubicBezTo>
                    <a:pt x="127" y="81"/>
                    <a:pt x="111" y="92"/>
                    <a:pt x="111" y="92"/>
                  </a:cubicBezTo>
                  <a:cubicBezTo>
                    <a:pt x="106" y="100"/>
                    <a:pt x="100" y="108"/>
                    <a:pt x="95" y="116"/>
                  </a:cubicBezTo>
                  <a:cubicBezTo>
                    <a:pt x="87" y="128"/>
                    <a:pt x="86" y="153"/>
                    <a:pt x="75" y="164"/>
                  </a:cubicBezTo>
                  <a:cubicBezTo>
                    <a:pt x="72" y="167"/>
                    <a:pt x="67" y="167"/>
                    <a:pt x="63" y="168"/>
                  </a:cubicBezTo>
                  <a:cubicBezTo>
                    <a:pt x="51" y="186"/>
                    <a:pt x="46" y="207"/>
                    <a:pt x="39" y="228"/>
                  </a:cubicBezTo>
                  <a:cubicBezTo>
                    <a:pt x="36" y="236"/>
                    <a:pt x="34" y="244"/>
                    <a:pt x="31" y="252"/>
                  </a:cubicBezTo>
                  <a:cubicBezTo>
                    <a:pt x="30" y="256"/>
                    <a:pt x="27" y="264"/>
                    <a:pt x="27" y="264"/>
                  </a:cubicBezTo>
                  <a:cubicBezTo>
                    <a:pt x="29" y="332"/>
                    <a:pt x="0" y="386"/>
                    <a:pt x="51" y="420"/>
                  </a:cubicBezTo>
                  <a:cubicBezTo>
                    <a:pt x="74" y="419"/>
                    <a:pt x="97" y="421"/>
                    <a:pt x="119" y="416"/>
                  </a:cubicBezTo>
                  <a:cubicBezTo>
                    <a:pt x="123" y="415"/>
                    <a:pt x="120" y="407"/>
                    <a:pt x="123" y="404"/>
                  </a:cubicBezTo>
                  <a:cubicBezTo>
                    <a:pt x="133" y="394"/>
                    <a:pt x="150" y="398"/>
                    <a:pt x="163" y="396"/>
                  </a:cubicBezTo>
                  <a:cubicBezTo>
                    <a:pt x="194" y="386"/>
                    <a:pt x="224" y="394"/>
                    <a:pt x="251" y="376"/>
                  </a:cubicBezTo>
                  <a:close/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Rectangle 54"/>
            <p:cNvSpPr>
              <a:spLocks noChangeArrowheads="1"/>
            </p:cNvSpPr>
            <p:nvPr/>
          </p:nvSpPr>
          <p:spPr bwMode="auto">
            <a:xfrm>
              <a:off x="2605" y="1298"/>
              <a:ext cx="480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前叶</a:t>
              </a:r>
            </a:p>
          </p:txBody>
        </p:sp>
      </p:grpSp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5247142" y="3787775"/>
            <a:ext cx="4471987" cy="1103313"/>
            <a:chOff x="2591" y="2516"/>
            <a:chExt cx="2735" cy="695"/>
          </a:xfrm>
        </p:grpSpPr>
        <p:sp>
          <p:nvSpPr>
            <p:cNvPr id="17" name="Freeform 41"/>
            <p:cNvSpPr>
              <a:spLocks/>
            </p:cNvSpPr>
            <p:nvPr/>
          </p:nvSpPr>
          <p:spPr bwMode="auto">
            <a:xfrm>
              <a:off x="2591" y="2516"/>
              <a:ext cx="2735" cy="695"/>
            </a:xfrm>
            <a:custGeom>
              <a:avLst/>
              <a:gdLst>
                <a:gd name="T0" fmla="*/ 23 w 2699"/>
                <a:gd name="T1" fmla="*/ 181 h 695"/>
                <a:gd name="T2" fmla="*/ 213 w 2699"/>
                <a:gd name="T3" fmla="*/ 226 h 695"/>
                <a:gd name="T4" fmla="*/ 523 w 2699"/>
                <a:gd name="T5" fmla="*/ 226 h 695"/>
                <a:gd name="T6" fmla="*/ 707 w 2699"/>
                <a:gd name="T7" fmla="*/ 181 h 695"/>
                <a:gd name="T8" fmla="*/ 892 w 2699"/>
                <a:gd name="T9" fmla="*/ 136 h 695"/>
                <a:gd name="T10" fmla="*/ 1016 w 2699"/>
                <a:gd name="T11" fmla="*/ 136 h 695"/>
                <a:gd name="T12" fmla="*/ 1200 w 2699"/>
                <a:gd name="T13" fmla="*/ 181 h 695"/>
                <a:gd name="T14" fmla="*/ 1386 w 2699"/>
                <a:gd name="T15" fmla="*/ 226 h 695"/>
                <a:gd name="T16" fmla="*/ 1630 w 2699"/>
                <a:gd name="T17" fmla="*/ 181 h 695"/>
                <a:gd name="T18" fmla="*/ 1752 w 2699"/>
                <a:gd name="T19" fmla="*/ 181 h 695"/>
                <a:gd name="T20" fmla="*/ 1877 w 2699"/>
                <a:gd name="T21" fmla="*/ 181 h 695"/>
                <a:gd name="T22" fmla="*/ 2122 w 2699"/>
                <a:gd name="T23" fmla="*/ 226 h 695"/>
                <a:gd name="T24" fmla="*/ 2247 w 2699"/>
                <a:gd name="T25" fmla="*/ 226 h 695"/>
                <a:gd name="T26" fmla="*/ 2432 w 2699"/>
                <a:gd name="T27" fmla="*/ 136 h 695"/>
                <a:gd name="T28" fmla="*/ 2615 w 2699"/>
                <a:gd name="T29" fmla="*/ 90 h 695"/>
                <a:gd name="T30" fmla="*/ 2739 w 2699"/>
                <a:gd name="T31" fmla="*/ 90 h 695"/>
                <a:gd name="T32" fmla="*/ 2861 w 2699"/>
                <a:gd name="T33" fmla="*/ 90 h 695"/>
                <a:gd name="T34" fmla="*/ 3048 w 2699"/>
                <a:gd name="T35" fmla="*/ 136 h 695"/>
                <a:gd name="T36" fmla="*/ 3353 w 2699"/>
                <a:gd name="T37" fmla="*/ 90 h 695"/>
                <a:gd name="T38" fmla="*/ 3479 w 2699"/>
                <a:gd name="T39" fmla="*/ 45 h 695"/>
                <a:gd name="T40" fmla="*/ 3598 w 2699"/>
                <a:gd name="T41" fmla="*/ 0 h 695"/>
                <a:gd name="T42" fmla="*/ 3659 w 2699"/>
                <a:gd name="T43" fmla="*/ 45 h 695"/>
                <a:gd name="T44" fmla="*/ 3598 w 2699"/>
                <a:gd name="T45" fmla="*/ 136 h 695"/>
                <a:gd name="T46" fmla="*/ 3479 w 2699"/>
                <a:gd name="T47" fmla="*/ 317 h 695"/>
                <a:gd name="T48" fmla="*/ 3231 w 2699"/>
                <a:gd name="T49" fmla="*/ 499 h 695"/>
                <a:gd name="T50" fmla="*/ 2861 w 2699"/>
                <a:gd name="T51" fmla="*/ 589 h 695"/>
                <a:gd name="T52" fmla="*/ 2432 w 2699"/>
                <a:gd name="T53" fmla="*/ 635 h 695"/>
                <a:gd name="T54" fmla="*/ 2122 w 2699"/>
                <a:gd name="T55" fmla="*/ 544 h 695"/>
                <a:gd name="T56" fmla="*/ 1877 w 2699"/>
                <a:gd name="T57" fmla="*/ 499 h 695"/>
                <a:gd name="T58" fmla="*/ 1694 w 2699"/>
                <a:gd name="T59" fmla="*/ 499 h 695"/>
                <a:gd name="T60" fmla="*/ 1446 w 2699"/>
                <a:gd name="T61" fmla="*/ 589 h 695"/>
                <a:gd name="T62" fmla="*/ 1200 w 2699"/>
                <a:gd name="T63" fmla="*/ 680 h 695"/>
                <a:gd name="T64" fmla="*/ 892 w 2699"/>
                <a:gd name="T65" fmla="*/ 680 h 695"/>
                <a:gd name="T66" fmla="*/ 584 w 2699"/>
                <a:gd name="T67" fmla="*/ 589 h 695"/>
                <a:gd name="T68" fmla="*/ 213 w 2699"/>
                <a:gd name="T69" fmla="*/ 453 h 695"/>
                <a:gd name="T70" fmla="*/ 23 w 2699"/>
                <a:gd name="T71" fmla="*/ 317 h 695"/>
                <a:gd name="T72" fmla="*/ 23 w 2699"/>
                <a:gd name="T73" fmla="*/ 226 h 695"/>
                <a:gd name="T74" fmla="*/ 23 w 2699"/>
                <a:gd name="T75" fmla="*/ 181 h 69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99"/>
                <a:gd name="T115" fmla="*/ 0 h 695"/>
                <a:gd name="T116" fmla="*/ 2699 w 2699"/>
                <a:gd name="T117" fmla="*/ 695 h 69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99" h="695">
                  <a:moveTo>
                    <a:pt x="23" y="181"/>
                  </a:moveTo>
                  <a:cubicBezTo>
                    <a:pt x="46" y="181"/>
                    <a:pt x="99" y="218"/>
                    <a:pt x="159" y="226"/>
                  </a:cubicBezTo>
                  <a:cubicBezTo>
                    <a:pt x="219" y="234"/>
                    <a:pt x="325" y="234"/>
                    <a:pt x="386" y="226"/>
                  </a:cubicBezTo>
                  <a:cubicBezTo>
                    <a:pt x="447" y="218"/>
                    <a:pt x="477" y="196"/>
                    <a:pt x="522" y="181"/>
                  </a:cubicBezTo>
                  <a:cubicBezTo>
                    <a:pt x="567" y="166"/>
                    <a:pt x="620" y="143"/>
                    <a:pt x="658" y="136"/>
                  </a:cubicBezTo>
                  <a:cubicBezTo>
                    <a:pt x="696" y="129"/>
                    <a:pt x="711" y="129"/>
                    <a:pt x="749" y="136"/>
                  </a:cubicBezTo>
                  <a:cubicBezTo>
                    <a:pt x="787" y="143"/>
                    <a:pt x="840" y="166"/>
                    <a:pt x="885" y="181"/>
                  </a:cubicBezTo>
                  <a:cubicBezTo>
                    <a:pt x="930" y="196"/>
                    <a:pt x="968" y="226"/>
                    <a:pt x="1021" y="226"/>
                  </a:cubicBezTo>
                  <a:cubicBezTo>
                    <a:pt x="1074" y="226"/>
                    <a:pt x="1157" y="188"/>
                    <a:pt x="1202" y="181"/>
                  </a:cubicBezTo>
                  <a:cubicBezTo>
                    <a:pt x="1247" y="174"/>
                    <a:pt x="1263" y="181"/>
                    <a:pt x="1293" y="181"/>
                  </a:cubicBezTo>
                  <a:cubicBezTo>
                    <a:pt x="1323" y="181"/>
                    <a:pt x="1339" y="174"/>
                    <a:pt x="1384" y="181"/>
                  </a:cubicBezTo>
                  <a:cubicBezTo>
                    <a:pt x="1429" y="188"/>
                    <a:pt x="1520" y="219"/>
                    <a:pt x="1565" y="226"/>
                  </a:cubicBezTo>
                  <a:cubicBezTo>
                    <a:pt x="1610" y="233"/>
                    <a:pt x="1618" y="241"/>
                    <a:pt x="1656" y="226"/>
                  </a:cubicBezTo>
                  <a:cubicBezTo>
                    <a:pt x="1694" y="211"/>
                    <a:pt x="1747" y="159"/>
                    <a:pt x="1792" y="136"/>
                  </a:cubicBezTo>
                  <a:cubicBezTo>
                    <a:pt x="1837" y="113"/>
                    <a:pt x="1890" y="98"/>
                    <a:pt x="1928" y="90"/>
                  </a:cubicBezTo>
                  <a:cubicBezTo>
                    <a:pt x="1966" y="82"/>
                    <a:pt x="1989" y="90"/>
                    <a:pt x="2019" y="90"/>
                  </a:cubicBezTo>
                  <a:cubicBezTo>
                    <a:pt x="2049" y="90"/>
                    <a:pt x="2071" y="82"/>
                    <a:pt x="2109" y="90"/>
                  </a:cubicBezTo>
                  <a:cubicBezTo>
                    <a:pt x="2147" y="98"/>
                    <a:pt x="2186" y="136"/>
                    <a:pt x="2246" y="136"/>
                  </a:cubicBezTo>
                  <a:cubicBezTo>
                    <a:pt x="2306" y="136"/>
                    <a:pt x="2419" y="105"/>
                    <a:pt x="2472" y="90"/>
                  </a:cubicBezTo>
                  <a:cubicBezTo>
                    <a:pt x="2525" y="75"/>
                    <a:pt x="2533" y="60"/>
                    <a:pt x="2563" y="45"/>
                  </a:cubicBezTo>
                  <a:cubicBezTo>
                    <a:pt x="2593" y="30"/>
                    <a:pt x="2631" y="0"/>
                    <a:pt x="2654" y="0"/>
                  </a:cubicBezTo>
                  <a:cubicBezTo>
                    <a:pt x="2677" y="0"/>
                    <a:pt x="2699" y="22"/>
                    <a:pt x="2699" y="45"/>
                  </a:cubicBezTo>
                  <a:cubicBezTo>
                    <a:pt x="2699" y="68"/>
                    <a:pt x="2677" y="91"/>
                    <a:pt x="2654" y="136"/>
                  </a:cubicBezTo>
                  <a:cubicBezTo>
                    <a:pt x="2631" y="181"/>
                    <a:pt x="2608" y="257"/>
                    <a:pt x="2563" y="317"/>
                  </a:cubicBezTo>
                  <a:cubicBezTo>
                    <a:pt x="2518" y="377"/>
                    <a:pt x="2458" y="454"/>
                    <a:pt x="2382" y="499"/>
                  </a:cubicBezTo>
                  <a:cubicBezTo>
                    <a:pt x="2306" y="544"/>
                    <a:pt x="2207" y="566"/>
                    <a:pt x="2109" y="589"/>
                  </a:cubicBezTo>
                  <a:cubicBezTo>
                    <a:pt x="2011" y="612"/>
                    <a:pt x="1883" y="643"/>
                    <a:pt x="1792" y="635"/>
                  </a:cubicBezTo>
                  <a:cubicBezTo>
                    <a:pt x="1701" y="627"/>
                    <a:pt x="1633" y="567"/>
                    <a:pt x="1565" y="544"/>
                  </a:cubicBezTo>
                  <a:cubicBezTo>
                    <a:pt x="1497" y="521"/>
                    <a:pt x="1437" y="506"/>
                    <a:pt x="1384" y="499"/>
                  </a:cubicBezTo>
                  <a:cubicBezTo>
                    <a:pt x="1331" y="492"/>
                    <a:pt x="1301" y="484"/>
                    <a:pt x="1248" y="499"/>
                  </a:cubicBezTo>
                  <a:cubicBezTo>
                    <a:pt x="1195" y="514"/>
                    <a:pt x="1126" y="559"/>
                    <a:pt x="1066" y="589"/>
                  </a:cubicBezTo>
                  <a:cubicBezTo>
                    <a:pt x="1006" y="619"/>
                    <a:pt x="953" y="665"/>
                    <a:pt x="885" y="680"/>
                  </a:cubicBezTo>
                  <a:cubicBezTo>
                    <a:pt x="817" y="695"/>
                    <a:pt x="734" y="695"/>
                    <a:pt x="658" y="680"/>
                  </a:cubicBezTo>
                  <a:cubicBezTo>
                    <a:pt x="582" y="665"/>
                    <a:pt x="514" y="627"/>
                    <a:pt x="431" y="589"/>
                  </a:cubicBezTo>
                  <a:cubicBezTo>
                    <a:pt x="348" y="551"/>
                    <a:pt x="227" y="498"/>
                    <a:pt x="159" y="453"/>
                  </a:cubicBezTo>
                  <a:cubicBezTo>
                    <a:pt x="91" y="408"/>
                    <a:pt x="46" y="355"/>
                    <a:pt x="23" y="317"/>
                  </a:cubicBezTo>
                  <a:cubicBezTo>
                    <a:pt x="0" y="279"/>
                    <a:pt x="23" y="249"/>
                    <a:pt x="23" y="226"/>
                  </a:cubicBezTo>
                  <a:cubicBezTo>
                    <a:pt x="23" y="203"/>
                    <a:pt x="0" y="181"/>
                    <a:pt x="23" y="181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55"/>
            <p:cNvSpPr>
              <a:spLocks noChangeArrowheads="1"/>
            </p:cNvSpPr>
            <p:nvPr/>
          </p:nvSpPr>
          <p:spPr bwMode="auto">
            <a:xfrm>
              <a:off x="3028" y="2796"/>
              <a:ext cx="5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后叶</a:t>
              </a:r>
            </a:p>
          </p:txBody>
        </p:sp>
        <p:sp>
          <p:nvSpPr>
            <p:cNvPr id="19" name="Rectangle 56"/>
            <p:cNvSpPr>
              <a:spLocks noChangeArrowheads="1"/>
            </p:cNvSpPr>
            <p:nvPr/>
          </p:nvSpPr>
          <p:spPr bwMode="auto">
            <a:xfrm>
              <a:off x="4315" y="2796"/>
              <a:ext cx="6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后叶</a:t>
              </a:r>
            </a:p>
          </p:txBody>
        </p:sp>
      </p:grpSp>
      <p:sp>
        <p:nvSpPr>
          <p:cNvPr id="20" name="Rectangle 58"/>
          <p:cNvSpPr>
            <a:spLocks noChangeArrowheads="1"/>
          </p:cNvSpPr>
          <p:nvPr/>
        </p:nvSpPr>
        <p:spPr bwMode="auto">
          <a:xfrm>
            <a:off x="6993392" y="3192463"/>
            <a:ext cx="87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中叶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4267" y="5899150"/>
            <a:ext cx="201295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前列腺横切面</a:t>
            </a:r>
            <a:endParaRPr kumimoji="1" lang="en-CA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6750505" y="4803777"/>
            <a:ext cx="1416050" cy="889001"/>
            <a:chOff x="3538" y="3096"/>
            <a:chExt cx="892" cy="560"/>
          </a:xfrm>
        </p:grpSpPr>
        <p:sp>
          <p:nvSpPr>
            <p:cNvPr id="23" name="Rectangle 42"/>
            <p:cNvSpPr>
              <a:spLocks noChangeArrowheads="1"/>
            </p:cNvSpPr>
            <p:nvPr/>
          </p:nvSpPr>
          <p:spPr bwMode="auto">
            <a:xfrm>
              <a:off x="3538" y="3365"/>
              <a:ext cx="892" cy="291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前列腺沟</a:t>
              </a:r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 flipV="1">
              <a:off x="3984" y="3096"/>
              <a:ext cx="0" cy="22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833855" y="1860485"/>
            <a:ext cx="2751592" cy="33239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前叶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中叶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后叶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左侧叶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右侧叶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6581896" y="2317688"/>
            <a:ext cx="4913630" cy="1522313"/>
            <a:chOff x="6581896" y="2317688"/>
            <a:chExt cx="4913630" cy="1522313"/>
          </a:xfrm>
        </p:grpSpPr>
        <p:sp>
          <p:nvSpPr>
            <p:cNvPr id="26" name="Line 43"/>
            <p:cNvSpPr>
              <a:spLocks noChangeShapeType="1"/>
            </p:cNvSpPr>
            <p:nvPr/>
          </p:nvSpPr>
          <p:spPr bwMode="auto">
            <a:xfrm flipH="1">
              <a:off x="8381289" y="2724860"/>
              <a:ext cx="1990302" cy="111514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6581896" y="2724860"/>
              <a:ext cx="3789695" cy="107880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0387530" y="2317688"/>
              <a:ext cx="11079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射精</a:t>
              </a:r>
              <a:endParaRPr kumimoji="1" lang="en-US" altLang="zh-CN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管开口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67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54843" y="1548402"/>
            <a:ext cx="114135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1" lang="zh-CN" altLang="en-US" sz="2400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具有外分泌功能</a:t>
            </a:r>
            <a:r>
              <a:rPr kumimoji="1" lang="zh-CN" altLang="en-US" sz="24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，分泌前列腺液，是精液的重要组成，对精子功能具有重要作用</a:t>
            </a:r>
            <a:r>
              <a:rPr kumimoji="1" lang="zh-CN" altLang="en-US" sz="20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（内含蛋白分解酶和纤维蛋白分解酶，帮助精子通过</a:t>
            </a:r>
            <a:r>
              <a:rPr kumimoji="1" lang="zh-CN" altLang="en-US" sz="2000" b="0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宫颈黏液</a:t>
            </a:r>
            <a:r>
              <a:rPr kumimoji="1" lang="zh-CN" altLang="en-US" sz="20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屏障和卵细胞的</a:t>
            </a:r>
            <a:r>
              <a:rPr kumimoji="1" lang="zh-CN" altLang="en-US" sz="2000" b="0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透明带</a:t>
            </a:r>
            <a:r>
              <a:rPr kumimoji="1" lang="zh-CN" altLang="en-US" sz="20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）</a:t>
            </a:r>
            <a:endParaRPr kumimoji="1" lang="zh-CN" altLang="en-CA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KaiTi" pitchFamily="49" charset="-122"/>
              <a:ea typeface="KaiTi" pitchFamily="49" charset="-122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461193" y="3021602"/>
            <a:ext cx="11303458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lv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1" lang="zh-CN" altLang="en-US" sz="2400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具有内分泌功能</a:t>
            </a:r>
            <a:r>
              <a:rPr kumimoji="1" lang="zh-CN" altLang="en-US" sz="24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，分泌前列腺素</a:t>
            </a:r>
            <a:r>
              <a:rPr kumimoji="1" lang="zh-CN" altLang="en-US" sz="20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（将睾酮转化为更有生理活性的双氢睾酮）</a:t>
            </a:r>
            <a:endParaRPr kumimoji="1" lang="zh-CN" altLang="en-CA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469131" y="3986802"/>
            <a:ext cx="8393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1" lang="zh-CN" altLang="en-US" sz="2400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具有控制排尿功能</a:t>
            </a:r>
            <a:r>
              <a:rPr kumimoji="1" lang="zh-CN" altLang="en-US" sz="24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，参与构成尿道内括约肌</a:t>
            </a:r>
            <a:endParaRPr kumimoji="1" lang="zh-CN" altLang="en-CA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475481" y="4980577"/>
            <a:ext cx="8866482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具有运输功能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，</a:t>
            </a: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其实质内有尿道和两条射精管穿过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（参与射精）</a:t>
            </a:r>
            <a:endParaRPr kumimoji="1" lang="zh-CN" altLang="en-CA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2730" y="525394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前列腺的作用</a:t>
            </a:r>
          </a:p>
        </p:txBody>
      </p:sp>
    </p:spTree>
    <p:extLst>
      <p:ext uri="{BB962C8B-B14F-4D97-AF65-F5344CB8AC3E}">
        <p14:creationId xmlns:p14="http://schemas.microsoft.com/office/powerpoint/2010/main" val="12815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652" t="3904"/>
          <a:stretch/>
        </p:blipFill>
        <p:spPr>
          <a:xfrm>
            <a:off x="1866506" y="1951349"/>
            <a:ext cx="7740596" cy="32573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258">
            <a:off x="9125146" y="-316203"/>
            <a:ext cx="3486346" cy="2610402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866506" y="5207089"/>
            <a:ext cx="2347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20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贝里斯特伦</a:t>
            </a:r>
            <a:endParaRPr lang="en-US" altLang="zh-CN" sz="20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0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瑞典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503344" y="5208677"/>
            <a:ext cx="2346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20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萨米埃尔松</a:t>
            </a:r>
            <a:endParaRPr lang="en-US" altLang="zh-CN" sz="20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0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瑞典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7000481" y="5208677"/>
            <a:ext cx="2347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lang="zh-CN" altLang="en-US" sz="20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约翰</a:t>
            </a:r>
            <a:r>
              <a:rPr lang="en-US" altLang="zh-CN" sz="20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endParaRPr lang="en-US" altLang="zh-CN" sz="2000" b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000" b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英国</a:t>
            </a:r>
          </a:p>
        </p:txBody>
      </p:sp>
      <p:sp>
        <p:nvSpPr>
          <p:cNvPr id="10" name="矩形 9"/>
          <p:cNvSpPr/>
          <p:nvPr/>
        </p:nvSpPr>
        <p:spPr>
          <a:xfrm>
            <a:off x="2489086" y="597132"/>
            <a:ext cx="6500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spc="50" dirty="0">
                <a:ln w="11430"/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1982</a:t>
            </a:r>
            <a:r>
              <a:rPr lang="zh-CN" altLang="en-US" sz="3600" b="1" spc="50" dirty="0">
                <a:ln w="11430"/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年诺贝尔生理学或医学奖</a:t>
            </a:r>
          </a:p>
        </p:txBody>
      </p:sp>
    </p:spTree>
    <p:extLst>
      <p:ext uri="{BB962C8B-B14F-4D97-AF65-F5344CB8AC3E}">
        <p14:creationId xmlns:p14="http://schemas.microsoft.com/office/powerpoint/2010/main" val="3082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98" y="1700405"/>
            <a:ext cx="4547801" cy="3879787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553586" y="281383"/>
            <a:ext cx="7137779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前列腺素  </a:t>
            </a:r>
            <a:r>
              <a:rPr lang="en-US" altLang="zh-CN" sz="2800" b="1" spc="50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prostaglandin, PG</a:t>
            </a:r>
            <a:endParaRPr lang="zh-CN" altLang="en-US" sz="2800" b="1" spc="50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6935" y="1634535"/>
            <a:ext cx="70044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早在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世纪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代，两位美国妇产科医生就发现人类的精液中含有一种未知成分，而这种成分能够引起子宫的收缩，注射到动物身上，还有降血压的作用。当时他们认为这是前列腺分泌的，因此命名为前列腺素。上述的三位获得诺贝尔的科学家，就是因为对前列腺素及其衍生物的研究而获奖的</a:t>
            </a:r>
          </a:p>
        </p:txBody>
      </p:sp>
      <p:sp>
        <p:nvSpPr>
          <p:cNvPr id="10" name="矩形 9"/>
          <p:cNvSpPr/>
          <p:nvPr/>
        </p:nvSpPr>
        <p:spPr>
          <a:xfrm>
            <a:off x="686935" y="5368106"/>
            <a:ext cx="7495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按其结构，前列腺素分为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等类型</a:t>
            </a:r>
          </a:p>
        </p:txBody>
      </p:sp>
      <p:sp>
        <p:nvSpPr>
          <p:cNvPr id="11" name="矩形 10"/>
          <p:cNvSpPr/>
          <p:nvPr/>
        </p:nvSpPr>
        <p:spPr>
          <a:xfrm>
            <a:off x="10394628" y="2206109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花生四烯酸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1418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08865" y="460088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前列腺有关疾病</a:t>
            </a:r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656468" y="1044863"/>
            <a:ext cx="458457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C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</a:t>
            </a:r>
            <a:r>
              <a:rPr kumimoji="1" lang="zh-CN" altLang="en-CA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CA" sz="24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前列腺肥大 </a:t>
            </a:r>
            <a:r>
              <a:rPr kumimoji="1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BPH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（良性）</a:t>
            </a:r>
            <a:endParaRPr kumimoji="1" lang="zh-CN" altLang="en-CA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多见于老年男性，中叶</a:t>
            </a: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位于射精管与尿道之间，肥大时可压迫尿道引起排尿困难</a:t>
            </a:r>
            <a:endParaRPr kumimoji="1" lang="zh-CN" altLang="en-CA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CA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 descr="尿急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1" y="3372214"/>
            <a:ext cx="2515309" cy="249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尿不出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71" y="3372214"/>
            <a:ext cx="1806575" cy="245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夜尿多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479872"/>
            <a:ext cx="2505819" cy="23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Untitled-9 拷贝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ACDCF8"/>
              </a:clrFrom>
              <a:clrTo>
                <a:srgbClr val="ACD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08" y="3523492"/>
            <a:ext cx="2432792" cy="230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384685" y="6114613"/>
            <a:ext cx="851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尿  急</a:t>
            </a:r>
          </a:p>
        </p:txBody>
      </p:sp>
      <p:sp>
        <p:nvSpPr>
          <p:cNvPr id="12" name="矩形 11"/>
          <p:cNvSpPr/>
          <p:nvPr/>
        </p:nvSpPr>
        <p:spPr>
          <a:xfrm>
            <a:off x="4166308" y="6130002"/>
            <a:ext cx="78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尿  频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9685377" y="598701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夜尿增多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532498" y="613314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尿等待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661" y="3523492"/>
            <a:ext cx="506012" cy="499915"/>
          </a:xfrm>
          <a:prstGeom prst="rect">
            <a:avLst/>
          </a:prstGeom>
        </p:spPr>
      </p:pic>
      <p:pic>
        <p:nvPicPr>
          <p:cNvPr id="21" name="Picture 4" descr="imgProstateB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00" y="636383"/>
            <a:ext cx="4109122" cy="2540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62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3" name="Picture 3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175989"/>
            <a:ext cx="6596062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846138" y="4569271"/>
            <a:ext cx="108505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800" dirty="0">
                <a:latin typeface="Comic Sans MS" pitchFamily="66" charset="0"/>
                <a:ea typeface="宋体" pitchFamily="2" charset="-122"/>
                <a:cs typeface="Times New Roman" pitchFamily="18" charset="0"/>
              </a:rPr>
              <a:t>Before the 6th decade man tries hard to make good money; after the 6th decade he tries even harder to make good urine!</a:t>
            </a:r>
            <a:endParaRPr kumimoji="1" lang="zh-CN" altLang="en-US" sz="2800" dirty="0">
              <a:latin typeface="Comic Sans MS" pitchFamily="66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89900" y="2169095"/>
            <a:ext cx="360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老年男性常见病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发病率随年龄递增</a:t>
            </a:r>
          </a:p>
        </p:txBody>
      </p:sp>
    </p:spTree>
    <p:extLst>
      <p:ext uri="{BB962C8B-B14F-4D97-AF65-F5344CB8AC3E}">
        <p14:creationId xmlns:p14="http://schemas.microsoft.com/office/powerpoint/2010/main" val="3731592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5" name="Picture 4" descr="IMG_26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99" y="1065212"/>
            <a:ext cx="6858000" cy="40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334542" y="271462"/>
            <a:ext cx="4887913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一动一静，双重压迫</a:t>
            </a:r>
          </a:p>
        </p:txBody>
      </p:sp>
      <p:sp>
        <p:nvSpPr>
          <p:cNvPr id="9" name="矩形 8"/>
          <p:cNvSpPr/>
          <p:nvPr/>
        </p:nvSpPr>
        <p:spPr>
          <a:xfrm>
            <a:off x="2349499" y="5316065"/>
            <a:ext cx="8262144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静：增生的腺体直接压迫尿道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动：膀胱颈前列腺平滑肌的肌肉紧张</a:t>
            </a:r>
          </a:p>
        </p:txBody>
      </p:sp>
    </p:spTree>
    <p:extLst>
      <p:ext uri="{BB962C8B-B14F-4D97-AF65-F5344CB8AC3E}">
        <p14:creationId xmlns:p14="http://schemas.microsoft.com/office/powerpoint/2010/main" val="1916205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197" y="464819"/>
            <a:ext cx="3877985" cy="7004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男性生殖系统概述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68" name="Picture 27" descr="Untitled-1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76" y="1136930"/>
            <a:ext cx="492959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组合 68"/>
          <p:cNvGrpSpPr>
            <a:grpSpLocks/>
          </p:cNvGrpSpPr>
          <p:nvPr/>
        </p:nvGrpSpPr>
        <p:grpSpPr bwMode="auto">
          <a:xfrm>
            <a:off x="7467600" y="5392160"/>
            <a:ext cx="1397000" cy="1060515"/>
            <a:chOff x="3106057" y="5500913"/>
            <a:chExt cx="1396887" cy="1059987"/>
          </a:xfrm>
        </p:grpSpPr>
        <p:cxnSp>
          <p:nvCxnSpPr>
            <p:cNvPr id="70" name="直接箭头连接符 69"/>
            <p:cNvCxnSpPr/>
            <p:nvPr/>
          </p:nvCxnSpPr>
          <p:spPr>
            <a:xfrm flipH="1" flipV="1">
              <a:off x="3106057" y="5500913"/>
              <a:ext cx="347634" cy="53630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71" name="TextBox 3"/>
            <p:cNvSpPr txBox="1">
              <a:spLocks noChangeArrowheads="1"/>
            </p:cNvSpPr>
            <p:nvPr/>
          </p:nvSpPr>
          <p:spPr bwMode="auto">
            <a:xfrm>
              <a:off x="3106057" y="6037941"/>
              <a:ext cx="1396887" cy="52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睾丸</a:t>
              </a:r>
            </a:p>
          </p:txBody>
        </p:sp>
      </p:grpSp>
      <p:grpSp>
        <p:nvGrpSpPr>
          <p:cNvPr id="72" name="组合 71"/>
          <p:cNvGrpSpPr>
            <a:grpSpLocks/>
          </p:cNvGrpSpPr>
          <p:nvPr/>
        </p:nvGrpSpPr>
        <p:grpSpPr bwMode="auto">
          <a:xfrm>
            <a:off x="7566025" y="4791505"/>
            <a:ext cx="1587500" cy="675831"/>
            <a:chOff x="3127830" y="5641851"/>
            <a:chExt cx="1587326" cy="674905"/>
          </a:xfrm>
        </p:grpSpPr>
        <p:cxnSp>
          <p:nvCxnSpPr>
            <p:cNvPr id="73" name="直接箭头连接符 72"/>
            <p:cNvCxnSpPr/>
            <p:nvPr/>
          </p:nvCxnSpPr>
          <p:spPr>
            <a:xfrm flipH="1" flipV="1">
              <a:off x="3127830" y="5641851"/>
              <a:ext cx="347625" cy="267921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74" name="TextBox 9"/>
            <p:cNvSpPr txBox="1">
              <a:spLocks noChangeArrowheads="1"/>
            </p:cNvSpPr>
            <p:nvPr/>
          </p:nvSpPr>
          <p:spPr bwMode="auto">
            <a:xfrm>
              <a:off x="3318269" y="5794253"/>
              <a:ext cx="1396887" cy="52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0" kern="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附睾</a:t>
              </a:r>
            </a:p>
          </p:txBody>
        </p:sp>
      </p:grpSp>
      <p:grpSp>
        <p:nvGrpSpPr>
          <p:cNvPr id="75" name="组合 74"/>
          <p:cNvGrpSpPr>
            <a:grpSpLocks/>
          </p:cNvGrpSpPr>
          <p:nvPr/>
        </p:nvGrpSpPr>
        <p:grpSpPr bwMode="auto">
          <a:xfrm>
            <a:off x="9014619" y="3727289"/>
            <a:ext cx="1824038" cy="675503"/>
            <a:chOff x="3127830" y="5641851"/>
            <a:chExt cx="1823531" cy="676032"/>
          </a:xfrm>
        </p:grpSpPr>
        <p:cxnSp>
          <p:nvCxnSpPr>
            <p:cNvPr id="76" name="直接箭头连接符 75"/>
            <p:cNvCxnSpPr/>
            <p:nvPr/>
          </p:nvCxnSpPr>
          <p:spPr>
            <a:xfrm flipH="1" flipV="1">
              <a:off x="3127830" y="5641851"/>
              <a:ext cx="347566" cy="268497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77" name="TextBox 13"/>
            <p:cNvSpPr txBox="1">
              <a:spLocks noChangeArrowheads="1"/>
            </p:cNvSpPr>
            <p:nvPr/>
          </p:nvSpPr>
          <p:spPr bwMode="auto">
            <a:xfrm>
              <a:off x="3318269" y="5794253"/>
              <a:ext cx="1633092" cy="52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0" kern="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输精管</a:t>
              </a:r>
            </a:p>
          </p:txBody>
        </p:sp>
      </p:grpSp>
      <p:grpSp>
        <p:nvGrpSpPr>
          <p:cNvPr id="78" name="组合 77"/>
          <p:cNvGrpSpPr>
            <a:grpSpLocks/>
          </p:cNvGrpSpPr>
          <p:nvPr/>
        </p:nvGrpSpPr>
        <p:grpSpPr bwMode="auto">
          <a:xfrm>
            <a:off x="8702675" y="3310505"/>
            <a:ext cx="1824038" cy="675831"/>
            <a:chOff x="3127830" y="5641851"/>
            <a:chExt cx="1823531" cy="674905"/>
          </a:xfrm>
        </p:grpSpPr>
        <p:cxnSp>
          <p:nvCxnSpPr>
            <p:cNvPr id="79" name="直接箭头连接符 78"/>
            <p:cNvCxnSpPr/>
            <p:nvPr/>
          </p:nvCxnSpPr>
          <p:spPr>
            <a:xfrm flipH="1" flipV="1">
              <a:off x="3127830" y="5641851"/>
              <a:ext cx="347566" cy="267921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80" name="TextBox 16"/>
            <p:cNvSpPr txBox="1">
              <a:spLocks noChangeArrowheads="1"/>
            </p:cNvSpPr>
            <p:nvPr/>
          </p:nvSpPr>
          <p:spPr bwMode="auto">
            <a:xfrm>
              <a:off x="3318269" y="5794253"/>
              <a:ext cx="1633092" cy="52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0" kern="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射精管</a:t>
              </a:r>
            </a:p>
          </p:txBody>
        </p:sp>
      </p:grpSp>
      <p:grpSp>
        <p:nvGrpSpPr>
          <p:cNvPr id="81" name="组合 80"/>
          <p:cNvGrpSpPr>
            <a:grpSpLocks/>
          </p:cNvGrpSpPr>
          <p:nvPr/>
        </p:nvGrpSpPr>
        <p:grpSpPr bwMode="auto">
          <a:xfrm>
            <a:off x="6610891" y="3051296"/>
            <a:ext cx="1738565" cy="523220"/>
            <a:chOff x="3060861" y="6289198"/>
            <a:chExt cx="1739122" cy="523460"/>
          </a:xfrm>
        </p:grpSpPr>
        <p:cxnSp>
          <p:nvCxnSpPr>
            <p:cNvPr id="82" name="直接箭头连接符 81"/>
            <p:cNvCxnSpPr/>
            <p:nvPr/>
          </p:nvCxnSpPr>
          <p:spPr>
            <a:xfrm>
              <a:off x="4214008" y="6503394"/>
              <a:ext cx="585975" cy="949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>
              <a:off x="3060861" y="6289198"/>
              <a:ext cx="1633092" cy="52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0" kern="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前列腺</a:t>
              </a:r>
            </a:p>
          </p:txBody>
        </p:sp>
      </p:grpSp>
      <p:grpSp>
        <p:nvGrpSpPr>
          <p:cNvPr id="84" name="组合 83"/>
          <p:cNvGrpSpPr>
            <a:grpSpLocks/>
          </p:cNvGrpSpPr>
          <p:nvPr/>
        </p:nvGrpSpPr>
        <p:grpSpPr bwMode="auto">
          <a:xfrm>
            <a:off x="9237457" y="2788079"/>
            <a:ext cx="1822450" cy="675831"/>
            <a:chOff x="3127830" y="5641851"/>
            <a:chExt cx="1823531" cy="674905"/>
          </a:xfrm>
        </p:grpSpPr>
        <p:cxnSp>
          <p:nvCxnSpPr>
            <p:cNvPr id="85" name="直接箭头连接符 84"/>
            <p:cNvCxnSpPr/>
            <p:nvPr/>
          </p:nvCxnSpPr>
          <p:spPr>
            <a:xfrm flipH="1" flipV="1">
              <a:off x="3127830" y="5641851"/>
              <a:ext cx="347868" cy="267921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86" name="TextBox 23"/>
            <p:cNvSpPr txBox="1">
              <a:spLocks noChangeArrowheads="1"/>
            </p:cNvSpPr>
            <p:nvPr/>
          </p:nvSpPr>
          <p:spPr bwMode="auto">
            <a:xfrm>
              <a:off x="3318269" y="5794253"/>
              <a:ext cx="1633092" cy="52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0" kern="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精囊腺</a:t>
              </a:r>
            </a:p>
          </p:txBody>
        </p:sp>
      </p:grpSp>
      <p:grpSp>
        <p:nvGrpSpPr>
          <p:cNvPr id="87" name="组合 86"/>
          <p:cNvGrpSpPr>
            <a:grpSpLocks/>
          </p:cNvGrpSpPr>
          <p:nvPr/>
        </p:nvGrpSpPr>
        <p:grpSpPr bwMode="auto">
          <a:xfrm>
            <a:off x="8835570" y="3699815"/>
            <a:ext cx="1967882" cy="862900"/>
            <a:chOff x="3577825" y="6146396"/>
            <a:chExt cx="1967727" cy="863690"/>
          </a:xfrm>
        </p:grpSpPr>
        <p:cxnSp>
          <p:nvCxnSpPr>
            <p:cNvPr id="88" name="直接箭头连接符 87"/>
            <p:cNvCxnSpPr/>
            <p:nvPr/>
          </p:nvCxnSpPr>
          <p:spPr>
            <a:xfrm flipH="1" flipV="1">
              <a:off x="3577825" y="6146396"/>
              <a:ext cx="324605" cy="32018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89" name="TextBox 26"/>
            <p:cNvSpPr txBox="1">
              <a:spLocks noChangeArrowheads="1"/>
            </p:cNvSpPr>
            <p:nvPr/>
          </p:nvSpPr>
          <p:spPr bwMode="auto">
            <a:xfrm>
              <a:off x="3594668" y="6486387"/>
              <a:ext cx="1950884" cy="523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0" kern="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尿道球腺</a:t>
              </a:r>
            </a:p>
          </p:txBody>
        </p:sp>
      </p:grpSp>
      <p:grpSp>
        <p:nvGrpSpPr>
          <p:cNvPr id="91" name="组合 90"/>
          <p:cNvGrpSpPr>
            <a:grpSpLocks/>
          </p:cNvGrpSpPr>
          <p:nvPr/>
        </p:nvGrpSpPr>
        <p:grpSpPr bwMode="auto">
          <a:xfrm>
            <a:off x="7850189" y="3916183"/>
            <a:ext cx="1617358" cy="678901"/>
            <a:chOff x="3301643" y="5487735"/>
            <a:chExt cx="1616274" cy="677026"/>
          </a:xfrm>
        </p:grpSpPr>
        <p:cxnSp>
          <p:nvCxnSpPr>
            <p:cNvPr id="92" name="直接箭头连接符 91"/>
            <p:cNvCxnSpPr/>
            <p:nvPr/>
          </p:nvCxnSpPr>
          <p:spPr>
            <a:xfrm flipH="1" flipV="1">
              <a:off x="3301643" y="5487735"/>
              <a:ext cx="315699" cy="383859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93" name="TextBox 9"/>
            <p:cNvSpPr txBox="1">
              <a:spLocks noChangeArrowheads="1"/>
            </p:cNvSpPr>
            <p:nvPr/>
          </p:nvSpPr>
          <p:spPr bwMode="auto">
            <a:xfrm>
              <a:off x="3521030" y="5642986"/>
              <a:ext cx="1396887" cy="52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0" kern="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尿道</a:t>
              </a:r>
            </a:p>
          </p:txBody>
        </p:sp>
      </p:grp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675641" y="2257663"/>
            <a:ext cx="3657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生殖腺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</a:t>
            </a:r>
          </a:p>
        </p:txBody>
      </p:sp>
      <p:sp>
        <p:nvSpPr>
          <p:cNvPr id="101" name="Text Box 4"/>
          <p:cNvSpPr txBox="1">
            <a:spLocks noChangeArrowheads="1"/>
          </p:cNvSpPr>
          <p:nvPr/>
        </p:nvSpPr>
        <p:spPr bwMode="auto">
          <a:xfrm>
            <a:off x="675164" y="3037038"/>
            <a:ext cx="70369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生殖管道</a:t>
            </a:r>
            <a:endParaRPr lang="en-US" altLang="zh-CN" sz="2800" b="0" kern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附睾、输精管、射精管、尿道</a:t>
            </a:r>
          </a:p>
        </p:txBody>
      </p:sp>
      <p:sp>
        <p:nvSpPr>
          <p:cNvPr id="102" name="Text Box 4"/>
          <p:cNvSpPr txBox="1">
            <a:spLocks noChangeArrowheads="1"/>
          </p:cNvSpPr>
          <p:nvPr/>
        </p:nvSpPr>
        <p:spPr bwMode="auto">
          <a:xfrm>
            <a:off x="690746" y="4515911"/>
            <a:ext cx="90332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附属腺体</a:t>
            </a:r>
            <a:endParaRPr lang="en-US" altLang="zh-CN" sz="2800" b="0" kern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前列腺、精囊腺、尿道球腺</a:t>
            </a:r>
          </a:p>
        </p:txBody>
      </p:sp>
      <p:sp>
        <p:nvSpPr>
          <p:cNvPr id="107" name="矩形 106"/>
          <p:cNvSpPr/>
          <p:nvPr/>
        </p:nvSpPr>
        <p:spPr>
          <a:xfrm>
            <a:off x="610897" y="124689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内生殖器</a:t>
            </a:r>
          </a:p>
        </p:txBody>
      </p:sp>
    </p:spTree>
    <p:extLst>
      <p:ext uri="{BB962C8B-B14F-4D97-AF65-F5344CB8AC3E}">
        <p14:creationId xmlns:p14="http://schemas.microsoft.com/office/powerpoint/2010/main" val="27050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14438" y="896938"/>
            <a:ext cx="65579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为什么随着老龄化前列腺不萎缩反而增生？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14438" y="4479786"/>
            <a:ext cx="500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年龄增长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有功能的睾丸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4438" y="2466598"/>
            <a:ext cx="97837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与前列腺中富含的一种酶</a:t>
            </a:r>
            <a:r>
              <a:rPr kumimoji="1"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5α</a:t>
            </a:r>
            <a:r>
              <a:rPr kumimoji="1"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还原酶</a:t>
            </a:r>
            <a:r>
              <a:rPr kumimoji="1"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有关，这个酶能够将进入血液的睾酮变为双氢睾酮，而双氢睾酮可以刺激前列腺组织的增生。</a:t>
            </a:r>
            <a:endParaRPr kumimoji="1"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因此目前认为前列腺肥大必须具备两个条件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800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9365" y="447388"/>
            <a:ext cx="3945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前列腺肥大</a:t>
            </a:r>
            <a:r>
              <a:rPr kumimoji="1"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kumimoji="1" lang="zh-CN" altLang="en-US" sz="32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</a:t>
            </a: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8127999" y="1032163"/>
            <a:ext cx="3432175" cy="4321970"/>
            <a:chOff x="2904" y="846"/>
            <a:chExt cx="2388" cy="2929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3572" y="3445"/>
              <a:ext cx="11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8100" dir="5400000" algn="ctr" rotWithShape="0">
                <a:srgbClr val="24421A">
                  <a:alpha val="48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7" name="Picture 11" descr="prostate enlargement cop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" y="846"/>
              <a:ext cx="2388" cy="2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/>
          <p:cNvSpPr/>
          <p:nvPr/>
        </p:nvSpPr>
        <p:spPr>
          <a:xfrm>
            <a:off x="9033607" y="470631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直肠指诊</a:t>
            </a:r>
          </a:p>
        </p:txBody>
      </p:sp>
      <p:sp>
        <p:nvSpPr>
          <p:cNvPr id="15" name="矩形 14"/>
          <p:cNvSpPr/>
          <p:nvPr/>
        </p:nvSpPr>
        <p:spPr>
          <a:xfrm>
            <a:off x="599364" y="1130638"/>
            <a:ext cx="7528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肠指检是重要的检查方法，指检时多数病人可触到增大的前列腺，表面光滑，质韧、有弹性，边缘清楚，中央沟变浅或消失，通过指诊可发现中间沟消失或隆起，在指诊时应注意有无坚硬结节，是否存在前列腺癌</a:t>
            </a:r>
          </a:p>
        </p:txBody>
      </p:sp>
      <p:sp>
        <p:nvSpPr>
          <p:cNvPr id="17" name="矩形 16"/>
          <p:cNvSpPr/>
          <p:nvPr/>
        </p:nvSpPr>
        <p:spPr>
          <a:xfrm>
            <a:off x="599364" y="360183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治疗</a:t>
            </a:r>
          </a:p>
        </p:txBody>
      </p:sp>
      <p:sp>
        <p:nvSpPr>
          <p:cNvPr id="18" name="矩形 17"/>
          <p:cNvSpPr/>
          <p:nvPr/>
        </p:nvSpPr>
        <p:spPr>
          <a:xfrm>
            <a:off x="594292" y="4138904"/>
            <a:ext cx="2677336" cy="1135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spc="50" dirty="0">
                <a:ln w="1143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α</a:t>
            </a:r>
            <a:r>
              <a:rPr lang="zh-CN" altLang="en-US" sz="2400" b="1" spc="50" dirty="0">
                <a:ln w="1143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受体阻滞剂</a:t>
            </a:r>
            <a:endParaRPr lang="en-US" altLang="zh-CN" sz="2400" b="1" spc="50" dirty="0">
              <a:ln w="11430"/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b="1" spc="50" dirty="0">
                <a:ln w="1143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5α</a:t>
            </a:r>
            <a:r>
              <a:rPr lang="zh-CN" altLang="en-US" sz="2400" b="1" spc="50" dirty="0">
                <a:ln w="1143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还原酶抑制剂  </a:t>
            </a:r>
          </a:p>
        </p:txBody>
      </p:sp>
      <p:pic>
        <p:nvPicPr>
          <p:cNvPr id="20" name="Picture 5" descr="未标题-10 拷贝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3C79"/>
              </a:clrFrom>
              <a:clrTo>
                <a:srgbClr val="F23C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92" y="3471839"/>
            <a:ext cx="3949699" cy="29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4544676" y="6094740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经尿道前列腺电切</a:t>
            </a:r>
          </a:p>
        </p:txBody>
      </p:sp>
    </p:spTree>
    <p:extLst>
      <p:ext uri="{BB962C8B-B14F-4D97-AF65-F5344CB8AC3E}">
        <p14:creationId xmlns:p14="http://schemas.microsoft.com/office/powerpoint/2010/main" val="11805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978900" y="2429064"/>
            <a:ext cx="368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I-PSS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评分患者分类如下：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(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总分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0-35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分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轻度症状   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0-7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分 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中度症状   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8-19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分 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 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重度症状 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20—35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分 </a:t>
            </a: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264419"/>
              </p:ext>
            </p:extLst>
          </p:nvPr>
        </p:nvGraphicFramePr>
        <p:xfrm>
          <a:off x="122238" y="928685"/>
          <a:ext cx="8856662" cy="579279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50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01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在过去一个月，您是否有以下症状：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itchFamily="2" charset="-122"/>
                          <a:ea typeface="黑体" pitchFamily="2" charset="-122"/>
                        </a:rPr>
                        <a:t>没有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itchFamily="2" charset="-122"/>
                          <a:ea typeface="黑体" pitchFamily="2" charset="-122"/>
                        </a:rPr>
                        <a:t>五次中少于一次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itchFamily="2" charset="-122"/>
                          <a:ea typeface="黑体" pitchFamily="2" charset="-122"/>
                        </a:rPr>
                        <a:t>少于半数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itchFamily="2" charset="-122"/>
                          <a:ea typeface="黑体" pitchFamily="2" charset="-122"/>
                        </a:rPr>
                        <a:t>约半数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itchFamily="2" charset="-122"/>
                          <a:ea typeface="黑体" pitchFamily="2" charset="-122"/>
                        </a:rPr>
                        <a:t>多于半数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itchFamily="2" charset="-122"/>
                          <a:ea typeface="黑体" pitchFamily="2" charset="-122"/>
                        </a:rPr>
                        <a:t>几乎每次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itchFamily="2" charset="-122"/>
                          <a:ea typeface="黑体" pitchFamily="2" charset="-122"/>
                        </a:rPr>
                        <a:t>症状评分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．是否经常有尿不尽感？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2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4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6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．是否两次排尿时间经常小于</a:t>
                      </a: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小时？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0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4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5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．排尿过程中是否有中断后又开始的现象？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4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．排尿是否不能等待？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4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．是否经常有尿线变细现象？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3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4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35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．是否常需要用力及使劲才能开始排尿？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4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3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．从入睡到早起一般需要起来排几次尿？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没有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一次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两次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三次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四次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≥</a:t>
                      </a:r>
                      <a:r>
                        <a:rPr kumimoji="0" lang="zh-CN" altLang="en-US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五次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11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4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黑体" pitchFamily="2" charset="-122"/>
                          <a:ea typeface="黑体" pitchFamily="2" charset="-122"/>
                        </a:rPr>
                        <a:t>5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0000" marR="90000" marT="46807" marB="46807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783485" y="157571"/>
            <a:ext cx="5534167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zh-CN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国际前列腺症状评分</a:t>
            </a:r>
            <a:r>
              <a:rPr lang="en-US" altLang="zh-CN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(</a:t>
            </a:r>
            <a:r>
              <a:rPr lang="en-US" altLang="zh-CN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IPSS</a:t>
            </a:r>
            <a:r>
              <a:rPr lang="en-US" altLang="zh-CN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86230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08865" y="460088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前列腺有关疾病</a:t>
            </a:r>
          </a:p>
        </p:txBody>
      </p:sp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408865" y="1222663"/>
            <a:ext cx="537603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1" lang="zh-CN" altLang="en-CA" sz="24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r>
              <a:rPr kumimoji="1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癌</a:t>
            </a:r>
            <a:endParaRPr kumimoji="1" lang="en-US" altLang="zh-CN" sz="240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欧美等发达国家和地区，男性最常见的恶性肿瘤，其死亡率居各种癌症的第二位，好发于前列腺后叶，此时为</a:t>
            </a:r>
            <a:r>
              <a:rPr kumimoji="1" lang="en-US" altLang="zh-CN" sz="24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kumimoji="1" lang="zh-CN" altLang="en-US" sz="2400" b="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期，之后癌细胞在前列腺各叶内蔓延浸润，逐渐破坏前列腺组织，并压迫尿道</a:t>
            </a:r>
            <a:endParaRPr kumimoji="1" lang="zh-CN" altLang="en-CA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CA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629" t="3817"/>
          <a:stretch/>
        </p:blipFill>
        <p:spPr>
          <a:xfrm>
            <a:off x="5943600" y="1278919"/>
            <a:ext cx="5829300" cy="37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射精管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9F66"/>
              </a:clrFrom>
              <a:clrTo>
                <a:srgbClr val="449F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25461"/>
            <a:ext cx="2844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4473" y="501134"/>
            <a:ext cx="3857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精囊腺 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seminal vesicle</a:t>
            </a:r>
          </a:p>
        </p:txBody>
      </p:sp>
      <p:sp>
        <p:nvSpPr>
          <p:cNvPr id="6" name="矩形 5"/>
          <p:cNvSpPr/>
          <p:nvPr/>
        </p:nvSpPr>
        <p:spPr>
          <a:xfrm>
            <a:off x="664473" y="1101798"/>
            <a:ext cx="10335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ln w="11430"/>
                <a:latin typeface="微软雅黑" panose="020B0503020204020204" pitchFamily="34" charset="-122"/>
                <a:ea typeface="微软雅黑" panose="020B0503020204020204" pitchFamily="34" charset="-122"/>
              </a:rPr>
              <a:t>位于膀胱底后方，前列腺之上，在输精管末端的外侧，是一对长椭圆形的囊状器官，表面凹凸不平，下端有排泄管，与输精管的末端合成射精管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235208" y="3958961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R="0" lv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精囊腺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Straight Arrow Connector 33"/>
          <p:cNvCxnSpPr/>
          <p:nvPr/>
        </p:nvCxnSpPr>
        <p:spPr>
          <a:xfrm flipH="1">
            <a:off x="9571038" y="4416161"/>
            <a:ext cx="1017881" cy="15800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矩形 18"/>
          <p:cNvSpPr/>
          <p:nvPr/>
        </p:nvSpPr>
        <p:spPr>
          <a:xfrm>
            <a:off x="423698" y="2925969"/>
            <a:ext cx="66431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精囊分泌的弱碱性液体参与精液的组成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占精液的</a:t>
            </a:r>
            <a:r>
              <a:rPr lang="en-US" altLang="zh-CN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65-75%</a:t>
            </a:r>
            <a:endParaRPr lang="en-CA" altLang="zh-CN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Straight Arrow Connector 33"/>
          <p:cNvCxnSpPr/>
          <p:nvPr/>
        </p:nvCxnSpPr>
        <p:spPr>
          <a:xfrm flipH="1">
            <a:off x="9802020" y="3134560"/>
            <a:ext cx="433188" cy="46525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" name="Straight Arrow Connector 33"/>
          <p:cNvCxnSpPr/>
          <p:nvPr/>
        </p:nvCxnSpPr>
        <p:spPr>
          <a:xfrm flipH="1">
            <a:off x="9110193" y="5341177"/>
            <a:ext cx="921689" cy="499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10079978" y="5112577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R="0" lv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9932916" y="2610580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R="0" lv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9387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4473" y="501134"/>
            <a:ext cx="4948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尿道球腺 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Bulbourethral gland</a:t>
            </a:r>
          </a:p>
        </p:txBody>
      </p:sp>
      <p:sp>
        <p:nvSpPr>
          <p:cNvPr id="14" name="矩形 13"/>
          <p:cNvSpPr/>
          <p:nvPr/>
        </p:nvSpPr>
        <p:spPr>
          <a:xfrm>
            <a:off x="664472" y="1213535"/>
            <a:ext cx="10054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n w="11430"/>
                <a:latin typeface="微软雅黑" panose="020B0503020204020204" pitchFamily="34" charset="-122"/>
                <a:ea typeface="微软雅黑" panose="020B0503020204020204" pitchFamily="34" charset="-122"/>
              </a:rPr>
              <a:t>一对豌豆大的球型器官，位于会阴深横肌，是</a:t>
            </a:r>
            <a:r>
              <a:rPr lang="en-US" altLang="zh-CN" sz="2400" dirty="0">
                <a:ln w="11430"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n w="11430"/>
                <a:latin typeface="微软雅黑" panose="020B0503020204020204" pitchFamily="34" charset="-122"/>
                <a:ea typeface="微软雅黑" panose="020B0503020204020204" pitchFamily="34" charset="-122"/>
              </a:rPr>
              <a:t>个附属腺体中最小的腺体</a:t>
            </a:r>
          </a:p>
        </p:txBody>
      </p:sp>
      <p:sp>
        <p:nvSpPr>
          <p:cNvPr id="15" name="矩形 14"/>
          <p:cNvSpPr/>
          <p:nvPr/>
        </p:nvSpPr>
        <p:spPr>
          <a:xfrm>
            <a:off x="718975" y="2758632"/>
            <a:ext cx="48397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以排泄管开口于尿道球部，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分泌物参与精液构成并润滑尿道</a:t>
            </a:r>
          </a:p>
        </p:txBody>
      </p:sp>
      <p:pic>
        <p:nvPicPr>
          <p:cNvPr id="16" name="Picture 10" descr="BULBOURETHRAL-GLAND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02826"/>
            <a:ext cx="34671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7775575" y="3907851"/>
            <a:ext cx="53975" cy="4286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/>
            <a:endParaRPr kumimoji="1" lang="en-CA" altLang="zh-CN" sz="2400">
              <a:solidFill>
                <a:srgbClr val="FFFFFF"/>
              </a:solidFill>
            </a:endParaRPr>
          </a:p>
        </p:txBody>
      </p:sp>
      <p:grpSp>
        <p:nvGrpSpPr>
          <p:cNvPr id="18" name="Group 28"/>
          <p:cNvGrpSpPr>
            <a:grpSpLocks/>
          </p:cNvGrpSpPr>
          <p:nvPr/>
        </p:nvGrpSpPr>
        <p:grpSpPr bwMode="auto">
          <a:xfrm>
            <a:off x="7540625" y="4812726"/>
            <a:ext cx="555625" cy="6350"/>
            <a:chOff x="2014" y="2826"/>
            <a:chExt cx="350" cy="4"/>
          </a:xfrm>
        </p:grpSpPr>
        <p:sp>
          <p:nvSpPr>
            <p:cNvPr id="19" name="Line 26"/>
            <p:cNvSpPr>
              <a:spLocks noChangeShapeType="1"/>
            </p:cNvSpPr>
            <p:nvPr/>
          </p:nvSpPr>
          <p:spPr bwMode="auto">
            <a:xfrm flipH="1" flipV="1">
              <a:off x="2256" y="2826"/>
              <a:ext cx="10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27"/>
            <p:cNvSpPr>
              <a:spLocks noChangeShapeType="1"/>
            </p:cNvSpPr>
            <p:nvPr/>
          </p:nvSpPr>
          <p:spPr bwMode="auto">
            <a:xfrm flipV="1">
              <a:off x="2014" y="2830"/>
              <a:ext cx="12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" name="TextBox 24"/>
          <p:cNvSpPr txBox="1"/>
          <p:nvPr/>
        </p:nvSpPr>
        <p:spPr>
          <a:xfrm>
            <a:off x="6319838" y="5977951"/>
            <a:ext cx="4134465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US" sz="2800" b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膀胱和男尿道（前面观）</a:t>
            </a: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7858125" y="3926901"/>
            <a:ext cx="53975" cy="4286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/>
            <a:endParaRPr kumimoji="1" lang="en-CA" altLang="zh-CN" sz="2400">
              <a:solidFill>
                <a:srgbClr val="FFFFFF"/>
              </a:solidFill>
            </a:endParaRPr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>
            <a:off x="6461125" y="4815901"/>
            <a:ext cx="88900" cy="88900"/>
          </a:xfrm>
          <a:prstGeom prst="ellipse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4" name="Oval 40"/>
          <p:cNvSpPr>
            <a:spLocks noChangeArrowheads="1"/>
          </p:cNvSpPr>
          <p:nvPr/>
        </p:nvSpPr>
        <p:spPr bwMode="auto">
          <a:xfrm>
            <a:off x="7740650" y="4747639"/>
            <a:ext cx="88900" cy="88900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5" name="Oval 41"/>
          <p:cNvSpPr>
            <a:spLocks noChangeArrowheads="1"/>
          </p:cNvSpPr>
          <p:nvPr/>
        </p:nvSpPr>
        <p:spPr bwMode="auto">
          <a:xfrm>
            <a:off x="7866063" y="4757164"/>
            <a:ext cx="88900" cy="88900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10315575" y="3441126"/>
            <a:ext cx="914400" cy="914400"/>
          </a:xfrm>
          <a:prstGeom prst="ellipse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en-CA" altLang="zh-CN"/>
          </a:p>
        </p:txBody>
      </p:sp>
      <p:pic>
        <p:nvPicPr>
          <p:cNvPr id="27" name="Picture 10" descr="BULBOURETHRAL-GLAND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1802826"/>
            <a:ext cx="34671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7540625" y="4806376"/>
            <a:ext cx="555625" cy="6350"/>
            <a:chOff x="2014" y="2826"/>
            <a:chExt cx="350" cy="4"/>
          </a:xfrm>
        </p:grpSpPr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 flipV="1">
              <a:off x="2256" y="2826"/>
              <a:ext cx="10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2014" y="2830"/>
              <a:ext cx="12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1" name="Group 50"/>
          <p:cNvGrpSpPr>
            <a:grpSpLocks/>
          </p:cNvGrpSpPr>
          <p:nvPr/>
        </p:nvGrpSpPr>
        <p:grpSpPr bwMode="auto">
          <a:xfrm>
            <a:off x="7366000" y="3917376"/>
            <a:ext cx="866775" cy="14288"/>
            <a:chOff x="4884" y="2418"/>
            <a:chExt cx="546" cy="9"/>
          </a:xfrm>
        </p:grpSpPr>
        <p:sp>
          <p:nvSpPr>
            <p:cNvPr id="32" name="Line 26"/>
            <p:cNvSpPr>
              <a:spLocks noChangeShapeType="1"/>
            </p:cNvSpPr>
            <p:nvPr/>
          </p:nvSpPr>
          <p:spPr bwMode="auto">
            <a:xfrm flipH="1" flipV="1">
              <a:off x="5211" y="2418"/>
              <a:ext cx="219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 flipV="1">
              <a:off x="4884" y="2427"/>
              <a:ext cx="24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8990013" y="3343554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Straight Arrow Connector 16"/>
          <p:cNvCxnSpPr>
            <a:cxnSpLocks noChangeShapeType="1"/>
          </p:cNvCxnSpPr>
          <p:nvPr/>
        </p:nvCxnSpPr>
        <p:spPr bwMode="auto">
          <a:xfrm rot="10800000">
            <a:off x="8443913" y="3591939"/>
            <a:ext cx="500062" cy="158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6" name="Straight Arrow Connector 17"/>
          <p:cNvCxnSpPr>
            <a:cxnSpLocks noChangeShapeType="1"/>
          </p:cNvCxnSpPr>
          <p:nvPr/>
        </p:nvCxnSpPr>
        <p:spPr bwMode="auto">
          <a:xfrm rot="10800000">
            <a:off x="8596313" y="4398389"/>
            <a:ext cx="500062" cy="158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9110663" y="4045964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会阴深横肌</a:t>
            </a:r>
            <a:endParaRPr kumimoji="1"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（尿生殖膈）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9789814" y="2281081"/>
            <a:ext cx="982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膀  胱</a:t>
            </a:r>
            <a:endParaRPr kumimoji="1" lang="en-CA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Straight Arrow Connector 15"/>
          <p:cNvCxnSpPr>
            <a:cxnSpLocks noChangeShapeType="1"/>
          </p:cNvCxnSpPr>
          <p:nvPr/>
        </p:nvCxnSpPr>
        <p:spPr bwMode="auto">
          <a:xfrm rot="10800000">
            <a:off x="9263063" y="2469576"/>
            <a:ext cx="500062" cy="158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3649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34 0.00277 L 0.00625 0.6604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0" presetClass="path" presetSubtype="0" repeatCount="indefinite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-4.44444E-6 L -0.01731 0.653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664 0.4710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741 L -0.00677 0.511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21" name="Picture 64" descr="Untitled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343" y="2680210"/>
            <a:ext cx="15350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4" descr="7494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F0EA"/>
              </a:clrFrom>
              <a:clrTo>
                <a:srgbClr val="EFF0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47" y="2378345"/>
            <a:ext cx="942975" cy="153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6955585" y="2097948"/>
            <a:ext cx="2217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2-5 %</a:t>
            </a:r>
            <a:r>
              <a:rPr kumimoji="1" lang="zh-CN" altLang="en-US" sz="2400" dirty="0"/>
              <a:t>（精子）</a:t>
            </a:r>
          </a:p>
        </p:txBody>
      </p:sp>
      <p:pic>
        <p:nvPicPr>
          <p:cNvPr id="27" name="Picture 58" descr="无标题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03" y="4364376"/>
            <a:ext cx="1355341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59"/>
          <p:cNvSpPr>
            <a:spLocks noChangeArrowheads="1"/>
          </p:cNvSpPr>
          <p:nvPr/>
        </p:nvSpPr>
        <p:spPr bwMode="auto">
          <a:xfrm>
            <a:off x="7326313" y="5717595"/>
            <a:ext cx="1260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25-30%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66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003" y="4578022"/>
            <a:ext cx="90591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67"/>
          <p:cNvSpPr>
            <a:spLocks noChangeArrowheads="1"/>
          </p:cNvSpPr>
          <p:nvPr/>
        </p:nvSpPr>
        <p:spPr bwMode="auto">
          <a:xfrm>
            <a:off x="10541954" y="2097947"/>
            <a:ext cx="1323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65-75%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69"/>
          <p:cNvSpPr>
            <a:spLocks noChangeArrowheads="1"/>
          </p:cNvSpPr>
          <p:nvPr/>
        </p:nvSpPr>
        <p:spPr bwMode="auto">
          <a:xfrm>
            <a:off x="10761223" y="5322011"/>
            <a:ext cx="821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&lt;1%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53"/>
          <p:cNvSpPr txBox="1"/>
          <p:nvPr/>
        </p:nvSpPr>
        <p:spPr>
          <a:xfrm>
            <a:off x="8764986" y="6266497"/>
            <a:ext cx="1620957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CA" sz="2800" b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精液成份</a:t>
            </a: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2140952" y="1696690"/>
            <a:ext cx="354098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精液成分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精子</a:t>
            </a:r>
            <a:endParaRPr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精囊腺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分泌物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前列腺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分泌物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尿道球腺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分泌物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输精管道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各部分泌物 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21" y="3026146"/>
            <a:ext cx="2674382" cy="1997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矩形 38"/>
          <p:cNvSpPr/>
          <p:nvPr/>
        </p:nvSpPr>
        <p:spPr>
          <a:xfrm>
            <a:off x="688113" y="399611"/>
            <a:ext cx="87857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精液</a:t>
            </a:r>
            <a:r>
              <a:rPr lang="zh-CN" altLang="en-US" sz="2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指雄性动物性高潮状态下，从尿道中排射出体外的液体。正常精液是一种黏稠的液体混合物，色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灰白色或略黄，</a:t>
            </a:r>
            <a:r>
              <a:rPr lang="zh-CN" altLang="en-US" sz="2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内含精子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88113" y="5257235"/>
            <a:ext cx="5809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正常男子一次射精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2~5ml,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2~6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亿个精子</a:t>
            </a:r>
            <a:endParaRPr lang="en-CA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8500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66497" y="45949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外生殖器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404897" y="1190625"/>
            <a:ext cx="184150" cy="5794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966497" y="1255713"/>
            <a:ext cx="3544888" cy="579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dirty="0"/>
              <a:t>一、阴囊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scrotum</a:t>
            </a:r>
          </a:p>
        </p:txBody>
      </p:sp>
      <p:pic>
        <p:nvPicPr>
          <p:cNvPr id="64" name="Picture 24" descr="sacrotumbb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85" y="2554288"/>
            <a:ext cx="3344862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6" descr="sacrotumbb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85" y="2554288"/>
            <a:ext cx="3344862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7" descr="sacrotumbb-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85" y="2554288"/>
            <a:ext cx="3344862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8" descr="sacrotumbb-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85" y="2554288"/>
            <a:ext cx="3344862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9" descr="sacrotumbb-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85" y="2554288"/>
            <a:ext cx="3344862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5" descr="sacrotumbb-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85" y="2554288"/>
            <a:ext cx="3344862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" name="Group 85"/>
          <p:cNvGrpSpPr>
            <a:grpSpLocks/>
          </p:cNvGrpSpPr>
          <p:nvPr/>
        </p:nvGrpSpPr>
        <p:grpSpPr bwMode="auto">
          <a:xfrm>
            <a:off x="6981409" y="4528487"/>
            <a:ext cx="2028951" cy="830997"/>
            <a:chOff x="535314" y="5558752"/>
            <a:chExt cx="1898155" cy="738319"/>
          </a:xfrm>
        </p:grpSpPr>
        <p:sp>
          <p:nvSpPr>
            <p:cNvPr id="71" name="Text Box 18"/>
            <p:cNvSpPr txBox="1">
              <a:spLocks noChangeArrowheads="1"/>
            </p:cNvSpPr>
            <p:nvPr/>
          </p:nvSpPr>
          <p:spPr bwMode="auto">
            <a:xfrm>
              <a:off x="535314" y="5558752"/>
              <a:ext cx="1428726" cy="738319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睾丸</a:t>
              </a:r>
              <a:endParaRPr kumimoji="1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鞘膜</a:t>
              </a:r>
            </a:p>
          </p:txBody>
        </p:sp>
        <p:cxnSp>
          <p:nvCxnSpPr>
            <p:cNvPr id="72" name="Straight Arrow Connector 66"/>
            <p:cNvCxnSpPr>
              <a:cxnSpLocks noChangeShapeType="1"/>
            </p:cNvCxnSpPr>
            <p:nvPr/>
          </p:nvCxnSpPr>
          <p:spPr bwMode="auto">
            <a:xfrm>
              <a:off x="1667126" y="5835782"/>
              <a:ext cx="766343" cy="141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73" name="Group 82"/>
          <p:cNvGrpSpPr>
            <a:grpSpLocks/>
          </p:cNvGrpSpPr>
          <p:nvPr/>
        </p:nvGrpSpPr>
        <p:grpSpPr bwMode="auto">
          <a:xfrm>
            <a:off x="9477085" y="1807033"/>
            <a:ext cx="1800225" cy="1733550"/>
            <a:chOff x="2286155" y="1591150"/>
            <a:chExt cx="1800032" cy="1733531"/>
          </a:xfrm>
        </p:grpSpPr>
        <p:cxnSp>
          <p:nvCxnSpPr>
            <p:cNvPr id="74" name="Straight Arrow Connector 45"/>
            <p:cNvCxnSpPr>
              <a:cxnSpLocks noChangeShapeType="1"/>
              <a:stCxn id="75" idx="2"/>
            </p:cNvCxnSpPr>
            <p:nvPr/>
          </p:nvCxnSpPr>
          <p:spPr bwMode="auto">
            <a:xfrm flipH="1">
              <a:off x="2600448" y="2422138"/>
              <a:ext cx="585723" cy="90254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75" name="Text Box 8"/>
            <p:cNvSpPr txBox="1">
              <a:spLocks noChangeArrowheads="1"/>
            </p:cNvSpPr>
            <p:nvPr/>
          </p:nvSpPr>
          <p:spPr bwMode="auto">
            <a:xfrm>
              <a:off x="2286155" y="1591150"/>
              <a:ext cx="1800032" cy="830988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精索外</a:t>
              </a:r>
              <a:endParaRPr kumimoji="1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筋膜</a:t>
              </a:r>
            </a:p>
          </p:txBody>
        </p:sp>
      </p:grpSp>
      <p:grpSp>
        <p:nvGrpSpPr>
          <p:cNvPr id="76" name="Group 83"/>
          <p:cNvGrpSpPr>
            <a:grpSpLocks/>
          </p:cNvGrpSpPr>
          <p:nvPr/>
        </p:nvGrpSpPr>
        <p:grpSpPr bwMode="auto">
          <a:xfrm>
            <a:off x="7943720" y="2303444"/>
            <a:ext cx="1533364" cy="1433533"/>
            <a:chOff x="2043433" y="3058107"/>
            <a:chExt cx="1456996" cy="1372614"/>
          </a:xfrm>
        </p:grpSpPr>
        <p:cxnSp>
          <p:nvCxnSpPr>
            <p:cNvPr id="77" name="Straight Arrow Connector 53"/>
            <p:cNvCxnSpPr>
              <a:cxnSpLocks noChangeShapeType="1"/>
            </p:cNvCxnSpPr>
            <p:nvPr/>
          </p:nvCxnSpPr>
          <p:spPr bwMode="auto">
            <a:xfrm rot="16200000" flipH="1">
              <a:off x="2606622" y="3536913"/>
              <a:ext cx="930282" cy="8573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78" name="Text Box 12"/>
            <p:cNvSpPr txBox="1">
              <a:spLocks noChangeArrowheads="1"/>
            </p:cNvSpPr>
            <p:nvPr/>
          </p:nvSpPr>
          <p:spPr bwMode="auto">
            <a:xfrm>
              <a:off x="2043433" y="3058107"/>
              <a:ext cx="1102666" cy="386090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提睾肌</a:t>
              </a:r>
            </a:p>
          </p:txBody>
        </p:sp>
      </p:grpSp>
      <p:grpSp>
        <p:nvGrpSpPr>
          <p:cNvPr id="79" name="Group 84"/>
          <p:cNvGrpSpPr>
            <a:grpSpLocks/>
          </p:cNvGrpSpPr>
          <p:nvPr/>
        </p:nvGrpSpPr>
        <p:grpSpPr bwMode="auto">
          <a:xfrm>
            <a:off x="6508334" y="2948275"/>
            <a:ext cx="2636963" cy="1177635"/>
            <a:chOff x="149131" y="3822992"/>
            <a:chExt cx="2636951" cy="1177644"/>
          </a:xfrm>
        </p:grpSpPr>
        <p:sp>
          <p:nvSpPr>
            <p:cNvPr id="80" name="Rectangle 60"/>
            <p:cNvSpPr>
              <a:spLocks noChangeArrowheads="1"/>
            </p:cNvSpPr>
            <p:nvPr/>
          </p:nvSpPr>
          <p:spPr bwMode="auto">
            <a:xfrm>
              <a:off x="149131" y="3822992"/>
              <a:ext cx="2000241" cy="831003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精索内</a:t>
              </a:r>
              <a:endParaRPr kumimoji="1"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筋膜</a:t>
              </a:r>
            </a:p>
          </p:txBody>
        </p:sp>
        <p:cxnSp>
          <p:nvCxnSpPr>
            <p:cNvPr id="81" name="Straight Arrow Connector 59"/>
            <p:cNvCxnSpPr>
              <a:cxnSpLocks noChangeShapeType="1"/>
            </p:cNvCxnSpPr>
            <p:nvPr/>
          </p:nvCxnSpPr>
          <p:spPr bwMode="auto">
            <a:xfrm>
              <a:off x="1643087" y="4357695"/>
              <a:ext cx="1142995" cy="64294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82" name="Group 47"/>
          <p:cNvGrpSpPr>
            <a:grpSpLocks/>
          </p:cNvGrpSpPr>
          <p:nvPr/>
        </p:nvGrpSpPr>
        <p:grpSpPr bwMode="auto">
          <a:xfrm>
            <a:off x="10077160" y="2847978"/>
            <a:ext cx="2139950" cy="620713"/>
            <a:chOff x="1965" y="1805"/>
            <a:chExt cx="1348" cy="391"/>
          </a:xfrm>
        </p:grpSpPr>
        <p:cxnSp>
          <p:nvCxnSpPr>
            <p:cNvPr id="83" name="Straight Arrow Connector 45"/>
            <p:cNvCxnSpPr>
              <a:cxnSpLocks noChangeShapeType="1"/>
            </p:cNvCxnSpPr>
            <p:nvPr/>
          </p:nvCxnSpPr>
          <p:spPr bwMode="auto">
            <a:xfrm flipH="1">
              <a:off x="1965" y="1937"/>
              <a:ext cx="797" cy="2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84" name="Text Box 8"/>
            <p:cNvSpPr txBox="1">
              <a:spLocks noChangeArrowheads="1"/>
            </p:cNvSpPr>
            <p:nvPr/>
          </p:nvSpPr>
          <p:spPr bwMode="auto">
            <a:xfrm>
              <a:off x="2779" y="1805"/>
              <a:ext cx="534" cy="254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皮肤</a:t>
              </a:r>
            </a:p>
          </p:txBody>
        </p:sp>
      </p:grpSp>
      <p:grpSp>
        <p:nvGrpSpPr>
          <p:cNvPr id="85" name="Group 48"/>
          <p:cNvGrpSpPr>
            <a:grpSpLocks/>
          </p:cNvGrpSpPr>
          <p:nvPr/>
        </p:nvGrpSpPr>
        <p:grpSpPr bwMode="auto">
          <a:xfrm>
            <a:off x="9010360" y="1185837"/>
            <a:ext cx="828675" cy="2141564"/>
            <a:chOff x="1293" y="452"/>
            <a:chExt cx="522" cy="1655"/>
          </a:xfrm>
        </p:grpSpPr>
        <p:cxnSp>
          <p:nvCxnSpPr>
            <p:cNvPr id="86" name="Straight Arrow Connector 45"/>
            <p:cNvCxnSpPr>
              <a:cxnSpLocks noChangeShapeType="1"/>
            </p:cNvCxnSpPr>
            <p:nvPr/>
          </p:nvCxnSpPr>
          <p:spPr bwMode="auto">
            <a:xfrm flipH="1">
              <a:off x="1523" y="796"/>
              <a:ext cx="9" cy="131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87" name="Text Box 8"/>
            <p:cNvSpPr txBox="1">
              <a:spLocks noChangeArrowheads="1"/>
            </p:cNvSpPr>
            <p:nvPr/>
          </p:nvSpPr>
          <p:spPr bwMode="auto">
            <a:xfrm>
              <a:off x="1293" y="452"/>
              <a:ext cx="522" cy="312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肉膜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961736" y="2386421"/>
            <a:ext cx="4592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阴囊壁由皮肤和肉膜组成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肉膜：</a:t>
            </a:r>
            <a:r>
              <a:rPr kumimoji="0" lang="zh-CN" alt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含平滑肌，可随外界温度变化而收缩，调节阴囊内的温度，有利于精子生存和发育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88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15" name="Picture 4" descr="阴囊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9F66"/>
              </a:clrFrom>
              <a:clrTo>
                <a:srgbClr val="449F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48" y="833974"/>
            <a:ext cx="205105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054985" y="1219736"/>
            <a:ext cx="1800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精索外筋膜</a:t>
            </a:r>
          </a:p>
        </p:txBody>
      </p:sp>
      <p:cxnSp>
        <p:nvCxnSpPr>
          <p:cNvPr id="17" name="Straight Arrow Connector 42"/>
          <p:cNvCxnSpPr>
            <a:cxnSpLocks noChangeShapeType="1"/>
            <a:stCxn id="16" idx="1"/>
          </p:cNvCxnSpPr>
          <p:nvPr/>
        </p:nvCxnSpPr>
        <p:spPr bwMode="auto">
          <a:xfrm flipH="1">
            <a:off x="9310448" y="1421349"/>
            <a:ext cx="744537" cy="634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0054985" y="1807283"/>
            <a:ext cx="13271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提睾肌</a:t>
            </a:r>
          </a:p>
        </p:txBody>
      </p:sp>
      <p:cxnSp>
        <p:nvCxnSpPr>
          <p:cNvPr id="19" name="Straight Arrow Connector 44"/>
          <p:cNvCxnSpPr>
            <a:cxnSpLocks noChangeShapeType="1"/>
            <a:stCxn id="18" idx="1"/>
          </p:cNvCxnSpPr>
          <p:nvPr/>
        </p:nvCxnSpPr>
        <p:spPr bwMode="auto">
          <a:xfrm flipH="1">
            <a:off x="9418399" y="2008896"/>
            <a:ext cx="636586" cy="61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Rectangle 60"/>
          <p:cNvSpPr>
            <a:spLocks noChangeArrowheads="1"/>
          </p:cNvSpPr>
          <p:nvPr/>
        </p:nvSpPr>
        <p:spPr bwMode="auto">
          <a:xfrm>
            <a:off x="10054985" y="2319701"/>
            <a:ext cx="20002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精索内筋膜</a:t>
            </a:r>
          </a:p>
        </p:txBody>
      </p:sp>
      <p:cxnSp>
        <p:nvCxnSpPr>
          <p:cNvPr id="21" name="Straight Arrow Connector 62"/>
          <p:cNvCxnSpPr>
            <a:cxnSpLocks noChangeShapeType="1"/>
            <a:stCxn id="20" idx="1"/>
          </p:cNvCxnSpPr>
          <p:nvPr/>
        </p:nvCxnSpPr>
        <p:spPr bwMode="auto">
          <a:xfrm flipH="1">
            <a:off x="9310448" y="2521314"/>
            <a:ext cx="744537" cy="969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10071896" y="2931062"/>
            <a:ext cx="2413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睾丸鞘膜壁层</a:t>
            </a:r>
          </a:p>
        </p:txBody>
      </p:sp>
      <p:cxnSp>
        <p:nvCxnSpPr>
          <p:cNvPr id="23" name="Straight Arrow Connector 69"/>
          <p:cNvCxnSpPr>
            <a:cxnSpLocks noChangeShapeType="1"/>
          </p:cNvCxnSpPr>
          <p:nvPr/>
        </p:nvCxnSpPr>
        <p:spPr bwMode="auto">
          <a:xfrm flipH="1">
            <a:off x="9091925" y="3134261"/>
            <a:ext cx="963061" cy="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4" name="TextBox 53"/>
          <p:cNvSpPr txBox="1">
            <a:spLocks noChangeArrowheads="1"/>
          </p:cNvSpPr>
          <p:nvPr/>
        </p:nvSpPr>
        <p:spPr bwMode="auto">
          <a:xfrm>
            <a:off x="978404" y="402532"/>
            <a:ext cx="51571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精索包被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层被膜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（由外到内）</a:t>
            </a:r>
            <a:endParaRPr lang="en-CA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Group 2"/>
          <p:cNvGrpSpPr>
            <a:grpSpLocks/>
          </p:cNvGrpSpPr>
          <p:nvPr/>
        </p:nvGrpSpPr>
        <p:grpSpPr bwMode="auto">
          <a:xfrm>
            <a:off x="4800600" y="3879507"/>
            <a:ext cx="7254635" cy="2287412"/>
            <a:chOff x="225" y="1080"/>
            <a:chExt cx="5389" cy="2248"/>
          </a:xfrm>
        </p:grpSpPr>
        <p:pic>
          <p:nvPicPr>
            <p:cNvPr id="32" name="Picture 2" descr="Untitled-4 copy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" y="1260"/>
              <a:ext cx="1762" cy="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 descr="Untitled-4 copy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" y="1080"/>
              <a:ext cx="1520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" descr="Untitled-4 copy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1080"/>
              <a:ext cx="2059" cy="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矩形 34"/>
          <p:cNvSpPr/>
          <p:nvPr/>
        </p:nvSpPr>
        <p:spPr>
          <a:xfrm>
            <a:off x="872289" y="4315722"/>
            <a:ext cx="17620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鞘膜积水</a:t>
            </a:r>
            <a:endParaRPr kumimoji="1"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睾丸血肿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76535" y="1219736"/>
            <a:ext cx="72194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精索外筋膜、提睾肌和精索内筋膜</a:t>
            </a:r>
            <a:endParaRPr lang="en-US" altLang="zh-CN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在精索内筋膜内侧，睾丸鞘膜分成两层，一层紧贴在精索内筋膜内面的壁层，另一层贴在睾丸和附睾表面的脏层，两者之间形成的腔隙，称为鞘膜腔，内有少量浆液，起润滑作用，炎症时液体增多，形成鞘膜积液</a:t>
            </a:r>
          </a:p>
        </p:txBody>
      </p:sp>
      <p:sp>
        <p:nvSpPr>
          <p:cNvPr id="37" name="矩形 36"/>
          <p:cNvSpPr/>
          <p:nvPr/>
        </p:nvSpPr>
        <p:spPr>
          <a:xfrm>
            <a:off x="428898" y="5685385"/>
            <a:ext cx="4544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清除积液后对鞘膜进行切除翻转缝合术</a:t>
            </a:r>
          </a:p>
        </p:txBody>
      </p:sp>
    </p:spTree>
    <p:extLst>
      <p:ext uri="{BB962C8B-B14F-4D97-AF65-F5344CB8AC3E}">
        <p14:creationId xmlns:p14="http://schemas.microsoft.com/office/powerpoint/2010/main" val="2166275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67714" y="500339"/>
            <a:ext cx="354488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dirty="0"/>
              <a:t>二、阴茎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Penis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90588" y="2235200"/>
            <a:ext cx="4326351" cy="2968487"/>
          </a:xfrm>
          <a:prstGeom prst="rect">
            <a:avLst/>
          </a:prstGeom>
          <a:noFill/>
          <a:ln w="3175" cap="rnd">
            <a:noFill/>
            <a:prstDash val="solid"/>
            <a:miter lim="800000"/>
            <a:headEnd/>
            <a:tailEnd/>
          </a:ln>
          <a:effectLst/>
        </p:spPr>
        <p:txBody>
          <a:bodyPr/>
          <a:lstStyle>
            <a:lvl1pPr marL="574675" indent="-574675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阴茎头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：前方</a:t>
            </a: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尿道外口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阴茎体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：悬垂于耻骨联合前  </a:t>
            </a: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   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下方，为可动部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阴茎根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：位后端，藏于阴囊</a:t>
            </a: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   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及会阴部皮肤的深面</a:t>
            </a:r>
            <a:endParaRPr lang="zh-CN" altLang="en-US" sz="24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48" descr="User-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061230"/>
            <a:ext cx="44386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5"/>
          <p:cNvSpPr txBox="1"/>
          <p:nvPr/>
        </p:nvSpPr>
        <p:spPr>
          <a:xfrm>
            <a:off x="8126413" y="5833130"/>
            <a:ext cx="1980029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CA" sz="2800" b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阴茎下面观</a:t>
            </a:r>
          </a:p>
        </p:txBody>
      </p:sp>
      <p:sp>
        <p:nvSpPr>
          <p:cNvPr id="2" name="矩形 1"/>
          <p:cNvSpPr/>
          <p:nvPr/>
        </p:nvSpPr>
        <p:spPr>
          <a:xfrm>
            <a:off x="1612543" y="1108857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为雄性动物性行为的主要器官，呈圆柱形</a:t>
            </a:r>
          </a:p>
        </p:txBody>
      </p:sp>
    </p:spTree>
    <p:extLst>
      <p:ext uri="{BB962C8B-B14F-4D97-AF65-F5344CB8AC3E}">
        <p14:creationId xmlns:p14="http://schemas.microsoft.com/office/powerpoint/2010/main" val="505916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71197" y="464819"/>
            <a:ext cx="3877985" cy="7004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男性生殖系统概述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0897" y="124689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外生殖器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4900" y="1539280"/>
            <a:ext cx="3581400" cy="450850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10897" y="1831668"/>
            <a:ext cx="6096000" cy="11350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外生殖器是生殖系统位于体外的部分，主要功能是用以交配，辅助完成受精过程的器官</a:t>
            </a:r>
          </a:p>
        </p:txBody>
      </p:sp>
      <p:sp>
        <p:nvSpPr>
          <p:cNvPr id="10" name="矩形 9"/>
          <p:cNvSpPr/>
          <p:nvPr/>
        </p:nvSpPr>
        <p:spPr>
          <a:xfrm>
            <a:off x="1404786" y="3551497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阴囊</a:t>
            </a:r>
            <a:endParaRPr lang="en-US" altLang="zh-CN" sz="32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</a:t>
            </a:r>
          </a:p>
        </p:txBody>
      </p:sp>
    </p:spTree>
    <p:extLst>
      <p:ext uri="{BB962C8B-B14F-4D97-AF65-F5344CB8AC3E}">
        <p14:creationId xmlns:p14="http://schemas.microsoft.com/office/powerpoint/2010/main" val="3207231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67714" y="500339"/>
            <a:ext cx="3544888" cy="5847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dirty="0"/>
              <a:t>二、阴茎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Penis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4812" y="1964685"/>
            <a:ext cx="7471569" cy="2968487"/>
          </a:xfrm>
          <a:prstGeom prst="rect">
            <a:avLst/>
          </a:prstGeom>
          <a:noFill/>
          <a:ln w="3175" cap="rnd">
            <a:noFill/>
            <a:prstDash val="solid"/>
            <a:miter lim="800000"/>
            <a:headEnd/>
            <a:tailEnd/>
          </a:ln>
          <a:effectLst/>
        </p:spPr>
        <p:txBody>
          <a:bodyPr/>
          <a:lstStyle>
            <a:lvl1pPr marL="574675" indent="-574675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阴茎头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：前端的膨大部，前方</a:t>
            </a: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尿道外口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       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头后方较细部分为</a:t>
            </a:r>
            <a:r>
              <a:rPr lang="zh-CN" altLang="en-US" sz="2400" b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阴茎颈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阴茎体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：圆柱形，悬垂于耻骨联合前 下方，为可动部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阴茎根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：位后端，藏于阴囊及会阴部皮肤的深面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       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固定于耻骨下支和坐骨支，为固定部</a:t>
            </a:r>
            <a:endParaRPr lang="en-US" altLang="zh-CN" sz="2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55"/>
          <p:cNvSpPr txBox="1"/>
          <p:nvPr/>
        </p:nvSpPr>
        <p:spPr>
          <a:xfrm>
            <a:off x="8788777" y="5287510"/>
            <a:ext cx="1980029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hangingPunct="1">
              <a:defRPr/>
            </a:pPr>
            <a:r>
              <a:rPr kumimoji="1" lang="zh-CN" altLang="en-CA" sz="2800" b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阴茎下面观</a:t>
            </a:r>
          </a:p>
        </p:txBody>
      </p:sp>
      <p:sp>
        <p:nvSpPr>
          <p:cNvPr id="2" name="矩形 1"/>
          <p:cNvSpPr/>
          <p:nvPr/>
        </p:nvSpPr>
        <p:spPr>
          <a:xfrm>
            <a:off x="755748" y="1059429"/>
            <a:ext cx="8186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由两条阴茎海绵体和一条尿道海绵体组成，外包筋膜和皮肤</a:t>
            </a:r>
          </a:p>
        </p:txBody>
      </p:sp>
      <p:pic>
        <p:nvPicPr>
          <p:cNvPr id="9" name="Picture 4" descr="阴茎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9F66"/>
              </a:clrFrom>
              <a:clrTo>
                <a:srgbClr val="449F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7" y="1364203"/>
            <a:ext cx="17224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rot="10800000" flipH="1">
            <a:off x="9855200" y="2527841"/>
            <a:ext cx="828675" cy="111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 rot="10800000">
            <a:off x="9845675" y="2519903"/>
            <a:ext cx="36512" cy="36513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en-CA" altLang="zh-C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728325" y="2354803"/>
            <a:ext cx="117951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阴茎体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841456" y="2127474"/>
            <a:ext cx="112236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阴茎头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 rot="10800000">
            <a:off x="9388475" y="1664241"/>
            <a:ext cx="36512" cy="36512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en-CA" altLang="zh-C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rot="10800000" flipH="1">
            <a:off x="8701087" y="1678528"/>
            <a:ext cx="692150" cy="44894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 rot="10800000">
            <a:off x="9531350" y="1453103"/>
            <a:ext cx="36512" cy="36513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en-CA" altLang="zh-C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rot="10800000" flipH="1" flipV="1">
            <a:off x="9582150" y="1478503"/>
            <a:ext cx="11303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0763250" y="1288003"/>
            <a:ext cx="1428750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尿道外口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 rot="10800000">
            <a:off x="9769475" y="1897603"/>
            <a:ext cx="36512" cy="36513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en-CA" altLang="zh-C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rot="10800000" flipH="1" flipV="1">
            <a:off x="9820275" y="1935703"/>
            <a:ext cx="863600" cy="1143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0734675" y="1834103"/>
            <a:ext cx="116046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阴茎颈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rot="10800000" flipH="1">
            <a:off x="9734550" y="3978816"/>
            <a:ext cx="949325" cy="12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 rot="10800000">
            <a:off x="9725025" y="3972466"/>
            <a:ext cx="36512" cy="36512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en-CA" altLang="zh-C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10734675" y="3807366"/>
            <a:ext cx="114141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阴茎根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rot="10800000" flipH="1">
            <a:off x="9721850" y="4596353"/>
            <a:ext cx="949325" cy="12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 rot="10800000">
            <a:off x="9712325" y="4590003"/>
            <a:ext cx="36512" cy="36513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en-CA" altLang="zh-C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0721975" y="4424903"/>
            <a:ext cx="1441450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尿生殖膈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10741025" y="2898860"/>
            <a:ext cx="1403350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耻骨下支</a:t>
            </a:r>
          </a:p>
        </p:txBody>
      </p:sp>
      <p:sp>
        <p:nvSpPr>
          <p:cNvPr id="29" name="Oval 31"/>
          <p:cNvSpPr>
            <a:spLocks noChangeArrowheads="1"/>
          </p:cNvSpPr>
          <p:nvPr/>
        </p:nvSpPr>
        <p:spPr bwMode="auto">
          <a:xfrm rot="10800000">
            <a:off x="10155236" y="3543727"/>
            <a:ext cx="36513" cy="36512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en-CA" altLang="zh-C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rot="10800000" flipV="1">
            <a:off x="10198100" y="3305125"/>
            <a:ext cx="1155700" cy="23225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Oval 34"/>
          <p:cNvSpPr>
            <a:spLocks noChangeArrowheads="1"/>
          </p:cNvSpPr>
          <p:nvPr/>
        </p:nvSpPr>
        <p:spPr bwMode="auto">
          <a:xfrm rot="10800000">
            <a:off x="8859837" y="4550316"/>
            <a:ext cx="36513" cy="36512"/>
          </a:xfrm>
          <a:prstGeom prst="ellipse">
            <a:avLst/>
          </a:prstGeom>
          <a:solidFill>
            <a:srgbClr val="00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kumimoji="1" lang="en-CA" altLang="zh-CN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 rot="10800000" flipH="1" flipV="1">
            <a:off x="8570912" y="4361402"/>
            <a:ext cx="280988" cy="20320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735888" y="3955137"/>
            <a:ext cx="116046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坐骨支</a:t>
            </a:r>
          </a:p>
        </p:txBody>
      </p:sp>
      <p:sp>
        <p:nvSpPr>
          <p:cNvPr id="34" name="矩形 33"/>
          <p:cNvSpPr/>
          <p:nvPr/>
        </p:nvSpPr>
        <p:spPr>
          <a:xfrm>
            <a:off x="461168" y="517978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功能：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排出尿液</a:t>
            </a:r>
            <a:r>
              <a:rPr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排出精液</a:t>
            </a:r>
            <a:r>
              <a:rPr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进行交配</a:t>
            </a:r>
          </a:p>
        </p:txBody>
      </p:sp>
    </p:spTree>
    <p:extLst>
      <p:ext uri="{BB962C8B-B14F-4D97-AF65-F5344CB8AC3E}">
        <p14:creationId xmlns:p14="http://schemas.microsoft.com/office/powerpoint/2010/main" val="624371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41</a:t>
            </a:fld>
            <a:endParaRPr lang="zh-CN" altLang="en-US" dirty="0"/>
          </a:p>
        </p:txBody>
      </p:sp>
      <p:pic>
        <p:nvPicPr>
          <p:cNvPr id="26" name="Picture 41" descr="penis- arrow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9890">
            <a:off x="8586531" y="1770346"/>
            <a:ext cx="8572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2" descr="penis- 1-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1069975"/>
            <a:ext cx="179863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73"/>
          <p:cNvGrpSpPr>
            <a:grpSpLocks/>
          </p:cNvGrpSpPr>
          <p:nvPr/>
        </p:nvGrpSpPr>
        <p:grpSpPr bwMode="auto">
          <a:xfrm>
            <a:off x="6264275" y="2752725"/>
            <a:ext cx="6408738" cy="3073400"/>
            <a:chOff x="1360" y="1900"/>
            <a:chExt cx="4037" cy="1936"/>
          </a:xfrm>
        </p:grpSpPr>
        <p:pic>
          <p:nvPicPr>
            <p:cNvPr id="29" name="Picture 50" descr="sponge-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1900"/>
              <a:ext cx="2383" cy="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646" y="3270"/>
              <a:ext cx="17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尿道海绵体</a:t>
              </a:r>
            </a:p>
          </p:txBody>
        </p:sp>
      </p:grpSp>
      <p:grpSp>
        <p:nvGrpSpPr>
          <p:cNvPr id="31" name="Group 72"/>
          <p:cNvGrpSpPr>
            <a:grpSpLocks/>
          </p:cNvGrpSpPr>
          <p:nvPr/>
        </p:nvGrpSpPr>
        <p:grpSpPr bwMode="auto">
          <a:xfrm>
            <a:off x="6264275" y="2752725"/>
            <a:ext cx="6472238" cy="3070225"/>
            <a:chOff x="1360" y="1900"/>
            <a:chExt cx="4077" cy="1934"/>
          </a:xfrm>
        </p:grpSpPr>
        <p:pic>
          <p:nvPicPr>
            <p:cNvPr id="32" name="Picture 35" descr="sponge-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1900"/>
              <a:ext cx="2383" cy="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686" y="2201"/>
              <a:ext cx="17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阴茎海绵体</a:t>
              </a:r>
            </a:p>
          </p:txBody>
        </p:sp>
      </p:grpSp>
      <p:grpSp>
        <p:nvGrpSpPr>
          <p:cNvPr id="34" name="Group 71"/>
          <p:cNvGrpSpPr>
            <a:grpSpLocks/>
          </p:cNvGrpSpPr>
          <p:nvPr/>
        </p:nvGrpSpPr>
        <p:grpSpPr bwMode="auto">
          <a:xfrm>
            <a:off x="6264275" y="2752725"/>
            <a:ext cx="6408738" cy="3071813"/>
            <a:chOff x="1360" y="1900"/>
            <a:chExt cx="4037" cy="1935"/>
          </a:xfrm>
        </p:grpSpPr>
        <p:pic>
          <p:nvPicPr>
            <p:cNvPr id="35" name="Picture 39" descr="3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1900"/>
              <a:ext cx="2383" cy="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646" y="2740"/>
              <a:ext cx="175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4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7577137" y="5661809"/>
            <a:ext cx="2109787" cy="523220"/>
          </a:xfrm>
          <a:prstGeom prst="rect">
            <a:avLst/>
          </a:prstGeom>
          <a:noFill/>
          <a:ln>
            <a:noFill/>
          </a:ln>
          <a:effectLst>
            <a:outerShdw dist="38100" dir="5400000" algn="ctr" rotWithShape="0">
              <a:srgbClr val="24421A">
                <a:alpha val="48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zh-CN" altLang="en-CA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阴茎横切面</a:t>
            </a:r>
          </a:p>
        </p:txBody>
      </p:sp>
      <p:grpSp>
        <p:nvGrpSpPr>
          <p:cNvPr id="38" name="Group 47"/>
          <p:cNvGrpSpPr>
            <a:grpSpLocks/>
          </p:cNvGrpSpPr>
          <p:nvPr/>
        </p:nvGrpSpPr>
        <p:grpSpPr bwMode="auto">
          <a:xfrm>
            <a:off x="9359900" y="3278189"/>
            <a:ext cx="3376613" cy="527051"/>
            <a:chOff x="3515" y="704"/>
            <a:chExt cx="2127" cy="332"/>
          </a:xfrm>
        </p:grpSpPr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3891" y="704"/>
              <a:ext cx="17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皮肤和筋膜</a:t>
              </a:r>
            </a:p>
          </p:txBody>
        </p:sp>
        <p:grpSp>
          <p:nvGrpSpPr>
            <p:cNvPr id="40" name="Group 45"/>
            <p:cNvGrpSpPr>
              <a:grpSpLocks/>
            </p:cNvGrpSpPr>
            <p:nvPr/>
          </p:nvGrpSpPr>
          <p:grpSpPr bwMode="auto">
            <a:xfrm>
              <a:off x="3515" y="851"/>
              <a:ext cx="413" cy="185"/>
              <a:chOff x="3515" y="851"/>
              <a:chExt cx="413" cy="185"/>
            </a:xfrm>
          </p:grpSpPr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 flipH="1">
                <a:off x="3580" y="852"/>
                <a:ext cx="348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 flipH="1">
                <a:off x="3515" y="851"/>
                <a:ext cx="412" cy="18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3" name="Group 48"/>
          <p:cNvGrpSpPr>
            <a:grpSpLocks/>
          </p:cNvGrpSpPr>
          <p:nvPr/>
        </p:nvGrpSpPr>
        <p:grpSpPr bwMode="auto">
          <a:xfrm>
            <a:off x="8813800" y="4505327"/>
            <a:ext cx="3846513" cy="585788"/>
            <a:chOff x="3215" y="1541"/>
            <a:chExt cx="2379" cy="369"/>
          </a:xfrm>
        </p:grpSpPr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3843" y="1619"/>
              <a:ext cx="17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海绵体白膜</a:t>
              </a:r>
            </a:p>
          </p:txBody>
        </p:sp>
        <p:grpSp>
          <p:nvGrpSpPr>
            <p:cNvPr id="45" name="Group 46"/>
            <p:cNvGrpSpPr>
              <a:grpSpLocks/>
            </p:cNvGrpSpPr>
            <p:nvPr/>
          </p:nvGrpSpPr>
          <p:grpSpPr bwMode="auto">
            <a:xfrm>
              <a:off x="3215" y="1541"/>
              <a:ext cx="668" cy="316"/>
              <a:chOff x="3215" y="1541"/>
              <a:chExt cx="668" cy="316"/>
            </a:xfrm>
          </p:grpSpPr>
          <p:sp>
            <p:nvSpPr>
              <p:cNvPr id="46" name="Line 40"/>
              <p:cNvSpPr>
                <a:spLocks noChangeShapeType="1"/>
              </p:cNvSpPr>
              <p:nvPr/>
            </p:nvSpPr>
            <p:spPr bwMode="auto">
              <a:xfrm flipH="1" flipV="1">
                <a:off x="3454" y="1541"/>
                <a:ext cx="429" cy="29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Line 42"/>
              <p:cNvSpPr>
                <a:spLocks noChangeShapeType="1"/>
              </p:cNvSpPr>
              <p:nvPr/>
            </p:nvSpPr>
            <p:spPr bwMode="auto">
              <a:xfrm flipH="1" flipV="1">
                <a:off x="3215" y="1818"/>
                <a:ext cx="663" cy="3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8" name="矩形 47"/>
          <p:cNvSpPr/>
          <p:nvPr/>
        </p:nvSpPr>
        <p:spPr>
          <a:xfrm>
            <a:off x="718985" y="1259297"/>
            <a:ext cx="5511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阴茎，外包皮肤和筋膜，筋膜之内有一层海绵体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，有两个位于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背侧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阴茎海绵体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和一个位于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腹侧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尿道海绵体构成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，体内部有许多海绵体小梁和腔隙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在海绵体和白膜之间有由结缔组织和平滑肌组成窦状的腔隙。此腔隙与血管相通，当腔隙内充满血液时，阴茎变硬变粗而勃起。与此相应，阴茎的皮肤薄而软，皮下组织疏松，易于伸展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3538506" y="5580771"/>
            <a:ext cx="2779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4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124" y="2748738"/>
            <a:ext cx="377984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08161" y="1154114"/>
            <a:ext cx="71896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幼儿的包皮较长，包着整个阴茎头，随着年龄的增长，阴茎头显露于外。如成年以后，阴茎头仍被包皮包覆，或包皮口过小，称为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包皮过长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包茎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。在这两种情况下，包皮腔内易存留污物而导致炎症，也可能成为阴茎癌的诱发因素。应行包皮环切术。手术注意勿伤及</a:t>
            </a: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包皮系带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，以免影响阴茎正常的勃起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87" y="952989"/>
            <a:ext cx="4141626" cy="27476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3846570"/>
            <a:ext cx="8686799" cy="28780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9186" y="399534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包茎及包皮环切术</a:t>
            </a:r>
          </a:p>
        </p:txBody>
      </p:sp>
    </p:spTree>
    <p:extLst>
      <p:ext uri="{BB962C8B-B14F-4D97-AF65-F5344CB8AC3E}">
        <p14:creationId xmlns:p14="http://schemas.microsoft.com/office/powerpoint/2010/main" val="108234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 b="5425"/>
          <a:stretch/>
        </p:blipFill>
        <p:spPr>
          <a:xfrm>
            <a:off x="1211237" y="140513"/>
            <a:ext cx="2964837" cy="280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86" y="680449"/>
            <a:ext cx="3233326" cy="2138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诞生3(精子进入卵子的瞬间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4224" y="2493962"/>
            <a:ext cx="3303588" cy="404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99" y="3133725"/>
            <a:ext cx="5919788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391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197" y="464819"/>
            <a:ext cx="295465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女性内生殖器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10897" y="1246893"/>
            <a:ext cx="2817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一、卵巢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Ovary</a:t>
            </a:r>
          </a:p>
        </p:txBody>
      </p:sp>
      <p:pic>
        <p:nvPicPr>
          <p:cNvPr id="34" name="图片 5" descr="子宫和输卵管后面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5216" y="2648647"/>
            <a:ext cx="4188584" cy="370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8312945" y="2867863"/>
            <a:ext cx="2207337" cy="847469"/>
            <a:chOff x="2081891" y="2666860"/>
            <a:chExt cx="2206897" cy="845888"/>
          </a:xfrm>
        </p:grpSpPr>
        <p:sp>
          <p:nvSpPr>
            <p:cNvPr id="36" name="TextBox 6"/>
            <p:cNvSpPr txBox="1"/>
            <p:nvPr/>
          </p:nvSpPr>
          <p:spPr bwMode="auto">
            <a:xfrm>
              <a:off x="3137707" y="2666860"/>
              <a:ext cx="1151081" cy="522244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zh-CN" altLang="en-US" sz="28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卵  巢</a:t>
              </a:r>
            </a:p>
          </p:txBody>
        </p:sp>
        <p:cxnSp>
          <p:nvCxnSpPr>
            <p:cNvPr id="37" name="直接箭头连接符 36"/>
            <p:cNvCxnSpPr/>
            <p:nvPr/>
          </p:nvCxnSpPr>
          <p:spPr>
            <a:xfrm flipH="1">
              <a:off x="2081891" y="2949156"/>
              <a:ext cx="987309" cy="56359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6" name="矩形 5"/>
          <p:cNvSpPr/>
          <p:nvPr/>
        </p:nvSpPr>
        <p:spPr>
          <a:xfrm>
            <a:off x="9670205" y="3976758"/>
            <a:ext cx="1117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  宫</a:t>
            </a:r>
          </a:p>
        </p:txBody>
      </p:sp>
      <p:sp>
        <p:nvSpPr>
          <p:cNvPr id="9" name="矩形 8"/>
          <p:cNvSpPr/>
          <p:nvPr/>
        </p:nvSpPr>
        <p:spPr>
          <a:xfrm>
            <a:off x="610897" y="1856612"/>
            <a:ext cx="719187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女性生殖腺，左右各一，呈扁卵圆形，略呈灰红色位于盆腔内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10897" y="2734219"/>
            <a:ext cx="489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生产女性生殖细胞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卵子</a:t>
            </a:r>
            <a:endParaRPr lang="en-US" altLang="zh-CN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分泌女性激素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雌激素、孕激素</a:t>
            </a:r>
          </a:p>
        </p:txBody>
      </p:sp>
      <p:sp>
        <p:nvSpPr>
          <p:cNvPr id="14" name="任意多边形 13"/>
          <p:cNvSpPr/>
          <p:nvPr/>
        </p:nvSpPr>
        <p:spPr>
          <a:xfrm>
            <a:off x="7626350" y="3130550"/>
            <a:ext cx="1076325" cy="1117600"/>
          </a:xfrm>
          <a:custGeom>
            <a:avLst/>
            <a:gdLst>
              <a:gd name="connsiteX0" fmla="*/ 908050 w 1076325"/>
              <a:gd name="connsiteY0" fmla="*/ 1089025 h 1117600"/>
              <a:gd name="connsiteX1" fmla="*/ 908050 w 1076325"/>
              <a:gd name="connsiteY1" fmla="*/ 1089025 h 1117600"/>
              <a:gd name="connsiteX2" fmla="*/ 996950 w 1076325"/>
              <a:gd name="connsiteY2" fmla="*/ 1050925 h 1117600"/>
              <a:gd name="connsiteX3" fmla="*/ 1009650 w 1076325"/>
              <a:gd name="connsiteY3" fmla="*/ 1031875 h 1117600"/>
              <a:gd name="connsiteX4" fmla="*/ 1019175 w 1076325"/>
              <a:gd name="connsiteY4" fmla="*/ 1022350 h 1117600"/>
              <a:gd name="connsiteX5" fmla="*/ 1041400 w 1076325"/>
              <a:gd name="connsiteY5" fmla="*/ 993775 h 1117600"/>
              <a:gd name="connsiteX6" fmla="*/ 1057275 w 1076325"/>
              <a:gd name="connsiteY6" fmla="*/ 965200 h 1117600"/>
              <a:gd name="connsiteX7" fmla="*/ 1063625 w 1076325"/>
              <a:gd name="connsiteY7" fmla="*/ 955675 h 1117600"/>
              <a:gd name="connsiteX8" fmla="*/ 1076325 w 1076325"/>
              <a:gd name="connsiteY8" fmla="*/ 927100 h 1117600"/>
              <a:gd name="connsiteX9" fmla="*/ 1073150 w 1076325"/>
              <a:gd name="connsiteY9" fmla="*/ 847725 h 1117600"/>
              <a:gd name="connsiteX10" fmla="*/ 1069975 w 1076325"/>
              <a:gd name="connsiteY10" fmla="*/ 838200 h 1117600"/>
              <a:gd name="connsiteX11" fmla="*/ 1060450 w 1076325"/>
              <a:gd name="connsiteY11" fmla="*/ 828675 h 1117600"/>
              <a:gd name="connsiteX12" fmla="*/ 1044575 w 1076325"/>
              <a:gd name="connsiteY12" fmla="*/ 812800 h 1117600"/>
              <a:gd name="connsiteX13" fmla="*/ 1041400 w 1076325"/>
              <a:gd name="connsiteY13" fmla="*/ 803275 h 1117600"/>
              <a:gd name="connsiteX14" fmla="*/ 1019175 w 1076325"/>
              <a:gd name="connsiteY14" fmla="*/ 774700 h 1117600"/>
              <a:gd name="connsiteX15" fmla="*/ 1009650 w 1076325"/>
              <a:gd name="connsiteY15" fmla="*/ 755650 h 1117600"/>
              <a:gd name="connsiteX16" fmla="*/ 990600 w 1076325"/>
              <a:gd name="connsiteY16" fmla="*/ 717550 h 1117600"/>
              <a:gd name="connsiteX17" fmla="*/ 984250 w 1076325"/>
              <a:gd name="connsiteY17" fmla="*/ 708025 h 1117600"/>
              <a:gd name="connsiteX18" fmla="*/ 977900 w 1076325"/>
              <a:gd name="connsiteY18" fmla="*/ 698500 h 1117600"/>
              <a:gd name="connsiteX19" fmla="*/ 958850 w 1076325"/>
              <a:gd name="connsiteY19" fmla="*/ 682625 h 1117600"/>
              <a:gd name="connsiteX20" fmla="*/ 952500 w 1076325"/>
              <a:gd name="connsiteY20" fmla="*/ 673100 h 1117600"/>
              <a:gd name="connsiteX21" fmla="*/ 923925 w 1076325"/>
              <a:gd name="connsiteY21" fmla="*/ 650875 h 1117600"/>
              <a:gd name="connsiteX22" fmla="*/ 914400 w 1076325"/>
              <a:gd name="connsiteY22" fmla="*/ 644525 h 1117600"/>
              <a:gd name="connsiteX23" fmla="*/ 904875 w 1076325"/>
              <a:gd name="connsiteY23" fmla="*/ 638175 h 1117600"/>
              <a:gd name="connsiteX24" fmla="*/ 895350 w 1076325"/>
              <a:gd name="connsiteY24" fmla="*/ 635000 h 1117600"/>
              <a:gd name="connsiteX25" fmla="*/ 876300 w 1076325"/>
              <a:gd name="connsiteY25" fmla="*/ 619125 h 1117600"/>
              <a:gd name="connsiteX26" fmla="*/ 866775 w 1076325"/>
              <a:gd name="connsiteY26" fmla="*/ 615950 h 1117600"/>
              <a:gd name="connsiteX27" fmla="*/ 860425 w 1076325"/>
              <a:gd name="connsiteY27" fmla="*/ 606425 h 1117600"/>
              <a:gd name="connsiteX28" fmla="*/ 841375 w 1076325"/>
              <a:gd name="connsiteY28" fmla="*/ 593725 h 1117600"/>
              <a:gd name="connsiteX29" fmla="*/ 825500 w 1076325"/>
              <a:gd name="connsiteY29" fmla="*/ 577850 h 1117600"/>
              <a:gd name="connsiteX30" fmla="*/ 809625 w 1076325"/>
              <a:gd name="connsiteY30" fmla="*/ 561975 h 1117600"/>
              <a:gd name="connsiteX31" fmla="*/ 803275 w 1076325"/>
              <a:gd name="connsiteY31" fmla="*/ 552450 h 1117600"/>
              <a:gd name="connsiteX32" fmla="*/ 793750 w 1076325"/>
              <a:gd name="connsiteY32" fmla="*/ 546100 h 1117600"/>
              <a:gd name="connsiteX33" fmla="*/ 784225 w 1076325"/>
              <a:gd name="connsiteY33" fmla="*/ 536575 h 1117600"/>
              <a:gd name="connsiteX34" fmla="*/ 771525 w 1076325"/>
              <a:gd name="connsiteY34" fmla="*/ 523875 h 1117600"/>
              <a:gd name="connsiteX35" fmla="*/ 765175 w 1076325"/>
              <a:gd name="connsiteY35" fmla="*/ 514350 h 1117600"/>
              <a:gd name="connsiteX36" fmla="*/ 755650 w 1076325"/>
              <a:gd name="connsiteY36" fmla="*/ 504825 h 1117600"/>
              <a:gd name="connsiteX37" fmla="*/ 752475 w 1076325"/>
              <a:gd name="connsiteY37" fmla="*/ 495300 h 1117600"/>
              <a:gd name="connsiteX38" fmla="*/ 730250 w 1076325"/>
              <a:gd name="connsiteY38" fmla="*/ 466725 h 1117600"/>
              <a:gd name="connsiteX39" fmla="*/ 727075 w 1076325"/>
              <a:gd name="connsiteY39" fmla="*/ 457200 h 1117600"/>
              <a:gd name="connsiteX40" fmla="*/ 714375 w 1076325"/>
              <a:gd name="connsiteY40" fmla="*/ 438150 h 1117600"/>
              <a:gd name="connsiteX41" fmla="*/ 711200 w 1076325"/>
              <a:gd name="connsiteY41" fmla="*/ 428625 h 1117600"/>
              <a:gd name="connsiteX42" fmla="*/ 692150 w 1076325"/>
              <a:gd name="connsiteY42" fmla="*/ 400050 h 1117600"/>
              <a:gd name="connsiteX43" fmla="*/ 685800 w 1076325"/>
              <a:gd name="connsiteY43" fmla="*/ 390525 h 1117600"/>
              <a:gd name="connsiteX44" fmla="*/ 679450 w 1076325"/>
              <a:gd name="connsiteY44" fmla="*/ 381000 h 1117600"/>
              <a:gd name="connsiteX45" fmla="*/ 669925 w 1076325"/>
              <a:gd name="connsiteY45" fmla="*/ 377825 h 1117600"/>
              <a:gd name="connsiteX46" fmla="*/ 660400 w 1076325"/>
              <a:gd name="connsiteY46" fmla="*/ 358775 h 1117600"/>
              <a:gd name="connsiteX47" fmla="*/ 644525 w 1076325"/>
              <a:gd name="connsiteY47" fmla="*/ 339725 h 1117600"/>
              <a:gd name="connsiteX48" fmla="*/ 625475 w 1076325"/>
              <a:gd name="connsiteY48" fmla="*/ 311150 h 1117600"/>
              <a:gd name="connsiteX49" fmla="*/ 619125 w 1076325"/>
              <a:gd name="connsiteY49" fmla="*/ 301625 h 1117600"/>
              <a:gd name="connsiteX50" fmla="*/ 609600 w 1076325"/>
              <a:gd name="connsiteY50" fmla="*/ 292100 h 1117600"/>
              <a:gd name="connsiteX51" fmla="*/ 593725 w 1076325"/>
              <a:gd name="connsiteY51" fmla="*/ 263525 h 1117600"/>
              <a:gd name="connsiteX52" fmla="*/ 587375 w 1076325"/>
              <a:gd name="connsiteY52" fmla="*/ 254000 h 1117600"/>
              <a:gd name="connsiteX53" fmla="*/ 584200 w 1076325"/>
              <a:gd name="connsiteY53" fmla="*/ 244475 h 1117600"/>
              <a:gd name="connsiteX54" fmla="*/ 565150 w 1076325"/>
              <a:gd name="connsiteY54" fmla="*/ 228600 h 1117600"/>
              <a:gd name="connsiteX55" fmla="*/ 555625 w 1076325"/>
              <a:gd name="connsiteY55" fmla="*/ 209550 h 1117600"/>
              <a:gd name="connsiteX56" fmla="*/ 539750 w 1076325"/>
              <a:gd name="connsiteY56" fmla="*/ 190500 h 1117600"/>
              <a:gd name="connsiteX57" fmla="*/ 523875 w 1076325"/>
              <a:gd name="connsiteY57" fmla="*/ 174625 h 1117600"/>
              <a:gd name="connsiteX58" fmla="*/ 508000 w 1076325"/>
              <a:gd name="connsiteY58" fmla="*/ 158750 h 1117600"/>
              <a:gd name="connsiteX59" fmla="*/ 501650 w 1076325"/>
              <a:gd name="connsiteY59" fmla="*/ 149225 h 1117600"/>
              <a:gd name="connsiteX60" fmla="*/ 492125 w 1076325"/>
              <a:gd name="connsiteY60" fmla="*/ 146050 h 1117600"/>
              <a:gd name="connsiteX61" fmla="*/ 473075 w 1076325"/>
              <a:gd name="connsiteY61" fmla="*/ 133350 h 1117600"/>
              <a:gd name="connsiteX62" fmla="*/ 457200 w 1076325"/>
              <a:gd name="connsiteY62" fmla="*/ 120650 h 1117600"/>
              <a:gd name="connsiteX63" fmla="*/ 441325 w 1076325"/>
              <a:gd name="connsiteY63" fmla="*/ 107950 h 1117600"/>
              <a:gd name="connsiteX64" fmla="*/ 431800 w 1076325"/>
              <a:gd name="connsiteY64" fmla="*/ 98425 h 1117600"/>
              <a:gd name="connsiteX65" fmla="*/ 422275 w 1076325"/>
              <a:gd name="connsiteY65" fmla="*/ 95250 h 1117600"/>
              <a:gd name="connsiteX66" fmla="*/ 403225 w 1076325"/>
              <a:gd name="connsiteY66" fmla="*/ 82550 h 1117600"/>
              <a:gd name="connsiteX67" fmla="*/ 393700 w 1076325"/>
              <a:gd name="connsiteY67" fmla="*/ 76200 h 1117600"/>
              <a:gd name="connsiteX68" fmla="*/ 384175 w 1076325"/>
              <a:gd name="connsiteY68" fmla="*/ 69850 h 1117600"/>
              <a:gd name="connsiteX69" fmla="*/ 374650 w 1076325"/>
              <a:gd name="connsiteY69" fmla="*/ 66675 h 1117600"/>
              <a:gd name="connsiteX70" fmla="*/ 365125 w 1076325"/>
              <a:gd name="connsiteY70" fmla="*/ 60325 h 1117600"/>
              <a:gd name="connsiteX71" fmla="*/ 342900 w 1076325"/>
              <a:gd name="connsiteY71" fmla="*/ 53975 h 1117600"/>
              <a:gd name="connsiteX72" fmla="*/ 323850 w 1076325"/>
              <a:gd name="connsiteY72" fmla="*/ 47625 h 1117600"/>
              <a:gd name="connsiteX73" fmla="*/ 295275 w 1076325"/>
              <a:gd name="connsiteY73" fmla="*/ 38100 h 1117600"/>
              <a:gd name="connsiteX74" fmla="*/ 285750 w 1076325"/>
              <a:gd name="connsiteY74" fmla="*/ 34925 h 1117600"/>
              <a:gd name="connsiteX75" fmla="*/ 276225 w 1076325"/>
              <a:gd name="connsiteY75" fmla="*/ 31750 h 1117600"/>
              <a:gd name="connsiteX76" fmla="*/ 257175 w 1076325"/>
              <a:gd name="connsiteY76" fmla="*/ 28575 h 1117600"/>
              <a:gd name="connsiteX77" fmla="*/ 247650 w 1076325"/>
              <a:gd name="connsiteY77" fmla="*/ 25400 h 1117600"/>
              <a:gd name="connsiteX78" fmla="*/ 215900 w 1076325"/>
              <a:gd name="connsiteY78" fmla="*/ 19050 h 1117600"/>
              <a:gd name="connsiteX79" fmla="*/ 206375 w 1076325"/>
              <a:gd name="connsiteY79" fmla="*/ 15875 h 1117600"/>
              <a:gd name="connsiteX80" fmla="*/ 187325 w 1076325"/>
              <a:gd name="connsiteY80" fmla="*/ 12700 h 1117600"/>
              <a:gd name="connsiteX81" fmla="*/ 158750 w 1076325"/>
              <a:gd name="connsiteY81" fmla="*/ 3175 h 1117600"/>
              <a:gd name="connsiteX82" fmla="*/ 149225 w 1076325"/>
              <a:gd name="connsiteY82" fmla="*/ 0 h 1117600"/>
              <a:gd name="connsiteX83" fmla="*/ 111125 w 1076325"/>
              <a:gd name="connsiteY83" fmla="*/ 3175 h 1117600"/>
              <a:gd name="connsiteX84" fmla="*/ 92075 w 1076325"/>
              <a:gd name="connsiteY84" fmla="*/ 15875 h 1117600"/>
              <a:gd name="connsiteX85" fmla="*/ 73025 w 1076325"/>
              <a:gd name="connsiteY85" fmla="*/ 44450 h 1117600"/>
              <a:gd name="connsiteX86" fmla="*/ 66675 w 1076325"/>
              <a:gd name="connsiteY86" fmla="*/ 53975 h 1117600"/>
              <a:gd name="connsiteX87" fmla="*/ 60325 w 1076325"/>
              <a:gd name="connsiteY87" fmla="*/ 63500 h 1117600"/>
              <a:gd name="connsiteX88" fmla="*/ 44450 w 1076325"/>
              <a:gd name="connsiteY88" fmla="*/ 82550 h 1117600"/>
              <a:gd name="connsiteX89" fmla="*/ 41275 w 1076325"/>
              <a:gd name="connsiteY89" fmla="*/ 92075 h 1117600"/>
              <a:gd name="connsiteX90" fmla="*/ 34925 w 1076325"/>
              <a:gd name="connsiteY90" fmla="*/ 101600 h 1117600"/>
              <a:gd name="connsiteX91" fmla="*/ 31750 w 1076325"/>
              <a:gd name="connsiteY91" fmla="*/ 111125 h 1117600"/>
              <a:gd name="connsiteX92" fmla="*/ 25400 w 1076325"/>
              <a:gd name="connsiteY92" fmla="*/ 120650 h 1117600"/>
              <a:gd name="connsiteX93" fmla="*/ 19050 w 1076325"/>
              <a:gd name="connsiteY93" fmla="*/ 139700 h 1117600"/>
              <a:gd name="connsiteX94" fmla="*/ 6350 w 1076325"/>
              <a:gd name="connsiteY94" fmla="*/ 168275 h 1117600"/>
              <a:gd name="connsiteX95" fmla="*/ 0 w 1076325"/>
              <a:gd name="connsiteY95" fmla="*/ 215900 h 1117600"/>
              <a:gd name="connsiteX96" fmla="*/ 6350 w 1076325"/>
              <a:gd name="connsiteY96" fmla="*/ 361950 h 1117600"/>
              <a:gd name="connsiteX97" fmla="*/ 12700 w 1076325"/>
              <a:gd name="connsiteY97" fmla="*/ 387350 h 1117600"/>
              <a:gd name="connsiteX98" fmla="*/ 15875 w 1076325"/>
              <a:gd name="connsiteY98" fmla="*/ 403225 h 1117600"/>
              <a:gd name="connsiteX99" fmla="*/ 22225 w 1076325"/>
              <a:gd name="connsiteY99" fmla="*/ 422275 h 1117600"/>
              <a:gd name="connsiteX100" fmla="*/ 25400 w 1076325"/>
              <a:gd name="connsiteY100" fmla="*/ 438150 h 1117600"/>
              <a:gd name="connsiteX101" fmla="*/ 28575 w 1076325"/>
              <a:gd name="connsiteY101" fmla="*/ 447675 h 1117600"/>
              <a:gd name="connsiteX102" fmla="*/ 31750 w 1076325"/>
              <a:gd name="connsiteY102" fmla="*/ 463550 h 1117600"/>
              <a:gd name="connsiteX103" fmla="*/ 38100 w 1076325"/>
              <a:gd name="connsiteY103" fmla="*/ 473075 h 1117600"/>
              <a:gd name="connsiteX104" fmla="*/ 44450 w 1076325"/>
              <a:gd name="connsiteY104" fmla="*/ 492125 h 1117600"/>
              <a:gd name="connsiteX105" fmla="*/ 47625 w 1076325"/>
              <a:gd name="connsiteY105" fmla="*/ 501650 h 1117600"/>
              <a:gd name="connsiteX106" fmla="*/ 53975 w 1076325"/>
              <a:gd name="connsiteY106" fmla="*/ 511175 h 1117600"/>
              <a:gd name="connsiteX107" fmla="*/ 60325 w 1076325"/>
              <a:gd name="connsiteY107" fmla="*/ 530225 h 1117600"/>
              <a:gd name="connsiteX108" fmla="*/ 63500 w 1076325"/>
              <a:gd name="connsiteY108" fmla="*/ 539750 h 1117600"/>
              <a:gd name="connsiteX109" fmla="*/ 76200 w 1076325"/>
              <a:gd name="connsiteY109" fmla="*/ 568325 h 1117600"/>
              <a:gd name="connsiteX110" fmla="*/ 79375 w 1076325"/>
              <a:gd name="connsiteY110" fmla="*/ 577850 h 1117600"/>
              <a:gd name="connsiteX111" fmla="*/ 82550 w 1076325"/>
              <a:gd name="connsiteY111" fmla="*/ 590550 h 1117600"/>
              <a:gd name="connsiteX112" fmla="*/ 88900 w 1076325"/>
              <a:gd name="connsiteY112" fmla="*/ 600075 h 1117600"/>
              <a:gd name="connsiteX113" fmla="*/ 98425 w 1076325"/>
              <a:gd name="connsiteY113" fmla="*/ 622300 h 1117600"/>
              <a:gd name="connsiteX114" fmla="*/ 114300 w 1076325"/>
              <a:gd name="connsiteY114" fmla="*/ 650875 h 1117600"/>
              <a:gd name="connsiteX115" fmla="*/ 130175 w 1076325"/>
              <a:gd name="connsiteY115" fmla="*/ 679450 h 1117600"/>
              <a:gd name="connsiteX116" fmla="*/ 136525 w 1076325"/>
              <a:gd name="connsiteY116" fmla="*/ 688975 h 1117600"/>
              <a:gd name="connsiteX117" fmla="*/ 139700 w 1076325"/>
              <a:gd name="connsiteY117" fmla="*/ 698500 h 1117600"/>
              <a:gd name="connsiteX118" fmla="*/ 149225 w 1076325"/>
              <a:gd name="connsiteY118" fmla="*/ 704850 h 1117600"/>
              <a:gd name="connsiteX119" fmla="*/ 165100 w 1076325"/>
              <a:gd name="connsiteY119" fmla="*/ 730250 h 1117600"/>
              <a:gd name="connsiteX120" fmla="*/ 180975 w 1076325"/>
              <a:gd name="connsiteY120" fmla="*/ 758825 h 1117600"/>
              <a:gd name="connsiteX121" fmla="*/ 190500 w 1076325"/>
              <a:gd name="connsiteY121" fmla="*/ 762000 h 1117600"/>
              <a:gd name="connsiteX122" fmla="*/ 200025 w 1076325"/>
              <a:gd name="connsiteY122" fmla="*/ 771525 h 1117600"/>
              <a:gd name="connsiteX123" fmla="*/ 206375 w 1076325"/>
              <a:gd name="connsiteY123" fmla="*/ 781050 h 1117600"/>
              <a:gd name="connsiteX124" fmla="*/ 215900 w 1076325"/>
              <a:gd name="connsiteY124" fmla="*/ 787400 h 1117600"/>
              <a:gd name="connsiteX125" fmla="*/ 231775 w 1076325"/>
              <a:gd name="connsiteY125" fmla="*/ 803275 h 1117600"/>
              <a:gd name="connsiteX126" fmla="*/ 260350 w 1076325"/>
              <a:gd name="connsiteY126" fmla="*/ 828675 h 1117600"/>
              <a:gd name="connsiteX127" fmla="*/ 266700 w 1076325"/>
              <a:gd name="connsiteY127" fmla="*/ 838200 h 1117600"/>
              <a:gd name="connsiteX128" fmla="*/ 276225 w 1076325"/>
              <a:gd name="connsiteY128" fmla="*/ 841375 h 1117600"/>
              <a:gd name="connsiteX129" fmla="*/ 285750 w 1076325"/>
              <a:gd name="connsiteY129" fmla="*/ 847725 h 1117600"/>
              <a:gd name="connsiteX130" fmla="*/ 301625 w 1076325"/>
              <a:gd name="connsiteY130" fmla="*/ 860425 h 1117600"/>
              <a:gd name="connsiteX131" fmla="*/ 311150 w 1076325"/>
              <a:gd name="connsiteY131" fmla="*/ 869950 h 1117600"/>
              <a:gd name="connsiteX132" fmla="*/ 320675 w 1076325"/>
              <a:gd name="connsiteY132" fmla="*/ 876300 h 1117600"/>
              <a:gd name="connsiteX133" fmla="*/ 339725 w 1076325"/>
              <a:gd name="connsiteY133" fmla="*/ 895350 h 1117600"/>
              <a:gd name="connsiteX134" fmla="*/ 358775 w 1076325"/>
              <a:gd name="connsiteY134" fmla="*/ 904875 h 1117600"/>
              <a:gd name="connsiteX135" fmla="*/ 384175 w 1076325"/>
              <a:gd name="connsiteY135" fmla="*/ 927100 h 1117600"/>
              <a:gd name="connsiteX136" fmla="*/ 393700 w 1076325"/>
              <a:gd name="connsiteY136" fmla="*/ 936625 h 1117600"/>
              <a:gd name="connsiteX137" fmla="*/ 400050 w 1076325"/>
              <a:gd name="connsiteY137" fmla="*/ 946150 h 1117600"/>
              <a:gd name="connsiteX138" fmla="*/ 409575 w 1076325"/>
              <a:gd name="connsiteY138" fmla="*/ 952500 h 1117600"/>
              <a:gd name="connsiteX139" fmla="*/ 425450 w 1076325"/>
              <a:gd name="connsiteY139" fmla="*/ 968375 h 1117600"/>
              <a:gd name="connsiteX140" fmla="*/ 444500 w 1076325"/>
              <a:gd name="connsiteY140" fmla="*/ 981075 h 1117600"/>
              <a:gd name="connsiteX141" fmla="*/ 450850 w 1076325"/>
              <a:gd name="connsiteY141" fmla="*/ 990600 h 1117600"/>
              <a:gd name="connsiteX142" fmla="*/ 479425 w 1076325"/>
              <a:gd name="connsiteY142" fmla="*/ 1006475 h 1117600"/>
              <a:gd name="connsiteX143" fmla="*/ 498475 w 1076325"/>
              <a:gd name="connsiteY143" fmla="*/ 1016000 h 1117600"/>
              <a:gd name="connsiteX144" fmla="*/ 514350 w 1076325"/>
              <a:gd name="connsiteY144" fmla="*/ 1031875 h 1117600"/>
              <a:gd name="connsiteX145" fmla="*/ 520700 w 1076325"/>
              <a:gd name="connsiteY145" fmla="*/ 1041400 h 1117600"/>
              <a:gd name="connsiteX146" fmla="*/ 530225 w 1076325"/>
              <a:gd name="connsiteY146" fmla="*/ 1044575 h 1117600"/>
              <a:gd name="connsiteX147" fmla="*/ 549275 w 1076325"/>
              <a:gd name="connsiteY147" fmla="*/ 1057275 h 1117600"/>
              <a:gd name="connsiteX148" fmla="*/ 558800 w 1076325"/>
              <a:gd name="connsiteY148" fmla="*/ 1063625 h 1117600"/>
              <a:gd name="connsiteX149" fmla="*/ 568325 w 1076325"/>
              <a:gd name="connsiteY149" fmla="*/ 1069975 h 1117600"/>
              <a:gd name="connsiteX150" fmla="*/ 596900 w 1076325"/>
              <a:gd name="connsiteY150" fmla="*/ 1076325 h 1117600"/>
              <a:gd name="connsiteX151" fmla="*/ 625475 w 1076325"/>
              <a:gd name="connsiteY151" fmla="*/ 1085850 h 1117600"/>
              <a:gd name="connsiteX152" fmla="*/ 654050 w 1076325"/>
              <a:gd name="connsiteY152" fmla="*/ 1095375 h 1117600"/>
              <a:gd name="connsiteX153" fmla="*/ 663575 w 1076325"/>
              <a:gd name="connsiteY153" fmla="*/ 1098550 h 1117600"/>
              <a:gd name="connsiteX154" fmla="*/ 676275 w 1076325"/>
              <a:gd name="connsiteY154" fmla="*/ 1101725 h 1117600"/>
              <a:gd name="connsiteX155" fmla="*/ 695325 w 1076325"/>
              <a:gd name="connsiteY155" fmla="*/ 1108075 h 1117600"/>
              <a:gd name="connsiteX156" fmla="*/ 730250 w 1076325"/>
              <a:gd name="connsiteY156" fmla="*/ 1114425 h 1117600"/>
              <a:gd name="connsiteX157" fmla="*/ 749300 w 1076325"/>
              <a:gd name="connsiteY157" fmla="*/ 1117600 h 1117600"/>
              <a:gd name="connsiteX158" fmla="*/ 844550 w 1076325"/>
              <a:gd name="connsiteY158" fmla="*/ 1114425 h 1117600"/>
              <a:gd name="connsiteX159" fmla="*/ 854075 w 1076325"/>
              <a:gd name="connsiteY159" fmla="*/ 1111250 h 1117600"/>
              <a:gd name="connsiteX160" fmla="*/ 866775 w 1076325"/>
              <a:gd name="connsiteY160" fmla="*/ 1108075 h 1117600"/>
              <a:gd name="connsiteX161" fmla="*/ 898525 w 1076325"/>
              <a:gd name="connsiteY161" fmla="*/ 1098550 h 1117600"/>
              <a:gd name="connsiteX162" fmla="*/ 908050 w 1076325"/>
              <a:gd name="connsiteY162" fmla="*/ 1089025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076325" h="1117600">
                <a:moveTo>
                  <a:pt x="908050" y="1089025"/>
                </a:moveTo>
                <a:lnTo>
                  <a:pt x="908050" y="1089025"/>
                </a:lnTo>
                <a:cubicBezTo>
                  <a:pt x="937683" y="1076325"/>
                  <a:pt x="968850" y="1066731"/>
                  <a:pt x="996950" y="1050925"/>
                </a:cubicBezTo>
                <a:cubicBezTo>
                  <a:pt x="1003602" y="1047183"/>
                  <a:pt x="1004254" y="1037271"/>
                  <a:pt x="1009650" y="1031875"/>
                </a:cubicBezTo>
                <a:cubicBezTo>
                  <a:pt x="1012825" y="1028700"/>
                  <a:pt x="1016418" y="1025894"/>
                  <a:pt x="1019175" y="1022350"/>
                </a:cubicBezTo>
                <a:cubicBezTo>
                  <a:pt x="1045759" y="988171"/>
                  <a:pt x="1019775" y="1015400"/>
                  <a:pt x="1041400" y="993775"/>
                </a:cubicBezTo>
                <a:cubicBezTo>
                  <a:pt x="1046988" y="977010"/>
                  <a:pt x="1042719" y="987035"/>
                  <a:pt x="1057275" y="965200"/>
                </a:cubicBezTo>
                <a:cubicBezTo>
                  <a:pt x="1059392" y="962025"/>
                  <a:pt x="1062418" y="959295"/>
                  <a:pt x="1063625" y="955675"/>
                </a:cubicBezTo>
                <a:cubicBezTo>
                  <a:pt x="1071182" y="933005"/>
                  <a:pt x="1066262" y="942194"/>
                  <a:pt x="1076325" y="927100"/>
                </a:cubicBezTo>
                <a:cubicBezTo>
                  <a:pt x="1075267" y="900642"/>
                  <a:pt x="1075037" y="874137"/>
                  <a:pt x="1073150" y="847725"/>
                </a:cubicBezTo>
                <a:cubicBezTo>
                  <a:pt x="1072912" y="844387"/>
                  <a:pt x="1071831" y="840985"/>
                  <a:pt x="1069975" y="838200"/>
                </a:cubicBezTo>
                <a:cubicBezTo>
                  <a:pt x="1067484" y="834464"/>
                  <a:pt x="1063325" y="832124"/>
                  <a:pt x="1060450" y="828675"/>
                </a:cubicBezTo>
                <a:cubicBezTo>
                  <a:pt x="1047221" y="812800"/>
                  <a:pt x="1062037" y="824442"/>
                  <a:pt x="1044575" y="812800"/>
                </a:cubicBezTo>
                <a:cubicBezTo>
                  <a:pt x="1043517" y="809625"/>
                  <a:pt x="1043025" y="806201"/>
                  <a:pt x="1041400" y="803275"/>
                </a:cubicBezTo>
                <a:cubicBezTo>
                  <a:pt x="1031906" y="786185"/>
                  <a:pt x="1030745" y="786270"/>
                  <a:pt x="1019175" y="774700"/>
                </a:cubicBezTo>
                <a:cubicBezTo>
                  <a:pt x="1007596" y="739962"/>
                  <a:pt x="1026063" y="792579"/>
                  <a:pt x="1009650" y="755650"/>
                </a:cubicBezTo>
                <a:cubicBezTo>
                  <a:pt x="992123" y="716215"/>
                  <a:pt x="1017005" y="757157"/>
                  <a:pt x="990600" y="717550"/>
                </a:cubicBezTo>
                <a:lnTo>
                  <a:pt x="984250" y="708025"/>
                </a:lnTo>
                <a:cubicBezTo>
                  <a:pt x="982133" y="704850"/>
                  <a:pt x="981075" y="700617"/>
                  <a:pt x="977900" y="698500"/>
                </a:cubicBezTo>
                <a:cubicBezTo>
                  <a:pt x="968534" y="692256"/>
                  <a:pt x="966490" y="691792"/>
                  <a:pt x="958850" y="682625"/>
                </a:cubicBezTo>
                <a:cubicBezTo>
                  <a:pt x="956407" y="679694"/>
                  <a:pt x="954943" y="676031"/>
                  <a:pt x="952500" y="673100"/>
                </a:cubicBezTo>
                <a:cubicBezTo>
                  <a:pt x="943174" y="661909"/>
                  <a:pt x="937200" y="659725"/>
                  <a:pt x="923925" y="650875"/>
                </a:cubicBezTo>
                <a:lnTo>
                  <a:pt x="914400" y="644525"/>
                </a:lnTo>
                <a:cubicBezTo>
                  <a:pt x="911225" y="642408"/>
                  <a:pt x="908495" y="639382"/>
                  <a:pt x="904875" y="638175"/>
                </a:cubicBezTo>
                <a:lnTo>
                  <a:pt x="895350" y="635000"/>
                </a:lnTo>
                <a:cubicBezTo>
                  <a:pt x="888328" y="627978"/>
                  <a:pt x="885141" y="623545"/>
                  <a:pt x="876300" y="619125"/>
                </a:cubicBezTo>
                <a:cubicBezTo>
                  <a:pt x="873307" y="617628"/>
                  <a:pt x="869950" y="617008"/>
                  <a:pt x="866775" y="615950"/>
                </a:cubicBezTo>
                <a:cubicBezTo>
                  <a:pt x="864658" y="612775"/>
                  <a:pt x="863297" y="608938"/>
                  <a:pt x="860425" y="606425"/>
                </a:cubicBezTo>
                <a:cubicBezTo>
                  <a:pt x="854682" y="601399"/>
                  <a:pt x="841375" y="593725"/>
                  <a:pt x="841375" y="593725"/>
                </a:cubicBezTo>
                <a:cubicBezTo>
                  <a:pt x="824442" y="568325"/>
                  <a:pt x="846667" y="599017"/>
                  <a:pt x="825500" y="577850"/>
                </a:cubicBezTo>
                <a:cubicBezTo>
                  <a:pt x="804333" y="556683"/>
                  <a:pt x="835025" y="578908"/>
                  <a:pt x="809625" y="561975"/>
                </a:cubicBezTo>
                <a:cubicBezTo>
                  <a:pt x="807508" y="558800"/>
                  <a:pt x="805973" y="555148"/>
                  <a:pt x="803275" y="552450"/>
                </a:cubicBezTo>
                <a:cubicBezTo>
                  <a:pt x="800577" y="549752"/>
                  <a:pt x="796681" y="548543"/>
                  <a:pt x="793750" y="546100"/>
                </a:cubicBezTo>
                <a:cubicBezTo>
                  <a:pt x="790301" y="543225"/>
                  <a:pt x="787400" y="539750"/>
                  <a:pt x="784225" y="536575"/>
                </a:cubicBezTo>
                <a:cubicBezTo>
                  <a:pt x="777298" y="515793"/>
                  <a:pt x="786919" y="536190"/>
                  <a:pt x="771525" y="523875"/>
                </a:cubicBezTo>
                <a:cubicBezTo>
                  <a:pt x="768545" y="521491"/>
                  <a:pt x="767618" y="517281"/>
                  <a:pt x="765175" y="514350"/>
                </a:cubicBezTo>
                <a:cubicBezTo>
                  <a:pt x="762300" y="510901"/>
                  <a:pt x="758825" y="508000"/>
                  <a:pt x="755650" y="504825"/>
                </a:cubicBezTo>
                <a:cubicBezTo>
                  <a:pt x="754592" y="501650"/>
                  <a:pt x="754100" y="498226"/>
                  <a:pt x="752475" y="495300"/>
                </a:cubicBezTo>
                <a:cubicBezTo>
                  <a:pt x="742981" y="478210"/>
                  <a:pt x="741820" y="478295"/>
                  <a:pt x="730250" y="466725"/>
                </a:cubicBezTo>
                <a:cubicBezTo>
                  <a:pt x="729192" y="463550"/>
                  <a:pt x="728700" y="460126"/>
                  <a:pt x="727075" y="457200"/>
                </a:cubicBezTo>
                <a:cubicBezTo>
                  <a:pt x="723369" y="450529"/>
                  <a:pt x="716788" y="445390"/>
                  <a:pt x="714375" y="438150"/>
                </a:cubicBezTo>
                <a:cubicBezTo>
                  <a:pt x="713317" y="434975"/>
                  <a:pt x="712825" y="431551"/>
                  <a:pt x="711200" y="428625"/>
                </a:cubicBezTo>
                <a:lnTo>
                  <a:pt x="692150" y="400050"/>
                </a:lnTo>
                <a:lnTo>
                  <a:pt x="685800" y="390525"/>
                </a:lnTo>
                <a:cubicBezTo>
                  <a:pt x="683683" y="387350"/>
                  <a:pt x="683070" y="382207"/>
                  <a:pt x="679450" y="381000"/>
                </a:cubicBezTo>
                <a:lnTo>
                  <a:pt x="669925" y="377825"/>
                </a:lnTo>
                <a:cubicBezTo>
                  <a:pt x="651727" y="350528"/>
                  <a:pt x="673545" y="385065"/>
                  <a:pt x="660400" y="358775"/>
                </a:cubicBezTo>
                <a:cubicBezTo>
                  <a:pt x="653593" y="345160"/>
                  <a:pt x="654356" y="352364"/>
                  <a:pt x="644525" y="339725"/>
                </a:cubicBezTo>
                <a:lnTo>
                  <a:pt x="625475" y="311150"/>
                </a:lnTo>
                <a:cubicBezTo>
                  <a:pt x="623358" y="307975"/>
                  <a:pt x="621823" y="304323"/>
                  <a:pt x="619125" y="301625"/>
                </a:cubicBezTo>
                <a:lnTo>
                  <a:pt x="609600" y="292100"/>
                </a:lnTo>
                <a:cubicBezTo>
                  <a:pt x="604012" y="275335"/>
                  <a:pt x="608281" y="285360"/>
                  <a:pt x="593725" y="263525"/>
                </a:cubicBezTo>
                <a:cubicBezTo>
                  <a:pt x="591608" y="260350"/>
                  <a:pt x="588582" y="257620"/>
                  <a:pt x="587375" y="254000"/>
                </a:cubicBezTo>
                <a:cubicBezTo>
                  <a:pt x="586317" y="250825"/>
                  <a:pt x="586056" y="247260"/>
                  <a:pt x="584200" y="244475"/>
                </a:cubicBezTo>
                <a:cubicBezTo>
                  <a:pt x="579311" y="237141"/>
                  <a:pt x="572178" y="233286"/>
                  <a:pt x="565150" y="228600"/>
                </a:cubicBezTo>
                <a:cubicBezTo>
                  <a:pt x="546952" y="201303"/>
                  <a:pt x="568770" y="235840"/>
                  <a:pt x="555625" y="209550"/>
                </a:cubicBezTo>
                <a:cubicBezTo>
                  <a:pt x="549713" y="197726"/>
                  <a:pt x="548527" y="201033"/>
                  <a:pt x="539750" y="190500"/>
                </a:cubicBezTo>
                <a:cubicBezTo>
                  <a:pt x="526521" y="174625"/>
                  <a:pt x="541337" y="186267"/>
                  <a:pt x="523875" y="174625"/>
                </a:cubicBezTo>
                <a:cubicBezTo>
                  <a:pt x="506942" y="149225"/>
                  <a:pt x="529167" y="179917"/>
                  <a:pt x="508000" y="158750"/>
                </a:cubicBezTo>
                <a:cubicBezTo>
                  <a:pt x="505302" y="156052"/>
                  <a:pt x="504630" y="151609"/>
                  <a:pt x="501650" y="149225"/>
                </a:cubicBezTo>
                <a:cubicBezTo>
                  <a:pt x="499037" y="147134"/>
                  <a:pt x="495051" y="147675"/>
                  <a:pt x="492125" y="146050"/>
                </a:cubicBezTo>
                <a:cubicBezTo>
                  <a:pt x="485454" y="142344"/>
                  <a:pt x="473075" y="133350"/>
                  <a:pt x="473075" y="133350"/>
                </a:cubicBezTo>
                <a:cubicBezTo>
                  <a:pt x="454877" y="106053"/>
                  <a:pt x="479108" y="138177"/>
                  <a:pt x="457200" y="120650"/>
                </a:cubicBezTo>
                <a:cubicBezTo>
                  <a:pt x="436684" y="104237"/>
                  <a:pt x="465266" y="115930"/>
                  <a:pt x="441325" y="107950"/>
                </a:cubicBezTo>
                <a:cubicBezTo>
                  <a:pt x="438150" y="104775"/>
                  <a:pt x="435536" y="100916"/>
                  <a:pt x="431800" y="98425"/>
                </a:cubicBezTo>
                <a:cubicBezTo>
                  <a:pt x="429015" y="96569"/>
                  <a:pt x="425201" y="96875"/>
                  <a:pt x="422275" y="95250"/>
                </a:cubicBezTo>
                <a:cubicBezTo>
                  <a:pt x="415604" y="91544"/>
                  <a:pt x="409575" y="86783"/>
                  <a:pt x="403225" y="82550"/>
                </a:cubicBezTo>
                <a:lnTo>
                  <a:pt x="393700" y="76200"/>
                </a:lnTo>
                <a:cubicBezTo>
                  <a:pt x="390525" y="74083"/>
                  <a:pt x="387795" y="71057"/>
                  <a:pt x="384175" y="69850"/>
                </a:cubicBezTo>
                <a:cubicBezTo>
                  <a:pt x="381000" y="68792"/>
                  <a:pt x="377643" y="68172"/>
                  <a:pt x="374650" y="66675"/>
                </a:cubicBezTo>
                <a:cubicBezTo>
                  <a:pt x="371237" y="64968"/>
                  <a:pt x="368538" y="62032"/>
                  <a:pt x="365125" y="60325"/>
                </a:cubicBezTo>
                <a:cubicBezTo>
                  <a:pt x="359790" y="57657"/>
                  <a:pt x="347986" y="55501"/>
                  <a:pt x="342900" y="53975"/>
                </a:cubicBezTo>
                <a:cubicBezTo>
                  <a:pt x="336489" y="52052"/>
                  <a:pt x="330200" y="49742"/>
                  <a:pt x="323850" y="47625"/>
                </a:cubicBezTo>
                <a:lnTo>
                  <a:pt x="295275" y="38100"/>
                </a:lnTo>
                <a:lnTo>
                  <a:pt x="285750" y="34925"/>
                </a:lnTo>
                <a:cubicBezTo>
                  <a:pt x="282575" y="33867"/>
                  <a:pt x="279526" y="32300"/>
                  <a:pt x="276225" y="31750"/>
                </a:cubicBezTo>
                <a:cubicBezTo>
                  <a:pt x="269875" y="30692"/>
                  <a:pt x="263459" y="29972"/>
                  <a:pt x="257175" y="28575"/>
                </a:cubicBezTo>
                <a:cubicBezTo>
                  <a:pt x="253908" y="27849"/>
                  <a:pt x="250911" y="26153"/>
                  <a:pt x="247650" y="25400"/>
                </a:cubicBezTo>
                <a:cubicBezTo>
                  <a:pt x="237133" y="22973"/>
                  <a:pt x="226139" y="22463"/>
                  <a:pt x="215900" y="19050"/>
                </a:cubicBezTo>
                <a:cubicBezTo>
                  <a:pt x="212725" y="17992"/>
                  <a:pt x="209642" y="16601"/>
                  <a:pt x="206375" y="15875"/>
                </a:cubicBezTo>
                <a:cubicBezTo>
                  <a:pt x="200091" y="14478"/>
                  <a:pt x="193570" y="14261"/>
                  <a:pt x="187325" y="12700"/>
                </a:cubicBezTo>
                <a:lnTo>
                  <a:pt x="158750" y="3175"/>
                </a:lnTo>
                <a:lnTo>
                  <a:pt x="149225" y="0"/>
                </a:lnTo>
                <a:cubicBezTo>
                  <a:pt x="136525" y="1058"/>
                  <a:pt x="123404" y="-236"/>
                  <a:pt x="111125" y="3175"/>
                </a:cubicBezTo>
                <a:cubicBezTo>
                  <a:pt x="103772" y="5218"/>
                  <a:pt x="92075" y="15875"/>
                  <a:pt x="92075" y="15875"/>
                </a:cubicBezTo>
                <a:lnTo>
                  <a:pt x="73025" y="44450"/>
                </a:lnTo>
                <a:lnTo>
                  <a:pt x="66675" y="53975"/>
                </a:lnTo>
                <a:cubicBezTo>
                  <a:pt x="64558" y="57150"/>
                  <a:pt x="63023" y="60802"/>
                  <a:pt x="60325" y="63500"/>
                </a:cubicBezTo>
                <a:cubicBezTo>
                  <a:pt x="53303" y="70522"/>
                  <a:pt x="48870" y="73709"/>
                  <a:pt x="44450" y="82550"/>
                </a:cubicBezTo>
                <a:cubicBezTo>
                  <a:pt x="42953" y="85543"/>
                  <a:pt x="42772" y="89082"/>
                  <a:pt x="41275" y="92075"/>
                </a:cubicBezTo>
                <a:cubicBezTo>
                  <a:pt x="39568" y="95488"/>
                  <a:pt x="36632" y="98187"/>
                  <a:pt x="34925" y="101600"/>
                </a:cubicBezTo>
                <a:cubicBezTo>
                  <a:pt x="33428" y="104593"/>
                  <a:pt x="33247" y="108132"/>
                  <a:pt x="31750" y="111125"/>
                </a:cubicBezTo>
                <a:cubicBezTo>
                  <a:pt x="30043" y="114538"/>
                  <a:pt x="26950" y="117163"/>
                  <a:pt x="25400" y="120650"/>
                </a:cubicBezTo>
                <a:cubicBezTo>
                  <a:pt x="22682" y="126767"/>
                  <a:pt x="22763" y="134131"/>
                  <a:pt x="19050" y="139700"/>
                </a:cubicBezTo>
                <a:cubicBezTo>
                  <a:pt x="11859" y="150486"/>
                  <a:pt x="8869" y="153162"/>
                  <a:pt x="6350" y="168275"/>
                </a:cubicBezTo>
                <a:cubicBezTo>
                  <a:pt x="1599" y="196778"/>
                  <a:pt x="3886" y="180927"/>
                  <a:pt x="0" y="215900"/>
                </a:cubicBezTo>
                <a:cubicBezTo>
                  <a:pt x="1209" y="258209"/>
                  <a:pt x="546" y="315515"/>
                  <a:pt x="6350" y="361950"/>
                </a:cubicBezTo>
                <a:cubicBezTo>
                  <a:pt x="9276" y="385355"/>
                  <a:pt x="8380" y="370071"/>
                  <a:pt x="12700" y="387350"/>
                </a:cubicBezTo>
                <a:cubicBezTo>
                  <a:pt x="14009" y="392585"/>
                  <a:pt x="14455" y="398019"/>
                  <a:pt x="15875" y="403225"/>
                </a:cubicBezTo>
                <a:cubicBezTo>
                  <a:pt x="17636" y="409683"/>
                  <a:pt x="20912" y="415711"/>
                  <a:pt x="22225" y="422275"/>
                </a:cubicBezTo>
                <a:cubicBezTo>
                  <a:pt x="23283" y="427567"/>
                  <a:pt x="24091" y="432915"/>
                  <a:pt x="25400" y="438150"/>
                </a:cubicBezTo>
                <a:cubicBezTo>
                  <a:pt x="26212" y="441397"/>
                  <a:pt x="27763" y="444428"/>
                  <a:pt x="28575" y="447675"/>
                </a:cubicBezTo>
                <a:cubicBezTo>
                  <a:pt x="29884" y="452910"/>
                  <a:pt x="29855" y="458497"/>
                  <a:pt x="31750" y="463550"/>
                </a:cubicBezTo>
                <a:cubicBezTo>
                  <a:pt x="33090" y="467123"/>
                  <a:pt x="36550" y="469588"/>
                  <a:pt x="38100" y="473075"/>
                </a:cubicBezTo>
                <a:cubicBezTo>
                  <a:pt x="40818" y="479192"/>
                  <a:pt x="42333" y="485775"/>
                  <a:pt x="44450" y="492125"/>
                </a:cubicBezTo>
                <a:cubicBezTo>
                  <a:pt x="45508" y="495300"/>
                  <a:pt x="45769" y="498865"/>
                  <a:pt x="47625" y="501650"/>
                </a:cubicBezTo>
                <a:cubicBezTo>
                  <a:pt x="49742" y="504825"/>
                  <a:pt x="52425" y="507688"/>
                  <a:pt x="53975" y="511175"/>
                </a:cubicBezTo>
                <a:cubicBezTo>
                  <a:pt x="56693" y="517292"/>
                  <a:pt x="58208" y="523875"/>
                  <a:pt x="60325" y="530225"/>
                </a:cubicBezTo>
                <a:cubicBezTo>
                  <a:pt x="61383" y="533400"/>
                  <a:pt x="61644" y="536965"/>
                  <a:pt x="63500" y="539750"/>
                </a:cubicBezTo>
                <a:cubicBezTo>
                  <a:pt x="73563" y="554844"/>
                  <a:pt x="68643" y="545655"/>
                  <a:pt x="76200" y="568325"/>
                </a:cubicBezTo>
                <a:cubicBezTo>
                  <a:pt x="77258" y="571500"/>
                  <a:pt x="78563" y="574603"/>
                  <a:pt x="79375" y="577850"/>
                </a:cubicBezTo>
                <a:cubicBezTo>
                  <a:pt x="80433" y="582083"/>
                  <a:pt x="80831" y="586539"/>
                  <a:pt x="82550" y="590550"/>
                </a:cubicBezTo>
                <a:cubicBezTo>
                  <a:pt x="84053" y="594057"/>
                  <a:pt x="86783" y="596900"/>
                  <a:pt x="88900" y="600075"/>
                </a:cubicBezTo>
                <a:cubicBezTo>
                  <a:pt x="97299" y="633670"/>
                  <a:pt x="85896" y="594109"/>
                  <a:pt x="98425" y="622300"/>
                </a:cubicBezTo>
                <a:cubicBezTo>
                  <a:pt x="110857" y="650272"/>
                  <a:pt x="96915" y="633490"/>
                  <a:pt x="114300" y="650875"/>
                </a:cubicBezTo>
                <a:cubicBezTo>
                  <a:pt x="119888" y="667640"/>
                  <a:pt x="115619" y="657615"/>
                  <a:pt x="130175" y="679450"/>
                </a:cubicBezTo>
                <a:cubicBezTo>
                  <a:pt x="132292" y="682625"/>
                  <a:pt x="135318" y="685355"/>
                  <a:pt x="136525" y="688975"/>
                </a:cubicBezTo>
                <a:cubicBezTo>
                  <a:pt x="137583" y="692150"/>
                  <a:pt x="137609" y="695887"/>
                  <a:pt x="139700" y="698500"/>
                </a:cubicBezTo>
                <a:cubicBezTo>
                  <a:pt x="142084" y="701480"/>
                  <a:pt x="146050" y="702733"/>
                  <a:pt x="149225" y="704850"/>
                </a:cubicBezTo>
                <a:cubicBezTo>
                  <a:pt x="156782" y="727520"/>
                  <a:pt x="150006" y="720187"/>
                  <a:pt x="165100" y="730250"/>
                </a:cubicBezTo>
                <a:cubicBezTo>
                  <a:pt x="167896" y="738637"/>
                  <a:pt x="172787" y="756096"/>
                  <a:pt x="180975" y="758825"/>
                </a:cubicBezTo>
                <a:lnTo>
                  <a:pt x="190500" y="762000"/>
                </a:lnTo>
                <a:cubicBezTo>
                  <a:pt x="193675" y="765175"/>
                  <a:pt x="197150" y="768076"/>
                  <a:pt x="200025" y="771525"/>
                </a:cubicBezTo>
                <a:cubicBezTo>
                  <a:pt x="202468" y="774456"/>
                  <a:pt x="203677" y="778352"/>
                  <a:pt x="206375" y="781050"/>
                </a:cubicBezTo>
                <a:cubicBezTo>
                  <a:pt x="209073" y="783748"/>
                  <a:pt x="212725" y="785283"/>
                  <a:pt x="215900" y="787400"/>
                </a:cubicBezTo>
                <a:cubicBezTo>
                  <a:pt x="228985" y="807027"/>
                  <a:pt x="214457" y="787881"/>
                  <a:pt x="231775" y="803275"/>
                </a:cubicBezTo>
                <a:cubicBezTo>
                  <a:pt x="264397" y="832273"/>
                  <a:pt x="238732" y="814263"/>
                  <a:pt x="260350" y="828675"/>
                </a:cubicBezTo>
                <a:cubicBezTo>
                  <a:pt x="262467" y="831850"/>
                  <a:pt x="263720" y="835816"/>
                  <a:pt x="266700" y="838200"/>
                </a:cubicBezTo>
                <a:cubicBezTo>
                  <a:pt x="269313" y="840291"/>
                  <a:pt x="273232" y="839878"/>
                  <a:pt x="276225" y="841375"/>
                </a:cubicBezTo>
                <a:cubicBezTo>
                  <a:pt x="279638" y="843082"/>
                  <a:pt x="282575" y="845608"/>
                  <a:pt x="285750" y="847725"/>
                </a:cubicBezTo>
                <a:cubicBezTo>
                  <a:pt x="299952" y="869027"/>
                  <a:pt x="283222" y="848156"/>
                  <a:pt x="301625" y="860425"/>
                </a:cubicBezTo>
                <a:cubicBezTo>
                  <a:pt x="305361" y="862916"/>
                  <a:pt x="307701" y="867075"/>
                  <a:pt x="311150" y="869950"/>
                </a:cubicBezTo>
                <a:cubicBezTo>
                  <a:pt x="314081" y="872393"/>
                  <a:pt x="317823" y="873765"/>
                  <a:pt x="320675" y="876300"/>
                </a:cubicBezTo>
                <a:cubicBezTo>
                  <a:pt x="327387" y="882266"/>
                  <a:pt x="331206" y="892510"/>
                  <a:pt x="339725" y="895350"/>
                </a:cubicBezTo>
                <a:cubicBezTo>
                  <a:pt x="352870" y="899732"/>
                  <a:pt x="346465" y="896669"/>
                  <a:pt x="358775" y="904875"/>
                </a:cubicBezTo>
                <a:cubicBezTo>
                  <a:pt x="376767" y="931862"/>
                  <a:pt x="347133" y="890058"/>
                  <a:pt x="384175" y="927100"/>
                </a:cubicBezTo>
                <a:cubicBezTo>
                  <a:pt x="387350" y="930275"/>
                  <a:pt x="390825" y="933176"/>
                  <a:pt x="393700" y="936625"/>
                </a:cubicBezTo>
                <a:cubicBezTo>
                  <a:pt x="396143" y="939556"/>
                  <a:pt x="397352" y="943452"/>
                  <a:pt x="400050" y="946150"/>
                </a:cubicBezTo>
                <a:cubicBezTo>
                  <a:pt x="402748" y="948848"/>
                  <a:pt x="406400" y="950383"/>
                  <a:pt x="409575" y="952500"/>
                </a:cubicBezTo>
                <a:cubicBezTo>
                  <a:pt x="421217" y="969962"/>
                  <a:pt x="409575" y="955146"/>
                  <a:pt x="425450" y="968375"/>
                </a:cubicBezTo>
                <a:cubicBezTo>
                  <a:pt x="441305" y="981588"/>
                  <a:pt x="427761" y="975495"/>
                  <a:pt x="444500" y="981075"/>
                </a:cubicBezTo>
                <a:cubicBezTo>
                  <a:pt x="446617" y="984250"/>
                  <a:pt x="447978" y="988087"/>
                  <a:pt x="450850" y="990600"/>
                </a:cubicBezTo>
                <a:cubicBezTo>
                  <a:pt x="477546" y="1013959"/>
                  <a:pt x="460528" y="997027"/>
                  <a:pt x="479425" y="1006475"/>
                </a:cubicBezTo>
                <a:cubicBezTo>
                  <a:pt x="504044" y="1018785"/>
                  <a:pt x="474534" y="1008020"/>
                  <a:pt x="498475" y="1016000"/>
                </a:cubicBezTo>
                <a:cubicBezTo>
                  <a:pt x="515408" y="1041400"/>
                  <a:pt x="493183" y="1010708"/>
                  <a:pt x="514350" y="1031875"/>
                </a:cubicBezTo>
                <a:cubicBezTo>
                  <a:pt x="517048" y="1034573"/>
                  <a:pt x="517720" y="1039016"/>
                  <a:pt x="520700" y="1041400"/>
                </a:cubicBezTo>
                <a:cubicBezTo>
                  <a:pt x="523313" y="1043491"/>
                  <a:pt x="527299" y="1042950"/>
                  <a:pt x="530225" y="1044575"/>
                </a:cubicBezTo>
                <a:cubicBezTo>
                  <a:pt x="536896" y="1048281"/>
                  <a:pt x="542925" y="1053042"/>
                  <a:pt x="549275" y="1057275"/>
                </a:cubicBezTo>
                <a:lnTo>
                  <a:pt x="558800" y="1063625"/>
                </a:lnTo>
                <a:cubicBezTo>
                  <a:pt x="561975" y="1065742"/>
                  <a:pt x="564705" y="1068768"/>
                  <a:pt x="568325" y="1069975"/>
                </a:cubicBezTo>
                <a:cubicBezTo>
                  <a:pt x="595577" y="1079059"/>
                  <a:pt x="552198" y="1065149"/>
                  <a:pt x="596900" y="1076325"/>
                </a:cubicBezTo>
                <a:lnTo>
                  <a:pt x="625475" y="1085850"/>
                </a:lnTo>
                <a:lnTo>
                  <a:pt x="654050" y="1095375"/>
                </a:lnTo>
                <a:cubicBezTo>
                  <a:pt x="657225" y="1096433"/>
                  <a:pt x="660328" y="1097738"/>
                  <a:pt x="663575" y="1098550"/>
                </a:cubicBezTo>
                <a:cubicBezTo>
                  <a:pt x="667808" y="1099608"/>
                  <a:pt x="672095" y="1100471"/>
                  <a:pt x="676275" y="1101725"/>
                </a:cubicBezTo>
                <a:cubicBezTo>
                  <a:pt x="682686" y="1103648"/>
                  <a:pt x="688723" y="1106975"/>
                  <a:pt x="695325" y="1108075"/>
                </a:cubicBezTo>
                <a:cubicBezTo>
                  <a:pt x="751460" y="1117431"/>
                  <a:pt x="681437" y="1105550"/>
                  <a:pt x="730250" y="1114425"/>
                </a:cubicBezTo>
                <a:cubicBezTo>
                  <a:pt x="736584" y="1115577"/>
                  <a:pt x="742950" y="1116542"/>
                  <a:pt x="749300" y="1117600"/>
                </a:cubicBezTo>
                <a:cubicBezTo>
                  <a:pt x="781050" y="1116542"/>
                  <a:pt x="812841" y="1116347"/>
                  <a:pt x="844550" y="1114425"/>
                </a:cubicBezTo>
                <a:cubicBezTo>
                  <a:pt x="847891" y="1114223"/>
                  <a:pt x="850857" y="1112169"/>
                  <a:pt x="854075" y="1111250"/>
                </a:cubicBezTo>
                <a:cubicBezTo>
                  <a:pt x="858271" y="1110051"/>
                  <a:pt x="862595" y="1109329"/>
                  <a:pt x="866775" y="1108075"/>
                </a:cubicBezTo>
                <a:cubicBezTo>
                  <a:pt x="882974" y="1103215"/>
                  <a:pt x="883889" y="1101477"/>
                  <a:pt x="898525" y="1098550"/>
                </a:cubicBezTo>
                <a:cubicBezTo>
                  <a:pt x="899563" y="1098342"/>
                  <a:pt x="906463" y="1090612"/>
                  <a:pt x="908050" y="1089025"/>
                </a:cubicBezTo>
                <a:close/>
              </a:path>
            </a:pathLst>
          </a:custGeom>
          <a:solidFill>
            <a:srgbClr val="FF00FF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76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45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197" y="464819"/>
            <a:ext cx="295465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女性内生殖器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10897" y="1246893"/>
            <a:ext cx="2817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一、卵巢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Ovary</a:t>
            </a:r>
          </a:p>
        </p:txBody>
      </p:sp>
      <p:sp>
        <p:nvSpPr>
          <p:cNvPr id="9" name="矩形 8"/>
          <p:cNvSpPr/>
          <p:nvPr/>
        </p:nvSpPr>
        <p:spPr>
          <a:xfrm>
            <a:off x="610897" y="1858964"/>
            <a:ext cx="7191873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女性生殖腺，左右各一，呈扁卵圆形，略呈灰红色位于盆腔内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10897" y="2734219"/>
            <a:ext cx="489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生产女性生殖细胞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卵子</a:t>
            </a:r>
            <a:endParaRPr lang="en-US" altLang="zh-CN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分泌女性激素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雌激素、孕激素</a:t>
            </a:r>
          </a:p>
        </p:txBody>
      </p:sp>
      <p:sp>
        <p:nvSpPr>
          <p:cNvPr id="3" name="矩形 2"/>
          <p:cNvSpPr/>
          <p:nvPr/>
        </p:nvSpPr>
        <p:spPr>
          <a:xfrm>
            <a:off x="610897" y="4188376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位置：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位于盆腔内，紧靠小骨盆外侧壁的</a:t>
            </a: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卵巢窝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，相当于髂内、外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的夹角处</a:t>
            </a:r>
          </a:p>
        </p:txBody>
      </p:sp>
      <p:pic>
        <p:nvPicPr>
          <p:cNvPr id="15" name="图片 7" descr="子宫盆腔器官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639" b="7251"/>
          <a:stretch>
            <a:fillRect/>
          </a:stretch>
        </p:blipFill>
        <p:spPr bwMode="auto">
          <a:xfrm>
            <a:off x="7164768" y="2315920"/>
            <a:ext cx="4684712" cy="3744912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10" name="组合 9"/>
          <p:cNvGrpSpPr/>
          <p:nvPr/>
        </p:nvGrpSpPr>
        <p:grpSpPr>
          <a:xfrm>
            <a:off x="8215693" y="4386020"/>
            <a:ext cx="2624137" cy="1125537"/>
            <a:chOff x="8215693" y="4386020"/>
            <a:chExt cx="2624137" cy="1125537"/>
          </a:xfrm>
          <a:solidFill>
            <a:srgbClr val="FF00FF">
              <a:alpha val="23000"/>
            </a:srgbClr>
          </a:solidFill>
        </p:grpSpPr>
        <p:sp>
          <p:nvSpPr>
            <p:cNvPr id="17" name="任意多边形 16"/>
            <p:cNvSpPr/>
            <p:nvPr/>
          </p:nvSpPr>
          <p:spPr bwMode="auto">
            <a:xfrm>
              <a:off x="8215693" y="4386020"/>
              <a:ext cx="477837" cy="681037"/>
            </a:xfrm>
            <a:custGeom>
              <a:avLst/>
              <a:gdLst>
                <a:gd name="connsiteX0" fmla="*/ 8862 w 477781"/>
                <a:gd name="connsiteY0" fmla="*/ 148281 h 679621"/>
                <a:gd name="connsiteX1" fmla="*/ 45932 w 477781"/>
                <a:gd name="connsiteY1" fmla="*/ 210065 h 679621"/>
                <a:gd name="connsiteX2" fmla="*/ 33575 w 477781"/>
                <a:gd name="connsiteY2" fmla="*/ 247135 h 679621"/>
                <a:gd name="connsiteX3" fmla="*/ 45932 w 477781"/>
                <a:gd name="connsiteY3" fmla="*/ 321276 h 679621"/>
                <a:gd name="connsiteX4" fmla="*/ 70645 w 477781"/>
                <a:gd name="connsiteY4" fmla="*/ 358346 h 679621"/>
                <a:gd name="connsiteX5" fmla="*/ 95359 w 477781"/>
                <a:gd name="connsiteY5" fmla="*/ 432486 h 679621"/>
                <a:gd name="connsiteX6" fmla="*/ 107716 w 477781"/>
                <a:gd name="connsiteY6" fmla="*/ 469557 h 679621"/>
                <a:gd name="connsiteX7" fmla="*/ 132429 w 477781"/>
                <a:gd name="connsiteY7" fmla="*/ 506627 h 679621"/>
                <a:gd name="connsiteX8" fmla="*/ 169499 w 477781"/>
                <a:gd name="connsiteY8" fmla="*/ 543697 h 679621"/>
                <a:gd name="connsiteX9" fmla="*/ 206570 w 477781"/>
                <a:gd name="connsiteY9" fmla="*/ 617838 h 679621"/>
                <a:gd name="connsiteX10" fmla="*/ 243640 w 477781"/>
                <a:gd name="connsiteY10" fmla="*/ 630194 h 679621"/>
                <a:gd name="connsiteX11" fmla="*/ 280710 w 477781"/>
                <a:gd name="connsiteY11" fmla="*/ 654908 h 679621"/>
                <a:gd name="connsiteX12" fmla="*/ 354851 w 477781"/>
                <a:gd name="connsiteY12" fmla="*/ 679621 h 679621"/>
                <a:gd name="connsiteX13" fmla="*/ 404278 w 477781"/>
                <a:gd name="connsiteY13" fmla="*/ 667265 h 679621"/>
                <a:gd name="connsiteX14" fmla="*/ 441348 w 477781"/>
                <a:gd name="connsiteY14" fmla="*/ 568411 h 679621"/>
                <a:gd name="connsiteX15" fmla="*/ 453705 w 477781"/>
                <a:gd name="connsiteY15" fmla="*/ 518984 h 679621"/>
                <a:gd name="connsiteX16" fmla="*/ 404278 w 477781"/>
                <a:gd name="connsiteY16" fmla="*/ 172994 h 679621"/>
                <a:gd name="connsiteX17" fmla="*/ 367208 w 477781"/>
                <a:gd name="connsiteY17" fmla="*/ 148281 h 679621"/>
                <a:gd name="connsiteX18" fmla="*/ 342494 w 477781"/>
                <a:gd name="connsiteY18" fmla="*/ 111211 h 679621"/>
                <a:gd name="connsiteX19" fmla="*/ 268354 w 477781"/>
                <a:gd name="connsiteY19" fmla="*/ 61784 h 679621"/>
                <a:gd name="connsiteX20" fmla="*/ 243640 w 477781"/>
                <a:gd name="connsiteY20" fmla="*/ 24713 h 679621"/>
                <a:gd name="connsiteX21" fmla="*/ 206570 w 477781"/>
                <a:gd name="connsiteY21" fmla="*/ 12357 h 679621"/>
                <a:gd name="connsiteX22" fmla="*/ 120072 w 477781"/>
                <a:gd name="connsiteY22" fmla="*/ 0 h 679621"/>
                <a:gd name="connsiteX23" fmla="*/ 45932 w 477781"/>
                <a:gd name="connsiteY23" fmla="*/ 24713 h 679621"/>
                <a:gd name="connsiteX24" fmla="*/ 8862 w 477781"/>
                <a:gd name="connsiteY24" fmla="*/ 37070 h 679621"/>
                <a:gd name="connsiteX25" fmla="*/ 8862 w 477781"/>
                <a:gd name="connsiteY25" fmla="*/ 148281 h 67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7781" h="679621">
                  <a:moveTo>
                    <a:pt x="8862" y="148281"/>
                  </a:moveTo>
                  <a:cubicBezTo>
                    <a:pt x="15040" y="177113"/>
                    <a:pt x="40107" y="186765"/>
                    <a:pt x="45932" y="210065"/>
                  </a:cubicBezTo>
                  <a:cubicBezTo>
                    <a:pt x="49091" y="222701"/>
                    <a:pt x="33575" y="234110"/>
                    <a:pt x="33575" y="247135"/>
                  </a:cubicBezTo>
                  <a:cubicBezTo>
                    <a:pt x="33575" y="272190"/>
                    <a:pt x="38009" y="297507"/>
                    <a:pt x="45932" y="321276"/>
                  </a:cubicBezTo>
                  <a:cubicBezTo>
                    <a:pt x="50628" y="335365"/>
                    <a:pt x="64613" y="344775"/>
                    <a:pt x="70645" y="358346"/>
                  </a:cubicBezTo>
                  <a:cubicBezTo>
                    <a:pt x="81225" y="382151"/>
                    <a:pt x="87121" y="407773"/>
                    <a:pt x="95359" y="432486"/>
                  </a:cubicBezTo>
                  <a:cubicBezTo>
                    <a:pt x="99478" y="444843"/>
                    <a:pt x="100491" y="458719"/>
                    <a:pt x="107716" y="469557"/>
                  </a:cubicBezTo>
                  <a:cubicBezTo>
                    <a:pt x="115954" y="481914"/>
                    <a:pt x="122922" y="495218"/>
                    <a:pt x="132429" y="506627"/>
                  </a:cubicBezTo>
                  <a:cubicBezTo>
                    <a:pt x="143616" y="520052"/>
                    <a:pt x="157142" y="531340"/>
                    <a:pt x="169499" y="543697"/>
                  </a:cubicBezTo>
                  <a:cubicBezTo>
                    <a:pt x="177639" y="568117"/>
                    <a:pt x="184794" y="600417"/>
                    <a:pt x="206570" y="617838"/>
                  </a:cubicBezTo>
                  <a:cubicBezTo>
                    <a:pt x="216741" y="625975"/>
                    <a:pt x="231283" y="626075"/>
                    <a:pt x="243640" y="630194"/>
                  </a:cubicBezTo>
                  <a:cubicBezTo>
                    <a:pt x="255997" y="638432"/>
                    <a:pt x="267139" y="648876"/>
                    <a:pt x="280710" y="654908"/>
                  </a:cubicBezTo>
                  <a:cubicBezTo>
                    <a:pt x="304515" y="665488"/>
                    <a:pt x="354851" y="679621"/>
                    <a:pt x="354851" y="679621"/>
                  </a:cubicBezTo>
                  <a:cubicBezTo>
                    <a:pt x="371327" y="675502"/>
                    <a:pt x="390148" y="676685"/>
                    <a:pt x="404278" y="667265"/>
                  </a:cubicBezTo>
                  <a:cubicBezTo>
                    <a:pt x="434143" y="647355"/>
                    <a:pt x="435267" y="595775"/>
                    <a:pt x="441348" y="568411"/>
                  </a:cubicBezTo>
                  <a:cubicBezTo>
                    <a:pt x="445032" y="551833"/>
                    <a:pt x="449586" y="535460"/>
                    <a:pt x="453705" y="518984"/>
                  </a:cubicBezTo>
                  <a:cubicBezTo>
                    <a:pt x="433201" y="-34616"/>
                    <a:pt x="547821" y="244766"/>
                    <a:pt x="404278" y="172994"/>
                  </a:cubicBezTo>
                  <a:cubicBezTo>
                    <a:pt x="390995" y="166353"/>
                    <a:pt x="379565" y="156519"/>
                    <a:pt x="367208" y="148281"/>
                  </a:cubicBezTo>
                  <a:cubicBezTo>
                    <a:pt x="358970" y="135924"/>
                    <a:pt x="353671" y="120990"/>
                    <a:pt x="342494" y="111211"/>
                  </a:cubicBezTo>
                  <a:cubicBezTo>
                    <a:pt x="320141" y="91652"/>
                    <a:pt x="268354" y="61784"/>
                    <a:pt x="268354" y="61784"/>
                  </a:cubicBezTo>
                  <a:cubicBezTo>
                    <a:pt x="260116" y="49427"/>
                    <a:pt x="255237" y="33990"/>
                    <a:pt x="243640" y="24713"/>
                  </a:cubicBezTo>
                  <a:cubicBezTo>
                    <a:pt x="233469" y="16576"/>
                    <a:pt x="219342" y="14911"/>
                    <a:pt x="206570" y="12357"/>
                  </a:cubicBezTo>
                  <a:cubicBezTo>
                    <a:pt x="178010" y="6645"/>
                    <a:pt x="148905" y="4119"/>
                    <a:pt x="120072" y="0"/>
                  </a:cubicBezTo>
                  <a:lnTo>
                    <a:pt x="45932" y="24713"/>
                  </a:lnTo>
                  <a:lnTo>
                    <a:pt x="8862" y="37070"/>
                  </a:lnTo>
                  <a:cubicBezTo>
                    <a:pt x="-7534" y="119049"/>
                    <a:pt x="2684" y="119449"/>
                    <a:pt x="8862" y="14828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任意多边形 17"/>
            <p:cNvSpPr/>
            <p:nvPr/>
          </p:nvSpPr>
          <p:spPr bwMode="auto">
            <a:xfrm>
              <a:off x="9966705" y="5103570"/>
              <a:ext cx="873125" cy="407987"/>
            </a:xfrm>
            <a:custGeom>
              <a:avLst/>
              <a:gdLst>
                <a:gd name="connsiteX0" fmla="*/ 12724 w 873305"/>
                <a:gd name="connsiteY0" fmla="*/ 123567 h 407773"/>
                <a:gd name="connsiteX1" fmla="*/ 74508 w 873305"/>
                <a:gd name="connsiteY1" fmla="*/ 185351 h 407773"/>
                <a:gd name="connsiteX2" fmla="*/ 136292 w 873305"/>
                <a:gd name="connsiteY2" fmla="*/ 296562 h 407773"/>
                <a:gd name="connsiteX3" fmla="*/ 210432 w 873305"/>
                <a:gd name="connsiteY3" fmla="*/ 321275 h 407773"/>
                <a:gd name="connsiteX4" fmla="*/ 247502 w 873305"/>
                <a:gd name="connsiteY4" fmla="*/ 333632 h 407773"/>
                <a:gd name="connsiteX5" fmla="*/ 272216 w 873305"/>
                <a:gd name="connsiteY5" fmla="*/ 370702 h 407773"/>
                <a:gd name="connsiteX6" fmla="*/ 346357 w 873305"/>
                <a:gd name="connsiteY6" fmla="*/ 407773 h 407773"/>
                <a:gd name="connsiteX7" fmla="*/ 766486 w 873305"/>
                <a:gd name="connsiteY7" fmla="*/ 395416 h 407773"/>
                <a:gd name="connsiteX8" fmla="*/ 803557 w 873305"/>
                <a:gd name="connsiteY8" fmla="*/ 321275 h 407773"/>
                <a:gd name="connsiteX9" fmla="*/ 840627 w 873305"/>
                <a:gd name="connsiteY9" fmla="*/ 308919 h 407773"/>
                <a:gd name="connsiteX10" fmla="*/ 852984 w 873305"/>
                <a:gd name="connsiteY10" fmla="*/ 123567 h 407773"/>
                <a:gd name="connsiteX11" fmla="*/ 840627 w 873305"/>
                <a:gd name="connsiteY11" fmla="*/ 86497 h 407773"/>
                <a:gd name="connsiteX12" fmla="*/ 766486 w 873305"/>
                <a:gd name="connsiteY12" fmla="*/ 37070 h 407773"/>
                <a:gd name="connsiteX13" fmla="*/ 729416 w 873305"/>
                <a:gd name="connsiteY13" fmla="*/ 12356 h 407773"/>
                <a:gd name="connsiteX14" fmla="*/ 679989 w 873305"/>
                <a:gd name="connsiteY14" fmla="*/ 24713 h 407773"/>
                <a:gd name="connsiteX15" fmla="*/ 642919 w 873305"/>
                <a:gd name="connsiteY15" fmla="*/ 37070 h 407773"/>
                <a:gd name="connsiteX16" fmla="*/ 568778 w 873305"/>
                <a:gd name="connsiteY16" fmla="*/ 49427 h 407773"/>
                <a:gd name="connsiteX17" fmla="*/ 284573 w 873305"/>
                <a:gd name="connsiteY17" fmla="*/ 37070 h 407773"/>
                <a:gd name="connsiteX18" fmla="*/ 210432 w 873305"/>
                <a:gd name="connsiteY18" fmla="*/ 12356 h 407773"/>
                <a:gd name="connsiteX19" fmla="*/ 173362 w 873305"/>
                <a:gd name="connsiteY19" fmla="*/ 0 h 407773"/>
                <a:gd name="connsiteX20" fmla="*/ 99221 w 873305"/>
                <a:gd name="connsiteY20" fmla="*/ 12356 h 407773"/>
                <a:gd name="connsiteX21" fmla="*/ 25081 w 873305"/>
                <a:gd name="connsiteY21" fmla="*/ 37070 h 407773"/>
                <a:gd name="connsiteX22" fmla="*/ 367 w 873305"/>
                <a:gd name="connsiteY22" fmla="*/ 74140 h 407773"/>
                <a:gd name="connsiteX23" fmla="*/ 12724 w 873305"/>
                <a:gd name="connsiteY23" fmla="*/ 135924 h 407773"/>
                <a:gd name="connsiteX24" fmla="*/ 12724 w 873305"/>
                <a:gd name="connsiteY24" fmla="*/ 123567 h 40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3305" h="407773">
                  <a:moveTo>
                    <a:pt x="12724" y="123567"/>
                  </a:moveTo>
                  <a:cubicBezTo>
                    <a:pt x="23021" y="131805"/>
                    <a:pt x="58871" y="160779"/>
                    <a:pt x="74508" y="185351"/>
                  </a:cubicBezTo>
                  <a:cubicBezTo>
                    <a:pt x="111083" y="242827"/>
                    <a:pt x="76550" y="263372"/>
                    <a:pt x="136292" y="296562"/>
                  </a:cubicBezTo>
                  <a:cubicBezTo>
                    <a:pt x="159064" y="309213"/>
                    <a:pt x="185719" y="313037"/>
                    <a:pt x="210432" y="321275"/>
                  </a:cubicBezTo>
                  <a:lnTo>
                    <a:pt x="247502" y="333632"/>
                  </a:lnTo>
                  <a:cubicBezTo>
                    <a:pt x="255740" y="345989"/>
                    <a:pt x="261715" y="360201"/>
                    <a:pt x="272216" y="370702"/>
                  </a:cubicBezTo>
                  <a:cubicBezTo>
                    <a:pt x="296171" y="394657"/>
                    <a:pt x="316205" y="397722"/>
                    <a:pt x="346357" y="407773"/>
                  </a:cubicBezTo>
                  <a:cubicBezTo>
                    <a:pt x="486400" y="403654"/>
                    <a:pt x="627239" y="410888"/>
                    <a:pt x="766486" y="395416"/>
                  </a:cubicBezTo>
                  <a:cubicBezTo>
                    <a:pt x="792269" y="392551"/>
                    <a:pt x="791903" y="332929"/>
                    <a:pt x="803557" y="321275"/>
                  </a:cubicBezTo>
                  <a:cubicBezTo>
                    <a:pt x="812767" y="312065"/>
                    <a:pt x="828270" y="313038"/>
                    <a:pt x="840627" y="308919"/>
                  </a:cubicBezTo>
                  <a:cubicBezTo>
                    <a:pt x="890817" y="233631"/>
                    <a:pt x="873369" y="276454"/>
                    <a:pt x="852984" y="123567"/>
                  </a:cubicBezTo>
                  <a:cubicBezTo>
                    <a:pt x="851263" y="110656"/>
                    <a:pt x="849837" y="95707"/>
                    <a:pt x="840627" y="86497"/>
                  </a:cubicBezTo>
                  <a:cubicBezTo>
                    <a:pt x="819624" y="65495"/>
                    <a:pt x="791200" y="53546"/>
                    <a:pt x="766486" y="37070"/>
                  </a:cubicBezTo>
                  <a:lnTo>
                    <a:pt x="729416" y="12356"/>
                  </a:lnTo>
                  <a:cubicBezTo>
                    <a:pt x="712940" y="16475"/>
                    <a:pt x="696318" y="20047"/>
                    <a:pt x="679989" y="24713"/>
                  </a:cubicBezTo>
                  <a:cubicBezTo>
                    <a:pt x="667465" y="28291"/>
                    <a:pt x="655634" y="34244"/>
                    <a:pt x="642919" y="37070"/>
                  </a:cubicBezTo>
                  <a:cubicBezTo>
                    <a:pt x="618461" y="42505"/>
                    <a:pt x="593492" y="45308"/>
                    <a:pt x="568778" y="49427"/>
                  </a:cubicBezTo>
                  <a:cubicBezTo>
                    <a:pt x="474043" y="45308"/>
                    <a:pt x="378894" y="46828"/>
                    <a:pt x="284573" y="37070"/>
                  </a:cubicBezTo>
                  <a:cubicBezTo>
                    <a:pt x="258661" y="34389"/>
                    <a:pt x="235146" y="20594"/>
                    <a:pt x="210432" y="12356"/>
                  </a:cubicBezTo>
                  <a:lnTo>
                    <a:pt x="173362" y="0"/>
                  </a:lnTo>
                  <a:cubicBezTo>
                    <a:pt x="148648" y="4119"/>
                    <a:pt x="123527" y="6279"/>
                    <a:pt x="99221" y="12356"/>
                  </a:cubicBezTo>
                  <a:cubicBezTo>
                    <a:pt x="73949" y="18674"/>
                    <a:pt x="25081" y="37070"/>
                    <a:pt x="25081" y="37070"/>
                  </a:cubicBezTo>
                  <a:cubicBezTo>
                    <a:pt x="16843" y="49427"/>
                    <a:pt x="2209" y="59404"/>
                    <a:pt x="367" y="74140"/>
                  </a:cubicBezTo>
                  <a:cubicBezTo>
                    <a:pt x="-2238" y="94980"/>
                    <a:pt x="9754" y="115133"/>
                    <a:pt x="12724" y="135924"/>
                  </a:cubicBezTo>
                  <a:cubicBezTo>
                    <a:pt x="13889" y="144079"/>
                    <a:pt x="2427" y="115329"/>
                    <a:pt x="12724" y="123567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9" name="组合 18"/>
          <p:cNvGrpSpPr>
            <a:grpSpLocks/>
          </p:cNvGrpSpPr>
          <p:nvPr/>
        </p:nvGrpSpPr>
        <p:grpSpPr bwMode="auto">
          <a:xfrm>
            <a:off x="10625518" y="2171457"/>
            <a:ext cx="1520887" cy="1577974"/>
            <a:chOff x="3995937" y="2061293"/>
            <a:chExt cx="1520242" cy="1577257"/>
          </a:xfrm>
        </p:grpSpPr>
        <p:sp>
          <p:nvSpPr>
            <p:cNvPr id="20" name="TextBox 18"/>
            <p:cNvSpPr txBox="1">
              <a:spLocks noChangeArrowheads="1"/>
            </p:cNvSpPr>
            <p:nvPr/>
          </p:nvSpPr>
          <p:spPr bwMode="auto">
            <a:xfrm>
              <a:off x="4365579" y="2061293"/>
              <a:ext cx="1150600" cy="461455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>
                  <a:ln w="17780" cmpd="sng">
                    <a:solidFill>
                      <a:srgbClr val="0000FF"/>
                    </a:solidFill>
                    <a:prstDash val="solid"/>
                    <a:miter lim="800000"/>
                  </a:ln>
                  <a:solidFill>
                    <a:srgbClr val="0000FF"/>
                  </a:solidFill>
                  <a:latin typeface="楷体_GB2312" pitchFamily="49" charset="-122"/>
                  <a:ea typeface="楷体_GB2312" pitchFamily="49" charset="-122"/>
                </a:defRPr>
              </a:lvl1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髂外</a:t>
              </a:r>
              <a:r>
                <a:rPr kumimoji="1" lang="en-US" altLang="zh-CN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>
              <a:off x="3995937" y="2522748"/>
              <a:ext cx="727973" cy="111580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22" name="组合 21"/>
          <p:cNvGrpSpPr>
            <a:grpSpLocks/>
          </p:cNvGrpSpPr>
          <p:nvPr/>
        </p:nvGrpSpPr>
        <p:grpSpPr bwMode="auto">
          <a:xfrm>
            <a:off x="9646929" y="1308447"/>
            <a:ext cx="1097619" cy="2440983"/>
            <a:chOff x="3016775" y="1196930"/>
            <a:chExt cx="1097045" cy="2441589"/>
          </a:xfrm>
        </p:grpSpPr>
        <p:sp>
          <p:nvSpPr>
            <p:cNvPr id="23" name="TextBox 15"/>
            <p:cNvSpPr txBox="1">
              <a:spLocks noChangeArrowheads="1"/>
            </p:cNvSpPr>
            <p:nvPr/>
          </p:nvSpPr>
          <p:spPr bwMode="auto">
            <a:xfrm>
              <a:off x="3016775" y="1196930"/>
              <a:ext cx="1097045" cy="461779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>
                  <a:ln w="17780" cmpd="sng">
                    <a:solidFill>
                      <a:srgbClr val="0000FF"/>
                    </a:solidFill>
                    <a:prstDash val="solid"/>
                    <a:miter lim="800000"/>
                  </a:ln>
                  <a:solidFill>
                    <a:srgbClr val="0000FF"/>
                  </a:solidFill>
                  <a:latin typeface="楷体_GB2312" pitchFamily="49" charset="-122"/>
                  <a:ea typeface="楷体_GB2312" pitchFamily="49" charset="-122"/>
                </a:defRPr>
              </a:lvl1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髂内</a:t>
              </a:r>
              <a:r>
                <a:rPr kumimoji="1" lang="en-US" altLang="zh-CN" sz="24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 flipH="1">
              <a:off x="3449036" y="1788380"/>
              <a:ext cx="35491" cy="185013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42889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/>
          <p:cNvSpPr txBox="1"/>
          <p:nvPr/>
        </p:nvSpPr>
        <p:spPr>
          <a:xfrm>
            <a:off x="6794217" y="3891316"/>
            <a:ext cx="2196244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排卵后卵巢</a:t>
            </a:r>
            <a:endParaRPr lang="en-US" altLang="zh-C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表面凹凸不平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2609296" y="3891316"/>
            <a:ext cx="1476164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女婴卵巢</a:t>
            </a:r>
            <a:endParaRPr lang="en-US" altLang="zh-C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表面光滑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2" b="10967"/>
          <a:stretch/>
        </p:blipFill>
        <p:spPr>
          <a:xfrm>
            <a:off x="1612900" y="686192"/>
            <a:ext cx="3468957" cy="2587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13030"/>
          <a:stretch/>
        </p:blipFill>
        <p:spPr>
          <a:xfrm>
            <a:off x="5938568" y="686192"/>
            <a:ext cx="3505574" cy="2587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2" y="3868996"/>
            <a:ext cx="3428026" cy="245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22" y="3873727"/>
            <a:ext cx="3329637" cy="245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861" y="3859128"/>
            <a:ext cx="3372561" cy="246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57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3" name="图片 9" descr="子宫和输卵管后面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2071688"/>
            <a:ext cx="3810000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8113715" y="1089408"/>
            <a:ext cx="2808287" cy="1153731"/>
            <a:chOff x="6027020" y="835601"/>
            <a:chExt cx="2808313" cy="1153239"/>
          </a:xfrm>
        </p:grpSpPr>
        <p:sp>
          <p:nvSpPr>
            <p:cNvPr id="6" name="TextBox 10"/>
            <p:cNvSpPr txBox="1"/>
            <p:nvPr/>
          </p:nvSpPr>
          <p:spPr bwMode="auto">
            <a:xfrm>
              <a:off x="6027020" y="835601"/>
              <a:ext cx="2808313" cy="953701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800">
                  <a:ln w="17780" cmpd="sng">
                    <a:solidFill>
                      <a:srgbClr val="0000FF"/>
                    </a:solidFill>
                    <a:prstDash val="solid"/>
                    <a:miter lim="800000"/>
                  </a:ln>
                  <a:solidFill>
                    <a:srgbClr val="0000FF"/>
                  </a:solidFill>
                  <a:latin typeface="楷体_GB2312" pitchFamily="49" charset="-122"/>
                  <a:ea typeface="楷体_GB2312" pitchFamily="49" charset="-122"/>
                </a:defRPr>
              </a:lvl1pPr>
            </a:lstStyle>
            <a:p>
              <a:pPr algn="ctr" eaLnBrk="1" hangingPunct="1">
                <a:defRPr/>
              </a:pPr>
              <a:r>
                <a:rPr lang="zh-CN" altLang="en-US" dirty="0"/>
                <a:t>卵巢血管</a:t>
              </a:r>
              <a:endParaRPr lang="en-US" altLang="zh-CN" dirty="0"/>
            </a:p>
            <a:p>
              <a:pPr algn="ctr" eaLnBrk="1" hangingPunct="1">
                <a:defRPr/>
              </a:pPr>
              <a:r>
                <a:rPr lang="zh-CN" altLang="en-US" dirty="0"/>
                <a:t>神经</a:t>
              </a:r>
            </a:p>
          </p:txBody>
        </p:sp>
        <p:cxnSp>
          <p:nvCxnSpPr>
            <p:cNvPr id="7" name="直接箭头连接符 6"/>
            <p:cNvCxnSpPr/>
            <p:nvPr/>
          </p:nvCxnSpPr>
          <p:spPr>
            <a:xfrm>
              <a:off x="7971722" y="1484230"/>
              <a:ext cx="560393" cy="50461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9303956" y="4403724"/>
            <a:ext cx="2174875" cy="1207304"/>
            <a:chOff x="7217350" y="4149080"/>
            <a:chExt cx="2175544" cy="1207496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217350" y="4402317"/>
              <a:ext cx="2175544" cy="954259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800">
                  <a:ln w="17780" cmpd="sng">
                    <a:solidFill>
                      <a:srgbClr val="0000FF"/>
                    </a:solidFill>
                    <a:prstDash val="solid"/>
                    <a:miter lim="800000"/>
                  </a:ln>
                  <a:solidFill>
                    <a:srgbClr val="0000FF"/>
                  </a:solidFill>
                  <a:latin typeface="楷体_GB2312" pitchFamily="49" charset="-122"/>
                  <a:ea typeface="楷体_GB2312" pitchFamily="49" charset="-122"/>
                </a:defRPr>
              </a:lvl1pPr>
            </a:lstStyle>
            <a:p>
              <a:pPr algn="ctr" eaLnBrk="1" hangingPunct="1"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子宫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阔韧带</a:t>
              </a:r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H="1" flipV="1">
              <a:off x="7236788" y="4149080"/>
              <a:ext cx="539916" cy="54618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10611043" y="1480674"/>
            <a:ext cx="1515871" cy="914709"/>
            <a:chOff x="8524369" y="1074366"/>
            <a:chExt cx="1515854" cy="914319"/>
          </a:xfrm>
        </p:grpSpPr>
        <p:sp>
          <p:nvSpPr>
            <p:cNvPr id="13" name="TextBox 14"/>
            <p:cNvSpPr txBox="1"/>
            <p:nvPr/>
          </p:nvSpPr>
          <p:spPr bwMode="auto">
            <a:xfrm>
              <a:off x="8744067" y="1074366"/>
              <a:ext cx="1296156" cy="523220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800">
                  <a:ln w="17780" cmpd="sng">
                    <a:solidFill>
                      <a:srgbClr val="0000FF"/>
                    </a:solidFill>
                    <a:prstDash val="solid"/>
                    <a:miter lim="800000"/>
                  </a:ln>
                  <a:solidFill>
                    <a:srgbClr val="0000FF"/>
                  </a:solidFill>
                  <a:latin typeface="楷体_GB2312" pitchFamily="49" charset="-122"/>
                  <a:ea typeface="楷体_GB2312" pitchFamily="49" charset="-122"/>
                </a:defRPr>
              </a:lvl1pPr>
            </a:lstStyle>
            <a:p>
              <a:pPr eaLnBrk="1" hangingPunct="1">
                <a:defRPr/>
              </a:pPr>
              <a:r>
                <a:rPr lang="zh-CN" altLang="en-US" dirty="0">
                  <a:ln w="17780" cmpd="sng">
                    <a:solidFill>
                      <a:srgbClr val="FF000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卵巢门</a:t>
              </a:r>
            </a:p>
          </p:txBody>
        </p:sp>
        <p:cxnSp>
          <p:nvCxnSpPr>
            <p:cNvPr id="14" name="直接箭头连接符 13"/>
            <p:cNvCxnSpPr>
              <a:stCxn id="13" idx="2"/>
            </p:cNvCxnSpPr>
            <p:nvPr/>
          </p:nvCxnSpPr>
          <p:spPr>
            <a:xfrm flipH="1">
              <a:off x="8524369" y="1597586"/>
              <a:ext cx="867776" cy="39109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50887" y="1810906"/>
            <a:ext cx="5595939" cy="2641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42190" y="864294"/>
            <a:ext cx="5005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  <a:defRPr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毗邻：</a:t>
            </a:r>
            <a:endParaRPr lang="en-US" altLang="zh-CN" sz="2800" dirty="0"/>
          </a:p>
          <a:p>
            <a:pPr>
              <a:lnSpc>
                <a:spcPct val="200000"/>
              </a:lnSpc>
              <a:buFontTx/>
              <a:buNone/>
              <a:defRPr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卵巢通过卵巢系膜附着于</a:t>
            </a:r>
            <a:r>
              <a:rPr lang="zh-CN" altLang="en-US" sz="28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子宫阔韧带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的后面， 系膜内含血管、神经进入卵巢处称</a:t>
            </a:r>
            <a:r>
              <a:rPr lang="zh-CN" altLang="en-US" sz="28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卵巢门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114158" y="2019094"/>
            <a:ext cx="828671" cy="7528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2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48</a:t>
            </a:fld>
            <a:endParaRPr lang="zh-CN" altLang="en-US"/>
          </a:p>
        </p:txBody>
      </p:sp>
      <p:pic>
        <p:nvPicPr>
          <p:cNvPr id="13" name="Picture 4" descr="uterus posteri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7" y="2722563"/>
            <a:ext cx="6030913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5485297" y="2392761"/>
            <a:ext cx="2336319" cy="1183878"/>
            <a:chOff x="6196622" y="1525818"/>
            <a:chExt cx="2336207" cy="1183102"/>
          </a:xfrm>
        </p:grpSpPr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6196622" y="1525818"/>
              <a:ext cx="2060477" cy="461363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2400" b="0" dirty="0">
                  <a:ln w="17780" cmpd="sng">
                    <a:solidFill>
                      <a:srgbClr val="0000FF"/>
                    </a:solidFill>
                    <a:prstDash val="solid"/>
                    <a:miter lim="800000"/>
                  </a:ln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卵巢悬韧带</a:t>
              </a:r>
            </a:p>
          </p:txBody>
        </p:sp>
        <p:cxnSp>
          <p:nvCxnSpPr>
            <p:cNvPr id="16" name="直接箭头连接符 15"/>
            <p:cNvCxnSpPr/>
            <p:nvPr/>
          </p:nvCxnSpPr>
          <p:spPr>
            <a:xfrm>
              <a:off x="7271172" y="2129586"/>
              <a:ext cx="1261657" cy="57933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8104699" y="3345806"/>
            <a:ext cx="2344709" cy="461665"/>
            <a:chOff x="6948264" y="2117282"/>
            <a:chExt cx="2344824" cy="461088"/>
          </a:xfrm>
        </p:grpSpPr>
        <p:cxnSp>
          <p:nvCxnSpPr>
            <p:cNvPr id="18" name="直接箭头连接符 17"/>
            <p:cNvCxnSpPr>
              <a:stCxn id="19" idx="1"/>
            </p:cNvCxnSpPr>
            <p:nvPr/>
          </p:nvCxnSpPr>
          <p:spPr>
            <a:xfrm flipH="1">
              <a:off x="6948264" y="2347826"/>
              <a:ext cx="886904" cy="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7835168" y="2117282"/>
              <a:ext cx="1457920" cy="461088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2400" b="0" dirty="0">
                  <a:ln w="17780" cmpd="sng">
                    <a:solidFill>
                      <a:srgbClr val="0000FF"/>
                    </a:solidFill>
                    <a:prstDash val="solid"/>
                    <a:miter lim="800000"/>
                  </a:ln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输卵管</a:t>
              </a:r>
            </a:p>
          </p:txBody>
        </p:sp>
      </p:grpSp>
      <p:sp>
        <p:nvSpPr>
          <p:cNvPr id="21" name="矩形 20"/>
          <p:cNvSpPr/>
          <p:nvPr/>
        </p:nvSpPr>
        <p:spPr>
          <a:xfrm>
            <a:off x="7271233" y="6069012"/>
            <a:ext cx="274638" cy="28733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5242" y="150338"/>
            <a:ext cx="889217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毗邻：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上端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输卵管端，有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卵巢悬韧带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相连，内含血管神经淋巴管等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03767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49</a:t>
            </a:fld>
            <a:endParaRPr lang="zh-CN" altLang="en-US"/>
          </a:p>
        </p:txBody>
      </p:sp>
      <p:pic>
        <p:nvPicPr>
          <p:cNvPr id="13" name="Picture 4" descr="uterus posteri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7" y="2722563"/>
            <a:ext cx="6030913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5485298" y="2392761"/>
            <a:ext cx="2060576" cy="1715689"/>
            <a:chOff x="6196622" y="1525818"/>
            <a:chExt cx="2060477" cy="1714564"/>
          </a:xfrm>
        </p:grpSpPr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6196622" y="1525818"/>
              <a:ext cx="2060477" cy="461363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2400" b="0" dirty="0">
                  <a:ln w="17780" cmpd="sng">
                    <a:solidFill>
                      <a:srgbClr val="0000FF"/>
                    </a:solidFill>
                    <a:prstDash val="solid"/>
                    <a:miter lim="800000"/>
                  </a:ln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卵巢固有韧带</a:t>
              </a:r>
            </a:p>
          </p:txBody>
        </p:sp>
        <p:cxnSp>
          <p:nvCxnSpPr>
            <p:cNvPr id="16" name="直接箭头连接符 15"/>
            <p:cNvCxnSpPr/>
            <p:nvPr/>
          </p:nvCxnSpPr>
          <p:spPr>
            <a:xfrm>
              <a:off x="7271172" y="2129586"/>
              <a:ext cx="3309" cy="111079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921473" y="4000054"/>
            <a:ext cx="1457848" cy="461665"/>
          </a:xfrm>
          <a:prstGeom prst="rect">
            <a:avLst/>
          </a:prstGeom>
          <a:noFill/>
          <a:ln w="28575" cap="flat" cmpd="sng" algn="ctr">
            <a:noFill/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400" b="0" dirty="0">
                <a:ln w="17780" cmpd="sng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子  宫</a:t>
            </a:r>
          </a:p>
        </p:txBody>
      </p:sp>
      <p:sp>
        <p:nvSpPr>
          <p:cNvPr id="21" name="矩形 20"/>
          <p:cNvSpPr/>
          <p:nvPr/>
        </p:nvSpPr>
        <p:spPr>
          <a:xfrm>
            <a:off x="7271233" y="6069012"/>
            <a:ext cx="274638" cy="28733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5242" y="150338"/>
            <a:ext cx="730199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毗邻：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下端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卵巢固有韧带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附着与子宫，称为子宫端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29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66497" y="45949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内生殖器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404897" y="1190625"/>
            <a:ext cx="184150" cy="5794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966497" y="1255713"/>
            <a:ext cx="3544888" cy="579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dirty="0"/>
              <a:t>一、生殖腺：</a:t>
            </a:r>
            <a:endParaRPr lang="en-US" altLang="zh-CN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28710" y="1268413"/>
            <a:ext cx="2886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/>
              <a:t>睾 丸</a:t>
            </a:r>
            <a:r>
              <a:rPr lang="en-US" altLang="zh-CN">
                <a:latin typeface="Times New Roman" panose="02020603050405020304" pitchFamily="18" charset="0"/>
              </a:rPr>
              <a:t>(testis)</a:t>
            </a:r>
          </a:p>
        </p:txBody>
      </p:sp>
      <p:pic>
        <p:nvPicPr>
          <p:cNvPr id="9" name="Picture 24" descr="7494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EBE5"/>
              </a:clrFrom>
              <a:clrTo>
                <a:srgbClr val="EAEB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5" y="1120259"/>
            <a:ext cx="26670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966497" y="4572515"/>
            <a:ext cx="6888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外分泌功能即在性成熟时释放生殖细胞，即精子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内分泌功能则是释放男性激素，雄激素</a:t>
            </a:r>
          </a:p>
        </p:txBody>
      </p:sp>
      <p:sp>
        <p:nvSpPr>
          <p:cNvPr id="12" name="矩形 11"/>
          <p:cNvSpPr/>
          <p:nvPr/>
        </p:nvSpPr>
        <p:spPr>
          <a:xfrm>
            <a:off x="966497" y="2100818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左右各一，为微扁的卵圆形，表面光滑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917264" y="2690336"/>
            <a:ext cx="25941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前、后两缘</a:t>
            </a:r>
            <a:endParaRPr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上、下两端</a:t>
            </a:r>
            <a:endParaRPr lang="en-US" altLang="zh-CN" sz="24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内、外侧面</a:t>
            </a: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 flipV="1">
            <a:off x="9338725" y="2098466"/>
            <a:ext cx="821276" cy="583506"/>
          </a:xfrm>
          <a:prstGeom prst="line">
            <a:avLst/>
          </a:prstGeom>
          <a:noFill/>
          <a:ln w="57150">
            <a:solidFill>
              <a:srgbClr val="99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5" name="Picture 36" descr="Untitled-1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11" y="1119813"/>
            <a:ext cx="1725613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10378137" y="2569130"/>
            <a:ext cx="1245854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产生精子  </a:t>
            </a:r>
          </a:p>
        </p:txBody>
      </p:sp>
      <p:pic>
        <p:nvPicPr>
          <p:cNvPr id="17" name="Picture 37" descr="Testosterone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999" y="4126407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4" descr="tester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200" y="3660179"/>
            <a:ext cx="183038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10216234" y="5943815"/>
            <a:ext cx="1569660" cy="460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分泌男性激素</a:t>
            </a:r>
            <a:endParaRPr lang="en-US" altLang="zh-CN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>
            <a:off x="9383713" y="3629520"/>
            <a:ext cx="1106488" cy="455553"/>
          </a:xfrm>
          <a:prstGeom prst="line">
            <a:avLst/>
          </a:prstGeom>
          <a:noFill/>
          <a:ln w="57150">
            <a:solidFill>
              <a:srgbClr val="99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89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50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23285" y="494597"/>
            <a:ext cx="10376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一侧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卵巢内含有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万个原始卵泡，女性性成熟后，在每个月经周期两侧卵巢会有数个卵泡成熟，但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一般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只排出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卵子，排出卵细胞后的卵泡成为</a:t>
            </a:r>
            <a:r>
              <a:rPr lang="zh-CN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黄体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，黄体可分泌</a:t>
            </a:r>
            <a:r>
              <a:rPr lang="zh-CN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孕酮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（黄体酮）和少量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雌</a:t>
            </a:r>
            <a:r>
              <a:rPr lang="zh-CN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激素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作用于子宫内膜，为胚胎的植入做准备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黄体的功能一般维持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如未受孕，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雌激素和孕激素的</a:t>
            </a: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负反馈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调节作用，促性腺激素下降，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黄体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逐渐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退化，形成白体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46802" y="6266374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卵巢的剖面图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2" y="3383881"/>
            <a:ext cx="5861553" cy="308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6995344" y="-1111905"/>
            <a:ext cx="410445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zh-CN" altLang="en-US" sz="28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卵巢功能</a:t>
            </a:r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2785666" y="2963226"/>
            <a:ext cx="2060576" cy="926756"/>
            <a:chOff x="6607764" y="2314234"/>
            <a:chExt cx="2060477" cy="926148"/>
          </a:xfrm>
        </p:grpSpPr>
        <p:sp>
          <p:nvSpPr>
            <p:cNvPr id="9" name="TextBox 14"/>
            <p:cNvSpPr txBox="1">
              <a:spLocks noChangeArrowheads="1"/>
            </p:cNvSpPr>
            <p:nvPr/>
          </p:nvSpPr>
          <p:spPr bwMode="auto">
            <a:xfrm>
              <a:off x="6607764" y="2314234"/>
              <a:ext cx="2060477" cy="399848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各级卵泡</a:t>
              </a: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7203051" y="2775671"/>
              <a:ext cx="4760" cy="46471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cxnSp>
        <p:nvCxnSpPr>
          <p:cNvPr id="13" name="直接箭头连接符 12"/>
          <p:cNvCxnSpPr/>
          <p:nvPr/>
        </p:nvCxnSpPr>
        <p:spPr bwMode="auto">
          <a:xfrm>
            <a:off x="3380981" y="3424966"/>
            <a:ext cx="752474" cy="37623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7" name="直接箭头连接符 16"/>
          <p:cNvCxnSpPr/>
          <p:nvPr/>
        </p:nvCxnSpPr>
        <p:spPr bwMode="auto">
          <a:xfrm flipH="1">
            <a:off x="2785666" y="3424966"/>
            <a:ext cx="595315" cy="60874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85" y="3055768"/>
            <a:ext cx="3755118" cy="32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/>
          <p:cNvSpPr/>
          <p:nvPr/>
        </p:nvSpPr>
        <p:spPr>
          <a:xfrm>
            <a:off x="8120403" y="391912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原始卵泡</a:t>
            </a:r>
          </a:p>
        </p:txBody>
      </p:sp>
      <p:sp>
        <p:nvSpPr>
          <p:cNvPr id="27" name="矩形 26"/>
          <p:cNvSpPr/>
          <p:nvPr/>
        </p:nvSpPr>
        <p:spPr>
          <a:xfrm>
            <a:off x="10446956" y="481694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次级卵泡</a:t>
            </a:r>
          </a:p>
        </p:txBody>
      </p:sp>
      <p:sp>
        <p:nvSpPr>
          <p:cNvPr id="28" name="矩形 27"/>
          <p:cNvSpPr/>
          <p:nvPr/>
        </p:nvSpPr>
        <p:spPr>
          <a:xfrm>
            <a:off x="9297933" y="391912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初级卵泡</a:t>
            </a:r>
          </a:p>
        </p:txBody>
      </p:sp>
      <p:sp>
        <p:nvSpPr>
          <p:cNvPr id="29" name="矩形 28"/>
          <p:cNvSpPr/>
          <p:nvPr/>
        </p:nvSpPr>
        <p:spPr>
          <a:xfrm>
            <a:off x="6203364" y="4454063"/>
            <a:ext cx="125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成熟卵泡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 bwMode="auto">
          <a:xfrm>
            <a:off x="7527868" y="4741359"/>
            <a:ext cx="865115" cy="25591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3" name="直接箭头连接符 32"/>
          <p:cNvCxnSpPr/>
          <p:nvPr/>
        </p:nvCxnSpPr>
        <p:spPr bwMode="auto">
          <a:xfrm flipH="1">
            <a:off x="5302251" y="4765448"/>
            <a:ext cx="793749" cy="27010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7" name="直接箭头连接符 36"/>
          <p:cNvCxnSpPr/>
          <p:nvPr/>
        </p:nvCxnSpPr>
        <p:spPr bwMode="auto">
          <a:xfrm flipH="1" flipV="1">
            <a:off x="4749802" y="6121400"/>
            <a:ext cx="784223" cy="317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0" name="矩形 39"/>
          <p:cNvSpPr/>
          <p:nvPr/>
        </p:nvSpPr>
        <p:spPr>
          <a:xfrm>
            <a:off x="5669548" y="5921345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卵细胞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" name="直接箭头连接符 40"/>
          <p:cNvCxnSpPr/>
          <p:nvPr/>
        </p:nvCxnSpPr>
        <p:spPr bwMode="auto">
          <a:xfrm flipV="1">
            <a:off x="1752047" y="5651500"/>
            <a:ext cx="521253" cy="4699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4" name="矩形 43"/>
          <p:cNvSpPr/>
          <p:nvPr/>
        </p:nvSpPr>
        <p:spPr>
          <a:xfrm>
            <a:off x="1284693" y="6195331"/>
            <a:ext cx="851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  体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箭头连接符 44"/>
          <p:cNvCxnSpPr/>
          <p:nvPr/>
        </p:nvCxnSpPr>
        <p:spPr bwMode="auto">
          <a:xfrm>
            <a:off x="1284693" y="4495800"/>
            <a:ext cx="563157" cy="53975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8" name="矩形 47"/>
          <p:cNvSpPr/>
          <p:nvPr/>
        </p:nvSpPr>
        <p:spPr>
          <a:xfrm>
            <a:off x="723285" y="3953604"/>
            <a:ext cx="851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  体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9013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51</a:t>
            </a:fld>
            <a:endParaRPr lang="zh-CN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/>
          <a:stretch>
            <a:fillRect/>
          </a:stretch>
        </p:blipFill>
        <p:spPr bwMode="auto">
          <a:xfrm>
            <a:off x="757238" y="1276349"/>
            <a:ext cx="6568794" cy="440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32" y="1276349"/>
            <a:ext cx="3638550" cy="440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620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52</a:t>
            </a:fld>
            <a:endParaRPr lang="zh-CN" altLang="en-US"/>
          </a:p>
        </p:txBody>
      </p: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4668838" y="3556000"/>
            <a:ext cx="2952750" cy="984250"/>
            <a:chOff x="2245" y="2432"/>
            <a:chExt cx="1860" cy="620"/>
          </a:xfrm>
        </p:grpSpPr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2245" y="2432"/>
              <a:ext cx="1860" cy="136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2245" y="2734"/>
              <a:ext cx="1860" cy="318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1644650" y="3459163"/>
            <a:ext cx="7993063" cy="2587625"/>
            <a:chOff x="539552" y="3763963"/>
            <a:chExt cx="7992888" cy="2587625"/>
          </a:xfrm>
        </p:grpSpPr>
        <p:sp>
          <p:nvSpPr>
            <p:cNvPr id="21" name="矩形 20"/>
            <p:cNvSpPr/>
            <p:nvPr/>
          </p:nvSpPr>
          <p:spPr>
            <a:xfrm>
              <a:off x="539552" y="5400675"/>
              <a:ext cx="1439831" cy="950913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300464" y="3763963"/>
              <a:ext cx="2231976" cy="2335212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249363"/>
            <a:ext cx="1731962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1179513"/>
            <a:ext cx="34448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1684338"/>
            <a:ext cx="250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2379663"/>
            <a:ext cx="1706562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3973513"/>
            <a:ext cx="62547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矩形 27"/>
          <p:cNvSpPr/>
          <p:nvPr/>
        </p:nvSpPr>
        <p:spPr>
          <a:xfrm>
            <a:off x="1119696" y="353001"/>
            <a:ext cx="5279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CN" altLang="en-US" sz="3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</a:rPr>
              <a:t>    卵巢的结构与功能小结</a:t>
            </a:r>
          </a:p>
        </p:txBody>
      </p:sp>
    </p:spTree>
    <p:extLst>
      <p:ext uri="{BB962C8B-B14F-4D97-AF65-F5344CB8AC3E}">
        <p14:creationId xmlns:p14="http://schemas.microsoft.com/office/powerpoint/2010/main" val="1598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53</a:t>
            </a:fld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600200"/>
            <a:ext cx="495458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1600200"/>
            <a:ext cx="495458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127363" y="552226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正常青年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女性的内生殖器标本</a:t>
            </a:r>
          </a:p>
        </p:txBody>
      </p:sp>
      <p:sp>
        <p:nvSpPr>
          <p:cNvPr id="8" name="矩形 7"/>
          <p:cNvSpPr/>
          <p:nvPr/>
        </p:nvSpPr>
        <p:spPr>
          <a:xfrm>
            <a:off x="6872600" y="5522267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绝经后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女性的内生殖器标本</a:t>
            </a:r>
          </a:p>
        </p:txBody>
      </p:sp>
    </p:spTree>
    <p:extLst>
      <p:ext uri="{BB962C8B-B14F-4D97-AF65-F5344CB8AC3E}">
        <p14:creationId xmlns:p14="http://schemas.microsoft.com/office/powerpoint/2010/main" val="22032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" y="3348037"/>
            <a:ext cx="46958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377949" y="1104037"/>
            <a:ext cx="9664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广义上的卵巢肿瘤的一种，各年龄段均可发病。常见病因有遗传因素、内分泌因素、生活因素以及环境因素等。中等以下大小的包块一般无并发症或恶变，如果包块巨大，出现压痛或者腹膜刺激症状。生育期年轻女性可以选择进行囊肿的切除，如果是老年女性或者绝经期后妇女则可以进行卵巢输卵管切除</a:t>
            </a:r>
          </a:p>
        </p:txBody>
      </p:sp>
      <p:sp>
        <p:nvSpPr>
          <p:cNvPr id="5" name="矩形 4"/>
          <p:cNvSpPr/>
          <p:nvPr/>
        </p:nvSpPr>
        <p:spPr>
          <a:xfrm>
            <a:off x="1345878" y="41013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卵巢囊肿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99" y="3348037"/>
            <a:ext cx="4251937" cy="3190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0623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55</a:t>
            </a:fld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503886" y="1069107"/>
            <a:ext cx="4140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二、输卵管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Uterine tube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3886" y="1653882"/>
            <a:ext cx="7415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位于子宫两侧的肌性管道，子宫阔韧带的上缘内，长约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10-14cm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，左、右各一，由卵巢上端连于子宫底的两侧</a:t>
            </a: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418" y="1060853"/>
            <a:ext cx="3661408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" y="3225170"/>
            <a:ext cx="5491163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" name="组合 116"/>
          <p:cNvGrpSpPr>
            <a:grpSpLocks/>
          </p:cNvGrpSpPr>
          <p:nvPr/>
        </p:nvGrpSpPr>
        <p:grpSpPr bwMode="auto">
          <a:xfrm>
            <a:off x="1042387" y="3071120"/>
            <a:ext cx="1420812" cy="946212"/>
            <a:chOff x="4400535" y="1458684"/>
            <a:chExt cx="1419976" cy="947291"/>
          </a:xfrm>
        </p:grpSpPr>
        <p:cxnSp>
          <p:nvCxnSpPr>
            <p:cNvPr id="118" name="直接箭头连接符 117"/>
            <p:cNvCxnSpPr/>
            <p:nvPr/>
          </p:nvCxnSpPr>
          <p:spPr>
            <a:xfrm>
              <a:off x="4880437" y="1902163"/>
              <a:ext cx="71395" cy="503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19" name="TextBox 28"/>
            <p:cNvSpPr txBox="1"/>
            <p:nvPr/>
          </p:nvSpPr>
          <p:spPr>
            <a:xfrm>
              <a:off x="4400535" y="1458684"/>
              <a:ext cx="1419976" cy="400566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输卵管</a:t>
              </a:r>
            </a:p>
          </p:txBody>
        </p:sp>
      </p:grpSp>
      <p:grpSp>
        <p:nvGrpSpPr>
          <p:cNvPr id="120" name="组合 119"/>
          <p:cNvGrpSpPr>
            <a:grpSpLocks/>
          </p:cNvGrpSpPr>
          <p:nvPr/>
        </p:nvGrpSpPr>
        <p:grpSpPr bwMode="auto">
          <a:xfrm>
            <a:off x="2574324" y="2839826"/>
            <a:ext cx="1655762" cy="1274345"/>
            <a:chOff x="5931975" y="1227739"/>
            <a:chExt cx="1656184" cy="1274992"/>
          </a:xfrm>
        </p:grpSpPr>
        <p:cxnSp>
          <p:nvCxnSpPr>
            <p:cNvPr id="121" name="直接箭头连接符 120"/>
            <p:cNvCxnSpPr/>
            <p:nvPr/>
          </p:nvCxnSpPr>
          <p:spPr>
            <a:xfrm flipH="1">
              <a:off x="6104228" y="1992885"/>
              <a:ext cx="274708" cy="50984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22" name="TextBox 31"/>
            <p:cNvSpPr txBox="1"/>
            <p:nvPr/>
          </p:nvSpPr>
          <p:spPr>
            <a:xfrm>
              <a:off x="5931975" y="1227739"/>
              <a:ext cx="1656184" cy="708246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输卵管</a:t>
              </a:r>
              <a:endPara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子宫口</a:t>
              </a:r>
            </a:p>
          </p:txBody>
        </p:sp>
      </p:grpSp>
      <p:grpSp>
        <p:nvGrpSpPr>
          <p:cNvPr id="123" name="组合 122"/>
          <p:cNvGrpSpPr>
            <a:grpSpLocks/>
          </p:cNvGrpSpPr>
          <p:nvPr/>
        </p:nvGrpSpPr>
        <p:grpSpPr bwMode="auto">
          <a:xfrm>
            <a:off x="918561" y="4869823"/>
            <a:ext cx="1655763" cy="1453411"/>
            <a:chOff x="4367633" y="3236689"/>
            <a:chExt cx="1656184" cy="1454082"/>
          </a:xfrm>
        </p:grpSpPr>
        <p:sp>
          <p:nvSpPr>
            <p:cNvPr id="124" name="TextBox 32"/>
            <p:cNvSpPr txBox="1"/>
            <p:nvPr/>
          </p:nvSpPr>
          <p:spPr>
            <a:xfrm>
              <a:off x="4367633" y="3982558"/>
              <a:ext cx="1656184" cy="708213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输卵管</a:t>
              </a:r>
              <a:endParaRPr lang="en-US" altLang="zh-CN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腹腔口</a:t>
              </a:r>
            </a:p>
          </p:txBody>
        </p:sp>
        <p:cxnSp>
          <p:nvCxnSpPr>
            <p:cNvPr id="125" name="直接箭头连接符 124"/>
            <p:cNvCxnSpPr/>
            <p:nvPr/>
          </p:nvCxnSpPr>
          <p:spPr>
            <a:xfrm flipV="1">
              <a:off x="4861438" y="3236689"/>
              <a:ext cx="0" cy="61464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126" name="组合 125"/>
          <p:cNvGrpSpPr>
            <a:grpSpLocks/>
          </p:cNvGrpSpPr>
          <p:nvPr/>
        </p:nvGrpSpPr>
        <p:grpSpPr bwMode="auto">
          <a:xfrm>
            <a:off x="2148048" y="4839657"/>
            <a:ext cx="1009650" cy="958910"/>
            <a:chOff x="5506589" y="3227179"/>
            <a:chExt cx="1008320" cy="958675"/>
          </a:xfrm>
        </p:grpSpPr>
        <p:cxnSp>
          <p:nvCxnSpPr>
            <p:cNvPr id="127" name="直接箭头连接符 126"/>
            <p:cNvCxnSpPr/>
            <p:nvPr/>
          </p:nvCxnSpPr>
          <p:spPr>
            <a:xfrm flipH="1" flipV="1">
              <a:off x="5581101" y="3227179"/>
              <a:ext cx="293301" cy="55866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28" name="TextBox 37"/>
            <p:cNvSpPr txBox="1"/>
            <p:nvPr/>
          </p:nvSpPr>
          <p:spPr>
            <a:xfrm>
              <a:off x="5506589" y="3785842"/>
              <a:ext cx="1008320" cy="400012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卵  巢</a:t>
              </a:r>
            </a:p>
          </p:txBody>
        </p:sp>
      </p:grpSp>
      <p:grpSp>
        <p:nvGrpSpPr>
          <p:cNvPr id="129" name="组合 128"/>
          <p:cNvGrpSpPr>
            <a:grpSpLocks/>
          </p:cNvGrpSpPr>
          <p:nvPr/>
        </p:nvGrpSpPr>
        <p:grpSpPr bwMode="auto">
          <a:xfrm>
            <a:off x="3760947" y="3314040"/>
            <a:ext cx="1872615" cy="1023968"/>
            <a:chOff x="5154293" y="1790202"/>
            <a:chExt cx="1872750" cy="1023480"/>
          </a:xfrm>
        </p:grpSpPr>
        <p:cxnSp>
          <p:nvCxnSpPr>
            <p:cNvPr id="130" name="直接箭头连接符 129"/>
            <p:cNvCxnSpPr/>
            <p:nvPr/>
          </p:nvCxnSpPr>
          <p:spPr>
            <a:xfrm flipH="1">
              <a:off x="5154293" y="2217790"/>
              <a:ext cx="1073226" cy="59589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31" name="TextBox 24"/>
            <p:cNvSpPr txBox="1"/>
            <p:nvPr/>
          </p:nvSpPr>
          <p:spPr>
            <a:xfrm>
              <a:off x="5802991" y="1790202"/>
              <a:ext cx="1224052" cy="399919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dirty="0">
                  <a:solidFill>
                    <a:srgbClr val="0000CC"/>
                  </a:solidFill>
                </a:rPr>
                <a:t>子  宫</a:t>
              </a:r>
            </a:p>
          </p:txBody>
        </p:sp>
      </p:grpSp>
      <p:grpSp>
        <p:nvGrpSpPr>
          <p:cNvPr id="132" name="组合 131"/>
          <p:cNvGrpSpPr>
            <a:grpSpLocks/>
          </p:cNvGrpSpPr>
          <p:nvPr/>
        </p:nvGrpSpPr>
        <p:grpSpPr bwMode="auto">
          <a:xfrm>
            <a:off x="4297521" y="5142871"/>
            <a:ext cx="2016125" cy="1396039"/>
            <a:chOff x="5690793" y="4031313"/>
            <a:chExt cx="2016224" cy="1395576"/>
          </a:xfrm>
        </p:grpSpPr>
        <p:grpSp>
          <p:nvGrpSpPr>
            <p:cNvPr id="133" name="组合 13"/>
            <p:cNvGrpSpPr>
              <a:grpSpLocks/>
            </p:cNvGrpSpPr>
            <p:nvPr/>
          </p:nvGrpSpPr>
          <p:grpSpPr bwMode="auto">
            <a:xfrm>
              <a:off x="5690793" y="4372516"/>
              <a:ext cx="2016224" cy="1054373"/>
              <a:chOff x="7274969" y="3872711"/>
              <a:chExt cx="2016224" cy="1054373"/>
            </a:xfrm>
          </p:grpSpPr>
          <p:cxnSp>
            <p:nvCxnSpPr>
              <p:cNvPr id="135" name="直接箭头连接符 134"/>
              <p:cNvCxnSpPr/>
              <p:nvPr/>
            </p:nvCxnSpPr>
            <p:spPr>
              <a:xfrm flipH="1" flipV="1">
                <a:off x="7294022" y="3872711"/>
                <a:ext cx="517548" cy="52273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headEnd type="oval" w="med" len="med"/>
                <a:tailEnd type="triangle" w="med" len="med"/>
              </a:ln>
              <a:effectLst>
                <a:glow rad="101600">
                  <a:srgbClr val="A7EA52">
                    <a:satMod val="175000"/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36" name="TextBox 4"/>
              <p:cNvSpPr txBox="1"/>
              <p:nvPr/>
            </p:nvSpPr>
            <p:spPr>
              <a:xfrm>
                <a:off x="7274969" y="4527106"/>
                <a:ext cx="2016224" cy="399978"/>
              </a:xfrm>
              <a:prstGeom prst="rect">
                <a:avLst/>
              </a:prstGeom>
              <a:noFill/>
              <a:ln w="28575" cap="flat" cmpd="sng" algn="ctr">
                <a:noFill/>
                <a:prstDash val="sysDash"/>
                <a:headEnd type="oval" w="med" len="med"/>
                <a:tailEnd type="triangle" w="med" len="med"/>
              </a:ln>
              <a:effectLst>
                <a:glow rad="101600">
                  <a:srgbClr val="A7EA52">
                    <a:satMod val="175000"/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000" b="1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子宫阔韧带</a:t>
                </a:r>
              </a:p>
            </p:txBody>
          </p:sp>
        </p:grpSp>
        <p:cxnSp>
          <p:nvCxnSpPr>
            <p:cNvPr id="134" name="直接箭头连接符 133"/>
            <p:cNvCxnSpPr/>
            <p:nvPr/>
          </p:nvCxnSpPr>
          <p:spPr>
            <a:xfrm flipV="1">
              <a:off x="6227394" y="4031313"/>
              <a:ext cx="2" cy="86394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5" name="矩形 4"/>
          <p:cNvSpPr/>
          <p:nvPr/>
        </p:nvSpPr>
        <p:spPr>
          <a:xfrm>
            <a:off x="6277131" y="4607022"/>
            <a:ext cx="5740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输卵管子宫口（内侧端）：开口于子宫腔</a:t>
            </a: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输卵管腹腔口（外侧端）：未于卵巢相连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	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开口于腹膜腔 </a:t>
            </a:r>
          </a:p>
        </p:txBody>
      </p:sp>
    </p:spTree>
    <p:extLst>
      <p:ext uri="{BB962C8B-B14F-4D97-AF65-F5344CB8AC3E}">
        <p14:creationId xmlns:p14="http://schemas.microsoft.com/office/powerpoint/2010/main" val="222974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56</a:t>
            </a:fld>
            <a:endParaRPr lang="zh-CN" altLang="en-US"/>
          </a:p>
        </p:txBody>
      </p:sp>
      <p:pic>
        <p:nvPicPr>
          <p:cNvPr id="14" name="Picture 6" descr="vag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804862"/>
            <a:ext cx="6553200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箭头连接符 14"/>
          <p:cNvCxnSpPr/>
          <p:nvPr/>
        </p:nvCxnSpPr>
        <p:spPr>
          <a:xfrm flipV="1">
            <a:off x="611188" y="1411283"/>
            <a:ext cx="1180306" cy="42062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TextBox 14"/>
          <p:cNvSpPr txBox="1"/>
          <p:nvPr/>
        </p:nvSpPr>
        <p:spPr bwMode="auto">
          <a:xfrm>
            <a:off x="114300" y="1840567"/>
            <a:ext cx="1368425" cy="707886"/>
          </a:xfrm>
          <a:prstGeom prst="rect">
            <a:avLst/>
          </a:prstGeom>
          <a:noFill/>
          <a:ln w="57150" cap="flat" cmpd="sng" algn="ctr">
            <a:noFill/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腹腔口</a:t>
            </a:r>
          </a:p>
        </p:txBody>
      </p:sp>
      <p:sp>
        <p:nvSpPr>
          <p:cNvPr id="17" name="TextBox 15"/>
          <p:cNvSpPr txBox="1"/>
          <p:nvPr/>
        </p:nvSpPr>
        <p:spPr bwMode="auto">
          <a:xfrm>
            <a:off x="2797968" y="442258"/>
            <a:ext cx="1655763" cy="707886"/>
          </a:xfrm>
          <a:prstGeom prst="rect">
            <a:avLst/>
          </a:prstGeom>
          <a:noFill/>
          <a:ln w="57150" cap="flat" cmpd="sng" algn="ctr">
            <a:noFill/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spAutoFit/>
          </a:bodyPr>
          <a:lstStyle>
            <a:defPPr>
              <a:defRPr lang="zh-CN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子宫口</a:t>
            </a: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3287713" y="1272312"/>
            <a:ext cx="0" cy="37306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TextBox 20"/>
          <p:cNvSpPr txBox="1"/>
          <p:nvPr/>
        </p:nvSpPr>
        <p:spPr bwMode="auto">
          <a:xfrm>
            <a:off x="3535363" y="1840567"/>
            <a:ext cx="1655763" cy="400110"/>
          </a:xfrm>
          <a:prstGeom prst="rect">
            <a:avLst/>
          </a:prstGeom>
          <a:noFill/>
          <a:ln w="57150" cap="flat" cmpd="sng" algn="ctr">
            <a:noFill/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spAutoFit/>
          </a:bodyPr>
          <a:lstStyle>
            <a:defPPr>
              <a:defRPr lang="zh-CN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  宫</a:t>
            </a:r>
          </a:p>
        </p:txBody>
      </p:sp>
      <p:sp>
        <p:nvSpPr>
          <p:cNvPr id="20" name="TextBox 21"/>
          <p:cNvSpPr txBox="1"/>
          <p:nvPr/>
        </p:nvSpPr>
        <p:spPr bwMode="auto">
          <a:xfrm>
            <a:off x="3733006" y="3790682"/>
            <a:ext cx="647700" cy="1015663"/>
          </a:xfrm>
          <a:prstGeom prst="rect">
            <a:avLst/>
          </a:prstGeom>
          <a:noFill/>
          <a:ln w="57150" cap="flat" cmpd="sng" algn="ctr">
            <a:noFill/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spAutoFit/>
          </a:bodyPr>
          <a:lstStyle>
            <a:defPPr>
              <a:defRPr lang="zh-CN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</a:t>
            </a: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</a:p>
        </p:txBody>
      </p:sp>
      <p:sp>
        <p:nvSpPr>
          <p:cNvPr id="22" name="TextBox 10"/>
          <p:cNvSpPr txBox="1"/>
          <p:nvPr/>
        </p:nvSpPr>
        <p:spPr bwMode="auto">
          <a:xfrm>
            <a:off x="2005808" y="1011173"/>
            <a:ext cx="1655762" cy="400110"/>
          </a:xfrm>
          <a:prstGeom prst="rect">
            <a:avLst/>
          </a:prstGeom>
          <a:noFill/>
          <a:ln w="28575" cap="flat" cmpd="sng" algn="ctr">
            <a:noFill/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spAutoFit/>
          </a:bodyPr>
          <a:lstStyle>
            <a:defPPr>
              <a:defRPr lang="zh-CN"/>
            </a:defPPr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itchFamily="49" charset="-122"/>
                <a:ea typeface="楷体_GB2312" pitchFamily="49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</a:t>
            </a: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2478088" y="1458843"/>
            <a:ext cx="0" cy="37306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4" name="矩形 23"/>
          <p:cNvSpPr/>
          <p:nvPr/>
        </p:nvSpPr>
        <p:spPr>
          <a:xfrm>
            <a:off x="7648989" y="2040622"/>
            <a:ext cx="42224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女性腹腔由于输卵管的腹腔口，所以通过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输卵管子宫口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阴道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与外界相通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男性的腹腔是完全封闭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易引发腹膜腔的感染</a:t>
            </a:r>
          </a:p>
        </p:txBody>
      </p:sp>
    </p:spTree>
    <p:extLst>
      <p:ext uri="{BB962C8B-B14F-4D97-AF65-F5344CB8AC3E}">
        <p14:creationId xmlns:p14="http://schemas.microsoft.com/office/powerpoint/2010/main" val="5096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57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55007" y="450334"/>
            <a:ext cx="6750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为什么输卵管与卵巢没有直接相连？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7" y="1040178"/>
            <a:ext cx="5995640" cy="554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7079247" y="2130336"/>
            <a:ext cx="40459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胚胎发育期，男性的生殖管道来源于中肾管，与生殖腺原基直接相连，而女性生殖管道来源于中肾旁管，与生殖腺原基没有相连</a:t>
            </a:r>
          </a:p>
        </p:txBody>
      </p:sp>
    </p:spTree>
    <p:extLst>
      <p:ext uri="{BB962C8B-B14F-4D97-AF65-F5344CB8AC3E}">
        <p14:creationId xmlns:p14="http://schemas.microsoft.com/office/powerpoint/2010/main" val="815655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58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84886" y="675407"/>
            <a:ext cx="4307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输卵管的分布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（分四部）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79"/>
          <a:stretch>
            <a:fillRect/>
          </a:stretch>
        </p:blipFill>
        <p:spPr bwMode="auto">
          <a:xfrm>
            <a:off x="3343275" y="1544638"/>
            <a:ext cx="5126038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428875"/>
            <a:ext cx="549275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6"/>
          <a:stretch>
            <a:fillRect/>
          </a:stretch>
        </p:blipFill>
        <p:spPr bwMode="auto">
          <a:xfrm>
            <a:off x="1920875" y="3752850"/>
            <a:ext cx="803275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860675"/>
            <a:ext cx="26924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103438"/>
            <a:ext cx="24257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997075"/>
            <a:ext cx="20193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2141538"/>
            <a:ext cx="1117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直接连接符 32"/>
          <p:cNvCxnSpPr/>
          <p:nvPr/>
        </p:nvCxnSpPr>
        <p:spPr>
          <a:xfrm flipV="1">
            <a:off x="2740025" y="4445000"/>
            <a:ext cx="98425" cy="306388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solid"/>
          </a:ln>
          <a:effectLst/>
        </p:spPr>
      </p:cxnSp>
      <p:cxnSp>
        <p:nvCxnSpPr>
          <p:cNvPr id="34" name="直接连接符 33"/>
          <p:cNvCxnSpPr/>
          <p:nvPr/>
        </p:nvCxnSpPr>
        <p:spPr>
          <a:xfrm flipH="1" flipV="1">
            <a:off x="3270250" y="4229100"/>
            <a:ext cx="288925" cy="296863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solid"/>
          </a:ln>
          <a:effectLst/>
        </p:spPr>
      </p:cxnSp>
      <p:cxnSp>
        <p:nvCxnSpPr>
          <p:cNvPr id="35" name="直接连接符 34"/>
          <p:cNvCxnSpPr/>
          <p:nvPr/>
        </p:nvCxnSpPr>
        <p:spPr>
          <a:xfrm flipV="1">
            <a:off x="3559175" y="3559175"/>
            <a:ext cx="719138" cy="939800"/>
          </a:xfrm>
          <a:prstGeom prst="line">
            <a:avLst/>
          </a:prstGeom>
          <a:noFill/>
          <a:ln w="38100" cap="flat" cmpd="sng" algn="ctr">
            <a:solidFill>
              <a:srgbClr val="6C97EE">
                <a:lumMod val="75000"/>
              </a:srgbClr>
            </a:solidFill>
            <a:prstDash val="solid"/>
          </a:ln>
          <a:effectLst/>
        </p:spPr>
      </p:cxnSp>
      <p:cxnSp>
        <p:nvCxnSpPr>
          <p:cNvPr id="36" name="直接连接符 35"/>
          <p:cNvCxnSpPr/>
          <p:nvPr/>
        </p:nvCxnSpPr>
        <p:spPr>
          <a:xfrm flipH="1" flipV="1">
            <a:off x="5430838" y="3436938"/>
            <a:ext cx="1871662" cy="1162050"/>
          </a:xfrm>
          <a:prstGeom prst="line">
            <a:avLst/>
          </a:prstGeom>
          <a:noFill/>
          <a:ln w="38100" cap="flat" cmpd="sng" algn="ctr">
            <a:solidFill>
              <a:srgbClr val="6C97EE">
                <a:lumMod val="75000"/>
              </a:srgbClr>
            </a:solidFill>
            <a:prstDash val="solid"/>
          </a:ln>
          <a:effectLst/>
        </p:spPr>
      </p:cxnSp>
      <p:cxnSp>
        <p:nvCxnSpPr>
          <p:cNvPr id="37" name="直接连接符 36"/>
          <p:cNvCxnSpPr/>
          <p:nvPr/>
        </p:nvCxnSpPr>
        <p:spPr>
          <a:xfrm flipH="1" flipV="1">
            <a:off x="6367463" y="3330575"/>
            <a:ext cx="935037" cy="1268413"/>
          </a:xfrm>
          <a:prstGeom prst="line">
            <a:avLst/>
          </a:prstGeom>
          <a:noFill/>
          <a:ln w="38100" cap="flat" cmpd="sng" algn="ctr">
            <a:solidFill>
              <a:srgbClr val="FF9900"/>
            </a:solidFill>
            <a:prstDash val="solid"/>
          </a:ln>
          <a:effectLst/>
        </p:spPr>
      </p:cxnSp>
      <p:cxnSp>
        <p:nvCxnSpPr>
          <p:cNvPr id="38" name="直接连接符 37"/>
          <p:cNvCxnSpPr/>
          <p:nvPr/>
        </p:nvCxnSpPr>
        <p:spPr>
          <a:xfrm flipH="1" flipV="1">
            <a:off x="7662863" y="3330575"/>
            <a:ext cx="1485900" cy="687388"/>
          </a:xfrm>
          <a:prstGeom prst="line">
            <a:avLst/>
          </a:prstGeom>
          <a:noFill/>
          <a:ln w="38100" cap="flat" cmpd="sng" algn="ctr">
            <a:solidFill>
              <a:srgbClr val="FF9900"/>
            </a:solidFill>
            <a:prstDash val="solid"/>
          </a:ln>
          <a:effectLst/>
        </p:spPr>
      </p:cxnSp>
      <p:cxnSp>
        <p:nvCxnSpPr>
          <p:cNvPr id="39" name="直接连接符 38"/>
          <p:cNvCxnSpPr/>
          <p:nvPr/>
        </p:nvCxnSpPr>
        <p:spPr>
          <a:xfrm flipH="1" flipV="1">
            <a:off x="8599488" y="3157538"/>
            <a:ext cx="576262" cy="871537"/>
          </a:xfrm>
          <a:prstGeom prst="line">
            <a:avLst/>
          </a:prstGeom>
          <a:noFill/>
          <a:ln w="381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40" name="直接连接符 39"/>
          <p:cNvCxnSpPr/>
          <p:nvPr/>
        </p:nvCxnSpPr>
        <p:spPr>
          <a:xfrm flipH="1" flipV="1">
            <a:off x="9148763" y="2860675"/>
            <a:ext cx="314325" cy="892175"/>
          </a:xfrm>
          <a:prstGeom prst="line">
            <a:avLst/>
          </a:prstGeom>
          <a:noFill/>
          <a:ln w="381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pic>
        <p:nvPicPr>
          <p:cNvPr id="4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85950"/>
            <a:ext cx="1792288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1538288"/>
            <a:ext cx="17986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1427163"/>
            <a:ext cx="17922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1165225"/>
            <a:ext cx="17208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2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r="4599"/>
          <a:stretch>
            <a:fillRect/>
          </a:stretch>
        </p:blipFill>
        <p:spPr bwMode="auto">
          <a:xfrm>
            <a:off x="7337425" y="2519964"/>
            <a:ext cx="46069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59</a:t>
            </a:fld>
            <a:endParaRPr lang="zh-CN" alt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09651" y="2772570"/>
            <a:ext cx="5142784" cy="125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伞端</a:t>
            </a:r>
            <a:r>
              <a:rPr lang="zh-CN" altLang="en-US" sz="2800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n-US" altLang="zh-CN" sz="28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漏斗样的扩大部</a:t>
            </a:r>
            <a:endParaRPr lang="en-US" altLang="zh-CN" sz="2800" b="0" dirty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输卵管伞 </a:t>
            </a:r>
            <a:r>
              <a:rPr lang="en-US" altLang="zh-CN" sz="2800" b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末端的指状突起 </a:t>
            </a:r>
            <a:endParaRPr lang="en-US" altLang="zh-CN" sz="2800" b="0" dirty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9" b="20145"/>
          <a:stretch>
            <a:fillRect/>
          </a:stretch>
        </p:blipFill>
        <p:spPr bwMode="auto">
          <a:xfrm>
            <a:off x="1009651" y="516913"/>
            <a:ext cx="308133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009651" y="1278811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输卵管的第一部分是漏斗部，它是输卵管外侧端漏斗一样的扩大部其末端的指状突起为输卵管伞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650" y="471598"/>
            <a:ext cx="2333461" cy="251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914" y="885375"/>
            <a:ext cx="209708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519363"/>
            <a:ext cx="54006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1009651" y="4625976"/>
            <a:ext cx="485261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拾取卵子，并输送入输卵管内</a:t>
            </a:r>
            <a:endParaRPr lang="zh-CN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31769" y="505223"/>
            <a:ext cx="50871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睾丸的表面覆盖有一层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，白膜在睾丸后缘增厚并进入睾丸内部，形成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睾丸纵膈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。从纵膈发出许多睾丸小隔，将睾丸的实质分为若干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睾丸小叶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。每个小叶内含有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条盘曲的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精曲小管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，精子就是由这里产生的。每个睾丸小叶内的精曲小管在纵膈处汇合成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精直小管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，所有的精直小管汇合成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睾丸网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。由睾丸网发出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12-15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睾丸输出小管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，经过睾丸后缘进入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附睾</a:t>
            </a:r>
            <a:endParaRPr lang="en-CA" altLang="zh-CN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1" name="Group 149"/>
          <p:cNvGrpSpPr>
            <a:grpSpLocks/>
          </p:cNvGrpSpPr>
          <p:nvPr/>
        </p:nvGrpSpPr>
        <p:grpSpPr bwMode="auto">
          <a:xfrm>
            <a:off x="6430295" y="1210005"/>
            <a:ext cx="6335712" cy="4629150"/>
            <a:chOff x="-3109" y="3958"/>
            <a:chExt cx="3589" cy="2916"/>
          </a:xfrm>
        </p:grpSpPr>
        <p:pic>
          <p:nvPicPr>
            <p:cNvPr id="92" name="Picture 39" descr="testis-animation 拷贝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09" y="4181"/>
              <a:ext cx="2173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 Box 4"/>
            <p:cNvSpPr txBox="1">
              <a:spLocks noChangeArrowheads="1"/>
            </p:cNvSpPr>
            <p:nvPr/>
          </p:nvSpPr>
          <p:spPr bwMode="auto">
            <a:xfrm>
              <a:off x="-843" y="4601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94" name="Rectangle 5"/>
            <p:cNvSpPr>
              <a:spLocks noChangeArrowheads="1"/>
            </p:cNvSpPr>
            <p:nvPr/>
          </p:nvSpPr>
          <p:spPr bwMode="auto">
            <a:xfrm>
              <a:off x="-896" y="5912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95" name="Rectangle 6"/>
            <p:cNvSpPr>
              <a:spLocks noChangeArrowheads="1"/>
            </p:cNvSpPr>
            <p:nvPr/>
          </p:nvSpPr>
          <p:spPr bwMode="auto">
            <a:xfrm>
              <a:off x="-843" y="6510"/>
              <a:ext cx="1323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96" name="Rectangle 7"/>
            <p:cNvSpPr>
              <a:spLocks noChangeArrowheads="1"/>
            </p:cNvSpPr>
            <p:nvPr/>
          </p:nvSpPr>
          <p:spPr bwMode="auto">
            <a:xfrm>
              <a:off x="-843" y="5289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楷体_GB2312" pitchFamily="49" charset="-122"/>
              </a:endParaRPr>
            </a:p>
          </p:txBody>
        </p:sp>
        <p:sp>
          <p:nvSpPr>
            <p:cNvPr id="97" name="Text Box 8"/>
            <p:cNvSpPr txBox="1">
              <a:spLocks noChangeArrowheads="1"/>
            </p:cNvSpPr>
            <p:nvPr/>
          </p:nvSpPr>
          <p:spPr bwMode="auto">
            <a:xfrm>
              <a:off x="-685" y="3958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</p:grpSp>
      <p:grpSp>
        <p:nvGrpSpPr>
          <p:cNvPr id="98" name="Group 151"/>
          <p:cNvGrpSpPr>
            <a:grpSpLocks/>
          </p:cNvGrpSpPr>
          <p:nvPr/>
        </p:nvGrpSpPr>
        <p:grpSpPr bwMode="auto">
          <a:xfrm>
            <a:off x="6430295" y="1210005"/>
            <a:ext cx="6335712" cy="4629150"/>
            <a:chOff x="905" y="4320"/>
            <a:chExt cx="3589" cy="2916"/>
          </a:xfrm>
        </p:grpSpPr>
        <p:pic>
          <p:nvPicPr>
            <p:cNvPr id="99" name="Picture 19" descr="白膜"/>
            <p:cNvPicPr preferRelativeResize="0"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" y="4543"/>
              <a:ext cx="2173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ext Box 4"/>
            <p:cNvSpPr txBox="1">
              <a:spLocks noChangeArrowheads="1"/>
            </p:cNvSpPr>
            <p:nvPr/>
          </p:nvSpPr>
          <p:spPr bwMode="auto">
            <a:xfrm>
              <a:off x="3171" y="4963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01" name="Rectangle 5"/>
            <p:cNvSpPr>
              <a:spLocks noChangeArrowheads="1"/>
            </p:cNvSpPr>
            <p:nvPr/>
          </p:nvSpPr>
          <p:spPr bwMode="auto">
            <a:xfrm>
              <a:off x="3118" y="6274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02" name="Rectangle 6"/>
            <p:cNvSpPr>
              <a:spLocks noChangeArrowheads="1"/>
            </p:cNvSpPr>
            <p:nvPr/>
          </p:nvSpPr>
          <p:spPr bwMode="auto">
            <a:xfrm>
              <a:off x="3171" y="6872"/>
              <a:ext cx="1323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03" name="Rectangle 7"/>
            <p:cNvSpPr>
              <a:spLocks noChangeArrowheads="1"/>
            </p:cNvSpPr>
            <p:nvPr/>
          </p:nvSpPr>
          <p:spPr bwMode="auto">
            <a:xfrm>
              <a:off x="3171" y="5651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楷体_GB2312" pitchFamily="49" charset="-122"/>
              </a:endParaRPr>
            </a:p>
          </p:txBody>
        </p:sp>
        <p:sp>
          <p:nvSpPr>
            <p:cNvPr id="104" name="Text Box 8"/>
            <p:cNvSpPr txBox="1">
              <a:spLocks noChangeArrowheads="1"/>
            </p:cNvSpPr>
            <p:nvPr/>
          </p:nvSpPr>
          <p:spPr bwMode="auto">
            <a:xfrm>
              <a:off x="3329" y="4320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</p:grpSp>
      <p:grpSp>
        <p:nvGrpSpPr>
          <p:cNvPr id="105" name="Group 153"/>
          <p:cNvGrpSpPr>
            <a:grpSpLocks/>
          </p:cNvGrpSpPr>
          <p:nvPr/>
        </p:nvGrpSpPr>
        <p:grpSpPr bwMode="auto">
          <a:xfrm>
            <a:off x="6430295" y="1210005"/>
            <a:ext cx="6335712" cy="4629150"/>
            <a:chOff x="941" y="4588"/>
            <a:chExt cx="3589" cy="2916"/>
          </a:xfrm>
        </p:grpSpPr>
        <p:pic>
          <p:nvPicPr>
            <p:cNvPr id="106" name="Picture 20" descr="睾丸纵隔"/>
            <p:cNvPicPr preferRelativeResize="0"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" y="4811"/>
              <a:ext cx="2173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 Box 4"/>
            <p:cNvSpPr txBox="1">
              <a:spLocks noChangeArrowheads="1"/>
            </p:cNvSpPr>
            <p:nvPr/>
          </p:nvSpPr>
          <p:spPr bwMode="auto">
            <a:xfrm>
              <a:off x="3207" y="5231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08" name="Rectangle 5"/>
            <p:cNvSpPr>
              <a:spLocks noChangeArrowheads="1"/>
            </p:cNvSpPr>
            <p:nvPr/>
          </p:nvSpPr>
          <p:spPr bwMode="auto">
            <a:xfrm>
              <a:off x="3154" y="6542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09" name="Rectangle 6"/>
            <p:cNvSpPr>
              <a:spLocks noChangeArrowheads="1"/>
            </p:cNvSpPr>
            <p:nvPr/>
          </p:nvSpPr>
          <p:spPr bwMode="auto">
            <a:xfrm>
              <a:off x="3207" y="7140"/>
              <a:ext cx="1323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10" name="Rectangle 7"/>
            <p:cNvSpPr>
              <a:spLocks noChangeArrowheads="1"/>
            </p:cNvSpPr>
            <p:nvPr/>
          </p:nvSpPr>
          <p:spPr bwMode="auto">
            <a:xfrm>
              <a:off x="3207" y="5919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楷体_GB2312" pitchFamily="49" charset="-122"/>
              </a:endParaRPr>
            </a:p>
          </p:txBody>
        </p:sp>
        <p:sp>
          <p:nvSpPr>
            <p:cNvPr id="111" name="Text Box 8"/>
            <p:cNvSpPr txBox="1">
              <a:spLocks noChangeArrowheads="1"/>
            </p:cNvSpPr>
            <p:nvPr/>
          </p:nvSpPr>
          <p:spPr bwMode="auto">
            <a:xfrm>
              <a:off x="3365" y="4588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</p:grpSp>
      <p:grpSp>
        <p:nvGrpSpPr>
          <p:cNvPr id="112" name="Group 155"/>
          <p:cNvGrpSpPr>
            <a:grpSpLocks/>
          </p:cNvGrpSpPr>
          <p:nvPr/>
        </p:nvGrpSpPr>
        <p:grpSpPr bwMode="auto">
          <a:xfrm>
            <a:off x="6430295" y="1210005"/>
            <a:ext cx="6335712" cy="4629150"/>
            <a:chOff x="797" y="4606"/>
            <a:chExt cx="3589" cy="2916"/>
          </a:xfrm>
        </p:grpSpPr>
        <p:pic>
          <p:nvPicPr>
            <p:cNvPr id="113" name="Picture 21" descr="纤维小隔"/>
            <p:cNvPicPr preferRelativeResize="0"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4829"/>
              <a:ext cx="2173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 Box 4"/>
            <p:cNvSpPr txBox="1">
              <a:spLocks noChangeArrowheads="1"/>
            </p:cNvSpPr>
            <p:nvPr/>
          </p:nvSpPr>
          <p:spPr bwMode="auto">
            <a:xfrm>
              <a:off x="3063" y="5249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15" name="Rectangle 5"/>
            <p:cNvSpPr>
              <a:spLocks noChangeArrowheads="1"/>
            </p:cNvSpPr>
            <p:nvPr/>
          </p:nvSpPr>
          <p:spPr bwMode="auto">
            <a:xfrm>
              <a:off x="3010" y="6560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16" name="Rectangle 6"/>
            <p:cNvSpPr>
              <a:spLocks noChangeArrowheads="1"/>
            </p:cNvSpPr>
            <p:nvPr/>
          </p:nvSpPr>
          <p:spPr bwMode="auto">
            <a:xfrm>
              <a:off x="3063" y="7158"/>
              <a:ext cx="1323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3063" y="5937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楷体_GB2312" pitchFamily="49" charset="-122"/>
              </a:endParaRPr>
            </a:p>
          </p:txBody>
        </p:sp>
        <p:sp>
          <p:nvSpPr>
            <p:cNvPr id="118" name="Text Box 8"/>
            <p:cNvSpPr txBox="1">
              <a:spLocks noChangeArrowheads="1"/>
            </p:cNvSpPr>
            <p:nvPr/>
          </p:nvSpPr>
          <p:spPr bwMode="auto">
            <a:xfrm>
              <a:off x="3221" y="4606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</p:grpSp>
      <p:grpSp>
        <p:nvGrpSpPr>
          <p:cNvPr id="119" name="Group 157"/>
          <p:cNvGrpSpPr>
            <a:grpSpLocks/>
          </p:cNvGrpSpPr>
          <p:nvPr/>
        </p:nvGrpSpPr>
        <p:grpSpPr bwMode="auto">
          <a:xfrm>
            <a:off x="6428707" y="1208417"/>
            <a:ext cx="6335713" cy="4629150"/>
            <a:chOff x="1625" y="4588"/>
            <a:chExt cx="3589" cy="2916"/>
          </a:xfrm>
        </p:grpSpPr>
        <p:pic>
          <p:nvPicPr>
            <p:cNvPr id="120" name="Picture 23" descr="睾丸小叶－1"/>
            <p:cNvPicPr preferRelativeResize="0"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" y="4811"/>
              <a:ext cx="2173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 Box 4"/>
            <p:cNvSpPr txBox="1">
              <a:spLocks noChangeArrowheads="1"/>
            </p:cNvSpPr>
            <p:nvPr/>
          </p:nvSpPr>
          <p:spPr bwMode="auto">
            <a:xfrm>
              <a:off x="3891" y="5231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22" name="Rectangle 5"/>
            <p:cNvSpPr>
              <a:spLocks noChangeArrowheads="1"/>
            </p:cNvSpPr>
            <p:nvPr/>
          </p:nvSpPr>
          <p:spPr bwMode="auto">
            <a:xfrm>
              <a:off x="3838" y="6542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23" name="Rectangle 6"/>
            <p:cNvSpPr>
              <a:spLocks noChangeArrowheads="1"/>
            </p:cNvSpPr>
            <p:nvPr/>
          </p:nvSpPr>
          <p:spPr bwMode="auto">
            <a:xfrm>
              <a:off x="3891" y="7140"/>
              <a:ext cx="1323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24" name="Rectangle 7"/>
            <p:cNvSpPr>
              <a:spLocks noChangeArrowheads="1"/>
            </p:cNvSpPr>
            <p:nvPr/>
          </p:nvSpPr>
          <p:spPr bwMode="auto">
            <a:xfrm>
              <a:off x="3891" y="5919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楷体_GB2312" pitchFamily="49" charset="-122"/>
              </a:endParaRPr>
            </a:p>
          </p:txBody>
        </p:sp>
        <p:sp>
          <p:nvSpPr>
            <p:cNvPr id="125" name="Text Box 8"/>
            <p:cNvSpPr txBox="1">
              <a:spLocks noChangeArrowheads="1"/>
            </p:cNvSpPr>
            <p:nvPr/>
          </p:nvSpPr>
          <p:spPr bwMode="auto">
            <a:xfrm>
              <a:off x="4049" y="4588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</p:grpSp>
      <p:pic>
        <p:nvPicPr>
          <p:cNvPr id="126" name="Picture 22" descr="睾丸小叶"/>
          <p:cNvPicPr preferRelativeResize="0"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07" y="1560842"/>
            <a:ext cx="38369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7" name="Group 161"/>
          <p:cNvGrpSpPr>
            <a:grpSpLocks/>
          </p:cNvGrpSpPr>
          <p:nvPr/>
        </p:nvGrpSpPr>
        <p:grpSpPr bwMode="auto">
          <a:xfrm>
            <a:off x="6428707" y="1208417"/>
            <a:ext cx="4464050" cy="4173538"/>
            <a:chOff x="1895" y="4320"/>
            <a:chExt cx="2529" cy="2629"/>
          </a:xfrm>
        </p:grpSpPr>
        <p:pic>
          <p:nvPicPr>
            <p:cNvPr id="128" name="Picture 24" descr="精曲小管"/>
            <p:cNvPicPr preferRelativeResize="0"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" y="4543"/>
              <a:ext cx="2173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" name="Text Box 4"/>
            <p:cNvSpPr txBox="1">
              <a:spLocks noChangeArrowheads="1"/>
            </p:cNvSpPr>
            <p:nvPr/>
          </p:nvSpPr>
          <p:spPr bwMode="auto">
            <a:xfrm>
              <a:off x="4161" y="4963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30" name="Rectangle 5"/>
            <p:cNvSpPr>
              <a:spLocks noChangeArrowheads="1"/>
            </p:cNvSpPr>
            <p:nvPr/>
          </p:nvSpPr>
          <p:spPr bwMode="auto">
            <a:xfrm>
              <a:off x="4108" y="6274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31" name="Rectangle 7"/>
            <p:cNvSpPr>
              <a:spLocks noChangeArrowheads="1"/>
            </p:cNvSpPr>
            <p:nvPr/>
          </p:nvSpPr>
          <p:spPr bwMode="auto">
            <a:xfrm>
              <a:off x="4161" y="5651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楷体_GB2312" pitchFamily="49" charset="-122"/>
              </a:endParaRPr>
            </a:p>
          </p:txBody>
        </p:sp>
        <p:sp>
          <p:nvSpPr>
            <p:cNvPr id="132" name="Text Box 8"/>
            <p:cNvSpPr txBox="1">
              <a:spLocks noChangeArrowheads="1"/>
            </p:cNvSpPr>
            <p:nvPr/>
          </p:nvSpPr>
          <p:spPr bwMode="auto">
            <a:xfrm>
              <a:off x="4319" y="4320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</p:grpSp>
      <p:grpSp>
        <p:nvGrpSpPr>
          <p:cNvPr id="133" name="Group 163"/>
          <p:cNvGrpSpPr>
            <a:grpSpLocks/>
          </p:cNvGrpSpPr>
          <p:nvPr/>
        </p:nvGrpSpPr>
        <p:grpSpPr bwMode="auto">
          <a:xfrm>
            <a:off x="6428706" y="1208416"/>
            <a:ext cx="5876895" cy="4552950"/>
            <a:chOff x="3965" y="4776"/>
            <a:chExt cx="3329" cy="2868"/>
          </a:xfrm>
        </p:grpSpPr>
        <p:pic>
          <p:nvPicPr>
            <p:cNvPr id="134" name="Picture 41" descr="精直小管"/>
            <p:cNvPicPr preferRelativeResize="0"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" y="4999"/>
              <a:ext cx="2173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Text Box 4"/>
            <p:cNvSpPr txBox="1">
              <a:spLocks noChangeArrowheads="1"/>
            </p:cNvSpPr>
            <p:nvPr/>
          </p:nvSpPr>
          <p:spPr bwMode="auto">
            <a:xfrm>
              <a:off x="6231" y="5419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36" name="Rectangle 5"/>
            <p:cNvSpPr>
              <a:spLocks noChangeArrowheads="1"/>
            </p:cNvSpPr>
            <p:nvPr/>
          </p:nvSpPr>
          <p:spPr bwMode="auto">
            <a:xfrm>
              <a:off x="6356" y="6738"/>
              <a:ext cx="80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精直小管</a:t>
              </a:r>
            </a:p>
          </p:txBody>
        </p:sp>
        <p:sp>
          <p:nvSpPr>
            <p:cNvPr id="137" name="Rectangle 6"/>
            <p:cNvSpPr>
              <a:spLocks noChangeArrowheads="1"/>
            </p:cNvSpPr>
            <p:nvPr/>
          </p:nvSpPr>
          <p:spPr bwMode="auto">
            <a:xfrm>
              <a:off x="6388" y="7353"/>
              <a:ext cx="90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精曲小管</a:t>
              </a:r>
            </a:p>
          </p:txBody>
        </p:sp>
        <p:sp>
          <p:nvSpPr>
            <p:cNvPr id="138" name="Rectangle 7"/>
            <p:cNvSpPr>
              <a:spLocks noChangeArrowheads="1"/>
            </p:cNvSpPr>
            <p:nvPr/>
          </p:nvSpPr>
          <p:spPr bwMode="auto">
            <a:xfrm>
              <a:off x="6231" y="6107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楷体_GB2312" pitchFamily="49" charset="-122"/>
              </a:endParaRPr>
            </a:p>
          </p:txBody>
        </p:sp>
        <p:sp>
          <p:nvSpPr>
            <p:cNvPr id="139" name="Text Box 8"/>
            <p:cNvSpPr txBox="1">
              <a:spLocks noChangeArrowheads="1"/>
            </p:cNvSpPr>
            <p:nvPr/>
          </p:nvSpPr>
          <p:spPr bwMode="auto">
            <a:xfrm>
              <a:off x="6389" y="4776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40" name="Line 9"/>
            <p:cNvSpPr>
              <a:spLocks noChangeShapeType="1"/>
            </p:cNvSpPr>
            <p:nvPr/>
          </p:nvSpPr>
          <p:spPr bwMode="auto">
            <a:xfrm flipV="1">
              <a:off x="6757" y="7098"/>
              <a:ext cx="0" cy="23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141" name="Group 57"/>
          <p:cNvGrpSpPr>
            <a:grpSpLocks/>
          </p:cNvGrpSpPr>
          <p:nvPr/>
        </p:nvGrpSpPr>
        <p:grpSpPr bwMode="auto">
          <a:xfrm>
            <a:off x="6428707" y="1208417"/>
            <a:ext cx="5454509" cy="4176713"/>
            <a:chOff x="6268" y="1692"/>
            <a:chExt cx="3090" cy="2631"/>
          </a:xfrm>
        </p:grpSpPr>
        <p:sp>
          <p:nvSpPr>
            <p:cNvPr id="142" name="Text Box 4"/>
            <p:cNvSpPr txBox="1">
              <a:spLocks noChangeArrowheads="1"/>
            </p:cNvSpPr>
            <p:nvPr/>
          </p:nvSpPr>
          <p:spPr bwMode="auto">
            <a:xfrm>
              <a:off x="8534" y="2335"/>
              <a:ext cx="10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43" name="Rectangle 7"/>
            <p:cNvSpPr>
              <a:spLocks noChangeArrowheads="1"/>
            </p:cNvSpPr>
            <p:nvPr/>
          </p:nvSpPr>
          <p:spPr bwMode="auto">
            <a:xfrm>
              <a:off x="8730" y="3023"/>
              <a:ext cx="6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睾丸网</a:t>
              </a:r>
            </a:p>
          </p:txBody>
        </p:sp>
        <p:sp>
          <p:nvSpPr>
            <p:cNvPr id="144" name="Text Box 8"/>
            <p:cNvSpPr txBox="1">
              <a:spLocks noChangeArrowheads="1"/>
            </p:cNvSpPr>
            <p:nvPr/>
          </p:nvSpPr>
          <p:spPr bwMode="auto">
            <a:xfrm>
              <a:off x="8692" y="1692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>
                <a:ea typeface="楷体_GB2312" pitchFamily="49" charset="-122"/>
              </a:endParaRPr>
            </a:p>
          </p:txBody>
        </p:sp>
        <p:sp>
          <p:nvSpPr>
            <p:cNvPr id="145" name="Line 9"/>
            <p:cNvSpPr>
              <a:spLocks noChangeShapeType="1"/>
            </p:cNvSpPr>
            <p:nvPr/>
          </p:nvSpPr>
          <p:spPr bwMode="auto">
            <a:xfrm flipV="1">
              <a:off x="9060" y="4014"/>
              <a:ext cx="0" cy="23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46" name="Line 10"/>
            <p:cNvSpPr>
              <a:spLocks noChangeShapeType="1"/>
            </p:cNvSpPr>
            <p:nvPr/>
          </p:nvSpPr>
          <p:spPr bwMode="auto">
            <a:xfrm flipV="1">
              <a:off x="9060" y="3371"/>
              <a:ext cx="0" cy="23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pic>
          <p:nvPicPr>
            <p:cNvPr id="147" name="Picture 65" descr="testis-animation-网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" y="1915"/>
              <a:ext cx="2174" cy="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8" name="Group 66"/>
          <p:cNvGrpSpPr>
            <a:grpSpLocks/>
          </p:cNvGrpSpPr>
          <p:nvPr/>
        </p:nvGrpSpPr>
        <p:grpSpPr bwMode="auto">
          <a:xfrm>
            <a:off x="6428706" y="1208417"/>
            <a:ext cx="5636541" cy="4178300"/>
            <a:chOff x="5760" y="-3896"/>
            <a:chExt cx="3193" cy="2632"/>
          </a:xfrm>
        </p:grpSpPr>
        <p:sp>
          <p:nvSpPr>
            <p:cNvPr id="149" name="Text Box 4"/>
            <p:cNvSpPr txBox="1">
              <a:spLocks noChangeArrowheads="1"/>
            </p:cNvSpPr>
            <p:nvPr/>
          </p:nvSpPr>
          <p:spPr bwMode="auto">
            <a:xfrm>
              <a:off x="8151" y="-3212"/>
              <a:ext cx="80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输出小管</a:t>
              </a:r>
              <a:endParaRPr lang="en-US" altLang="zh-CN" sz="2400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Text Box 8"/>
            <p:cNvSpPr txBox="1">
              <a:spLocks noChangeArrowheads="1"/>
            </p:cNvSpPr>
            <p:nvPr/>
          </p:nvSpPr>
          <p:spPr bwMode="auto">
            <a:xfrm>
              <a:off x="8184" y="-3896"/>
              <a:ext cx="10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1pPr>
              <a:lvl2pPr marL="742950" indent="-28575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2pPr>
              <a:lvl3pPr marL="11430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3pPr>
              <a:lvl4pPr marL="16002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4pPr>
              <a:lvl5pPr marL="2057400" indent="-228600" eaLnBrk="0" hangingPunct="0"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楷体_GB2312" pitchFamily="49" charset="-122"/>
              </a:endParaRPr>
            </a:p>
          </p:txBody>
        </p:sp>
        <p:sp>
          <p:nvSpPr>
            <p:cNvPr id="151" name="Line 9"/>
            <p:cNvSpPr>
              <a:spLocks noChangeShapeType="1"/>
            </p:cNvSpPr>
            <p:nvPr/>
          </p:nvSpPr>
          <p:spPr bwMode="auto">
            <a:xfrm flipV="1">
              <a:off x="8552" y="-1574"/>
              <a:ext cx="0" cy="23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52" name="Line 10"/>
            <p:cNvSpPr>
              <a:spLocks noChangeShapeType="1"/>
            </p:cNvSpPr>
            <p:nvPr/>
          </p:nvSpPr>
          <p:spPr bwMode="auto">
            <a:xfrm flipV="1">
              <a:off x="8552" y="-2217"/>
              <a:ext cx="0" cy="23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53" name="Line 11"/>
            <p:cNvSpPr>
              <a:spLocks noChangeShapeType="1"/>
            </p:cNvSpPr>
            <p:nvPr/>
          </p:nvSpPr>
          <p:spPr bwMode="auto">
            <a:xfrm flipV="1">
              <a:off x="8552" y="-2860"/>
              <a:ext cx="0" cy="23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</a:endParaRPr>
            </a:p>
          </p:txBody>
        </p:sp>
        <p:pic>
          <p:nvPicPr>
            <p:cNvPr id="154" name="Picture 75" descr="testis-animation-输出管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-3672"/>
              <a:ext cx="2174" cy="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5" name="Group 76"/>
          <p:cNvGrpSpPr>
            <a:grpSpLocks/>
          </p:cNvGrpSpPr>
          <p:nvPr/>
        </p:nvGrpSpPr>
        <p:grpSpPr bwMode="auto">
          <a:xfrm>
            <a:off x="6427120" y="1294142"/>
            <a:ext cx="5391588" cy="4086225"/>
            <a:chOff x="7061" y="-2862"/>
            <a:chExt cx="3054" cy="2574"/>
          </a:xfrm>
        </p:grpSpPr>
        <p:grpSp>
          <p:nvGrpSpPr>
            <p:cNvPr id="156" name="Group 20"/>
            <p:cNvGrpSpPr>
              <a:grpSpLocks/>
            </p:cNvGrpSpPr>
            <p:nvPr/>
          </p:nvGrpSpPr>
          <p:grpSpPr bwMode="auto">
            <a:xfrm>
              <a:off x="9558" y="-2862"/>
              <a:ext cx="557" cy="2498"/>
              <a:chOff x="3882" y="825"/>
              <a:chExt cx="480" cy="2467"/>
            </a:xfrm>
          </p:grpSpPr>
          <p:sp>
            <p:nvSpPr>
              <p:cNvPr id="158" name="Text Box 8"/>
              <p:cNvSpPr txBox="1">
                <a:spLocks noChangeArrowheads="1"/>
              </p:cNvSpPr>
              <p:nvPr/>
            </p:nvSpPr>
            <p:spPr bwMode="auto">
              <a:xfrm>
                <a:off x="3882" y="825"/>
                <a:ext cx="480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1pPr>
                <a:lvl2pPr marL="742950" indent="-28575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2pPr>
                <a:lvl3pPr marL="11430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3pPr>
                <a:lvl4pPr marL="16002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4pPr>
                <a:lvl5pPr marL="2057400" indent="-228600" eaLnBrk="0" hangingPunct="0"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附  睾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Line 9"/>
              <p:cNvSpPr>
                <a:spLocks noChangeShapeType="1"/>
              </p:cNvSpPr>
              <p:nvPr/>
            </p:nvSpPr>
            <p:spPr bwMode="auto">
              <a:xfrm flipV="1">
                <a:off x="4139" y="3065"/>
                <a:ext cx="0" cy="227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</a:endParaRPr>
              </a:p>
            </p:txBody>
          </p:sp>
          <p:sp>
            <p:nvSpPr>
              <p:cNvPr id="160" name="Line 10"/>
              <p:cNvSpPr>
                <a:spLocks noChangeShapeType="1"/>
              </p:cNvSpPr>
              <p:nvPr/>
            </p:nvSpPr>
            <p:spPr bwMode="auto">
              <a:xfrm flipV="1">
                <a:off x="4139" y="2430"/>
                <a:ext cx="0" cy="227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</a:endParaRPr>
              </a:p>
            </p:txBody>
          </p:sp>
          <p:sp>
            <p:nvSpPr>
              <p:cNvPr id="161" name="Line 11"/>
              <p:cNvSpPr>
                <a:spLocks noChangeShapeType="1"/>
              </p:cNvSpPr>
              <p:nvPr/>
            </p:nvSpPr>
            <p:spPr bwMode="auto">
              <a:xfrm flipV="1">
                <a:off x="4139" y="1795"/>
                <a:ext cx="0" cy="227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</a:endParaRPr>
              </a:p>
            </p:txBody>
          </p:sp>
          <p:sp>
            <p:nvSpPr>
              <p:cNvPr id="162" name="Line 12"/>
              <p:cNvSpPr>
                <a:spLocks noChangeShapeType="1"/>
              </p:cNvSpPr>
              <p:nvPr/>
            </p:nvSpPr>
            <p:spPr bwMode="auto">
              <a:xfrm flipV="1">
                <a:off x="4139" y="1160"/>
                <a:ext cx="0" cy="227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</a:endParaRPr>
              </a:p>
            </p:txBody>
          </p:sp>
        </p:grpSp>
        <p:pic>
          <p:nvPicPr>
            <p:cNvPr id="157" name="Picture 87" descr="testis-animation-附睾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" y="-2693"/>
              <a:ext cx="2172" cy="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7911778" y="549645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睾丸横切</a:t>
            </a:r>
            <a:r>
              <a:rPr kumimoji="1" lang="zh-CN" altLang="en-US" sz="2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</a:t>
            </a:r>
            <a:endParaRPr kumimoji="1" lang="en-CA" altLang="zh-CN" sz="240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42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60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798763" y="4365625"/>
            <a:ext cx="279400" cy="2159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1" y="539138"/>
            <a:ext cx="3779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1951038"/>
            <a:ext cx="54006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1951038"/>
            <a:ext cx="54006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254841" y="2428083"/>
            <a:ext cx="5142784" cy="125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占输卵管全长的 </a:t>
            </a:r>
            <a:r>
              <a:rPr lang="en-US" altLang="zh-CN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2/3</a:t>
            </a:r>
          </a:p>
          <a:p>
            <a:pPr marL="457200" indent="-4572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粗而弯曲，血运丰富</a:t>
            </a:r>
            <a:endParaRPr lang="en-US" altLang="zh-CN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卵细胞通常在此</a:t>
            </a: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受精 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899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61</a:t>
            </a:fld>
            <a:endParaRPr lang="zh-CN" altLang="en-US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07975"/>
            <a:ext cx="2962275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307975"/>
            <a:ext cx="365125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551238"/>
            <a:ext cx="2962275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3551238"/>
            <a:ext cx="3627438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244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62</a:t>
            </a:fld>
            <a:endParaRPr lang="zh-CN" alt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-28695"/>
            <a:ext cx="4826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/>
          <p:cNvSpPr/>
          <p:nvPr/>
        </p:nvSpPr>
        <p:spPr>
          <a:xfrm>
            <a:off x="3925888" y="258642"/>
            <a:ext cx="720725" cy="5048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2058867"/>
            <a:ext cx="2362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2990850" y="763467"/>
            <a:ext cx="2087563" cy="2374900"/>
            <a:chOff x="2483768" y="2348880"/>
            <a:chExt cx="2088232" cy="2376264"/>
          </a:xfrm>
        </p:grpSpPr>
        <p:cxnSp>
          <p:nvCxnSpPr>
            <p:cNvPr id="34" name="直接连接符 33"/>
            <p:cNvCxnSpPr/>
            <p:nvPr/>
          </p:nvCxnSpPr>
          <p:spPr>
            <a:xfrm flipH="1">
              <a:off x="2483768" y="2348880"/>
              <a:ext cx="935338" cy="2376264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5" name="直接连接符 34"/>
            <p:cNvCxnSpPr/>
            <p:nvPr/>
          </p:nvCxnSpPr>
          <p:spPr>
            <a:xfrm>
              <a:off x="4140062" y="2348880"/>
              <a:ext cx="431938" cy="144069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78055"/>
            <a:ext cx="12985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2851030"/>
            <a:ext cx="1557338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796881" y="1202918"/>
            <a:ext cx="362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异位妊娠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（宫外孕）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305550" y="2640860"/>
            <a:ext cx="548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正常妊娠时，受精卵着床于子宫体腔内，即宫内孕。由于输卵管管腔或周围的炎症，引起管腔通畅不佳，阻碍孕卵正常运行，孕卵在子宫腔以外的地方着床、发育的过程（多见于输卵管）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4053082"/>
            <a:ext cx="4679950" cy="26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63</a:t>
            </a:fld>
            <a:endParaRPr lang="zh-CN" altLang="en-US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778669"/>
            <a:ext cx="39195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993900"/>
            <a:ext cx="54006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1993900"/>
            <a:ext cx="54006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254841" y="2428083"/>
            <a:ext cx="5142784" cy="125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81840" y="2665750"/>
            <a:ext cx="39306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占输卵管全长的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1/3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短而直，血管分布少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输卵管结扎术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的部位</a:t>
            </a:r>
          </a:p>
        </p:txBody>
      </p:sp>
      <p:sp>
        <p:nvSpPr>
          <p:cNvPr id="18" name="矩形 17"/>
          <p:cNvSpPr/>
          <p:nvPr/>
        </p:nvSpPr>
        <p:spPr>
          <a:xfrm>
            <a:off x="1670140" y="1677573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靠近子宫，管腔相对较狭窄</a:t>
            </a:r>
          </a:p>
        </p:txBody>
      </p:sp>
    </p:spTree>
    <p:extLst>
      <p:ext uri="{BB962C8B-B14F-4D97-AF65-F5344CB8AC3E}">
        <p14:creationId xmlns:p14="http://schemas.microsoft.com/office/powerpoint/2010/main" val="29315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64</a:t>
            </a:fld>
            <a:endParaRPr lang="zh-CN" altLang="en-US"/>
          </a:p>
        </p:txBody>
      </p:sp>
      <p:pic>
        <p:nvPicPr>
          <p:cNvPr id="10" name="Picture 6" descr="s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136328" y="1813567"/>
            <a:ext cx="4176464" cy="3721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5922963"/>
            <a:ext cx="2520950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5932488"/>
            <a:ext cx="2490788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 descr="http://img.hc360.com/pharm/info/images/200706/20060720105349322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613" r="6935" b="4427"/>
          <a:stretch>
            <a:fillRect/>
          </a:stretch>
        </p:blipFill>
        <p:spPr bwMode="auto">
          <a:xfrm>
            <a:off x="7064375" y="1418431"/>
            <a:ext cx="2271713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输精管结扎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 b="10835"/>
          <a:stretch>
            <a:fillRect/>
          </a:stretch>
        </p:blipFill>
        <p:spPr bwMode="auto">
          <a:xfrm>
            <a:off x="6362700" y="3686969"/>
            <a:ext cx="33337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415925"/>
            <a:ext cx="723582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57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65</a:t>
            </a:fld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/>
          <a:stretch>
            <a:fillRect/>
          </a:stretch>
        </p:blipFill>
        <p:spPr bwMode="auto">
          <a:xfrm>
            <a:off x="7021512" y="1727994"/>
            <a:ext cx="416083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2" y="1740044"/>
            <a:ext cx="4121944" cy="341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9194800" y="2418557"/>
            <a:ext cx="2159000" cy="893762"/>
            <a:chOff x="6444307" y="2534785"/>
            <a:chExt cx="2159000" cy="894215"/>
          </a:xfrm>
        </p:grpSpPr>
        <p:sp>
          <p:nvSpPr>
            <p:cNvPr id="17" name="TextBox 6"/>
            <p:cNvSpPr txBox="1"/>
            <p:nvPr/>
          </p:nvSpPr>
          <p:spPr bwMode="auto">
            <a:xfrm>
              <a:off x="6444307" y="2534785"/>
              <a:ext cx="2159000" cy="369519"/>
            </a:xfrm>
            <a:prstGeom prst="rect">
              <a:avLst/>
            </a:prstGeom>
            <a:noFill/>
            <a:ln w="28575" cap="flat" cmpd="sng" algn="ctr">
              <a:noFill/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/>
            <a:lstStyle>
              <a:defPPr>
                <a:defRPr lang="zh-CN"/>
              </a:defPPr>
            </a:lstStyle>
            <a:p>
              <a:r>
                <a:rPr lang="zh-CN" altLang="en-US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输卵管子宫口</a:t>
              </a:r>
            </a:p>
          </p:txBody>
        </p:sp>
        <p:cxnSp>
          <p:nvCxnSpPr>
            <p:cNvPr id="18" name="直接箭头连接符 17"/>
            <p:cNvCxnSpPr/>
            <p:nvPr/>
          </p:nvCxnSpPr>
          <p:spPr>
            <a:xfrm flipH="1">
              <a:off x="6853882" y="2923919"/>
              <a:ext cx="117475" cy="50508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headEnd type="oval" w="med" len="med"/>
              <a:tailEnd type="triangle" w="med" len="med"/>
            </a:ln>
            <a:effectLst>
              <a:glow rad="101600">
                <a:srgbClr val="A7EA52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19" name="矩形 18"/>
          <p:cNvSpPr/>
          <p:nvPr/>
        </p:nvSpPr>
        <p:spPr>
          <a:xfrm>
            <a:off x="4265613" y="3946525"/>
            <a:ext cx="215900" cy="38893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704850"/>
            <a:ext cx="34575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>
          <a:xfrm>
            <a:off x="1594207" y="2296656"/>
            <a:ext cx="61400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位于子宫壁内，长约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1cm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直径最细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输卵管子宫口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通子宫腔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受精卵由此进入子宫</a:t>
            </a:r>
          </a:p>
        </p:txBody>
      </p:sp>
    </p:spTree>
    <p:extLst>
      <p:ext uri="{BB962C8B-B14F-4D97-AF65-F5344CB8AC3E}">
        <p14:creationId xmlns:p14="http://schemas.microsoft.com/office/powerpoint/2010/main" val="4825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66</a:t>
            </a:fld>
            <a:endParaRPr lang="zh-CN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485899"/>
            <a:ext cx="7618413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336"/>
          <a:stretch/>
        </p:blipFill>
        <p:spPr bwMode="auto">
          <a:xfrm>
            <a:off x="1987550" y="1503393"/>
            <a:ext cx="7618413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6700"/>
            <a:ext cx="5472112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5745163"/>
            <a:ext cx="3276600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直接箭头连接符 14"/>
          <p:cNvCxnSpPr/>
          <p:nvPr/>
        </p:nvCxnSpPr>
        <p:spPr>
          <a:xfrm flipH="1">
            <a:off x="8315325" y="1671276"/>
            <a:ext cx="560387" cy="23567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TextBox 24"/>
          <p:cNvSpPr txBox="1"/>
          <p:nvPr/>
        </p:nvSpPr>
        <p:spPr bwMode="auto">
          <a:xfrm>
            <a:off x="8993981" y="1303338"/>
            <a:ext cx="1223964" cy="400110"/>
          </a:xfrm>
          <a:prstGeom prst="rect">
            <a:avLst/>
          </a:prstGeom>
          <a:noFill/>
          <a:ln w="28575" cap="flat" cmpd="sng" algn="ctr">
            <a:noFill/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spAutoFit/>
          </a:bodyPr>
          <a:lstStyle>
            <a:defPPr>
              <a:defRPr lang="zh-CN"/>
            </a:defPPr>
            <a:lvl1pPr>
              <a:defRPr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effectLst/>
              </a:rPr>
              <a:t>卵 子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6434139" y="2108200"/>
            <a:ext cx="258761" cy="42105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TextBox 24"/>
          <p:cNvSpPr txBox="1"/>
          <p:nvPr/>
        </p:nvSpPr>
        <p:spPr bwMode="auto">
          <a:xfrm>
            <a:off x="6332535" y="1311414"/>
            <a:ext cx="1223964" cy="707886"/>
          </a:xfrm>
          <a:prstGeom prst="rect">
            <a:avLst/>
          </a:prstGeom>
          <a:noFill/>
          <a:ln w="28575" cap="flat" cmpd="sng" algn="ctr">
            <a:noFill/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spAutoFit/>
          </a:bodyPr>
          <a:lstStyle>
            <a:defPPr>
              <a:defRPr lang="zh-CN"/>
            </a:defPPr>
            <a:lvl1pPr>
              <a:defRPr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effectLst/>
              </a:rPr>
              <a:t>输卵管</a:t>
            </a:r>
            <a:endParaRPr lang="en-US" altLang="zh-CN" sz="2000" b="1" dirty="0">
              <a:solidFill>
                <a:srgbClr val="0000CC"/>
              </a:solidFill>
              <a:effectLst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0000CC"/>
                </a:solidFill>
                <a:effectLst/>
              </a:rPr>
              <a:t>子宫部</a:t>
            </a:r>
          </a:p>
        </p:txBody>
      </p:sp>
    </p:spTree>
    <p:extLst>
      <p:ext uri="{BB962C8B-B14F-4D97-AF65-F5344CB8AC3E}">
        <p14:creationId xmlns:p14="http://schemas.microsoft.com/office/powerpoint/2010/main" val="394820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67</a:t>
            </a:fld>
            <a:endParaRPr lang="zh-CN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4559300"/>
            <a:ext cx="39258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4559300"/>
            <a:ext cx="391318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5422900"/>
            <a:ext cx="390207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5427663"/>
            <a:ext cx="39258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279525"/>
            <a:ext cx="7350125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323975"/>
            <a:ext cx="7265988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108075"/>
            <a:ext cx="760412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050925"/>
            <a:ext cx="741362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179513"/>
            <a:ext cx="7681913" cy="305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>
          <a:xfrm>
            <a:off x="2038350" y="34232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输卵管小节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5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68</a:t>
            </a:fld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582434" y="485014"/>
            <a:ext cx="290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三、子宫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Uterus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1186" y="1069789"/>
            <a:ext cx="11129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是壁厚腔小中空的肌性器官，胎儿在此发育生长。成人未孕子宫呈前后稍扁，</a:t>
            </a:r>
            <a:r>
              <a:rPr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倒置的梨形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，长约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8cm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，最宽径约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4cm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，壁厚约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2-3cm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。子宫分为底、体、颈三部</a:t>
            </a:r>
          </a:p>
        </p:txBody>
      </p:sp>
      <p:pic>
        <p:nvPicPr>
          <p:cNvPr id="29" name="Picture 2" descr="6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2199885"/>
            <a:ext cx="4427537" cy="452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5"/>
          <p:cNvSpPr>
            <a:spLocks noChangeShapeType="1"/>
          </p:cNvSpPr>
          <p:nvPr/>
        </p:nvSpPr>
        <p:spPr bwMode="auto">
          <a:xfrm flipH="1" flipV="1">
            <a:off x="8399463" y="2844039"/>
            <a:ext cx="84138" cy="39211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775575" y="2389585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子宫底</a:t>
            </a:r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 flipH="1" flipV="1">
            <a:off x="7204076" y="4892814"/>
            <a:ext cx="8382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6273072" y="468984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子宫峡</a:t>
            </a: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H="1" flipV="1">
            <a:off x="7112001" y="5633971"/>
            <a:ext cx="9144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6142038" y="5402328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子宫颈</a:t>
            </a:r>
          </a:p>
        </p:txBody>
      </p:sp>
      <p:sp>
        <p:nvSpPr>
          <p:cNvPr id="36" name="Line 11"/>
          <p:cNvSpPr>
            <a:spLocks noChangeShapeType="1"/>
          </p:cNvSpPr>
          <p:nvPr/>
        </p:nvSpPr>
        <p:spPr bwMode="auto">
          <a:xfrm>
            <a:off x="8882063" y="5919721"/>
            <a:ext cx="1152525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flipH="1" flipV="1">
            <a:off x="7192963" y="6356350"/>
            <a:ext cx="1077912" cy="2549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6319838" y="6141971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  道</a:t>
            </a:r>
          </a:p>
        </p:txBody>
      </p:sp>
      <p:sp>
        <p:nvSpPr>
          <p:cNvPr id="39" name="Line 14"/>
          <p:cNvSpPr>
            <a:spLocks noChangeShapeType="1"/>
          </p:cNvSpPr>
          <p:nvPr/>
        </p:nvSpPr>
        <p:spPr bwMode="auto">
          <a:xfrm flipV="1">
            <a:off x="8809038" y="5311775"/>
            <a:ext cx="1225550" cy="30163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 flipH="1" flipV="1">
            <a:off x="7061200" y="4092575"/>
            <a:ext cx="79216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137276" y="3825082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子宫体</a:t>
            </a:r>
          </a:p>
        </p:txBody>
      </p:sp>
      <p:sp>
        <p:nvSpPr>
          <p:cNvPr id="42" name="Line 17"/>
          <p:cNvSpPr>
            <a:spLocks noChangeShapeType="1"/>
          </p:cNvSpPr>
          <p:nvPr/>
        </p:nvSpPr>
        <p:spPr bwMode="auto">
          <a:xfrm flipH="1">
            <a:off x="9799638" y="2758190"/>
            <a:ext cx="152400" cy="659706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9272588" y="2316342"/>
            <a:ext cx="152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输卵管峡</a:t>
            </a:r>
          </a:p>
        </p:txBody>
      </p:sp>
      <p:sp>
        <p:nvSpPr>
          <p:cNvPr id="44" name="Rectangle 19"/>
          <p:cNvSpPr>
            <a:spLocks noChangeArrowheads="1"/>
          </p:cNvSpPr>
          <p:nvPr/>
        </p:nvSpPr>
        <p:spPr bwMode="auto">
          <a:xfrm>
            <a:off x="9952038" y="5102226"/>
            <a:ext cx="2195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子宫颈阴道上部</a:t>
            </a:r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9952038" y="5697471"/>
            <a:ext cx="2051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子宫颈阴道部</a:t>
            </a: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6796882" y="2389585"/>
            <a:ext cx="122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子宫角</a:t>
            </a:r>
            <a:r>
              <a:rPr lang="zh-CN" altLang="en-US" sz="2000" b="1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7" name="Line 22"/>
          <p:cNvSpPr>
            <a:spLocks noChangeShapeType="1"/>
          </p:cNvSpPr>
          <p:nvPr/>
        </p:nvSpPr>
        <p:spPr bwMode="auto">
          <a:xfrm flipH="1" flipV="1">
            <a:off x="7516019" y="2788477"/>
            <a:ext cx="215900" cy="503237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7"/>
          <a:stretch/>
        </p:blipFill>
        <p:spPr bwMode="auto">
          <a:xfrm>
            <a:off x="794545" y="2484673"/>
            <a:ext cx="5170487" cy="407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2116138" y="4115404"/>
            <a:ext cx="1560513" cy="1362075"/>
            <a:chOff x="1731523" y="3526277"/>
            <a:chExt cx="1561290" cy="1361517"/>
          </a:xfrm>
        </p:grpSpPr>
        <p:sp>
          <p:nvSpPr>
            <p:cNvPr id="51" name="任意多边形 50"/>
            <p:cNvSpPr/>
            <p:nvPr/>
          </p:nvSpPr>
          <p:spPr>
            <a:xfrm>
              <a:off x="1731523" y="3526277"/>
              <a:ext cx="1561290" cy="1361517"/>
            </a:xfrm>
            <a:custGeom>
              <a:avLst/>
              <a:gdLst>
                <a:gd name="connsiteX0" fmla="*/ 1060315 w 1561290"/>
                <a:gd name="connsiteY0" fmla="*/ 1313234 h 1361517"/>
                <a:gd name="connsiteX1" fmla="*/ 1074907 w 1561290"/>
                <a:gd name="connsiteY1" fmla="*/ 1288914 h 1361517"/>
                <a:gd name="connsiteX2" fmla="*/ 1084634 w 1561290"/>
                <a:gd name="connsiteY2" fmla="*/ 1259732 h 1361517"/>
                <a:gd name="connsiteX3" fmla="*/ 1094362 w 1561290"/>
                <a:gd name="connsiteY3" fmla="*/ 1245140 h 1361517"/>
                <a:gd name="connsiteX4" fmla="*/ 1099226 w 1561290"/>
                <a:gd name="connsiteY4" fmla="*/ 1230549 h 1361517"/>
                <a:gd name="connsiteX5" fmla="*/ 1118681 w 1561290"/>
                <a:gd name="connsiteY5" fmla="*/ 1201366 h 1361517"/>
                <a:gd name="connsiteX6" fmla="*/ 1123545 w 1561290"/>
                <a:gd name="connsiteY6" fmla="*/ 1138136 h 1361517"/>
                <a:gd name="connsiteX7" fmla="*/ 1147864 w 1561290"/>
                <a:gd name="connsiteY7" fmla="*/ 1108953 h 1361517"/>
                <a:gd name="connsiteX8" fmla="*/ 1167320 w 1561290"/>
                <a:gd name="connsiteY8" fmla="*/ 1079770 h 1361517"/>
                <a:gd name="connsiteX9" fmla="*/ 1211094 w 1561290"/>
                <a:gd name="connsiteY9" fmla="*/ 1040859 h 1361517"/>
                <a:gd name="connsiteX10" fmla="*/ 1240277 w 1561290"/>
                <a:gd name="connsiteY10" fmla="*/ 982493 h 1361517"/>
                <a:gd name="connsiteX11" fmla="*/ 1245141 w 1561290"/>
                <a:gd name="connsiteY11" fmla="*/ 967902 h 1361517"/>
                <a:gd name="connsiteX12" fmla="*/ 1250005 w 1561290"/>
                <a:gd name="connsiteY12" fmla="*/ 953310 h 1361517"/>
                <a:gd name="connsiteX13" fmla="*/ 1254868 w 1561290"/>
                <a:gd name="connsiteY13" fmla="*/ 924127 h 1361517"/>
                <a:gd name="connsiteX14" fmla="*/ 1274324 w 1561290"/>
                <a:gd name="connsiteY14" fmla="*/ 880353 h 1361517"/>
                <a:gd name="connsiteX15" fmla="*/ 1288915 w 1561290"/>
                <a:gd name="connsiteY15" fmla="*/ 865761 h 1361517"/>
                <a:gd name="connsiteX16" fmla="*/ 1293779 w 1561290"/>
                <a:gd name="connsiteY16" fmla="*/ 851170 h 1361517"/>
                <a:gd name="connsiteX17" fmla="*/ 1308371 w 1561290"/>
                <a:gd name="connsiteY17" fmla="*/ 841442 h 1361517"/>
                <a:gd name="connsiteX18" fmla="*/ 1322962 w 1561290"/>
                <a:gd name="connsiteY18" fmla="*/ 826851 h 1361517"/>
                <a:gd name="connsiteX19" fmla="*/ 1347281 w 1561290"/>
                <a:gd name="connsiteY19" fmla="*/ 797668 h 1361517"/>
                <a:gd name="connsiteX20" fmla="*/ 1361873 w 1561290"/>
                <a:gd name="connsiteY20" fmla="*/ 768485 h 1361517"/>
                <a:gd name="connsiteX21" fmla="*/ 1376464 w 1561290"/>
                <a:gd name="connsiteY21" fmla="*/ 758757 h 1361517"/>
                <a:gd name="connsiteX22" fmla="*/ 1400783 w 1561290"/>
                <a:gd name="connsiteY22" fmla="*/ 729574 h 1361517"/>
                <a:gd name="connsiteX23" fmla="*/ 1410511 w 1561290"/>
                <a:gd name="connsiteY23" fmla="*/ 714983 h 1361517"/>
                <a:gd name="connsiteX24" fmla="*/ 1425103 w 1561290"/>
                <a:gd name="connsiteY24" fmla="*/ 700391 h 1361517"/>
                <a:gd name="connsiteX25" fmla="*/ 1449422 w 1561290"/>
                <a:gd name="connsiteY25" fmla="*/ 656617 h 1361517"/>
                <a:gd name="connsiteX26" fmla="*/ 1459149 w 1561290"/>
                <a:gd name="connsiteY26" fmla="*/ 642025 h 1361517"/>
                <a:gd name="connsiteX27" fmla="*/ 1468877 w 1561290"/>
                <a:gd name="connsiteY27" fmla="*/ 612842 h 1361517"/>
                <a:gd name="connsiteX28" fmla="*/ 1473741 w 1561290"/>
                <a:gd name="connsiteY28" fmla="*/ 598251 h 1361517"/>
                <a:gd name="connsiteX29" fmla="*/ 1493196 w 1561290"/>
                <a:gd name="connsiteY29" fmla="*/ 569068 h 1361517"/>
                <a:gd name="connsiteX30" fmla="*/ 1512651 w 1561290"/>
                <a:gd name="connsiteY30" fmla="*/ 539885 h 1361517"/>
                <a:gd name="connsiteX31" fmla="*/ 1532107 w 1561290"/>
                <a:gd name="connsiteY31" fmla="*/ 510702 h 1361517"/>
                <a:gd name="connsiteX32" fmla="*/ 1541834 w 1561290"/>
                <a:gd name="connsiteY32" fmla="*/ 481519 h 1361517"/>
                <a:gd name="connsiteX33" fmla="*/ 1551562 w 1561290"/>
                <a:gd name="connsiteY33" fmla="*/ 466927 h 1361517"/>
                <a:gd name="connsiteX34" fmla="*/ 1561290 w 1561290"/>
                <a:gd name="connsiteY34" fmla="*/ 428017 h 1361517"/>
                <a:gd name="connsiteX35" fmla="*/ 1556426 w 1561290"/>
                <a:gd name="connsiteY35" fmla="*/ 257783 h 1361517"/>
                <a:gd name="connsiteX36" fmla="*/ 1532107 w 1561290"/>
                <a:gd name="connsiteY36" fmla="*/ 214008 h 1361517"/>
                <a:gd name="connsiteX37" fmla="*/ 1493196 w 1561290"/>
                <a:gd name="connsiteY37" fmla="*/ 170234 h 1361517"/>
                <a:gd name="connsiteX38" fmla="*/ 1464013 w 1561290"/>
                <a:gd name="connsiteY38" fmla="*/ 141051 h 1361517"/>
                <a:gd name="connsiteX39" fmla="*/ 1449422 w 1561290"/>
                <a:gd name="connsiteY39" fmla="*/ 131323 h 1361517"/>
                <a:gd name="connsiteX40" fmla="*/ 1410511 w 1561290"/>
                <a:gd name="connsiteY40" fmla="*/ 97276 h 1361517"/>
                <a:gd name="connsiteX41" fmla="*/ 1381328 w 1561290"/>
                <a:gd name="connsiteY41" fmla="*/ 68093 h 1361517"/>
                <a:gd name="connsiteX42" fmla="*/ 885217 w 1561290"/>
                <a:gd name="connsiteY42" fmla="*/ 43774 h 1361517"/>
                <a:gd name="connsiteX43" fmla="*/ 865762 w 1561290"/>
                <a:gd name="connsiteY43" fmla="*/ 38910 h 1361517"/>
                <a:gd name="connsiteX44" fmla="*/ 836579 w 1561290"/>
                <a:gd name="connsiteY44" fmla="*/ 34046 h 1361517"/>
                <a:gd name="connsiteX45" fmla="*/ 807396 w 1561290"/>
                <a:gd name="connsiteY45" fmla="*/ 24319 h 1361517"/>
                <a:gd name="connsiteX46" fmla="*/ 515566 w 1561290"/>
                <a:gd name="connsiteY46" fmla="*/ 29183 h 1361517"/>
                <a:gd name="connsiteX47" fmla="*/ 500975 w 1561290"/>
                <a:gd name="connsiteY47" fmla="*/ 34046 h 1361517"/>
                <a:gd name="connsiteX48" fmla="*/ 248056 w 1561290"/>
                <a:gd name="connsiteY48" fmla="*/ 29183 h 1361517"/>
                <a:gd name="connsiteX49" fmla="*/ 204281 w 1561290"/>
                <a:gd name="connsiteY49" fmla="*/ 14591 h 1361517"/>
                <a:gd name="connsiteX50" fmla="*/ 175098 w 1561290"/>
                <a:gd name="connsiteY50" fmla="*/ 4863 h 1361517"/>
                <a:gd name="connsiteX51" fmla="*/ 155643 w 1561290"/>
                <a:gd name="connsiteY51" fmla="*/ 0 h 1361517"/>
                <a:gd name="connsiteX52" fmla="*/ 82686 w 1561290"/>
                <a:gd name="connsiteY52" fmla="*/ 4863 h 1361517"/>
                <a:gd name="connsiteX53" fmla="*/ 68094 w 1561290"/>
                <a:gd name="connsiteY53" fmla="*/ 14591 h 1361517"/>
                <a:gd name="connsiteX54" fmla="*/ 48639 w 1561290"/>
                <a:gd name="connsiteY54" fmla="*/ 24319 h 1361517"/>
                <a:gd name="connsiteX55" fmla="*/ 29183 w 1561290"/>
                <a:gd name="connsiteY55" fmla="*/ 48638 h 1361517"/>
                <a:gd name="connsiteX56" fmla="*/ 24320 w 1561290"/>
                <a:gd name="connsiteY56" fmla="*/ 63229 h 1361517"/>
                <a:gd name="connsiteX57" fmla="*/ 9728 w 1561290"/>
                <a:gd name="connsiteY57" fmla="*/ 77821 h 1361517"/>
                <a:gd name="connsiteX58" fmla="*/ 0 w 1561290"/>
                <a:gd name="connsiteY58" fmla="*/ 92412 h 1361517"/>
                <a:gd name="connsiteX59" fmla="*/ 9728 w 1561290"/>
                <a:gd name="connsiteY59" fmla="*/ 184825 h 1361517"/>
                <a:gd name="connsiteX60" fmla="*/ 19456 w 1561290"/>
                <a:gd name="connsiteY60" fmla="*/ 214008 h 1361517"/>
                <a:gd name="connsiteX61" fmla="*/ 34047 w 1561290"/>
                <a:gd name="connsiteY61" fmla="*/ 223736 h 1361517"/>
                <a:gd name="connsiteX62" fmla="*/ 43775 w 1561290"/>
                <a:gd name="connsiteY62" fmla="*/ 238327 h 1361517"/>
                <a:gd name="connsiteX63" fmla="*/ 48639 w 1561290"/>
                <a:gd name="connsiteY63" fmla="*/ 252919 h 1361517"/>
                <a:gd name="connsiteX64" fmla="*/ 107005 w 1561290"/>
                <a:gd name="connsiteY64" fmla="*/ 282102 h 1361517"/>
                <a:gd name="connsiteX65" fmla="*/ 121596 w 1561290"/>
                <a:gd name="connsiteY65" fmla="*/ 291829 h 1361517"/>
                <a:gd name="connsiteX66" fmla="*/ 136188 w 1561290"/>
                <a:gd name="connsiteY66" fmla="*/ 306421 h 1361517"/>
                <a:gd name="connsiteX67" fmla="*/ 150779 w 1561290"/>
                <a:gd name="connsiteY67" fmla="*/ 311285 h 1361517"/>
                <a:gd name="connsiteX68" fmla="*/ 179962 w 1561290"/>
                <a:gd name="connsiteY68" fmla="*/ 325876 h 1361517"/>
                <a:gd name="connsiteX69" fmla="*/ 223737 w 1561290"/>
                <a:gd name="connsiteY69" fmla="*/ 359923 h 1361517"/>
                <a:gd name="connsiteX70" fmla="*/ 238328 w 1561290"/>
                <a:gd name="connsiteY70" fmla="*/ 369651 h 1361517"/>
                <a:gd name="connsiteX71" fmla="*/ 252920 w 1561290"/>
                <a:gd name="connsiteY71" fmla="*/ 379378 h 1361517"/>
                <a:gd name="connsiteX72" fmla="*/ 296694 w 1561290"/>
                <a:gd name="connsiteY72" fmla="*/ 413425 h 1361517"/>
                <a:gd name="connsiteX73" fmla="*/ 306422 w 1561290"/>
                <a:gd name="connsiteY73" fmla="*/ 428017 h 1361517"/>
                <a:gd name="connsiteX74" fmla="*/ 350196 w 1561290"/>
                <a:gd name="connsiteY74" fmla="*/ 452336 h 1361517"/>
                <a:gd name="connsiteX75" fmla="*/ 364788 w 1561290"/>
                <a:gd name="connsiteY75" fmla="*/ 466927 h 1361517"/>
                <a:gd name="connsiteX76" fmla="*/ 379379 w 1561290"/>
                <a:gd name="connsiteY76" fmla="*/ 476655 h 1361517"/>
                <a:gd name="connsiteX77" fmla="*/ 408562 w 1561290"/>
                <a:gd name="connsiteY77" fmla="*/ 505838 h 1361517"/>
                <a:gd name="connsiteX78" fmla="*/ 423154 w 1561290"/>
                <a:gd name="connsiteY78" fmla="*/ 520429 h 1361517"/>
                <a:gd name="connsiteX79" fmla="*/ 452337 w 1561290"/>
                <a:gd name="connsiteY79" fmla="*/ 539885 h 1361517"/>
                <a:gd name="connsiteX80" fmla="*/ 462064 w 1561290"/>
                <a:gd name="connsiteY80" fmla="*/ 554476 h 1361517"/>
                <a:gd name="connsiteX81" fmla="*/ 491247 w 1561290"/>
                <a:gd name="connsiteY81" fmla="*/ 573932 h 1361517"/>
                <a:gd name="connsiteX82" fmla="*/ 510703 w 1561290"/>
                <a:gd name="connsiteY82" fmla="*/ 603114 h 1361517"/>
                <a:gd name="connsiteX83" fmla="*/ 520430 w 1561290"/>
                <a:gd name="connsiteY83" fmla="*/ 617706 h 1361517"/>
                <a:gd name="connsiteX84" fmla="*/ 544749 w 1561290"/>
                <a:gd name="connsiteY84" fmla="*/ 646889 h 1361517"/>
                <a:gd name="connsiteX85" fmla="*/ 559341 w 1561290"/>
                <a:gd name="connsiteY85" fmla="*/ 661480 h 1361517"/>
                <a:gd name="connsiteX86" fmla="*/ 593388 w 1561290"/>
                <a:gd name="connsiteY86" fmla="*/ 700391 h 1361517"/>
                <a:gd name="connsiteX87" fmla="*/ 617707 w 1561290"/>
                <a:gd name="connsiteY87" fmla="*/ 724710 h 1361517"/>
                <a:gd name="connsiteX88" fmla="*/ 642026 w 1561290"/>
                <a:gd name="connsiteY88" fmla="*/ 749029 h 1361517"/>
                <a:gd name="connsiteX89" fmla="*/ 666345 w 1561290"/>
                <a:gd name="connsiteY89" fmla="*/ 778212 h 1361517"/>
                <a:gd name="connsiteX90" fmla="*/ 680937 w 1561290"/>
                <a:gd name="connsiteY90" fmla="*/ 783076 h 1361517"/>
                <a:gd name="connsiteX91" fmla="*/ 695528 w 1561290"/>
                <a:gd name="connsiteY91" fmla="*/ 797668 h 1361517"/>
                <a:gd name="connsiteX92" fmla="*/ 710120 w 1561290"/>
                <a:gd name="connsiteY92" fmla="*/ 802532 h 1361517"/>
                <a:gd name="connsiteX93" fmla="*/ 714983 w 1561290"/>
                <a:gd name="connsiteY93" fmla="*/ 817123 h 1361517"/>
                <a:gd name="connsiteX94" fmla="*/ 744166 w 1561290"/>
                <a:gd name="connsiteY94" fmla="*/ 836578 h 1361517"/>
                <a:gd name="connsiteX95" fmla="*/ 773349 w 1561290"/>
                <a:gd name="connsiteY95" fmla="*/ 856034 h 1361517"/>
                <a:gd name="connsiteX96" fmla="*/ 787941 w 1561290"/>
                <a:gd name="connsiteY96" fmla="*/ 865761 h 1361517"/>
                <a:gd name="connsiteX97" fmla="*/ 812260 w 1561290"/>
                <a:gd name="connsiteY97" fmla="*/ 885217 h 1361517"/>
                <a:gd name="connsiteX98" fmla="*/ 841443 w 1561290"/>
                <a:gd name="connsiteY98" fmla="*/ 904672 h 1361517"/>
                <a:gd name="connsiteX99" fmla="*/ 870626 w 1561290"/>
                <a:gd name="connsiteY99" fmla="*/ 919263 h 1361517"/>
                <a:gd name="connsiteX100" fmla="*/ 894945 w 1561290"/>
                <a:gd name="connsiteY100" fmla="*/ 963038 h 1361517"/>
                <a:gd name="connsiteX101" fmla="*/ 904673 w 1561290"/>
                <a:gd name="connsiteY101" fmla="*/ 977629 h 1361517"/>
                <a:gd name="connsiteX102" fmla="*/ 909537 w 1561290"/>
                <a:gd name="connsiteY102" fmla="*/ 997085 h 1361517"/>
                <a:gd name="connsiteX103" fmla="*/ 924128 w 1561290"/>
                <a:gd name="connsiteY103" fmla="*/ 1045723 h 1361517"/>
                <a:gd name="connsiteX104" fmla="*/ 928992 w 1561290"/>
                <a:gd name="connsiteY104" fmla="*/ 1079770 h 1361517"/>
                <a:gd name="connsiteX105" fmla="*/ 933856 w 1561290"/>
                <a:gd name="connsiteY105" fmla="*/ 1167319 h 1361517"/>
                <a:gd name="connsiteX106" fmla="*/ 933856 w 1561290"/>
                <a:gd name="connsiteY106" fmla="*/ 1303506 h 1361517"/>
                <a:gd name="connsiteX107" fmla="*/ 919264 w 1561290"/>
                <a:gd name="connsiteY107" fmla="*/ 1313234 h 1361517"/>
                <a:gd name="connsiteX108" fmla="*/ 1045724 w 1561290"/>
                <a:gd name="connsiteY108" fmla="*/ 1337553 h 1361517"/>
                <a:gd name="connsiteX109" fmla="*/ 1055451 w 1561290"/>
                <a:gd name="connsiteY109" fmla="*/ 1308370 h 1361517"/>
                <a:gd name="connsiteX110" fmla="*/ 1070043 w 1561290"/>
                <a:gd name="connsiteY110" fmla="*/ 1303506 h 1361517"/>
                <a:gd name="connsiteX111" fmla="*/ 1055451 w 1561290"/>
                <a:gd name="connsiteY111" fmla="*/ 1293778 h 1361517"/>
                <a:gd name="connsiteX112" fmla="*/ 1045724 w 1561290"/>
                <a:gd name="connsiteY112" fmla="*/ 1279187 h 1361517"/>
                <a:gd name="connsiteX113" fmla="*/ 1060315 w 1561290"/>
                <a:gd name="connsiteY113" fmla="*/ 1313234 h 136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1561290" h="1361517">
                  <a:moveTo>
                    <a:pt x="1060315" y="1313234"/>
                  </a:moveTo>
                  <a:cubicBezTo>
                    <a:pt x="1065179" y="1314855"/>
                    <a:pt x="1070995" y="1297521"/>
                    <a:pt x="1074907" y="1288914"/>
                  </a:cubicBezTo>
                  <a:cubicBezTo>
                    <a:pt x="1079150" y="1279580"/>
                    <a:pt x="1078946" y="1268263"/>
                    <a:pt x="1084634" y="1259732"/>
                  </a:cubicBezTo>
                  <a:cubicBezTo>
                    <a:pt x="1087877" y="1254868"/>
                    <a:pt x="1091748" y="1250369"/>
                    <a:pt x="1094362" y="1245140"/>
                  </a:cubicBezTo>
                  <a:cubicBezTo>
                    <a:pt x="1096655" y="1240554"/>
                    <a:pt x="1096736" y="1235031"/>
                    <a:pt x="1099226" y="1230549"/>
                  </a:cubicBezTo>
                  <a:cubicBezTo>
                    <a:pt x="1104904" y="1220329"/>
                    <a:pt x="1118681" y="1201366"/>
                    <a:pt x="1118681" y="1201366"/>
                  </a:cubicBezTo>
                  <a:cubicBezTo>
                    <a:pt x="1120302" y="1180289"/>
                    <a:pt x="1119649" y="1158913"/>
                    <a:pt x="1123545" y="1138136"/>
                  </a:cubicBezTo>
                  <a:cubicBezTo>
                    <a:pt x="1125385" y="1128321"/>
                    <a:pt x="1142909" y="1115323"/>
                    <a:pt x="1147864" y="1108953"/>
                  </a:cubicBezTo>
                  <a:cubicBezTo>
                    <a:pt x="1155042" y="1099724"/>
                    <a:pt x="1159053" y="1088037"/>
                    <a:pt x="1167320" y="1079770"/>
                  </a:cubicBezTo>
                  <a:cubicBezTo>
                    <a:pt x="1200636" y="1046454"/>
                    <a:pt x="1185057" y="1058218"/>
                    <a:pt x="1211094" y="1040859"/>
                  </a:cubicBezTo>
                  <a:cubicBezTo>
                    <a:pt x="1236237" y="1003144"/>
                    <a:pt x="1226852" y="1022768"/>
                    <a:pt x="1240277" y="982493"/>
                  </a:cubicBezTo>
                  <a:lnTo>
                    <a:pt x="1245141" y="967902"/>
                  </a:lnTo>
                  <a:lnTo>
                    <a:pt x="1250005" y="953310"/>
                  </a:lnTo>
                  <a:cubicBezTo>
                    <a:pt x="1251626" y="943582"/>
                    <a:pt x="1252476" y="933694"/>
                    <a:pt x="1254868" y="924127"/>
                  </a:cubicBezTo>
                  <a:cubicBezTo>
                    <a:pt x="1259413" y="905946"/>
                    <a:pt x="1262916" y="894042"/>
                    <a:pt x="1274324" y="880353"/>
                  </a:cubicBezTo>
                  <a:cubicBezTo>
                    <a:pt x="1278727" y="875069"/>
                    <a:pt x="1284051" y="870625"/>
                    <a:pt x="1288915" y="865761"/>
                  </a:cubicBezTo>
                  <a:cubicBezTo>
                    <a:pt x="1290536" y="860897"/>
                    <a:pt x="1290576" y="855173"/>
                    <a:pt x="1293779" y="851170"/>
                  </a:cubicBezTo>
                  <a:cubicBezTo>
                    <a:pt x="1297431" y="846605"/>
                    <a:pt x="1303880" y="845184"/>
                    <a:pt x="1308371" y="841442"/>
                  </a:cubicBezTo>
                  <a:cubicBezTo>
                    <a:pt x="1313655" y="837039"/>
                    <a:pt x="1318559" y="832135"/>
                    <a:pt x="1322962" y="826851"/>
                  </a:cubicBezTo>
                  <a:cubicBezTo>
                    <a:pt x="1356819" y="786222"/>
                    <a:pt x="1304655" y="840294"/>
                    <a:pt x="1347281" y="797668"/>
                  </a:cubicBezTo>
                  <a:cubicBezTo>
                    <a:pt x="1351237" y="785799"/>
                    <a:pt x="1352443" y="777915"/>
                    <a:pt x="1361873" y="768485"/>
                  </a:cubicBezTo>
                  <a:cubicBezTo>
                    <a:pt x="1366006" y="764352"/>
                    <a:pt x="1371600" y="762000"/>
                    <a:pt x="1376464" y="758757"/>
                  </a:cubicBezTo>
                  <a:cubicBezTo>
                    <a:pt x="1400617" y="722531"/>
                    <a:pt x="1369575" y="767024"/>
                    <a:pt x="1400783" y="729574"/>
                  </a:cubicBezTo>
                  <a:cubicBezTo>
                    <a:pt x="1404525" y="725083"/>
                    <a:pt x="1406769" y="719474"/>
                    <a:pt x="1410511" y="714983"/>
                  </a:cubicBezTo>
                  <a:cubicBezTo>
                    <a:pt x="1414915" y="709699"/>
                    <a:pt x="1420880" y="705821"/>
                    <a:pt x="1425103" y="700391"/>
                  </a:cubicBezTo>
                  <a:cubicBezTo>
                    <a:pt x="1468035" y="645193"/>
                    <a:pt x="1431813" y="691837"/>
                    <a:pt x="1449422" y="656617"/>
                  </a:cubicBezTo>
                  <a:cubicBezTo>
                    <a:pt x="1452036" y="651388"/>
                    <a:pt x="1456775" y="647367"/>
                    <a:pt x="1459149" y="642025"/>
                  </a:cubicBezTo>
                  <a:cubicBezTo>
                    <a:pt x="1463313" y="632655"/>
                    <a:pt x="1465634" y="622570"/>
                    <a:pt x="1468877" y="612842"/>
                  </a:cubicBezTo>
                  <a:cubicBezTo>
                    <a:pt x="1470498" y="607978"/>
                    <a:pt x="1470897" y="602517"/>
                    <a:pt x="1473741" y="598251"/>
                  </a:cubicBezTo>
                  <a:lnTo>
                    <a:pt x="1493196" y="569068"/>
                  </a:lnTo>
                  <a:cubicBezTo>
                    <a:pt x="1502498" y="541162"/>
                    <a:pt x="1491399" y="567209"/>
                    <a:pt x="1512651" y="539885"/>
                  </a:cubicBezTo>
                  <a:cubicBezTo>
                    <a:pt x="1519829" y="530656"/>
                    <a:pt x="1532107" y="510702"/>
                    <a:pt x="1532107" y="510702"/>
                  </a:cubicBezTo>
                  <a:cubicBezTo>
                    <a:pt x="1535349" y="500974"/>
                    <a:pt x="1536146" y="490051"/>
                    <a:pt x="1541834" y="481519"/>
                  </a:cubicBezTo>
                  <a:cubicBezTo>
                    <a:pt x="1545077" y="476655"/>
                    <a:pt x="1548948" y="472156"/>
                    <a:pt x="1551562" y="466927"/>
                  </a:cubicBezTo>
                  <a:cubicBezTo>
                    <a:pt x="1556548" y="456956"/>
                    <a:pt x="1559440" y="437268"/>
                    <a:pt x="1561290" y="428017"/>
                  </a:cubicBezTo>
                  <a:cubicBezTo>
                    <a:pt x="1559669" y="371272"/>
                    <a:pt x="1559410" y="314472"/>
                    <a:pt x="1556426" y="257783"/>
                  </a:cubicBezTo>
                  <a:cubicBezTo>
                    <a:pt x="1555692" y="243841"/>
                    <a:pt x="1536558" y="220684"/>
                    <a:pt x="1532107" y="214008"/>
                  </a:cubicBezTo>
                  <a:cubicBezTo>
                    <a:pt x="1514750" y="187973"/>
                    <a:pt x="1526507" y="203546"/>
                    <a:pt x="1493196" y="170234"/>
                  </a:cubicBezTo>
                  <a:lnTo>
                    <a:pt x="1464013" y="141051"/>
                  </a:lnTo>
                  <a:lnTo>
                    <a:pt x="1449422" y="131323"/>
                  </a:lnTo>
                  <a:cubicBezTo>
                    <a:pt x="1421858" y="89980"/>
                    <a:pt x="1467259" y="154024"/>
                    <a:pt x="1410511" y="97276"/>
                  </a:cubicBezTo>
                  <a:cubicBezTo>
                    <a:pt x="1400783" y="87548"/>
                    <a:pt x="1392775" y="75724"/>
                    <a:pt x="1381328" y="68093"/>
                  </a:cubicBezTo>
                  <a:cubicBezTo>
                    <a:pt x="1222635" y="-37701"/>
                    <a:pt x="1363836" y="48760"/>
                    <a:pt x="885217" y="43774"/>
                  </a:cubicBezTo>
                  <a:cubicBezTo>
                    <a:pt x="878732" y="42153"/>
                    <a:pt x="872317" y="40221"/>
                    <a:pt x="865762" y="38910"/>
                  </a:cubicBezTo>
                  <a:cubicBezTo>
                    <a:pt x="856092" y="36976"/>
                    <a:pt x="846146" y="36438"/>
                    <a:pt x="836579" y="34046"/>
                  </a:cubicBezTo>
                  <a:cubicBezTo>
                    <a:pt x="826631" y="31559"/>
                    <a:pt x="807396" y="24319"/>
                    <a:pt x="807396" y="24319"/>
                  </a:cubicBezTo>
                  <a:lnTo>
                    <a:pt x="515566" y="29183"/>
                  </a:lnTo>
                  <a:cubicBezTo>
                    <a:pt x="510442" y="29346"/>
                    <a:pt x="506102" y="34046"/>
                    <a:pt x="500975" y="34046"/>
                  </a:cubicBezTo>
                  <a:cubicBezTo>
                    <a:pt x="416653" y="34046"/>
                    <a:pt x="332362" y="30804"/>
                    <a:pt x="248056" y="29183"/>
                  </a:cubicBezTo>
                  <a:lnTo>
                    <a:pt x="204281" y="14591"/>
                  </a:lnTo>
                  <a:lnTo>
                    <a:pt x="175098" y="4863"/>
                  </a:lnTo>
                  <a:lnTo>
                    <a:pt x="155643" y="0"/>
                  </a:lnTo>
                  <a:cubicBezTo>
                    <a:pt x="131324" y="1621"/>
                    <a:pt x="106727" y="856"/>
                    <a:pt x="82686" y="4863"/>
                  </a:cubicBezTo>
                  <a:cubicBezTo>
                    <a:pt x="76920" y="5824"/>
                    <a:pt x="73170" y="11691"/>
                    <a:pt x="68094" y="14591"/>
                  </a:cubicBezTo>
                  <a:cubicBezTo>
                    <a:pt x="61799" y="18188"/>
                    <a:pt x="55124" y="21076"/>
                    <a:pt x="48639" y="24319"/>
                  </a:cubicBezTo>
                  <a:cubicBezTo>
                    <a:pt x="36413" y="60995"/>
                    <a:pt x="54328" y="17207"/>
                    <a:pt x="29183" y="48638"/>
                  </a:cubicBezTo>
                  <a:cubicBezTo>
                    <a:pt x="25980" y="52641"/>
                    <a:pt x="27164" y="58963"/>
                    <a:pt x="24320" y="63229"/>
                  </a:cubicBezTo>
                  <a:cubicBezTo>
                    <a:pt x="20504" y="68952"/>
                    <a:pt x="14132" y="72537"/>
                    <a:pt x="9728" y="77821"/>
                  </a:cubicBezTo>
                  <a:cubicBezTo>
                    <a:pt x="5986" y="82312"/>
                    <a:pt x="3243" y="87548"/>
                    <a:pt x="0" y="92412"/>
                  </a:cubicBezTo>
                  <a:cubicBezTo>
                    <a:pt x="939" y="102736"/>
                    <a:pt x="6372" y="169164"/>
                    <a:pt x="9728" y="184825"/>
                  </a:cubicBezTo>
                  <a:cubicBezTo>
                    <a:pt x="11877" y="194851"/>
                    <a:pt x="10924" y="208320"/>
                    <a:pt x="19456" y="214008"/>
                  </a:cubicBezTo>
                  <a:lnTo>
                    <a:pt x="34047" y="223736"/>
                  </a:lnTo>
                  <a:cubicBezTo>
                    <a:pt x="37290" y="228600"/>
                    <a:pt x="41161" y="233099"/>
                    <a:pt x="43775" y="238327"/>
                  </a:cubicBezTo>
                  <a:cubicBezTo>
                    <a:pt x="46068" y="242913"/>
                    <a:pt x="45014" y="249294"/>
                    <a:pt x="48639" y="252919"/>
                  </a:cubicBezTo>
                  <a:cubicBezTo>
                    <a:pt x="94552" y="298832"/>
                    <a:pt x="59541" y="250460"/>
                    <a:pt x="107005" y="282102"/>
                  </a:cubicBezTo>
                  <a:cubicBezTo>
                    <a:pt x="111869" y="285344"/>
                    <a:pt x="117105" y="288087"/>
                    <a:pt x="121596" y="291829"/>
                  </a:cubicBezTo>
                  <a:cubicBezTo>
                    <a:pt x="126880" y="296233"/>
                    <a:pt x="130465" y="302605"/>
                    <a:pt x="136188" y="306421"/>
                  </a:cubicBezTo>
                  <a:cubicBezTo>
                    <a:pt x="140454" y="309265"/>
                    <a:pt x="146193" y="308992"/>
                    <a:pt x="150779" y="311285"/>
                  </a:cubicBezTo>
                  <a:cubicBezTo>
                    <a:pt x="188493" y="330142"/>
                    <a:pt x="143288" y="313650"/>
                    <a:pt x="179962" y="325876"/>
                  </a:cubicBezTo>
                  <a:cubicBezTo>
                    <a:pt x="202822" y="348736"/>
                    <a:pt x="188829" y="336650"/>
                    <a:pt x="223737" y="359923"/>
                  </a:cubicBezTo>
                  <a:lnTo>
                    <a:pt x="238328" y="369651"/>
                  </a:lnTo>
                  <a:cubicBezTo>
                    <a:pt x="243192" y="372894"/>
                    <a:pt x="248787" y="375245"/>
                    <a:pt x="252920" y="379378"/>
                  </a:cubicBezTo>
                  <a:cubicBezTo>
                    <a:pt x="285728" y="412186"/>
                    <a:pt x="269052" y="404210"/>
                    <a:pt x="296694" y="413425"/>
                  </a:cubicBezTo>
                  <a:cubicBezTo>
                    <a:pt x="299937" y="418289"/>
                    <a:pt x="302023" y="424168"/>
                    <a:pt x="306422" y="428017"/>
                  </a:cubicBezTo>
                  <a:cubicBezTo>
                    <a:pt x="327005" y="446027"/>
                    <a:pt x="330156" y="445656"/>
                    <a:pt x="350196" y="452336"/>
                  </a:cubicBezTo>
                  <a:cubicBezTo>
                    <a:pt x="355060" y="457200"/>
                    <a:pt x="359504" y="462524"/>
                    <a:pt x="364788" y="466927"/>
                  </a:cubicBezTo>
                  <a:cubicBezTo>
                    <a:pt x="369279" y="470669"/>
                    <a:pt x="375010" y="472771"/>
                    <a:pt x="379379" y="476655"/>
                  </a:cubicBezTo>
                  <a:cubicBezTo>
                    <a:pt x="389661" y="485795"/>
                    <a:pt x="398834" y="496110"/>
                    <a:pt x="408562" y="505838"/>
                  </a:cubicBezTo>
                  <a:cubicBezTo>
                    <a:pt x="413426" y="510702"/>
                    <a:pt x="417431" y="516613"/>
                    <a:pt x="423154" y="520429"/>
                  </a:cubicBezTo>
                  <a:lnTo>
                    <a:pt x="452337" y="539885"/>
                  </a:lnTo>
                  <a:cubicBezTo>
                    <a:pt x="455579" y="544749"/>
                    <a:pt x="457665" y="550627"/>
                    <a:pt x="462064" y="554476"/>
                  </a:cubicBezTo>
                  <a:cubicBezTo>
                    <a:pt x="470863" y="562175"/>
                    <a:pt x="491247" y="573932"/>
                    <a:pt x="491247" y="573932"/>
                  </a:cubicBezTo>
                  <a:lnTo>
                    <a:pt x="510703" y="603114"/>
                  </a:lnTo>
                  <a:cubicBezTo>
                    <a:pt x="513946" y="607978"/>
                    <a:pt x="516296" y="613573"/>
                    <a:pt x="520430" y="617706"/>
                  </a:cubicBezTo>
                  <a:cubicBezTo>
                    <a:pt x="563061" y="660334"/>
                    <a:pt x="510891" y="606260"/>
                    <a:pt x="544749" y="646889"/>
                  </a:cubicBezTo>
                  <a:cubicBezTo>
                    <a:pt x="549152" y="652173"/>
                    <a:pt x="555118" y="656050"/>
                    <a:pt x="559341" y="661480"/>
                  </a:cubicBezTo>
                  <a:cubicBezTo>
                    <a:pt x="589897" y="700766"/>
                    <a:pt x="565139" y="681558"/>
                    <a:pt x="593388" y="700391"/>
                  </a:cubicBezTo>
                  <a:cubicBezTo>
                    <a:pt x="619327" y="739303"/>
                    <a:pt x="585282" y="692285"/>
                    <a:pt x="617707" y="724710"/>
                  </a:cubicBezTo>
                  <a:cubicBezTo>
                    <a:pt x="650132" y="757135"/>
                    <a:pt x="603114" y="723090"/>
                    <a:pt x="642026" y="749029"/>
                  </a:cubicBezTo>
                  <a:cubicBezTo>
                    <a:pt x="649204" y="759795"/>
                    <a:pt x="655110" y="770722"/>
                    <a:pt x="666345" y="778212"/>
                  </a:cubicBezTo>
                  <a:cubicBezTo>
                    <a:pt x="670611" y="781056"/>
                    <a:pt x="676073" y="781455"/>
                    <a:pt x="680937" y="783076"/>
                  </a:cubicBezTo>
                  <a:cubicBezTo>
                    <a:pt x="685801" y="787940"/>
                    <a:pt x="689805" y="793852"/>
                    <a:pt x="695528" y="797668"/>
                  </a:cubicBezTo>
                  <a:cubicBezTo>
                    <a:pt x="699794" y="800512"/>
                    <a:pt x="706495" y="798907"/>
                    <a:pt x="710120" y="802532"/>
                  </a:cubicBezTo>
                  <a:cubicBezTo>
                    <a:pt x="713745" y="806157"/>
                    <a:pt x="712139" y="812857"/>
                    <a:pt x="714983" y="817123"/>
                  </a:cubicBezTo>
                  <a:cubicBezTo>
                    <a:pt x="730221" y="839980"/>
                    <a:pt x="725270" y="826080"/>
                    <a:pt x="744166" y="836578"/>
                  </a:cubicBezTo>
                  <a:cubicBezTo>
                    <a:pt x="754386" y="842256"/>
                    <a:pt x="763621" y="849549"/>
                    <a:pt x="773349" y="856034"/>
                  </a:cubicBezTo>
                  <a:lnTo>
                    <a:pt x="787941" y="865761"/>
                  </a:lnTo>
                  <a:cubicBezTo>
                    <a:pt x="805913" y="892722"/>
                    <a:pt x="787385" y="871398"/>
                    <a:pt x="812260" y="885217"/>
                  </a:cubicBezTo>
                  <a:cubicBezTo>
                    <a:pt x="822480" y="890895"/>
                    <a:pt x="830352" y="900975"/>
                    <a:pt x="841443" y="904672"/>
                  </a:cubicBezTo>
                  <a:cubicBezTo>
                    <a:pt x="861580" y="911385"/>
                    <a:pt x="851768" y="906692"/>
                    <a:pt x="870626" y="919263"/>
                  </a:cubicBezTo>
                  <a:cubicBezTo>
                    <a:pt x="879187" y="944945"/>
                    <a:pt x="872647" y="929591"/>
                    <a:pt x="894945" y="963038"/>
                  </a:cubicBezTo>
                  <a:lnTo>
                    <a:pt x="904673" y="977629"/>
                  </a:lnTo>
                  <a:cubicBezTo>
                    <a:pt x="906294" y="984114"/>
                    <a:pt x="907616" y="990682"/>
                    <a:pt x="909537" y="997085"/>
                  </a:cubicBezTo>
                  <a:cubicBezTo>
                    <a:pt x="915392" y="1016601"/>
                    <a:pt x="920679" y="1026756"/>
                    <a:pt x="924128" y="1045723"/>
                  </a:cubicBezTo>
                  <a:cubicBezTo>
                    <a:pt x="926179" y="1057002"/>
                    <a:pt x="927371" y="1068421"/>
                    <a:pt x="928992" y="1079770"/>
                  </a:cubicBezTo>
                  <a:cubicBezTo>
                    <a:pt x="930613" y="1108953"/>
                    <a:pt x="931324" y="1138201"/>
                    <a:pt x="933856" y="1167319"/>
                  </a:cubicBezTo>
                  <a:cubicBezTo>
                    <a:pt x="940487" y="1243570"/>
                    <a:pt x="964153" y="1114156"/>
                    <a:pt x="933856" y="1303506"/>
                  </a:cubicBezTo>
                  <a:cubicBezTo>
                    <a:pt x="932932" y="1309278"/>
                    <a:pt x="924128" y="1309991"/>
                    <a:pt x="919264" y="1313234"/>
                  </a:cubicBezTo>
                  <a:cubicBezTo>
                    <a:pt x="929677" y="1375713"/>
                    <a:pt x="918879" y="1370439"/>
                    <a:pt x="1045724" y="1337553"/>
                  </a:cubicBezTo>
                  <a:cubicBezTo>
                    <a:pt x="1055650" y="1334980"/>
                    <a:pt x="1045723" y="1311613"/>
                    <a:pt x="1055451" y="1308370"/>
                  </a:cubicBezTo>
                  <a:lnTo>
                    <a:pt x="1070043" y="1303506"/>
                  </a:lnTo>
                  <a:cubicBezTo>
                    <a:pt x="1065179" y="1300263"/>
                    <a:pt x="1059585" y="1297912"/>
                    <a:pt x="1055451" y="1293778"/>
                  </a:cubicBezTo>
                  <a:cubicBezTo>
                    <a:pt x="1051318" y="1289645"/>
                    <a:pt x="1050952" y="1281801"/>
                    <a:pt x="1045724" y="1279187"/>
                  </a:cubicBezTo>
                  <a:cubicBezTo>
                    <a:pt x="1039923" y="1276287"/>
                    <a:pt x="1055451" y="1311613"/>
                    <a:pt x="1060315" y="1313234"/>
                  </a:cubicBezTo>
                  <a:close/>
                </a:path>
              </a:pathLst>
            </a:custGeom>
            <a:solidFill>
              <a:srgbClr val="663300">
                <a:alpha val="77000"/>
              </a:srgbClr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2" name="TextBox 7"/>
            <p:cNvSpPr txBox="1">
              <a:spLocks noChangeArrowheads="1"/>
            </p:cNvSpPr>
            <p:nvPr/>
          </p:nvSpPr>
          <p:spPr bwMode="auto">
            <a:xfrm>
              <a:off x="2123728" y="3717032"/>
              <a:ext cx="10230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膀 胱</a:t>
              </a:r>
            </a:p>
          </p:txBody>
        </p:sp>
      </p:grp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1" y="3040666"/>
            <a:ext cx="144462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6" y="4163029"/>
            <a:ext cx="132873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85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69</a:t>
            </a:fld>
            <a:endParaRPr lang="zh-CN" altLang="en-US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88" y="1982817"/>
            <a:ext cx="5258258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584273" y="571473"/>
            <a:ext cx="8436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未孕</a:t>
            </a:r>
            <a:r>
              <a:rPr lang="zh-CN" altLang="en-US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子宫峡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长约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1 cm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，妊娠时变长，剖宫术常在此处进行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9" y="4244042"/>
            <a:ext cx="4371050" cy="22948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9" y="1569105"/>
            <a:ext cx="4371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18" name="Picture 3" descr="睾丸(图谱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49F66"/>
              </a:clrFrom>
              <a:clrTo>
                <a:srgbClr val="449F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688975"/>
            <a:ext cx="2728912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324725" y="1709805"/>
            <a:ext cx="2046287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精曲小管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649445" y="2428942"/>
            <a:ext cx="1595437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输出小管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611175" y="4113992"/>
            <a:ext cx="1138237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睾丸网</a:t>
            </a:r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 flipV="1">
            <a:off x="2716213" y="3136900"/>
            <a:ext cx="2160587" cy="115252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1" kern="0">
              <a:solidFill>
                <a:prstClr val="black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 flipV="1">
            <a:off x="3076575" y="2470150"/>
            <a:ext cx="1603375" cy="16192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1" kern="0">
              <a:solidFill>
                <a:prstClr val="black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 flipH="1" flipV="1">
            <a:off x="6461125" y="1912938"/>
            <a:ext cx="8636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1" kern="0">
              <a:solidFill>
                <a:prstClr val="black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6966745" y="3336925"/>
            <a:ext cx="1498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纤维小隔</a:t>
            </a:r>
          </a:p>
        </p:txBody>
      </p:sp>
      <p:sp>
        <p:nvSpPr>
          <p:cNvPr id="26" name="Line 32"/>
          <p:cNvSpPr>
            <a:spLocks noChangeShapeType="1"/>
          </p:cNvSpPr>
          <p:nvPr/>
        </p:nvSpPr>
        <p:spPr bwMode="auto">
          <a:xfrm flipH="1" flipV="1">
            <a:off x="5843588" y="3187700"/>
            <a:ext cx="1092200" cy="36195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1" kern="0">
              <a:solidFill>
                <a:prstClr val="black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7108825" y="4289425"/>
            <a:ext cx="1871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睾丸小叶</a:t>
            </a:r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 flipH="1" flipV="1">
            <a:off x="6283325" y="3986213"/>
            <a:ext cx="847725" cy="49212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b="1" kern="0">
              <a:solidFill>
                <a:prstClr val="black"/>
              </a:solidFill>
              <a:latin typeface="Franklin Gothic Book"/>
              <a:ea typeface="黑体" panose="02010609060101010101" pitchFamily="49" charset="-122"/>
            </a:endParaRPr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>
            <a:off x="5010150" y="3251200"/>
            <a:ext cx="1314450" cy="749300"/>
          </a:xfrm>
          <a:custGeom>
            <a:avLst/>
            <a:gdLst>
              <a:gd name="T0" fmla="*/ 2147483647 w 828"/>
              <a:gd name="T1" fmla="*/ 2147483647 h 484"/>
              <a:gd name="T2" fmla="*/ 2147483647 w 828"/>
              <a:gd name="T3" fmla="*/ 2147483647 h 484"/>
              <a:gd name="T4" fmla="*/ 2147483647 w 828"/>
              <a:gd name="T5" fmla="*/ 2147483647 h 484"/>
              <a:gd name="T6" fmla="*/ 2147483647 w 828"/>
              <a:gd name="T7" fmla="*/ 2147483647 h 484"/>
              <a:gd name="T8" fmla="*/ 2147483647 w 828"/>
              <a:gd name="T9" fmla="*/ 2147483647 h 484"/>
              <a:gd name="T10" fmla="*/ 2147483647 w 828"/>
              <a:gd name="T11" fmla="*/ 2147483647 h 484"/>
              <a:gd name="T12" fmla="*/ 2147483647 w 828"/>
              <a:gd name="T13" fmla="*/ 2147483647 h 484"/>
              <a:gd name="T14" fmla="*/ 2147483647 w 828"/>
              <a:gd name="T15" fmla="*/ 0 h 484"/>
              <a:gd name="T16" fmla="*/ 0 w 828"/>
              <a:gd name="T17" fmla="*/ 2147483647 h 484"/>
              <a:gd name="T18" fmla="*/ 2147483647 w 828"/>
              <a:gd name="T19" fmla="*/ 2147483647 h 484"/>
              <a:gd name="T20" fmla="*/ 2147483647 w 828"/>
              <a:gd name="T21" fmla="*/ 2147483647 h 484"/>
              <a:gd name="T22" fmla="*/ 2147483647 w 828"/>
              <a:gd name="T23" fmla="*/ 2147483647 h 484"/>
              <a:gd name="T24" fmla="*/ 2147483647 w 828"/>
              <a:gd name="T25" fmla="*/ 2147483647 h 484"/>
              <a:gd name="T26" fmla="*/ 2147483647 w 828"/>
              <a:gd name="T27" fmla="*/ 2147483647 h 484"/>
              <a:gd name="T28" fmla="*/ 2147483647 w 828"/>
              <a:gd name="T29" fmla="*/ 2147483647 h 484"/>
              <a:gd name="T30" fmla="*/ 2147483647 w 828"/>
              <a:gd name="T31" fmla="*/ 2147483647 h 484"/>
              <a:gd name="T32" fmla="*/ 2147483647 w 828"/>
              <a:gd name="T33" fmla="*/ 2147483647 h 484"/>
              <a:gd name="T34" fmla="*/ 2147483647 w 828"/>
              <a:gd name="T35" fmla="*/ 2147483647 h 484"/>
              <a:gd name="T36" fmla="*/ 2147483647 w 828"/>
              <a:gd name="T37" fmla="*/ 2147483647 h 4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28" h="484">
                <a:moveTo>
                  <a:pt x="796" y="240"/>
                </a:moveTo>
                <a:cubicBezTo>
                  <a:pt x="778" y="232"/>
                  <a:pt x="761" y="225"/>
                  <a:pt x="724" y="216"/>
                </a:cubicBezTo>
                <a:lnTo>
                  <a:pt x="576" y="188"/>
                </a:lnTo>
                <a:lnTo>
                  <a:pt x="460" y="160"/>
                </a:lnTo>
                <a:lnTo>
                  <a:pt x="332" y="116"/>
                </a:lnTo>
                <a:lnTo>
                  <a:pt x="200" y="72"/>
                </a:lnTo>
                <a:lnTo>
                  <a:pt x="104" y="28"/>
                </a:lnTo>
                <a:lnTo>
                  <a:pt x="24" y="0"/>
                </a:lnTo>
                <a:lnTo>
                  <a:pt x="0" y="32"/>
                </a:lnTo>
                <a:lnTo>
                  <a:pt x="80" y="116"/>
                </a:lnTo>
                <a:lnTo>
                  <a:pt x="260" y="248"/>
                </a:lnTo>
                <a:lnTo>
                  <a:pt x="408" y="336"/>
                </a:lnTo>
                <a:lnTo>
                  <a:pt x="628" y="436"/>
                </a:lnTo>
                <a:lnTo>
                  <a:pt x="752" y="472"/>
                </a:lnTo>
                <a:lnTo>
                  <a:pt x="792" y="484"/>
                </a:lnTo>
                <a:lnTo>
                  <a:pt x="828" y="448"/>
                </a:lnTo>
                <a:lnTo>
                  <a:pt x="816" y="344"/>
                </a:lnTo>
                <a:lnTo>
                  <a:pt x="812" y="264"/>
                </a:lnTo>
                <a:lnTo>
                  <a:pt x="796" y="240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200" b="1">
              <a:solidFill>
                <a:srgbClr val="0000CC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4698445" y="391416"/>
            <a:ext cx="787956" cy="84232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4813955" y="581596"/>
            <a:ext cx="60645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1pPr>
            <a:lvl2pPr marL="742950" indent="-28575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2pPr>
            <a:lvl3pPr marL="11430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3pPr>
            <a:lvl4pPr marL="16002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4pPr>
            <a:lvl5pPr marL="2057400" indent="-228600" eaLnBrk="0" hangingPunct="0"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黑体" pitchFamily="2" charset="-122"/>
                <a:ea typeface="黑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endParaRPr kumimoji="1" lang="en-CA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385813" y="589468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睾丸内部结构</a:t>
            </a:r>
            <a:endParaRPr kumimoji="1" lang="en-CA" altLang="zh-CN" sz="24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11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30" grpId="0" animBg="1"/>
      <p:bldP spid="3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70</a:t>
            </a:fld>
            <a:endParaRPr lang="zh-CN" altLang="en-US"/>
          </a:p>
        </p:txBody>
      </p:sp>
      <p:pic>
        <p:nvPicPr>
          <p:cNvPr id="10" name="Picture 3" descr="6-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09" y="658115"/>
            <a:ext cx="5111750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055762" y="673685"/>
            <a:ext cx="702191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子宫壁的结构</a:t>
            </a:r>
            <a:endParaRPr kumimoji="1"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由外到内分三层：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浆膜层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腹膜的脏层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肌  层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由强厚的平滑肌组成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粘膜层</a:t>
            </a:r>
            <a:r>
              <a:rPr kumimoji="1"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（子宫内膜）</a:t>
            </a:r>
            <a:endParaRPr kumimoji="1"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—</a:t>
            </a:r>
            <a:r>
              <a:rPr kumimoji="1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功能层和基底层（随每次月经经血排出）</a:t>
            </a: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 flipV="1">
            <a:off x="8930194" y="3007248"/>
            <a:ext cx="1077180" cy="528759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0096640" y="3351341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浆膜层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 flipV="1">
            <a:off x="8391604" y="3686724"/>
            <a:ext cx="1077180" cy="528759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9563240" y="4030398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肌  层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6423714" y="2913463"/>
            <a:ext cx="1240387" cy="1736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515848" y="2713408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粘膜层</a:t>
            </a:r>
          </a:p>
        </p:txBody>
      </p:sp>
    </p:spTree>
    <p:extLst>
      <p:ext uri="{BB962C8B-B14F-4D97-AF65-F5344CB8AC3E}">
        <p14:creationId xmlns:p14="http://schemas.microsoft.com/office/powerpoint/2010/main" val="34296648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71</a:t>
            </a:fld>
            <a:endParaRPr lang="zh-CN" altLang="en-US"/>
          </a:p>
        </p:txBody>
      </p:sp>
      <p:pic>
        <p:nvPicPr>
          <p:cNvPr id="12" name="Picture 3" descr="未标题-1"/>
          <p:cNvPicPr>
            <a:picLocks noChangeAspect="1" noChangeArrowheads="1"/>
          </p:cNvPicPr>
          <p:nvPr/>
        </p:nvPicPr>
        <p:blipFill>
          <a:blip r:embed="rId2"/>
          <a:srcRect l="6801"/>
          <a:stretch>
            <a:fillRect/>
          </a:stretch>
        </p:blipFill>
        <p:spPr bwMode="auto">
          <a:xfrm>
            <a:off x="7585441" y="991882"/>
            <a:ext cx="3671887" cy="283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03" y="702957"/>
            <a:ext cx="15240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78" y="2782582"/>
            <a:ext cx="2865438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78" y="3295344"/>
            <a:ext cx="1663700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4231053" y="3769947"/>
            <a:ext cx="142875" cy="2428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70"/>
          <a:stretch/>
        </p:blipFill>
        <p:spPr>
          <a:xfrm>
            <a:off x="9622971" y="4240143"/>
            <a:ext cx="1730829" cy="16618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319"/>
          <a:stretch/>
        </p:blipFill>
        <p:spPr>
          <a:xfrm>
            <a:off x="7326678" y="4240143"/>
            <a:ext cx="1808792" cy="1661886"/>
          </a:xfrm>
          <a:prstGeom prst="rect">
            <a:avLst/>
          </a:prstGeom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0287000" y="5956240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  产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7844203" y="5956240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  产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83343" y="988488"/>
            <a:ext cx="63282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子宫内腔隙较为狭窄，上部称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，冠状面下呈道三角形，下部称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子宫颈管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，下口通阴道，称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子宫口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22211" y="4012835"/>
            <a:ext cx="47010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宫颈口状态：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未产妇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圆形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经产妇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横裂</a:t>
            </a:r>
          </a:p>
        </p:txBody>
      </p:sp>
    </p:spTree>
    <p:extLst>
      <p:ext uri="{BB962C8B-B14F-4D97-AF65-F5344CB8AC3E}">
        <p14:creationId xmlns:p14="http://schemas.microsoft.com/office/powerpoint/2010/main" val="19989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72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68219" y="342874"/>
            <a:ext cx="2236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子宫的位置</a:t>
            </a:r>
            <a:endParaRPr kumimoji="1"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8219" y="1059320"/>
            <a:ext cx="1024972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未孕的子宫前后稍扁，伏于膀胱之上。膀胱空虚时子宫处于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前倾前屈位</a:t>
            </a:r>
          </a:p>
        </p:txBody>
      </p:sp>
      <p:pic>
        <p:nvPicPr>
          <p:cNvPr id="10" name="图片 4" descr="子宫盆腔器官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7" y="2170112"/>
            <a:ext cx="4632325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7" y="4805362"/>
            <a:ext cx="1189038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7"/>
          <a:stretch/>
        </p:blipFill>
        <p:spPr bwMode="auto">
          <a:xfrm>
            <a:off x="868219" y="2170112"/>
            <a:ext cx="5170487" cy="407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5337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73</a:t>
            </a:fld>
            <a:endParaRPr lang="zh-CN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65" y="2859087"/>
            <a:ext cx="2822575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52" y="2984500"/>
            <a:ext cx="2493963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40" y="3703637"/>
            <a:ext cx="124936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77" y="5235575"/>
            <a:ext cx="1030288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8"/>
          <p:cNvSpPr txBox="1">
            <a:spLocks noChangeArrowheads="1"/>
          </p:cNvSpPr>
          <p:nvPr/>
        </p:nvSpPr>
        <p:spPr bwMode="auto">
          <a:xfrm rot="17562822">
            <a:off x="3038952" y="5530850"/>
            <a:ext cx="1104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800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阴道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90" y="3152775"/>
            <a:ext cx="4408487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2" y="2789237"/>
            <a:ext cx="2822575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914650"/>
            <a:ext cx="2493962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633787"/>
            <a:ext cx="124936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7" y="5165725"/>
            <a:ext cx="1030288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18"/>
          <p:cNvSpPr txBox="1">
            <a:spLocks noChangeArrowheads="1"/>
          </p:cNvSpPr>
          <p:nvPr/>
        </p:nvSpPr>
        <p:spPr bwMode="auto">
          <a:xfrm rot="17562822">
            <a:off x="8229600" y="5461000"/>
            <a:ext cx="1104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800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阴道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2254250"/>
            <a:ext cx="349885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72331" y="603876"/>
            <a:ext cx="4284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前倾：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子宫长轴与阴道长轴形成一向前开放的钝角，稍大于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</a:t>
            </a:r>
            <a:endParaRPr lang="zh-CN" altLang="en-US" sz="3200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36041" y="582008"/>
            <a:ext cx="4053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前屈：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子宫体与子宫颈形成一向前开放的钝角，约为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170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</a:t>
            </a:r>
          </a:p>
        </p:txBody>
      </p:sp>
    </p:spTree>
    <p:extLst>
      <p:ext uri="{BB962C8B-B14F-4D97-AF65-F5344CB8AC3E}">
        <p14:creationId xmlns:p14="http://schemas.microsoft.com/office/powerpoint/2010/main" val="33362759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74</a:t>
            </a:fld>
            <a:endParaRPr lang="zh-CN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85800" y="404813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1"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子宫与腹膜的关系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23900" y="2082800"/>
            <a:ext cx="403383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膀胱子宫陷凹</a:t>
            </a:r>
            <a:endParaRPr lang="zh-CN" altLang="en-US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直肠子宫陷凹</a:t>
            </a:r>
          </a:p>
          <a:p>
            <a:pPr>
              <a:buFontTx/>
              <a:buNone/>
            </a:pPr>
            <a:r>
              <a:rPr lang="zh-CN" altLang="en-US" sz="24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（女性腹膜腔最低位）</a:t>
            </a: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547813"/>
            <a:ext cx="50593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任意多边形 13"/>
          <p:cNvSpPr/>
          <p:nvPr/>
        </p:nvSpPr>
        <p:spPr>
          <a:xfrm>
            <a:off x="6985000" y="2309813"/>
            <a:ext cx="2649538" cy="1692275"/>
          </a:xfrm>
          <a:custGeom>
            <a:avLst/>
            <a:gdLst>
              <a:gd name="connsiteX0" fmla="*/ 2650957 w 2650957"/>
              <a:gd name="connsiteY0" fmla="*/ 798095 h 1692952"/>
              <a:gd name="connsiteX1" fmla="*/ 2630905 w 2650957"/>
              <a:gd name="connsiteY1" fmla="*/ 806116 h 1692952"/>
              <a:gd name="connsiteX2" fmla="*/ 2618873 w 2650957"/>
              <a:gd name="connsiteY2" fmla="*/ 810126 h 1692952"/>
              <a:gd name="connsiteX3" fmla="*/ 2614863 w 2650957"/>
              <a:gd name="connsiteY3" fmla="*/ 822158 h 1692952"/>
              <a:gd name="connsiteX4" fmla="*/ 2610852 w 2650957"/>
              <a:gd name="connsiteY4" fmla="*/ 850232 h 1692952"/>
              <a:gd name="connsiteX5" fmla="*/ 2602831 w 2650957"/>
              <a:gd name="connsiteY5" fmla="*/ 906379 h 1692952"/>
              <a:gd name="connsiteX6" fmla="*/ 2582779 w 2650957"/>
              <a:gd name="connsiteY6" fmla="*/ 938463 h 1692952"/>
              <a:gd name="connsiteX7" fmla="*/ 2574757 w 2650957"/>
              <a:gd name="connsiteY7" fmla="*/ 954505 h 1692952"/>
              <a:gd name="connsiteX8" fmla="*/ 2566736 w 2650957"/>
              <a:gd name="connsiteY8" fmla="*/ 974558 h 1692952"/>
              <a:gd name="connsiteX9" fmla="*/ 2550694 w 2650957"/>
              <a:gd name="connsiteY9" fmla="*/ 994611 h 1692952"/>
              <a:gd name="connsiteX10" fmla="*/ 2534652 w 2650957"/>
              <a:gd name="connsiteY10" fmla="*/ 1018674 h 1692952"/>
              <a:gd name="connsiteX11" fmla="*/ 2526631 w 2650957"/>
              <a:gd name="connsiteY11" fmla="*/ 1034716 h 1692952"/>
              <a:gd name="connsiteX12" fmla="*/ 2510589 w 2650957"/>
              <a:gd name="connsiteY12" fmla="*/ 1058779 h 1692952"/>
              <a:gd name="connsiteX13" fmla="*/ 2502568 w 2650957"/>
              <a:gd name="connsiteY13" fmla="*/ 1070811 h 1692952"/>
              <a:gd name="connsiteX14" fmla="*/ 2490536 w 2650957"/>
              <a:gd name="connsiteY14" fmla="*/ 1082842 h 1692952"/>
              <a:gd name="connsiteX15" fmla="*/ 2466473 w 2650957"/>
              <a:gd name="connsiteY15" fmla="*/ 1110916 h 1692952"/>
              <a:gd name="connsiteX16" fmla="*/ 2450431 w 2650957"/>
              <a:gd name="connsiteY16" fmla="*/ 1134979 h 1692952"/>
              <a:gd name="connsiteX17" fmla="*/ 2442410 w 2650957"/>
              <a:gd name="connsiteY17" fmla="*/ 1147011 h 1692952"/>
              <a:gd name="connsiteX18" fmla="*/ 2422357 w 2650957"/>
              <a:gd name="connsiteY18" fmla="*/ 1175084 h 1692952"/>
              <a:gd name="connsiteX19" fmla="*/ 2418347 w 2650957"/>
              <a:gd name="connsiteY19" fmla="*/ 1187116 h 1692952"/>
              <a:gd name="connsiteX20" fmla="*/ 2402305 w 2650957"/>
              <a:gd name="connsiteY20" fmla="*/ 1215189 h 1692952"/>
              <a:gd name="connsiteX21" fmla="*/ 2394284 w 2650957"/>
              <a:gd name="connsiteY21" fmla="*/ 1223211 h 1692952"/>
              <a:gd name="connsiteX22" fmla="*/ 2386263 w 2650957"/>
              <a:gd name="connsiteY22" fmla="*/ 1235242 h 1692952"/>
              <a:gd name="connsiteX23" fmla="*/ 2342147 w 2650957"/>
              <a:gd name="connsiteY23" fmla="*/ 1267326 h 1692952"/>
              <a:gd name="connsiteX24" fmla="*/ 2310063 w 2650957"/>
              <a:gd name="connsiteY24" fmla="*/ 1303421 h 1692952"/>
              <a:gd name="connsiteX25" fmla="*/ 2294021 w 2650957"/>
              <a:gd name="connsiteY25" fmla="*/ 1315453 h 1692952"/>
              <a:gd name="connsiteX26" fmla="*/ 2269957 w 2650957"/>
              <a:gd name="connsiteY26" fmla="*/ 1343526 h 1692952"/>
              <a:gd name="connsiteX27" fmla="*/ 2257926 w 2650957"/>
              <a:gd name="connsiteY27" fmla="*/ 1355558 h 1692952"/>
              <a:gd name="connsiteX28" fmla="*/ 2253915 w 2650957"/>
              <a:gd name="connsiteY28" fmla="*/ 1367589 h 1692952"/>
              <a:gd name="connsiteX29" fmla="*/ 2241884 w 2650957"/>
              <a:gd name="connsiteY29" fmla="*/ 1375611 h 1692952"/>
              <a:gd name="connsiteX30" fmla="*/ 2225842 w 2650957"/>
              <a:gd name="connsiteY30" fmla="*/ 1391653 h 1692952"/>
              <a:gd name="connsiteX31" fmla="*/ 2205789 w 2650957"/>
              <a:gd name="connsiteY31" fmla="*/ 1407695 h 1692952"/>
              <a:gd name="connsiteX32" fmla="*/ 2193757 w 2650957"/>
              <a:gd name="connsiteY32" fmla="*/ 1419726 h 1692952"/>
              <a:gd name="connsiteX33" fmla="*/ 2181726 w 2650957"/>
              <a:gd name="connsiteY33" fmla="*/ 1427747 h 1692952"/>
              <a:gd name="connsiteX34" fmla="*/ 2173705 w 2650957"/>
              <a:gd name="connsiteY34" fmla="*/ 1439779 h 1692952"/>
              <a:gd name="connsiteX35" fmla="*/ 2149642 w 2650957"/>
              <a:gd name="connsiteY35" fmla="*/ 1447800 h 1692952"/>
              <a:gd name="connsiteX36" fmla="*/ 2049379 w 2650957"/>
              <a:gd name="connsiteY36" fmla="*/ 1455821 h 1692952"/>
              <a:gd name="connsiteX37" fmla="*/ 2017294 w 2650957"/>
              <a:gd name="connsiteY37" fmla="*/ 1467853 h 1692952"/>
              <a:gd name="connsiteX38" fmla="*/ 1981200 w 2650957"/>
              <a:gd name="connsiteY38" fmla="*/ 1479884 h 1692952"/>
              <a:gd name="connsiteX39" fmla="*/ 1965157 w 2650957"/>
              <a:gd name="connsiteY39" fmla="*/ 1483895 h 1692952"/>
              <a:gd name="connsiteX40" fmla="*/ 1937084 w 2650957"/>
              <a:gd name="connsiteY40" fmla="*/ 1491916 h 1692952"/>
              <a:gd name="connsiteX41" fmla="*/ 1860884 w 2650957"/>
              <a:gd name="connsiteY41" fmla="*/ 1495926 h 1692952"/>
              <a:gd name="connsiteX42" fmla="*/ 1796715 w 2650957"/>
              <a:gd name="connsiteY42" fmla="*/ 1499937 h 1692952"/>
              <a:gd name="connsiteX43" fmla="*/ 1780673 w 2650957"/>
              <a:gd name="connsiteY43" fmla="*/ 1503947 h 1692952"/>
              <a:gd name="connsiteX44" fmla="*/ 1752600 w 2650957"/>
              <a:gd name="connsiteY44" fmla="*/ 1507958 h 1692952"/>
              <a:gd name="connsiteX45" fmla="*/ 1688431 w 2650957"/>
              <a:gd name="connsiteY45" fmla="*/ 1515979 h 1692952"/>
              <a:gd name="connsiteX46" fmla="*/ 1632284 w 2650957"/>
              <a:gd name="connsiteY46" fmla="*/ 1524000 h 1692952"/>
              <a:gd name="connsiteX47" fmla="*/ 1616242 w 2650957"/>
              <a:gd name="connsiteY47" fmla="*/ 1528011 h 1692952"/>
              <a:gd name="connsiteX48" fmla="*/ 1491915 w 2650957"/>
              <a:gd name="connsiteY48" fmla="*/ 1532021 h 1692952"/>
              <a:gd name="connsiteX49" fmla="*/ 1383631 w 2650957"/>
              <a:gd name="connsiteY49" fmla="*/ 1532021 h 1692952"/>
              <a:gd name="connsiteX50" fmla="*/ 1339515 w 2650957"/>
              <a:gd name="connsiteY50" fmla="*/ 1495926 h 1692952"/>
              <a:gd name="connsiteX51" fmla="*/ 1323473 w 2650957"/>
              <a:gd name="connsiteY51" fmla="*/ 1487905 h 1692952"/>
              <a:gd name="connsiteX52" fmla="*/ 1267326 w 2650957"/>
              <a:gd name="connsiteY52" fmla="*/ 1495926 h 1692952"/>
              <a:gd name="connsiteX53" fmla="*/ 1223210 w 2650957"/>
              <a:gd name="connsiteY53" fmla="*/ 1519989 h 1692952"/>
              <a:gd name="connsiteX54" fmla="*/ 914400 w 2650957"/>
              <a:gd name="connsiteY54" fmla="*/ 1536032 h 1692952"/>
              <a:gd name="connsiteX55" fmla="*/ 878305 w 2650957"/>
              <a:gd name="connsiteY55" fmla="*/ 1548063 h 1692952"/>
              <a:gd name="connsiteX56" fmla="*/ 850231 w 2650957"/>
              <a:gd name="connsiteY56" fmla="*/ 1556084 h 1692952"/>
              <a:gd name="connsiteX57" fmla="*/ 818147 w 2650957"/>
              <a:gd name="connsiteY57" fmla="*/ 1560095 h 1692952"/>
              <a:gd name="connsiteX58" fmla="*/ 798094 w 2650957"/>
              <a:gd name="connsiteY58" fmla="*/ 1564105 h 1692952"/>
              <a:gd name="connsiteX59" fmla="*/ 778042 w 2650957"/>
              <a:gd name="connsiteY59" fmla="*/ 1576137 h 1692952"/>
              <a:gd name="connsiteX60" fmla="*/ 766010 w 2650957"/>
              <a:gd name="connsiteY60" fmla="*/ 1584158 h 1692952"/>
              <a:gd name="connsiteX61" fmla="*/ 753979 w 2650957"/>
              <a:gd name="connsiteY61" fmla="*/ 1588168 h 1692952"/>
              <a:gd name="connsiteX62" fmla="*/ 741947 w 2650957"/>
              <a:gd name="connsiteY62" fmla="*/ 1584158 h 1692952"/>
              <a:gd name="connsiteX63" fmla="*/ 753979 w 2650957"/>
              <a:gd name="connsiteY63" fmla="*/ 1576137 h 1692952"/>
              <a:gd name="connsiteX64" fmla="*/ 766010 w 2650957"/>
              <a:gd name="connsiteY64" fmla="*/ 1564105 h 1692952"/>
              <a:gd name="connsiteX65" fmla="*/ 774031 w 2650957"/>
              <a:gd name="connsiteY65" fmla="*/ 1552074 h 1692952"/>
              <a:gd name="connsiteX66" fmla="*/ 802105 w 2650957"/>
              <a:gd name="connsiteY66" fmla="*/ 1524000 h 1692952"/>
              <a:gd name="connsiteX67" fmla="*/ 814136 w 2650957"/>
              <a:gd name="connsiteY67" fmla="*/ 1511968 h 1692952"/>
              <a:gd name="connsiteX68" fmla="*/ 910389 w 2650957"/>
              <a:gd name="connsiteY68" fmla="*/ 1503947 h 1692952"/>
              <a:gd name="connsiteX69" fmla="*/ 926431 w 2650957"/>
              <a:gd name="connsiteY69" fmla="*/ 1499937 h 1692952"/>
              <a:gd name="connsiteX70" fmla="*/ 950494 w 2650957"/>
              <a:gd name="connsiteY70" fmla="*/ 1491916 h 1692952"/>
              <a:gd name="connsiteX71" fmla="*/ 970547 w 2650957"/>
              <a:gd name="connsiteY71" fmla="*/ 1487905 h 1692952"/>
              <a:gd name="connsiteX72" fmla="*/ 994610 w 2650957"/>
              <a:gd name="connsiteY72" fmla="*/ 1479884 h 1692952"/>
              <a:gd name="connsiteX73" fmla="*/ 1207168 w 2650957"/>
              <a:gd name="connsiteY73" fmla="*/ 1471863 h 1692952"/>
              <a:gd name="connsiteX74" fmla="*/ 1223210 w 2650957"/>
              <a:gd name="connsiteY74" fmla="*/ 1467853 h 1692952"/>
              <a:gd name="connsiteX75" fmla="*/ 1251284 w 2650957"/>
              <a:gd name="connsiteY75" fmla="*/ 1455821 h 1692952"/>
              <a:gd name="connsiteX76" fmla="*/ 1327484 w 2650957"/>
              <a:gd name="connsiteY76" fmla="*/ 1451811 h 1692952"/>
              <a:gd name="connsiteX77" fmla="*/ 1339515 w 2650957"/>
              <a:gd name="connsiteY77" fmla="*/ 1447800 h 1692952"/>
              <a:gd name="connsiteX78" fmla="*/ 1355557 w 2650957"/>
              <a:gd name="connsiteY78" fmla="*/ 1439779 h 1692952"/>
              <a:gd name="connsiteX79" fmla="*/ 1387642 w 2650957"/>
              <a:gd name="connsiteY79" fmla="*/ 1431758 h 1692952"/>
              <a:gd name="connsiteX80" fmla="*/ 1403684 w 2650957"/>
              <a:gd name="connsiteY80" fmla="*/ 1423737 h 1692952"/>
              <a:gd name="connsiteX81" fmla="*/ 1415715 w 2650957"/>
              <a:gd name="connsiteY81" fmla="*/ 1419726 h 1692952"/>
              <a:gd name="connsiteX82" fmla="*/ 1423736 w 2650957"/>
              <a:gd name="connsiteY82" fmla="*/ 1407695 h 1692952"/>
              <a:gd name="connsiteX83" fmla="*/ 1459831 w 2650957"/>
              <a:gd name="connsiteY83" fmla="*/ 1391653 h 1692952"/>
              <a:gd name="connsiteX84" fmla="*/ 1475873 w 2650957"/>
              <a:gd name="connsiteY84" fmla="*/ 1379621 h 1692952"/>
              <a:gd name="connsiteX85" fmla="*/ 1483894 w 2650957"/>
              <a:gd name="connsiteY85" fmla="*/ 1367589 h 1692952"/>
              <a:gd name="connsiteX86" fmla="*/ 1495926 w 2650957"/>
              <a:gd name="connsiteY86" fmla="*/ 1359568 h 1692952"/>
              <a:gd name="connsiteX87" fmla="*/ 1507957 w 2650957"/>
              <a:gd name="connsiteY87" fmla="*/ 1347537 h 1692952"/>
              <a:gd name="connsiteX88" fmla="*/ 1540042 w 2650957"/>
              <a:gd name="connsiteY88" fmla="*/ 1323474 h 1692952"/>
              <a:gd name="connsiteX89" fmla="*/ 1548063 w 2650957"/>
              <a:gd name="connsiteY89" fmla="*/ 1311442 h 1692952"/>
              <a:gd name="connsiteX90" fmla="*/ 1560094 w 2650957"/>
              <a:gd name="connsiteY90" fmla="*/ 1299411 h 1692952"/>
              <a:gd name="connsiteX91" fmla="*/ 1568115 w 2650957"/>
              <a:gd name="connsiteY91" fmla="*/ 1287379 h 1692952"/>
              <a:gd name="connsiteX92" fmla="*/ 1580147 w 2650957"/>
              <a:gd name="connsiteY92" fmla="*/ 1271337 h 1692952"/>
              <a:gd name="connsiteX93" fmla="*/ 1596189 w 2650957"/>
              <a:gd name="connsiteY93" fmla="*/ 1247274 h 1692952"/>
              <a:gd name="connsiteX94" fmla="*/ 1604210 w 2650957"/>
              <a:gd name="connsiteY94" fmla="*/ 1215189 h 1692952"/>
              <a:gd name="connsiteX95" fmla="*/ 1612231 w 2650957"/>
              <a:gd name="connsiteY95" fmla="*/ 1187116 h 1692952"/>
              <a:gd name="connsiteX96" fmla="*/ 1608221 w 2650957"/>
              <a:gd name="connsiteY96" fmla="*/ 1147011 h 1692952"/>
              <a:gd name="connsiteX97" fmla="*/ 1600200 w 2650957"/>
              <a:gd name="connsiteY97" fmla="*/ 1138989 h 1692952"/>
              <a:gd name="connsiteX98" fmla="*/ 1596189 w 2650957"/>
              <a:gd name="connsiteY98" fmla="*/ 1042737 h 1692952"/>
              <a:gd name="connsiteX99" fmla="*/ 1584157 w 2650957"/>
              <a:gd name="connsiteY99" fmla="*/ 1026695 h 1692952"/>
              <a:gd name="connsiteX100" fmla="*/ 1560094 w 2650957"/>
              <a:gd name="connsiteY100" fmla="*/ 990600 h 1692952"/>
              <a:gd name="connsiteX101" fmla="*/ 1540042 w 2650957"/>
              <a:gd name="connsiteY101" fmla="*/ 974558 h 1692952"/>
              <a:gd name="connsiteX102" fmla="*/ 1536031 w 2650957"/>
              <a:gd name="connsiteY102" fmla="*/ 962526 h 1692952"/>
              <a:gd name="connsiteX103" fmla="*/ 1511968 w 2650957"/>
              <a:gd name="connsiteY103" fmla="*/ 934453 h 1692952"/>
              <a:gd name="connsiteX104" fmla="*/ 1503947 w 2650957"/>
              <a:gd name="connsiteY104" fmla="*/ 922421 h 1692952"/>
              <a:gd name="connsiteX105" fmla="*/ 1491915 w 2650957"/>
              <a:gd name="connsiteY105" fmla="*/ 906379 h 1692952"/>
              <a:gd name="connsiteX106" fmla="*/ 1479884 w 2650957"/>
              <a:gd name="connsiteY106" fmla="*/ 894347 h 1692952"/>
              <a:gd name="connsiteX107" fmla="*/ 1459831 w 2650957"/>
              <a:gd name="connsiteY107" fmla="*/ 874295 h 1692952"/>
              <a:gd name="connsiteX108" fmla="*/ 1451810 w 2650957"/>
              <a:gd name="connsiteY108" fmla="*/ 862263 h 1692952"/>
              <a:gd name="connsiteX109" fmla="*/ 1411705 w 2650957"/>
              <a:gd name="connsiteY109" fmla="*/ 822158 h 1692952"/>
              <a:gd name="connsiteX110" fmla="*/ 1395663 w 2650957"/>
              <a:gd name="connsiteY110" fmla="*/ 806116 h 1692952"/>
              <a:gd name="connsiteX111" fmla="*/ 1383631 w 2650957"/>
              <a:gd name="connsiteY111" fmla="*/ 794084 h 1692952"/>
              <a:gd name="connsiteX112" fmla="*/ 1367589 w 2650957"/>
              <a:gd name="connsiteY112" fmla="*/ 786063 h 1692952"/>
              <a:gd name="connsiteX113" fmla="*/ 1351547 w 2650957"/>
              <a:gd name="connsiteY113" fmla="*/ 774032 h 1692952"/>
              <a:gd name="connsiteX114" fmla="*/ 1339515 w 2650957"/>
              <a:gd name="connsiteY114" fmla="*/ 770021 h 1692952"/>
              <a:gd name="connsiteX115" fmla="*/ 1311442 w 2650957"/>
              <a:gd name="connsiteY115" fmla="*/ 753979 h 1692952"/>
              <a:gd name="connsiteX116" fmla="*/ 1291389 w 2650957"/>
              <a:gd name="connsiteY116" fmla="*/ 749968 h 1692952"/>
              <a:gd name="connsiteX117" fmla="*/ 1275347 w 2650957"/>
              <a:gd name="connsiteY117" fmla="*/ 741947 h 1692952"/>
              <a:gd name="connsiteX118" fmla="*/ 1259305 w 2650957"/>
              <a:gd name="connsiteY118" fmla="*/ 729916 h 1692952"/>
              <a:gd name="connsiteX119" fmla="*/ 1239252 w 2650957"/>
              <a:gd name="connsiteY119" fmla="*/ 725905 h 1692952"/>
              <a:gd name="connsiteX120" fmla="*/ 1227221 w 2650957"/>
              <a:gd name="connsiteY120" fmla="*/ 721895 h 1692952"/>
              <a:gd name="connsiteX121" fmla="*/ 1211179 w 2650957"/>
              <a:gd name="connsiteY121" fmla="*/ 713874 h 1692952"/>
              <a:gd name="connsiteX122" fmla="*/ 1167063 w 2650957"/>
              <a:gd name="connsiteY122" fmla="*/ 709863 h 1692952"/>
              <a:gd name="connsiteX123" fmla="*/ 794084 w 2650957"/>
              <a:gd name="connsiteY123" fmla="*/ 717884 h 1692952"/>
              <a:gd name="connsiteX124" fmla="*/ 774031 w 2650957"/>
              <a:gd name="connsiteY124" fmla="*/ 733926 h 1692952"/>
              <a:gd name="connsiteX125" fmla="*/ 745957 w 2650957"/>
              <a:gd name="connsiteY125" fmla="*/ 741947 h 1692952"/>
              <a:gd name="connsiteX126" fmla="*/ 733926 w 2650957"/>
              <a:gd name="connsiteY126" fmla="*/ 749968 h 1692952"/>
              <a:gd name="connsiteX127" fmla="*/ 685800 w 2650957"/>
              <a:gd name="connsiteY127" fmla="*/ 770021 h 1692952"/>
              <a:gd name="connsiteX128" fmla="*/ 673768 w 2650957"/>
              <a:gd name="connsiteY128" fmla="*/ 782053 h 1692952"/>
              <a:gd name="connsiteX129" fmla="*/ 625642 w 2650957"/>
              <a:gd name="connsiteY129" fmla="*/ 814137 h 1692952"/>
              <a:gd name="connsiteX130" fmla="*/ 597568 w 2650957"/>
              <a:gd name="connsiteY130" fmla="*/ 830179 h 1692952"/>
              <a:gd name="connsiteX131" fmla="*/ 581526 w 2650957"/>
              <a:gd name="connsiteY131" fmla="*/ 834189 h 1692952"/>
              <a:gd name="connsiteX132" fmla="*/ 557463 w 2650957"/>
              <a:gd name="connsiteY132" fmla="*/ 850232 h 1692952"/>
              <a:gd name="connsiteX133" fmla="*/ 521368 w 2650957"/>
              <a:gd name="connsiteY133" fmla="*/ 878305 h 1692952"/>
              <a:gd name="connsiteX134" fmla="*/ 493294 w 2650957"/>
              <a:gd name="connsiteY134" fmla="*/ 902368 h 1692952"/>
              <a:gd name="connsiteX135" fmla="*/ 469231 w 2650957"/>
              <a:gd name="connsiteY135" fmla="*/ 926432 h 1692952"/>
              <a:gd name="connsiteX136" fmla="*/ 445168 w 2650957"/>
              <a:gd name="connsiteY136" fmla="*/ 950495 h 1692952"/>
              <a:gd name="connsiteX137" fmla="*/ 413084 w 2650957"/>
              <a:gd name="connsiteY137" fmla="*/ 974558 h 1692952"/>
              <a:gd name="connsiteX138" fmla="*/ 401052 w 2650957"/>
              <a:gd name="connsiteY138" fmla="*/ 990600 h 1692952"/>
              <a:gd name="connsiteX139" fmla="*/ 364957 w 2650957"/>
              <a:gd name="connsiteY139" fmla="*/ 1010653 h 1692952"/>
              <a:gd name="connsiteX140" fmla="*/ 340894 w 2650957"/>
              <a:gd name="connsiteY140" fmla="*/ 1042737 h 1692952"/>
              <a:gd name="connsiteX141" fmla="*/ 336884 w 2650957"/>
              <a:gd name="connsiteY141" fmla="*/ 1054768 h 1692952"/>
              <a:gd name="connsiteX142" fmla="*/ 332873 w 2650957"/>
              <a:gd name="connsiteY142" fmla="*/ 1070811 h 1692952"/>
              <a:gd name="connsiteX143" fmla="*/ 328863 w 2650957"/>
              <a:gd name="connsiteY143" fmla="*/ 1090863 h 1692952"/>
              <a:gd name="connsiteX144" fmla="*/ 320842 w 2650957"/>
              <a:gd name="connsiteY144" fmla="*/ 1114926 h 1692952"/>
              <a:gd name="connsiteX145" fmla="*/ 316831 w 2650957"/>
              <a:gd name="connsiteY145" fmla="*/ 1126958 h 1692952"/>
              <a:gd name="connsiteX146" fmla="*/ 312821 w 2650957"/>
              <a:gd name="connsiteY146" fmla="*/ 1138989 h 1692952"/>
              <a:gd name="connsiteX147" fmla="*/ 296779 w 2650957"/>
              <a:gd name="connsiteY147" fmla="*/ 1163053 h 1692952"/>
              <a:gd name="connsiteX148" fmla="*/ 292768 w 2650957"/>
              <a:gd name="connsiteY148" fmla="*/ 1183105 h 1692952"/>
              <a:gd name="connsiteX149" fmla="*/ 280736 w 2650957"/>
              <a:gd name="connsiteY149" fmla="*/ 1187116 h 1692952"/>
              <a:gd name="connsiteX150" fmla="*/ 272715 w 2650957"/>
              <a:gd name="connsiteY150" fmla="*/ 1199147 h 1692952"/>
              <a:gd name="connsiteX151" fmla="*/ 256673 w 2650957"/>
              <a:gd name="connsiteY151" fmla="*/ 1207168 h 1692952"/>
              <a:gd name="connsiteX152" fmla="*/ 240631 w 2650957"/>
              <a:gd name="connsiteY152" fmla="*/ 1223211 h 1692952"/>
              <a:gd name="connsiteX153" fmla="*/ 212557 w 2650957"/>
              <a:gd name="connsiteY153" fmla="*/ 1255295 h 1692952"/>
              <a:gd name="connsiteX154" fmla="*/ 192505 w 2650957"/>
              <a:gd name="connsiteY154" fmla="*/ 1287379 h 1692952"/>
              <a:gd name="connsiteX155" fmla="*/ 172452 w 2650957"/>
              <a:gd name="connsiteY155" fmla="*/ 1319463 h 1692952"/>
              <a:gd name="connsiteX156" fmla="*/ 160421 w 2650957"/>
              <a:gd name="connsiteY156" fmla="*/ 1447800 h 1692952"/>
              <a:gd name="connsiteX157" fmla="*/ 152400 w 2650957"/>
              <a:gd name="connsiteY157" fmla="*/ 1463842 h 1692952"/>
              <a:gd name="connsiteX158" fmla="*/ 144379 w 2650957"/>
              <a:gd name="connsiteY158" fmla="*/ 1475874 h 1692952"/>
              <a:gd name="connsiteX159" fmla="*/ 136357 w 2650957"/>
              <a:gd name="connsiteY159" fmla="*/ 1483895 h 1692952"/>
              <a:gd name="connsiteX160" fmla="*/ 132347 w 2650957"/>
              <a:gd name="connsiteY160" fmla="*/ 1499937 h 1692952"/>
              <a:gd name="connsiteX161" fmla="*/ 140368 w 2650957"/>
              <a:gd name="connsiteY161" fmla="*/ 1536032 h 1692952"/>
              <a:gd name="connsiteX162" fmla="*/ 144379 w 2650957"/>
              <a:gd name="connsiteY162" fmla="*/ 1664368 h 1692952"/>
              <a:gd name="connsiteX163" fmla="*/ 136357 w 2650957"/>
              <a:gd name="connsiteY163" fmla="*/ 1676400 h 1692952"/>
              <a:gd name="connsiteX164" fmla="*/ 132347 w 2650957"/>
              <a:gd name="connsiteY164" fmla="*/ 1688432 h 1692952"/>
              <a:gd name="connsiteX165" fmla="*/ 120315 w 2650957"/>
              <a:gd name="connsiteY165" fmla="*/ 1692442 h 1692952"/>
              <a:gd name="connsiteX166" fmla="*/ 96252 w 2650957"/>
              <a:gd name="connsiteY166" fmla="*/ 1664368 h 1692952"/>
              <a:gd name="connsiteX167" fmla="*/ 80210 w 2650957"/>
              <a:gd name="connsiteY167" fmla="*/ 1652337 h 1692952"/>
              <a:gd name="connsiteX168" fmla="*/ 68179 w 2650957"/>
              <a:gd name="connsiteY168" fmla="*/ 1640305 h 1692952"/>
              <a:gd name="connsiteX169" fmla="*/ 64168 w 2650957"/>
              <a:gd name="connsiteY169" fmla="*/ 1495926 h 1692952"/>
              <a:gd name="connsiteX170" fmla="*/ 72189 w 2650957"/>
              <a:gd name="connsiteY170" fmla="*/ 1475874 h 1692952"/>
              <a:gd name="connsiteX171" fmla="*/ 84221 w 2650957"/>
              <a:gd name="connsiteY171" fmla="*/ 1463842 h 1692952"/>
              <a:gd name="connsiteX172" fmla="*/ 100263 w 2650957"/>
              <a:gd name="connsiteY172" fmla="*/ 1423737 h 1692952"/>
              <a:gd name="connsiteX173" fmla="*/ 104273 w 2650957"/>
              <a:gd name="connsiteY173" fmla="*/ 1403684 h 1692952"/>
              <a:gd name="connsiteX174" fmla="*/ 116305 w 2650957"/>
              <a:gd name="connsiteY174" fmla="*/ 1387642 h 1692952"/>
              <a:gd name="connsiteX175" fmla="*/ 124326 w 2650957"/>
              <a:gd name="connsiteY175" fmla="*/ 1375611 h 1692952"/>
              <a:gd name="connsiteX176" fmla="*/ 128336 w 2650957"/>
              <a:gd name="connsiteY176" fmla="*/ 1359568 h 1692952"/>
              <a:gd name="connsiteX177" fmla="*/ 132347 w 2650957"/>
              <a:gd name="connsiteY177" fmla="*/ 1347537 h 1692952"/>
              <a:gd name="connsiteX178" fmla="*/ 136357 w 2650957"/>
              <a:gd name="connsiteY178" fmla="*/ 1259305 h 1692952"/>
              <a:gd name="connsiteX179" fmla="*/ 144379 w 2650957"/>
              <a:gd name="connsiteY179" fmla="*/ 1243263 h 1692952"/>
              <a:gd name="connsiteX180" fmla="*/ 152400 w 2650957"/>
              <a:gd name="connsiteY180" fmla="*/ 1219200 h 1692952"/>
              <a:gd name="connsiteX181" fmla="*/ 156410 w 2650957"/>
              <a:gd name="connsiteY181" fmla="*/ 1171074 h 1692952"/>
              <a:gd name="connsiteX182" fmla="*/ 168442 w 2650957"/>
              <a:gd name="connsiteY182" fmla="*/ 1138989 h 1692952"/>
              <a:gd name="connsiteX183" fmla="*/ 180473 w 2650957"/>
              <a:gd name="connsiteY183" fmla="*/ 1118937 h 1692952"/>
              <a:gd name="connsiteX184" fmla="*/ 192505 w 2650957"/>
              <a:gd name="connsiteY184" fmla="*/ 1094874 h 1692952"/>
              <a:gd name="connsiteX185" fmla="*/ 200526 w 2650957"/>
              <a:gd name="connsiteY185" fmla="*/ 930442 h 1692952"/>
              <a:gd name="connsiteX186" fmla="*/ 208547 w 2650957"/>
              <a:gd name="connsiteY186" fmla="*/ 850232 h 1692952"/>
              <a:gd name="connsiteX187" fmla="*/ 216568 w 2650957"/>
              <a:gd name="connsiteY187" fmla="*/ 826168 h 1692952"/>
              <a:gd name="connsiteX188" fmla="*/ 212557 w 2650957"/>
              <a:gd name="connsiteY188" fmla="*/ 705853 h 1692952"/>
              <a:gd name="connsiteX189" fmla="*/ 204536 w 2650957"/>
              <a:gd name="connsiteY189" fmla="*/ 693821 h 1692952"/>
              <a:gd name="connsiteX190" fmla="*/ 188494 w 2650957"/>
              <a:gd name="connsiteY190" fmla="*/ 665747 h 1692952"/>
              <a:gd name="connsiteX191" fmla="*/ 176463 w 2650957"/>
              <a:gd name="connsiteY191" fmla="*/ 653716 h 1692952"/>
              <a:gd name="connsiteX192" fmla="*/ 172452 w 2650957"/>
              <a:gd name="connsiteY192" fmla="*/ 641684 h 1692952"/>
              <a:gd name="connsiteX193" fmla="*/ 168442 w 2650957"/>
              <a:gd name="connsiteY193" fmla="*/ 621632 h 1692952"/>
              <a:gd name="connsiteX194" fmla="*/ 160421 w 2650957"/>
              <a:gd name="connsiteY194" fmla="*/ 609600 h 1692952"/>
              <a:gd name="connsiteX195" fmla="*/ 148389 w 2650957"/>
              <a:gd name="connsiteY195" fmla="*/ 577516 h 1692952"/>
              <a:gd name="connsiteX196" fmla="*/ 140368 w 2650957"/>
              <a:gd name="connsiteY196" fmla="*/ 545432 h 1692952"/>
              <a:gd name="connsiteX197" fmla="*/ 136357 w 2650957"/>
              <a:gd name="connsiteY197" fmla="*/ 529389 h 1692952"/>
              <a:gd name="connsiteX198" fmla="*/ 116305 w 2650957"/>
              <a:gd name="connsiteY198" fmla="*/ 489284 h 1692952"/>
              <a:gd name="connsiteX199" fmla="*/ 104273 w 2650957"/>
              <a:gd name="connsiteY199" fmla="*/ 481263 h 1692952"/>
              <a:gd name="connsiteX200" fmla="*/ 96252 w 2650957"/>
              <a:gd name="connsiteY200" fmla="*/ 469232 h 1692952"/>
              <a:gd name="connsiteX201" fmla="*/ 76200 w 2650957"/>
              <a:gd name="connsiteY201" fmla="*/ 453189 h 1692952"/>
              <a:gd name="connsiteX202" fmla="*/ 68179 w 2650957"/>
              <a:gd name="connsiteY202" fmla="*/ 441158 h 1692952"/>
              <a:gd name="connsiteX203" fmla="*/ 44115 w 2650957"/>
              <a:gd name="connsiteY203" fmla="*/ 421105 h 1692952"/>
              <a:gd name="connsiteX204" fmla="*/ 36094 w 2650957"/>
              <a:gd name="connsiteY204" fmla="*/ 409074 h 1692952"/>
              <a:gd name="connsiteX205" fmla="*/ 0 w 2650957"/>
              <a:gd name="connsiteY205" fmla="*/ 397042 h 1692952"/>
              <a:gd name="connsiteX206" fmla="*/ 16042 w 2650957"/>
              <a:gd name="connsiteY206" fmla="*/ 376989 h 1692952"/>
              <a:gd name="connsiteX207" fmla="*/ 24063 w 2650957"/>
              <a:gd name="connsiteY207" fmla="*/ 364958 h 1692952"/>
              <a:gd name="connsiteX208" fmla="*/ 48126 w 2650957"/>
              <a:gd name="connsiteY208" fmla="*/ 348916 h 1692952"/>
              <a:gd name="connsiteX209" fmla="*/ 76200 w 2650957"/>
              <a:gd name="connsiteY209" fmla="*/ 320842 h 1692952"/>
              <a:gd name="connsiteX210" fmla="*/ 124326 w 2650957"/>
              <a:gd name="connsiteY210" fmla="*/ 284747 h 1692952"/>
              <a:gd name="connsiteX211" fmla="*/ 140368 w 2650957"/>
              <a:gd name="connsiteY211" fmla="*/ 272716 h 1692952"/>
              <a:gd name="connsiteX212" fmla="*/ 164431 w 2650957"/>
              <a:gd name="connsiteY212" fmla="*/ 240632 h 1692952"/>
              <a:gd name="connsiteX213" fmla="*/ 168442 w 2650957"/>
              <a:gd name="connsiteY213" fmla="*/ 224589 h 1692952"/>
              <a:gd name="connsiteX214" fmla="*/ 192505 w 2650957"/>
              <a:gd name="connsiteY214" fmla="*/ 212558 h 1692952"/>
              <a:gd name="connsiteX215" fmla="*/ 220579 w 2650957"/>
              <a:gd name="connsiteY215" fmla="*/ 196516 h 1692952"/>
              <a:gd name="connsiteX216" fmla="*/ 232610 w 2650957"/>
              <a:gd name="connsiteY216" fmla="*/ 192505 h 1692952"/>
              <a:gd name="connsiteX217" fmla="*/ 260684 w 2650957"/>
              <a:gd name="connsiteY217" fmla="*/ 180474 h 1692952"/>
              <a:gd name="connsiteX218" fmla="*/ 316831 w 2650957"/>
              <a:gd name="connsiteY218" fmla="*/ 172453 h 1692952"/>
              <a:gd name="connsiteX219" fmla="*/ 332873 w 2650957"/>
              <a:gd name="connsiteY219" fmla="*/ 168442 h 1692952"/>
              <a:gd name="connsiteX220" fmla="*/ 368968 w 2650957"/>
              <a:gd name="connsiteY220" fmla="*/ 160421 h 1692952"/>
              <a:gd name="connsiteX221" fmla="*/ 381000 w 2650957"/>
              <a:gd name="connsiteY221" fmla="*/ 156411 h 1692952"/>
              <a:gd name="connsiteX222" fmla="*/ 413084 w 2650957"/>
              <a:gd name="connsiteY222" fmla="*/ 132347 h 1692952"/>
              <a:gd name="connsiteX223" fmla="*/ 425115 w 2650957"/>
              <a:gd name="connsiteY223" fmla="*/ 124326 h 1692952"/>
              <a:gd name="connsiteX224" fmla="*/ 445168 w 2650957"/>
              <a:gd name="connsiteY224" fmla="*/ 108284 h 1692952"/>
              <a:gd name="connsiteX225" fmla="*/ 453189 w 2650957"/>
              <a:gd name="connsiteY225" fmla="*/ 96253 h 1692952"/>
              <a:gd name="connsiteX226" fmla="*/ 469231 w 2650957"/>
              <a:gd name="connsiteY226" fmla="*/ 88232 h 1692952"/>
              <a:gd name="connsiteX227" fmla="*/ 493294 w 2650957"/>
              <a:gd name="connsiteY227" fmla="*/ 72189 h 1692952"/>
              <a:gd name="connsiteX228" fmla="*/ 525379 w 2650957"/>
              <a:gd name="connsiteY228" fmla="*/ 56147 h 1692952"/>
              <a:gd name="connsiteX229" fmla="*/ 537410 w 2650957"/>
              <a:gd name="connsiteY229" fmla="*/ 52137 h 1692952"/>
              <a:gd name="connsiteX230" fmla="*/ 553452 w 2650957"/>
              <a:gd name="connsiteY230" fmla="*/ 44116 h 1692952"/>
              <a:gd name="connsiteX231" fmla="*/ 581526 w 2650957"/>
              <a:gd name="connsiteY231" fmla="*/ 32084 h 1692952"/>
              <a:gd name="connsiteX232" fmla="*/ 593557 w 2650957"/>
              <a:gd name="connsiteY232" fmla="*/ 24063 h 1692952"/>
              <a:gd name="connsiteX233" fmla="*/ 633663 w 2650957"/>
              <a:gd name="connsiteY233" fmla="*/ 0 h 169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</a:cxnLst>
            <a:rect l="l" t="t" r="r" b="b"/>
            <a:pathLst>
              <a:path w="2650957" h="1692952">
                <a:moveTo>
                  <a:pt x="2650957" y="798095"/>
                </a:moveTo>
                <a:cubicBezTo>
                  <a:pt x="2644273" y="800769"/>
                  <a:pt x="2637646" y="803588"/>
                  <a:pt x="2630905" y="806116"/>
                </a:cubicBezTo>
                <a:cubicBezTo>
                  <a:pt x="2626947" y="807600"/>
                  <a:pt x="2621862" y="807137"/>
                  <a:pt x="2618873" y="810126"/>
                </a:cubicBezTo>
                <a:cubicBezTo>
                  <a:pt x="2615884" y="813115"/>
                  <a:pt x="2616200" y="818147"/>
                  <a:pt x="2614863" y="822158"/>
                </a:cubicBezTo>
                <a:cubicBezTo>
                  <a:pt x="2613526" y="831516"/>
                  <a:pt x="2611896" y="840837"/>
                  <a:pt x="2610852" y="850232"/>
                </a:cubicBezTo>
                <a:cubicBezTo>
                  <a:pt x="2608172" y="874356"/>
                  <a:pt x="2611021" y="887269"/>
                  <a:pt x="2602831" y="906379"/>
                </a:cubicBezTo>
                <a:cubicBezTo>
                  <a:pt x="2591747" y="932242"/>
                  <a:pt x="2598480" y="913342"/>
                  <a:pt x="2582779" y="938463"/>
                </a:cubicBezTo>
                <a:cubicBezTo>
                  <a:pt x="2579610" y="943533"/>
                  <a:pt x="2577185" y="949042"/>
                  <a:pt x="2574757" y="954505"/>
                </a:cubicBezTo>
                <a:cubicBezTo>
                  <a:pt x="2571833" y="961084"/>
                  <a:pt x="2569956" y="968119"/>
                  <a:pt x="2566736" y="974558"/>
                </a:cubicBezTo>
                <a:cubicBezTo>
                  <a:pt x="2561678" y="984674"/>
                  <a:pt x="2558153" y="987151"/>
                  <a:pt x="2550694" y="994611"/>
                </a:cubicBezTo>
                <a:cubicBezTo>
                  <a:pt x="2542092" y="1020418"/>
                  <a:pt x="2553428" y="992388"/>
                  <a:pt x="2534652" y="1018674"/>
                </a:cubicBezTo>
                <a:cubicBezTo>
                  <a:pt x="2531177" y="1023539"/>
                  <a:pt x="2529707" y="1029589"/>
                  <a:pt x="2526631" y="1034716"/>
                </a:cubicBezTo>
                <a:cubicBezTo>
                  <a:pt x="2521671" y="1042982"/>
                  <a:pt x="2515936" y="1050758"/>
                  <a:pt x="2510589" y="1058779"/>
                </a:cubicBezTo>
                <a:cubicBezTo>
                  <a:pt x="2507915" y="1062790"/>
                  <a:pt x="2505977" y="1067403"/>
                  <a:pt x="2502568" y="1070811"/>
                </a:cubicBezTo>
                <a:lnTo>
                  <a:pt x="2490536" y="1082842"/>
                </a:lnTo>
                <a:cubicBezTo>
                  <a:pt x="2471543" y="1120827"/>
                  <a:pt x="2496222" y="1077447"/>
                  <a:pt x="2466473" y="1110916"/>
                </a:cubicBezTo>
                <a:cubicBezTo>
                  <a:pt x="2460069" y="1118121"/>
                  <a:pt x="2455778" y="1126958"/>
                  <a:pt x="2450431" y="1134979"/>
                </a:cubicBezTo>
                <a:cubicBezTo>
                  <a:pt x="2447757" y="1138990"/>
                  <a:pt x="2445302" y="1143155"/>
                  <a:pt x="2442410" y="1147011"/>
                </a:cubicBezTo>
                <a:cubicBezTo>
                  <a:pt x="2427487" y="1166909"/>
                  <a:pt x="2434087" y="1157492"/>
                  <a:pt x="2422357" y="1175084"/>
                </a:cubicBezTo>
                <a:cubicBezTo>
                  <a:pt x="2421020" y="1179095"/>
                  <a:pt x="2420012" y="1183230"/>
                  <a:pt x="2418347" y="1187116"/>
                </a:cubicBezTo>
                <a:cubicBezTo>
                  <a:pt x="2414546" y="1195985"/>
                  <a:pt x="2408502" y="1207442"/>
                  <a:pt x="2402305" y="1215189"/>
                </a:cubicBezTo>
                <a:cubicBezTo>
                  <a:pt x="2399943" y="1218142"/>
                  <a:pt x="2396646" y="1220258"/>
                  <a:pt x="2394284" y="1223211"/>
                </a:cubicBezTo>
                <a:cubicBezTo>
                  <a:pt x="2391273" y="1226975"/>
                  <a:pt x="2389671" y="1231834"/>
                  <a:pt x="2386263" y="1235242"/>
                </a:cubicBezTo>
                <a:cubicBezTo>
                  <a:pt x="2358157" y="1263347"/>
                  <a:pt x="2391818" y="1205236"/>
                  <a:pt x="2342147" y="1267326"/>
                </a:cubicBezTo>
                <a:cubicBezTo>
                  <a:pt x="2329716" y="1282865"/>
                  <a:pt x="2324794" y="1290531"/>
                  <a:pt x="2310063" y="1303421"/>
                </a:cubicBezTo>
                <a:cubicBezTo>
                  <a:pt x="2305033" y="1307823"/>
                  <a:pt x="2299096" y="1311103"/>
                  <a:pt x="2294021" y="1315453"/>
                </a:cubicBezTo>
                <a:cubicBezTo>
                  <a:pt x="2277944" y="1329233"/>
                  <a:pt x="2284588" y="1326456"/>
                  <a:pt x="2269957" y="1343526"/>
                </a:cubicBezTo>
                <a:cubicBezTo>
                  <a:pt x="2266266" y="1347832"/>
                  <a:pt x="2261936" y="1351547"/>
                  <a:pt x="2257926" y="1355558"/>
                </a:cubicBezTo>
                <a:cubicBezTo>
                  <a:pt x="2256589" y="1359568"/>
                  <a:pt x="2256556" y="1364288"/>
                  <a:pt x="2253915" y="1367589"/>
                </a:cubicBezTo>
                <a:cubicBezTo>
                  <a:pt x="2250904" y="1371353"/>
                  <a:pt x="2245544" y="1372474"/>
                  <a:pt x="2241884" y="1375611"/>
                </a:cubicBezTo>
                <a:cubicBezTo>
                  <a:pt x="2236142" y="1380533"/>
                  <a:pt x="2231189" y="1386306"/>
                  <a:pt x="2225842" y="1391653"/>
                </a:cubicBezTo>
                <a:cubicBezTo>
                  <a:pt x="2218043" y="1415046"/>
                  <a:pt x="2228598" y="1394661"/>
                  <a:pt x="2205789" y="1407695"/>
                </a:cubicBezTo>
                <a:cubicBezTo>
                  <a:pt x="2200865" y="1410509"/>
                  <a:pt x="2198114" y="1416095"/>
                  <a:pt x="2193757" y="1419726"/>
                </a:cubicBezTo>
                <a:cubicBezTo>
                  <a:pt x="2190054" y="1422812"/>
                  <a:pt x="2185736" y="1425073"/>
                  <a:pt x="2181726" y="1427747"/>
                </a:cubicBezTo>
                <a:cubicBezTo>
                  <a:pt x="2179052" y="1431758"/>
                  <a:pt x="2177792" y="1437224"/>
                  <a:pt x="2173705" y="1439779"/>
                </a:cubicBezTo>
                <a:cubicBezTo>
                  <a:pt x="2166535" y="1444260"/>
                  <a:pt x="2157933" y="1446142"/>
                  <a:pt x="2149642" y="1447800"/>
                </a:cubicBezTo>
                <a:cubicBezTo>
                  <a:pt x="2103339" y="1457062"/>
                  <a:pt x="2136397" y="1451471"/>
                  <a:pt x="2049379" y="1455821"/>
                </a:cubicBezTo>
                <a:cubicBezTo>
                  <a:pt x="2021300" y="1469859"/>
                  <a:pt x="2045687" y="1459117"/>
                  <a:pt x="2017294" y="1467853"/>
                </a:cubicBezTo>
                <a:cubicBezTo>
                  <a:pt x="2005173" y="1471583"/>
                  <a:pt x="1993503" y="1476808"/>
                  <a:pt x="1981200" y="1479884"/>
                </a:cubicBezTo>
                <a:cubicBezTo>
                  <a:pt x="1975852" y="1481221"/>
                  <a:pt x="1970457" y="1482381"/>
                  <a:pt x="1965157" y="1483895"/>
                </a:cubicBezTo>
                <a:cubicBezTo>
                  <a:pt x="1956438" y="1486386"/>
                  <a:pt x="1946089" y="1491133"/>
                  <a:pt x="1937084" y="1491916"/>
                </a:cubicBezTo>
                <a:cubicBezTo>
                  <a:pt x="1911744" y="1494119"/>
                  <a:pt x="1886278" y="1494475"/>
                  <a:pt x="1860884" y="1495926"/>
                </a:cubicBezTo>
                <a:lnTo>
                  <a:pt x="1796715" y="1499937"/>
                </a:lnTo>
                <a:cubicBezTo>
                  <a:pt x="1791368" y="1501274"/>
                  <a:pt x="1786096" y="1502961"/>
                  <a:pt x="1780673" y="1503947"/>
                </a:cubicBezTo>
                <a:cubicBezTo>
                  <a:pt x="1771373" y="1505638"/>
                  <a:pt x="1761973" y="1506735"/>
                  <a:pt x="1752600" y="1507958"/>
                </a:cubicBezTo>
                <a:lnTo>
                  <a:pt x="1688431" y="1515979"/>
                </a:lnTo>
                <a:cubicBezTo>
                  <a:pt x="1668705" y="1518445"/>
                  <a:pt x="1651567" y="1520143"/>
                  <a:pt x="1632284" y="1524000"/>
                </a:cubicBezTo>
                <a:cubicBezTo>
                  <a:pt x="1626879" y="1525081"/>
                  <a:pt x="1621745" y="1527697"/>
                  <a:pt x="1616242" y="1528011"/>
                </a:cubicBezTo>
                <a:cubicBezTo>
                  <a:pt x="1574846" y="1530376"/>
                  <a:pt x="1533357" y="1530684"/>
                  <a:pt x="1491915" y="1532021"/>
                </a:cubicBezTo>
                <a:cubicBezTo>
                  <a:pt x="1452724" y="1541820"/>
                  <a:pt x="1443926" y="1545636"/>
                  <a:pt x="1383631" y="1532021"/>
                </a:cubicBezTo>
                <a:cubicBezTo>
                  <a:pt x="1356690" y="1525938"/>
                  <a:pt x="1356892" y="1508339"/>
                  <a:pt x="1339515" y="1495926"/>
                </a:cubicBezTo>
                <a:cubicBezTo>
                  <a:pt x="1334650" y="1492451"/>
                  <a:pt x="1328820" y="1490579"/>
                  <a:pt x="1323473" y="1487905"/>
                </a:cubicBezTo>
                <a:cubicBezTo>
                  <a:pt x="1317601" y="1488439"/>
                  <a:pt x="1281212" y="1488352"/>
                  <a:pt x="1267326" y="1495926"/>
                </a:cubicBezTo>
                <a:cubicBezTo>
                  <a:pt x="1218284" y="1522677"/>
                  <a:pt x="1251690" y="1510497"/>
                  <a:pt x="1223210" y="1519989"/>
                </a:cubicBezTo>
                <a:cubicBezTo>
                  <a:pt x="1128064" y="1591351"/>
                  <a:pt x="1228832" y="1520694"/>
                  <a:pt x="914400" y="1536032"/>
                </a:cubicBezTo>
                <a:cubicBezTo>
                  <a:pt x="901733" y="1536650"/>
                  <a:pt x="890499" y="1544579"/>
                  <a:pt x="878305" y="1548063"/>
                </a:cubicBezTo>
                <a:cubicBezTo>
                  <a:pt x="868947" y="1550737"/>
                  <a:pt x="859774" y="1554175"/>
                  <a:pt x="850231" y="1556084"/>
                </a:cubicBezTo>
                <a:cubicBezTo>
                  <a:pt x="839662" y="1558198"/>
                  <a:pt x="828800" y="1558456"/>
                  <a:pt x="818147" y="1560095"/>
                </a:cubicBezTo>
                <a:cubicBezTo>
                  <a:pt x="811410" y="1561132"/>
                  <a:pt x="804778" y="1562768"/>
                  <a:pt x="798094" y="1564105"/>
                </a:cubicBezTo>
                <a:cubicBezTo>
                  <a:pt x="791410" y="1568116"/>
                  <a:pt x="784652" y="1572006"/>
                  <a:pt x="778042" y="1576137"/>
                </a:cubicBezTo>
                <a:cubicBezTo>
                  <a:pt x="773955" y="1578692"/>
                  <a:pt x="770321" y="1582002"/>
                  <a:pt x="766010" y="1584158"/>
                </a:cubicBezTo>
                <a:cubicBezTo>
                  <a:pt x="762229" y="1586048"/>
                  <a:pt x="757989" y="1586831"/>
                  <a:pt x="753979" y="1588168"/>
                </a:cubicBezTo>
                <a:cubicBezTo>
                  <a:pt x="749968" y="1586831"/>
                  <a:pt x="741947" y="1588386"/>
                  <a:pt x="741947" y="1584158"/>
                </a:cubicBezTo>
                <a:cubicBezTo>
                  <a:pt x="741947" y="1579338"/>
                  <a:pt x="750276" y="1579223"/>
                  <a:pt x="753979" y="1576137"/>
                </a:cubicBezTo>
                <a:cubicBezTo>
                  <a:pt x="758336" y="1572506"/>
                  <a:pt x="762379" y="1568462"/>
                  <a:pt x="766010" y="1564105"/>
                </a:cubicBezTo>
                <a:cubicBezTo>
                  <a:pt x="769096" y="1560402"/>
                  <a:pt x="770807" y="1555657"/>
                  <a:pt x="774031" y="1552074"/>
                </a:cubicBezTo>
                <a:cubicBezTo>
                  <a:pt x="782884" y="1542237"/>
                  <a:pt x="792747" y="1533358"/>
                  <a:pt x="802105" y="1524000"/>
                </a:cubicBezTo>
                <a:cubicBezTo>
                  <a:pt x="806115" y="1519989"/>
                  <a:pt x="808755" y="1513761"/>
                  <a:pt x="814136" y="1511968"/>
                </a:cubicBezTo>
                <a:cubicBezTo>
                  <a:pt x="852832" y="1499072"/>
                  <a:pt x="821945" y="1508159"/>
                  <a:pt x="910389" y="1503947"/>
                </a:cubicBezTo>
                <a:cubicBezTo>
                  <a:pt x="915736" y="1502610"/>
                  <a:pt x="921152" y="1501521"/>
                  <a:pt x="926431" y="1499937"/>
                </a:cubicBezTo>
                <a:cubicBezTo>
                  <a:pt x="934529" y="1497508"/>
                  <a:pt x="942203" y="1493574"/>
                  <a:pt x="950494" y="1491916"/>
                </a:cubicBezTo>
                <a:cubicBezTo>
                  <a:pt x="957178" y="1490579"/>
                  <a:pt x="963970" y="1489699"/>
                  <a:pt x="970547" y="1487905"/>
                </a:cubicBezTo>
                <a:cubicBezTo>
                  <a:pt x="978704" y="1485680"/>
                  <a:pt x="986159" y="1480148"/>
                  <a:pt x="994610" y="1479884"/>
                </a:cubicBezTo>
                <a:cubicBezTo>
                  <a:pt x="1151039" y="1474996"/>
                  <a:pt x="1080196" y="1477910"/>
                  <a:pt x="1207168" y="1471863"/>
                </a:cubicBezTo>
                <a:cubicBezTo>
                  <a:pt x="1212515" y="1470526"/>
                  <a:pt x="1218049" y="1469788"/>
                  <a:pt x="1223210" y="1467853"/>
                </a:cubicBezTo>
                <a:cubicBezTo>
                  <a:pt x="1230390" y="1465161"/>
                  <a:pt x="1242521" y="1456618"/>
                  <a:pt x="1251284" y="1455821"/>
                </a:cubicBezTo>
                <a:cubicBezTo>
                  <a:pt x="1276615" y="1453518"/>
                  <a:pt x="1302084" y="1453148"/>
                  <a:pt x="1327484" y="1451811"/>
                </a:cubicBezTo>
                <a:cubicBezTo>
                  <a:pt x="1331494" y="1450474"/>
                  <a:pt x="1335630" y="1449465"/>
                  <a:pt x="1339515" y="1447800"/>
                </a:cubicBezTo>
                <a:cubicBezTo>
                  <a:pt x="1345010" y="1445445"/>
                  <a:pt x="1349885" y="1441670"/>
                  <a:pt x="1355557" y="1439779"/>
                </a:cubicBezTo>
                <a:cubicBezTo>
                  <a:pt x="1366015" y="1436293"/>
                  <a:pt x="1387642" y="1431758"/>
                  <a:pt x="1387642" y="1431758"/>
                </a:cubicBezTo>
                <a:cubicBezTo>
                  <a:pt x="1392989" y="1429084"/>
                  <a:pt x="1398189" y="1426092"/>
                  <a:pt x="1403684" y="1423737"/>
                </a:cubicBezTo>
                <a:cubicBezTo>
                  <a:pt x="1407569" y="1422072"/>
                  <a:pt x="1412414" y="1422367"/>
                  <a:pt x="1415715" y="1419726"/>
                </a:cubicBezTo>
                <a:cubicBezTo>
                  <a:pt x="1419479" y="1416715"/>
                  <a:pt x="1420033" y="1410780"/>
                  <a:pt x="1423736" y="1407695"/>
                </a:cubicBezTo>
                <a:cubicBezTo>
                  <a:pt x="1431146" y="1401520"/>
                  <a:pt x="1452376" y="1395795"/>
                  <a:pt x="1459831" y="1391653"/>
                </a:cubicBezTo>
                <a:cubicBezTo>
                  <a:pt x="1465674" y="1388407"/>
                  <a:pt x="1471147" y="1384348"/>
                  <a:pt x="1475873" y="1379621"/>
                </a:cubicBezTo>
                <a:cubicBezTo>
                  <a:pt x="1479281" y="1376213"/>
                  <a:pt x="1480486" y="1370997"/>
                  <a:pt x="1483894" y="1367589"/>
                </a:cubicBezTo>
                <a:cubicBezTo>
                  <a:pt x="1487302" y="1364181"/>
                  <a:pt x="1492223" y="1362654"/>
                  <a:pt x="1495926" y="1359568"/>
                </a:cubicBezTo>
                <a:cubicBezTo>
                  <a:pt x="1500283" y="1355937"/>
                  <a:pt x="1503600" y="1351168"/>
                  <a:pt x="1507957" y="1347537"/>
                </a:cubicBezTo>
                <a:cubicBezTo>
                  <a:pt x="1530171" y="1329026"/>
                  <a:pt x="1510791" y="1352725"/>
                  <a:pt x="1540042" y="1323474"/>
                </a:cubicBezTo>
                <a:cubicBezTo>
                  <a:pt x="1543450" y="1320066"/>
                  <a:pt x="1544977" y="1315145"/>
                  <a:pt x="1548063" y="1311442"/>
                </a:cubicBezTo>
                <a:cubicBezTo>
                  <a:pt x="1551694" y="1307085"/>
                  <a:pt x="1556463" y="1303768"/>
                  <a:pt x="1560094" y="1299411"/>
                </a:cubicBezTo>
                <a:cubicBezTo>
                  <a:pt x="1563180" y="1295708"/>
                  <a:pt x="1565313" y="1291301"/>
                  <a:pt x="1568115" y="1287379"/>
                </a:cubicBezTo>
                <a:cubicBezTo>
                  <a:pt x="1572000" y="1281940"/>
                  <a:pt x="1576314" y="1276813"/>
                  <a:pt x="1580147" y="1271337"/>
                </a:cubicBezTo>
                <a:cubicBezTo>
                  <a:pt x="1585675" y="1263440"/>
                  <a:pt x="1596189" y="1247274"/>
                  <a:pt x="1596189" y="1247274"/>
                </a:cubicBezTo>
                <a:cubicBezTo>
                  <a:pt x="1598863" y="1236579"/>
                  <a:pt x="1600723" y="1225647"/>
                  <a:pt x="1604210" y="1215189"/>
                </a:cubicBezTo>
                <a:cubicBezTo>
                  <a:pt x="1609964" y="1197929"/>
                  <a:pt x="1607196" y="1207259"/>
                  <a:pt x="1612231" y="1187116"/>
                </a:cubicBezTo>
                <a:cubicBezTo>
                  <a:pt x="1610894" y="1173748"/>
                  <a:pt x="1611479" y="1160045"/>
                  <a:pt x="1608221" y="1147011"/>
                </a:cubicBezTo>
                <a:cubicBezTo>
                  <a:pt x="1607304" y="1143343"/>
                  <a:pt x="1600633" y="1142745"/>
                  <a:pt x="1600200" y="1138989"/>
                </a:cubicBezTo>
                <a:cubicBezTo>
                  <a:pt x="1596519" y="1107089"/>
                  <a:pt x="1600731" y="1074526"/>
                  <a:pt x="1596189" y="1042737"/>
                </a:cubicBezTo>
                <a:cubicBezTo>
                  <a:pt x="1595244" y="1036120"/>
                  <a:pt x="1587865" y="1032257"/>
                  <a:pt x="1584157" y="1026695"/>
                </a:cubicBezTo>
                <a:cubicBezTo>
                  <a:pt x="1576516" y="1015233"/>
                  <a:pt x="1570090" y="1000596"/>
                  <a:pt x="1560094" y="990600"/>
                </a:cubicBezTo>
                <a:cubicBezTo>
                  <a:pt x="1554041" y="984547"/>
                  <a:pt x="1546726" y="979905"/>
                  <a:pt x="1540042" y="974558"/>
                </a:cubicBezTo>
                <a:cubicBezTo>
                  <a:pt x="1538705" y="970547"/>
                  <a:pt x="1538128" y="966197"/>
                  <a:pt x="1536031" y="962526"/>
                </a:cubicBezTo>
                <a:cubicBezTo>
                  <a:pt x="1525105" y="943404"/>
                  <a:pt x="1524902" y="949973"/>
                  <a:pt x="1511968" y="934453"/>
                </a:cubicBezTo>
                <a:cubicBezTo>
                  <a:pt x="1508882" y="930750"/>
                  <a:pt x="1506749" y="926343"/>
                  <a:pt x="1503947" y="922421"/>
                </a:cubicBezTo>
                <a:cubicBezTo>
                  <a:pt x="1500062" y="916982"/>
                  <a:pt x="1496265" y="911454"/>
                  <a:pt x="1491915" y="906379"/>
                </a:cubicBezTo>
                <a:cubicBezTo>
                  <a:pt x="1488224" y="902073"/>
                  <a:pt x="1483515" y="898704"/>
                  <a:pt x="1479884" y="894347"/>
                </a:cubicBezTo>
                <a:cubicBezTo>
                  <a:pt x="1463176" y="874297"/>
                  <a:pt x="1481887" y="888998"/>
                  <a:pt x="1459831" y="874295"/>
                </a:cubicBezTo>
                <a:cubicBezTo>
                  <a:pt x="1457157" y="870284"/>
                  <a:pt x="1455012" y="865866"/>
                  <a:pt x="1451810" y="862263"/>
                </a:cubicBezTo>
                <a:lnTo>
                  <a:pt x="1411705" y="822158"/>
                </a:lnTo>
                <a:lnTo>
                  <a:pt x="1395663" y="806116"/>
                </a:lnTo>
                <a:cubicBezTo>
                  <a:pt x="1391652" y="802105"/>
                  <a:pt x="1388704" y="796621"/>
                  <a:pt x="1383631" y="794084"/>
                </a:cubicBezTo>
                <a:cubicBezTo>
                  <a:pt x="1378284" y="791410"/>
                  <a:pt x="1372659" y="789232"/>
                  <a:pt x="1367589" y="786063"/>
                </a:cubicBezTo>
                <a:cubicBezTo>
                  <a:pt x="1361921" y="782521"/>
                  <a:pt x="1357350" y="777348"/>
                  <a:pt x="1351547" y="774032"/>
                </a:cubicBezTo>
                <a:cubicBezTo>
                  <a:pt x="1347876" y="771935"/>
                  <a:pt x="1343296" y="771912"/>
                  <a:pt x="1339515" y="770021"/>
                </a:cubicBezTo>
                <a:cubicBezTo>
                  <a:pt x="1321911" y="761219"/>
                  <a:pt x="1332537" y="761011"/>
                  <a:pt x="1311442" y="753979"/>
                </a:cubicBezTo>
                <a:cubicBezTo>
                  <a:pt x="1304975" y="751823"/>
                  <a:pt x="1298073" y="751305"/>
                  <a:pt x="1291389" y="749968"/>
                </a:cubicBezTo>
                <a:cubicBezTo>
                  <a:pt x="1286042" y="747294"/>
                  <a:pt x="1280417" y="745116"/>
                  <a:pt x="1275347" y="741947"/>
                </a:cubicBezTo>
                <a:cubicBezTo>
                  <a:pt x="1269679" y="738405"/>
                  <a:pt x="1265413" y="732631"/>
                  <a:pt x="1259305" y="729916"/>
                </a:cubicBezTo>
                <a:cubicBezTo>
                  <a:pt x="1253076" y="727147"/>
                  <a:pt x="1245865" y="727558"/>
                  <a:pt x="1239252" y="725905"/>
                </a:cubicBezTo>
                <a:cubicBezTo>
                  <a:pt x="1235151" y="724880"/>
                  <a:pt x="1231106" y="723560"/>
                  <a:pt x="1227221" y="721895"/>
                </a:cubicBezTo>
                <a:cubicBezTo>
                  <a:pt x="1221726" y="719540"/>
                  <a:pt x="1217041" y="715047"/>
                  <a:pt x="1211179" y="713874"/>
                </a:cubicBezTo>
                <a:cubicBezTo>
                  <a:pt x="1196700" y="710978"/>
                  <a:pt x="1181768" y="711200"/>
                  <a:pt x="1167063" y="709863"/>
                </a:cubicBezTo>
                <a:cubicBezTo>
                  <a:pt x="1042737" y="712537"/>
                  <a:pt x="918207" y="710285"/>
                  <a:pt x="794084" y="717884"/>
                </a:cubicBezTo>
                <a:cubicBezTo>
                  <a:pt x="785540" y="718407"/>
                  <a:pt x="781687" y="730098"/>
                  <a:pt x="774031" y="733926"/>
                </a:cubicBezTo>
                <a:cubicBezTo>
                  <a:pt x="765326" y="738278"/>
                  <a:pt x="755315" y="739273"/>
                  <a:pt x="745957" y="741947"/>
                </a:cubicBezTo>
                <a:cubicBezTo>
                  <a:pt x="741947" y="744621"/>
                  <a:pt x="738111" y="747577"/>
                  <a:pt x="733926" y="749968"/>
                </a:cubicBezTo>
                <a:cubicBezTo>
                  <a:pt x="718756" y="758637"/>
                  <a:pt x="702305" y="764520"/>
                  <a:pt x="685800" y="770021"/>
                </a:cubicBezTo>
                <a:cubicBezTo>
                  <a:pt x="681789" y="774032"/>
                  <a:pt x="678074" y="778362"/>
                  <a:pt x="673768" y="782053"/>
                </a:cubicBezTo>
                <a:cubicBezTo>
                  <a:pt x="657965" y="795598"/>
                  <a:pt x="643906" y="801961"/>
                  <a:pt x="625642" y="814137"/>
                </a:cubicBezTo>
                <a:cubicBezTo>
                  <a:pt x="615669" y="820785"/>
                  <a:pt x="609197" y="825818"/>
                  <a:pt x="597568" y="830179"/>
                </a:cubicBezTo>
                <a:cubicBezTo>
                  <a:pt x="592407" y="832114"/>
                  <a:pt x="586873" y="832852"/>
                  <a:pt x="581526" y="834189"/>
                </a:cubicBezTo>
                <a:cubicBezTo>
                  <a:pt x="561603" y="854114"/>
                  <a:pt x="589021" y="828385"/>
                  <a:pt x="557463" y="850232"/>
                </a:cubicBezTo>
                <a:cubicBezTo>
                  <a:pt x="544931" y="858908"/>
                  <a:pt x="532146" y="867527"/>
                  <a:pt x="521368" y="878305"/>
                </a:cubicBezTo>
                <a:cubicBezTo>
                  <a:pt x="504610" y="895063"/>
                  <a:pt x="513874" y="886934"/>
                  <a:pt x="493294" y="902368"/>
                </a:cubicBezTo>
                <a:cubicBezTo>
                  <a:pt x="477979" y="925342"/>
                  <a:pt x="494103" y="904047"/>
                  <a:pt x="469231" y="926432"/>
                </a:cubicBezTo>
                <a:cubicBezTo>
                  <a:pt x="460800" y="934020"/>
                  <a:pt x="454606" y="944203"/>
                  <a:pt x="445168" y="950495"/>
                </a:cubicBezTo>
                <a:cubicBezTo>
                  <a:pt x="434059" y="957901"/>
                  <a:pt x="422613" y="965029"/>
                  <a:pt x="413084" y="974558"/>
                </a:cubicBezTo>
                <a:cubicBezTo>
                  <a:pt x="408358" y="979284"/>
                  <a:pt x="406048" y="986159"/>
                  <a:pt x="401052" y="990600"/>
                </a:cubicBezTo>
                <a:cubicBezTo>
                  <a:pt x="384504" y="1005309"/>
                  <a:pt x="381296" y="1005206"/>
                  <a:pt x="364957" y="1010653"/>
                </a:cubicBezTo>
                <a:cubicBezTo>
                  <a:pt x="351040" y="1024570"/>
                  <a:pt x="350860" y="1022805"/>
                  <a:pt x="340894" y="1042737"/>
                </a:cubicBezTo>
                <a:cubicBezTo>
                  <a:pt x="339004" y="1046518"/>
                  <a:pt x="338045" y="1050703"/>
                  <a:pt x="336884" y="1054768"/>
                </a:cubicBezTo>
                <a:cubicBezTo>
                  <a:pt x="335370" y="1060068"/>
                  <a:pt x="334069" y="1065430"/>
                  <a:pt x="332873" y="1070811"/>
                </a:cubicBezTo>
                <a:cubicBezTo>
                  <a:pt x="331394" y="1077465"/>
                  <a:pt x="330656" y="1084287"/>
                  <a:pt x="328863" y="1090863"/>
                </a:cubicBezTo>
                <a:cubicBezTo>
                  <a:pt x="326638" y="1099020"/>
                  <a:pt x="323516" y="1106905"/>
                  <a:pt x="320842" y="1114926"/>
                </a:cubicBezTo>
                <a:lnTo>
                  <a:pt x="316831" y="1126958"/>
                </a:lnTo>
                <a:cubicBezTo>
                  <a:pt x="315494" y="1130968"/>
                  <a:pt x="315166" y="1135472"/>
                  <a:pt x="312821" y="1138989"/>
                </a:cubicBezTo>
                <a:lnTo>
                  <a:pt x="296779" y="1163053"/>
                </a:lnTo>
                <a:cubicBezTo>
                  <a:pt x="295442" y="1169737"/>
                  <a:pt x="296549" y="1177434"/>
                  <a:pt x="292768" y="1183105"/>
                </a:cubicBezTo>
                <a:cubicBezTo>
                  <a:pt x="290423" y="1186623"/>
                  <a:pt x="284037" y="1184475"/>
                  <a:pt x="280736" y="1187116"/>
                </a:cubicBezTo>
                <a:cubicBezTo>
                  <a:pt x="276972" y="1190127"/>
                  <a:pt x="276418" y="1196061"/>
                  <a:pt x="272715" y="1199147"/>
                </a:cubicBezTo>
                <a:cubicBezTo>
                  <a:pt x="268122" y="1202974"/>
                  <a:pt x="262020" y="1204494"/>
                  <a:pt x="256673" y="1207168"/>
                </a:cubicBezTo>
                <a:cubicBezTo>
                  <a:pt x="251326" y="1212516"/>
                  <a:pt x="245355" y="1217306"/>
                  <a:pt x="240631" y="1223211"/>
                </a:cubicBezTo>
                <a:cubicBezTo>
                  <a:pt x="213896" y="1256631"/>
                  <a:pt x="236620" y="1239254"/>
                  <a:pt x="212557" y="1255295"/>
                </a:cubicBezTo>
                <a:cubicBezTo>
                  <a:pt x="205873" y="1265990"/>
                  <a:pt x="198994" y="1276565"/>
                  <a:pt x="192505" y="1287379"/>
                </a:cubicBezTo>
                <a:cubicBezTo>
                  <a:pt x="177993" y="1311565"/>
                  <a:pt x="184797" y="1300946"/>
                  <a:pt x="172452" y="1319463"/>
                </a:cubicBezTo>
                <a:cubicBezTo>
                  <a:pt x="172353" y="1320897"/>
                  <a:pt x="175824" y="1411857"/>
                  <a:pt x="160421" y="1447800"/>
                </a:cubicBezTo>
                <a:cubicBezTo>
                  <a:pt x="158066" y="1453295"/>
                  <a:pt x="155366" y="1458651"/>
                  <a:pt x="152400" y="1463842"/>
                </a:cubicBezTo>
                <a:cubicBezTo>
                  <a:pt x="150009" y="1468027"/>
                  <a:pt x="147390" y="1472110"/>
                  <a:pt x="144379" y="1475874"/>
                </a:cubicBezTo>
                <a:cubicBezTo>
                  <a:pt x="142017" y="1478827"/>
                  <a:pt x="139031" y="1481221"/>
                  <a:pt x="136357" y="1483895"/>
                </a:cubicBezTo>
                <a:cubicBezTo>
                  <a:pt x="135020" y="1489242"/>
                  <a:pt x="132347" y="1494425"/>
                  <a:pt x="132347" y="1499937"/>
                </a:cubicBezTo>
                <a:cubicBezTo>
                  <a:pt x="132347" y="1514057"/>
                  <a:pt x="136231" y="1523623"/>
                  <a:pt x="140368" y="1536032"/>
                </a:cubicBezTo>
                <a:cubicBezTo>
                  <a:pt x="141181" y="1546602"/>
                  <a:pt x="155946" y="1629668"/>
                  <a:pt x="144379" y="1664368"/>
                </a:cubicBezTo>
                <a:cubicBezTo>
                  <a:pt x="142855" y="1668941"/>
                  <a:pt x="139031" y="1672389"/>
                  <a:pt x="136357" y="1676400"/>
                </a:cubicBezTo>
                <a:cubicBezTo>
                  <a:pt x="135020" y="1680411"/>
                  <a:pt x="135336" y="1685443"/>
                  <a:pt x="132347" y="1688432"/>
                </a:cubicBezTo>
                <a:cubicBezTo>
                  <a:pt x="129358" y="1691421"/>
                  <a:pt x="124201" y="1694107"/>
                  <a:pt x="120315" y="1692442"/>
                </a:cubicBezTo>
                <a:cubicBezTo>
                  <a:pt x="103543" y="1685254"/>
                  <a:pt x="106760" y="1674876"/>
                  <a:pt x="96252" y="1664368"/>
                </a:cubicBezTo>
                <a:cubicBezTo>
                  <a:pt x="91526" y="1659642"/>
                  <a:pt x="85285" y="1656687"/>
                  <a:pt x="80210" y="1652337"/>
                </a:cubicBezTo>
                <a:cubicBezTo>
                  <a:pt x="75904" y="1648646"/>
                  <a:pt x="72189" y="1644316"/>
                  <a:pt x="68179" y="1640305"/>
                </a:cubicBezTo>
                <a:cubicBezTo>
                  <a:pt x="48597" y="1581565"/>
                  <a:pt x="54510" y="1608598"/>
                  <a:pt x="64168" y="1495926"/>
                </a:cubicBezTo>
                <a:cubicBezTo>
                  <a:pt x="64783" y="1488753"/>
                  <a:pt x="68374" y="1481979"/>
                  <a:pt x="72189" y="1475874"/>
                </a:cubicBezTo>
                <a:cubicBezTo>
                  <a:pt x="75195" y="1471064"/>
                  <a:pt x="80210" y="1467853"/>
                  <a:pt x="84221" y="1463842"/>
                </a:cubicBezTo>
                <a:cubicBezTo>
                  <a:pt x="94133" y="1434107"/>
                  <a:pt x="88461" y="1447341"/>
                  <a:pt x="100263" y="1423737"/>
                </a:cubicBezTo>
                <a:cubicBezTo>
                  <a:pt x="101600" y="1417053"/>
                  <a:pt x="101505" y="1409913"/>
                  <a:pt x="104273" y="1403684"/>
                </a:cubicBezTo>
                <a:cubicBezTo>
                  <a:pt x="106988" y="1397576"/>
                  <a:pt x="112420" y="1393081"/>
                  <a:pt x="116305" y="1387642"/>
                </a:cubicBezTo>
                <a:cubicBezTo>
                  <a:pt x="119107" y="1383720"/>
                  <a:pt x="121652" y="1379621"/>
                  <a:pt x="124326" y="1375611"/>
                </a:cubicBezTo>
                <a:cubicBezTo>
                  <a:pt x="125663" y="1370263"/>
                  <a:pt x="126822" y="1364868"/>
                  <a:pt x="128336" y="1359568"/>
                </a:cubicBezTo>
                <a:cubicBezTo>
                  <a:pt x="129497" y="1355503"/>
                  <a:pt x="132010" y="1351751"/>
                  <a:pt x="132347" y="1347537"/>
                </a:cubicBezTo>
                <a:cubicBezTo>
                  <a:pt x="134695" y="1318190"/>
                  <a:pt x="132982" y="1288552"/>
                  <a:pt x="136357" y="1259305"/>
                </a:cubicBezTo>
                <a:cubicBezTo>
                  <a:pt x="137042" y="1253366"/>
                  <a:pt x="142158" y="1248814"/>
                  <a:pt x="144379" y="1243263"/>
                </a:cubicBezTo>
                <a:cubicBezTo>
                  <a:pt x="147519" y="1235413"/>
                  <a:pt x="152400" y="1219200"/>
                  <a:pt x="152400" y="1219200"/>
                </a:cubicBezTo>
                <a:cubicBezTo>
                  <a:pt x="153737" y="1203158"/>
                  <a:pt x="154413" y="1187047"/>
                  <a:pt x="156410" y="1171074"/>
                </a:cubicBezTo>
                <a:cubicBezTo>
                  <a:pt x="158035" y="1158070"/>
                  <a:pt x="162117" y="1150375"/>
                  <a:pt x="168442" y="1138989"/>
                </a:cubicBezTo>
                <a:cubicBezTo>
                  <a:pt x="172227" y="1132175"/>
                  <a:pt x="176987" y="1125909"/>
                  <a:pt x="180473" y="1118937"/>
                </a:cubicBezTo>
                <a:cubicBezTo>
                  <a:pt x="197075" y="1085734"/>
                  <a:pt x="169522" y="1129347"/>
                  <a:pt x="192505" y="1094874"/>
                </a:cubicBezTo>
                <a:cubicBezTo>
                  <a:pt x="208762" y="1029836"/>
                  <a:pt x="194142" y="1093240"/>
                  <a:pt x="200526" y="930442"/>
                </a:cubicBezTo>
                <a:cubicBezTo>
                  <a:pt x="201138" y="914828"/>
                  <a:pt x="203174" y="871722"/>
                  <a:pt x="208547" y="850232"/>
                </a:cubicBezTo>
                <a:cubicBezTo>
                  <a:pt x="210598" y="842029"/>
                  <a:pt x="216568" y="826168"/>
                  <a:pt x="216568" y="826168"/>
                </a:cubicBezTo>
                <a:cubicBezTo>
                  <a:pt x="215231" y="786063"/>
                  <a:pt x="216190" y="745815"/>
                  <a:pt x="212557" y="705853"/>
                </a:cubicBezTo>
                <a:cubicBezTo>
                  <a:pt x="212121" y="701053"/>
                  <a:pt x="206927" y="698006"/>
                  <a:pt x="204536" y="693821"/>
                </a:cubicBezTo>
                <a:cubicBezTo>
                  <a:pt x="197405" y="681342"/>
                  <a:pt x="197376" y="676405"/>
                  <a:pt x="188494" y="665747"/>
                </a:cubicBezTo>
                <a:cubicBezTo>
                  <a:pt x="184863" y="661390"/>
                  <a:pt x="180473" y="657726"/>
                  <a:pt x="176463" y="653716"/>
                </a:cubicBezTo>
                <a:cubicBezTo>
                  <a:pt x="175126" y="649705"/>
                  <a:pt x="173477" y="645785"/>
                  <a:pt x="172452" y="641684"/>
                </a:cubicBezTo>
                <a:cubicBezTo>
                  <a:pt x="170799" y="635071"/>
                  <a:pt x="170835" y="628014"/>
                  <a:pt x="168442" y="621632"/>
                </a:cubicBezTo>
                <a:cubicBezTo>
                  <a:pt x="166750" y="617119"/>
                  <a:pt x="162577" y="613911"/>
                  <a:pt x="160421" y="609600"/>
                </a:cubicBezTo>
                <a:cubicBezTo>
                  <a:pt x="157994" y="604745"/>
                  <a:pt x="150470" y="585148"/>
                  <a:pt x="148389" y="577516"/>
                </a:cubicBezTo>
                <a:cubicBezTo>
                  <a:pt x="145488" y="566881"/>
                  <a:pt x="143042" y="556127"/>
                  <a:pt x="140368" y="545432"/>
                </a:cubicBezTo>
                <a:lnTo>
                  <a:pt x="136357" y="529389"/>
                </a:lnTo>
                <a:cubicBezTo>
                  <a:pt x="132739" y="514915"/>
                  <a:pt x="130631" y="498834"/>
                  <a:pt x="116305" y="489284"/>
                </a:cubicBezTo>
                <a:lnTo>
                  <a:pt x="104273" y="481263"/>
                </a:lnTo>
                <a:cubicBezTo>
                  <a:pt x="101599" y="477253"/>
                  <a:pt x="99660" y="472640"/>
                  <a:pt x="96252" y="469232"/>
                </a:cubicBezTo>
                <a:cubicBezTo>
                  <a:pt x="75403" y="448383"/>
                  <a:pt x="92079" y="473038"/>
                  <a:pt x="76200" y="453189"/>
                </a:cubicBezTo>
                <a:cubicBezTo>
                  <a:pt x="73189" y="449425"/>
                  <a:pt x="71265" y="444861"/>
                  <a:pt x="68179" y="441158"/>
                </a:cubicBezTo>
                <a:cubicBezTo>
                  <a:pt x="58528" y="429577"/>
                  <a:pt x="55947" y="428992"/>
                  <a:pt x="44115" y="421105"/>
                </a:cubicBezTo>
                <a:cubicBezTo>
                  <a:pt x="41441" y="417095"/>
                  <a:pt x="39502" y="412482"/>
                  <a:pt x="36094" y="409074"/>
                </a:cubicBezTo>
                <a:cubicBezTo>
                  <a:pt x="24815" y="397795"/>
                  <a:pt x="16133" y="399731"/>
                  <a:pt x="0" y="397042"/>
                </a:cubicBezTo>
                <a:cubicBezTo>
                  <a:pt x="5347" y="390358"/>
                  <a:pt x="10906" y="383837"/>
                  <a:pt x="16042" y="376989"/>
                </a:cubicBezTo>
                <a:cubicBezTo>
                  <a:pt x="18934" y="373133"/>
                  <a:pt x="20436" y="368132"/>
                  <a:pt x="24063" y="364958"/>
                </a:cubicBezTo>
                <a:cubicBezTo>
                  <a:pt x="31318" y="358610"/>
                  <a:pt x="41309" y="355733"/>
                  <a:pt x="48126" y="348916"/>
                </a:cubicBezTo>
                <a:cubicBezTo>
                  <a:pt x="57484" y="339558"/>
                  <a:pt x="65189" y="328183"/>
                  <a:pt x="76200" y="320842"/>
                </a:cubicBezTo>
                <a:cubicBezTo>
                  <a:pt x="159579" y="265255"/>
                  <a:pt x="85373" y="318135"/>
                  <a:pt x="124326" y="284747"/>
                </a:cubicBezTo>
                <a:cubicBezTo>
                  <a:pt x="129401" y="280397"/>
                  <a:pt x="135642" y="277442"/>
                  <a:pt x="140368" y="272716"/>
                </a:cubicBezTo>
                <a:cubicBezTo>
                  <a:pt x="149892" y="263192"/>
                  <a:pt x="157027" y="251738"/>
                  <a:pt x="164431" y="240632"/>
                </a:cubicBezTo>
                <a:cubicBezTo>
                  <a:pt x="165768" y="235284"/>
                  <a:pt x="165384" y="229176"/>
                  <a:pt x="168442" y="224589"/>
                </a:cubicBezTo>
                <a:cubicBezTo>
                  <a:pt x="172885" y="217924"/>
                  <a:pt x="185641" y="214846"/>
                  <a:pt x="192505" y="212558"/>
                </a:cubicBezTo>
                <a:cubicBezTo>
                  <a:pt x="204591" y="204500"/>
                  <a:pt x="206327" y="202624"/>
                  <a:pt x="220579" y="196516"/>
                </a:cubicBezTo>
                <a:cubicBezTo>
                  <a:pt x="224465" y="194851"/>
                  <a:pt x="228725" y="194170"/>
                  <a:pt x="232610" y="192505"/>
                </a:cubicBezTo>
                <a:cubicBezTo>
                  <a:pt x="242476" y="188277"/>
                  <a:pt x="250021" y="182356"/>
                  <a:pt x="260684" y="180474"/>
                </a:cubicBezTo>
                <a:cubicBezTo>
                  <a:pt x="279302" y="177189"/>
                  <a:pt x="298490" y="177039"/>
                  <a:pt x="316831" y="172453"/>
                </a:cubicBezTo>
                <a:cubicBezTo>
                  <a:pt x="322178" y="171116"/>
                  <a:pt x="327492" y="169638"/>
                  <a:pt x="332873" y="168442"/>
                </a:cubicBezTo>
                <a:cubicBezTo>
                  <a:pt x="351508" y="164301"/>
                  <a:pt x="351830" y="165317"/>
                  <a:pt x="368968" y="160421"/>
                </a:cubicBezTo>
                <a:cubicBezTo>
                  <a:pt x="373033" y="159260"/>
                  <a:pt x="376989" y="157748"/>
                  <a:pt x="381000" y="156411"/>
                </a:cubicBezTo>
                <a:cubicBezTo>
                  <a:pt x="408207" y="138270"/>
                  <a:pt x="374964" y="160937"/>
                  <a:pt x="413084" y="132347"/>
                </a:cubicBezTo>
                <a:cubicBezTo>
                  <a:pt x="416940" y="129455"/>
                  <a:pt x="421105" y="127000"/>
                  <a:pt x="425115" y="124326"/>
                </a:cubicBezTo>
                <a:cubicBezTo>
                  <a:pt x="448101" y="89848"/>
                  <a:pt x="417494" y="130422"/>
                  <a:pt x="445168" y="108284"/>
                </a:cubicBezTo>
                <a:cubicBezTo>
                  <a:pt x="448932" y="105273"/>
                  <a:pt x="449486" y="99339"/>
                  <a:pt x="453189" y="96253"/>
                </a:cubicBezTo>
                <a:cubicBezTo>
                  <a:pt x="457782" y="92426"/>
                  <a:pt x="464105" y="91308"/>
                  <a:pt x="469231" y="88232"/>
                </a:cubicBezTo>
                <a:cubicBezTo>
                  <a:pt x="477497" y="83272"/>
                  <a:pt x="484148" y="75237"/>
                  <a:pt x="493294" y="72189"/>
                </a:cubicBezTo>
                <a:cubicBezTo>
                  <a:pt x="520424" y="63147"/>
                  <a:pt x="487497" y="75088"/>
                  <a:pt x="525379" y="56147"/>
                </a:cubicBezTo>
                <a:cubicBezTo>
                  <a:pt x="529160" y="54257"/>
                  <a:pt x="533525" y="53802"/>
                  <a:pt x="537410" y="52137"/>
                </a:cubicBezTo>
                <a:cubicBezTo>
                  <a:pt x="542905" y="49782"/>
                  <a:pt x="548009" y="46590"/>
                  <a:pt x="553452" y="44116"/>
                </a:cubicBezTo>
                <a:cubicBezTo>
                  <a:pt x="562721" y="39903"/>
                  <a:pt x="572420" y="36637"/>
                  <a:pt x="581526" y="32084"/>
                </a:cubicBezTo>
                <a:cubicBezTo>
                  <a:pt x="585837" y="29928"/>
                  <a:pt x="589313" y="26348"/>
                  <a:pt x="593557" y="24063"/>
                </a:cubicBezTo>
                <a:cubicBezTo>
                  <a:pt x="634859" y="1824"/>
                  <a:pt x="633663" y="19100"/>
                  <a:pt x="633663" y="0"/>
                </a:cubicBezTo>
              </a:path>
            </a:pathLst>
          </a:custGeom>
          <a:noFill/>
          <a:ln w="57150" cap="flat" cmpd="sng" algn="ctr">
            <a:solidFill>
              <a:srgbClr val="0000CC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7350125" y="3219451"/>
            <a:ext cx="935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7842250" y="4084638"/>
            <a:ext cx="9350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膀胱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6486525" y="3292476"/>
            <a:ext cx="9350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</a:t>
            </a:r>
            <a:endParaRPr lang="en-US" altLang="zh-CN" sz="280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肠</a:t>
            </a:r>
          </a:p>
        </p:txBody>
      </p:sp>
    </p:spTree>
    <p:extLst>
      <p:ext uri="{BB962C8B-B14F-4D97-AF65-F5344CB8AC3E}">
        <p14:creationId xmlns:p14="http://schemas.microsoft.com/office/powerpoint/2010/main" val="59835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75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84886" y="675407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子宫的固定装置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7"/>
          <a:stretch/>
        </p:blipFill>
        <p:spPr bwMode="auto">
          <a:xfrm>
            <a:off x="6414295" y="2278733"/>
            <a:ext cx="5170487" cy="407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884886" y="1260182"/>
            <a:ext cx="869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主要靠韧带、阴道、尿生殖膈和盆底肌等保持其正常位置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5850" y="2278733"/>
            <a:ext cx="35433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四条韧带：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子宫阔韧带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子宫圆韧带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子宫主韧带</a:t>
            </a:r>
            <a:endParaRPr lang="en-US" altLang="zh-CN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子宫骶韧带</a:t>
            </a:r>
          </a:p>
        </p:txBody>
      </p:sp>
    </p:spTree>
    <p:extLst>
      <p:ext uri="{BB962C8B-B14F-4D97-AF65-F5344CB8AC3E}">
        <p14:creationId xmlns:p14="http://schemas.microsoft.com/office/powerpoint/2010/main" val="42042312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76</a:t>
            </a:fld>
            <a:endParaRPr lang="zh-CN" altLang="en-US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2772749"/>
            <a:ext cx="5426075" cy="394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4319588"/>
            <a:ext cx="212090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3331701"/>
            <a:ext cx="1898650" cy="129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453" y="627550"/>
            <a:ext cx="2607747" cy="2600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510092" y="2087537"/>
            <a:ext cx="58261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子宫两侧伸展到骨盆侧壁和盆底的双层腹膜构成，呈冠状位，与子宫一起形成横过小骨盆的膈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上缘游离，包裹输卵管，上外侧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为卵巢悬韧带；依其附着，分为</a:t>
            </a:r>
            <a:r>
              <a:rPr lang="zh-CN" altLang="en-US" sz="2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子宫系膜、输卵管系膜和卵巢系膜</a:t>
            </a:r>
          </a:p>
        </p:txBody>
      </p:sp>
      <p:sp>
        <p:nvSpPr>
          <p:cNvPr id="14" name="矩形 13"/>
          <p:cNvSpPr/>
          <p:nvPr/>
        </p:nvSpPr>
        <p:spPr>
          <a:xfrm>
            <a:off x="776792" y="4792811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作用：限制子宫向两侧倾倒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776792" y="917062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1" lang="en-US" altLang="zh-CN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1"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、子宫阔韧带</a:t>
            </a:r>
          </a:p>
        </p:txBody>
      </p:sp>
    </p:spTree>
    <p:extLst>
      <p:ext uri="{BB962C8B-B14F-4D97-AF65-F5344CB8AC3E}">
        <p14:creationId xmlns:p14="http://schemas.microsoft.com/office/powerpoint/2010/main" val="93408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77</a:t>
            </a:fld>
            <a:endParaRPr lang="zh-CN" altLang="en-US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2772749"/>
            <a:ext cx="5426075" cy="394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687892" y="1950443"/>
            <a:ext cx="6106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为一对扁索状韧带，由结缔组织和平滑肌构成的索状韧带，起于子宫体前面的上外侧，斜向下外到盆底</a:t>
            </a:r>
            <a:endParaRPr lang="zh-CN" altLang="en-US" sz="2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6792" y="3768654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作用：维持子宫前倾位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776792" y="917062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1" lang="en-US" altLang="zh-CN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1"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、子宫圆韧带</a:t>
            </a: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4175125"/>
            <a:ext cx="2043112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3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78</a:t>
            </a:fld>
            <a:endParaRPr lang="zh-CN" altLang="en-US"/>
          </a:p>
        </p:txBody>
      </p:sp>
      <p:pic>
        <p:nvPicPr>
          <p:cNvPr id="3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3" t="11366" r="26855" b="10139"/>
          <a:stretch>
            <a:fillRect/>
          </a:stretch>
        </p:blipFill>
        <p:spPr bwMode="auto">
          <a:xfrm>
            <a:off x="7073900" y="1225550"/>
            <a:ext cx="3679825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0" y="2162175"/>
            <a:ext cx="11461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5" y="3348038"/>
            <a:ext cx="11461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4586288"/>
            <a:ext cx="11461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98859" y="1371087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1" lang="en-US" altLang="zh-CN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1"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、子宫主韧带</a:t>
            </a:r>
          </a:p>
        </p:txBody>
      </p:sp>
      <p:sp>
        <p:nvSpPr>
          <p:cNvPr id="11" name="矩形 10"/>
          <p:cNvSpPr/>
          <p:nvPr/>
        </p:nvSpPr>
        <p:spPr>
          <a:xfrm>
            <a:off x="1022627" y="2334311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作用：维持子宫正常位置，防止向下脱垂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8859" y="3443288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kumimoji="1" lang="en-US" altLang="zh-CN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1"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、子宫</a:t>
            </a:r>
            <a:r>
              <a:rPr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骶</a:t>
            </a:r>
            <a:r>
              <a:rPr kumimoji="1"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韧带</a:t>
            </a:r>
          </a:p>
        </p:txBody>
      </p:sp>
      <p:sp>
        <p:nvSpPr>
          <p:cNvPr id="13" name="矩形 12"/>
          <p:cNvSpPr/>
          <p:nvPr/>
        </p:nvSpPr>
        <p:spPr>
          <a:xfrm>
            <a:off x="1022627" y="4502300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作用：牵引子宫向后上，维持子宫前屈位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H="1" flipV="1">
            <a:off x="10042129" y="3997326"/>
            <a:ext cx="1077180" cy="528759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 flipV="1">
            <a:off x="9587279" y="4948090"/>
            <a:ext cx="1077180" cy="528759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0753724" y="5292183"/>
            <a:ext cx="1590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子宫骶韧带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0753723" y="4628126"/>
            <a:ext cx="1590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子宫主韧带</a:t>
            </a:r>
          </a:p>
        </p:txBody>
      </p:sp>
    </p:spTree>
    <p:extLst>
      <p:ext uri="{BB962C8B-B14F-4D97-AF65-F5344CB8AC3E}">
        <p14:creationId xmlns:p14="http://schemas.microsoft.com/office/powerpoint/2010/main" val="12567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79</a:t>
            </a:fld>
            <a:endParaRPr lang="zh-CN" altLang="en-US"/>
          </a:p>
        </p:txBody>
      </p:sp>
      <p:pic>
        <p:nvPicPr>
          <p:cNvPr id="26" name="Picture 2" descr="子宫直肠陷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90500"/>
            <a:ext cx="49911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1233488" y="190500"/>
            <a:ext cx="4991100" cy="6162675"/>
            <a:chOff x="2076450" y="347663"/>
            <a:chExt cx="4991100" cy="6162675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450" y="347663"/>
              <a:ext cx="4991100" cy="616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9" name="直接箭头连接符 28"/>
            <p:cNvCxnSpPr/>
            <p:nvPr/>
          </p:nvCxnSpPr>
          <p:spPr>
            <a:xfrm flipH="1">
              <a:off x="3276600" y="1412875"/>
              <a:ext cx="142875" cy="287338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tailEnd type="arrow"/>
            </a:ln>
            <a:effectLst/>
          </p:spPr>
        </p:cxnSp>
        <p:sp>
          <p:nvSpPr>
            <p:cNvPr id="30" name="TextBox 7"/>
            <p:cNvSpPr txBox="1">
              <a:spLocks noChangeArrowheads="1"/>
            </p:cNvSpPr>
            <p:nvPr/>
          </p:nvSpPr>
          <p:spPr bwMode="auto">
            <a:xfrm>
              <a:off x="2843808" y="980728"/>
              <a:ext cx="15121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子宫圆韧带</a:t>
              </a:r>
            </a:p>
          </p:txBody>
        </p:sp>
      </p:grpSp>
      <p:grpSp>
        <p:nvGrpSpPr>
          <p:cNvPr id="31" name="组合 30"/>
          <p:cNvGrpSpPr>
            <a:grpSpLocks/>
          </p:cNvGrpSpPr>
          <p:nvPr/>
        </p:nvGrpSpPr>
        <p:grpSpPr bwMode="auto">
          <a:xfrm>
            <a:off x="1233488" y="190500"/>
            <a:ext cx="4991100" cy="6162675"/>
            <a:chOff x="3131840" y="1556792"/>
            <a:chExt cx="4991100" cy="6162675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556792"/>
              <a:ext cx="4991100" cy="616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9"/>
            <p:cNvSpPr txBox="1">
              <a:spLocks noChangeArrowheads="1"/>
            </p:cNvSpPr>
            <p:nvPr/>
          </p:nvSpPr>
          <p:spPr bwMode="auto">
            <a:xfrm>
              <a:off x="3347864" y="3140968"/>
              <a:ext cx="15121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00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子宫阔韧带</a:t>
              </a:r>
            </a:p>
          </p:txBody>
        </p:sp>
        <p:sp>
          <p:nvSpPr>
            <p:cNvPr id="34" name="TextBox 13"/>
            <p:cNvSpPr txBox="1">
              <a:spLocks noChangeArrowheads="1"/>
            </p:cNvSpPr>
            <p:nvPr/>
          </p:nvSpPr>
          <p:spPr bwMode="auto">
            <a:xfrm>
              <a:off x="6610772" y="3234152"/>
              <a:ext cx="15121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00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子宫阔韧带</a:t>
              </a:r>
            </a:p>
          </p:txBody>
        </p:sp>
      </p:grpSp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1233488" y="190500"/>
            <a:ext cx="4991100" cy="6162675"/>
            <a:chOff x="2262107" y="352869"/>
            <a:chExt cx="4991100" cy="6162675"/>
          </a:xfrm>
        </p:grpSpPr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107" y="352869"/>
              <a:ext cx="4991100" cy="616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" name="组合 17"/>
            <p:cNvGrpSpPr>
              <a:grpSpLocks/>
            </p:cNvGrpSpPr>
            <p:nvPr/>
          </p:nvGrpSpPr>
          <p:grpSpPr bwMode="auto">
            <a:xfrm>
              <a:off x="3995936" y="3631605"/>
              <a:ext cx="1523442" cy="701561"/>
              <a:chOff x="3995936" y="3631605"/>
              <a:chExt cx="1523442" cy="701561"/>
            </a:xfrm>
          </p:grpSpPr>
          <p:cxnSp>
            <p:nvCxnSpPr>
              <p:cNvPr id="38" name="直接箭头连接符 37"/>
              <p:cNvCxnSpPr/>
              <p:nvPr/>
            </p:nvCxnSpPr>
            <p:spPr>
              <a:xfrm flipH="1" flipV="1">
                <a:off x="4103607" y="3631056"/>
                <a:ext cx="252412" cy="2301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C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9" name="直接箭头连接符 38"/>
              <p:cNvCxnSpPr/>
              <p:nvPr/>
            </p:nvCxnSpPr>
            <p:spPr>
              <a:xfrm flipV="1">
                <a:off x="5098969" y="3745356"/>
                <a:ext cx="338138" cy="1158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C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0" name="TextBox 16"/>
              <p:cNvSpPr txBox="1">
                <a:spLocks noChangeArrowheads="1"/>
              </p:cNvSpPr>
              <p:nvPr/>
            </p:nvSpPr>
            <p:spPr bwMode="auto">
              <a:xfrm>
                <a:off x="3995936" y="3933056"/>
                <a:ext cx="152344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子宫骶韧带</a:t>
                </a:r>
              </a:p>
            </p:txBody>
          </p:sp>
        </p:grpSp>
      </p:grpSp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285750" y="471487"/>
            <a:ext cx="6454775" cy="5857875"/>
            <a:chOff x="1009528" y="451057"/>
            <a:chExt cx="6454324" cy="5858263"/>
          </a:xfrm>
        </p:grpSpPr>
        <p:grpSp>
          <p:nvGrpSpPr>
            <p:cNvPr id="42" name="组合 25"/>
            <p:cNvGrpSpPr>
              <a:grpSpLocks/>
            </p:cNvGrpSpPr>
            <p:nvPr/>
          </p:nvGrpSpPr>
          <p:grpSpPr bwMode="auto">
            <a:xfrm>
              <a:off x="1009528" y="451057"/>
              <a:ext cx="6454324" cy="5858263"/>
              <a:chOff x="1009528" y="451057"/>
              <a:chExt cx="6454324" cy="5858263"/>
            </a:xfrm>
          </p:grpSpPr>
          <p:pic>
            <p:nvPicPr>
              <p:cNvPr id="44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528" y="451057"/>
                <a:ext cx="6454324" cy="5858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5" name="直接箭头连接符 44"/>
              <p:cNvCxnSpPr/>
              <p:nvPr/>
            </p:nvCxnSpPr>
            <p:spPr>
              <a:xfrm flipH="1" flipV="1">
                <a:off x="3481093" y="3750100"/>
                <a:ext cx="204773" cy="40007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C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6" name="直接箭头连接符 45"/>
              <p:cNvCxnSpPr/>
              <p:nvPr/>
            </p:nvCxnSpPr>
            <p:spPr>
              <a:xfrm flipV="1">
                <a:off x="4793864" y="3950139"/>
                <a:ext cx="336526" cy="20003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CC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7" name="TextBox 24"/>
              <p:cNvSpPr txBox="1">
                <a:spLocks noChangeArrowheads="1"/>
              </p:cNvSpPr>
              <p:nvPr/>
            </p:nvSpPr>
            <p:spPr bwMode="auto">
              <a:xfrm>
                <a:off x="3444602" y="4149998"/>
                <a:ext cx="213551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</a:rPr>
                  <a:t>子宫主韧带</a:t>
                </a:r>
              </a:p>
            </p:txBody>
          </p:sp>
        </p:grpSp>
        <p:sp>
          <p:nvSpPr>
            <p:cNvPr id="43" name="TextBox 19"/>
            <p:cNvSpPr txBox="1">
              <a:spLocks noChangeArrowheads="1"/>
            </p:cNvSpPr>
            <p:nvPr/>
          </p:nvSpPr>
          <p:spPr bwMode="auto">
            <a:xfrm>
              <a:off x="4067944" y="3183359"/>
              <a:ext cx="9777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子宫</a:t>
              </a: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7229475" y="2067915"/>
            <a:ext cx="4124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子宫阔韧带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防止向两侧倾倒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子宫圆韧带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维持子宫前倾位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子宫骶韧带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维持子宫前屈位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子宫主韧带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防止向下脱垂</a:t>
            </a:r>
          </a:p>
        </p:txBody>
      </p:sp>
    </p:spTree>
    <p:extLst>
      <p:ext uri="{BB962C8B-B14F-4D97-AF65-F5344CB8AC3E}">
        <p14:creationId xmlns:p14="http://schemas.microsoft.com/office/powerpoint/2010/main" val="26430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1" name="Picture 4" descr="8 week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6" y="3958064"/>
            <a:ext cx="19748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11 week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04" y="3958064"/>
            <a:ext cx="202088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8 mont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04" y="4146976"/>
            <a:ext cx="183356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4 month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79" y="4045376"/>
            <a:ext cx="203676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右箭头 14"/>
          <p:cNvSpPr/>
          <p:nvPr/>
        </p:nvSpPr>
        <p:spPr>
          <a:xfrm>
            <a:off x="2832804" y="4988351"/>
            <a:ext cx="512762" cy="414338"/>
          </a:xfrm>
          <a:prstGeom prst="rightArrow">
            <a:avLst/>
          </a:pr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5090229" y="5039151"/>
            <a:ext cx="512762" cy="414338"/>
          </a:xfrm>
          <a:prstGeom prst="rightArrow">
            <a:avLst/>
          </a:pr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7819141" y="4996289"/>
            <a:ext cx="512763" cy="412750"/>
          </a:xfrm>
          <a:prstGeom prst="rightArrow">
            <a:avLst/>
          </a:pr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66497" y="45949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睾丸的下降</a:t>
            </a:r>
          </a:p>
        </p:txBody>
      </p:sp>
      <p:sp>
        <p:nvSpPr>
          <p:cNvPr id="2" name="矩形 1"/>
          <p:cNvSpPr/>
          <p:nvPr/>
        </p:nvSpPr>
        <p:spPr>
          <a:xfrm>
            <a:off x="966497" y="1071237"/>
            <a:ext cx="9156897" cy="224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睾丸在发育初期，位于腹腔的，随后逐渐下降至阴囊内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精子正常发育成熟所需温度为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35℃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阴囊独有的肉膜结构可对环境温度进行调节</a:t>
            </a:r>
            <a:endParaRPr lang="en-CA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0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80</a:t>
            </a:fld>
            <a:endParaRPr lang="zh-CN" altLang="en-US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1049338"/>
            <a:ext cx="1884362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1008063"/>
            <a:ext cx="188436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2946400"/>
            <a:ext cx="394493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3382963"/>
            <a:ext cx="34194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784600"/>
            <a:ext cx="22367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3784600"/>
            <a:ext cx="26701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3613150"/>
            <a:ext cx="15970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4176713"/>
            <a:ext cx="26765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4176713"/>
            <a:ext cx="29622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4205288"/>
            <a:ext cx="2084387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5511800"/>
            <a:ext cx="75961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636713"/>
            <a:ext cx="3719513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51038"/>
            <a:ext cx="213360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051750" y="209590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子宫内膜的周期性变化</a:t>
            </a:r>
          </a:p>
        </p:txBody>
      </p:sp>
    </p:spTree>
    <p:extLst>
      <p:ext uri="{BB962C8B-B14F-4D97-AF65-F5344CB8AC3E}">
        <p14:creationId xmlns:p14="http://schemas.microsoft.com/office/powerpoint/2010/main" val="27701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81</a:t>
            </a:fld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582434" y="485014"/>
            <a:ext cx="3013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四、阴道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Vagina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1186" y="1069789"/>
            <a:ext cx="10354614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连接子宫和外生殖器的肌性管道，也是排出月经和娩出胎儿的管道，由粘膜、肌层和外膜组成，富于伸展性；前有膀胱和尿道，后方为直肠和肛管</a:t>
            </a: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560162" y="2892601"/>
            <a:ext cx="4347683" cy="3828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77" y="2493257"/>
            <a:ext cx="4206875" cy="46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66" y="3769521"/>
            <a:ext cx="1670134" cy="129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844466" y="208545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上端：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阴道穹</a:t>
            </a:r>
            <a:r>
              <a:rPr kumimoji="1"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前穹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后穹  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最深处，上方即为直肠子宫陷凹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下端：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阴道口 </a:t>
            </a:r>
            <a:r>
              <a:rPr kumimoji="1"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2000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开口于阴道前庭</a:t>
            </a:r>
          </a:p>
        </p:txBody>
      </p:sp>
      <p:sp>
        <p:nvSpPr>
          <p:cNvPr id="64" name="Line 15"/>
          <p:cNvSpPr>
            <a:spLocks noChangeShapeType="1"/>
          </p:cNvSpPr>
          <p:nvPr/>
        </p:nvSpPr>
        <p:spPr bwMode="auto">
          <a:xfrm>
            <a:off x="11353800" y="2493257"/>
            <a:ext cx="388056" cy="139294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65" name="Text Box 16"/>
          <p:cNvSpPr txBox="1">
            <a:spLocks noChangeArrowheads="1"/>
          </p:cNvSpPr>
          <p:nvPr/>
        </p:nvSpPr>
        <p:spPr bwMode="auto">
          <a:xfrm>
            <a:off x="10558462" y="2065904"/>
            <a:ext cx="1590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阴道后穹窿</a:t>
            </a:r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10127185" y="5303454"/>
            <a:ext cx="1590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阴道前穹窿</a:t>
            </a:r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 flipV="1">
            <a:off x="10845800" y="4013200"/>
            <a:ext cx="76200" cy="1263011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headEnd type="oval" w="med" len="med"/>
            <a:tailEnd type="triangle" w="med" len="med"/>
          </a:ln>
          <a:effectLst>
            <a:glow rad="101600">
              <a:srgbClr val="A7EA52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82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197" y="464819"/>
            <a:ext cx="295465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女性外生殖器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10897" y="124689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女性外阴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9306" y="1974840"/>
            <a:ext cx="696515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阴阜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耻骨联合前方的皮肤隆起，富含皮下脂肪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大阴唇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一对纵长隆起的皮肤皱襞。大阴唇的前端和后端左右互相连合，形成唇前连合和唇后连合</a:t>
            </a:r>
            <a:endParaRPr lang="zh-CN" altLang="en-US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小阴唇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位于大阴唇的内侧，为一对较薄的皮肤皱襞，其前端延伸为阴蒂包皮和阴蒂系带，后端两侧会合，为阴唇系带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阴蒂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由两个阴蒂海绵体组成，阴蒂脚埋于会阴浅隙内阴蒂头 露于表面，含有丰富的神经末梢</a:t>
            </a:r>
          </a:p>
        </p:txBody>
      </p:sp>
      <p:pic>
        <p:nvPicPr>
          <p:cNvPr id="25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19699" b="11243"/>
          <a:stretch>
            <a:fillRect/>
          </a:stretch>
        </p:blipFill>
        <p:spPr bwMode="auto">
          <a:xfrm>
            <a:off x="8469312" y="1831668"/>
            <a:ext cx="3582988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2" y="1145868"/>
            <a:ext cx="129222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2873068"/>
            <a:ext cx="20367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7" y="3679518"/>
            <a:ext cx="2109788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819" y="2278549"/>
            <a:ext cx="16033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2946093"/>
            <a:ext cx="17494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149" y="1055244"/>
            <a:ext cx="520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197" y="464819"/>
            <a:ext cx="295465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女性外生殖器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10897" y="124689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女性外阴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2914" y="2401741"/>
            <a:ext cx="638571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阴道前庭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位于两侧小阴唇之间的裂隙。阴道前庭的前部有尿道外口，后部有阴道口，阴道口两侧各有一个前庭大腺导管的开口</a:t>
            </a:r>
            <a:endParaRPr lang="en-US" altLang="zh-CN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前庭球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呈蹄铁形，一部分位于尿道外口与阴蒂体之间的皮下，另一部位于大阴唇的皮下</a:t>
            </a: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5254507" y="178547"/>
            <a:ext cx="3545669" cy="23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52914" y="5424117"/>
            <a:ext cx="96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前庭大腺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可以分泌滑液润滑阴道，炎症情况下导管可阻塞，形成囊肿</a:t>
            </a:r>
          </a:p>
        </p:txBody>
      </p:sp>
      <p:pic>
        <p:nvPicPr>
          <p:cNvPr id="16" name="Picture 40" descr="6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566" y="2225867"/>
            <a:ext cx="4287838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735" y="3133431"/>
            <a:ext cx="269398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668" y="4467219"/>
            <a:ext cx="16160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9457929" y="4530917"/>
            <a:ext cx="2894012" cy="749300"/>
            <a:chOff x="6359447" y="3284986"/>
            <a:chExt cx="2893467" cy="749864"/>
          </a:xfrm>
        </p:grpSpPr>
        <p:cxnSp>
          <p:nvCxnSpPr>
            <p:cNvPr id="21" name="直接箭头连接符 20"/>
            <p:cNvCxnSpPr/>
            <p:nvPr/>
          </p:nvCxnSpPr>
          <p:spPr>
            <a:xfrm flipH="1" flipV="1">
              <a:off x="6359447" y="3284986"/>
              <a:ext cx="545997" cy="35745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6"/>
            <p:cNvSpPr txBox="1"/>
            <p:nvPr/>
          </p:nvSpPr>
          <p:spPr>
            <a:xfrm>
              <a:off x="6624703" y="3573355"/>
              <a:ext cx="2628211" cy="4614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/>
              </a:defPPr>
              <a:lvl1pPr eaLnBrk="0" hangingPunct="0">
                <a:defRPr sz="2400" spc="60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dirty="0"/>
                <a:t>前庭大腺开口</a:t>
              </a:r>
            </a:p>
          </p:txBody>
        </p:sp>
      </p:grp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9830991" y="3637154"/>
            <a:ext cx="2736850" cy="644525"/>
            <a:chOff x="6804250" y="2463279"/>
            <a:chExt cx="2376263" cy="645281"/>
          </a:xfrm>
        </p:grpSpPr>
        <p:cxnSp>
          <p:nvCxnSpPr>
            <p:cNvPr id="24" name="直接箭头连接符 23"/>
            <p:cNvCxnSpPr/>
            <p:nvPr/>
          </p:nvCxnSpPr>
          <p:spPr>
            <a:xfrm flipH="1">
              <a:off x="6804250" y="2781151"/>
              <a:ext cx="562364" cy="3274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9"/>
            <p:cNvSpPr txBox="1"/>
            <p:nvPr/>
          </p:nvSpPr>
          <p:spPr>
            <a:xfrm>
              <a:off x="7366680" y="2463279"/>
              <a:ext cx="1813833" cy="4622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/>
              </a:defPPr>
              <a:lvl1pPr eaLnBrk="0" hangingPunct="0">
                <a:defRPr sz="2400" spc="60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dirty="0"/>
                <a:t>前庭球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6751293" y="890297"/>
            <a:ext cx="376238" cy="66269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7127531" y="890297"/>
            <a:ext cx="2460969" cy="133557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6751293" y="1552990"/>
            <a:ext cx="742897" cy="2771812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>
            <a:grpSpLocks/>
          </p:cNvGrpSpPr>
          <p:nvPr/>
        </p:nvGrpSpPr>
        <p:grpSpPr bwMode="auto">
          <a:xfrm>
            <a:off x="6710252" y="4925108"/>
            <a:ext cx="2089074" cy="529564"/>
            <a:chOff x="7413466" y="2463279"/>
            <a:chExt cx="1813833" cy="530186"/>
          </a:xfrm>
        </p:grpSpPr>
        <p:cxnSp>
          <p:nvCxnSpPr>
            <p:cNvPr id="26" name="直接箭头连接符 25"/>
            <p:cNvCxnSpPr/>
            <p:nvPr/>
          </p:nvCxnSpPr>
          <p:spPr>
            <a:xfrm flipV="1">
              <a:off x="8815598" y="2463279"/>
              <a:ext cx="406954" cy="26385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39"/>
            <p:cNvSpPr txBox="1"/>
            <p:nvPr/>
          </p:nvSpPr>
          <p:spPr>
            <a:xfrm>
              <a:off x="7413466" y="2531258"/>
              <a:ext cx="1813833" cy="4622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zh-CN"/>
              </a:defPPr>
              <a:lvl1pPr eaLnBrk="0" hangingPunct="0">
                <a:defRPr sz="2400" spc="600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dirty="0"/>
                <a:t>前庭大腺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82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84</a:t>
            </a:fld>
            <a:endParaRPr lang="zh-CN" alt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" y="1777205"/>
            <a:ext cx="47672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65" y="1777205"/>
            <a:ext cx="253682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940120" y="711003"/>
            <a:ext cx="387798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女性生殖系统小节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90" y="2735393"/>
            <a:ext cx="6793395" cy="90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89" y="3188558"/>
            <a:ext cx="6793395" cy="90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89" y="3647169"/>
            <a:ext cx="6793395" cy="89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89" y="4088625"/>
            <a:ext cx="6793395" cy="89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7439721" y="1903663"/>
            <a:ext cx="1569660" cy="7004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功能：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29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85</a:t>
            </a:fld>
            <a:endParaRPr lang="zh-CN" altLang="en-US"/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741888"/>
              </p:ext>
            </p:extLst>
          </p:nvPr>
        </p:nvGraphicFramePr>
        <p:xfrm>
          <a:off x="1516551" y="1903290"/>
          <a:ext cx="7223125" cy="3787775"/>
        </p:xfrm>
        <a:graphic>
          <a:graphicData uri="http://schemas.openxmlformats.org/drawingml/2006/table">
            <a:tbl>
              <a:tblPr firstRow="1" bandRow="1"/>
              <a:tblGrid>
                <a:gridCol w="599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5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22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254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254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254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40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b="1" i="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254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8D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solidFill>
                          <a:srgbClr val="0000FF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254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8D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254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8D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254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8D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37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solidFill>
                          <a:srgbClr val="0000FF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201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solidFill>
                          <a:srgbClr val="0000FF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8D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8D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88D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57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b="1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endParaRPr lang="zh-CN" altLang="en-US" sz="28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23" marR="91423" marT="45726" marB="45726">
                    <a:lnL w="12700" cmpd="sng">
                      <a:solidFill>
                        <a:srgbClr val="6188D8"/>
                      </a:solidFill>
                    </a:lnL>
                    <a:lnR w="12700" cmpd="sng">
                      <a:solidFill>
                        <a:srgbClr val="6188D8"/>
                      </a:solidFill>
                    </a:lnR>
                    <a:lnT w="12700" cmpd="sng">
                      <a:solidFill>
                        <a:srgbClr val="6188D8"/>
                      </a:solidFill>
                    </a:lnT>
                    <a:lnB w="12700" cmpd="sng">
                      <a:solidFill>
                        <a:srgbClr val="6188D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4796326" y="2512890"/>
            <a:ext cx="143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睾  丸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7244251" y="2512890"/>
            <a:ext cx="1439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  巢</a:t>
            </a: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3931138" y="3243140"/>
            <a:ext cx="3057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副睾、输精管、射精管、男性尿道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6955326" y="3214565"/>
            <a:ext cx="1889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输卵管、子宫、阴道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332776" y="4074990"/>
            <a:ext cx="2295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精囊、前列腺、</a:t>
            </a:r>
            <a:endParaRPr lang="en-US" altLang="zh-CN" sz="2400" b="0" dirty="0">
              <a:solidFill>
                <a:srgbClr val="66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尿道球腺 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058513" y="4271840"/>
            <a:ext cx="1441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前庭大腺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4413738" y="5083053"/>
            <a:ext cx="171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阴囊、阴茎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7190276" y="5083053"/>
            <a:ext cx="123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女外阴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1515906" y="2739406"/>
            <a:ext cx="615553" cy="2487181"/>
          </a:xfrm>
          <a:prstGeom prst="rect">
            <a:avLst/>
          </a:prstGeom>
          <a:noFill/>
        </p:spPr>
        <p:txBody>
          <a:bodyPr vert="eaVer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内生殖器官</a:t>
            </a:r>
          </a:p>
        </p:txBody>
      </p:sp>
      <p:sp>
        <p:nvSpPr>
          <p:cNvPr id="33" name="TextBox 16"/>
          <p:cNvSpPr txBox="1"/>
          <p:nvPr/>
        </p:nvSpPr>
        <p:spPr>
          <a:xfrm>
            <a:off x="4579731" y="1895055"/>
            <a:ext cx="129614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男   性</a:t>
            </a:r>
            <a:endParaRPr lang="zh-CN" altLang="en-US" sz="28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7316035" y="1895055"/>
            <a:ext cx="136815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zh-CN"/>
            </a:defPPr>
            <a:lvl1pPr>
              <a:defRPr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女 性</a:t>
            </a:r>
          </a:p>
        </p:txBody>
      </p:sp>
      <p:sp>
        <p:nvSpPr>
          <p:cNvPr id="35" name="TextBox 18"/>
          <p:cNvSpPr txBox="1"/>
          <p:nvPr/>
        </p:nvSpPr>
        <p:spPr>
          <a:xfrm>
            <a:off x="2275475" y="2562291"/>
            <a:ext cx="1352327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生殖腺</a:t>
            </a:r>
            <a:endParaRPr lang="zh-CN" altLang="en-US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6" name="TextBox 19"/>
          <p:cNvSpPr txBox="1"/>
          <p:nvPr/>
        </p:nvSpPr>
        <p:spPr>
          <a:xfrm>
            <a:off x="2203467" y="3354379"/>
            <a:ext cx="1481261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zh-CN"/>
            </a:defPPr>
            <a:lvl1pPr>
              <a:defRPr sz="24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生殖管道</a:t>
            </a:r>
          </a:p>
        </p:txBody>
      </p:sp>
      <p:sp>
        <p:nvSpPr>
          <p:cNvPr id="37" name="TextBox 20"/>
          <p:cNvSpPr txBox="1"/>
          <p:nvPr/>
        </p:nvSpPr>
        <p:spPr>
          <a:xfrm>
            <a:off x="2203467" y="4303059"/>
            <a:ext cx="1481261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zh-CN"/>
            </a:defPPr>
            <a:lvl1pPr>
              <a:defRPr sz="24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附属腺</a:t>
            </a:r>
          </a:p>
        </p:txBody>
      </p:sp>
      <p:sp>
        <p:nvSpPr>
          <p:cNvPr id="38" name="TextBox 21"/>
          <p:cNvSpPr txBox="1"/>
          <p:nvPr/>
        </p:nvSpPr>
        <p:spPr>
          <a:xfrm>
            <a:off x="1803938" y="5063407"/>
            <a:ext cx="211189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外生殖器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40120" y="711003"/>
            <a:ext cx="387798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150000"/>
              <a:defRPr/>
            </a:pPr>
            <a:r>
              <a:rPr lang="zh-CN" altLang="en-US" sz="3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男女生殖器官比较</a:t>
            </a:r>
            <a:endParaRPr kumimoji="1" lang="en-US" altLang="zh-CN" sz="2800" spc="50" dirty="0">
              <a:ln w="11430"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6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86</a:t>
            </a:fld>
            <a:endParaRPr lang="zh-CN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92597" y="1368560"/>
            <a:ext cx="10531642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33"/>
                </a:solidFill>
                <a:latin typeface="Corbel" pitchFamily="34" charset="0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24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卵巢     </a:t>
            </a:r>
            <a:r>
              <a:rPr lang="zh-CN" altLang="en-US" sz="2800" baseline="300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卵子</a:t>
            </a:r>
            <a:r>
              <a:rPr lang="zh-CN" altLang="en-US" sz="2400" baseline="300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en-US" sz="24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腹膜腔          输卵管     </a:t>
            </a:r>
            <a:r>
              <a:rPr lang="zh-CN" altLang="en-US" sz="2800" baseline="300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受精</a:t>
            </a:r>
            <a:r>
              <a:rPr lang="zh-CN" altLang="en-US" sz="2400" baseline="300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24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子宫    </a:t>
            </a:r>
            <a:r>
              <a:rPr lang="zh-CN" altLang="en-US" sz="2800" baseline="300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胎儿</a:t>
            </a:r>
            <a:r>
              <a:rPr lang="zh-CN" altLang="en-US" sz="2400" baseline="300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2400" dirty="0">
                <a:ln w="17780" cmpd="sng">
                  <a:solidFill>
                    <a:srgbClr val="56AAB7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子宫口         阴道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649872" y="1728922"/>
            <a:ext cx="576263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直接箭头连接符 12"/>
          <p:cNvCxnSpPr/>
          <p:nvPr/>
        </p:nvCxnSpPr>
        <p:spPr>
          <a:xfrm>
            <a:off x="3521535" y="1728922"/>
            <a:ext cx="576262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直接箭头连接符 13"/>
          <p:cNvCxnSpPr/>
          <p:nvPr/>
        </p:nvCxnSpPr>
        <p:spPr>
          <a:xfrm>
            <a:off x="5537660" y="1728922"/>
            <a:ext cx="576262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直接箭头连接符 14"/>
          <p:cNvCxnSpPr/>
          <p:nvPr/>
        </p:nvCxnSpPr>
        <p:spPr>
          <a:xfrm>
            <a:off x="7337885" y="1728922"/>
            <a:ext cx="576262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直接箭头连接符 15"/>
          <p:cNvCxnSpPr/>
          <p:nvPr/>
        </p:nvCxnSpPr>
        <p:spPr>
          <a:xfrm>
            <a:off x="9229767" y="1728922"/>
            <a:ext cx="576263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矩形 1"/>
          <p:cNvSpPr/>
          <p:nvPr/>
        </p:nvSpPr>
        <p:spPr>
          <a:xfrm>
            <a:off x="2616688" y="322082"/>
            <a:ext cx="5929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由受精到分娩，分别要经过一下结构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88" y="2511560"/>
            <a:ext cx="6264275" cy="384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2282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87</a:t>
            </a:fld>
            <a:endParaRPr lang="zh-CN" altLang="en-US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55" y="0"/>
            <a:ext cx="351790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67" y="857250"/>
            <a:ext cx="1390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17" y="1738312"/>
            <a:ext cx="173672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692" y="1731962"/>
            <a:ext cx="29257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55" y="1736725"/>
            <a:ext cx="32004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67" y="3671887"/>
            <a:ext cx="13906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92" y="4579937"/>
            <a:ext cx="35306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30" y="4392612"/>
            <a:ext cx="22494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28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88</a:t>
            </a:fld>
            <a:endParaRPr lang="zh-CN" altLang="en-US"/>
          </a:p>
        </p:txBody>
      </p:sp>
      <p:pic>
        <p:nvPicPr>
          <p:cNvPr id="49" name="Picture 2" descr="精卵结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98" y="2466975"/>
            <a:ext cx="41052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553436" y="1160463"/>
            <a:ext cx="3887787" cy="4691062"/>
            <a:chOff x="1701" y="981"/>
            <a:chExt cx="2449" cy="2955"/>
          </a:xfrm>
        </p:grpSpPr>
        <p:pic>
          <p:nvPicPr>
            <p:cNvPr id="51" name="Picture 4" descr="DSC0089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570"/>
              <a:ext cx="2449" cy="2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5"/>
            <p:cNvSpPr txBox="1">
              <a:spLocks noChangeArrowheads="1"/>
            </p:cNvSpPr>
            <p:nvPr/>
          </p:nvSpPr>
          <p:spPr bwMode="auto">
            <a:xfrm>
              <a:off x="1882" y="981"/>
              <a:ext cx="208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可辨认胚盘与体蒂</a:t>
              </a:r>
            </a:p>
          </p:txBody>
        </p:sp>
      </p:grp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1394436" y="2827338"/>
            <a:ext cx="1800225" cy="64928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8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1394436" y="3763963"/>
            <a:ext cx="1800225" cy="649287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12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1394436" y="4772025"/>
            <a:ext cx="1800225" cy="649288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16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56" name="Rectangle 9"/>
          <p:cNvSpPr>
            <a:spLocks noChangeArrowheads="1"/>
          </p:cNvSpPr>
          <p:nvPr/>
        </p:nvSpPr>
        <p:spPr bwMode="auto">
          <a:xfrm>
            <a:off x="1394436" y="5708650"/>
            <a:ext cx="1871662" cy="647700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20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57" name="Rectangle 10"/>
          <p:cNvSpPr>
            <a:spLocks noChangeArrowheads="1"/>
          </p:cNvSpPr>
          <p:nvPr/>
        </p:nvSpPr>
        <p:spPr bwMode="auto">
          <a:xfrm>
            <a:off x="7873023" y="1100138"/>
            <a:ext cx="1873250" cy="57626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24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7873023" y="1963738"/>
            <a:ext cx="1873250" cy="57626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28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59" name="Rectangle 12"/>
          <p:cNvSpPr>
            <a:spLocks noChangeArrowheads="1"/>
          </p:cNvSpPr>
          <p:nvPr/>
        </p:nvSpPr>
        <p:spPr bwMode="auto">
          <a:xfrm>
            <a:off x="7873023" y="2827338"/>
            <a:ext cx="1873250" cy="57626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32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60" name="Rectangle 13"/>
          <p:cNvSpPr>
            <a:spLocks noChangeArrowheads="1"/>
          </p:cNvSpPr>
          <p:nvPr/>
        </p:nvSpPr>
        <p:spPr bwMode="auto">
          <a:xfrm>
            <a:off x="7873023" y="3763963"/>
            <a:ext cx="1873250" cy="57626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36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61" name="Rectangle 14"/>
          <p:cNvSpPr>
            <a:spLocks noChangeArrowheads="1"/>
          </p:cNvSpPr>
          <p:nvPr/>
        </p:nvSpPr>
        <p:spPr bwMode="auto">
          <a:xfrm>
            <a:off x="7873023" y="4772025"/>
            <a:ext cx="1946275" cy="576263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40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sp>
        <p:nvSpPr>
          <p:cNvPr id="62" name="Rectangle 15"/>
          <p:cNvSpPr>
            <a:spLocks noChangeArrowheads="1"/>
          </p:cNvSpPr>
          <p:nvPr/>
        </p:nvSpPr>
        <p:spPr bwMode="auto">
          <a:xfrm>
            <a:off x="1394436" y="1963738"/>
            <a:ext cx="1871662" cy="57626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4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周末</a:t>
            </a:r>
          </a:p>
        </p:txBody>
      </p:sp>
      <p:grpSp>
        <p:nvGrpSpPr>
          <p:cNvPr id="63" name="Group 16"/>
          <p:cNvGrpSpPr>
            <a:grpSpLocks/>
          </p:cNvGrpSpPr>
          <p:nvPr/>
        </p:nvGrpSpPr>
        <p:grpSpPr bwMode="auto">
          <a:xfrm>
            <a:off x="3481998" y="1100138"/>
            <a:ext cx="4176713" cy="4608512"/>
            <a:chOff x="1610" y="709"/>
            <a:chExt cx="2631" cy="2903"/>
          </a:xfrm>
        </p:grpSpPr>
        <p:pic>
          <p:nvPicPr>
            <p:cNvPr id="64" name="Picture 17" descr="8周末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344"/>
              <a:ext cx="2404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18"/>
            <p:cNvSpPr txBox="1">
              <a:spLocks noChangeArrowheads="1"/>
            </p:cNvSpPr>
            <p:nvPr/>
          </p:nvSpPr>
          <p:spPr bwMode="auto">
            <a:xfrm>
              <a:off x="1610" y="709"/>
              <a:ext cx="2631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初具人形，</a:t>
              </a:r>
              <a:r>
                <a:rPr lang="en-US" altLang="zh-CN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B</a:t>
              </a: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超可见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早期胎心搏动。</a:t>
              </a:r>
            </a:p>
          </p:txBody>
        </p:sp>
      </p:grpSp>
      <p:grpSp>
        <p:nvGrpSpPr>
          <p:cNvPr id="66" name="Group 19"/>
          <p:cNvGrpSpPr>
            <a:grpSpLocks/>
          </p:cNvGrpSpPr>
          <p:nvPr/>
        </p:nvGrpSpPr>
        <p:grpSpPr bwMode="auto">
          <a:xfrm>
            <a:off x="3354998" y="1387475"/>
            <a:ext cx="4806950" cy="4635500"/>
            <a:chOff x="1565" y="793"/>
            <a:chExt cx="3028" cy="2920"/>
          </a:xfrm>
        </p:grpSpPr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1565" y="793"/>
              <a:ext cx="3028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从外生殖器可确定胎儿性别，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孕妇自觉有胎动。</a:t>
              </a:r>
            </a:p>
          </p:txBody>
        </p:sp>
        <p:pic>
          <p:nvPicPr>
            <p:cNvPr id="68" name="Picture 21" descr="DSC0089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344"/>
              <a:ext cx="2631" cy="2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22"/>
          <p:cNvGrpSpPr>
            <a:grpSpLocks/>
          </p:cNvGrpSpPr>
          <p:nvPr/>
        </p:nvGrpSpPr>
        <p:grpSpPr bwMode="auto">
          <a:xfrm>
            <a:off x="3410561" y="1458913"/>
            <a:ext cx="4176712" cy="4522787"/>
            <a:chOff x="1565" y="880"/>
            <a:chExt cx="2631" cy="2849"/>
          </a:xfrm>
        </p:grpSpPr>
        <p:sp>
          <p:nvSpPr>
            <p:cNvPr id="70" name="Text Box 23"/>
            <p:cNvSpPr txBox="1">
              <a:spLocks noChangeArrowheads="1"/>
            </p:cNvSpPr>
            <p:nvPr/>
          </p:nvSpPr>
          <p:spPr bwMode="auto">
            <a:xfrm>
              <a:off x="1610" y="880"/>
              <a:ext cx="246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用听诊器可听到胎心音</a:t>
              </a:r>
            </a:p>
          </p:txBody>
        </p:sp>
        <p:pic>
          <p:nvPicPr>
            <p:cNvPr id="71" name="Picture 24" descr="DSC0089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44"/>
              <a:ext cx="2631" cy="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" name="Group 25"/>
          <p:cNvGrpSpPr>
            <a:grpSpLocks/>
          </p:cNvGrpSpPr>
          <p:nvPr/>
        </p:nvGrpSpPr>
        <p:grpSpPr bwMode="auto">
          <a:xfrm>
            <a:off x="3553436" y="1387475"/>
            <a:ext cx="4032250" cy="4614863"/>
            <a:chOff x="1610" y="748"/>
            <a:chExt cx="2540" cy="2907"/>
          </a:xfrm>
        </p:grpSpPr>
        <p:sp>
          <p:nvSpPr>
            <p:cNvPr id="73" name="Text Box 26"/>
            <p:cNvSpPr txBox="1">
              <a:spLocks noChangeArrowheads="1"/>
            </p:cNvSpPr>
            <p:nvPr/>
          </p:nvSpPr>
          <p:spPr bwMode="auto">
            <a:xfrm>
              <a:off x="1725" y="748"/>
              <a:ext cx="2132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各器官均已发育，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皮下脂肪开始沉积。</a:t>
              </a:r>
            </a:p>
          </p:txBody>
        </p:sp>
        <p:pic>
          <p:nvPicPr>
            <p:cNvPr id="74" name="Picture 27" descr="DSC0089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389"/>
              <a:ext cx="2540" cy="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Group 28"/>
          <p:cNvGrpSpPr>
            <a:grpSpLocks/>
          </p:cNvGrpSpPr>
          <p:nvPr/>
        </p:nvGrpSpPr>
        <p:grpSpPr bwMode="auto">
          <a:xfrm>
            <a:off x="3378811" y="1243013"/>
            <a:ext cx="4206875" cy="4689475"/>
            <a:chOff x="1501" y="748"/>
            <a:chExt cx="2650" cy="2954"/>
          </a:xfrm>
        </p:grpSpPr>
        <p:sp>
          <p:nvSpPr>
            <p:cNvPr id="76" name="Text Box 29"/>
            <p:cNvSpPr txBox="1">
              <a:spLocks noChangeArrowheads="1"/>
            </p:cNvSpPr>
            <p:nvPr/>
          </p:nvSpPr>
          <p:spPr bwMode="auto">
            <a:xfrm>
              <a:off x="1501" y="748"/>
              <a:ext cx="2580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有呼吸运动，生活力差，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但加强护理可以存活。</a:t>
              </a:r>
            </a:p>
          </p:txBody>
        </p:sp>
        <p:pic>
          <p:nvPicPr>
            <p:cNvPr id="77" name="Picture 30" descr="DSC0089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44"/>
              <a:ext cx="2586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Group 31"/>
          <p:cNvGrpSpPr>
            <a:grpSpLocks/>
          </p:cNvGrpSpPr>
          <p:nvPr/>
        </p:nvGrpSpPr>
        <p:grpSpPr bwMode="auto">
          <a:xfrm>
            <a:off x="3410561" y="1243013"/>
            <a:ext cx="4176712" cy="4803775"/>
            <a:chOff x="1610" y="748"/>
            <a:chExt cx="2631" cy="3026"/>
          </a:xfrm>
        </p:grpSpPr>
        <p:pic>
          <p:nvPicPr>
            <p:cNvPr id="79" name="Picture 32" descr="DSC00899"/>
            <p:cNvPicPr>
              <a:picLocks noChangeAspect="1" noChangeArrowheads="1"/>
            </p:cNvPicPr>
            <p:nvPr/>
          </p:nvPicPr>
          <p:blipFill>
            <a:blip r:embed="rId9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" y="1344"/>
              <a:ext cx="2630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33"/>
            <p:cNvSpPr txBox="1">
              <a:spLocks noChangeArrowheads="1"/>
            </p:cNvSpPr>
            <p:nvPr/>
          </p:nvSpPr>
          <p:spPr bwMode="auto">
            <a:xfrm>
              <a:off x="1610" y="748"/>
              <a:ext cx="235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面部毳毛已脱落，出生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后 有一定生活能力。</a:t>
              </a:r>
            </a:p>
          </p:txBody>
        </p:sp>
      </p:grpSp>
      <p:grpSp>
        <p:nvGrpSpPr>
          <p:cNvPr id="81" name="Group 34"/>
          <p:cNvGrpSpPr>
            <a:grpSpLocks/>
          </p:cNvGrpSpPr>
          <p:nvPr/>
        </p:nvGrpSpPr>
        <p:grpSpPr bwMode="auto">
          <a:xfrm>
            <a:off x="3480411" y="1387475"/>
            <a:ext cx="4105275" cy="4673600"/>
            <a:chOff x="1610" y="793"/>
            <a:chExt cx="2586" cy="2944"/>
          </a:xfrm>
        </p:grpSpPr>
        <p:sp>
          <p:nvSpPr>
            <p:cNvPr id="82" name="Text Box 35"/>
            <p:cNvSpPr txBox="1">
              <a:spLocks noChangeArrowheads="1"/>
            </p:cNvSpPr>
            <p:nvPr/>
          </p:nvSpPr>
          <p:spPr bwMode="auto">
            <a:xfrm>
              <a:off x="1701" y="793"/>
              <a:ext cx="235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出生后能啼哭和吸吮，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生活能力较好。</a:t>
              </a:r>
            </a:p>
          </p:txBody>
        </p:sp>
        <p:pic>
          <p:nvPicPr>
            <p:cNvPr id="83" name="Picture 36" descr="DSC00901"/>
            <p:cNvPicPr>
              <a:picLocks noChangeAspect="1" noChangeArrowheads="1"/>
            </p:cNvPicPr>
            <p:nvPr/>
          </p:nvPicPr>
          <p:blipFill>
            <a:blip r:embed="rId10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344"/>
              <a:ext cx="2586" cy="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4" name="Group 37"/>
          <p:cNvGrpSpPr>
            <a:grpSpLocks/>
          </p:cNvGrpSpPr>
          <p:nvPr/>
        </p:nvGrpSpPr>
        <p:grpSpPr bwMode="auto">
          <a:xfrm>
            <a:off x="3481998" y="1243013"/>
            <a:ext cx="3989388" cy="4762500"/>
            <a:chOff x="1610" y="702"/>
            <a:chExt cx="2513" cy="3000"/>
          </a:xfrm>
        </p:grpSpPr>
        <p:sp>
          <p:nvSpPr>
            <p:cNvPr id="85" name="Text Box 38"/>
            <p:cNvSpPr txBox="1">
              <a:spLocks noChangeArrowheads="1"/>
            </p:cNvSpPr>
            <p:nvPr/>
          </p:nvSpPr>
          <p:spPr bwMode="auto">
            <a:xfrm>
              <a:off x="2018" y="702"/>
              <a:ext cx="1908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外生殖器已发生、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>
                  <a:solidFill>
                    <a:srgbClr val="CC3399"/>
                  </a:solidFill>
                  <a:ea typeface="华文新魏" panose="02010800040101010101" pitchFamily="2" charset="-122"/>
                </a:rPr>
                <a:t>肠管已蠕动。</a:t>
              </a:r>
            </a:p>
          </p:txBody>
        </p:sp>
        <p:pic>
          <p:nvPicPr>
            <p:cNvPr id="86" name="Picture 39" descr="DSC0089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298"/>
              <a:ext cx="2513" cy="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7" name="Group 40"/>
          <p:cNvGrpSpPr>
            <a:grpSpLocks/>
          </p:cNvGrpSpPr>
          <p:nvPr/>
        </p:nvGrpSpPr>
        <p:grpSpPr bwMode="auto">
          <a:xfrm>
            <a:off x="3481998" y="1316038"/>
            <a:ext cx="4300538" cy="4668837"/>
            <a:chOff x="1565" y="780"/>
            <a:chExt cx="2709" cy="2941"/>
          </a:xfrm>
        </p:grpSpPr>
        <p:pic>
          <p:nvPicPr>
            <p:cNvPr id="88" name="Picture 41" descr="DSC00900"/>
            <p:cNvPicPr>
              <a:picLocks noChangeAspect="1" noChangeArrowheads="1"/>
            </p:cNvPicPr>
            <p:nvPr/>
          </p:nvPicPr>
          <p:blipFill>
            <a:blip r:embed="rId12">
              <a:lum bright="6000" contras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44"/>
              <a:ext cx="2631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1565" y="780"/>
              <a:ext cx="270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333300"/>
                  </a:solidFill>
                  <a:ea typeface="华文新魏" panose="02010800040101010101" pitchFamily="2" charset="-122"/>
                </a:rPr>
                <a:t>胎儿成熟，身长约</a:t>
              </a:r>
              <a:r>
                <a:rPr lang="en-US" altLang="zh-CN" sz="2400">
                  <a:solidFill>
                    <a:srgbClr val="333300"/>
                  </a:solidFill>
                  <a:ea typeface="华文新魏" panose="02010800040101010101" pitchFamily="2" charset="-122"/>
                </a:rPr>
                <a:t>50</a:t>
              </a:r>
              <a:r>
                <a:rPr lang="zh-CN" altLang="en-US" sz="2400">
                  <a:solidFill>
                    <a:srgbClr val="333300"/>
                  </a:solidFill>
                  <a:ea typeface="华文新魏" panose="02010800040101010101" pitchFamily="2" charset="-122"/>
                </a:rPr>
                <a:t>厘米，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333300"/>
                  </a:solidFill>
                  <a:ea typeface="华文新魏" panose="02010800040101010101" pitchFamily="2" charset="-122"/>
                </a:rPr>
                <a:t>体重</a:t>
              </a:r>
              <a:r>
                <a:rPr lang="en-US" altLang="zh-CN" sz="2400">
                  <a:solidFill>
                    <a:srgbClr val="333300"/>
                  </a:solidFill>
                  <a:ea typeface="华文新魏" panose="02010800040101010101" pitchFamily="2" charset="-122"/>
                </a:rPr>
                <a:t>3000</a:t>
              </a:r>
              <a:r>
                <a:rPr lang="zh-CN" altLang="en-US" sz="2400">
                  <a:solidFill>
                    <a:srgbClr val="333300"/>
                  </a:solidFill>
                  <a:ea typeface="华文新魏" panose="02010800040101010101" pitchFamily="2" charset="-122"/>
                </a:rPr>
                <a:t>克以上，生活能力强</a:t>
              </a:r>
              <a:r>
                <a:rPr lang="en-US" altLang="zh-CN" sz="2400">
                  <a:solidFill>
                    <a:srgbClr val="333300"/>
                  </a:solidFill>
                  <a:ea typeface="华文新魏" panose="02010800040101010101" pitchFamily="2" charset="-122"/>
                </a:rPr>
                <a:t>.</a:t>
              </a:r>
            </a:p>
          </p:txBody>
        </p:sp>
      </p:grpSp>
      <p:sp>
        <p:nvSpPr>
          <p:cNvPr id="90" name="Rectangle 43"/>
          <p:cNvSpPr>
            <a:spLocks noChangeArrowheads="1"/>
          </p:cNvSpPr>
          <p:nvPr/>
        </p:nvSpPr>
        <p:spPr bwMode="auto">
          <a:xfrm>
            <a:off x="1394436" y="1100138"/>
            <a:ext cx="1871662" cy="57626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受精</a:t>
            </a:r>
          </a:p>
        </p:txBody>
      </p:sp>
      <p:sp>
        <p:nvSpPr>
          <p:cNvPr id="91" name="Text Box 44"/>
          <p:cNvSpPr txBox="1">
            <a:spLocks noChangeArrowheads="1"/>
          </p:cNvSpPr>
          <p:nvPr/>
        </p:nvSpPr>
        <p:spPr bwMode="auto">
          <a:xfrm>
            <a:off x="2545373" y="234950"/>
            <a:ext cx="655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1" lang="zh-CN" altLang="en-US" sz="3600">
                <a:solidFill>
                  <a:srgbClr val="0000CC"/>
                </a:solidFill>
                <a:latin typeface="Times New Roman" panose="02020603050405020304" pitchFamily="18" charset="0"/>
              </a:rPr>
              <a:t>我们是怎样来到这个世上的？</a:t>
            </a:r>
          </a:p>
        </p:txBody>
      </p:sp>
      <p:sp>
        <p:nvSpPr>
          <p:cNvPr id="92" name="Rectangle 45"/>
          <p:cNvSpPr>
            <a:spLocks noChangeArrowheads="1"/>
          </p:cNvSpPr>
          <p:nvPr/>
        </p:nvSpPr>
        <p:spPr bwMode="auto">
          <a:xfrm>
            <a:off x="7874611" y="5707063"/>
            <a:ext cx="1871662" cy="57626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 w="76200" cmpd="tri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</a:rPr>
              <a:t>出生</a:t>
            </a:r>
          </a:p>
        </p:txBody>
      </p:sp>
      <p:pic>
        <p:nvPicPr>
          <p:cNvPr id="93" name="Picture 46" descr="8_3"/>
          <p:cNvPicPr>
            <a:picLocks noChangeAspect="1" noChangeArrowheads="1"/>
          </p:cNvPicPr>
          <p:nvPr/>
        </p:nvPicPr>
        <p:blipFill>
          <a:blip r:embed="rId13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61" y="2298700"/>
            <a:ext cx="41751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5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8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3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3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6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3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3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3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3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3000"/>
                            </p:stCondLst>
                            <p:childTnLst>
                              <p:par>
                                <p:cTn id="1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6000"/>
                            </p:stCondLst>
                            <p:childTnLst>
                              <p:par>
                                <p:cTn id="17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3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3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5000"/>
                            </p:stCondLst>
                            <p:childTnLst>
                              <p:par>
                                <p:cTn id="1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3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90" grpId="0" animBg="1"/>
      <p:bldP spid="9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89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03973" y="836585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女性乳房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b="19330"/>
          <a:stretch>
            <a:fillRect/>
          </a:stretch>
        </p:blipFill>
        <p:spPr bwMode="auto">
          <a:xfrm>
            <a:off x="5189537" y="1481862"/>
            <a:ext cx="6842125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22743" y="2322565"/>
            <a:ext cx="47667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乳房是人类和哺乳动物特有的结构。位于胸大肌和胸筋膜表面。乳房中央为乳头，乳头周围颜色较深的部分为乳晕。乳房主要由皮肤、脂肪、纤维组织和乳腺构成</a:t>
            </a:r>
          </a:p>
        </p:txBody>
      </p:sp>
    </p:spTree>
    <p:extLst>
      <p:ext uri="{BB962C8B-B14F-4D97-AF65-F5344CB8AC3E}">
        <p14:creationId xmlns:p14="http://schemas.microsoft.com/office/powerpoint/2010/main" val="272042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31609" y="61965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隐睾症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15273" r="3844" b="2528"/>
          <a:stretch/>
        </p:blipFill>
        <p:spPr bwMode="auto">
          <a:xfrm>
            <a:off x="5860479" y="3040260"/>
            <a:ext cx="5046900" cy="3548794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78177" y="1256677"/>
            <a:ext cx="9791307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隐睾症指的是婴儿出生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个月以后，双侧或单侧睾丸没有下降到阴囊内的一种畸形状态。由于睾丸没有及时下降，因此逐渐出现组织改变，导致最终没有生殖细胞</a:t>
            </a:r>
          </a:p>
        </p:txBody>
      </p:sp>
      <p:sp>
        <p:nvSpPr>
          <p:cNvPr id="11" name="矩形 10"/>
          <p:cNvSpPr/>
          <p:nvPr/>
        </p:nvSpPr>
        <p:spPr>
          <a:xfrm>
            <a:off x="578177" y="410484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双侧隐睾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没有生育能力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单侧隐睾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生育低下或不育</a:t>
            </a:r>
          </a:p>
        </p:txBody>
      </p:sp>
      <p:sp>
        <p:nvSpPr>
          <p:cNvPr id="12" name="椭圆 11"/>
          <p:cNvSpPr/>
          <p:nvPr/>
        </p:nvSpPr>
        <p:spPr>
          <a:xfrm>
            <a:off x="6649605" y="3806589"/>
            <a:ext cx="1071513" cy="1219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6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15532"/>
          <a:stretch/>
        </p:blipFill>
        <p:spPr>
          <a:xfrm>
            <a:off x="6792912" y="2024308"/>
            <a:ext cx="4286250" cy="3322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7" y="1997320"/>
            <a:ext cx="2047875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7" y="1633783"/>
            <a:ext cx="234791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69058" y="2301326"/>
            <a:ext cx="51166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乳腺被脂肪和结缔组织分割成乳腺叶，每叶又分为若干小叶，乳汁即在此处产生，乳腺叶由乳头呈放射状分部，因此在做乳腺手术时，手术切口应该是放射状的，以防破坏乳腺小叶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73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91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 bwMode="auto">
          <a:xfrm>
            <a:off x="5635413" y="1441938"/>
            <a:ext cx="5950373" cy="437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矩形 4"/>
          <p:cNvSpPr/>
          <p:nvPr/>
        </p:nvSpPr>
        <p:spPr>
          <a:xfrm>
            <a:off x="9525183" y="1621203"/>
            <a:ext cx="914034" cy="336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335214" y="2355725"/>
            <a:ext cx="914910" cy="3363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555266" y="2893033"/>
            <a:ext cx="914910" cy="3363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716468" y="3610340"/>
            <a:ext cx="914034" cy="3363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439767" y="4187885"/>
            <a:ext cx="914033" cy="336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67507" y="2433559"/>
            <a:ext cx="35989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乳汁由乳腺小叶形成后，之后经过输乳管，输乳管窦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和输乳孔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由乳头排出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74434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92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12000" contrast="18000"/>
          </a:blip>
          <a:srcRect/>
          <a:stretch>
            <a:fillRect/>
          </a:stretch>
        </p:blipFill>
        <p:spPr bwMode="auto">
          <a:xfrm>
            <a:off x="4900247" y="1279273"/>
            <a:ext cx="6733442" cy="4953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矩形 4"/>
          <p:cNvSpPr/>
          <p:nvPr/>
        </p:nvSpPr>
        <p:spPr>
          <a:xfrm>
            <a:off x="9723534" y="1903019"/>
            <a:ext cx="1392508" cy="45417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253" y="493427"/>
            <a:ext cx="2436889" cy="78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23511" y="1595734"/>
            <a:ext cx="39590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乳房内部纤维组织向深面连于深筋膜，向浅面连于皮肤和乳房，对乳房其支持和固定作用，这个结构成为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乳房悬韧带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，也叫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Cooper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韧带</a:t>
            </a:r>
          </a:p>
        </p:txBody>
      </p:sp>
    </p:spTree>
    <p:extLst>
      <p:ext uri="{BB962C8B-B14F-4D97-AF65-F5344CB8AC3E}">
        <p14:creationId xmlns:p14="http://schemas.microsoft.com/office/powerpoint/2010/main" val="27714305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93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05899" y="1888240"/>
            <a:ext cx="4985596" cy="3138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2850" y="2891510"/>
            <a:ext cx="4492713" cy="3675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756813" y="347962"/>
            <a:ext cx="7768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乳腺癌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时该韧带受累收缩，牵引皮肤凹陷，形成橘皮样改变，这是乳腺癌的早期症状，之后乳晕处会发生破溃</a:t>
            </a:r>
          </a:p>
        </p:txBody>
      </p:sp>
    </p:spTree>
    <p:extLst>
      <p:ext uri="{BB962C8B-B14F-4D97-AF65-F5344CB8AC3E}">
        <p14:creationId xmlns:p14="http://schemas.microsoft.com/office/powerpoint/2010/main" val="38752755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94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79784" y="706995"/>
            <a:ext cx="4153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乳房自检  四字真经</a:t>
            </a: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1" t="5559" b="4080"/>
          <a:stretch/>
        </p:blipFill>
        <p:spPr bwMode="auto">
          <a:xfrm>
            <a:off x="8053753" y="1353326"/>
            <a:ext cx="3197836" cy="448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347285" y="2200851"/>
            <a:ext cx="86047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：两侧是否基本对称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：四指头合拢轻触乳房是否有肿块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卧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：卧位重复上述过程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拧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：拧乳头看是否有渗出液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09145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10B3D-3140-43A0-86F0-B7C648D6A1E4}" type="slidenum">
              <a:rPr lang="zh-CN" altLang="en-US" smtClean="0"/>
              <a:t>95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077780" y="2203992"/>
            <a:ext cx="65328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男性生殖系统的组成、前列腺的结构      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精子产生、储存和运输的途径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输卵管的分部及功能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子宫各部形态和固定子宫的装置</a:t>
            </a:r>
          </a:p>
        </p:txBody>
      </p:sp>
      <p:sp>
        <p:nvSpPr>
          <p:cNvPr id="6" name="矩形 5"/>
          <p:cNvSpPr/>
          <p:nvPr/>
        </p:nvSpPr>
        <p:spPr>
          <a:xfrm>
            <a:off x="2077780" y="1087356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kern="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简答题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6975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3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6699"/>
        </a:dk2>
        <a:lt2>
          <a:srgbClr val="808080"/>
        </a:lt2>
        <a:accent1>
          <a:srgbClr val="56AAB7"/>
        </a:accent1>
        <a:accent2>
          <a:srgbClr val="6C97EE"/>
        </a:accent2>
        <a:accent3>
          <a:srgbClr val="FFFFFF"/>
        </a:accent3>
        <a:accent4>
          <a:srgbClr val="000000"/>
        </a:accent4>
        <a:accent5>
          <a:srgbClr val="B4D2D8"/>
        </a:accent5>
        <a:accent6>
          <a:srgbClr val="6188D8"/>
        </a:accent6>
        <a:hlink>
          <a:srgbClr val="A8D050"/>
        </a:hlink>
        <a:folHlink>
          <a:srgbClr val="EFB4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4E4E90"/>
        </a:dk2>
        <a:lt2>
          <a:srgbClr val="808080"/>
        </a:lt2>
        <a:accent1>
          <a:srgbClr val="99954D"/>
        </a:accent1>
        <a:accent2>
          <a:srgbClr val="44A8CC"/>
        </a:accent2>
        <a:accent3>
          <a:srgbClr val="FFFFFF"/>
        </a:accent3>
        <a:accent4>
          <a:srgbClr val="000000"/>
        </a:accent4>
        <a:accent5>
          <a:srgbClr val="CAC8B2"/>
        </a:accent5>
        <a:accent6>
          <a:srgbClr val="3D98B9"/>
        </a:accent6>
        <a:hlink>
          <a:srgbClr val="817EB7"/>
        </a:hlink>
        <a:folHlink>
          <a:srgbClr val="D28E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E760C"/>
        </a:dk2>
        <a:lt2>
          <a:srgbClr val="808080"/>
        </a:lt2>
        <a:accent1>
          <a:srgbClr val="44A8CC"/>
        </a:accent1>
        <a:accent2>
          <a:srgbClr val="2A9F84"/>
        </a:accent2>
        <a:accent3>
          <a:srgbClr val="FFFFFF"/>
        </a:accent3>
        <a:accent4>
          <a:srgbClr val="000000"/>
        </a:accent4>
        <a:accent5>
          <a:srgbClr val="B0D1E2"/>
        </a:accent5>
        <a:accent6>
          <a:srgbClr val="259077"/>
        </a:accent6>
        <a:hlink>
          <a:srgbClr val="F67F61"/>
        </a:hlink>
        <a:folHlink>
          <a:srgbClr val="FBB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4387</Words>
  <Application>Microsoft Office PowerPoint</Application>
  <PresentationFormat>宽屏</PresentationFormat>
  <Paragraphs>766</Paragraphs>
  <Slides>95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95</vt:i4>
      </vt:variant>
    </vt:vector>
  </HeadingPairs>
  <TitlesOfParts>
    <vt:vector size="113" baseType="lpstr">
      <vt:lpstr>KaiTi</vt:lpstr>
      <vt:lpstr>黑体</vt:lpstr>
      <vt:lpstr>华文新魏</vt:lpstr>
      <vt:lpstr>楷体_GB2312</vt:lpstr>
      <vt:lpstr>宋体</vt:lpstr>
      <vt:lpstr>微软雅黑</vt:lpstr>
      <vt:lpstr>Arial</vt:lpstr>
      <vt:lpstr>Arial</vt:lpstr>
      <vt:lpstr>Calibri</vt:lpstr>
      <vt:lpstr>Calibri Light</vt:lpstr>
      <vt:lpstr>Comic Sans MS</vt:lpstr>
      <vt:lpstr>Corbel</vt:lpstr>
      <vt:lpstr>Franklin Gothic Book</vt:lpstr>
      <vt:lpstr>Tahoma</vt:lpstr>
      <vt:lpstr>Times New Roman</vt:lpstr>
      <vt:lpstr>Wingdings</vt:lpstr>
      <vt:lpstr>Office 主题</vt:lpstr>
      <vt:lpstr>1_主题3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289</cp:revision>
  <dcterms:created xsi:type="dcterms:W3CDTF">2015-09-17T08:49:54Z</dcterms:created>
  <dcterms:modified xsi:type="dcterms:W3CDTF">2018-04-08T23:23:42Z</dcterms:modified>
</cp:coreProperties>
</file>